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17"/>
  </p:notesMasterIdLst>
  <p:handoutMasterIdLst>
    <p:handoutMasterId r:id="rId18"/>
  </p:handoutMasterIdLst>
  <p:sldIdLst>
    <p:sldId id="258" r:id="rId4"/>
    <p:sldId id="275" r:id="rId5"/>
    <p:sldId id="276" r:id="rId6"/>
    <p:sldId id="277" r:id="rId7"/>
    <p:sldId id="278" r:id="rId8"/>
    <p:sldId id="279" r:id="rId9"/>
    <p:sldId id="280" r:id="rId10"/>
    <p:sldId id="287" r:id="rId11"/>
    <p:sldId id="288" r:id="rId12"/>
    <p:sldId id="283" r:id="rId13"/>
    <p:sldId id="284" r:id="rId14"/>
    <p:sldId id="285" r:id="rId15"/>
    <p:sldId id="286" r:id="rId16"/>
  </p:sldIdLst>
  <p:sldSz cx="12192000" cy="6858000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作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66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6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788" y="0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7440" y="888133"/>
            <a:ext cx="4262159" cy="239774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4619" y="3419204"/>
            <a:ext cx="8187802" cy="279662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8051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788" y="6748051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image" Target="../media/image1.jpeg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image" Target="../media/image1.jpe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image" Target="../media/image1.jpe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image" Target="../media/image1.jpe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image" Target="../media/image1.jpeg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image" Target="../media/image1.jpeg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image" Target="../media/image1.jpe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image" Target="../media/image1.jpeg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image" Target="../media/image1.jpeg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image" Target="../media/image1.jpeg"/><Relationship Id="rId3" Type="http://schemas.openxmlformats.org/officeDocument/2006/relationships/tags" Target="../tags/tag52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image" Target="../media/image1.jpeg"/><Relationship Id="rId3" Type="http://schemas.openxmlformats.org/officeDocument/2006/relationships/tags" Target="../tags/tag57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image" Target="../media/image1.jpeg"/><Relationship Id="rId3" Type="http://schemas.openxmlformats.org/officeDocument/2006/relationships/tags" Target="../tags/tag62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image" Target="../media/image1.jpeg"/><Relationship Id="rId3" Type="http://schemas.openxmlformats.org/officeDocument/2006/relationships/tags" Target="../tags/tag68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image" Target="../media/image1.jpeg"/><Relationship Id="rId3" Type="http://schemas.openxmlformats.org/officeDocument/2006/relationships/tags" Target="../tags/tag74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image" Target="../media/image1.jpeg"/><Relationship Id="rId3" Type="http://schemas.openxmlformats.org/officeDocument/2006/relationships/tags" Target="../tags/tag80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image" Target="../media/image3.png"/><Relationship Id="rId3" Type="http://schemas.openxmlformats.org/officeDocument/2006/relationships/tags" Target="../tags/tag86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781299" y="2135650"/>
            <a:ext cx="6629401" cy="963962"/>
          </a:xfrm>
        </p:spPr>
        <p:txBody>
          <a:bodyPr anchor="ctr">
            <a:normAutofit/>
          </a:bodyPr>
          <a:lstStyle>
            <a:lvl1pPr algn="ctr">
              <a:defRPr sz="4500" b="1" spc="0" baseline="0">
                <a:solidFill>
                  <a:schemeClr val="accent1"/>
                </a:solidFill>
                <a:latin typeface="Arial" panose="020B0604020202020204" pitchFamily="34" charset="0"/>
                <a:ea typeface="汉仪旗黑-85S" pitchFamily="18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2781299" y="3510854"/>
            <a:ext cx="6629401" cy="1183958"/>
          </a:xfrm>
        </p:spPr>
        <p:txBody>
          <a:bodyPr>
            <a:normAutofit/>
          </a:bodyPr>
          <a:lstStyle>
            <a:lvl1pPr marL="0" indent="0" algn="ctr">
              <a:buNone/>
              <a:defRPr sz="1800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619125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1" y="506897"/>
            <a:ext cx="10852237" cy="33147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1" y="1634539"/>
            <a:ext cx="10852237" cy="404168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  <a:endParaRPr strike="noStrike" noProof="1">
              <a:sym typeface="+mn-ea"/>
            </a:endParaRP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  <a:endParaRPr strike="noStrike" noProof="1">
              <a:sym typeface="+mn-ea"/>
            </a:endParaRP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  <a:endParaRPr strike="noStrike" noProof="1">
              <a:sym typeface="+mn-ea"/>
            </a:endParaRP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  <a:endParaRPr strike="noStrike" noProof="1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9" name="Straight Connector 4"/>
          <p:cNvCxnSpPr/>
          <p:nvPr>
            <p:custDataLst>
              <p:tags r:id="rId4"/>
            </p:custDataLst>
          </p:nvPr>
        </p:nvCxnSpPr>
        <p:spPr>
          <a:xfrm>
            <a:off x="5471584" y="3587750"/>
            <a:ext cx="5223933" cy="0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/>
          <p:cNvSpPr/>
          <p:nvPr>
            <p:custDataLst>
              <p:tags r:id="rId5"/>
            </p:custDataLst>
          </p:nvPr>
        </p:nvSpPr>
        <p:spPr>
          <a:xfrm>
            <a:off x="1792817" y="2043113"/>
            <a:ext cx="4806951" cy="56991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88900" dist="88900" dir="5400000" sx="99000" sy="99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ko-KR" altLang="en-US" sz="135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59429" y="3042097"/>
            <a:ext cx="5951191" cy="773519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5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旗黑-85S" pitchFamily="18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z="4050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59429" y="4133392"/>
            <a:ext cx="5951191" cy="773519"/>
          </a:xfrm>
        </p:spPr>
        <p:txBody>
          <a:bodyPr lIns="90000" tIns="46800" rIns="90000" bIns="46800">
            <a:normAutofit/>
          </a:bodyPr>
          <a:lstStyle>
            <a:lvl1pPr marL="0" indent="0" algn="l">
              <a:buNone/>
              <a:defRPr sz="15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0" y="619125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1" y="498479"/>
            <a:ext cx="10852237" cy="33147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29" y="1626121"/>
            <a:ext cx="5283243" cy="404168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1626121"/>
            <a:ext cx="5283243" cy="4041680"/>
          </a:xfrm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  <a:lvl2pPr>
              <a:defRPr sz="120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3pPr>
            <a:lvl4pPr>
              <a:defRPr sz="120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4pPr>
            <a:lvl5pPr>
              <a:defRPr sz="120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图片 1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0" y="619125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1" y="498479"/>
            <a:ext cx="10852237" cy="33147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29" y="1000133"/>
            <a:ext cx="5283243" cy="285752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2023369"/>
            <a:ext cx="5283200" cy="3701064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49" y="1000133"/>
            <a:ext cx="5283243" cy="285752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strike="noStrike" noProof="1">
                <a:sym typeface="+mn-ea"/>
              </a:rPr>
              <a:t>单击此处编辑文本</a:t>
            </a:r>
            <a:endParaRPr strike="noStrike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49" y="2023369"/>
            <a:ext cx="5283243" cy="3701064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1" y="498476"/>
            <a:ext cx="10852237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0" y="619125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9" y="498479"/>
            <a:ext cx="10852237" cy="33147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29" y="1626121"/>
            <a:ext cx="5283243" cy="4041680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1626121"/>
            <a:ext cx="5283243" cy="404168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9EFD9D74-47D9-4702-A33C-335B63B48DBF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FABC47A4-756D-490B-A52F-7D9E2C9FC05F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619125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1626121"/>
            <a:ext cx="950984" cy="4041680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1626113"/>
            <a:ext cx="9828101" cy="4041680"/>
          </a:xfrm>
        </p:spPr>
        <p:txBody>
          <a:bodyPr vert="eaVert"/>
          <a:lstStyle>
            <a:lvl1pPr indent="0" eaLnBrk="1" fontAlgn="auto" latinLnBrk="0" hangingPunct="1">
              <a:defRPr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  <a:lvl2pPr indent="0" eaLnBrk="1" fontAlgn="auto" latinLnBrk="0" hangingPunct="1">
              <a:defRPr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2pPr>
            <a:lvl3pPr indent="0" eaLnBrk="1" fontAlgn="auto" latinLnBrk="0" hangingPunct="1">
              <a:defRPr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3pPr>
            <a:lvl4pPr indent="0" eaLnBrk="1" fontAlgn="auto" latinLnBrk="0" hangingPunct="1">
              <a:defRPr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4pPr>
            <a:lvl5pPr indent="0" eaLnBrk="1" fontAlgn="auto" latinLnBrk="0" hangingPunct="1">
              <a:defRPr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619125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29" y="1626121"/>
            <a:ext cx="10852237" cy="404168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标题 10"/>
          <p:cNvSpPr>
            <a:spLocks noGrp="1"/>
          </p:cNvSpPr>
          <p:nvPr>
            <p:ph type="title" hasCustomPrompt="1"/>
          </p:nvPr>
        </p:nvSpPr>
        <p:spPr>
          <a:xfrm>
            <a:off x="2781299" y="2837134"/>
            <a:ext cx="6629403" cy="118373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4500" spc="0" baseline="0">
                <a:solidFill>
                  <a:schemeClr val="accent1"/>
                </a:solidFill>
                <a:latin typeface="Arial" panose="020B0604020202020204" pitchFamily="34" charset="0"/>
                <a:ea typeface="汉仪旗黑-85S" pitchFamily="18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>
              <a:latin typeface="微软雅黑" charset="-122"/>
              <a:ea typeface="微软雅黑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1" y="498476"/>
            <a:ext cx="10852237" cy="331473"/>
          </a:xfrm>
        </p:spPr>
        <p:txBody>
          <a:bodyPr/>
          <a:lstStyle>
            <a:lvl1pPr>
              <a:defRPr baseline="0">
                <a:latin typeface="微软雅黑" charset="-122"/>
                <a:ea typeface="微软雅黑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2100" y="304800"/>
            <a:ext cx="11607800" cy="62484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>
              <a:latin typeface="微软雅黑" charset="-122"/>
              <a:ea typeface="微软雅黑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81600" y="1339650"/>
            <a:ext cx="9626400" cy="542700"/>
          </a:xfrm>
        </p:spPr>
        <p:txBody>
          <a:bodyPr anchor="ctr"/>
          <a:lstStyle>
            <a:lvl1pPr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81113" y="2594250"/>
            <a:ext cx="9626600" cy="25839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7938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7938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>
              <a:latin typeface="微软雅黑" charset="-122"/>
              <a:ea typeface="微软雅黑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4823884" cy="6865938"/>
          </a:xfrm>
          <a:prstGeom prst="rect">
            <a:avLst/>
          </a:prstGeom>
          <a:solidFill>
            <a:schemeClr val="tx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 dirty="0"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83200" y="880650"/>
            <a:ext cx="3960000" cy="661500"/>
          </a:xfrm>
        </p:spPr>
        <p:txBody>
          <a:bodyPr anchor="ctr"/>
          <a:lstStyle>
            <a:lvl1pPr>
              <a:defRPr sz="27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 dirty="0"/>
              <a:t>单击编辑标题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86800" y="2275650"/>
            <a:ext cx="3956400" cy="30699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5101200" y="1405930"/>
            <a:ext cx="6480000" cy="381595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>
              <a:latin typeface="微软雅黑" charset="-122"/>
              <a:ea typeface="微软雅黑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000" y="859500"/>
            <a:ext cx="10976400" cy="469800"/>
          </a:xfrm>
        </p:spPr>
        <p:txBody>
          <a:bodyPr anchor="ctr"/>
          <a:lstStyle>
            <a:lvl1pPr algn="ctr">
              <a:defRPr sz="27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12000" y="1763100"/>
            <a:ext cx="10975975" cy="621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612775" y="3236850"/>
            <a:ext cx="10965600" cy="25731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 dirty="0">
              <a:latin typeface="微软雅黑" charset="-122"/>
              <a:ea typeface="微软雅黑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tx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800" y="740250"/>
            <a:ext cx="10976400" cy="423900"/>
          </a:xfrm>
        </p:spPr>
        <p:txBody>
          <a:bodyPr anchor="ctr"/>
          <a:lstStyle>
            <a:lvl1pPr algn="ctr"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4837" y="2082600"/>
            <a:ext cx="10990800" cy="2408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594000" y="5306850"/>
            <a:ext cx="11001600" cy="7587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图片 1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>
              <a:latin typeface="Arial" panose="020B0604020202020204" pitchFamily="34" charset="0"/>
              <a:ea typeface="微软雅黑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9600" y="292846"/>
            <a:ext cx="11037600" cy="331473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79600" y="2025000"/>
            <a:ext cx="5342400" cy="217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6242400" y="2025000"/>
            <a:ext cx="5367600" cy="217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572400" y="4914450"/>
            <a:ext cx="5342400" cy="5859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6253200" y="4910850"/>
            <a:ext cx="5367600" cy="5859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图片 5" descr="图片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10800000">
            <a:off x="0" y="-12700"/>
            <a:ext cx="950384" cy="1106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1576388"/>
            <a:ext cx="12192000" cy="3705225"/>
          </a:xfrm>
          <a:prstGeom prst="rect">
            <a:avLst/>
          </a:prstGeom>
          <a:solidFill>
            <a:schemeClr val="bg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22800" y="1637550"/>
            <a:ext cx="9144000" cy="1790100"/>
          </a:xfrm>
        </p:spPr>
        <p:txBody>
          <a:bodyPr anchor="b"/>
          <a:lstStyle>
            <a:lvl1pPr algn="ctr">
              <a:defRPr sz="45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522413" y="4069800"/>
            <a:ext cx="9144000" cy="1242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6" Type="http://schemas.openxmlformats.org/officeDocument/2006/relationships/theme" Target="../theme/theme2.xml"/><Relationship Id="rId25" Type="http://schemas.openxmlformats.org/officeDocument/2006/relationships/tags" Target="../tags/tag96.xml"/><Relationship Id="rId24" Type="http://schemas.openxmlformats.org/officeDocument/2006/relationships/tags" Target="../tags/tag95.xml"/><Relationship Id="rId23" Type="http://schemas.openxmlformats.org/officeDocument/2006/relationships/tags" Target="../tags/tag94.xml"/><Relationship Id="rId22" Type="http://schemas.openxmlformats.org/officeDocument/2006/relationships/tags" Target="../tags/tag93.xml"/><Relationship Id="rId21" Type="http://schemas.openxmlformats.org/officeDocument/2006/relationships/tags" Target="../tags/tag92.xml"/><Relationship Id="rId20" Type="http://schemas.openxmlformats.org/officeDocument/2006/relationships/tags" Target="../tags/tag91.xml"/><Relationship Id="rId2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8867" y="1189038"/>
            <a:ext cx="10854267" cy="331787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38100" rIns="76200" bIns="38100" anchor="t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  <p:custDataLst>
              <p:tags r:id="rId21"/>
            </p:custDataLst>
          </p:nvPr>
        </p:nvSpPr>
        <p:spPr>
          <a:xfrm>
            <a:off x="668867" y="1571625"/>
            <a:ext cx="10854267" cy="4041775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0" rIns="82550" bIns="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80533" y="5619750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917" y="5619750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5619750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</p:sldLayoutIdLst>
  <p:hf sldNum="0" hdr="0" ftr="0" dt="0"/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微软雅黑" charset="-122"/>
          <a:ea typeface="微软雅黑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image" Target="../media/image1.jpeg"/><Relationship Id="rId2" Type="http://schemas.openxmlformats.org/officeDocument/2006/relationships/tags" Target="../tags/tag9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7.xml"/><Relationship Id="rId5" Type="http://schemas.openxmlformats.org/officeDocument/2006/relationships/tags" Target="../tags/tag134.xml"/><Relationship Id="rId4" Type="http://schemas.openxmlformats.org/officeDocument/2006/relationships/image" Target="../media/image13.wmf"/><Relationship Id="rId3" Type="http://schemas.openxmlformats.org/officeDocument/2006/relationships/tags" Target="../tags/tag133.xml"/><Relationship Id="rId2" Type="http://schemas.openxmlformats.org/officeDocument/2006/relationships/image" Target="../media/image1.jpeg"/><Relationship Id="rId1" Type="http://schemas.openxmlformats.org/officeDocument/2006/relationships/tags" Target="../tags/tag13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7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image" Target="../media/image1.jpeg"/><Relationship Id="rId1" Type="http://schemas.openxmlformats.org/officeDocument/2006/relationships/tags" Target="../tags/tag135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image" Target="../media/image1.jpeg"/><Relationship Id="rId1" Type="http://schemas.openxmlformats.org/officeDocument/2006/relationships/tags" Target="../tags/tag139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image" Target="../media/image1.jpeg"/><Relationship Id="rId1" Type="http://schemas.openxmlformats.org/officeDocument/2006/relationships/tags" Target="../tags/tag14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image" Target="../media/image1.jpeg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oleObject" Target="../embeddings/oleObject1.bin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image" Target="../media/image1.jpeg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107.xml"/><Relationship Id="rId1" Type="http://schemas.openxmlformats.org/officeDocument/2006/relationships/tags" Target="../tags/tag10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112.xml"/><Relationship Id="rId7" Type="http://schemas.openxmlformats.org/officeDocument/2006/relationships/image" Target="../media/image8.png"/><Relationship Id="rId6" Type="http://schemas.openxmlformats.org/officeDocument/2006/relationships/oleObject" Target="../embeddings/oleObject2.bin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image" Target="../media/image1.jpeg"/><Relationship Id="rId10" Type="http://schemas.openxmlformats.org/officeDocument/2006/relationships/vmlDrawing" Target="../drawings/vmlDrawing2.vml"/><Relationship Id="rId1" Type="http://schemas.openxmlformats.org/officeDocument/2006/relationships/tags" Target="../tags/tag10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17.xml"/><Relationship Id="rId6" Type="http://schemas.openxmlformats.org/officeDocument/2006/relationships/tags" Target="../tags/tag115.x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3.bin"/><Relationship Id="rId3" Type="http://schemas.openxmlformats.org/officeDocument/2006/relationships/tags" Target="../tags/tag114.xml"/><Relationship Id="rId2" Type="http://schemas.openxmlformats.org/officeDocument/2006/relationships/image" Target="../media/image1.jpeg"/><Relationship Id="rId1" Type="http://schemas.openxmlformats.org/officeDocument/2006/relationships/tags" Target="../tags/tag11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oleObject" Target="../embeddings/oleObject5.bin"/><Relationship Id="rId7" Type="http://schemas.openxmlformats.org/officeDocument/2006/relationships/tags" Target="../tags/tag119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image" Target="../media/image1.jpeg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120.xml"/><Relationship Id="rId1" Type="http://schemas.openxmlformats.org/officeDocument/2006/relationships/tags" Target="../tags/tag11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oleObject" Target="../embeddings/oleObject7.bin"/><Relationship Id="rId7" Type="http://schemas.openxmlformats.org/officeDocument/2006/relationships/tags" Target="../tags/tag124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image" Target="../media/image1.jpeg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125.xml"/><Relationship Id="rId1" Type="http://schemas.openxmlformats.org/officeDocument/2006/relationships/tags" Target="../tags/tag12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image" Target="../media/image1.jpeg"/><Relationship Id="rId1" Type="http://schemas.openxmlformats.org/officeDocument/2006/relationships/tags" Target="../tags/tag126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7.xml"/><Relationship Id="rId5" Type="http://schemas.openxmlformats.org/officeDocument/2006/relationships/tags" Target="../tags/tag131.xml"/><Relationship Id="rId4" Type="http://schemas.openxmlformats.org/officeDocument/2006/relationships/image" Target="../media/image12.wmf"/><Relationship Id="rId3" Type="http://schemas.openxmlformats.org/officeDocument/2006/relationships/tags" Target="../tags/tag130.xml"/><Relationship Id="rId2" Type="http://schemas.openxmlformats.org/officeDocument/2006/relationships/image" Target="../media/image1.jpeg"/><Relationship Id="rId1" Type="http://schemas.openxmlformats.org/officeDocument/2006/relationships/tags" Target="../tags/tag1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20834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20836" name="标题 41985"/>
          <p:cNvSpPr>
            <a:spLocks noGrp="1" noRot="1"/>
          </p:cNvSpPr>
          <p:nvPr>
            <p:ph type="ctrTitle" idx="4294967295"/>
            <p:custDataLst>
              <p:tags r:id="rId5"/>
            </p:custDataLst>
          </p:nvPr>
        </p:nvSpPr>
        <p:spPr>
          <a:xfrm>
            <a:off x="2209800" y="2094230"/>
            <a:ext cx="7772400" cy="1941830"/>
          </a:xfrm>
        </p:spPr>
        <p:txBody>
          <a:bodyPr wrap="square" lIns="91440" tIns="45720" rIns="91440" bIns="45720"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 algn="ctr" defTabSz="914400"/>
            <a:r>
              <a:rPr lang="zh-CN" altLang="en-US" sz="4800" dirty="0">
                <a:solidFill>
                  <a:srgbClr val="000000"/>
                </a:solidFill>
                <a:sym typeface="微软雅黑" charset="-122"/>
              </a:rPr>
              <a:t>实验六</a:t>
            </a:r>
            <a:br>
              <a:rPr lang="zh-CN" altLang="zh-CN" sz="4800" b="0" dirty="0">
                <a:solidFill>
                  <a:srgbClr val="000000"/>
                </a:solidFill>
                <a:latin typeface="汉仪旗黑-85S" pitchFamily="18" charset="-122"/>
                <a:sym typeface="微软雅黑" charset="-122"/>
              </a:rPr>
            </a:br>
            <a:r>
              <a:rPr lang="zh-CN" altLang="zh-CN" sz="4800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旗黑-85S" pitchFamily="18" charset="-122"/>
                <a:cs typeface="汉仪旗黑-85S" pitchFamily="18" charset="-122"/>
                <a:sym typeface="+mn-ea"/>
              </a:rPr>
              <a:t>RLC元件阻抗特性的测试</a:t>
            </a:r>
            <a:endParaRPr lang="zh-CN" altLang="zh-CN" sz="4800" b="0" dirty="0">
              <a:solidFill>
                <a:srgbClr val="000000"/>
              </a:solidFill>
              <a:latin typeface="汉仪旗黑-85S" pitchFamily="18" charset="-122"/>
              <a:sym typeface="微软雅黑" charset="-122"/>
            </a:endParaRPr>
          </a:p>
        </p:txBody>
      </p:sp>
      <p:sp>
        <p:nvSpPr>
          <p:cNvPr id="41988" name="文本框 41987"/>
          <p:cNvSpPr txBox="1">
            <a:spLocks noChangeArrowheads="1"/>
          </p:cNvSpPr>
          <p:nvPr/>
        </p:nvSpPr>
        <p:spPr bwMode="auto">
          <a:xfrm>
            <a:off x="1939290" y="990600"/>
            <a:ext cx="5911215" cy="5835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>
                <a:srgbClr val="FFFFFF"/>
              </a:buClr>
              <a:buSzPct val="11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kern="1200" cap="none" spc="0" normalizeH="0" baseline="0" noProof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charset="-122"/>
                <a:ea typeface="微软雅黑" charset="-122"/>
                <a:cs typeface="+mn-cs"/>
              </a:rPr>
              <a:t>《</a:t>
            </a:r>
            <a:r>
              <a:rPr kumimoji="0" lang="zh-CN" altLang="en-US" sz="3200" b="1" kern="1200" cap="none" spc="0" normalizeH="0" baseline="0" noProof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charset="-122"/>
                <a:ea typeface="微软雅黑" charset="-122"/>
                <a:cs typeface="+mn-cs"/>
              </a:rPr>
              <a:t>电路与模拟电子技术</a:t>
            </a:r>
            <a:r>
              <a:rPr kumimoji="0" lang="en-US" altLang="zh-CN" sz="3200" b="1" kern="1200" cap="none" spc="0" normalizeH="0" baseline="0" noProof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charset="-122"/>
                <a:ea typeface="微软雅黑" charset="-122"/>
                <a:cs typeface="+mn-cs"/>
              </a:rPr>
              <a:t>》</a:t>
            </a:r>
            <a:r>
              <a:rPr kumimoji="0" lang="zh-CN" altLang="en-US" sz="3200" b="1" kern="1200" cap="none" spc="0" normalizeH="0" baseline="0" noProof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charset="-122"/>
                <a:ea typeface="微软雅黑" charset="-122"/>
                <a:cs typeface="+mn-cs"/>
              </a:rPr>
              <a:t>实验</a:t>
            </a:r>
            <a:endParaRPr kumimoji="0" lang="zh-CN" altLang="en-US" sz="3200" b="1" kern="1200" cap="none" spc="0" normalizeH="0" baseline="0" noProof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charset="-122"/>
              <a:ea typeface="微软雅黑" charset="-122"/>
              <a:cs typeface="+mn-cs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8482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49508" name="内容占位符 2"/>
          <p:cNvSpPr>
            <a:spLocks noGrp="1"/>
          </p:cNvSpPr>
          <p:nvPr>
            <p:ph idx="4294967295"/>
          </p:nvPr>
        </p:nvSpPr>
        <p:spPr>
          <a:xfrm>
            <a:off x="1997075" y="704850"/>
            <a:ext cx="8183562" cy="5622925"/>
          </a:xfrm>
        </p:spPr>
        <p:txBody>
          <a:bodyPr wrap="square" lIns="91440" tIns="45720" rIns="91440" bIns="45720" anchor="t" anchorCtr="0"/>
          <a:p>
            <a:pPr marL="0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strike="noStrike" noProof="1" dirty="0">
                <a:solidFill>
                  <a:srgbClr val="000000"/>
                </a:solidFill>
                <a:sym typeface="Arial" panose="020B0604020202020204" pitchFamily="34" charset="0"/>
              </a:rPr>
              <a:t>2、测量</a:t>
            </a:r>
            <a:r>
              <a:rPr lang="en-US" altLang="zh-CN" sz="2400" strike="noStrike" noProof="1" dirty="0">
                <a:solidFill>
                  <a:srgbClr val="000000"/>
                </a:solidFill>
                <a:highlight>
                  <a:srgbClr val="FFFF00"/>
                </a:highlight>
                <a:sym typeface="Arial" panose="020B0604020202020204" pitchFamily="34" charset="0"/>
              </a:rPr>
              <a:t>RLC串联电路</a:t>
            </a:r>
            <a:r>
              <a:rPr lang="en-US" altLang="zh-CN" sz="2400" strike="noStrike" noProof="1" dirty="0">
                <a:solidFill>
                  <a:srgbClr val="000000"/>
                </a:solidFill>
                <a:sym typeface="Arial" panose="020B0604020202020204" pitchFamily="34" charset="0"/>
              </a:rPr>
              <a:t>的阻抗</a:t>
            </a:r>
            <a:r>
              <a:rPr lang="zh-CN" altLang="en-US" sz="2400" strike="noStrike" noProof="1" dirty="0">
                <a:solidFill>
                  <a:srgbClr val="000000"/>
                </a:solidFill>
                <a:sym typeface="Arial" panose="020B0604020202020204" pitchFamily="34" charset="0"/>
              </a:rPr>
              <a:t>频率</a:t>
            </a:r>
            <a:r>
              <a:rPr lang="en-US" altLang="zh-CN" sz="2400" strike="noStrike" noProof="1" dirty="0">
                <a:solidFill>
                  <a:srgbClr val="000000"/>
                </a:solidFill>
                <a:sym typeface="Arial" panose="020B0604020202020204" pitchFamily="34" charset="0"/>
              </a:rPr>
              <a:t>特性</a:t>
            </a:r>
            <a:endParaRPr lang="en-US" altLang="zh-CN" sz="2400" strike="noStrike" noProof="1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marL="0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strike="noStrike" noProof="1" dirty="0">
                <a:solidFill>
                  <a:srgbClr val="000000"/>
                </a:solidFill>
                <a:sym typeface="Arial" panose="020B0604020202020204" pitchFamily="34" charset="0"/>
              </a:rPr>
              <a:t> </a:t>
            </a:r>
            <a:r>
              <a:rPr lang="en-US" altLang="zh-CN" sz="2400" strike="noStrike" noProof="1" dirty="0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   取R=1kΩ,L=100mH,C=0.01 μ F串联，连接电路，调节信号源输出幅度有效值为U</a:t>
            </a:r>
            <a:r>
              <a:rPr lang="en-US" altLang="zh-CN" sz="2400" strike="noStrike" baseline="-25000" noProof="1" dirty="0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S</a:t>
            </a:r>
            <a:r>
              <a:rPr lang="en-US" altLang="zh-CN" sz="2400" strike="noStrike" noProof="1" dirty="0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＝5V，并保持不变。信号源的输出频率从500Hz逐渐增至10kHz，用</a:t>
            </a:r>
            <a:r>
              <a:rPr lang="en-US" altLang="zh-CN" sz="2400" strike="noStrike" noProof="1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sym typeface="Arial" panose="020B0604020202020204" pitchFamily="34" charset="0"/>
              </a:rPr>
              <a:t>交流毫伏表</a:t>
            </a:r>
            <a:r>
              <a:rPr lang="zh-CN" altLang="en-US" sz="2400" strike="noStrike" noProof="1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sym typeface="Arial" panose="020B0604020202020204" pitchFamily="34" charset="0"/>
              </a:rPr>
              <a:t>和示波器</a:t>
            </a:r>
            <a:r>
              <a:rPr lang="en-US" altLang="zh-CN" sz="2400" strike="noStrike" noProof="1" dirty="0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测量Ur，并计算各频率点的I(即Ur / r )及Z（Z=</a:t>
            </a:r>
            <a:r>
              <a:rPr lang="en-US" altLang="zh-CN" sz="2400" strike="noStrike" noProof="1" dirty="0">
                <a:solidFill>
                  <a:srgbClr val="000000"/>
                </a:solidFill>
                <a:latin typeface="Times New Roman" panose="02020603050405020304" pitchFamily="18" charset="0"/>
                <a:sym typeface="宋体" pitchFamily="2" charset="-122"/>
              </a:rPr>
              <a:t>U</a:t>
            </a:r>
            <a:r>
              <a:rPr lang="en-US" altLang="zh-CN" sz="2400" strike="noStrike" baseline="-25000" noProof="1" dirty="0">
                <a:solidFill>
                  <a:srgbClr val="000000"/>
                </a:solidFill>
                <a:latin typeface="Times New Roman" panose="02020603050405020304" pitchFamily="18" charset="0"/>
                <a:sym typeface="宋体" pitchFamily="2" charset="-122"/>
              </a:rPr>
              <a:t>S</a:t>
            </a:r>
            <a:r>
              <a:rPr lang="en-US" altLang="zh-CN" sz="2400" strike="noStrike" noProof="1" dirty="0">
                <a:solidFill>
                  <a:srgbClr val="000000"/>
                </a:solidFill>
                <a:latin typeface="Times New Roman" panose="02020603050405020304" pitchFamily="18" charset="0"/>
                <a:sym typeface="宋体" pitchFamily="2" charset="-122"/>
              </a:rPr>
              <a:t>/I),</a:t>
            </a:r>
            <a:r>
              <a:rPr lang="en-US" altLang="zh-CN" sz="2400" strike="noStrike" noProof="1" dirty="0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测量与计算结果记入下表中。</a:t>
            </a:r>
            <a:endParaRPr lang="en-US" altLang="zh-CN" sz="2400" strike="noStrike" noProof="1" dirty="0">
              <a:solidFill>
                <a:srgbClr val="000000"/>
              </a:solidFill>
              <a:sym typeface="Arial" panose="020B0604020202020204" pitchFamily="34" charset="0"/>
            </a:endParaRPr>
          </a:p>
          <a:p>
            <a:pPr marL="0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400" strike="noStrike" noProof="1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pic>
        <p:nvPicPr>
          <p:cNvPr id="148485" name="图片 4"/>
          <p:cNvPicPr>
            <a:picLocks noChangeAspect="1"/>
          </p:cNvPicPr>
          <p:nvPr/>
        </p:nvPicPr>
        <p:blipFill>
          <a:blip r:embed="rId4"/>
          <a:srcRect r="16930"/>
          <a:stretch>
            <a:fillRect/>
          </a:stretch>
        </p:blipFill>
        <p:spPr>
          <a:xfrm>
            <a:off x="1774825" y="3453765"/>
            <a:ext cx="7989888" cy="2974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325370" y="6200140"/>
            <a:ext cx="7183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只做</a:t>
            </a:r>
            <a:r>
              <a:rPr lang="en-US" altLang="zh-CN"/>
              <a:t>0.5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8</a:t>
            </a:r>
            <a:r>
              <a:rPr lang="zh-CN" altLang="en-US"/>
              <a:t>、</a:t>
            </a:r>
            <a:r>
              <a:rPr lang="en-US" altLang="zh-CN"/>
              <a:t>10kHZ</a:t>
            </a:r>
            <a:r>
              <a:rPr lang="zh-CN" altLang="en-US"/>
              <a:t>频率下的</a:t>
            </a:r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08225" y="6200140"/>
            <a:ext cx="7183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只做</a:t>
            </a:r>
            <a:r>
              <a:rPr lang="en-US" altLang="zh-CN"/>
              <a:t>0.5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8</a:t>
            </a:r>
            <a:r>
              <a:rPr lang="zh-CN" altLang="en-US"/>
              <a:t>、</a:t>
            </a:r>
            <a:r>
              <a:rPr lang="en-US" altLang="zh-CN"/>
              <a:t>10kHZ</a:t>
            </a:r>
            <a:r>
              <a:rPr lang="zh-CN" altLang="en-US"/>
              <a:t>频率下的</a:t>
            </a:r>
            <a:r>
              <a:rPr lang="zh-CN" altLang="en-US"/>
              <a:t>测试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9506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50532" name="文本占位符 77825"/>
          <p:cNvSpPr>
            <a:spLocks noGrp="1"/>
          </p:cNvSpPr>
          <p:nvPr>
            <p:ph idx="4294967295"/>
          </p:nvPr>
        </p:nvSpPr>
        <p:spPr>
          <a:xfrm>
            <a:off x="1997075" y="981075"/>
            <a:ext cx="8183562" cy="5346700"/>
          </a:xfrm>
        </p:spPr>
        <p:txBody>
          <a:bodyPr wrap="square" lIns="91440" tIns="45720" rIns="91440" bIns="45720" anchor="t" anchorCtr="0"/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 strike="noStrike" noProof="1" dirty="0">
                <a:solidFill>
                  <a:srgbClr val="000000"/>
                </a:solidFill>
                <a:sym typeface="微软雅黑" charset="-122"/>
              </a:rPr>
              <a:t>3、测量RC、RL电路的</a:t>
            </a:r>
            <a:r>
              <a:rPr lang="en-US" altLang="zh-CN" sz="2400" b="1" strike="noStrike" noProof="1" dirty="0">
                <a:solidFill>
                  <a:srgbClr val="000000"/>
                </a:solidFill>
                <a:highlight>
                  <a:srgbClr val="FFFF00"/>
                </a:highlight>
                <a:sym typeface="微软雅黑" charset="-122"/>
              </a:rPr>
              <a:t>阻抗角频率特性</a:t>
            </a:r>
            <a:endParaRPr lang="en-US" altLang="zh-CN" sz="2400" b="1" strike="noStrike" noProof="1" dirty="0">
              <a:solidFill>
                <a:srgbClr val="000000"/>
              </a:solidFill>
              <a:sym typeface="微软雅黑" charset="-122"/>
            </a:endParaRPr>
          </a:p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 strike="noStrike" noProof="1" dirty="0">
                <a:solidFill>
                  <a:srgbClr val="000000"/>
                </a:solidFill>
                <a:sym typeface="微软雅黑" charset="-122"/>
              </a:rPr>
              <a:t>   按图2连接电路，调节信号源输出信号幅度，使有效值为U</a:t>
            </a:r>
            <a:r>
              <a:rPr lang="en-US" altLang="zh-CN" sz="2400" b="1" strike="noStrike" baseline="-25000" noProof="1" dirty="0">
                <a:solidFill>
                  <a:srgbClr val="000000"/>
                </a:solidFill>
                <a:sym typeface="微软雅黑" charset="-122"/>
              </a:rPr>
              <a:t>S</a:t>
            </a:r>
            <a:r>
              <a:rPr lang="en-US" altLang="zh-CN" sz="2400" b="1" strike="noStrike" noProof="1" dirty="0">
                <a:solidFill>
                  <a:srgbClr val="000000"/>
                </a:solidFill>
                <a:sym typeface="微软雅黑" charset="-122"/>
              </a:rPr>
              <a:t>＝5V，并保持不变。</a:t>
            </a:r>
            <a:endParaRPr lang="en-US" altLang="zh-CN" sz="2400" b="1" strike="noStrike" noProof="1" dirty="0">
              <a:solidFill>
                <a:srgbClr val="000000"/>
              </a:solidFill>
              <a:sym typeface="微软雅黑" charset="-122"/>
            </a:endParaRPr>
          </a:p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 strike="noStrike" noProof="1" dirty="0">
                <a:solidFill>
                  <a:srgbClr val="000000"/>
                </a:solidFill>
                <a:sym typeface="微软雅黑" charset="-122"/>
              </a:rPr>
              <a:t>信号源的输出频率从500Hz逐渐增至10kHz，并使开关S分别接通L、C元件，用</a:t>
            </a:r>
            <a:r>
              <a:rPr lang="en-US" altLang="zh-CN" sz="2400" b="1" strike="noStrike" noProof="1" dirty="0">
                <a:solidFill>
                  <a:srgbClr val="000000"/>
                </a:solidFill>
                <a:highlight>
                  <a:srgbClr val="FFFF00"/>
                </a:highlight>
                <a:sym typeface="微软雅黑" charset="-122"/>
              </a:rPr>
              <a:t>双踪示波器观察</a:t>
            </a:r>
            <a:r>
              <a:rPr lang="en-US" altLang="zh-CN" sz="2400" b="1" strike="noStrike" noProof="1" dirty="0">
                <a:solidFill>
                  <a:srgbClr val="000000"/>
                </a:solidFill>
                <a:sym typeface="微软雅黑" charset="-122"/>
              </a:rPr>
              <a:t>在不同频率下各元件阻抗角的变化情况，</a:t>
            </a:r>
            <a:r>
              <a:rPr lang="zh-CN" altLang="en-US" sz="2400" b="1" strike="noStrike" noProof="1" dirty="0">
                <a:solidFill>
                  <a:srgbClr val="000000"/>
                </a:solidFill>
                <a:sym typeface="微软雅黑" charset="-122"/>
              </a:rPr>
              <a:t>通过光标读</a:t>
            </a:r>
            <a:r>
              <a:rPr lang="en-US" altLang="zh-CN" sz="2400" b="1" strike="noStrike" noProof="1" dirty="0">
                <a:solidFill>
                  <a:srgbClr val="000000"/>
                </a:solidFill>
                <a:sym typeface="微软雅黑" charset="-122"/>
              </a:rPr>
              <a:t>出φ，测量与计算结果记入下表中。</a:t>
            </a:r>
            <a:endParaRPr lang="en-US" altLang="zh-CN" sz="2400" b="1" strike="noStrike" noProof="1" dirty="0">
              <a:solidFill>
                <a:srgbClr val="000000"/>
              </a:solidFill>
              <a:sym typeface="微软雅黑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</p:nvPr>
        </p:nvGraphicFramePr>
        <p:xfrm>
          <a:off x="2456180" y="4390390"/>
          <a:ext cx="6753860" cy="1457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4700"/>
                <a:gridCol w="714375"/>
                <a:gridCol w="702945"/>
                <a:gridCol w="824230"/>
                <a:gridCol w="798195"/>
                <a:gridCol w="834390"/>
                <a:gridCol w="835025"/>
              </a:tblGrid>
              <a:tr h="2914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宋体" charset="0"/>
                          <a:cs typeface="宋体" charset="0"/>
                        </a:rPr>
                        <a:t>信号源频率</a:t>
                      </a:r>
                      <a:r>
                        <a:rPr lang="en-US" sz="1800" b="0">
                          <a:latin typeface="Calibri" charset="0"/>
                          <a:cs typeface="Calibri" charset="0"/>
                        </a:rPr>
                        <a:t>f(kHZ)</a:t>
                      </a:r>
                      <a:endParaRPr lang="en-US" altLang="en-US" sz="1800" b="0"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charset="0"/>
                          <a:cs typeface="Calibri" charset="0"/>
                        </a:rPr>
                        <a:t>0.5</a:t>
                      </a:r>
                      <a:endParaRPr lang="en-US" altLang="en-US" sz="18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altLang="en-US" sz="18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charset="0"/>
                          <a:cs typeface="Calibri" charset="0"/>
                        </a:rPr>
                        <a:t>3</a:t>
                      </a:r>
                      <a:endParaRPr lang="en-US" altLang="en-US" sz="18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charset="0"/>
                          <a:cs typeface="Calibri" charset="0"/>
                        </a:rPr>
                        <a:t>5</a:t>
                      </a:r>
                      <a:endParaRPr lang="en-US" altLang="en-US" sz="18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charset="0"/>
                          <a:cs typeface="Calibri" charset="0"/>
                        </a:rPr>
                        <a:t>8</a:t>
                      </a:r>
                      <a:endParaRPr lang="en-US" altLang="en-US" sz="18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charset="0"/>
                          <a:cs typeface="Calibri" charset="0"/>
                        </a:rPr>
                        <a:t>10</a:t>
                      </a:r>
                      <a:endParaRPr lang="en-US" altLang="en-US" sz="18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35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charset="0"/>
                          <a:cs typeface="Calibri" charset="0"/>
                        </a:rPr>
                        <a:t>RC</a:t>
                      </a:r>
                      <a:r>
                        <a:rPr lang="en-US" sz="1800" b="0">
                          <a:latin typeface="宋体" charset="0"/>
                          <a:cs typeface="宋体" charset="0"/>
                        </a:rPr>
                        <a:t>串联</a:t>
                      </a:r>
                      <a:r>
                        <a:rPr lang="en-US" sz="1800" b="0">
                          <a:latin typeface="Calibri" charset="0"/>
                          <a:cs typeface="Calibri" charset="0"/>
                        </a:rPr>
                        <a:t>（R=100</a:t>
                      </a:r>
                      <a:r>
                        <a:rPr lang="en-US" sz="1800" b="0">
                          <a:latin typeface="宋体" charset="0"/>
                          <a:cs typeface="宋体" charset="0"/>
                        </a:rPr>
                        <a:t>欧</a:t>
                      </a:r>
                      <a:r>
                        <a:rPr lang="en-US" sz="1800" b="0">
                          <a:latin typeface="Calibri" charset="0"/>
                          <a:cs typeface="Calibri" charset="0"/>
                        </a:rPr>
                        <a:t>,C=0.01</a:t>
                      </a:r>
                      <a:r>
                        <a:rPr lang="en-US" sz="1800" b="0">
                          <a:latin typeface="宋体" charset="0"/>
                          <a:cs typeface="宋体" charset="0"/>
                        </a:rPr>
                        <a:t>u</a:t>
                      </a:r>
                      <a:r>
                        <a:rPr lang="en-US" sz="1800" b="0">
                          <a:latin typeface="Calibri" charset="0"/>
                          <a:cs typeface="Calibri" charset="0"/>
                        </a:rPr>
                        <a:t>F）</a:t>
                      </a:r>
                      <a:endParaRPr lang="en-US" altLang="en-US" sz="18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charset="0"/>
                          <a:cs typeface="Calibri" charset="0"/>
                        </a:rPr>
                        <a:t> </a:t>
                      </a:r>
                      <a:endParaRPr lang="en-US" altLang="en-US" sz="14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charset="0"/>
                          <a:cs typeface="Calibri" charset="0"/>
                        </a:rPr>
                        <a:t> </a:t>
                      </a:r>
                      <a:endParaRPr lang="en-US" altLang="en-US" sz="14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charset="0"/>
                          <a:cs typeface="Calibri" charset="0"/>
                        </a:rPr>
                        <a:t> </a:t>
                      </a:r>
                      <a:endParaRPr lang="en-US" altLang="en-US" sz="14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charset="0"/>
                          <a:cs typeface="Calibri" charset="0"/>
                        </a:rPr>
                        <a:t> </a:t>
                      </a:r>
                      <a:endParaRPr lang="en-US" altLang="en-US" sz="14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charset="0"/>
                          <a:cs typeface="Calibri" charset="0"/>
                        </a:rPr>
                        <a:t> </a:t>
                      </a:r>
                      <a:endParaRPr lang="en-US" altLang="en-US" sz="14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charset="0"/>
                          <a:cs typeface="Calibri" charset="0"/>
                        </a:rPr>
                        <a:t> </a:t>
                      </a:r>
                      <a:endParaRPr lang="en-US" altLang="en-US" sz="14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9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Calibri" charset="0"/>
                          <a:cs typeface="Calibri" charset="0"/>
                        </a:rPr>
                        <a:t>RL</a:t>
                      </a:r>
                      <a:r>
                        <a:rPr lang="en-US" sz="1800" b="0">
                          <a:latin typeface="宋体" charset="0"/>
                          <a:cs typeface="宋体" charset="0"/>
                        </a:rPr>
                        <a:t>串联</a:t>
                      </a:r>
                      <a:r>
                        <a:rPr lang="en-US" sz="1800" b="0">
                          <a:latin typeface="Calibri" charset="0"/>
                          <a:cs typeface="Calibri" charset="0"/>
                        </a:rPr>
                        <a:t>（R=100</a:t>
                      </a:r>
                      <a:r>
                        <a:rPr lang="en-US" sz="1800" b="0">
                          <a:latin typeface="宋体" charset="0"/>
                          <a:cs typeface="宋体" charset="0"/>
                        </a:rPr>
                        <a:t>欧</a:t>
                      </a:r>
                      <a:r>
                        <a:rPr lang="en-US" sz="1800" b="0">
                          <a:latin typeface="Calibri" charset="0"/>
                          <a:cs typeface="Calibri" charset="0"/>
                        </a:rPr>
                        <a:t>,L=100</a:t>
                      </a:r>
                      <a:r>
                        <a:rPr lang="en-US" sz="1800" b="0">
                          <a:latin typeface="宋体" charset="0"/>
                          <a:cs typeface="宋体" charset="0"/>
                        </a:rPr>
                        <a:t>m</a:t>
                      </a:r>
                      <a:r>
                        <a:rPr lang="en-US" sz="1800" b="0">
                          <a:latin typeface="Calibri" charset="0"/>
                          <a:cs typeface="Calibri" charset="0"/>
                        </a:rPr>
                        <a:t>H）</a:t>
                      </a:r>
                      <a:endParaRPr lang="en-US" altLang="en-US" sz="18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charset="0"/>
                          <a:cs typeface="Calibri" charset="0"/>
                        </a:rPr>
                        <a:t> </a:t>
                      </a:r>
                      <a:endParaRPr lang="en-US" altLang="en-US" sz="14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charset="0"/>
                          <a:cs typeface="Calibri" charset="0"/>
                        </a:rPr>
                        <a:t> </a:t>
                      </a:r>
                      <a:endParaRPr lang="en-US" altLang="en-US" sz="14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charset="0"/>
                          <a:cs typeface="Calibri" charset="0"/>
                        </a:rPr>
                        <a:t> </a:t>
                      </a:r>
                      <a:endParaRPr lang="en-US" altLang="en-US" sz="14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charset="0"/>
                          <a:cs typeface="Calibri" charset="0"/>
                        </a:rPr>
                        <a:t> </a:t>
                      </a:r>
                      <a:endParaRPr lang="en-US" altLang="en-US" sz="14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charset="0"/>
                          <a:cs typeface="Calibri" charset="0"/>
                        </a:rPr>
                        <a:t> </a:t>
                      </a:r>
                      <a:endParaRPr lang="en-US" altLang="en-US" sz="14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4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0530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50532" name="文本占位符 78849"/>
          <p:cNvSpPr>
            <a:spLocks noGrp="1"/>
          </p:cNvSpPr>
          <p:nvPr>
            <p:ph idx="4294967295"/>
          </p:nvPr>
        </p:nvSpPr>
        <p:spPr>
          <a:xfrm>
            <a:off x="1997075" y="765175"/>
            <a:ext cx="8183563" cy="5562600"/>
          </a:xfrm>
        </p:spPr>
        <p:txBody>
          <a:bodyPr wrap="square" lIns="91440" tIns="45720" rIns="91440" bIns="45720" anchor="t" anchorCtr="0"/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2400" b="1" dirty="0">
                <a:solidFill>
                  <a:srgbClr val="000000"/>
                </a:solidFill>
                <a:sym typeface="微软雅黑" charset="-122"/>
              </a:rPr>
              <a:t>四、实验报告要求</a:t>
            </a:r>
            <a:endParaRPr lang="zh-CN" altLang="zh-CN" sz="2400" b="1" dirty="0">
              <a:solidFill>
                <a:srgbClr val="000000"/>
              </a:solidFill>
              <a:sym typeface="微软雅黑" charset="-122"/>
            </a:endParaRPr>
          </a:p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2400" b="1" dirty="0">
                <a:solidFill>
                  <a:srgbClr val="000000"/>
                </a:solidFill>
                <a:sym typeface="微软雅黑" charset="-122"/>
              </a:rPr>
              <a:t>1、 根据实验数据，绘制R、L、C三个元件的阻抗频率特性曲线，从中可得出什么结论？</a:t>
            </a:r>
            <a:endParaRPr lang="zh-CN" altLang="zh-CN" sz="2400" b="1" dirty="0">
              <a:solidFill>
                <a:srgbClr val="000000"/>
              </a:solidFill>
              <a:sym typeface="微软雅黑" charset="-122"/>
            </a:endParaRPr>
          </a:p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endParaRPr lang="zh-CN" altLang="zh-CN" sz="2400" b="1" dirty="0">
              <a:solidFill>
                <a:srgbClr val="000000"/>
              </a:solidFill>
              <a:sym typeface="微软雅黑" charset="-122"/>
            </a:endParaRPr>
          </a:p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2400" b="1" dirty="0">
                <a:solidFill>
                  <a:srgbClr val="000000"/>
                </a:solidFill>
                <a:sym typeface="微软雅黑" charset="-122"/>
              </a:rPr>
              <a:t>2、根据实验数据,绘制RC、RL串联电路的阻抗角频率特性曲线，并总结、归纳出结论。</a:t>
            </a:r>
            <a:endParaRPr lang="zh-CN" altLang="zh-CN" sz="2400" b="1" dirty="0">
              <a:solidFill>
                <a:srgbClr val="000000"/>
              </a:solidFill>
              <a:sym typeface="微软雅黑" charset="-122"/>
            </a:endParaRPr>
          </a:p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endParaRPr lang="zh-CN" altLang="zh-CN" sz="2400" b="1" dirty="0">
              <a:solidFill>
                <a:srgbClr val="000000"/>
              </a:solidFill>
              <a:sym typeface="微软雅黑" charset="-122"/>
            </a:endParaRPr>
          </a:p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2400" b="1" dirty="0">
                <a:solidFill>
                  <a:srgbClr val="000000"/>
                </a:solidFill>
                <a:sym typeface="微软雅黑" charset="-122"/>
              </a:rPr>
              <a:t>3、实验心得体会、建议、要求等。</a:t>
            </a:r>
            <a:endParaRPr lang="zh-CN" altLang="zh-CN" sz="2400" b="1" dirty="0">
              <a:solidFill>
                <a:srgbClr val="000000"/>
              </a:solidFill>
              <a:sym typeface="微软雅黑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1554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51556" name="文本占位符 79873"/>
          <p:cNvSpPr>
            <a:spLocks noGrp="1"/>
          </p:cNvSpPr>
          <p:nvPr>
            <p:ph idx="4294967295"/>
          </p:nvPr>
        </p:nvSpPr>
        <p:spPr>
          <a:xfrm>
            <a:off x="1997075" y="1444625"/>
            <a:ext cx="8183563" cy="4883150"/>
          </a:xfrm>
        </p:spPr>
        <p:txBody>
          <a:bodyPr wrap="square" lIns="91440" tIns="45720" rIns="91440" bIns="45720" anchor="t" anchorCtr="0"/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3200" b="1" dirty="0">
                <a:solidFill>
                  <a:srgbClr val="000000"/>
                </a:solidFill>
                <a:sym typeface="微软雅黑" charset="-122"/>
              </a:rPr>
              <a:t>五、思考题</a:t>
            </a:r>
            <a:endParaRPr lang="zh-CN" altLang="zh-CN" sz="3200" b="1" dirty="0">
              <a:solidFill>
                <a:srgbClr val="000000"/>
              </a:solidFill>
              <a:sym typeface="微软雅黑" charset="-122"/>
            </a:endParaRPr>
          </a:p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endParaRPr lang="zh-CN" altLang="zh-CN" sz="3200" b="1" dirty="0">
              <a:solidFill>
                <a:srgbClr val="000000"/>
              </a:solidFill>
              <a:sym typeface="微软雅黑" charset="-122"/>
            </a:endParaRPr>
          </a:p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3200" b="1" dirty="0">
                <a:solidFill>
                  <a:srgbClr val="000000"/>
                </a:solidFill>
                <a:sym typeface="微软雅黑" charset="-122"/>
              </a:rPr>
              <a:t>1. 在正弦稳态RC电路中，US、UC、UR(均为有效值)三者之间有什么关系?</a:t>
            </a:r>
            <a:endParaRPr lang="zh-CN" altLang="zh-CN" sz="3200" b="1" dirty="0">
              <a:solidFill>
                <a:srgbClr val="000000"/>
              </a:solidFill>
              <a:sym typeface="微软雅黑" charset="-122"/>
            </a:endParaRPr>
          </a:p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endParaRPr lang="zh-CN" altLang="zh-CN" sz="3200" b="1" dirty="0">
              <a:solidFill>
                <a:srgbClr val="000000"/>
              </a:solidFill>
              <a:sym typeface="微软雅黑" charset="-122"/>
            </a:endParaRPr>
          </a:p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3200" b="1" dirty="0">
                <a:solidFill>
                  <a:srgbClr val="000000"/>
                </a:solidFill>
                <a:sym typeface="微软雅黑" charset="-122"/>
              </a:rPr>
              <a:t>2. 在正弦稳态RL电路中，US、UL、UR(均为有效值)三者之间有什么关系?</a:t>
            </a:r>
            <a:endParaRPr lang="zh-CN" altLang="zh-CN" sz="3200" b="1" dirty="0">
              <a:solidFill>
                <a:srgbClr val="000000"/>
              </a:solidFill>
              <a:sym typeface="微软雅黑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1314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41316" name="文本占位符 71681"/>
          <p:cNvSpPr>
            <a:spLocks noGrp="1"/>
          </p:cNvSpPr>
          <p:nvPr>
            <p:ph idx="4294967295"/>
          </p:nvPr>
        </p:nvSpPr>
        <p:spPr>
          <a:xfrm>
            <a:off x="1997075" y="1444625"/>
            <a:ext cx="8183563" cy="4883150"/>
          </a:xfrm>
        </p:spPr>
        <p:txBody>
          <a:bodyPr wrap="square" lIns="91440" tIns="45720" rIns="91440" bIns="45720" anchor="t" anchorCtr="0"/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000000"/>
                </a:solidFill>
                <a:sym typeface="微软雅黑" charset="-122"/>
              </a:rPr>
              <a:t>一、实验目的</a:t>
            </a:r>
            <a:endParaRPr lang="zh-CN" altLang="en-US" sz="3200" dirty="0">
              <a:solidFill>
                <a:srgbClr val="000000"/>
              </a:solidFill>
              <a:sym typeface="微软雅黑" charset="-122"/>
            </a:endParaRPr>
          </a:p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000000"/>
                </a:solidFill>
                <a:sym typeface="微软雅黑" charset="-122"/>
              </a:rPr>
              <a:t>1. 测量R、L、C元件的阻抗—频率特性。测定R～f、X</a:t>
            </a:r>
            <a:r>
              <a:rPr lang="zh-CN" altLang="en-US" sz="3200" baseline="-25000" dirty="0">
                <a:solidFill>
                  <a:srgbClr val="000000"/>
                </a:solidFill>
                <a:sym typeface="微软雅黑" charset="-122"/>
              </a:rPr>
              <a:t>L</a:t>
            </a:r>
            <a:r>
              <a:rPr lang="zh-CN" altLang="en-US" sz="3200" dirty="0">
                <a:solidFill>
                  <a:srgbClr val="000000"/>
                </a:solidFill>
                <a:sym typeface="微软雅黑" charset="-122"/>
              </a:rPr>
              <a:t>～f及Xc～f</a:t>
            </a:r>
            <a:r>
              <a:rPr lang="en-US" altLang="zh-CN" sz="3200" dirty="0">
                <a:solidFill>
                  <a:srgbClr val="000000"/>
                </a:solidFill>
                <a:sym typeface="微软雅黑" charset="-122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sym typeface="微软雅黑" charset="-122"/>
              </a:rPr>
              <a:t>特性曲线。</a:t>
            </a:r>
            <a:endParaRPr lang="zh-CN" altLang="en-US" sz="3200" dirty="0">
              <a:solidFill>
                <a:srgbClr val="000000"/>
              </a:solidFill>
              <a:sym typeface="微软雅黑" charset="-122"/>
            </a:endParaRPr>
          </a:p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endParaRPr lang="zh-CN" altLang="en-US" sz="3200" dirty="0">
              <a:solidFill>
                <a:srgbClr val="000000"/>
              </a:solidFill>
              <a:sym typeface="微软雅黑" charset="-122"/>
            </a:endParaRPr>
          </a:p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000000"/>
                </a:solidFill>
                <a:sym typeface="微软雅黑" charset="-122"/>
              </a:rPr>
              <a:t>2.测量RC、RL电路的阻抗角—频率特性。加深理解R、L、C元件端电压与电流间的相位关系。</a:t>
            </a:r>
            <a:endParaRPr lang="zh-CN" altLang="en-US" sz="3200" dirty="0">
              <a:solidFill>
                <a:srgbClr val="000000"/>
              </a:solidFill>
              <a:sym typeface="微软雅黑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2338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1015" strike="noStrike" noProof="1">
                <a:solidFill>
                  <a:schemeClr val="lt1"/>
                </a:solidFill>
                <a:latin typeface="微软雅黑" charset="-122"/>
                <a:ea typeface="微软雅黑" charset="-122"/>
              </a:rPr>
              <a:t>电压有效值与流过电流有效值</a:t>
            </a:r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42340" name="文本占位符 72705"/>
          <p:cNvSpPr>
            <a:spLocks noGrp="1"/>
          </p:cNvSpPr>
          <p:nvPr>
            <p:ph idx="4294967295"/>
          </p:nvPr>
        </p:nvSpPr>
        <p:spPr>
          <a:xfrm>
            <a:off x="1997075" y="590550"/>
            <a:ext cx="8183563" cy="5737225"/>
          </a:xfrm>
        </p:spPr>
        <p:txBody>
          <a:bodyPr wrap="square" lIns="91440" tIns="45720" rIns="91440" bIns="45720" anchor="t" anchorCtr="0"/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rgbClr val="000000"/>
                </a:solidFill>
                <a:sym typeface="微软雅黑" charset="-122"/>
              </a:rPr>
              <a:t>二、实验原理</a:t>
            </a:r>
            <a:endParaRPr lang="zh-CN" altLang="zh-CN" sz="2400" dirty="0">
              <a:solidFill>
                <a:srgbClr val="000000"/>
              </a:solidFill>
              <a:sym typeface="微软雅黑" charset="-122"/>
            </a:endParaRPr>
          </a:p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rgbClr val="000000"/>
                </a:solidFill>
                <a:sym typeface="微软雅黑" charset="-122"/>
              </a:rPr>
              <a:t>1、 在正弦稳态电路中，R、L、C元件在电路中的阻抗与信号的频率有关，它们的阻抗频率特性R～f，XL～f，Xc～f曲线如图1所示。(阻抗的计算)</a:t>
            </a:r>
            <a:endParaRPr lang="zh-CN" altLang="zh-CN" sz="2400" dirty="0">
              <a:solidFill>
                <a:srgbClr val="000000"/>
              </a:solidFill>
              <a:sym typeface="微软雅黑" charset="-122"/>
            </a:endParaRPr>
          </a:p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endParaRPr lang="zh-CN" altLang="zh-CN" sz="2400" dirty="0">
              <a:solidFill>
                <a:srgbClr val="000000"/>
              </a:solidFill>
              <a:sym typeface="微软雅黑" charset="-122"/>
            </a:endParaRPr>
          </a:p>
        </p:txBody>
      </p:sp>
      <p:sp>
        <p:nvSpPr>
          <p:cNvPr id="19465" name="Text Box 75"/>
          <p:cNvSpPr txBox="1"/>
          <p:nvPr>
            <p:custDataLst>
              <p:tags r:id="rId4"/>
            </p:custDataLst>
          </p:nvPr>
        </p:nvSpPr>
        <p:spPr>
          <a:xfrm>
            <a:off x="2136775" y="5948363"/>
            <a:ext cx="4738688" cy="5365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b="1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图</a:t>
            </a:r>
            <a:r>
              <a:rPr lang="en-US" altLang="zh-CN" b="1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1  R</a:t>
            </a:r>
            <a:r>
              <a:rPr lang="zh-CN" altLang="en-US" b="1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、</a:t>
            </a:r>
            <a:r>
              <a:rPr lang="en-US" altLang="zh-CN" b="1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L</a:t>
            </a:r>
            <a:r>
              <a:rPr lang="zh-CN" altLang="en-US" b="1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、</a:t>
            </a:r>
            <a:r>
              <a:rPr lang="en-US" altLang="zh-CN" b="1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C</a:t>
            </a:r>
            <a:r>
              <a:rPr lang="zh-CN" altLang="en-US" b="1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元件阻抗频率特性</a:t>
            </a:r>
            <a:endParaRPr lang="zh-CN" altLang="en-US" b="1" noProof="1" dirty="0">
              <a:solidFill>
                <a:schemeClr val="dk1"/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endParaRPr lang="zh-CN" altLang="en-US" b="1" noProof="1" dirty="0">
              <a:solidFill>
                <a:schemeClr val="dk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graphicFrame>
        <p:nvGraphicFramePr>
          <p:cNvPr id="142342" name="Picture 76"/>
          <p:cNvGraphicFramePr>
            <a:graphicFrameLocks noChangeAspect="1"/>
          </p:cNvGraphicFramePr>
          <p:nvPr/>
        </p:nvGraphicFramePr>
        <p:xfrm>
          <a:off x="2859088" y="2852738"/>
          <a:ext cx="2832100" cy="241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4648200" imgH="4267200" progId="PBrush">
                  <p:embed/>
                </p:oleObj>
              </mc:Choice>
              <mc:Fallback>
                <p:oleObj name="" r:id="rId5" imgW="4648200" imgH="4267200" progId="PBrush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59088" y="2852738"/>
                        <a:ext cx="2832100" cy="2417762"/>
                      </a:xfrm>
                      <a:prstGeom prst="rect">
                        <a:avLst/>
                      </a:prstGeom>
                      <a:solidFill>
                        <a:srgbClr val="FFFF00">
                          <a:alpha val="89999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2343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4063" y="3536950"/>
            <a:ext cx="1181100" cy="552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2344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6450" y="4291013"/>
            <a:ext cx="1871663" cy="881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2345" name="文本框 3"/>
          <p:cNvSpPr txBox="1"/>
          <p:nvPr/>
        </p:nvSpPr>
        <p:spPr>
          <a:xfrm>
            <a:off x="6743700" y="2936875"/>
            <a:ext cx="26955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 b="1">
                <a:latin typeface="Arial" panose="020B0604020202020204" pitchFamily="34" charset="0"/>
                <a:ea typeface="宋体" pitchFamily="2" charset="-122"/>
              </a:rPr>
              <a:t>电压与电流向量形式：</a:t>
            </a:r>
            <a:endParaRPr lang="zh-CN" altLang="en-US" sz="2000" b="1">
              <a:latin typeface="Arial" panose="020B0604020202020204" pitchFamily="34" charset="0"/>
              <a:ea typeface="宋体" pitchFamily="2" charset="-122"/>
            </a:endParaRPr>
          </a:p>
        </p:txBody>
      </p:sp>
      <p:pic>
        <p:nvPicPr>
          <p:cNvPr id="142346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5500" y="5270500"/>
            <a:ext cx="1504950" cy="5619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62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44388" name="文本占位符 73729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1997075" y="693738"/>
            <a:ext cx="8183563" cy="1517650"/>
          </a:xfrm>
        </p:spPr>
        <p:txBody>
          <a:bodyPr wrap="square" lIns="91440" tIns="45720" rIns="91440" bIns="45720" anchor="t" anchorCtr="0"/>
          <a:p>
            <a:pPr marL="200025" marR="0" indent="-200025" algn="just" defTabSz="514350" rtl="0" eaLnBrk="1" fontAlgn="base" latinLnBrk="0" hangingPunct="1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zh-CN" sz="2800" b="0" i="0" u="none" strike="noStrike" kern="1200" cap="none" spc="150" normalizeH="0" baseline="0" noProof="1" dirty="0">
                <a:solidFill>
                  <a:srgbClr val="000000"/>
                </a:solidFill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2、 元件阻抗</a:t>
            </a:r>
            <a:r>
              <a:rPr kumimoji="0" lang="zh-CN" altLang="zh-CN" sz="2800" b="0" i="0" u="none" strike="noStrike" kern="1200" cap="none" spc="150" normalizeH="0" baseline="0" noProof="1" dirty="0">
                <a:solidFill>
                  <a:srgbClr val="000000"/>
                </a:solidFill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频率特</a:t>
            </a:r>
            <a:r>
              <a:rPr kumimoji="0" lang="zh-CN" altLang="zh-CN" sz="2800" b="0" i="0" u="none" strike="noStrike" kern="1200" cap="none" spc="150" normalizeH="0" baseline="0" noProof="1" dirty="0">
                <a:solidFill>
                  <a:srgbClr val="000000"/>
                </a:solidFill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性的测量电路如图2所示。</a:t>
            </a:r>
            <a:endParaRPr kumimoji="0" lang="zh-CN" altLang="zh-CN" sz="2800" b="0" i="0" u="none" strike="noStrike" kern="1200" cap="none" spc="150" normalizeH="0" baseline="0" noProof="1" dirty="0">
              <a:solidFill>
                <a:srgbClr val="000000"/>
              </a:solidFill>
              <a:uFillTx/>
              <a:latin typeface="微软雅黑" charset="-122"/>
              <a:ea typeface="微软雅黑" charset="-122"/>
              <a:cs typeface="+mn-cs"/>
              <a:sym typeface="微软雅黑" charset="-122"/>
            </a:endParaRPr>
          </a:p>
          <a:p>
            <a:pPr marL="200025" marR="0" indent="-200025" algn="just" defTabSz="514350" rtl="0" eaLnBrk="1" fontAlgn="base" latinLnBrk="0" hangingPunct="1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zh-CN" sz="2800" b="1" i="0" u="none" strike="noStrike" kern="1200" cap="none" spc="150" normalizeH="0" baseline="0" noProof="1" dirty="0">
                <a:solidFill>
                  <a:schemeClr val="accent1"/>
                </a:solidFill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    </a:t>
            </a:r>
            <a:endParaRPr kumimoji="0" lang="zh-CN" altLang="zh-CN" sz="2800" b="1" i="0" u="none" strike="noStrike" kern="1200" cap="none" spc="150" normalizeH="0" baseline="0" noProof="1" dirty="0">
              <a:solidFill>
                <a:schemeClr val="accent1"/>
              </a:solidFill>
              <a:uFillTx/>
              <a:latin typeface="微软雅黑" charset="-122"/>
              <a:ea typeface="微软雅黑" charset="-122"/>
              <a:cs typeface="+mn-cs"/>
              <a:sym typeface="微软雅黑" charset="-122"/>
            </a:endParaRPr>
          </a:p>
          <a:p>
            <a:pPr marL="200025" marR="0" indent="-200025" algn="just" defTabSz="514350" rtl="0" eaLnBrk="1" fontAlgn="base" latinLnBrk="0" hangingPunct="1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endParaRPr kumimoji="0" lang="zh-CN" altLang="zh-CN" sz="2800" b="0" i="0" u="none" strike="noStrike" kern="1200" cap="none" spc="150" normalizeH="0" baseline="0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charset="-122"/>
              <a:ea typeface="微软雅黑" charset="-122"/>
              <a:cs typeface="+mn-cs"/>
              <a:sym typeface="微软雅黑" charset="-122"/>
            </a:endParaRPr>
          </a:p>
        </p:txBody>
      </p:sp>
      <p:sp>
        <p:nvSpPr>
          <p:cNvPr id="19464" name="Text Box 78"/>
          <p:cNvSpPr txBox="1"/>
          <p:nvPr>
            <p:custDataLst>
              <p:tags r:id="rId5"/>
            </p:custDataLst>
          </p:nvPr>
        </p:nvSpPr>
        <p:spPr>
          <a:xfrm>
            <a:off x="7608888" y="5229225"/>
            <a:ext cx="2122488" cy="53816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b="1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图</a:t>
            </a:r>
            <a:r>
              <a:rPr lang="en-US" altLang="zh-CN" b="1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2 </a:t>
            </a:r>
            <a:r>
              <a:rPr lang="zh-CN" altLang="en-US" b="1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实验测量电路</a:t>
            </a:r>
            <a:endParaRPr lang="zh-CN" altLang="en-US" b="1" noProof="1" dirty="0">
              <a:solidFill>
                <a:schemeClr val="dk1"/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endParaRPr lang="zh-CN" altLang="en-US" b="1" noProof="1" dirty="0">
              <a:solidFill>
                <a:schemeClr val="dk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graphicFrame>
        <p:nvGraphicFramePr>
          <p:cNvPr id="143366" name="Picture 79"/>
          <p:cNvGraphicFramePr>
            <a:graphicFrameLocks noChangeAspect="1"/>
          </p:cNvGraphicFramePr>
          <p:nvPr/>
        </p:nvGraphicFramePr>
        <p:xfrm>
          <a:off x="7175500" y="1844675"/>
          <a:ext cx="3241675" cy="317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6" imgW="3886200" imgH="5124450" progId="PBrush">
                  <p:embed/>
                </p:oleObj>
              </mc:Choice>
              <mc:Fallback>
                <p:oleObj name="" r:id="rId6" imgW="3886200" imgH="5124450" progId="PBrush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75500" y="1844675"/>
                        <a:ext cx="3241675" cy="317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997075" y="2211388"/>
            <a:ext cx="3989388" cy="3743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00025" indent="-200025" algn="just" defTabSz="514350">
              <a:lnSpc>
                <a:spcPct val="110000"/>
              </a:lnSpc>
              <a:spcBef>
                <a:spcPts val="1015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2400" noProof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  <a:sym typeface="微软雅黑" charset="-122"/>
              </a:rPr>
              <a:t>图中r是提供测量回路电流用的标准小电阻(称为取样电阻），由于r的阻值远小于被测元件的阻抗值，因此可以认为AB之间的电压就是被测元件R、L、C两端的电压U，流过被测元件的电流则可由r两端的电压Ur除以r所得。</a:t>
            </a:r>
            <a:endParaRPr lang="zh-CN" altLang="zh-CN" sz="2400" noProof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微软雅黑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4386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44388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028825" y="333375"/>
            <a:ext cx="8134350" cy="636588"/>
          </a:xfrm>
          <a:solidFill>
            <a:srgbClr val="FFFF00">
              <a:alpha val="89999"/>
            </a:srgbClr>
          </a:solidFill>
        </p:spPr>
        <p:txBody>
          <a:bodyPr wrap="square" lIns="91440" tIns="45720" rIns="91440" bIns="45720" anchor="t" anchorCtr="0"/>
          <a:lstStyle>
            <a:lvl1pPr lvl="0">
              <a:buClrTx/>
              <a:buSzTx/>
              <a:buFont typeface="Arial" panose="020B0604020202020204" pitchFamily="34" charset="0"/>
              <a:defRPr sz="2800"/>
            </a:lvl1pPr>
            <a:lvl2pPr lvl="1">
              <a:buClrTx/>
              <a:buSzTx/>
              <a:buFont typeface="Arial" panose="020B0604020202020204" pitchFamily="34" charset="0"/>
              <a:defRPr sz="2400"/>
            </a:lvl2pPr>
            <a:lvl3pPr lvl="2">
              <a:buClrTx/>
              <a:buSzTx/>
              <a:buFont typeface="Arial" panose="020B0604020202020204" pitchFamily="34" charset="0"/>
              <a:defRPr sz="2000"/>
            </a:lvl3pPr>
            <a:lvl4pPr lvl="3">
              <a:buClrTx/>
              <a:buSzTx/>
              <a:buFont typeface="Arial" panose="020B0604020202020204" pitchFamily="34" charset="0"/>
              <a:defRPr sz="1800"/>
            </a:lvl4pPr>
            <a:lvl5pPr lvl="4">
              <a:buClrTx/>
              <a:buSzTx/>
              <a:buFont typeface="Arial" panose="020B0604020202020204" pitchFamily="34" charset="0"/>
              <a:defRPr sz="1800"/>
            </a:lvl5pPr>
          </a:lstStyle>
          <a:p>
            <a:pPr marL="200025" lvl="0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accent1"/>
                </a:solidFill>
                <a:sym typeface="微软雅黑" charset="-122"/>
              </a:rPr>
              <a:t>正弦交流电路中R、L、C</a:t>
            </a:r>
            <a:r>
              <a:rPr lang="zh-CN" altLang="en-US" sz="2400" dirty="0">
                <a:solidFill>
                  <a:schemeClr val="accent1"/>
                </a:solidFill>
                <a:sym typeface="微软雅黑" charset="-122"/>
              </a:rPr>
              <a:t>元件的电压与电流关系</a:t>
            </a:r>
            <a:endParaRPr lang="zh-CN" altLang="en-US" sz="2400" dirty="0">
              <a:solidFill>
                <a:schemeClr val="accent1"/>
              </a:solidFill>
              <a:sym typeface="微软雅黑" charset="-122"/>
            </a:endParaRPr>
          </a:p>
        </p:txBody>
      </p:sp>
      <p:graphicFrame>
        <p:nvGraphicFramePr>
          <p:cNvPr id="144389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08213" y="909638"/>
          <a:ext cx="6778625" cy="485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4" imgW="6486525" imgH="4648200" progId="Paint.Picture">
                  <p:embed/>
                </p:oleObj>
              </mc:Choice>
              <mc:Fallback>
                <p:oleObj name="" r:id="rId4" imgW="6486525" imgH="4648200" progId="Paint.Picture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8213" y="909638"/>
                        <a:ext cx="6778625" cy="48577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4" name="TextBox 2"/>
          <p:cNvSpPr txBox="1"/>
          <p:nvPr/>
        </p:nvSpPr>
        <p:spPr>
          <a:xfrm>
            <a:off x="2855907" y="5805169"/>
            <a:ext cx="5689600" cy="9220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b="1" noProof="1" dirty="0">
                <a:solidFill>
                  <a:srgbClr val="000000"/>
                </a:solidFill>
                <a:highlight>
                  <a:srgbClr val="FFFF00"/>
                </a:highlight>
                <a:latin typeface="微软雅黑" charset="-122"/>
                <a:ea typeface="微软雅黑" charset="-122"/>
                <a:cs typeface="+mn-cs"/>
              </a:rPr>
              <a:t>阻抗角是指交流电路中相电压和相电流之间的相位差</a:t>
            </a:r>
            <a:r>
              <a:rPr lang="zh-CN" altLang="en-US" b="1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</a:rPr>
              <a:t>。电压超前电流，</a:t>
            </a:r>
            <a:r>
              <a:rPr lang="en-US" altLang="zh-CN" b="1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</a:rPr>
              <a:t>φ</a:t>
            </a:r>
            <a:r>
              <a:rPr lang="zh-CN" altLang="en-US" b="1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</a:rPr>
              <a:t>＞</a:t>
            </a:r>
            <a:r>
              <a:rPr lang="en-US" altLang="zh-CN" b="1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</a:rPr>
              <a:t>0</a:t>
            </a:r>
            <a:r>
              <a:rPr lang="zh-CN" altLang="en-US" b="1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</a:rPr>
              <a:t>，电路呈感性，</a:t>
            </a:r>
            <a:endParaRPr lang="en-US" altLang="zh-CN" b="1" noProof="1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r>
              <a:rPr lang="zh-CN" altLang="en-US" b="1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</a:rPr>
              <a:t>电流超前电压，</a:t>
            </a:r>
            <a:r>
              <a:rPr lang="en-US" altLang="zh-CN" b="1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</a:rPr>
              <a:t>φ</a:t>
            </a:r>
            <a:r>
              <a:rPr lang="zh-CN" altLang="en-US" b="1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</a:rPr>
              <a:t>＜</a:t>
            </a:r>
            <a:r>
              <a:rPr lang="en-US" altLang="zh-CN" b="1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</a:rPr>
              <a:t>0</a:t>
            </a:r>
            <a:r>
              <a:rPr lang="zh-CN" altLang="en-US" b="1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</a:rPr>
              <a:t>，电路呈容性。</a:t>
            </a:r>
            <a:endParaRPr lang="zh-CN" altLang="en-US" b="1" noProof="1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</p:txBody>
      </p:sp>
    </p:spTree>
    <p:custDataLst>
      <p:tags r:id="rId6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5410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46436" name="文本占位符 74753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1997075" y="476250"/>
            <a:ext cx="8183562" cy="5851525"/>
          </a:xfrm>
        </p:spPr>
        <p:txBody>
          <a:bodyPr wrap="square" lIns="91440" tIns="45720" rIns="91440" bIns="45720" anchor="t" anchorCtr="0"/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 strike="noStrike" noProof="1" dirty="0">
                <a:solidFill>
                  <a:srgbClr val="000000"/>
                </a:solidFill>
                <a:sym typeface="微软雅黑" charset="-122"/>
              </a:rPr>
              <a:t>        元件的阻抗角(即相位差φ)随输入信号的频率变化而改变，用</a:t>
            </a:r>
            <a:r>
              <a:rPr lang="en-US" altLang="zh-CN" sz="2400" b="1" strike="noStrike" noProof="1" dirty="0">
                <a:solidFill>
                  <a:srgbClr val="000000"/>
                </a:solidFill>
                <a:highlight>
                  <a:srgbClr val="FFFF00"/>
                </a:highlight>
                <a:sym typeface="微软雅黑" charset="-122"/>
              </a:rPr>
              <a:t>双踪示波器</a:t>
            </a:r>
            <a:r>
              <a:rPr lang="en-US" altLang="zh-CN" sz="2400" b="1" strike="noStrike" noProof="1" dirty="0">
                <a:solidFill>
                  <a:srgbClr val="000000"/>
                </a:solidFill>
                <a:sym typeface="微软雅黑" charset="-122"/>
              </a:rPr>
              <a:t>同时观测r与被测元件两端的电压，亦就展现出被测元件两端的电压和流过该元件电流的波形，从而可以测出电压与电流的幅值及它们之间的相位差。从荧光屏上读出一个周期占n格，相位差占m格，则实际的阻抗角φ（相位差）为</a:t>
            </a:r>
            <a:endParaRPr lang="en-US" altLang="zh-CN" sz="2400" b="1" strike="noStrike" noProof="1" dirty="0">
              <a:solidFill>
                <a:srgbClr val="000000"/>
              </a:solidFill>
              <a:sym typeface="微软雅黑" charset="-122"/>
            </a:endParaRPr>
          </a:p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400" b="1" strike="noStrike" noProof="1" dirty="0">
              <a:solidFill>
                <a:srgbClr val="000000"/>
              </a:solidFill>
              <a:sym typeface="微软雅黑" charset="-122"/>
            </a:endParaRPr>
          </a:p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 strike="noStrike" noProof="1" dirty="0">
                <a:solidFill>
                  <a:srgbClr val="000000"/>
                </a:solidFill>
                <a:sym typeface="微软雅黑" charset="-122"/>
              </a:rPr>
              <a:t>                            </a:t>
            </a:r>
            <a:endParaRPr lang="en-US" altLang="zh-CN" sz="2400" b="1" strike="noStrike" noProof="1" dirty="0">
              <a:solidFill>
                <a:srgbClr val="000000"/>
              </a:solidFill>
              <a:sym typeface="微软雅黑" charset="-122"/>
            </a:endParaRPr>
          </a:p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400" b="1" strike="noStrike" noProof="1" dirty="0">
              <a:solidFill>
                <a:srgbClr val="000000"/>
              </a:solidFill>
              <a:sym typeface="微软雅黑" charset="-122"/>
            </a:endParaRPr>
          </a:p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400" b="1" strike="noStrike" noProof="1" dirty="0">
              <a:solidFill>
                <a:srgbClr val="000000"/>
              </a:solidFill>
              <a:sym typeface="微软雅黑" charset="-122"/>
            </a:endParaRPr>
          </a:p>
        </p:txBody>
      </p:sp>
      <p:graphicFrame>
        <p:nvGraphicFramePr>
          <p:cNvPr id="145413" name="Object 3"/>
          <p:cNvGraphicFramePr>
            <a:graphicFrameLocks noChangeAspect="1"/>
          </p:cNvGraphicFramePr>
          <p:nvPr/>
        </p:nvGraphicFramePr>
        <p:xfrm>
          <a:off x="2495550" y="3644900"/>
          <a:ext cx="2397125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5" imgW="826770" imgH="394335" progId="Equation.3">
                  <p:embed/>
                </p:oleObj>
              </mc:Choice>
              <mc:Fallback>
                <p:oleObj name="" r:id="rId5" imgW="826770" imgH="394335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5550" y="3644900"/>
                        <a:ext cx="2397125" cy="1103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71"/>
          <p:cNvSpPr txBox="1"/>
          <p:nvPr>
            <p:custDataLst>
              <p:tags r:id="rId7"/>
            </p:custDataLst>
          </p:nvPr>
        </p:nvSpPr>
        <p:spPr>
          <a:xfrm>
            <a:off x="5854700" y="5894388"/>
            <a:ext cx="3267075" cy="4333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b="1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图</a:t>
            </a:r>
            <a:r>
              <a:rPr lang="en-US" altLang="zh-CN" b="1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3  </a:t>
            </a:r>
            <a:r>
              <a:rPr lang="zh-CN" altLang="en-US" b="1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测量相位差</a:t>
            </a:r>
            <a:r>
              <a:rPr lang="en-US" altLang="zh-CN" b="1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φ</a:t>
            </a:r>
            <a:r>
              <a:rPr lang="zh-CN" altLang="en-US" b="1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示意图</a:t>
            </a:r>
            <a:endParaRPr lang="zh-CN" altLang="en-US" b="1" noProof="1" dirty="0">
              <a:solidFill>
                <a:schemeClr val="dk1"/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endParaRPr lang="zh-CN" altLang="en-US" b="1" noProof="1" dirty="0">
              <a:solidFill>
                <a:schemeClr val="dk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graphicFrame>
        <p:nvGraphicFramePr>
          <p:cNvPr id="145415" name="Picture 72"/>
          <p:cNvGraphicFramePr>
            <a:graphicFrameLocks noChangeAspect="1"/>
          </p:cNvGraphicFramePr>
          <p:nvPr/>
        </p:nvGraphicFramePr>
        <p:xfrm>
          <a:off x="5519738" y="3141663"/>
          <a:ext cx="4967287" cy="265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8" imgW="6638925" imgH="4914900" progId="PBrush">
                  <p:embed/>
                </p:oleObj>
              </mc:Choice>
              <mc:Fallback>
                <p:oleObj name="" r:id="rId8" imgW="6638925" imgH="4914900" progId="PBrush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19738" y="3141663"/>
                        <a:ext cx="4967287" cy="2652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5410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46436" name="文本占位符 74753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1997075" y="476250"/>
            <a:ext cx="8183562" cy="5851525"/>
          </a:xfrm>
        </p:spPr>
        <p:txBody>
          <a:bodyPr wrap="square" lIns="91440" tIns="45720" rIns="91440" bIns="45720" anchor="t" anchorCtr="0"/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 strike="noStrike" noProof="1" dirty="0">
                <a:solidFill>
                  <a:srgbClr val="000000"/>
                </a:solidFill>
                <a:sym typeface="微软雅黑" charset="-122"/>
              </a:rPr>
              <a:t>        元件的阻抗角(即相位差φ)随输入信号的频率变化而改变，用</a:t>
            </a:r>
            <a:r>
              <a:rPr lang="en-US" altLang="zh-CN" sz="2400" b="1" strike="noStrike" noProof="1" dirty="0">
                <a:solidFill>
                  <a:srgbClr val="000000"/>
                </a:solidFill>
                <a:highlight>
                  <a:srgbClr val="FFFF00"/>
                </a:highlight>
                <a:sym typeface="微软雅黑" charset="-122"/>
              </a:rPr>
              <a:t>双踪示波器</a:t>
            </a:r>
            <a:r>
              <a:rPr lang="en-US" altLang="zh-CN" sz="2400" b="1" strike="noStrike" noProof="1" dirty="0">
                <a:solidFill>
                  <a:srgbClr val="000000"/>
                </a:solidFill>
                <a:sym typeface="微软雅黑" charset="-122"/>
              </a:rPr>
              <a:t>同时观测r与被测元件两端的电压，亦就展现出被测元件两端的电压和流过该元件电流的波形，从而可以测出电压与电流的幅值及它们之间的相位差。从荧光屏上读出一个周期占n格，相位差占m格，则实际的阻抗角φ（相位差）为</a:t>
            </a:r>
            <a:endParaRPr lang="en-US" altLang="zh-CN" sz="2400" b="1" strike="noStrike" noProof="1" dirty="0">
              <a:solidFill>
                <a:srgbClr val="000000"/>
              </a:solidFill>
              <a:sym typeface="微软雅黑" charset="-122"/>
            </a:endParaRPr>
          </a:p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400" b="1" strike="noStrike" noProof="1" dirty="0">
              <a:solidFill>
                <a:srgbClr val="000000"/>
              </a:solidFill>
              <a:sym typeface="微软雅黑" charset="-122"/>
            </a:endParaRPr>
          </a:p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 strike="noStrike" noProof="1" dirty="0">
                <a:solidFill>
                  <a:srgbClr val="000000"/>
                </a:solidFill>
                <a:sym typeface="微软雅黑" charset="-122"/>
              </a:rPr>
              <a:t>                            </a:t>
            </a:r>
            <a:endParaRPr lang="en-US" altLang="zh-CN" sz="2400" b="1" strike="noStrike" noProof="1" dirty="0">
              <a:solidFill>
                <a:srgbClr val="000000"/>
              </a:solidFill>
              <a:sym typeface="微软雅黑" charset="-122"/>
            </a:endParaRPr>
          </a:p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400" b="1" strike="noStrike" noProof="1" dirty="0">
              <a:solidFill>
                <a:srgbClr val="000000"/>
              </a:solidFill>
              <a:sym typeface="微软雅黑" charset="-122"/>
            </a:endParaRPr>
          </a:p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400" b="1" strike="noStrike" noProof="1" dirty="0">
              <a:solidFill>
                <a:srgbClr val="000000"/>
              </a:solidFill>
              <a:sym typeface="微软雅黑" charset="-122"/>
            </a:endParaRPr>
          </a:p>
        </p:txBody>
      </p:sp>
      <p:graphicFrame>
        <p:nvGraphicFramePr>
          <p:cNvPr id="145413" name="Object 3"/>
          <p:cNvGraphicFramePr>
            <a:graphicFrameLocks noChangeAspect="1"/>
          </p:cNvGraphicFramePr>
          <p:nvPr/>
        </p:nvGraphicFramePr>
        <p:xfrm>
          <a:off x="2495550" y="3644900"/>
          <a:ext cx="2397125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5" imgW="826770" imgH="394335" progId="Equation.3">
                  <p:embed/>
                </p:oleObj>
              </mc:Choice>
              <mc:Fallback>
                <p:oleObj name="" r:id="rId5" imgW="826770" imgH="394335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5550" y="3644900"/>
                        <a:ext cx="2397125" cy="1103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71"/>
          <p:cNvSpPr txBox="1"/>
          <p:nvPr>
            <p:custDataLst>
              <p:tags r:id="rId7"/>
            </p:custDataLst>
          </p:nvPr>
        </p:nvSpPr>
        <p:spPr>
          <a:xfrm>
            <a:off x="5854700" y="5894388"/>
            <a:ext cx="3267075" cy="4333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b="1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图</a:t>
            </a:r>
            <a:r>
              <a:rPr lang="en-US" altLang="zh-CN" b="1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3  </a:t>
            </a:r>
            <a:r>
              <a:rPr lang="zh-CN" altLang="en-US" b="1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测量相位差</a:t>
            </a:r>
            <a:r>
              <a:rPr lang="en-US" altLang="zh-CN" b="1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φ</a:t>
            </a:r>
            <a:r>
              <a:rPr lang="zh-CN" altLang="en-US" b="1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示意图</a:t>
            </a:r>
            <a:endParaRPr lang="zh-CN" altLang="en-US" b="1" noProof="1" dirty="0">
              <a:solidFill>
                <a:schemeClr val="dk1"/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endParaRPr lang="zh-CN" altLang="en-US" b="1" noProof="1" dirty="0">
              <a:solidFill>
                <a:schemeClr val="dk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graphicFrame>
        <p:nvGraphicFramePr>
          <p:cNvPr id="145415" name="Picture 72"/>
          <p:cNvGraphicFramePr>
            <a:graphicFrameLocks noChangeAspect="1"/>
          </p:cNvGraphicFramePr>
          <p:nvPr/>
        </p:nvGraphicFramePr>
        <p:xfrm>
          <a:off x="5519738" y="3141663"/>
          <a:ext cx="4967287" cy="265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8" imgW="6638925" imgH="4914900" progId="PBrush">
                  <p:embed/>
                </p:oleObj>
              </mc:Choice>
              <mc:Fallback>
                <p:oleObj name="" r:id="rId8" imgW="6638925" imgH="4914900" progId="PBrush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19738" y="3141663"/>
                        <a:ext cx="4967287" cy="2652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0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6434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151765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47460" name="文本占位符 75777"/>
          <p:cNvSpPr>
            <a:spLocks noGrp="1"/>
          </p:cNvSpPr>
          <p:nvPr>
            <p:ph idx="4294967295"/>
          </p:nvPr>
        </p:nvSpPr>
        <p:spPr>
          <a:xfrm>
            <a:off x="1997075" y="622295"/>
            <a:ext cx="8183245" cy="5263515"/>
          </a:xfrm>
        </p:spPr>
        <p:txBody>
          <a:bodyPr wrap="square" lIns="91440" tIns="45720" rIns="91440" bIns="45720" anchor="t" anchorCtr="0"/>
          <a:p>
            <a:pPr marL="200025" indent="-200025" algn="just" defTabSz="514350" fontAlgn="base">
              <a:lnSpc>
                <a:spcPct val="9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b="1" strike="noStrike" noProof="1" dirty="0">
                <a:solidFill>
                  <a:srgbClr val="000000"/>
                </a:solidFill>
                <a:sym typeface="微软雅黑" charset="-122"/>
              </a:rPr>
              <a:t>三、实验内容</a:t>
            </a:r>
            <a:endParaRPr lang="zh-CN" altLang="en-US" sz="2800" b="1" strike="noStrike" noProof="1" dirty="0">
              <a:solidFill>
                <a:srgbClr val="000000"/>
              </a:solidFill>
              <a:sym typeface="微软雅黑" charset="-122"/>
            </a:endParaRPr>
          </a:p>
          <a:p>
            <a:pPr marL="200025" indent="-200025" algn="just" defTabSz="514350" fontAlgn="base">
              <a:lnSpc>
                <a:spcPct val="9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endParaRPr lang="zh-CN" altLang="en-US" sz="2800" b="1" strike="noStrike" noProof="1" dirty="0">
              <a:solidFill>
                <a:srgbClr val="000000"/>
              </a:solidFill>
              <a:sym typeface="微软雅黑" charset="-122"/>
            </a:endParaRPr>
          </a:p>
          <a:p>
            <a:pPr marL="200025" indent="-200025" algn="just" defTabSz="514350" fontAlgn="base">
              <a:lnSpc>
                <a:spcPct val="9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strike="noStrike" noProof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charset="-122"/>
              </a:rPr>
              <a:t>1. 测量R、L、C元件的阻抗</a:t>
            </a:r>
            <a:r>
              <a:rPr lang="zh-CN" altLang="en-US" sz="2800" strike="noStrike" noProof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charset="-122"/>
              </a:rPr>
              <a:t>频率特性</a:t>
            </a:r>
            <a:endParaRPr lang="zh-CN" altLang="en-US" sz="2800" strike="noStrike" noProof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微软雅黑" charset="-122"/>
            </a:endParaRPr>
          </a:p>
          <a:p>
            <a:pPr marL="200025" indent="-200025" algn="just" defTabSz="514350" fontAlgn="base">
              <a:lnSpc>
                <a:spcPct val="9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strike="noStrike" noProof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charset="-122"/>
              </a:rPr>
              <a:t>       连接电路，调节</a:t>
            </a:r>
            <a:r>
              <a:rPr lang="zh-CN" altLang="en-US" sz="2800" strike="noStrike" noProof="1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微软雅黑" charset="-122"/>
              </a:rPr>
              <a:t>信号源</a:t>
            </a:r>
            <a:r>
              <a:rPr lang="zh-CN" altLang="en-US" sz="2800" strike="noStrike" noProof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charset="-122"/>
              </a:rPr>
              <a:t>输出幅度有效值为U</a:t>
            </a:r>
            <a:r>
              <a:rPr lang="zh-CN" altLang="en-US" sz="2800" strike="noStrike" baseline="-25000" noProof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charset="-122"/>
              </a:rPr>
              <a:t>S</a:t>
            </a:r>
            <a:r>
              <a:rPr lang="zh-CN" altLang="en-US" sz="2800" strike="noStrike" noProof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charset="-122"/>
              </a:rPr>
              <a:t>＝5V，并保持不变。信号源的输出频率从</a:t>
            </a:r>
            <a:r>
              <a:rPr lang="zh-CN" altLang="en-US" sz="2800" strike="noStrike" noProof="1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微软雅黑" charset="-122"/>
              </a:rPr>
              <a:t>500Hz</a:t>
            </a:r>
            <a:r>
              <a:rPr lang="en-US" altLang="zh-CN" sz="2800" strike="noStrike" noProof="1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微软雅黑" charset="-122"/>
              </a:rPr>
              <a:t> </a:t>
            </a:r>
            <a:r>
              <a:rPr lang="zh-CN" altLang="en-US" sz="2800" strike="noStrike" noProof="1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微软雅黑" charset="-122"/>
              </a:rPr>
              <a:t>逐渐增至10kHz</a:t>
            </a:r>
            <a:r>
              <a:rPr lang="zh-CN" altLang="en-US" sz="2800" strike="noStrike" noProof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charset="-122"/>
              </a:rPr>
              <a:t>，并使开关S分别接通R、L、C三个元件。</a:t>
            </a:r>
            <a:endParaRPr lang="zh-CN" altLang="en-US" sz="2800" strike="noStrike" noProof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微软雅黑" charset="-122"/>
            </a:endParaRPr>
          </a:p>
          <a:p>
            <a:pPr marL="200025" indent="-200025" algn="just" defTabSz="514350" fontAlgn="base">
              <a:lnSpc>
                <a:spcPct val="9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strike="noStrike" noProof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charset="-122"/>
              </a:rPr>
              <a:t>用</a:t>
            </a:r>
            <a:r>
              <a:rPr lang="zh-CN" altLang="en-US" sz="2800" strike="noStrike" noProof="1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微软雅黑" charset="-122"/>
              </a:rPr>
              <a:t>交流毫伏表</a:t>
            </a:r>
            <a:r>
              <a:rPr lang="zh-CN" altLang="en-US" sz="2800" strike="noStrike" noProof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charset="-122"/>
              </a:rPr>
              <a:t>测量Ur，并计算各频率点的I</a:t>
            </a:r>
            <a:r>
              <a:rPr lang="zh-CN" altLang="en-US" sz="2800" strike="noStrike" baseline="-25000" noProof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charset="-122"/>
              </a:rPr>
              <a:t>C</a:t>
            </a:r>
            <a:r>
              <a:rPr lang="zh-CN" altLang="en-US" sz="2800" strike="noStrike" noProof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charset="-122"/>
              </a:rPr>
              <a:t>、I</a:t>
            </a:r>
            <a:r>
              <a:rPr lang="zh-CN" altLang="en-US" sz="2800" strike="noStrike" baseline="-25000" noProof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charset="-122"/>
              </a:rPr>
              <a:t>L</a:t>
            </a:r>
            <a:r>
              <a:rPr lang="zh-CN" altLang="en-US" sz="2800" strike="noStrike" noProof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charset="-122"/>
              </a:rPr>
              <a:t>和I</a:t>
            </a:r>
            <a:r>
              <a:rPr lang="zh-CN" altLang="en-US" sz="2800" strike="noStrike" baseline="-25000" noProof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charset="-122"/>
              </a:rPr>
              <a:t>R</a:t>
            </a:r>
            <a:r>
              <a:rPr lang="zh-CN" altLang="en-US" sz="2800" strike="noStrike" noProof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charset="-122"/>
              </a:rPr>
              <a:t>(即Ur / r )</a:t>
            </a:r>
            <a:endParaRPr lang="zh-CN" altLang="en-US" sz="2800" strike="noStrike" noProof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微软雅黑" charset="-122"/>
            </a:endParaRPr>
          </a:p>
          <a:p>
            <a:pPr marL="200025" indent="-200025" algn="just" defTabSz="514350" fontAlgn="base">
              <a:lnSpc>
                <a:spcPct val="9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strike="noStrike" noProof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charset="-122"/>
              </a:rPr>
              <a:t>以及X</a:t>
            </a:r>
            <a:r>
              <a:rPr lang="zh-CN" altLang="en-US" sz="2800" strike="noStrike" baseline="-25000" noProof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charset="-122"/>
              </a:rPr>
              <a:t>C</a:t>
            </a:r>
            <a:r>
              <a:rPr lang="zh-CN" altLang="en-US" sz="2800" strike="noStrike" noProof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charset="-122"/>
              </a:rPr>
              <a:t>=U/I</a:t>
            </a:r>
            <a:r>
              <a:rPr lang="zh-CN" altLang="en-US" sz="2800" strike="noStrike" baseline="-25000" noProof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charset="-122"/>
              </a:rPr>
              <a:t>C</a:t>
            </a:r>
            <a:r>
              <a:rPr lang="zh-CN" altLang="en-US" sz="2800" strike="noStrike" noProof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charset="-122"/>
              </a:rPr>
              <a:t>、X</a:t>
            </a:r>
            <a:r>
              <a:rPr lang="zh-CN" altLang="en-US" sz="2800" strike="noStrike" baseline="-25000" noProof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charset="-122"/>
              </a:rPr>
              <a:t>L</a:t>
            </a:r>
            <a:r>
              <a:rPr lang="zh-CN" altLang="en-US" sz="2800" strike="noStrike" noProof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charset="-122"/>
              </a:rPr>
              <a:t>=U/I</a:t>
            </a:r>
            <a:r>
              <a:rPr lang="zh-CN" altLang="en-US" sz="2800" strike="noStrike" baseline="-25000" noProof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charset="-122"/>
              </a:rPr>
              <a:t>L</a:t>
            </a:r>
            <a:r>
              <a:rPr lang="zh-CN" altLang="en-US" sz="2800" strike="noStrike" noProof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charset="-122"/>
              </a:rPr>
              <a:t>及R=U/I</a:t>
            </a:r>
            <a:r>
              <a:rPr lang="zh-CN" altLang="en-US" sz="2800" strike="noStrike" baseline="-25000" noProof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charset="-122"/>
              </a:rPr>
              <a:t>R</a:t>
            </a:r>
            <a:r>
              <a:rPr lang="zh-CN" altLang="en-US" sz="2800" strike="noStrike" noProof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charset="-122"/>
              </a:rPr>
              <a:t>之值，测量与计算结果记入下表中</a:t>
            </a:r>
            <a:r>
              <a:rPr lang="zh-CN" altLang="en-US" sz="2800" strike="noStrike" noProof="1" dirty="0">
                <a:solidFill>
                  <a:srgbClr val="000000"/>
                </a:solidFill>
                <a:sym typeface="微软雅黑" charset="-122"/>
              </a:rPr>
              <a:t>。</a:t>
            </a:r>
            <a:endParaRPr lang="zh-CN" altLang="en-US" sz="2800" strike="noStrike" noProof="1" dirty="0">
              <a:solidFill>
                <a:srgbClr val="000000"/>
              </a:solidFill>
              <a:sym typeface="微软雅黑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7458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147460" name="内容占位符 3"/>
          <p:cNvPicPr>
            <a:picLocks noGrp="1" noChangeAspect="1"/>
          </p:cNvPicPr>
          <p:nvPr>
            <p:ph idx="4294967295"/>
          </p:nvPr>
        </p:nvPicPr>
        <p:blipFill>
          <a:blip r:embed="rId4"/>
          <a:srcRect r="18085"/>
          <a:stretch>
            <a:fillRect/>
          </a:stretch>
        </p:blipFill>
        <p:spPr>
          <a:xfrm>
            <a:off x="1703388" y="836613"/>
            <a:ext cx="8343900" cy="4711700"/>
          </a:xfrm>
        </p:spPr>
      </p:pic>
      <p:sp>
        <p:nvSpPr>
          <p:cNvPr id="3" name="文本框 2"/>
          <p:cNvSpPr txBox="1"/>
          <p:nvPr/>
        </p:nvSpPr>
        <p:spPr>
          <a:xfrm>
            <a:off x="2308225" y="6200140"/>
            <a:ext cx="7183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只做</a:t>
            </a:r>
            <a:r>
              <a:rPr lang="en-US" altLang="zh-CN"/>
              <a:t>0.5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8</a:t>
            </a:r>
            <a:r>
              <a:rPr lang="zh-CN" altLang="en-US"/>
              <a:t>、</a:t>
            </a:r>
            <a:r>
              <a:rPr lang="en-US" altLang="zh-CN"/>
              <a:t>10kHZ</a:t>
            </a:r>
            <a:r>
              <a:rPr lang="zh-CN" altLang="en-US"/>
              <a:t>频率下的</a:t>
            </a:r>
            <a:r>
              <a:rPr lang="zh-CN" altLang="en-US"/>
              <a:t>测试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  <p:tag name="KSO_WM_UNIT_SUBTYPE" val="q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02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3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05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0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1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2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14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5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1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22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5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2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8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1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33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4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36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7.xml><?xml version="1.0" encoding="utf-8"?>
<p:tagLst xmlns:p="http://schemas.openxmlformats.org/presentationml/2006/main">
  <p:tag name="KSO_WM_UNIT_TABLE_BEAUTIFY" val="smartTable{914f89a6-b5ea-4532-97ed-ad8d833de5e1}"/>
  <p:tag name="TABLE_ENDDRAG_ORIGIN_RECT" val="531*114"/>
  <p:tag name="TABLE_ENDDRAG_RECT" val="193*345*531*114"/>
</p:tagLst>
</file>

<file path=ppt/tags/tag138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1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43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4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SLIDE_BK_DARK_LIGHT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SLIDE_BK_DARK_LIGHT" val="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SLIDE_BK_DARK_LIGHT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3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2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3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leftRight"/>
  <p:tag name="KSO_WM_SLIDE_BK_DARK_LIGHT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topBottom"/>
  <p:tag name="KSO_WM_SLIDE_BK_DARK_LIGHT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5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1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0456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0456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7594_1"/>
  <p:tag name="KSO_WM_TEMPLATE_CATEGORY" val="custom"/>
  <p:tag name="KSO_WM_TEMPLATE_INDEX" val="20180456"/>
  <p:tag name="KSO_WM_TEMPLATE_SUBCATEGORY" val="0"/>
  <p:tag name="KSO_WM_TEMPLATE_THUMBS_INDEX" val="1、5、9、11、15、23、31"/>
  <p:tag name="KSO_WM_UNIT_SHOW_EDIT_AREA_INDICATION" val="0"/>
  <p:tag name="KSO_WM_TEMPLATE_MASTER_TYPE" val="1"/>
  <p:tag name="KSO_WM_TEMPLATE_COLOR_TYPE" val="1"/>
  <p:tag name="KSO_WM_TEMPLATE_MASTER_THUMB_INDEX" val="1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98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59">
      <a:dk1>
        <a:srgbClr val="000000"/>
      </a:dk1>
      <a:lt1>
        <a:srgbClr val="FFFFFF"/>
      </a:lt1>
      <a:dk2>
        <a:srgbClr val="D8E8D6"/>
      </a:dk2>
      <a:lt2>
        <a:srgbClr val="FFFFFF"/>
      </a:lt2>
      <a:accent1>
        <a:srgbClr val="5B9362"/>
      </a:accent1>
      <a:accent2>
        <a:srgbClr val="71945C"/>
      </a:accent2>
      <a:accent3>
        <a:srgbClr val="819454"/>
      </a:accent3>
      <a:accent4>
        <a:srgbClr val="94964C"/>
      </a:accent4>
      <a:accent5>
        <a:srgbClr val="A49545"/>
      </a:accent5>
      <a:accent6>
        <a:srgbClr val="B6963F"/>
      </a:accent6>
      <a:hlink>
        <a:srgbClr val="50AAD2"/>
      </a:hlink>
      <a:folHlink>
        <a:srgbClr val="9A3C9F"/>
      </a:folHlink>
    </a:clrScheme>
    <a:fontScheme name="自定义 1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1652</Words>
  <Application>WPS 演示</Application>
  <PresentationFormat>宽屏</PresentationFormat>
  <Paragraphs>126</Paragraphs>
  <Slides>13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13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汉仪旗黑</vt:lpstr>
      <vt:lpstr>汉仪旗黑-85S</vt:lpstr>
      <vt:lpstr>汉仪中黑KW</vt:lpstr>
      <vt:lpstr>Times New Roman</vt:lpstr>
      <vt:lpstr>汉仪书宋二KW</vt:lpstr>
      <vt:lpstr>宋体</vt:lpstr>
      <vt:lpstr>Arial Unicode MS</vt:lpstr>
      <vt:lpstr>微软雅黑</vt:lpstr>
      <vt:lpstr>Calibri</vt:lpstr>
      <vt:lpstr>Helvetica Neue</vt:lpstr>
      <vt:lpstr>Office 主题​​</vt:lpstr>
      <vt:lpstr>1_Office 主题​​</vt:lpstr>
      <vt:lpstr>PBrush</vt:lpstr>
      <vt:lpstr>PBrush</vt:lpstr>
      <vt:lpstr>Paint.Picture</vt:lpstr>
      <vt:lpstr>Equation.3</vt:lpstr>
      <vt:lpstr>PBrush</vt:lpstr>
      <vt:lpstr>Equation.3</vt:lpstr>
      <vt:lpstr>PBrush</vt:lpstr>
      <vt:lpstr>实验六 RLC元件阻抗特性的测试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ahucy</dc:creator>
  <cp:lastModifiedBy>Y</cp:lastModifiedBy>
  <cp:revision>17</cp:revision>
  <dcterms:created xsi:type="dcterms:W3CDTF">2022-11-23T05:32:07Z</dcterms:created>
  <dcterms:modified xsi:type="dcterms:W3CDTF">2022-11-23T05:32:07Z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2052-5.0.0.7550</vt:lpwstr>
  </property>
  <property fmtid="{D5CDD505-2E9C-101B-9397-08002B2CF9AE}" pid="3" name="ICV">
    <vt:lpwstr>D15587A7E2B221F8EE8B7563948E15C2</vt:lpwstr>
  </property>
</Properties>
</file>