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7.xml" ContentType="application/vnd.openxmlformats-officedocument.presentationml.notesSlide+xml"/>
  <Override PartName="/ppt/tags/tag61.xml" ContentType="application/vnd.openxmlformats-officedocument.presentationml.tags+xml"/>
  <Override PartName="/ppt/notesSlides/notesSlide8.xml" ContentType="application/vnd.openxmlformats-officedocument.presentationml.notesSlide+xml"/>
  <Override PartName="/ppt/tags/tag62.xml" ContentType="application/vnd.openxmlformats-officedocument.presentationml.tags+xml"/>
  <Override PartName="/ppt/notesSlides/notesSlide9.xml" ContentType="application/vnd.openxmlformats-officedocument.presentationml.notesSlide+xml"/>
  <Override PartName="/ppt/tags/tag63.xml" ContentType="application/vnd.openxmlformats-officedocument.presentationml.tags+xml"/>
  <Override PartName="/ppt/notesSlides/notesSlide10.xml" ContentType="application/vnd.openxmlformats-officedocument.presentationml.notesSlide+xml"/>
  <Override PartName="/ppt/tags/tag64.xml" ContentType="application/vnd.openxmlformats-officedocument.presentationml.tags+xml"/>
  <Override PartName="/ppt/notesSlides/notesSlide11.xml" ContentType="application/vnd.openxmlformats-officedocument.presentationml.notesSlide+xml"/>
  <Override PartName="/ppt/tags/tag65.xml" ContentType="application/vnd.openxmlformats-officedocument.presentationml.tags+xml"/>
  <Override PartName="/ppt/notesSlides/notesSlide12.xml" ContentType="application/vnd.openxmlformats-officedocument.presentationml.notesSlide+xml"/>
  <Override PartName="/ppt/tags/tag66.xml" ContentType="application/vnd.openxmlformats-officedocument.presentationml.tags+xml"/>
  <Override PartName="/ppt/notesSlides/notesSlide13.xml" ContentType="application/vnd.openxmlformats-officedocument.presentationml.notesSlide+xml"/>
  <Override PartName="/ppt/tags/tag67.xml" ContentType="application/vnd.openxmlformats-officedocument.presentationml.tags+xml"/>
  <Override PartName="/ppt/notesSlides/notesSlide14.xml" ContentType="application/vnd.openxmlformats-officedocument.presentationml.notesSlide+xml"/>
  <Override PartName="/ppt/tags/tag68.xml" ContentType="application/vnd.openxmlformats-officedocument.presentationml.tags+xml"/>
  <Override PartName="/ppt/notesSlides/notesSlide15.xml" ContentType="application/vnd.openxmlformats-officedocument.presentationml.notesSlide+xml"/>
  <Override PartName="/ppt/tags/tag69.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1264" r:id="rId2"/>
    <p:sldId id="1592" r:id="rId3"/>
    <p:sldId id="2425" r:id="rId4"/>
    <p:sldId id="2426" r:id="rId5"/>
    <p:sldId id="2402" r:id="rId6"/>
    <p:sldId id="2444" r:id="rId7"/>
    <p:sldId id="2445" r:id="rId8"/>
    <p:sldId id="2432" r:id="rId9"/>
    <p:sldId id="2438" r:id="rId10"/>
    <p:sldId id="2446" r:id="rId11"/>
    <p:sldId id="2447" r:id="rId12"/>
    <p:sldId id="2448" r:id="rId13"/>
    <p:sldId id="2434" r:id="rId14"/>
    <p:sldId id="2439" r:id="rId15"/>
    <p:sldId id="2449" r:id="rId16"/>
    <p:sldId id="2453" r:id="rId17"/>
  </p:sldIdLst>
  <p:sldSz cx="9144000" cy="6858000" type="screen4x3"/>
  <p:notesSz cx="6858000" cy="9144000"/>
  <p:custDataLst>
    <p:tags r:id="rId20"/>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609600" lvl="1" indent="-1524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1219200" lvl="2" indent="-3048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828800" lvl="3" indent="-4572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2438400" lvl="4" indent="-6096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6096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6096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6096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6096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8" userDrawn="1">
          <p15:clr>
            <a:srgbClr val="A4A3A4"/>
          </p15:clr>
        </p15:guide>
        <p15:guide id="2" pos="3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5696"/>
    <a:srgbClr val="55A0CF"/>
    <a:srgbClr val="FFFFFF"/>
    <a:srgbClr val="3D3F7B"/>
    <a:srgbClr val="526FC7"/>
    <a:srgbClr val="393939"/>
    <a:srgbClr val="394179"/>
    <a:srgbClr val="385723"/>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3" autoAdjust="0"/>
    <p:restoredTop sz="95791" autoAdjust="0"/>
  </p:normalViewPr>
  <p:slideViewPr>
    <p:cSldViewPr showGuides="1">
      <p:cViewPr varScale="1">
        <p:scale>
          <a:sx n="71" d="100"/>
          <a:sy n="71" d="100"/>
        </p:scale>
        <p:origin x="-504" y="-96"/>
      </p:cViewPr>
      <p:guideLst>
        <p:guide orient="horz" pos="8"/>
        <p:guide pos="34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68" d="100"/>
          <a:sy n="68" d="100"/>
        </p:scale>
        <p:origin x="-3336" y="-90"/>
      </p:cViewPr>
      <p:guideLst>
        <p:guide orient="horz" pos="3164"/>
        <p:guide pos="2026"/>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noProof="1">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noProof="1">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34311F2-3375-47B8-AF58-A0F23A622F2A}"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567096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0" hangingPunct="0">
              <a:buFont typeface="Arial" panose="020B0604020202020204" pitchFamily="34" charset="0"/>
              <a:buNone/>
              <a:defRPr sz="1200" noProof="1"/>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6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0" hangingPunct="0">
              <a:buFont typeface="Arial" panose="020B0604020202020204" pitchFamily="34" charset="0"/>
              <a:buNone/>
              <a:defRPr sz="1200" noProof="1"/>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8724"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4294967295"/>
          </p:nvPr>
        </p:nvSpPr>
        <p:spPr bwMode="auto">
          <a:xfrm>
            <a:off x="685800" y="4343400"/>
            <a:ext cx="5486400" cy="411480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6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p>
          <a:p>
            <a:pPr marL="6096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6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p>
          <a:p>
            <a:pPr marL="12192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6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p>
          <a:p>
            <a:pPr marL="18288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6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p>
          <a:p>
            <a:pPr marL="24384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6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p>
        </p:txBody>
      </p:sp>
      <p:sp>
        <p:nvSpPr>
          <p:cNvPr id="3687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0" hangingPunct="0">
              <a:buFont typeface="Arial" panose="020B0604020202020204" pitchFamily="34" charset="0"/>
              <a:buNone/>
              <a:defRPr sz="1200" noProof="1"/>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buFont typeface="Arial" panose="020B0604020202020204" pitchFamily="34" charset="0"/>
              <a:buNone/>
              <a:defRPr sz="1200" noProof="1"/>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F7CF47E-B21E-4174-84AA-C2E789C95F6F}"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5110433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600" kern="1200">
        <a:solidFill>
          <a:schemeClr val="tx1"/>
        </a:solidFill>
        <a:latin typeface="Calibri" panose="020F0502020204030204" pitchFamily="34" charset="0"/>
        <a:ea typeface="宋体" panose="02010600030101010101" pitchFamily="2" charset="-122"/>
        <a:cs typeface="+mn-cs"/>
      </a:defRPr>
    </a:lvl1pPr>
    <a:lvl2pPr marL="609600" algn="l" rtl="0" eaLnBrk="0" fontAlgn="base" hangingPunct="0">
      <a:spcBef>
        <a:spcPct val="30000"/>
      </a:spcBef>
      <a:spcAft>
        <a:spcPct val="0"/>
      </a:spcAft>
      <a:defRPr sz="1600" kern="1200">
        <a:solidFill>
          <a:schemeClr val="tx1"/>
        </a:solidFill>
        <a:latin typeface="Calibri" panose="020F0502020204030204" pitchFamily="34" charset="0"/>
        <a:ea typeface="宋体" panose="02010600030101010101" pitchFamily="2" charset="-122"/>
        <a:cs typeface="+mn-cs"/>
      </a:defRPr>
    </a:lvl2pPr>
    <a:lvl3pPr marL="1219200" algn="l" rtl="0" eaLnBrk="0" fontAlgn="base" hangingPunct="0">
      <a:spcBef>
        <a:spcPct val="30000"/>
      </a:spcBef>
      <a:spcAft>
        <a:spcPct val="0"/>
      </a:spcAft>
      <a:defRPr sz="1600" kern="1200">
        <a:solidFill>
          <a:schemeClr val="tx1"/>
        </a:solidFill>
        <a:latin typeface="Calibri" panose="020F0502020204030204" pitchFamily="34" charset="0"/>
        <a:ea typeface="宋体" panose="02010600030101010101" pitchFamily="2" charset="-122"/>
        <a:cs typeface="+mn-cs"/>
      </a:defRPr>
    </a:lvl3pPr>
    <a:lvl4pPr marL="1828800" algn="l" rtl="0" eaLnBrk="0" fontAlgn="base" hangingPunct="0">
      <a:spcBef>
        <a:spcPct val="30000"/>
      </a:spcBef>
      <a:spcAft>
        <a:spcPct val="0"/>
      </a:spcAft>
      <a:defRPr sz="1600" kern="1200">
        <a:solidFill>
          <a:schemeClr val="tx1"/>
        </a:solidFill>
        <a:latin typeface="Calibri" panose="020F0502020204030204" pitchFamily="34" charset="0"/>
        <a:ea typeface="宋体" panose="02010600030101010101" pitchFamily="2" charset="-122"/>
        <a:cs typeface="+mn-cs"/>
      </a:defRPr>
    </a:lvl4pPr>
    <a:lvl5pPr marL="2438400" algn="l" rtl="0" eaLnBrk="0" fontAlgn="base" hangingPunct="0">
      <a:spcBef>
        <a:spcPct val="30000"/>
      </a:spcBef>
      <a:spcAft>
        <a:spcPct val="0"/>
      </a:spcAft>
      <a:defRPr sz="1600" kern="1200">
        <a:solidFill>
          <a:schemeClr val="tx1"/>
        </a:solidFill>
        <a:latin typeface="Calibri" panose="020F0502020204030204" pitchFamily="34" charset="0"/>
        <a:ea typeface="宋体" panose="02010600030101010101" pitchFamily="2" charset="-122"/>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TextEdit="1"/>
          </p:cNvSpPr>
          <p:nvPr>
            <p:ph type="sldImg"/>
          </p:nvPr>
        </p:nvSpPr>
        <p:spPr/>
      </p:sp>
      <p:sp>
        <p:nvSpPr>
          <p:cNvPr id="161795" name="Rectangle 3"/>
          <p:cNvSpPr>
            <a:spLocks noGrp="1"/>
          </p:cNvSpPr>
          <p:nvPr>
            <p:ph type="body"/>
          </p:nvPr>
        </p:nvSpPr>
        <p:spPr/>
        <p:txBody>
          <a:bodyPr wrap="square" lIns="91440" tIns="45720" rIns="91440" bIns="45720" anchor="t"/>
          <a:lstStyle/>
          <a:p>
            <a:pPr lvl="0" eaLnBrk="1" hangingPunct="1"/>
            <a:r>
              <a:rPr lang="en-US" altLang="zh-CN" dirty="0"/>
              <a:t>1</a:t>
            </a:r>
            <a:r>
              <a:rPr lang="zh-CN" altLang="en-US" dirty="0"/>
              <a:t>、显示比例改成</a:t>
            </a:r>
            <a:r>
              <a:rPr lang="en-US" altLang="zh-CN" dirty="0"/>
              <a:t>4</a:t>
            </a:r>
            <a:r>
              <a:rPr lang="zh-CN" altLang="en-US" dirty="0"/>
              <a:t>：</a:t>
            </a:r>
            <a:r>
              <a:rPr lang="en-US" altLang="zh-CN" dirty="0"/>
              <a:t>3                        6</a:t>
            </a:r>
            <a:r>
              <a:rPr lang="zh-CN" altLang="en-US" dirty="0"/>
              <a:t>、母版右上角要有安徽大学的标记</a:t>
            </a:r>
          </a:p>
          <a:p>
            <a:pPr lvl="0" eaLnBrk="1" hangingPunct="1"/>
            <a:r>
              <a:rPr lang="en-US" altLang="zh-CN" dirty="0"/>
              <a:t>2</a:t>
            </a:r>
            <a:r>
              <a:rPr lang="zh-CN" altLang="en-US" dirty="0"/>
              <a:t>、文字大于图片</a:t>
            </a:r>
          </a:p>
          <a:p>
            <a:pPr lvl="0" eaLnBrk="1" hangingPunct="1"/>
            <a:r>
              <a:rPr lang="en-US" altLang="zh-CN" dirty="0"/>
              <a:t>3</a:t>
            </a:r>
            <a:r>
              <a:rPr lang="zh-CN" altLang="en-US" dirty="0"/>
              <a:t>、理解重点，并突出</a:t>
            </a:r>
          </a:p>
          <a:p>
            <a:pPr lvl="0" eaLnBrk="1" hangingPunct="1"/>
            <a:r>
              <a:rPr lang="en-US" altLang="zh-CN" dirty="0"/>
              <a:t>4</a:t>
            </a:r>
            <a:r>
              <a:rPr lang="zh-CN" altLang="en-US" dirty="0"/>
              <a:t>、文字：黑色、红色、蓝色</a:t>
            </a:r>
          </a:p>
          <a:p>
            <a:pPr lvl="0" eaLnBrk="1" hangingPunct="1"/>
            <a:r>
              <a:rPr lang="en-US" altLang="zh-CN" dirty="0"/>
              <a:t>5</a:t>
            </a:r>
            <a:r>
              <a:rPr lang="zh-CN" altLang="en-US" dirty="0"/>
              <a:t>、字体用黑体</a:t>
            </a:r>
          </a:p>
        </p:txBody>
      </p:sp>
      <p:sp>
        <p:nvSpPr>
          <p:cNvPr id="161796" name="灯片编号占位符 1"/>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en-US" sz="1200" dirty="0"/>
              <a:t>1</a:t>
            </a:fld>
            <a:endParaRPr lang="en-US"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TextEdit="1"/>
          </p:cNvSpPr>
          <p:nvPr>
            <p:ph type="sldImg"/>
          </p:nvPr>
        </p:nvSpPr>
        <p:spPr/>
      </p:sp>
      <p:sp>
        <p:nvSpPr>
          <p:cNvPr id="161795" name="Rectangle 3"/>
          <p:cNvSpPr>
            <a:spLocks noGrp="1"/>
          </p:cNvSpPr>
          <p:nvPr>
            <p:ph type="body"/>
          </p:nvPr>
        </p:nvSpPr>
        <p:spPr/>
        <p:txBody>
          <a:bodyPr wrap="square" lIns="91440" tIns="45720" rIns="91440" bIns="45720" anchor="t"/>
          <a:lstStyle/>
          <a:p>
            <a:pPr lvl="0" eaLnBrk="1" hangingPunct="1"/>
            <a:endParaRPr lang="zh-CN" altLang="en-US" dirty="0"/>
          </a:p>
        </p:txBody>
      </p:sp>
      <p:sp>
        <p:nvSpPr>
          <p:cNvPr id="161796" name="灯片编号占位符 1"/>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en-US" sz="1200" dirty="0"/>
              <a:t>2</a:t>
            </a:fld>
            <a:endParaRPr lang="en-US"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1_空白">
    <p:spTree>
      <p:nvGrpSpPr>
        <p:cNvPr id="1" name=""/>
        <p:cNvGrpSpPr/>
        <p:nvPr/>
      </p:nvGrpSpPr>
      <p:grpSpPr>
        <a:xfrm>
          <a:off x="0" y="0"/>
          <a:ext cx="0" cy="0"/>
          <a:chOff x="0" y="0"/>
          <a:chExt cx="0" cy="0"/>
        </a:xfrm>
      </p:grpSpPr>
      <p:sp>
        <p:nvSpPr>
          <p:cNvPr id="7" name="日期占位符 1"/>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2"/>
          <p:cNvSpPr>
            <a:spLocks noGrp="1"/>
          </p:cNvSpPr>
          <p:nvPr>
            <p:ph type="ftr" sz="quarter" idx="3"/>
          </p:nvPr>
        </p:nvSpPr>
        <p:spPr>
          <a:xfrm>
            <a:off x="3028950" y="6356350"/>
            <a:ext cx="3086100" cy="365125"/>
          </a:xfrm>
          <a:prstGeom prst="rect">
            <a:avLst/>
          </a:prstGeom>
        </p:spPr>
        <p:txBody>
          <a:bodyPr vert="horz" wrap="square" lIns="91440" tIns="45720" rIns="91440" bIns="45720" numCol="1" rtlCol="0" anchor="ctr" anchorCtr="0" compatLnSpc="1"/>
          <a:lstStyle>
            <a:lvl1pPr>
              <a:defRPr>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9" name="灯片编号占位符 3"/>
          <p:cNvSpPr>
            <a:spLocks noGrp="1"/>
          </p:cNvSpPr>
          <p:nvPr>
            <p:ph type="sldNum" sz="quarter" idx="4"/>
          </p:nvPr>
        </p:nvSpPr>
        <p:spPr>
          <a:xfrm>
            <a:off x="7164388" y="6492875"/>
            <a:ext cx="20574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1898B43-1742-404B-AABC-F133B588C5A0}"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2" name="矩形 1"/>
          <p:cNvSpPr/>
          <p:nvPr userDrawn="1"/>
        </p:nvSpPr>
        <p:spPr>
          <a:xfrm>
            <a:off x="-6350" y="765000"/>
            <a:ext cx="9156700" cy="45720"/>
          </a:xfrm>
          <a:prstGeom prst="rect">
            <a:avLst/>
          </a:prstGeom>
          <a:solidFill>
            <a:srgbClr val="39417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userDrawn="1"/>
        </p:nvSpPr>
        <p:spPr>
          <a:xfrm>
            <a:off x="203835" y="317348"/>
            <a:ext cx="264165" cy="202435"/>
          </a:xfrm>
          <a:prstGeom prst="rect">
            <a:avLst/>
          </a:prstGeom>
          <a:no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4" name="矩形 3"/>
          <p:cNvSpPr/>
          <p:nvPr userDrawn="1"/>
        </p:nvSpPr>
        <p:spPr>
          <a:xfrm>
            <a:off x="335917" y="418565"/>
            <a:ext cx="264165" cy="202435"/>
          </a:xfrm>
          <a:prstGeom prst="rect">
            <a:avLst/>
          </a:prstGeom>
          <a:solidFill>
            <a:srgbClr val="394179"/>
          </a:solidFill>
          <a:ln w="571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10" name="Picture 4"/>
          <p:cNvPicPr>
            <a:picLocks noChangeAspect="1"/>
          </p:cNvPicPr>
          <p:nvPr userDrawn="1"/>
        </p:nvPicPr>
        <p:blipFill>
          <a:blip r:embed="rId2" cstate="print"/>
          <a:stretch>
            <a:fillRect/>
          </a:stretch>
        </p:blipFill>
        <p:spPr>
          <a:xfrm>
            <a:off x="7662472" y="183452"/>
            <a:ext cx="1359608" cy="437548"/>
          </a:xfrm>
          <a:prstGeom prst="rect">
            <a:avLst/>
          </a:prstGeom>
          <a:noFill/>
          <a:ln w="9525">
            <a:noFill/>
          </a:ln>
        </p:spPr>
      </p:pic>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日期占位符 1"/>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2"/>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3"/>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7DAEC77-2DA0-4C57-8456-E2B2C85F6422}"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矩形 5"/>
          <p:cNvSpPr/>
          <p:nvPr userDrawn="1"/>
        </p:nvSpPr>
        <p:spPr>
          <a:xfrm>
            <a:off x="-6350" y="693000"/>
            <a:ext cx="9156700" cy="45720"/>
          </a:xfrm>
          <a:prstGeom prst="rect">
            <a:avLst/>
          </a:prstGeom>
          <a:solidFill>
            <a:srgbClr val="39417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0" name="矩形 9"/>
          <p:cNvSpPr/>
          <p:nvPr userDrawn="1"/>
        </p:nvSpPr>
        <p:spPr>
          <a:xfrm>
            <a:off x="232913" y="335915"/>
            <a:ext cx="235087" cy="213085"/>
          </a:xfrm>
          <a:prstGeom prst="rect">
            <a:avLst/>
          </a:prstGeom>
          <a:no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1" name="矩形 10"/>
          <p:cNvSpPr/>
          <p:nvPr userDrawn="1"/>
        </p:nvSpPr>
        <p:spPr>
          <a:xfrm>
            <a:off x="385285" y="435293"/>
            <a:ext cx="235087" cy="223203"/>
          </a:xfrm>
          <a:prstGeom prst="rect">
            <a:avLst/>
          </a:prstGeom>
          <a:solidFill>
            <a:srgbClr val="394179"/>
          </a:solidFill>
          <a:ln w="571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5" name="Picture 4"/>
          <p:cNvPicPr>
            <a:picLocks noChangeAspect="1"/>
          </p:cNvPicPr>
          <p:nvPr userDrawn="1"/>
        </p:nvPicPr>
        <p:blipFill>
          <a:blip r:embed="rId2" cstate="print"/>
          <a:stretch>
            <a:fillRect/>
          </a:stretch>
        </p:blipFill>
        <p:spPr>
          <a:xfrm>
            <a:off x="7812000" y="176589"/>
            <a:ext cx="1150660" cy="370305"/>
          </a:xfrm>
          <a:prstGeom prst="rect">
            <a:avLst/>
          </a:prstGeom>
          <a:noFill/>
          <a:ln w="9525">
            <a:noFill/>
          </a:ln>
        </p:spPr>
      </p:pic>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2_空白">
    <p:bg>
      <p:bgPr>
        <a:solidFill>
          <a:schemeClr val="bg1"/>
        </a:solidFill>
        <a:effectLst/>
      </p:bgPr>
    </p:bg>
    <p:spTree>
      <p:nvGrpSpPr>
        <p:cNvPr id="1" name=""/>
        <p:cNvGrpSpPr/>
        <p:nvPr/>
      </p:nvGrpSpPr>
      <p:grpSpPr>
        <a:xfrm>
          <a:off x="0" y="0"/>
          <a:ext cx="0" cy="0"/>
          <a:chOff x="0" y="0"/>
          <a:chExt cx="0" cy="0"/>
        </a:xfrm>
      </p:grpSpPr>
      <p:sp>
        <p:nvSpPr>
          <p:cNvPr id="11" name="日期占位符 1"/>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2" name="页脚占位符 2"/>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eaLnBrk="1" hangingPunct="1">
              <a:buFont typeface="Arial" panose="020B0604020202020204" pitchFamily="34" charset="0"/>
              <a:defRPr sz="1200" noProof="1">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595DA0A-DAFE-4890-8BE1-0CE158744E0E}" type="slidenum">
              <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8" name="矩形 7"/>
          <p:cNvSpPr/>
          <p:nvPr userDrawn="1"/>
        </p:nvSpPr>
        <p:spPr>
          <a:xfrm>
            <a:off x="-6350" y="727504"/>
            <a:ext cx="9156700" cy="45719"/>
          </a:xfrm>
          <a:prstGeom prst="rect">
            <a:avLst/>
          </a:prstGeom>
          <a:solidFill>
            <a:srgbClr val="39417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2" name="矩形 1"/>
          <p:cNvSpPr/>
          <p:nvPr userDrawn="1"/>
        </p:nvSpPr>
        <p:spPr>
          <a:xfrm>
            <a:off x="203835" y="261000"/>
            <a:ext cx="264165" cy="201282"/>
          </a:xfrm>
          <a:prstGeom prst="rect">
            <a:avLst/>
          </a:prstGeom>
          <a:no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3" name="矩形 2"/>
          <p:cNvSpPr/>
          <p:nvPr userDrawn="1"/>
        </p:nvSpPr>
        <p:spPr>
          <a:xfrm>
            <a:off x="361321" y="369469"/>
            <a:ext cx="264165" cy="201282"/>
          </a:xfrm>
          <a:prstGeom prst="rect">
            <a:avLst/>
          </a:prstGeom>
          <a:solidFill>
            <a:srgbClr val="394179"/>
          </a:solidFill>
          <a:ln w="571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pic>
        <p:nvPicPr>
          <p:cNvPr id="7" name="Picture 4"/>
          <p:cNvPicPr>
            <a:picLocks noChangeAspect="1"/>
          </p:cNvPicPr>
          <p:nvPr userDrawn="1"/>
        </p:nvPicPr>
        <p:blipFill>
          <a:blip r:embed="rId5" cstate="print"/>
          <a:stretch>
            <a:fillRect/>
          </a:stretch>
        </p:blipFill>
        <p:spPr>
          <a:xfrm>
            <a:off x="7877418" y="235774"/>
            <a:ext cx="1228279" cy="39509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onstantia" panose="02030602050306030303" pitchFamily="18"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onstantia" panose="02030602050306030303" pitchFamily="18"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onstantia" panose="02030602050306030303" pitchFamily="18"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onstantia" panose="02030602050306030303" pitchFamily="18"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onstantia" panose="02030602050306030303" pitchFamily="18"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onstantia" panose="02030602050306030303" pitchFamily="18"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onstantia" panose="02030602050306030303" pitchFamily="18"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onstantia" panose="02030602050306030303" pitchFamily="18"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6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6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image" Target="../media/image5.svg"/><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image" Target="../media/image3.jpeg"/><Relationship Id="rId5" Type="http://schemas.openxmlformats.org/officeDocument/2006/relationships/tags" Target="../tags/tag7.xml"/><Relationship Id="rId15" Type="http://schemas.openxmlformats.org/officeDocument/2006/relationships/image" Target="../media/image7.svg"/><Relationship Id="rId10" Type="http://schemas.openxmlformats.org/officeDocument/2006/relationships/notesSlide" Target="../notesSlides/notesSlide5.xml"/><Relationship Id="rId4" Type="http://schemas.openxmlformats.org/officeDocument/2006/relationships/tags" Target="../tags/tag6.xml"/><Relationship Id="rId9" Type="http://schemas.openxmlformats.org/officeDocument/2006/relationships/slideLayout" Target="../slideLayouts/slideLayout1.xml"/><Relationship Id="rId1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tags" Target="../tags/tag28.xml"/><Relationship Id="rId26" Type="http://schemas.openxmlformats.org/officeDocument/2006/relationships/tags" Target="../tags/tag36.xml"/><Relationship Id="rId3" Type="http://schemas.openxmlformats.org/officeDocument/2006/relationships/tags" Target="../tags/tag13.xml"/><Relationship Id="rId21" Type="http://schemas.openxmlformats.org/officeDocument/2006/relationships/tags" Target="../tags/tag31.xml"/><Relationship Id="rId34" Type="http://schemas.openxmlformats.org/officeDocument/2006/relationships/image" Target="../media/image6.png"/><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5" Type="http://schemas.openxmlformats.org/officeDocument/2006/relationships/tags" Target="../tags/tag35.xml"/><Relationship Id="rId33" Type="http://schemas.openxmlformats.org/officeDocument/2006/relationships/image" Target="../media/image7.svg"/><Relationship Id="rId2" Type="http://schemas.openxmlformats.org/officeDocument/2006/relationships/tags" Target="../tags/tag12.xml"/><Relationship Id="rId16" Type="http://schemas.openxmlformats.org/officeDocument/2006/relationships/tags" Target="../tags/tag26.xml"/><Relationship Id="rId20" Type="http://schemas.openxmlformats.org/officeDocument/2006/relationships/tags" Target="../tags/tag30.xml"/><Relationship Id="rId29" Type="http://schemas.openxmlformats.org/officeDocument/2006/relationships/image" Target="../media/image3.jpeg"/><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24" Type="http://schemas.openxmlformats.org/officeDocument/2006/relationships/tags" Target="../tags/tag34.xml"/><Relationship Id="rId32" Type="http://schemas.openxmlformats.org/officeDocument/2006/relationships/image" Target="../media/image5.png"/><Relationship Id="rId5" Type="http://schemas.openxmlformats.org/officeDocument/2006/relationships/tags" Target="../tags/tag15.xml"/><Relationship Id="rId15" Type="http://schemas.openxmlformats.org/officeDocument/2006/relationships/tags" Target="../tags/tag25.xml"/><Relationship Id="rId23" Type="http://schemas.openxmlformats.org/officeDocument/2006/relationships/tags" Target="../tags/tag33.xml"/><Relationship Id="rId28" Type="http://schemas.openxmlformats.org/officeDocument/2006/relationships/notesSlide" Target="../notesSlides/notesSlide6.xml"/><Relationship Id="rId10" Type="http://schemas.openxmlformats.org/officeDocument/2006/relationships/tags" Target="../tags/tag20.xml"/><Relationship Id="rId19" Type="http://schemas.openxmlformats.org/officeDocument/2006/relationships/tags" Target="../tags/tag29.xml"/><Relationship Id="rId31" Type="http://schemas.openxmlformats.org/officeDocument/2006/relationships/image" Target="../media/image5.svg"/><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 Id="rId22" Type="http://schemas.openxmlformats.org/officeDocument/2006/relationships/tags" Target="../tags/tag32.xml"/><Relationship Id="rId27" Type="http://schemas.openxmlformats.org/officeDocument/2006/relationships/slideLayout" Target="../slideLayouts/slideLayout1.xml"/><Relationship Id="rId30" Type="http://schemas.openxmlformats.org/officeDocument/2006/relationships/image" Target="../media/image4.png"/><Relationship Id="rId35" Type="http://schemas.openxmlformats.org/officeDocument/2006/relationships/image" Target="../media/image9.svg"/></Relationships>
</file>

<file path=ppt/slides/_rels/slide7.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tags" Target="../tags/tag54.xml"/><Relationship Id="rId26" Type="http://schemas.openxmlformats.org/officeDocument/2006/relationships/notesSlide" Target="../notesSlides/notesSlide7.xml"/><Relationship Id="rId3" Type="http://schemas.openxmlformats.org/officeDocument/2006/relationships/tags" Target="../tags/tag39.xml"/><Relationship Id="rId21" Type="http://schemas.openxmlformats.org/officeDocument/2006/relationships/tags" Target="../tags/tag57.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tags" Target="../tags/tag53.xml"/><Relationship Id="rId25" Type="http://schemas.openxmlformats.org/officeDocument/2006/relationships/slideLayout" Target="../slideLayouts/slideLayout1.xml"/><Relationship Id="rId33" Type="http://schemas.openxmlformats.org/officeDocument/2006/relationships/image" Target="../media/image9.svg"/><Relationship Id="rId2" Type="http://schemas.openxmlformats.org/officeDocument/2006/relationships/tags" Target="../tags/tag38.xml"/><Relationship Id="rId16" Type="http://schemas.openxmlformats.org/officeDocument/2006/relationships/tags" Target="../tags/tag52.xml"/><Relationship Id="rId20" Type="http://schemas.openxmlformats.org/officeDocument/2006/relationships/tags" Target="../tags/tag56.xml"/><Relationship Id="rId29" Type="http://schemas.openxmlformats.org/officeDocument/2006/relationships/image" Target="../media/image5.svg"/><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tags" Target="../tags/tag60.xml"/><Relationship Id="rId32" Type="http://schemas.openxmlformats.org/officeDocument/2006/relationships/image" Target="../media/image6.png"/><Relationship Id="rId5" Type="http://schemas.openxmlformats.org/officeDocument/2006/relationships/tags" Target="../tags/tag41.xml"/><Relationship Id="rId15" Type="http://schemas.openxmlformats.org/officeDocument/2006/relationships/tags" Target="../tags/tag51.xml"/><Relationship Id="rId23" Type="http://schemas.openxmlformats.org/officeDocument/2006/relationships/tags" Target="../tags/tag59.xml"/><Relationship Id="rId28" Type="http://schemas.openxmlformats.org/officeDocument/2006/relationships/image" Target="../media/image4.png"/><Relationship Id="rId10" Type="http://schemas.openxmlformats.org/officeDocument/2006/relationships/tags" Target="../tags/tag46.xml"/><Relationship Id="rId19" Type="http://schemas.openxmlformats.org/officeDocument/2006/relationships/tags" Target="../tags/tag55.xml"/><Relationship Id="rId31" Type="http://schemas.openxmlformats.org/officeDocument/2006/relationships/image" Target="../media/image7.svg"/><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tags" Target="../tags/tag58.xml"/><Relationship Id="rId27" Type="http://schemas.openxmlformats.org/officeDocument/2006/relationships/image" Target="../media/image3.jpeg"/><Relationship Id="rId30"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6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6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3" name="文本框 1"/>
          <p:cNvSpPr txBox="1"/>
          <p:nvPr/>
        </p:nvSpPr>
        <p:spPr>
          <a:xfrm>
            <a:off x="890588" y="3456995"/>
            <a:ext cx="7362825" cy="852805"/>
          </a:xfrm>
          <a:prstGeom prst="rect">
            <a:avLst/>
          </a:prstGeom>
          <a:noFill/>
          <a:ln w="9525">
            <a:noFill/>
          </a:ln>
        </p:spPr>
        <p:txBody>
          <a:bodyPr wrap="square">
            <a:spAutoFit/>
          </a:bodyPr>
          <a:lstStyle/>
          <a:p>
            <a:pPr algn="ctr" eaLnBrk="1" hangingPunct="1">
              <a:lnSpc>
                <a:spcPct val="150000"/>
              </a:lnSpc>
            </a:pPr>
            <a:r>
              <a:rPr lang="zh-CN" altLang="en-US" sz="3300" dirty="0">
                <a:solidFill>
                  <a:schemeClr val="bg1"/>
                </a:solidFill>
                <a:latin typeface="方正小标宋简体" panose="03000509000000000000" charset="-122"/>
                <a:ea typeface="方正小标宋简体" panose="03000509000000000000" charset="-122"/>
                <a:sym typeface="微软雅黑" panose="020B0503020204020204" pitchFamily="34" charset="-122"/>
              </a:rPr>
              <a:t>环境检测与信息感知安徽省实验室</a:t>
            </a:r>
          </a:p>
        </p:txBody>
      </p:sp>
      <p:pic>
        <p:nvPicPr>
          <p:cNvPr id="160774" name="Picture 4"/>
          <p:cNvPicPr>
            <a:picLocks noChangeAspect="1"/>
          </p:cNvPicPr>
          <p:nvPr/>
        </p:nvPicPr>
        <p:blipFill>
          <a:blip r:embed="rId3" cstate="print"/>
          <a:stretch>
            <a:fillRect/>
          </a:stretch>
        </p:blipFill>
        <p:spPr>
          <a:xfrm>
            <a:off x="2602230" y="944880"/>
            <a:ext cx="3940175" cy="1266190"/>
          </a:xfrm>
          <a:prstGeom prst="rect">
            <a:avLst/>
          </a:prstGeom>
          <a:noFill/>
          <a:ln w="9525">
            <a:noFill/>
          </a:ln>
        </p:spPr>
      </p:pic>
      <p:sp>
        <p:nvSpPr>
          <p:cNvPr id="160775" name="文本框 2"/>
          <p:cNvSpPr txBox="1"/>
          <p:nvPr/>
        </p:nvSpPr>
        <p:spPr>
          <a:xfrm>
            <a:off x="3080701" y="5706110"/>
            <a:ext cx="2982595" cy="414020"/>
          </a:xfrm>
          <a:prstGeom prst="rect">
            <a:avLst/>
          </a:prstGeom>
          <a:noFill/>
          <a:ln w="9525">
            <a:noFill/>
          </a:ln>
        </p:spPr>
        <p:txBody>
          <a:bodyPr wrap="square">
            <a:spAutoFit/>
          </a:bodyPr>
          <a:lstStyle/>
          <a:p>
            <a:pPr algn="ctr"/>
            <a:r>
              <a:rPr lang="zh-CN" altLang="en-US" sz="2100" dirty="0">
                <a:solidFill>
                  <a:srgbClr val="37417A"/>
                </a:solidFill>
                <a:latin typeface="苹方-简" panose="020B0400000000000000" charset="-122"/>
                <a:ea typeface="苹方-简" panose="020B0400000000000000" charset="-122"/>
              </a:rPr>
              <a:t>20</a:t>
            </a:r>
            <a:r>
              <a:rPr lang="en-US" altLang="zh-CN" sz="2100" dirty="0">
                <a:solidFill>
                  <a:srgbClr val="37417A"/>
                </a:solidFill>
                <a:latin typeface="苹方-简" panose="020B0400000000000000" charset="-122"/>
                <a:ea typeface="苹方-简" panose="020B0400000000000000" charset="-122"/>
              </a:rPr>
              <a:t>23</a:t>
            </a:r>
            <a:r>
              <a:rPr lang="zh-CN" altLang="en-US" sz="2100" dirty="0">
                <a:solidFill>
                  <a:srgbClr val="37417A"/>
                </a:solidFill>
                <a:latin typeface="苹方-简" panose="020B0400000000000000" charset="-122"/>
                <a:ea typeface="苹方-简" panose="020B0400000000000000" charset="-122"/>
              </a:rPr>
              <a:t>年</a:t>
            </a:r>
            <a:r>
              <a:rPr lang="en-US" altLang="zh-CN" sz="2100" dirty="0">
                <a:solidFill>
                  <a:srgbClr val="37417A"/>
                </a:solidFill>
                <a:latin typeface="苹方-简" panose="020B0400000000000000" charset="-122"/>
                <a:ea typeface="苹方-简" panose="020B0400000000000000" charset="-122"/>
              </a:rPr>
              <a:t>3</a:t>
            </a:r>
            <a:r>
              <a:rPr lang="zh-CN" altLang="en-US" sz="2100" dirty="0">
                <a:solidFill>
                  <a:srgbClr val="37417A"/>
                </a:solidFill>
                <a:latin typeface="苹方-简" panose="020B0400000000000000" charset="-122"/>
                <a:ea typeface="苹方-简" panose="020B0400000000000000" charset="-122"/>
              </a:rPr>
              <a:t>月</a:t>
            </a:r>
            <a:r>
              <a:rPr lang="en-US" altLang="zh-CN" sz="2100" dirty="0">
                <a:solidFill>
                  <a:srgbClr val="37417A"/>
                </a:solidFill>
                <a:latin typeface="苹方-简" panose="020B0400000000000000" charset="-122"/>
                <a:ea typeface="苹方-简" panose="020B0400000000000000" charset="-122"/>
              </a:rPr>
              <a:t>21</a:t>
            </a:r>
            <a:r>
              <a:rPr lang="zh-CN" altLang="en-US" sz="2100" dirty="0">
                <a:solidFill>
                  <a:srgbClr val="37417A"/>
                </a:solidFill>
                <a:latin typeface="苹方-简" panose="020B0400000000000000" charset="-122"/>
                <a:ea typeface="苹方-简" panose="020B0400000000000000" charset="-122"/>
              </a:rPr>
              <a:t>日</a:t>
            </a:r>
          </a:p>
        </p:txBody>
      </p:sp>
      <p:sp>
        <p:nvSpPr>
          <p:cNvPr id="160776" name="灯片编号占位符 3"/>
          <p:cNvSpPr txBox="1">
            <a:spLocks noGrp="1"/>
          </p:cNvSpPr>
          <p:nvPr>
            <p:ph type="sldNum" sz="quarter" idx="4"/>
          </p:nvPr>
        </p:nvSpPr>
        <p:spPr>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609600" lvl="1" indent="-1524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1219200" lvl="2" indent="-3048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828800" lvl="3" indent="-4572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2438400" lvl="4" indent="-6096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200" dirty="0">
                <a:solidFill>
                  <a:srgbClr val="898989"/>
                </a:solidFill>
              </a:rPr>
              <a:t>1</a:t>
            </a:fld>
            <a:endParaRPr lang="en-US" altLang="en-US" sz="1200" dirty="0">
              <a:solidFill>
                <a:srgbClr val="898989"/>
              </a:solidFill>
            </a:endParaRPr>
          </a:p>
        </p:txBody>
      </p:sp>
      <p:sp>
        <p:nvSpPr>
          <p:cNvPr id="2" name="矩形 1"/>
          <p:cNvSpPr/>
          <p:nvPr/>
        </p:nvSpPr>
        <p:spPr>
          <a:xfrm>
            <a:off x="-5080" y="2719070"/>
            <a:ext cx="9154160" cy="1862455"/>
          </a:xfrm>
          <a:prstGeom prst="rect">
            <a:avLst/>
          </a:prstGeom>
          <a:solidFill>
            <a:srgbClr val="39437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rgbClr val="38417B"/>
              </a:solidFill>
              <a:effectLst/>
              <a:uLnTx/>
              <a:uFillTx/>
              <a:latin typeface="+mn-lt"/>
              <a:ea typeface="+mn-ea"/>
              <a:cs typeface="+mn-cs"/>
            </a:endParaRPr>
          </a:p>
        </p:txBody>
      </p:sp>
      <p:sp>
        <p:nvSpPr>
          <p:cNvPr id="3" name="文本框 1"/>
          <p:cNvSpPr txBox="1"/>
          <p:nvPr/>
        </p:nvSpPr>
        <p:spPr>
          <a:xfrm>
            <a:off x="890587" y="2997079"/>
            <a:ext cx="7362825" cy="1419860"/>
          </a:xfrm>
          <a:prstGeom prst="rect">
            <a:avLst/>
          </a:prstGeom>
          <a:noFill/>
          <a:ln w="9525">
            <a:noFill/>
          </a:ln>
        </p:spPr>
        <p:txBody>
          <a:bodyPr wrap="square">
            <a:spAutoFit/>
          </a:bodyPr>
          <a:lstStyle/>
          <a:p>
            <a:pPr algn="ctr" fontAlgn="auto">
              <a:lnSpc>
                <a:spcPct val="120000"/>
              </a:lnSpc>
              <a:spcAft>
                <a:spcPts val="0"/>
              </a:spcAft>
              <a:defRPr/>
            </a:pPr>
            <a:r>
              <a:rPr lang="zh-CN" altLang="en-US" sz="3600" b="1" dirty="0">
                <a:solidFill>
                  <a:schemeClr val="bg1"/>
                </a:solidFill>
                <a:latin typeface="黑体-简" panose="02000000000000000000" charset="-122"/>
                <a:ea typeface="黑体-简" panose="02000000000000000000" charset="-122"/>
              </a:rPr>
              <a:t>实验二：银行业务模拟系统的设计与实现</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1"/>
          <p:cNvSpPr txBox="1">
            <a:spLocks noGrp="1"/>
          </p:cNvSpPr>
          <p:nvPr/>
        </p:nvSpPr>
        <p:spPr>
          <a:xfrm>
            <a:off x="7054215" y="6619123"/>
            <a:ext cx="2057400" cy="365125"/>
          </a:xfrm>
          <a:prstGeom prst="rect">
            <a:avLst/>
          </a:prstGeom>
          <a:noFill/>
          <a:ln>
            <a:noFill/>
          </a:ln>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609600" lvl="1" indent="-1524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1219200" lvl="2" indent="-3048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828800" lvl="3" indent="-4572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2438400" lvl="4" indent="-6096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200" dirty="0">
                <a:solidFill>
                  <a:srgbClr val="898989"/>
                </a:solidFill>
                <a:latin typeface="黑体-简" panose="02000000000000000000" charset="-122"/>
                <a:ea typeface="黑体-简" panose="02000000000000000000" charset="-122"/>
              </a:rPr>
              <a:t>10</a:t>
            </a:fld>
            <a:endParaRPr lang="en-US" altLang="en-US" sz="1200" dirty="0">
              <a:solidFill>
                <a:srgbClr val="898989"/>
              </a:solidFill>
              <a:latin typeface="黑体-简" panose="02000000000000000000" charset="-122"/>
              <a:ea typeface="黑体-简" panose="02000000000000000000" charset="-122"/>
            </a:endParaRPr>
          </a:p>
        </p:txBody>
      </p:sp>
      <p:sp>
        <p:nvSpPr>
          <p:cNvPr id="10" name="矩形 11"/>
          <p:cNvSpPr/>
          <p:nvPr/>
        </p:nvSpPr>
        <p:spPr>
          <a:xfrm>
            <a:off x="251997" y="1260555"/>
            <a:ext cx="4319764" cy="1754326"/>
          </a:xfrm>
          <a:prstGeom prst="rect">
            <a:avLst/>
          </a:prstGeom>
          <a:noFill/>
          <a:ln w="9525">
            <a:noFill/>
          </a:ln>
        </p:spPr>
        <p:txBody>
          <a:bodyPr wrap="square">
            <a:spAutoFit/>
          </a:bodyPr>
          <a:lstStyle/>
          <a:p>
            <a:pPr algn="l"/>
            <a:r>
              <a:rPr lang="zh-CN" altLang="en-US" i="0" dirty="0">
                <a:solidFill>
                  <a:srgbClr val="4F4F4F"/>
                </a:solidFill>
                <a:effectLst/>
                <a:latin typeface="-apple-system"/>
              </a:rPr>
              <a:t>顺序队列代码示例：</a:t>
            </a:r>
            <a:endParaRPr lang="en-US" altLang="zh-CN" i="0" dirty="0">
              <a:solidFill>
                <a:srgbClr val="4F4F4F"/>
              </a:solidFill>
              <a:effectLst/>
              <a:latin typeface="-apple-system"/>
            </a:endParaRPr>
          </a:p>
          <a:p>
            <a:pPr algn="l"/>
            <a:r>
              <a:rPr lang="en-US" altLang="zh-CN" dirty="0">
                <a:solidFill>
                  <a:srgbClr val="4F4F4F"/>
                </a:solidFill>
                <a:latin typeface="-apple-system"/>
              </a:rPr>
              <a:t>//</a:t>
            </a:r>
            <a:r>
              <a:rPr lang="zh-CN" altLang="en-US" dirty="0">
                <a:solidFill>
                  <a:srgbClr val="4F4F4F"/>
                </a:solidFill>
                <a:highlight>
                  <a:srgbClr val="FFFF00"/>
                </a:highlight>
                <a:latin typeface="-apple-system"/>
              </a:rPr>
              <a:t>队列结构</a:t>
            </a:r>
            <a:endParaRPr lang="en-US" altLang="zh-CN" dirty="0">
              <a:solidFill>
                <a:srgbClr val="4F4F4F"/>
              </a:solidFill>
              <a:highlight>
                <a:srgbClr val="FFFF00"/>
              </a:highlight>
              <a:latin typeface="-apple-system"/>
            </a:endParaRPr>
          </a:p>
          <a:p>
            <a:pPr algn="l"/>
            <a:r>
              <a:rPr lang="en-US" altLang="zh-CN" i="0" dirty="0">
                <a:solidFill>
                  <a:srgbClr val="4F4F4F"/>
                </a:solidFill>
                <a:effectLst/>
                <a:latin typeface="-apple-system"/>
              </a:rPr>
              <a:t>typedef struct {</a:t>
            </a:r>
          </a:p>
          <a:p>
            <a:pPr algn="l"/>
            <a:r>
              <a:rPr lang="en-US" altLang="zh-CN" i="0" dirty="0">
                <a:solidFill>
                  <a:srgbClr val="4F4F4F"/>
                </a:solidFill>
                <a:effectLst/>
                <a:latin typeface="-apple-system"/>
              </a:rPr>
              <a:t>    int data[MAX_SIZE];</a:t>
            </a:r>
          </a:p>
          <a:p>
            <a:pPr algn="l"/>
            <a:r>
              <a:rPr lang="en-US" altLang="zh-CN" i="0" dirty="0">
                <a:solidFill>
                  <a:srgbClr val="4F4F4F"/>
                </a:solidFill>
                <a:effectLst/>
                <a:latin typeface="-apple-system"/>
              </a:rPr>
              <a:t>    int front, back;</a:t>
            </a:r>
          </a:p>
          <a:p>
            <a:pPr algn="l"/>
            <a:r>
              <a:rPr lang="en-US" altLang="zh-CN" i="0" dirty="0">
                <a:solidFill>
                  <a:srgbClr val="4F4F4F"/>
                </a:solidFill>
                <a:effectLst/>
                <a:latin typeface="-apple-system"/>
              </a:rPr>
              <a:t>} Queue;</a:t>
            </a:r>
            <a:endParaRPr lang="zh-CN" altLang="en-US" b="0" i="0" dirty="0">
              <a:solidFill>
                <a:srgbClr val="374151"/>
              </a:solidFill>
              <a:effectLst/>
              <a:latin typeface="Söhne"/>
            </a:endParaRPr>
          </a:p>
        </p:txBody>
      </p:sp>
      <p:sp>
        <p:nvSpPr>
          <p:cNvPr id="11" name="矩形 11"/>
          <p:cNvSpPr/>
          <p:nvPr/>
        </p:nvSpPr>
        <p:spPr>
          <a:xfrm>
            <a:off x="4562088" y="3191649"/>
            <a:ext cx="3600003" cy="2585323"/>
          </a:xfrm>
          <a:prstGeom prst="rect">
            <a:avLst/>
          </a:prstGeom>
          <a:noFill/>
          <a:ln w="9525">
            <a:noFill/>
          </a:ln>
        </p:spPr>
        <p:txBody>
          <a:bodyPr wrap="square">
            <a:spAutoFit/>
          </a:bodyPr>
          <a:lstStyle/>
          <a:p>
            <a:pPr algn="l"/>
            <a:r>
              <a:rPr lang="en-US" altLang="zh-CN" i="0" dirty="0">
                <a:solidFill>
                  <a:srgbClr val="4F4F4F"/>
                </a:solidFill>
                <a:effectLst/>
                <a:latin typeface="-apple-system"/>
              </a:rPr>
              <a:t>//</a:t>
            </a:r>
            <a:r>
              <a:rPr lang="zh-CN" altLang="en-US" i="0" dirty="0">
                <a:solidFill>
                  <a:srgbClr val="4F4F4F"/>
                </a:solidFill>
                <a:effectLst/>
                <a:highlight>
                  <a:srgbClr val="FFFF00"/>
                </a:highlight>
                <a:latin typeface="-apple-system"/>
              </a:rPr>
              <a:t>出队</a:t>
            </a:r>
            <a:endParaRPr lang="en-US" altLang="zh-CN" i="0" dirty="0">
              <a:solidFill>
                <a:srgbClr val="4F4F4F"/>
              </a:solidFill>
              <a:effectLst/>
              <a:highlight>
                <a:srgbClr val="FFFF00"/>
              </a:highlight>
              <a:latin typeface="-apple-system"/>
            </a:endParaRPr>
          </a:p>
          <a:p>
            <a:pPr algn="l"/>
            <a:r>
              <a:rPr lang="en-US" altLang="zh-CN" i="0" dirty="0">
                <a:solidFill>
                  <a:srgbClr val="4F4F4F"/>
                </a:solidFill>
                <a:effectLst/>
                <a:latin typeface="-apple-system"/>
              </a:rPr>
              <a:t>int dequeue(Queue* q) {</a:t>
            </a:r>
          </a:p>
          <a:p>
            <a:pPr algn="l"/>
            <a:r>
              <a:rPr lang="en-US" altLang="zh-CN" i="0" dirty="0">
                <a:solidFill>
                  <a:srgbClr val="4F4F4F"/>
                </a:solidFill>
                <a:effectLst/>
                <a:latin typeface="-apple-system"/>
              </a:rPr>
              <a:t>    if (</a:t>
            </a:r>
            <a:r>
              <a:rPr lang="en-US" altLang="zh-CN" i="0" dirty="0" err="1">
                <a:solidFill>
                  <a:srgbClr val="4F4F4F"/>
                </a:solidFill>
                <a:effectLst/>
                <a:latin typeface="-apple-system"/>
              </a:rPr>
              <a:t>isEmpty</a:t>
            </a:r>
            <a:r>
              <a:rPr lang="en-US" altLang="zh-CN" i="0" dirty="0">
                <a:solidFill>
                  <a:srgbClr val="4F4F4F"/>
                </a:solidFill>
                <a:effectLst/>
                <a:latin typeface="-apple-system"/>
              </a:rPr>
              <a:t>(q)) {</a:t>
            </a:r>
          </a:p>
          <a:p>
            <a:pPr algn="l"/>
            <a:r>
              <a:rPr lang="en-US" altLang="zh-CN" i="0" dirty="0">
                <a:solidFill>
                  <a:srgbClr val="4F4F4F"/>
                </a:solidFill>
                <a:effectLst/>
                <a:latin typeface="-apple-system"/>
              </a:rPr>
              <a:t>        </a:t>
            </a:r>
            <a:r>
              <a:rPr lang="en-US" altLang="zh-CN" i="0" dirty="0" err="1">
                <a:solidFill>
                  <a:srgbClr val="4F4F4F"/>
                </a:solidFill>
                <a:effectLst/>
                <a:latin typeface="-apple-system"/>
              </a:rPr>
              <a:t>printf</a:t>
            </a:r>
            <a:r>
              <a:rPr lang="en-US" altLang="zh-CN" i="0" dirty="0">
                <a:solidFill>
                  <a:srgbClr val="4F4F4F"/>
                </a:solidFill>
                <a:effectLst/>
                <a:latin typeface="-apple-system"/>
              </a:rPr>
              <a:t>("Error: Queue is empty.\n");</a:t>
            </a:r>
          </a:p>
          <a:p>
            <a:pPr algn="l"/>
            <a:r>
              <a:rPr lang="en-US" altLang="zh-CN" i="0" dirty="0">
                <a:solidFill>
                  <a:srgbClr val="4F4F4F"/>
                </a:solidFill>
                <a:effectLst/>
                <a:latin typeface="-apple-system"/>
              </a:rPr>
              <a:t>        return -1;</a:t>
            </a:r>
          </a:p>
          <a:p>
            <a:pPr algn="l"/>
            <a:r>
              <a:rPr lang="en-US" altLang="zh-CN" i="0" dirty="0">
                <a:solidFill>
                  <a:srgbClr val="4F4F4F"/>
                </a:solidFill>
                <a:effectLst/>
                <a:latin typeface="-apple-system"/>
              </a:rPr>
              <a:t>    }</a:t>
            </a:r>
          </a:p>
          <a:p>
            <a:pPr algn="l"/>
            <a:r>
              <a:rPr lang="en-US" altLang="zh-CN" i="0" dirty="0">
                <a:solidFill>
                  <a:srgbClr val="4F4F4F"/>
                </a:solidFill>
                <a:effectLst/>
                <a:latin typeface="-apple-system"/>
              </a:rPr>
              <a:t>    return q-&gt;data[q-&gt;front++];</a:t>
            </a:r>
          </a:p>
          <a:p>
            <a:pPr algn="l"/>
            <a:r>
              <a:rPr lang="en-US" altLang="zh-CN" i="0" dirty="0">
                <a:solidFill>
                  <a:srgbClr val="4F4F4F"/>
                </a:solidFill>
                <a:effectLst/>
                <a:latin typeface="-apple-system"/>
              </a:rPr>
              <a:t>}</a:t>
            </a:r>
          </a:p>
        </p:txBody>
      </p:sp>
      <p:sp>
        <p:nvSpPr>
          <p:cNvPr id="12" name="矩形 11"/>
          <p:cNvSpPr/>
          <p:nvPr/>
        </p:nvSpPr>
        <p:spPr>
          <a:xfrm>
            <a:off x="251997" y="3191649"/>
            <a:ext cx="3600003" cy="2308324"/>
          </a:xfrm>
          <a:prstGeom prst="rect">
            <a:avLst/>
          </a:prstGeom>
          <a:noFill/>
          <a:ln w="9525">
            <a:noFill/>
          </a:ln>
        </p:spPr>
        <p:txBody>
          <a:bodyPr wrap="square">
            <a:spAutoFit/>
          </a:bodyPr>
          <a:lstStyle/>
          <a:p>
            <a:pPr algn="l"/>
            <a:r>
              <a:rPr lang="en-US" altLang="zh-CN" i="0" dirty="0">
                <a:solidFill>
                  <a:srgbClr val="4F4F4F"/>
                </a:solidFill>
                <a:effectLst/>
                <a:latin typeface="-apple-system"/>
              </a:rPr>
              <a:t>//</a:t>
            </a:r>
            <a:r>
              <a:rPr lang="zh-CN" altLang="en-US" i="0" dirty="0">
                <a:solidFill>
                  <a:srgbClr val="4F4F4F"/>
                </a:solidFill>
                <a:effectLst/>
                <a:highlight>
                  <a:srgbClr val="FFFF00"/>
                </a:highlight>
                <a:latin typeface="-apple-system"/>
              </a:rPr>
              <a:t>入队</a:t>
            </a:r>
            <a:endParaRPr lang="en-US" altLang="zh-CN" i="0" dirty="0">
              <a:solidFill>
                <a:srgbClr val="4F4F4F"/>
              </a:solidFill>
              <a:effectLst/>
              <a:highlight>
                <a:srgbClr val="FFFF00"/>
              </a:highlight>
              <a:latin typeface="-apple-system"/>
            </a:endParaRPr>
          </a:p>
          <a:p>
            <a:pPr algn="l"/>
            <a:r>
              <a:rPr lang="en-US" altLang="zh-CN" i="0" dirty="0">
                <a:solidFill>
                  <a:srgbClr val="4F4F4F"/>
                </a:solidFill>
                <a:effectLst/>
                <a:latin typeface="-apple-system"/>
              </a:rPr>
              <a:t>void enqueue(Queue* q, int x) {</a:t>
            </a:r>
          </a:p>
          <a:p>
            <a:pPr algn="l"/>
            <a:r>
              <a:rPr lang="en-US" altLang="zh-CN" i="0" dirty="0">
                <a:solidFill>
                  <a:srgbClr val="4F4F4F"/>
                </a:solidFill>
                <a:effectLst/>
                <a:latin typeface="-apple-system"/>
              </a:rPr>
              <a:t>    if (</a:t>
            </a:r>
            <a:r>
              <a:rPr lang="en-US" altLang="zh-CN" i="0" dirty="0" err="1">
                <a:solidFill>
                  <a:srgbClr val="4F4F4F"/>
                </a:solidFill>
                <a:effectLst/>
                <a:latin typeface="-apple-system"/>
              </a:rPr>
              <a:t>isFull</a:t>
            </a:r>
            <a:r>
              <a:rPr lang="en-US" altLang="zh-CN" i="0" dirty="0">
                <a:solidFill>
                  <a:srgbClr val="4F4F4F"/>
                </a:solidFill>
                <a:effectLst/>
                <a:latin typeface="-apple-system"/>
              </a:rPr>
              <a:t>(q)) {</a:t>
            </a:r>
          </a:p>
          <a:p>
            <a:pPr algn="l"/>
            <a:r>
              <a:rPr lang="en-US" altLang="zh-CN" i="0" dirty="0">
                <a:solidFill>
                  <a:srgbClr val="4F4F4F"/>
                </a:solidFill>
                <a:effectLst/>
                <a:latin typeface="-apple-system"/>
              </a:rPr>
              <a:t>        </a:t>
            </a:r>
            <a:r>
              <a:rPr lang="en-US" altLang="zh-CN" i="0" dirty="0" err="1">
                <a:solidFill>
                  <a:srgbClr val="4F4F4F"/>
                </a:solidFill>
                <a:effectLst/>
                <a:latin typeface="-apple-system"/>
              </a:rPr>
              <a:t>printf</a:t>
            </a:r>
            <a:r>
              <a:rPr lang="en-US" altLang="zh-CN" i="0" dirty="0">
                <a:solidFill>
                  <a:srgbClr val="4F4F4F"/>
                </a:solidFill>
                <a:effectLst/>
                <a:latin typeface="-apple-system"/>
              </a:rPr>
              <a:t>("Error: Queue is full.\n");</a:t>
            </a:r>
          </a:p>
          <a:p>
            <a:pPr algn="l"/>
            <a:r>
              <a:rPr lang="en-US" altLang="zh-CN" i="0" dirty="0">
                <a:solidFill>
                  <a:srgbClr val="4F4F4F"/>
                </a:solidFill>
                <a:effectLst/>
                <a:latin typeface="-apple-system"/>
              </a:rPr>
              <a:t>        return;</a:t>
            </a:r>
          </a:p>
          <a:p>
            <a:pPr algn="l"/>
            <a:r>
              <a:rPr lang="en-US" altLang="zh-CN" i="0" dirty="0">
                <a:solidFill>
                  <a:srgbClr val="4F4F4F"/>
                </a:solidFill>
                <a:effectLst/>
                <a:latin typeface="-apple-system"/>
              </a:rPr>
              <a:t>    }</a:t>
            </a:r>
          </a:p>
          <a:p>
            <a:pPr algn="l"/>
            <a:r>
              <a:rPr lang="en-US" altLang="zh-CN" i="0" dirty="0">
                <a:solidFill>
                  <a:srgbClr val="4F4F4F"/>
                </a:solidFill>
                <a:effectLst/>
                <a:latin typeface="-apple-system"/>
              </a:rPr>
              <a:t>    q-&gt;data[q-&gt; back ++] = x;</a:t>
            </a:r>
          </a:p>
          <a:p>
            <a:pPr algn="l"/>
            <a:r>
              <a:rPr lang="en-US" altLang="zh-CN" i="0" dirty="0">
                <a:solidFill>
                  <a:srgbClr val="4F4F4F"/>
                </a:solidFill>
                <a:effectLst/>
                <a:latin typeface="-apple-system"/>
              </a:rPr>
              <a:t>}</a:t>
            </a:r>
            <a:endParaRPr lang="zh-CN" altLang="en-US" b="0" i="0" dirty="0">
              <a:solidFill>
                <a:srgbClr val="374151"/>
              </a:solidFill>
              <a:effectLst/>
              <a:latin typeface="Söhne"/>
            </a:endParaRPr>
          </a:p>
        </p:txBody>
      </p:sp>
      <p:pic>
        <p:nvPicPr>
          <p:cNvPr id="13" name="Picture 2" descr="数据结构：队列- 子烁爱学习- 博客园"/>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4000" y="1280936"/>
            <a:ext cx="3708000" cy="1489638"/>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1"/>
          <p:cNvSpPr/>
          <p:nvPr>
            <p:custDataLst>
              <p:tags r:id="rId1"/>
            </p:custDataLst>
          </p:nvPr>
        </p:nvSpPr>
        <p:spPr>
          <a:xfrm>
            <a:off x="902578" y="207328"/>
            <a:ext cx="5860900" cy="430887"/>
          </a:xfrm>
          <a:prstGeom prst="rect">
            <a:avLst/>
          </a:prstGeom>
          <a:noFill/>
          <a:ln w="9525">
            <a:noFill/>
          </a:ln>
        </p:spPr>
        <p:txBody>
          <a:bodyPr wrap="none">
            <a:spAutoFit/>
          </a:bodyPr>
          <a:lstStyle/>
          <a:p>
            <a:pPr algn="l" eaLnBrk="1" hangingPunct="1"/>
            <a:r>
              <a:rPr lang="zh-CN" altLang="en-US" sz="2200" b="1" dirty="0">
                <a:solidFill>
                  <a:srgbClr val="394179"/>
                </a:solidFill>
                <a:latin typeface="黑体-简" panose="02000000000000000000" charset="-122"/>
                <a:ea typeface="黑体-简" panose="02000000000000000000" charset="-122"/>
              </a:rPr>
              <a:t>银行业务模拟系统</a:t>
            </a:r>
            <a:r>
              <a:rPr lang="en-US" altLang="zh-CN" sz="2200" b="1" dirty="0">
                <a:solidFill>
                  <a:srgbClr val="394179"/>
                </a:solidFill>
                <a:latin typeface="黑体-简" panose="02000000000000000000" charset="-122"/>
                <a:ea typeface="黑体-简" panose="02000000000000000000" charset="-122"/>
              </a:rPr>
              <a:t>——</a:t>
            </a:r>
            <a:r>
              <a:rPr lang="en-US" altLang="zh-CN" sz="2200" b="1" dirty="0">
                <a:latin typeface="黑体-简" panose="02000000000000000000" charset="-122"/>
                <a:ea typeface="黑体-简" panose="02000000000000000000" charset="-122"/>
              </a:rPr>
              <a:t>4.</a:t>
            </a:r>
            <a:r>
              <a:rPr lang="zh-CN" altLang="en-US" sz="2200" b="1" dirty="0">
                <a:latin typeface="黑体-简" panose="02000000000000000000" charset="-122"/>
                <a:ea typeface="黑体-简" panose="02000000000000000000" charset="-122"/>
              </a:rPr>
              <a:t>编程要点</a:t>
            </a:r>
            <a:r>
              <a:rPr lang="en-US" altLang="zh-CN" sz="2200" b="1" dirty="0">
                <a:solidFill>
                  <a:schemeClr val="tx1"/>
                </a:solidFill>
                <a:latin typeface="黑体-简" panose="02000000000000000000" charset="-122"/>
                <a:ea typeface="黑体-简" panose="02000000000000000000" charset="-122"/>
              </a:rPr>
              <a:t>—</a:t>
            </a:r>
            <a:r>
              <a:rPr lang="zh-CN" altLang="en-US" sz="2200" b="1" dirty="0">
                <a:solidFill>
                  <a:schemeClr val="tx1"/>
                </a:solidFill>
                <a:latin typeface="黑体-简" panose="02000000000000000000" charset="-122"/>
                <a:ea typeface="黑体-简" panose="02000000000000000000" charset="-122"/>
              </a:rPr>
              <a:t>队列回顾</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1"/>
          <p:cNvSpPr txBox="1">
            <a:spLocks noGrp="1"/>
          </p:cNvSpPr>
          <p:nvPr/>
        </p:nvSpPr>
        <p:spPr>
          <a:xfrm>
            <a:off x="7054215" y="6619123"/>
            <a:ext cx="2057400" cy="365125"/>
          </a:xfrm>
          <a:prstGeom prst="rect">
            <a:avLst/>
          </a:prstGeom>
          <a:noFill/>
          <a:ln>
            <a:noFill/>
          </a:ln>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609600" lvl="1" indent="-1524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1219200" lvl="2" indent="-3048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828800" lvl="3" indent="-4572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2438400" lvl="4" indent="-6096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200" dirty="0">
                <a:solidFill>
                  <a:srgbClr val="898989"/>
                </a:solidFill>
                <a:latin typeface="黑体-简" panose="02000000000000000000" charset="-122"/>
                <a:ea typeface="黑体-简" panose="02000000000000000000" charset="-122"/>
              </a:rPr>
              <a:t>11</a:t>
            </a:fld>
            <a:endParaRPr lang="en-US" altLang="en-US" sz="1200" dirty="0">
              <a:solidFill>
                <a:srgbClr val="898989"/>
              </a:solidFill>
              <a:latin typeface="黑体-简" panose="02000000000000000000" charset="-122"/>
              <a:ea typeface="黑体-简" panose="02000000000000000000" charset="-122"/>
            </a:endParaRPr>
          </a:p>
        </p:txBody>
      </p:sp>
      <p:sp>
        <p:nvSpPr>
          <p:cNvPr id="5" name="矩形 11"/>
          <p:cNvSpPr/>
          <p:nvPr/>
        </p:nvSpPr>
        <p:spPr>
          <a:xfrm>
            <a:off x="468000" y="2940522"/>
            <a:ext cx="4319764" cy="2031325"/>
          </a:xfrm>
          <a:prstGeom prst="rect">
            <a:avLst/>
          </a:prstGeom>
          <a:noFill/>
          <a:ln w="9525">
            <a:noFill/>
          </a:ln>
        </p:spPr>
        <p:txBody>
          <a:bodyPr wrap="square">
            <a:spAutoFit/>
          </a:bodyPr>
          <a:lstStyle/>
          <a:p>
            <a:pPr algn="l"/>
            <a:r>
              <a:rPr lang="zh-CN" altLang="en-US" i="0" dirty="0">
                <a:solidFill>
                  <a:srgbClr val="4F4F4F"/>
                </a:solidFill>
                <a:effectLst/>
                <a:latin typeface="-apple-system"/>
              </a:rPr>
              <a:t>链式队列代码示例：</a:t>
            </a:r>
            <a:endParaRPr lang="en-US" altLang="zh-CN" i="0" dirty="0">
              <a:solidFill>
                <a:srgbClr val="4F4F4F"/>
              </a:solidFill>
              <a:effectLst/>
              <a:latin typeface="-apple-system"/>
            </a:endParaRPr>
          </a:p>
          <a:p>
            <a:pPr algn="l"/>
            <a:r>
              <a:rPr lang="en-US" altLang="zh-CN" dirty="0">
                <a:solidFill>
                  <a:srgbClr val="4F4F4F"/>
                </a:solidFill>
                <a:latin typeface="-apple-system"/>
              </a:rPr>
              <a:t>//</a:t>
            </a:r>
            <a:r>
              <a:rPr lang="zh-CN" altLang="en-US" dirty="0">
                <a:solidFill>
                  <a:srgbClr val="4F4F4F"/>
                </a:solidFill>
                <a:highlight>
                  <a:srgbClr val="FFFF00"/>
                </a:highlight>
                <a:latin typeface="-apple-system"/>
              </a:rPr>
              <a:t>队列结点</a:t>
            </a:r>
            <a:endParaRPr lang="en-US" altLang="zh-CN" dirty="0">
              <a:solidFill>
                <a:srgbClr val="4F4F4F"/>
              </a:solidFill>
              <a:highlight>
                <a:srgbClr val="FFFF00"/>
              </a:highlight>
              <a:latin typeface="-apple-system"/>
            </a:endParaRPr>
          </a:p>
          <a:p>
            <a:pPr algn="l"/>
            <a:r>
              <a:rPr lang="en-US" altLang="zh-CN" i="0" dirty="0">
                <a:solidFill>
                  <a:srgbClr val="4F4F4F"/>
                </a:solidFill>
                <a:effectLst/>
                <a:latin typeface="-apple-system"/>
              </a:rPr>
              <a:t>typedef struct Node</a:t>
            </a:r>
          </a:p>
          <a:p>
            <a:pPr algn="l"/>
            <a:r>
              <a:rPr lang="en-US" altLang="zh-CN" i="0" dirty="0">
                <a:solidFill>
                  <a:srgbClr val="4F4F4F"/>
                </a:solidFill>
                <a:effectLst/>
                <a:latin typeface="-apple-system"/>
              </a:rPr>
              <a:t>{</a:t>
            </a:r>
          </a:p>
          <a:p>
            <a:pPr algn="l"/>
            <a:r>
              <a:rPr lang="en-US" altLang="zh-CN" i="0" dirty="0">
                <a:solidFill>
                  <a:srgbClr val="4F4F4F"/>
                </a:solidFill>
                <a:effectLst/>
                <a:latin typeface="-apple-system"/>
              </a:rPr>
              <a:t>    int data;</a:t>
            </a:r>
          </a:p>
          <a:p>
            <a:pPr algn="l"/>
            <a:r>
              <a:rPr lang="en-US" altLang="zh-CN" i="0" dirty="0">
                <a:solidFill>
                  <a:srgbClr val="4F4F4F"/>
                </a:solidFill>
                <a:effectLst/>
                <a:latin typeface="-apple-system"/>
              </a:rPr>
              <a:t>    struct Node* next;</a:t>
            </a:r>
          </a:p>
          <a:p>
            <a:pPr algn="l"/>
            <a:r>
              <a:rPr lang="en-US" altLang="zh-CN" i="0" dirty="0">
                <a:solidFill>
                  <a:srgbClr val="4F4F4F"/>
                </a:solidFill>
                <a:effectLst/>
                <a:latin typeface="-apple-system"/>
              </a:rPr>
              <a:t>} Node;</a:t>
            </a:r>
            <a:endParaRPr lang="zh-CN" altLang="en-US" b="0" i="0" dirty="0">
              <a:solidFill>
                <a:srgbClr val="374151"/>
              </a:solidFill>
              <a:effectLst/>
              <a:latin typeface="Söhne"/>
            </a:endParaRPr>
          </a:p>
        </p:txBody>
      </p:sp>
      <p:sp>
        <p:nvSpPr>
          <p:cNvPr id="6" name="矩形 11"/>
          <p:cNvSpPr/>
          <p:nvPr/>
        </p:nvSpPr>
        <p:spPr>
          <a:xfrm>
            <a:off x="4860000" y="3222200"/>
            <a:ext cx="3600003" cy="1754326"/>
          </a:xfrm>
          <a:prstGeom prst="rect">
            <a:avLst/>
          </a:prstGeom>
          <a:noFill/>
          <a:ln w="9525">
            <a:noFill/>
          </a:ln>
        </p:spPr>
        <p:txBody>
          <a:bodyPr wrap="square">
            <a:spAutoFit/>
          </a:bodyPr>
          <a:lstStyle/>
          <a:p>
            <a:pPr algn="l"/>
            <a:r>
              <a:rPr lang="en-US" altLang="zh-CN" i="0" dirty="0">
                <a:solidFill>
                  <a:srgbClr val="4F4F4F"/>
                </a:solidFill>
                <a:effectLst/>
                <a:latin typeface="-apple-system"/>
              </a:rPr>
              <a:t>//</a:t>
            </a:r>
            <a:r>
              <a:rPr lang="zh-CN" altLang="en-US" i="0" dirty="0">
                <a:solidFill>
                  <a:srgbClr val="4F4F4F"/>
                </a:solidFill>
                <a:effectLst/>
                <a:highlight>
                  <a:srgbClr val="FFFF00"/>
                </a:highlight>
                <a:latin typeface="-apple-system"/>
              </a:rPr>
              <a:t>队首队尾指针</a:t>
            </a:r>
            <a:endParaRPr lang="en-US" altLang="zh-CN" dirty="0">
              <a:solidFill>
                <a:srgbClr val="4F4F4F"/>
              </a:solidFill>
              <a:highlight>
                <a:srgbClr val="FFFF00"/>
              </a:highlight>
              <a:latin typeface="-apple-system"/>
            </a:endParaRPr>
          </a:p>
          <a:p>
            <a:pPr algn="l"/>
            <a:r>
              <a:rPr lang="en-US" altLang="zh-CN" i="0" dirty="0">
                <a:solidFill>
                  <a:srgbClr val="4F4F4F"/>
                </a:solidFill>
                <a:effectLst/>
                <a:latin typeface="-apple-system"/>
              </a:rPr>
              <a:t>typedef struct Queue</a:t>
            </a:r>
          </a:p>
          <a:p>
            <a:pPr algn="l"/>
            <a:r>
              <a:rPr lang="en-US" altLang="zh-CN" i="0" dirty="0">
                <a:solidFill>
                  <a:srgbClr val="4F4F4F"/>
                </a:solidFill>
                <a:effectLst/>
                <a:latin typeface="-apple-system"/>
              </a:rPr>
              <a:t>{</a:t>
            </a:r>
          </a:p>
          <a:p>
            <a:pPr algn="l"/>
            <a:r>
              <a:rPr lang="en-US" altLang="zh-CN" i="0" dirty="0">
                <a:solidFill>
                  <a:srgbClr val="4F4F4F"/>
                </a:solidFill>
                <a:effectLst/>
                <a:latin typeface="-apple-system"/>
              </a:rPr>
              <a:t>    Node* head; //</a:t>
            </a:r>
            <a:r>
              <a:rPr lang="zh-CN" altLang="en-US" i="0" dirty="0">
                <a:solidFill>
                  <a:srgbClr val="4F4F4F"/>
                </a:solidFill>
                <a:effectLst/>
                <a:latin typeface="-apple-system"/>
              </a:rPr>
              <a:t>队头</a:t>
            </a:r>
          </a:p>
          <a:p>
            <a:pPr algn="l"/>
            <a:r>
              <a:rPr lang="zh-CN" altLang="en-US" i="0" dirty="0">
                <a:solidFill>
                  <a:srgbClr val="4F4F4F"/>
                </a:solidFill>
                <a:effectLst/>
                <a:latin typeface="-apple-system"/>
              </a:rPr>
              <a:t>    </a:t>
            </a:r>
            <a:r>
              <a:rPr lang="en-US" altLang="zh-CN" i="0" dirty="0">
                <a:solidFill>
                  <a:srgbClr val="4F4F4F"/>
                </a:solidFill>
                <a:effectLst/>
                <a:latin typeface="-apple-system"/>
              </a:rPr>
              <a:t>Node* tail; //</a:t>
            </a:r>
            <a:r>
              <a:rPr lang="zh-CN" altLang="en-US" i="0" dirty="0">
                <a:solidFill>
                  <a:srgbClr val="4F4F4F"/>
                </a:solidFill>
                <a:effectLst/>
                <a:latin typeface="-apple-system"/>
              </a:rPr>
              <a:t>队尾</a:t>
            </a:r>
          </a:p>
          <a:p>
            <a:pPr algn="l"/>
            <a:r>
              <a:rPr lang="en-US" altLang="zh-CN" i="0" dirty="0">
                <a:solidFill>
                  <a:srgbClr val="4F4F4F"/>
                </a:solidFill>
                <a:effectLst/>
                <a:latin typeface="-apple-system"/>
              </a:rPr>
              <a:t>} Queue;</a:t>
            </a:r>
            <a:endParaRPr lang="zh-CN" altLang="en-US" b="0" i="0" dirty="0">
              <a:solidFill>
                <a:srgbClr val="374151"/>
              </a:solidFill>
              <a:effectLst/>
              <a:latin typeface="Söhne"/>
            </a:endParaRPr>
          </a:p>
        </p:txBody>
      </p:sp>
      <p:pic>
        <p:nvPicPr>
          <p:cNvPr id="7" name="Picture 2" descr="数据结构：队列- 子烁爱学习- 博客园"/>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52000" y="1269000"/>
            <a:ext cx="3708000" cy="1489638"/>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11"/>
          <p:cNvSpPr/>
          <p:nvPr>
            <p:custDataLst>
              <p:tags r:id="rId1"/>
            </p:custDataLst>
          </p:nvPr>
        </p:nvSpPr>
        <p:spPr>
          <a:xfrm>
            <a:off x="902578" y="207328"/>
            <a:ext cx="5860900" cy="430887"/>
          </a:xfrm>
          <a:prstGeom prst="rect">
            <a:avLst/>
          </a:prstGeom>
          <a:noFill/>
          <a:ln w="9525">
            <a:noFill/>
          </a:ln>
        </p:spPr>
        <p:txBody>
          <a:bodyPr wrap="none">
            <a:spAutoFit/>
          </a:bodyPr>
          <a:lstStyle/>
          <a:p>
            <a:pPr algn="l" eaLnBrk="1" hangingPunct="1"/>
            <a:r>
              <a:rPr lang="zh-CN" altLang="en-US" sz="2200" b="1" dirty="0">
                <a:solidFill>
                  <a:srgbClr val="394179"/>
                </a:solidFill>
                <a:latin typeface="黑体-简" panose="02000000000000000000" charset="-122"/>
                <a:ea typeface="黑体-简" panose="02000000000000000000" charset="-122"/>
              </a:rPr>
              <a:t>银行业务模拟系统</a:t>
            </a:r>
            <a:r>
              <a:rPr lang="en-US" altLang="zh-CN" sz="2200" b="1" dirty="0">
                <a:solidFill>
                  <a:srgbClr val="394179"/>
                </a:solidFill>
                <a:latin typeface="黑体-简" panose="02000000000000000000" charset="-122"/>
                <a:ea typeface="黑体-简" panose="02000000000000000000" charset="-122"/>
              </a:rPr>
              <a:t>——</a:t>
            </a:r>
            <a:r>
              <a:rPr lang="en-US" altLang="zh-CN" sz="2200" b="1" dirty="0">
                <a:latin typeface="黑体-简" panose="02000000000000000000" charset="-122"/>
                <a:ea typeface="黑体-简" panose="02000000000000000000" charset="-122"/>
              </a:rPr>
              <a:t>4.</a:t>
            </a:r>
            <a:r>
              <a:rPr lang="zh-CN" altLang="en-US" sz="2200" b="1" dirty="0">
                <a:latin typeface="黑体-简" panose="02000000000000000000" charset="-122"/>
                <a:ea typeface="黑体-简" panose="02000000000000000000" charset="-122"/>
              </a:rPr>
              <a:t>编程要点</a:t>
            </a:r>
            <a:r>
              <a:rPr lang="en-US" altLang="zh-CN" sz="2200" b="1" dirty="0">
                <a:solidFill>
                  <a:schemeClr val="tx1"/>
                </a:solidFill>
                <a:latin typeface="黑体-简" panose="02000000000000000000" charset="-122"/>
                <a:ea typeface="黑体-简" panose="02000000000000000000" charset="-122"/>
              </a:rPr>
              <a:t>—</a:t>
            </a:r>
            <a:r>
              <a:rPr lang="zh-CN" altLang="en-US" sz="2200" b="1" dirty="0">
                <a:solidFill>
                  <a:schemeClr val="tx1"/>
                </a:solidFill>
                <a:latin typeface="黑体-简" panose="02000000000000000000" charset="-122"/>
                <a:ea typeface="黑体-简" panose="02000000000000000000" charset="-122"/>
              </a:rPr>
              <a:t>队列回顾</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1"/>
          <p:cNvSpPr txBox="1">
            <a:spLocks noGrp="1"/>
          </p:cNvSpPr>
          <p:nvPr/>
        </p:nvSpPr>
        <p:spPr>
          <a:xfrm>
            <a:off x="7054215" y="6619123"/>
            <a:ext cx="2057400" cy="365125"/>
          </a:xfrm>
          <a:prstGeom prst="rect">
            <a:avLst/>
          </a:prstGeom>
          <a:noFill/>
          <a:ln>
            <a:noFill/>
          </a:ln>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609600" lvl="1" indent="-1524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1219200" lvl="2" indent="-3048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828800" lvl="3" indent="-4572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2438400" lvl="4" indent="-6096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200" dirty="0">
                <a:solidFill>
                  <a:srgbClr val="898989"/>
                </a:solidFill>
                <a:latin typeface="黑体-简" panose="02000000000000000000" charset="-122"/>
                <a:ea typeface="黑体-简" panose="02000000000000000000" charset="-122"/>
              </a:rPr>
              <a:t>12</a:t>
            </a:fld>
            <a:endParaRPr lang="en-US" altLang="en-US" sz="1200" dirty="0">
              <a:solidFill>
                <a:srgbClr val="898989"/>
              </a:solidFill>
              <a:latin typeface="黑体-简" panose="02000000000000000000" charset="-122"/>
              <a:ea typeface="黑体-简" panose="02000000000000000000" charset="-122"/>
            </a:endParaRPr>
          </a:p>
        </p:txBody>
      </p:sp>
      <p:sp>
        <p:nvSpPr>
          <p:cNvPr id="10" name="矩形 11"/>
          <p:cNvSpPr/>
          <p:nvPr/>
        </p:nvSpPr>
        <p:spPr>
          <a:xfrm>
            <a:off x="468000" y="1260555"/>
            <a:ext cx="4319764" cy="4247317"/>
          </a:xfrm>
          <a:prstGeom prst="rect">
            <a:avLst/>
          </a:prstGeom>
          <a:noFill/>
          <a:ln w="9525">
            <a:noFill/>
          </a:ln>
        </p:spPr>
        <p:txBody>
          <a:bodyPr wrap="square">
            <a:spAutoFit/>
          </a:bodyPr>
          <a:lstStyle/>
          <a:p>
            <a:pPr algn="l"/>
            <a:r>
              <a:rPr lang="zh-CN" altLang="en-US" i="0" dirty="0">
                <a:solidFill>
                  <a:srgbClr val="4F4F4F"/>
                </a:solidFill>
                <a:effectLst/>
                <a:latin typeface="-apple-system"/>
              </a:rPr>
              <a:t>链式队列代码示例：</a:t>
            </a:r>
            <a:endParaRPr lang="en-US" altLang="zh-CN" i="0" dirty="0">
              <a:solidFill>
                <a:srgbClr val="4F4F4F"/>
              </a:solidFill>
              <a:effectLst/>
              <a:latin typeface="-apple-system"/>
            </a:endParaRPr>
          </a:p>
          <a:p>
            <a:pPr algn="l"/>
            <a:r>
              <a:rPr lang="en-US" altLang="zh-CN" dirty="0">
                <a:solidFill>
                  <a:srgbClr val="4F4F4F"/>
                </a:solidFill>
                <a:latin typeface="-apple-system"/>
              </a:rPr>
              <a:t>//</a:t>
            </a:r>
            <a:r>
              <a:rPr lang="zh-CN" altLang="en-US" dirty="0">
                <a:solidFill>
                  <a:srgbClr val="4F4F4F"/>
                </a:solidFill>
                <a:highlight>
                  <a:srgbClr val="FFFF00"/>
                </a:highlight>
                <a:latin typeface="-apple-system"/>
              </a:rPr>
              <a:t>队列结点</a:t>
            </a:r>
            <a:endParaRPr lang="en-US" altLang="zh-CN" dirty="0">
              <a:solidFill>
                <a:srgbClr val="4F4F4F"/>
              </a:solidFill>
              <a:highlight>
                <a:srgbClr val="FFFF00"/>
              </a:highlight>
              <a:latin typeface="-apple-system"/>
            </a:endParaRPr>
          </a:p>
          <a:p>
            <a:pPr algn="l"/>
            <a:r>
              <a:rPr lang="en-US" altLang="zh-CN" i="0" dirty="0">
                <a:solidFill>
                  <a:srgbClr val="4F4F4F"/>
                </a:solidFill>
                <a:effectLst/>
                <a:latin typeface="-apple-system"/>
              </a:rPr>
              <a:t>void enqueue(Queue* q, int data)</a:t>
            </a:r>
          </a:p>
          <a:p>
            <a:pPr algn="l"/>
            <a:r>
              <a:rPr lang="en-US" altLang="zh-CN" i="0" dirty="0">
                <a:solidFill>
                  <a:srgbClr val="4F4F4F"/>
                </a:solidFill>
                <a:effectLst/>
                <a:latin typeface="-apple-system"/>
              </a:rPr>
              <a:t>{</a:t>
            </a:r>
          </a:p>
          <a:p>
            <a:pPr algn="l"/>
            <a:r>
              <a:rPr lang="en-US" altLang="zh-CN" i="0" dirty="0">
                <a:solidFill>
                  <a:srgbClr val="4F4F4F"/>
                </a:solidFill>
                <a:effectLst/>
                <a:latin typeface="-apple-system"/>
              </a:rPr>
              <a:t>    Node* </a:t>
            </a:r>
            <a:r>
              <a:rPr lang="en-US" altLang="zh-CN" i="0" dirty="0" err="1">
                <a:solidFill>
                  <a:srgbClr val="4F4F4F"/>
                </a:solidFill>
                <a:effectLst/>
                <a:latin typeface="-apple-system"/>
              </a:rPr>
              <a:t>new_node</a:t>
            </a:r>
            <a:r>
              <a:rPr lang="en-US" altLang="zh-CN" i="0" dirty="0">
                <a:solidFill>
                  <a:srgbClr val="4F4F4F"/>
                </a:solidFill>
                <a:effectLst/>
                <a:latin typeface="-apple-system"/>
              </a:rPr>
              <a:t> = new Node;</a:t>
            </a:r>
          </a:p>
          <a:p>
            <a:pPr algn="l"/>
            <a:r>
              <a:rPr lang="en-US" altLang="zh-CN" i="0" dirty="0">
                <a:solidFill>
                  <a:srgbClr val="4F4F4F"/>
                </a:solidFill>
                <a:effectLst/>
                <a:latin typeface="-apple-system"/>
              </a:rPr>
              <a:t>    </a:t>
            </a:r>
            <a:r>
              <a:rPr lang="en-US" altLang="zh-CN" i="0" dirty="0" err="1">
                <a:solidFill>
                  <a:srgbClr val="4F4F4F"/>
                </a:solidFill>
                <a:effectLst/>
                <a:latin typeface="-apple-system"/>
              </a:rPr>
              <a:t>new_node</a:t>
            </a:r>
            <a:r>
              <a:rPr lang="en-US" altLang="zh-CN" i="0" dirty="0">
                <a:solidFill>
                  <a:srgbClr val="4F4F4F"/>
                </a:solidFill>
                <a:effectLst/>
                <a:latin typeface="-apple-system"/>
              </a:rPr>
              <a:t>-&gt;data = data;</a:t>
            </a:r>
          </a:p>
          <a:p>
            <a:pPr algn="l"/>
            <a:r>
              <a:rPr lang="en-US" altLang="zh-CN" i="0" dirty="0">
                <a:solidFill>
                  <a:srgbClr val="4F4F4F"/>
                </a:solidFill>
                <a:effectLst/>
                <a:latin typeface="-apple-system"/>
              </a:rPr>
              <a:t>    </a:t>
            </a:r>
            <a:r>
              <a:rPr lang="en-US" altLang="zh-CN" i="0" dirty="0" err="1">
                <a:solidFill>
                  <a:srgbClr val="4F4F4F"/>
                </a:solidFill>
                <a:effectLst/>
                <a:latin typeface="-apple-system"/>
              </a:rPr>
              <a:t>new_node</a:t>
            </a:r>
            <a:r>
              <a:rPr lang="en-US" altLang="zh-CN" i="0" dirty="0">
                <a:solidFill>
                  <a:srgbClr val="4F4F4F"/>
                </a:solidFill>
                <a:effectLst/>
                <a:latin typeface="-apple-system"/>
              </a:rPr>
              <a:t>-&gt;next = NULL;</a:t>
            </a:r>
          </a:p>
          <a:p>
            <a:pPr algn="l"/>
            <a:r>
              <a:rPr lang="en-US" altLang="zh-CN" i="0" dirty="0">
                <a:solidFill>
                  <a:srgbClr val="4F4F4F"/>
                </a:solidFill>
                <a:effectLst/>
                <a:latin typeface="-apple-system"/>
              </a:rPr>
              <a:t>    if (q-&gt;head == NULL) //</a:t>
            </a:r>
            <a:r>
              <a:rPr lang="zh-CN" altLang="en-US" i="0" dirty="0">
                <a:solidFill>
                  <a:srgbClr val="4F4F4F"/>
                </a:solidFill>
                <a:effectLst/>
                <a:latin typeface="-apple-system"/>
              </a:rPr>
              <a:t>队列为空</a:t>
            </a:r>
          </a:p>
          <a:p>
            <a:pPr algn="l"/>
            <a:r>
              <a:rPr lang="zh-CN" altLang="en-US" i="0" dirty="0">
                <a:solidFill>
                  <a:srgbClr val="4F4F4F"/>
                </a:solidFill>
                <a:effectLst/>
                <a:latin typeface="-apple-system"/>
              </a:rPr>
              <a:t>        </a:t>
            </a:r>
            <a:r>
              <a:rPr lang="en-US" altLang="zh-CN" i="0" dirty="0">
                <a:solidFill>
                  <a:srgbClr val="4F4F4F"/>
                </a:solidFill>
                <a:effectLst/>
                <a:latin typeface="-apple-system"/>
              </a:rPr>
              <a:t>q-&gt;head = q-&gt;tail = </a:t>
            </a:r>
            <a:r>
              <a:rPr lang="en-US" altLang="zh-CN" i="0" dirty="0" err="1">
                <a:solidFill>
                  <a:srgbClr val="4F4F4F"/>
                </a:solidFill>
                <a:effectLst/>
                <a:latin typeface="-apple-system"/>
              </a:rPr>
              <a:t>new_node</a:t>
            </a:r>
            <a:r>
              <a:rPr lang="en-US" altLang="zh-CN" i="0" dirty="0">
                <a:solidFill>
                  <a:srgbClr val="4F4F4F"/>
                </a:solidFill>
                <a:effectLst/>
                <a:latin typeface="-apple-system"/>
              </a:rPr>
              <a:t>;</a:t>
            </a:r>
          </a:p>
          <a:p>
            <a:pPr algn="l"/>
            <a:r>
              <a:rPr lang="en-US" altLang="zh-CN" i="0" dirty="0">
                <a:solidFill>
                  <a:srgbClr val="4F4F4F"/>
                </a:solidFill>
                <a:effectLst/>
                <a:latin typeface="-apple-system"/>
              </a:rPr>
              <a:t>    else //</a:t>
            </a:r>
            <a:r>
              <a:rPr lang="zh-CN" altLang="en-US" i="0" dirty="0">
                <a:solidFill>
                  <a:srgbClr val="4F4F4F"/>
                </a:solidFill>
                <a:effectLst/>
                <a:latin typeface="-apple-system"/>
              </a:rPr>
              <a:t>队列不为空</a:t>
            </a:r>
          </a:p>
          <a:p>
            <a:pPr algn="l"/>
            <a:r>
              <a:rPr lang="zh-CN" altLang="en-US" i="0" dirty="0">
                <a:solidFill>
                  <a:srgbClr val="4F4F4F"/>
                </a:solidFill>
                <a:effectLst/>
                <a:latin typeface="-apple-system"/>
              </a:rPr>
              <a:t>    </a:t>
            </a:r>
            <a:r>
              <a:rPr lang="en-US" altLang="zh-CN" i="0" dirty="0">
                <a:solidFill>
                  <a:srgbClr val="4F4F4F"/>
                </a:solidFill>
                <a:effectLst/>
                <a:latin typeface="-apple-system"/>
              </a:rPr>
              <a:t>{</a:t>
            </a:r>
          </a:p>
          <a:p>
            <a:pPr algn="l"/>
            <a:r>
              <a:rPr lang="en-US" altLang="zh-CN" i="0" dirty="0">
                <a:solidFill>
                  <a:srgbClr val="4F4F4F"/>
                </a:solidFill>
                <a:effectLst/>
                <a:latin typeface="-apple-system"/>
              </a:rPr>
              <a:t>        q-&gt;tail-&gt;next = </a:t>
            </a:r>
            <a:r>
              <a:rPr lang="en-US" altLang="zh-CN" i="0" dirty="0" err="1">
                <a:solidFill>
                  <a:srgbClr val="4F4F4F"/>
                </a:solidFill>
                <a:effectLst/>
                <a:latin typeface="-apple-system"/>
              </a:rPr>
              <a:t>new_node</a:t>
            </a:r>
            <a:r>
              <a:rPr lang="en-US" altLang="zh-CN" i="0" dirty="0">
                <a:solidFill>
                  <a:srgbClr val="4F4F4F"/>
                </a:solidFill>
                <a:effectLst/>
                <a:latin typeface="-apple-system"/>
              </a:rPr>
              <a:t>;</a:t>
            </a:r>
          </a:p>
          <a:p>
            <a:pPr algn="l"/>
            <a:r>
              <a:rPr lang="en-US" altLang="zh-CN" i="0" dirty="0">
                <a:solidFill>
                  <a:srgbClr val="4F4F4F"/>
                </a:solidFill>
                <a:effectLst/>
                <a:latin typeface="-apple-system"/>
              </a:rPr>
              <a:t>        q-&gt;tail = </a:t>
            </a:r>
            <a:r>
              <a:rPr lang="en-US" altLang="zh-CN" i="0" dirty="0" err="1">
                <a:solidFill>
                  <a:srgbClr val="4F4F4F"/>
                </a:solidFill>
                <a:effectLst/>
                <a:latin typeface="-apple-system"/>
              </a:rPr>
              <a:t>new_node</a:t>
            </a:r>
            <a:r>
              <a:rPr lang="en-US" altLang="zh-CN" i="0" dirty="0">
                <a:solidFill>
                  <a:srgbClr val="4F4F4F"/>
                </a:solidFill>
                <a:effectLst/>
                <a:latin typeface="-apple-system"/>
              </a:rPr>
              <a:t>;</a:t>
            </a:r>
          </a:p>
          <a:p>
            <a:pPr algn="l"/>
            <a:r>
              <a:rPr lang="en-US" altLang="zh-CN" i="0" dirty="0">
                <a:solidFill>
                  <a:srgbClr val="4F4F4F"/>
                </a:solidFill>
                <a:effectLst/>
                <a:latin typeface="-apple-system"/>
              </a:rPr>
              <a:t>    }</a:t>
            </a:r>
          </a:p>
          <a:p>
            <a:pPr algn="l"/>
            <a:r>
              <a:rPr lang="en-US" altLang="zh-CN" i="0" dirty="0">
                <a:solidFill>
                  <a:srgbClr val="4F4F4F"/>
                </a:solidFill>
                <a:effectLst/>
                <a:latin typeface="-apple-system"/>
              </a:rPr>
              <a:t>}</a:t>
            </a:r>
            <a:endParaRPr lang="zh-CN" altLang="en-US" b="0" i="0" dirty="0">
              <a:solidFill>
                <a:srgbClr val="374151"/>
              </a:solidFill>
              <a:effectLst/>
              <a:latin typeface="Söhne"/>
            </a:endParaRPr>
          </a:p>
        </p:txBody>
      </p:sp>
      <p:sp>
        <p:nvSpPr>
          <p:cNvPr id="11" name="矩形 11"/>
          <p:cNvSpPr/>
          <p:nvPr/>
        </p:nvSpPr>
        <p:spPr>
          <a:xfrm>
            <a:off x="5265728" y="1260555"/>
            <a:ext cx="3600003" cy="4801314"/>
          </a:xfrm>
          <a:prstGeom prst="rect">
            <a:avLst/>
          </a:prstGeom>
          <a:noFill/>
          <a:ln w="9525">
            <a:noFill/>
          </a:ln>
        </p:spPr>
        <p:txBody>
          <a:bodyPr wrap="square">
            <a:spAutoFit/>
          </a:bodyPr>
          <a:lstStyle/>
          <a:p>
            <a:pPr algn="l"/>
            <a:r>
              <a:rPr lang="en-US" altLang="zh-CN" i="0" dirty="0">
                <a:solidFill>
                  <a:srgbClr val="4F4F4F"/>
                </a:solidFill>
                <a:effectLst/>
                <a:latin typeface="-apple-system"/>
              </a:rPr>
              <a:t>//</a:t>
            </a:r>
            <a:r>
              <a:rPr lang="zh-CN" altLang="en-US" i="0" dirty="0">
                <a:solidFill>
                  <a:srgbClr val="4F4F4F"/>
                </a:solidFill>
                <a:effectLst/>
                <a:highlight>
                  <a:srgbClr val="FFFF00"/>
                </a:highlight>
                <a:latin typeface="-apple-system"/>
              </a:rPr>
              <a:t>队首队尾指针</a:t>
            </a:r>
            <a:endParaRPr lang="en-US" altLang="zh-CN" dirty="0">
              <a:solidFill>
                <a:srgbClr val="4F4F4F"/>
              </a:solidFill>
              <a:highlight>
                <a:srgbClr val="FFFF00"/>
              </a:highlight>
              <a:latin typeface="-apple-system"/>
            </a:endParaRPr>
          </a:p>
          <a:p>
            <a:pPr algn="l"/>
            <a:r>
              <a:rPr lang="en-US" altLang="zh-CN" i="0" dirty="0">
                <a:solidFill>
                  <a:srgbClr val="4F4F4F"/>
                </a:solidFill>
                <a:effectLst/>
                <a:latin typeface="-apple-system"/>
              </a:rPr>
              <a:t>int dequeue(Queue* q)</a:t>
            </a:r>
          </a:p>
          <a:p>
            <a:pPr algn="l"/>
            <a:r>
              <a:rPr lang="en-US" altLang="zh-CN" i="0" dirty="0">
                <a:solidFill>
                  <a:srgbClr val="4F4F4F"/>
                </a:solidFill>
                <a:effectLst/>
                <a:latin typeface="-apple-system"/>
              </a:rPr>
              <a:t>{</a:t>
            </a:r>
          </a:p>
          <a:p>
            <a:pPr algn="l"/>
            <a:r>
              <a:rPr lang="en-US" altLang="zh-CN" i="0" dirty="0">
                <a:solidFill>
                  <a:srgbClr val="4F4F4F"/>
                </a:solidFill>
                <a:effectLst/>
                <a:latin typeface="-apple-system"/>
              </a:rPr>
              <a:t>    if (q-&gt;head == NULL) //</a:t>
            </a:r>
            <a:r>
              <a:rPr lang="zh-CN" altLang="en-US" i="0" dirty="0">
                <a:solidFill>
                  <a:srgbClr val="4F4F4F"/>
                </a:solidFill>
                <a:effectLst/>
                <a:latin typeface="-apple-system"/>
              </a:rPr>
              <a:t>队列为空</a:t>
            </a:r>
          </a:p>
          <a:p>
            <a:pPr algn="l"/>
            <a:r>
              <a:rPr lang="zh-CN" altLang="en-US" i="0" dirty="0">
                <a:solidFill>
                  <a:srgbClr val="4F4F4F"/>
                </a:solidFill>
                <a:effectLst/>
                <a:latin typeface="-apple-system"/>
              </a:rPr>
              <a:t>    </a:t>
            </a:r>
            <a:r>
              <a:rPr lang="en-US" altLang="zh-CN" i="0" dirty="0">
                <a:solidFill>
                  <a:srgbClr val="4F4F4F"/>
                </a:solidFill>
                <a:effectLst/>
                <a:latin typeface="-apple-system"/>
              </a:rPr>
              <a:t>{</a:t>
            </a:r>
          </a:p>
          <a:p>
            <a:pPr algn="l"/>
            <a:r>
              <a:rPr lang="en-US" altLang="zh-CN" i="0" dirty="0">
                <a:solidFill>
                  <a:srgbClr val="4F4F4F"/>
                </a:solidFill>
                <a:effectLst/>
                <a:latin typeface="-apple-system"/>
              </a:rPr>
              <a:t>        </a:t>
            </a:r>
            <a:r>
              <a:rPr lang="en-US" altLang="zh-CN" i="0" dirty="0" err="1">
                <a:solidFill>
                  <a:srgbClr val="4F4F4F"/>
                </a:solidFill>
                <a:effectLst/>
                <a:latin typeface="-apple-system"/>
              </a:rPr>
              <a:t>cout</a:t>
            </a:r>
            <a:r>
              <a:rPr lang="en-US" altLang="zh-CN" i="0" dirty="0">
                <a:solidFill>
                  <a:srgbClr val="4F4F4F"/>
                </a:solidFill>
                <a:effectLst/>
                <a:latin typeface="-apple-system"/>
              </a:rPr>
              <a:t> &lt;&lt; "</a:t>
            </a:r>
            <a:r>
              <a:rPr lang="zh-CN" altLang="en-US" i="0" dirty="0">
                <a:solidFill>
                  <a:srgbClr val="4F4F4F"/>
                </a:solidFill>
                <a:effectLst/>
                <a:latin typeface="-apple-system"/>
              </a:rPr>
              <a:t>队列为空</a:t>
            </a:r>
            <a:r>
              <a:rPr lang="en-US" altLang="zh-CN" i="0" dirty="0">
                <a:solidFill>
                  <a:srgbClr val="4F4F4F"/>
                </a:solidFill>
                <a:effectLst/>
                <a:latin typeface="-apple-system"/>
              </a:rPr>
              <a:t>" &lt;&lt; </a:t>
            </a:r>
            <a:r>
              <a:rPr lang="en-US" altLang="zh-CN" i="0" dirty="0" err="1">
                <a:solidFill>
                  <a:srgbClr val="4F4F4F"/>
                </a:solidFill>
                <a:effectLst/>
                <a:latin typeface="-apple-system"/>
              </a:rPr>
              <a:t>endl</a:t>
            </a:r>
            <a:r>
              <a:rPr lang="en-US" altLang="zh-CN" i="0" dirty="0">
                <a:solidFill>
                  <a:srgbClr val="4F4F4F"/>
                </a:solidFill>
                <a:effectLst/>
                <a:latin typeface="-apple-system"/>
              </a:rPr>
              <a:t>;</a:t>
            </a:r>
          </a:p>
          <a:p>
            <a:pPr algn="l"/>
            <a:r>
              <a:rPr lang="en-US" altLang="zh-CN" i="0" dirty="0">
                <a:solidFill>
                  <a:srgbClr val="4F4F4F"/>
                </a:solidFill>
                <a:effectLst/>
                <a:latin typeface="-apple-system"/>
              </a:rPr>
              <a:t>        return -1;</a:t>
            </a:r>
          </a:p>
          <a:p>
            <a:pPr algn="l"/>
            <a:r>
              <a:rPr lang="en-US" altLang="zh-CN" i="0" dirty="0">
                <a:solidFill>
                  <a:srgbClr val="4F4F4F"/>
                </a:solidFill>
                <a:effectLst/>
                <a:latin typeface="-apple-system"/>
              </a:rPr>
              <a:t>    }</a:t>
            </a:r>
          </a:p>
          <a:p>
            <a:pPr algn="l"/>
            <a:r>
              <a:rPr lang="en-US" altLang="zh-CN" i="0" dirty="0">
                <a:solidFill>
                  <a:srgbClr val="4F4F4F"/>
                </a:solidFill>
                <a:effectLst/>
                <a:latin typeface="-apple-system"/>
              </a:rPr>
              <a:t>    int data = q-&gt;head-&gt;data;</a:t>
            </a:r>
          </a:p>
          <a:p>
            <a:pPr algn="l"/>
            <a:r>
              <a:rPr lang="en-US" altLang="zh-CN" i="0" dirty="0">
                <a:solidFill>
                  <a:srgbClr val="4F4F4F"/>
                </a:solidFill>
                <a:effectLst/>
                <a:latin typeface="-apple-system"/>
              </a:rPr>
              <a:t>    Node* temp = q-&gt;head;</a:t>
            </a:r>
          </a:p>
          <a:p>
            <a:pPr algn="l"/>
            <a:r>
              <a:rPr lang="en-US" altLang="zh-CN" i="0" dirty="0">
                <a:solidFill>
                  <a:srgbClr val="4F4F4F"/>
                </a:solidFill>
                <a:effectLst/>
                <a:latin typeface="-apple-system"/>
              </a:rPr>
              <a:t>    q-&gt;head = q-&gt;head-&gt;next;</a:t>
            </a:r>
          </a:p>
          <a:p>
            <a:pPr algn="l"/>
            <a:r>
              <a:rPr lang="en-US" altLang="zh-CN" i="0" dirty="0">
                <a:solidFill>
                  <a:srgbClr val="4F4F4F"/>
                </a:solidFill>
                <a:effectLst/>
                <a:latin typeface="-apple-system"/>
              </a:rPr>
              <a:t>    if (q-&gt;head == NULL) //</a:t>
            </a:r>
            <a:r>
              <a:rPr lang="zh-CN" altLang="en-US" i="0" dirty="0">
                <a:solidFill>
                  <a:srgbClr val="4F4F4F"/>
                </a:solidFill>
                <a:effectLst/>
                <a:latin typeface="-apple-system"/>
              </a:rPr>
              <a:t>队列已经为空</a:t>
            </a:r>
          </a:p>
          <a:p>
            <a:pPr algn="l"/>
            <a:r>
              <a:rPr lang="zh-CN" altLang="en-US" i="0" dirty="0">
                <a:solidFill>
                  <a:srgbClr val="4F4F4F"/>
                </a:solidFill>
                <a:effectLst/>
                <a:latin typeface="-apple-system"/>
              </a:rPr>
              <a:t>        </a:t>
            </a:r>
            <a:r>
              <a:rPr lang="en-US" altLang="zh-CN" i="0" dirty="0">
                <a:solidFill>
                  <a:srgbClr val="4F4F4F"/>
                </a:solidFill>
                <a:effectLst/>
                <a:latin typeface="-apple-system"/>
              </a:rPr>
              <a:t>q-&gt;tail = NULL;</a:t>
            </a:r>
          </a:p>
          <a:p>
            <a:pPr algn="l"/>
            <a:r>
              <a:rPr lang="en-US" altLang="zh-CN" i="0" dirty="0">
                <a:solidFill>
                  <a:srgbClr val="4F4F4F"/>
                </a:solidFill>
                <a:effectLst/>
                <a:latin typeface="-apple-system"/>
              </a:rPr>
              <a:t>    delete temp;</a:t>
            </a:r>
          </a:p>
          <a:p>
            <a:pPr algn="l"/>
            <a:r>
              <a:rPr lang="en-US" altLang="zh-CN" i="0" dirty="0">
                <a:solidFill>
                  <a:srgbClr val="4F4F4F"/>
                </a:solidFill>
                <a:effectLst/>
                <a:latin typeface="-apple-system"/>
              </a:rPr>
              <a:t>    return data;</a:t>
            </a:r>
          </a:p>
          <a:p>
            <a:pPr algn="l"/>
            <a:r>
              <a:rPr lang="en-US" altLang="zh-CN" i="0" dirty="0">
                <a:solidFill>
                  <a:srgbClr val="4F4F4F"/>
                </a:solidFill>
                <a:effectLst/>
                <a:latin typeface="-apple-system"/>
              </a:rPr>
              <a:t>}</a:t>
            </a:r>
            <a:endParaRPr lang="zh-CN" altLang="en-US" b="0" i="0" dirty="0">
              <a:solidFill>
                <a:srgbClr val="374151"/>
              </a:solidFill>
              <a:effectLst/>
              <a:latin typeface="Söhne"/>
            </a:endParaRPr>
          </a:p>
        </p:txBody>
      </p:sp>
      <p:sp>
        <p:nvSpPr>
          <p:cNvPr id="12" name="矩形 11"/>
          <p:cNvSpPr/>
          <p:nvPr>
            <p:custDataLst>
              <p:tags r:id="rId1"/>
            </p:custDataLst>
          </p:nvPr>
        </p:nvSpPr>
        <p:spPr>
          <a:xfrm>
            <a:off x="902578" y="207328"/>
            <a:ext cx="5860900" cy="430887"/>
          </a:xfrm>
          <a:prstGeom prst="rect">
            <a:avLst/>
          </a:prstGeom>
          <a:noFill/>
          <a:ln w="9525">
            <a:noFill/>
          </a:ln>
        </p:spPr>
        <p:txBody>
          <a:bodyPr wrap="none">
            <a:spAutoFit/>
          </a:bodyPr>
          <a:lstStyle/>
          <a:p>
            <a:pPr algn="l" eaLnBrk="1" hangingPunct="1"/>
            <a:r>
              <a:rPr lang="zh-CN" altLang="en-US" sz="2200" b="1" dirty="0">
                <a:solidFill>
                  <a:srgbClr val="394179"/>
                </a:solidFill>
                <a:latin typeface="黑体-简" panose="02000000000000000000" charset="-122"/>
                <a:ea typeface="黑体-简" panose="02000000000000000000" charset="-122"/>
              </a:rPr>
              <a:t>银行业务模拟系统</a:t>
            </a:r>
            <a:r>
              <a:rPr lang="en-US" altLang="zh-CN" sz="2200" b="1" dirty="0">
                <a:solidFill>
                  <a:srgbClr val="394179"/>
                </a:solidFill>
                <a:latin typeface="黑体-简" panose="02000000000000000000" charset="-122"/>
                <a:ea typeface="黑体-简" panose="02000000000000000000" charset="-122"/>
              </a:rPr>
              <a:t>——</a:t>
            </a:r>
            <a:r>
              <a:rPr lang="en-US" altLang="zh-CN" sz="2200" b="1" dirty="0">
                <a:latin typeface="黑体-简" panose="02000000000000000000" charset="-122"/>
                <a:ea typeface="黑体-简" panose="02000000000000000000" charset="-122"/>
              </a:rPr>
              <a:t>4.</a:t>
            </a:r>
            <a:r>
              <a:rPr lang="zh-CN" altLang="en-US" sz="2200" b="1" dirty="0">
                <a:latin typeface="黑体-简" panose="02000000000000000000" charset="-122"/>
                <a:ea typeface="黑体-简" panose="02000000000000000000" charset="-122"/>
              </a:rPr>
              <a:t>编程要点</a:t>
            </a:r>
            <a:r>
              <a:rPr lang="en-US" altLang="zh-CN" sz="2200" b="1" dirty="0">
                <a:solidFill>
                  <a:schemeClr val="tx1"/>
                </a:solidFill>
                <a:latin typeface="黑体-简" panose="02000000000000000000" charset="-122"/>
                <a:ea typeface="黑体-简" panose="02000000000000000000" charset="-122"/>
              </a:rPr>
              <a:t>—</a:t>
            </a:r>
            <a:r>
              <a:rPr lang="zh-CN" altLang="en-US" sz="2200" b="1" dirty="0">
                <a:solidFill>
                  <a:schemeClr val="tx1"/>
                </a:solidFill>
                <a:latin typeface="黑体-简" panose="02000000000000000000" charset="-122"/>
                <a:ea typeface="黑体-简" panose="02000000000000000000" charset="-122"/>
              </a:rPr>
              <a:t>队列回顾</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1"/>
          <p:cNvSpPr/>
          <p:nvPr>
            <p:custDataLst>
              <p:tags r:id="rId1"/>
            </p:custDataLst>
          </p:nvPr>
        </p:nvSpPr>
        <p:spPr>
          <a:xfrm>
            <a:off x="902578" y="207328"/>
            <a:ext cx="5577168" cy="430887"/>
          </a:xfrm>
          <a:prstGeom prst="rect">
            <a:avLst/>
          </a:prstGeom>
          <a:noFill/>
          <a:ln w="9525">
            <a:noFill/>
          </a:ln>
        </p:spPr>
        <p:txBody>
          <a:bodyPr wrap="none">
            <a:spAutoFit/>
          </a:bodyPr>
          <a:lstStyle/>
          <a:p>
            <a:pPr algn="l" eaLnBrk="1" hangingPunct="1"/>
            <a:r>
              <a:rPr lang="zh-CN" altLang="en-US" sz="2200" b="1" dirty="0">
                <a:solidFill>
                  <a:srgbClr val="394179"/>
                </a:solidFill>
                <a:latin typeface="黑体-简" panose="02000000000000000000" charset="-122"/>
                <a:ea typeface="黑体-简" panose="02000000000000000000" charset="-122"/>
              </a:rPr>
              <a:t>银行业务模拟系统</a:t>
            </a:r>
            <a:r>
              <a:rPr lang="en-US" altLang="zh-CN" sz="2200" b="1" dirty="0">
                <a:solidFill>
                  <a:srgbClr val="394179"/>
                </a:solidFill>
                <a:latin typeface="黑体-简" panose="02000000000000000000" charset="-122"/>
                <a:ea typeface="黑体-简" panose="02000000000000000000" charset="-122"/>
              </a:rPr>
              <a:t>——</a:t>
            </a:r>
            <a:r>
              <a:rPr lang="en-US" altLang="zh-CN" sz="2200" b="1" dirty="0">
                <a:latin typeface="黑体-简" panose="02000000000000000000" charset="-122"/>
                <a:ea typeface="黑体-简" panose="02000000000000000000" charset="-122"/>
              </a:rPr>
              <a:t>4.</a:t>
            </a:r>
            <a:r>
              <a:rPr lang="zh-CN" altLang="en-US" sz="2200" b="1" dirty="0">
                <a:latin typeface="黑体-简" panose="02000000000000000000" charset="-122"/>
                <a:ea typeface="黑体-简" panose="02000000000000000000" charset="-122"/>
              </a:rPr>
              <a:t>编程要点</a:t>
            </a:r>
            <a:r>
              <a:rPr lang="en-US" altLang="zh-CN" sz="2200" b="1" dirty="0">
                <a:solidFill>
                  <a:schemeClr val="tx1"/>
                </a:solidFill>
                <a:latin typeface="黑体-简" panose="02000000000000000000" charset="-122"/>
                <a:ea typeface="黑体-简" panose="02000000000000000000" charset="-122"/>
              </a:rPr>
              <a:t>—</a:t>
            </a:r>
            <a:r>
              <a:rPr lang="zh-CN" altLang="en-US" sz="2200" b="1" dirty="0">
                <a:solidFill>
                  <a:schemeClr val="tx1"/>
                </a:solidFill>
                <a:latin typeface="黑体-简" panose="02000000000000000000" charset="-122"/>
                <a:ea typeface="黑体-简" panose="02000000000000000000" charset="-122"/>
              </a:rPr>
              <a:t>随机数</a:t>
            </a:r>
          </a:p>
        </p:txBody>
      </p:sp>
      <p:sp>
        <p:nvSpPr>
          <p:cNvPr id="3" name="矩形 11"/>
          <p:cNvSpPr/>
          <p:nvPr/>
        </p:nvSpPr>
        <p:spPr>
          <a:xfrm>
            <a:off x="540000" y="795158"/>
            <a:ext cx="8208000" cy="4107815"/>
          </a:xfrm>
          <a:prstGeom prst="rect">
            <a:avLst/>
          </a:prstGeom>
          <a:noFill/>
          <a:ln w="9525">
            <a:noFill/>
          </a:ln>
        </p:spPr>
        <p:txBody>
          <a:bodyPr wrap="square">
            <a:spAutoFit/>
          </a:bodyPr>
          <a:lstStyle/>
          <a:p>
            <a:pPr marL="0" indent="0">
              <a:lnSpc>
                <a:spcPct val="150000"/>
              </a:lnSpc>
              <a:buFont typeface="Wingdings" panose="05000000000000000000" pitchFamily="2" charset="2"/>
              <a:buNone/>
              <a:defRPr/>
            </a:pPr>
            <a:r>
              <a:rPr lang="zh-CN" altLang="en-US" dirty="0">
                <a:solidFill>
                  <a:srgbClr val="FF0000"/>
                </a:solidFill>
                <a:ea typeface="宋体" panose="02010600030101010101" pitchFamily="2" charset="-122"/>
              </a:rPr>
              <a:t>随机数</a:t>
            </a:r>
            <a:endParaRPr lang="en-US" altLang="zh-CN" dirty="0">
              <a:solidFill>
                <a:srgbClr val="FF0000"/>
              </a:solidFill>
              <a:ea typeface="宋体" panose="02010600030101010101" pitchFamily="2" charset="-122"/>
            </a:endParaRPr>
          </a:p>
          <a:p>
            <a:pPr marL="0" indent="0">
              <a:lnSpc>
                <a:spcPct val="150000"/>
              </a:lnSpc>
              <a:buFont typeface="Wingdings" panose="05000000000000000000" pitchFamily="2" charset="2"/>
              <a:buNone/>
              <a:defRPr/>
            </a:pPr>
            <a:r>
              <a:rPr lang="zh-CN" altLang="en-US" dirty="0"/>
              <a:t>模拟客户到达时间和业务办理时长，需要用到随机数</a:t>
            </a:r>
            <a:endParaRPr lang="en-US" altLang="zh-CN" dirty="0"/>
          </a:p>
          <a:p>
            <a:pPr marL="0" indent="0">
              <a:lnSpc>
                <a:spcPct val="150000"/>
              </a:lnSpc>
              <a:buFont typeface="Wingdings" panose="05000000000000000000" pitchFamily="2" charset="2"/>
              <a:buNone/>
              <a:defRPr/>
            </a:pPr>
            <a:endParaRPr lang="en-US" altLang="zh-CN" dirty="0"/>
          </a:p>
          <a:p>
            <a:pPr>
              <a:lnSpc>
                <a:spcPct val="150000"/>
              </a:lnSpc>
              <a:defRPr/>
            </a:pPr>
            <a:r>
              <a:rPr lang="en-US" altLang="zh-CN" b="1" dirty="0"/>
              <a:t>1. </a:t>
            </a:r>
            <a:r>
              <a:rPr lang="zh-CN" altLang="en-US" b="1" dirty="0"/>
              <a:t>生成一定范围的随机数，例如客户业务办理时长（至少</a:t>
            </a:r>
            <a:r>
              <a:rPr lang="en-US" altLang="zh-CN" b="1" dirty="0"/>
              <a:t>3</a:t>
            </a:r>
            <a:r>
              <a:rPr lang="zh-CN" altLang="en-US" b="1" dirty="0"/>
              <a:t>分钟</a:t>
            </a:r>
            <a:r>
              <a:rPr lang="en-US" altLang="zh-CN" b="1" dirty="0"/>
              <a:t>-20</a:t>
            </a:r>
            <a:r>
              <a:rPr lang="zh-CN" altLang="en-US" b="1" dirty="0"/>
              <a:t>分钟）</a:t>
            </a:r>
            <a:r>
              <a:rPr lang="en-US" altLang="zh-CN" b="1" dirty="0"/>
              <a:t>  </a:t>
            </a:r>
          </a:p>
          <a:p>
            <a:pPr>
              <a:lnSpc>
                <a:spcPct val="150000"/>
              </a:lnSpc>
              <a:defRPr/>
            </a:pPr>
            <a:r>
              <a:rPr lang="zh-CN" altLang="en-US" b="1" dirty="0"/>
              <a:t>问题：</a:t>
            </a:r>
            <a:r>
              <a:rPr lang="zh-CN" altLang="en-US" dirty="0">
                <a:latin typeface="宋体" panose="02010600030101010101" pitchFamily="2" charset="-122"/>
                <a:cs typeface="宋体" panose="02010600030101010101" pitchFamily="2" charset="-122"/>
              </a:rPr>
              <a:t>已有库函数</a:t>
            </a:r>
            <a:r>
              <a:rPr lang="en-US" altLang="zh-CN" dirty="0">
                <a:latin typeface="宋体" panose="02010600030101010101" pitchFamily="2" charset="-122"/>
                <a:cs typeface="宋体" panose="02010600030101010101" pitchFamily="2" charset="-122"/>
              </a:rPr>
              <a:t>rand()</a:t>
            </a:r>
            <a:r>
              <a:rPr lang="zh-CN" altLang="en-US" dirty="0">
                <a:latin typeface="宋体" panose="02010600030101010101" pitchFamily="2" charset="-122"/>
                <a:cs typeface="宋体" panose="02010600030101010101" pitchFamily="2" charset="-122"/>
              </a:rPr>
              <a:t>是取（</a:t>
            </a:r>
            <a:r>
              <a:rPr lang="en-US" altLang="zh-CN" dirty="0">
                <a:latin typeface="宋体" panose="02010600030101010101" pitchFamily="2" charset="-122"/>
                <a:cs typeface="宋体" panose="02010600030101010101" pitchFamily="2" charset="-122"/>
              </a:rPr>
              <a:t>0 - RAND_MAX</a:t>
            </a:r>
            <a:r>
              <a:rPr lang="zh-CN" altLang="en-US" dirty="0">
                <a:latin typeface="宋体" panose="02010600030101010101" pitchFamily="2" charset="-122"/>
                <a:cs typeface="宋体" panose="02010600030101010101" pitchFamily="2" charset="-122"/>
              </a:rPr>
              <a:t>）之间的任意随机整数，不能指定随机数生成范围。</a:t>
            </a:r>
            <a:endParaRPr lang="en-US" altLang="zh-CN" dirty="0"/>
          </a:p>
          <a:p>
            <a:pPr>
              <a:lnSpc>
                <a:spcPct val="150000"/>
              </a:lnSpc>
              <a:defRPr/>
            </a:pPr>
            <a:r>
              <a:rPr lang="zh-CN" altLang="en-US" b="1" dirty="0"/>
              <a:t>解决：可采用三种</a:t>
            </a:r>
            <a:endParaRPr lang="en-US" altLang="zh-CN" b="1" dirty="0"/>
          </a:p>
          <a:p>
            <a:pPr marL="457200" lvl="1" indent="0">
              <a:lnSpc>
                <a:spcPct val="150000"/>
              </a:lnSpc>
              <a:defRPr/>
            </a:pPr>
            <a:r>
              <a:rPr lang="en-US" altLang="zh-CN" sz="1600" dirty="0"/>
              <a:t>1) </a:t>
            </a:r>
            <a:r>
              <a:rPr lang="zh-CN" altLang="en-US" sz="1600" dirty="0"/>
              <a:t>取得 </a:t>
            </a:r>
            <a:r>
              <a:rPr lang="en-US" altLang="zh-CN" sz="1600" dirty="0"/>
              <a:t>[</a:t>
            </a:r>
            <a:r>
              <a:rPr lang="en-US" altLang="zh-CN" sz="1600" dirty="0" err="1"/>
              <a:t>a,b</a:t>
            </a:r>
            <a:r>
              <a:rPr lang="en-US" altLang="zh-CN" sz="1600" dirty="0"/>
              <a:t>) </a:t>
            </a:r>
            <a:r>
              <a:rPr lang="zh-CN" altLang="en-US" sz="1600" dirty="0"/>
              <a:t>的随机整数，使用 </a:t>
            </a:r>
            <a:r>
              <a:rPr lang="en-US" altLang="zh-CN" sz="1600" dirty="0"/>
              <a:t>(rand() % (b-a))+ a;</a:t>
            </a:r>
          </a:p>
          <a:p>
            <a:pPr marL="457200" lvl="1" indent="0">
              <a:lnSpc>
                <a:spcPct val="150000"/>
              </a:lnSpc>
              <a:defRPr/>
            </a:pPr>
            <a:r>
              <a:rPr lang="en-US" altLang="zh-CN" sz="1600" dirty="0"/>
              <a:t>2) </a:t>
            </a:r>
            <a:r>
              <a:rPr lang="zh-CN" altLang="en-US" sz="1600" dirty="0"/>
              <a:t>取得 </a:t>
            </a:r>
            <a:r>
              <a:rPr lang="en-US" altLang="zh-CN" sz="1600" dirty="0"/>
              <a:t>[</a:t>
            </a:r>
            <a:r>
              <a:rPr lang="en-US" altLang="zh-CN" sz="1600" dirty="0" err="1"/>
              <a:t>a,b</a:t>
            </a:r>
            <a:r>
              <a:rPr lang="en-US" altLang="zh-CN" sz="1600" dirty="0"/>
              <a:t>] </a:t>
            </a:r>
            <a:r>
              <a:rPr lang="zh-CN" altLang="en-US" sz="1600" dirty="0"/>
              <a:t>的随机整数，使用 </a:t>
            </a:r>
            <a:r>
              <a:rPr lang="en-US" altLang="zh-CN" sz="1600" dirty="0"/>
              <a:t>(rand() % (b-a+1))+ a;</a:t>
            </a:r>
          </a:p>
          <a:p>
            <a:pPr marL="457200" lvl="1" indent="0">
              <a:lnSpc>
                <a:spcPct val="150000"/>
              </a:lnSpc>
              <a:defRPr/>
            </a:pPr>
            <a:r>
              <a:rPr lang="en-US" altLang="zh-CN" sz="1600" dirty="0"/>
              <a:t>3) </a:t>
            </a:r>
            <a:r>
              <a:rPr lang="zh-CN" altLang="en-US" sz="1600" dirty="0"/>
              <a:t>取得 </a:t>
            </a:r>
            <a:r>
              <a:rPr lang="en-US" altLang="zh-CN" sz="1600" dirty="0"/>
              <a:t>(</a:t>
            </a:r>
            <a:r>
              <a:rPr lang="en-US" altLang="zh-CN" sz="1600" dirty="0" err="1"/>
              <a:t>a,b</a:t>
            </a:r>
            <a:r>
              <a:rPr lang="en-US" altLang="zh-CN" sz="1600" dirty="0"/>
              <a:t>] </a:t>
            </a:r>
            <a:r>
              <a:rPr lang="zh-CN" altLang="en-US" sz="1600" dirty="0"/>
              <a:t>的随机整数，使用 </a:t>
            </a:r>
            <a:r>
              <a:rPr lang="en-US" altLang="zh-CN" sz="1600" dirty="0"/>
              <a:t>(rand() % (b-a))+ a + 1;</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1"/>
          <p:cNvSpPr/>
          <p:nvPr>
            <p:custDataLst>
              <p:tags r:id="rId1"/>
            </p:custDataLst>
          </p:nvPr>
        </p:nvSpPr>
        <p:spPr>
          <a:xfrm>
            <a:off x="902578" y="207328"/>
            <a:ext cx="5577168" cy="430887"/>
          </a:xfrm>
          <a:prstGeom prst="rect">
            <a:avLst/>
          </a:prstGeom>
          <a:noFill/>
          <a:ln w="9525">
            <a:noFill/>
          </a:ln>
        </p:spPr>
        <p:txBody>
          <a:bodyPr wrap="none">
            <a:spAutoFit/>
          </a:bodyPr>
          <a:lstStyle/>
          <a:p>
            <a:pPr algn="l" eaLnBrk="1" hangingPunct="1"/>
            <a:r>
              <a:rPr lang="zh-CN" altLang="en-US" sz="2200" b="1" dirty="0">
                <a:solidFill>
                  <a:srgbClr val="394179"/>
                </a:solidFill>
                <a:latin typeface="黑体-简" panose="02000000000000000000" charset="-122"/>
                <a:ea typeface="黑体-简" panose="02000000000000000000" charset="-122"/>
              </a:rPr>
              <a:t>银行业务模拟系统</a:t>
            </a:r>
            <a:r>
              <a:rPr lang="en-US" altLang="zh-CN" sz="2200" b="1" dirty="0">
                <a:solidFill>
                  <a:srgbClr val="394179"/>
                </a:solidFill>
                <a:latin typeface="黑体-简" panose="02000000000000000000" charset="-122"/>
                <a:ea typeface="黑体-简" panose="02000000000000000000" charset="-122"/>
              </a:rPr>
              <a:t>——</a:t>
            </a:r>
            <a:r>
              <a:rPr lang="en-US" altLang="zh-CN" sz="2200" b="1" dirty="0">
                <a:latin typeface="黑体-简" panose="02000000000000000000" charset="-122"/>
                <a:ea typeface="黑体-简" panose="02000000000000000000" charset="-122"/>
              </a:rPr>
              <a:t>4.</a:t>
            </a:r>
            <a:r>
              <a:rPr lang="zh-CN" altLang="en-US" sz="2200" b="1" dirty="0">
                <a:latin typeface="黑体-简" panose="02000000000000000000" charset="-122"/>
                <a:ea typeface="黑体-简" panose="02000000000000000000" charset="-122"/>
              </a:rPr>
              <a:t>编程要点</a:t>
            </a:r>
            <a:r>
              <a:rPr lang="en-US" altLang="zh-CN" sz="2200" b="1" dirty="0">
                <a:solidFill>
                  <a:schemeClr val="tx1"/>
                </a:solidFill>
                <a:latin typeface="黑体-简" panose="02000000000000000000" charset="-122"/>
                <a:ea typeface="黑体-简" panose="02000000000000000000" charset="-122"/>
              </a:rPr>
              <a:t>—</a:t>
            </a:r>
            <a:r>
              <a:rPr lang="zh-CN" altLang="en-US" sz="2200" b="1" dirty="0">
                <a:solidFill>
                  <a:schemeClr val="tx1"/>
                </a:solidFill>
                <a:latin typeface="黑体-简" panose="02000000000000000000" charset="-122"/>
                <a:ea typeface="黑体-简" panose="02000000000000000000" charset="-122"/>
              </a:rPr>
              <a:t>随机数</a:t>
            </a:r>
          </a:p>
        </p:txBody>
      </p:sp>
      <p:sp>
        <p:nvSpPr>
          <p:cNvPr id="3" name="矩形 11"/>
          <p:cNvSpPr/>
          <p:nvPr/>
        </p:nvSpPr>
        <p:spPr>
          <a:xfrm>
            <a:off x="539750" y="795020"/>
            <a:ext cx="8208010" cy="3224530"/>
          </a:xfrm>
          <a:prstGeom prst="rect">
            <a:avLst/>
          </a:prstGeom>
          <a:noFill/>
          <a:ln w="9525">
            <a:noFill/>
          </a:ln>
        </p:spPr>
        <p:txBody>
          <a:bodyPr wrap="square">
            <a:noAutofit/>
          </a:bodyPr>
          <a:lstStyle/>
          <a:p>
            <a:pPr marL="0" indent="0">
              <a:lnSpc>
                <a:spcPct val="150000"/>
              </a:lnSpc>
              <a:buFont typeface="Wingdings" panose="05000000000000000000" pitchFamily="2" charset="2"/>
              <a:buNone/>
              <a:defRPr/>
            </a:pPr>
            <a:r>
              <a:rPr lang="zh-CN" altLang="en-US" dirty="0">
                <a:solidFill>
                  <a:srgbClr val="FF0000"/>
                </a:solidFill>
                <a:ea typeface="宋体" panose="02010600030101010101" pitchFamily="2" charset="-122"/>
              </a:rPr>
              <a:t>随机数</a:t>
            </a:r>
            <a:endParaRPr lang="en-US" altLang="zh-CN" b="1" dirty="0"/>
          </a:p>
          <a:p>
            <a:pPr marL="342900" indent="-342900">
              <a:lnSpc>
                <a:spcPct val="150000"/>
              </a:lnSpc>
              <a:buFont typeface="+mj-lt"/>
              <a:buAutoNum type="arabicPeriod" startAt="2"/>
              <a:defRPr/>
            </a:pPr>
            <a:r>
              <a:rPr lang="zh-CN" altLang="en-US" b="1" dirty="0"/>
              <a:t>随机种子</a:t>
            </a:r>
            <a:endParaRPr lang="en-US" altLang="zh-CN" b="1" dirty="0"/>
          </a:p>
          <a:p>
            <a:pPr>
              <a:lnSpc>
                <a:spcPct val="150000"/>
              </a:lnSpc>
              <a:defRPr/>
            </a:pPr>
            <a:r>
              <a:rPr lang="zh-CN" altLang="en-US" b="1" dirty="0"/>
              <a:t>伪随机问题</a:t>
            </a:r>
            <a:endParaRPr lang="en-US" altLang="zh-CN" dirty="0"/>
          </a:p>
          <a:p>
            <a:pPr marL="285750" indent="-285750">
              <a:lnSpc>
                <a:spcPct val="150000"/>
              </a:lnSpc>
              <a:buFont typeface="Arial" panose="020B0604020202020204" pitchFamily="34" charset="0"/>
              <a:buChar char="•"/>
              <a:defRPr/>
            </a:pPr>
            <a:r>
              <a:rPr lang="en-US" altLang="zh-CN" sz="1600" dirty="0"/>
              <a:t>C</a:t>
            </a:r>
            <a:r>
              <a:rPr lang="zh-CN" altLang="en-US" sz="1600" dirty="0"/>
              <a:t>语言库函数</a:t>
            </a:r>
            <a:r>
              <a:rPr lang="en-US" altLang="zh-CN" sz="1600" dirty="0"/>
              <a:t>rand()</a:t>
            </a:r>
            <a:r>
              <a:rPr lang="zh-CN" altLang="en-US" sz="1600" dirty="0"/>
              <a:t>产生的是伪随机数字：在随机种子相同的情况下，同一个程序在多次执行时得到的随机数是相同的。</a:t>
            </a:r>
            <a:endParaRPr lang="en-US" altLang="zh-CN" sz="1600" dirty="0"/>
          </a:p>
          <a:p>
            <a:pPr marL="285750" indent="-285750">
              <a:lnSpc>
                <a:spcPct val="150000"/>
              </a:lnSpc>
              <a:buFont typeface="Arial" panose="020B0604020202020204" pitchFamily="34" charset="0"/>
              <a:buChar char="•"/>
              <a:defRPr/>
            </a:pPr>
            <a:r>
              <a:rPr lang="zh-CN" altLang="en-US" sz="1600" dirty="0"/>
              <a:t>函数 </a:t>
            </a:r>
            <a:r>
              <a:rPr lang="en-US" altLang="zh-CN" sz="1600" dirty="0" err="1"/>
              <a:t>srand</a:t>
            </a:r>
            <a:r>
              <a:rPr lang="en-US" altLang="zh-CN" sz="1600" dirty="0"/>
              <a:t>()</a:t>
            </a:r>
            <a:r>
              <a:rPr lang="zh-CN" altLang="en-US" sz="1600" dirty="0"/>
              <a:t>用于设置 </a:t>
            </a:r>
            <a:r>
              <a:rPr lang="en-US" altLang="zh-CN" sz="1600" dirty="0"/>
              <a:t>rand()</a:t>
            </a:r>
            <a:r>
              <a:rPr lang="zh-CN" altLang="en-US" sz="1600" dirty="0"/>
              <a:t>的随机种子。通常使用时间作为</a:t>
            </a:r>
            <a:r>
              <a:rPr lang="en-US" altLang="zh-CN" sz="1600" dirty="0" err="1"/>
              <a:t>srand</a:t>
            </a:r>
            <a:r>
              <a:rPr lang="en-US" altLang="zh-CN" sz="1600" dirty="0"/>
              <a:t>()</a:t>
            </a:r>
            <a:r>
              <a:rPr lang="zh-CN" altLang="en-US" sz="1600" dirty="0"/>
              <a:t>函数的输入使随机种子随时间变动，达到随机效果。</a:t>
            </a:r>
            <a:endParaRPr lang="en-US" altLang="zh-CN" sz="1600" dirty="0"/>
          </a:p>
          <a:p>
            <a:pPr marL="285750" indent="-285750">
              <a:lnSpc>
                <a:spcPct val="150000"/>
              </a:lnSpc>
              <a:buFont typeface="Arial" panose="020B0604020202020204" pitchFamily="34" charset="0"/>
              <a:buChar char="•"/>
              <a:defRPr/>
            </a:pPr>
            <a:r>
              <a:rPr lang="zh-CN" altLang="en-US" sz="1600" dirty="0"/>
              <a:t>为了便于调试可以利用随机种子的原理设置固定的随机种子。</a:t>
            </a:r>
            <a:endParaRPr lang="en-US" altLang="zh-CN" sz="1600" dirty="0"/>
          </a:p>
        </p:txBody>
      </p:sp>
      <p:sp>
        <p:nvSpPr>
          <p:cNvPr id="4" name="矩形: 圆角 3"/>
          <p:cNvSpPr/>
          <p:nvPr/>
        </p:nvSpPr>
        <p:spPr>
          <a:xfrm>
            <a:off x="902578" y="5085000"/>
            <a:ext cx="1512000" cy="11520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79705" y="4429125"/>
            <a:ext cx="2157730" cy="306705"/>
          </a:xfrm>
          <a:prstGeom prst="rect">
            <a:avLst/>
          </a:prstGeom>
          <a:noFill/>
        </p:spPr>
        <p:txBody>
          <a:bodyPr wrap="square" rtlCol="0">
            <a:spAutoFit/>
          </a:bodyPr>
          <a:lstStyle/>
          <a:p>
            <a:r>
              <a:rPr lang="zh-CN" altLang="en-US" sz="1400" b="1" dirty="0"/>
              <a:t>设置固定随机种子的情况</a:t>
            </a:r>
          </a:p>
        </p:txBody>
      </p:sp>
      <p:sp>
        <p:nvSpPr>
          <p:cNvPr id="16" name="文本框 15"/>
          <p:cNvSpPr txBox="1"/>
          <p:nvPr/>
        </p:nvSpPr>
        <p:spPr>
          <a:xfrm>
            <a:off x="902578" y="5181757"/>
            <a:ext cx="1581422" cy="923330"/>
          </a:xfrm>
          <a:prstGeom prst="rect">
            <a:avLst/>
          </a:prstGeom>
          <a:noFill/>
        </p:spPr>
        <p:txBody>
          <a:bodyPr wrap="square">
            <a:spAutoFit/>
          </a:bodyPr>
          <a:lstStyle/>
          <a:p>
            <a:r>
              <a:rPr lang="en-US" altLang="zh-CN" dirty="0"/>
              <a:t>int a = rand();</a:t>
            </a:r>
          </a:p>
          <a:p>
            <a:r>
              <a:rPr lang="en-US" altLang="zh-CN" dirty="0"/>
              <a:t>int b = rand();</a:t>
            </a:r>
          </a:p>
          <a:p>
            <a:r>
              <a:rPr lang="en-US" altLang="zh-CN" dirty="0"/>
              <a:t>int c = rand();</a:t>
            </a:r>
            <a:endParaRPr lang="zh-CN" altLang="en-US" dirty="0"/>
          </a:p>
        </p:txBody>
      </p:sp>
      <p:sp>
        <p:nvSpPr>
          <p:cNvPr id="17" name="文本框 16"/>
          <p:cNvSpPr txBox="1"/>
          <p:nvPr/>
        </p:nvSpPr>
        <p:spPr>
          <a:xfrm>
            <a:off x="1335867" y="6225803"/>
            <a:ext cx="645422" cy="307777"/>
          </a:xfrm>
          <a:prstGeom prst="rect">
            <a:avLst/>
          </a:prstGeom>
          <a:noFill/>
        </p:spPr>
        <p:txBody>
          <a:bodyPr wrap="square" rtlCol="0">
            <a:spAutoFit/>
          </a:bodyPr>
          <a:lstStyle/>
          <a:p>
            <a:r>
              <a:rPr lang="zh-CN" altLang="en-US" sz="1400" dirty="0"/>
              <a:t>程序</a:t>
            </a:r>
            <a:r>
              <a:rPr lang="en-US" altLang="zh-CN" sz="1400" dirty="0"/>
              <a:t>1</a:t>
            </a:r>
            <a:endParaRPr lang="zh-CN" altLang="en-US" sz="1400" dirty="0"/>
          </a:p>
        </p:txBody>
      </p:sp>
      <p:sp>
        <p:nvSpPr>
          <p:cNvPr id="19" name="文本框 18"/>
          <p:cNvSpPr txBox="1"/>
          <p:nvPr/>
        </p:nvSpPr>
        <p:spPr>
          <a:xfrm>
            <a:off x="2988000" y="5181757"/>
            <a:ext cx="936000" cy="923330"/>
          </a:xfrm>
          <a:prstGeom prst="rect">
            <a:avLst/>
          </a:prstGeom>
          <a:noFill/>
        </p:spPr>
        <p:txBody>
          <a:bodyPr wrap="square">
            <a:spAutoFit/>
          </a:bodyPr>
          <a:lstStyle/>
          <a:p>
            <a:pPr algn="ctr"/>
            <a:r>
              <a:rPr lang="en-US" altLang="zh-CN" dirty="0"/>
              <a:t>41</a:t>
            </a:r>
          </a:p>
          <a:p>
            <a:pPr algn="ctr"/>
            <a:r>
              <a:rPr lang="en-US" altLang="zh-CN" dirty="0"/>
              <a:t>18467</a:t>
            </a:r>
          </a:p>
          <a:p>
            <a:pPr algn="ctr"/>
            <a:r>
              <a:rPr lang="en-US" altLang="zh-CN" dirty="0"/>
              <a:t>6334</a:t>
            </a:r>
            <a:endParaRPr lang="zh-CN" altLang="en-US" dirty="0"/>
          </a:p>
        </p:txBody>
      </p:sp>
      <p:cxnSp>
        <p:nvCxnSpPr>
          <p:cNvPr id="21" name="直接箭头连接符 20"/>
          <p:cNvCxnSpPr>
            <a:stCxn id="16" idx="3"/>
            <a:endCxn id="19" idx="1"/>
          </p:cNvCxnSpPr>
          <p:nvPr/>
        </p:nvCxnSpPr>
        <p:spPr>
          <a:xfrm>
            <a:off x="2484000" y="5643422"/>
            <a:ext cx="504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连接符: 曲线 22"/>
          <p:cNvCxnSpPr>
            <a:stCxn id="19" idx="0"/>
            <a:endCxn id="4" idx="0"/>
          </p:cNvCxnSpPr>
          <p:nvPr/>
        </p:nvCxnSpPr>
        <p:spPr>
          <a:xfrm rot="16200000" flipV="1">
            <a:off x="2508911" y="4234668"/>
            <a:ext cx="96757" cy="1797422"/>
          </a:xfrm>
          <a:prstGeom prst="curvedConnector3">
            <a:avLst>
              <a:gd name="adj1" fmla="val 33626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414578" y="6225803"/>
            <a:ext cx="1985831" cy="307777"/>
          </a:xfrm>
          <a:prstGeom prst="rect">
            <a:avLst/>
          </a:prstGeom>
          <a:noFill/>
        </p:spPr>
        <p:txBody>
          <a:bodyPr wrap="square" rtlCol="0">
            <a:spAutoFit/>
          </a:bodyPr>
          <a:lstStyle/>
          <a:p>
            <a:r>
              <a:rPr lang="zh-CN" altLang="en-US" sz="1400" dirty="0"/>
              <a:t>程序每次执行结果</a:t>
            </a:r>
            <a:r>
              <a:rPr lang="zh-CN" altLang="en-US" sz="1400" b="1" dirty="0"/>
              <a:t>相同</a:t>
            </a:r>
          </a:p>
        </p:txBody>
      </p:sp>
      <p:sp>
        <p:nvSpPr>
          <p:cNvPr id="28" name="文本框 27"/>
          <p:cNvSpPr txBox="1"/>
          <p:nvPr/>
        </p:nvSpPr>
        <p:spPr>
          <a:xfrm>
            <a:off x="2283084" y="4892497"/>
            <a:ext cx="956916" cy="307777"/>
          </a:xfrm>
          <a:prstGeom prst="rect">
            <a:avLst/>
          </a:prstGeom>
          <a:noFill/>
        </p:spPr>
        <p:txBody>
          <a:bodyPr wrap="square" rtlCol="0">
            <a:spAutoFit/>
          </a:bodyPr>
          <a:lstStyle/>
          <a:p>
            <a:r>
              <a:rPr lang="zh-CN" altLang="en-US" sz="1400" dirty="0"/>
              <a:t>多次执行</a:t>
            </a:r>
          </a:p>
        </p:txBody>
      </p:sp>
      <p:sp>
        <p:nvSpPr>
          <p:cNvPr id="29" name="文本框 28"/>
          <p:cNvSpPr txBox="1"/>
          <p:nvPr/>
        </p:nvSpPr>
        <p:spPr>
          <a:xfrm>
            <a:off x="2462632" y="5326286"/>
            <a:ext cx="578578" cy="307777"/>
          </a:xfrm>
          <a:prstGeom prst="rect">
            <a:avLst/>
          </a:prstGeom>
          <a:noFill/>
        </p:spPr>
        <p:txBody>
          <a:bodyPr wrap="square" rtlCol="0">
            <a:spAutoFit/>
          </a:bodyPr>
          <a:lstStyle/>
          <a:p>
            <a:r>
              <a:rPr lang="zh-CN" altLang="en-US" sz="1400" dirty="0"/>
              <a:t>输出</a:t>
            </a:r>
            <a:endParaRPr lang="en-US" altLang="zh-CN" sz="1400" dirty="0"/>
          </a:p>
        </p:txBody>
      </p:sp>
      <p:sp>
        <p:nvSpPr>
          <p:cNvPr id="32" name="矩形: 圆角 31"/>
          <p:cNvSpPr/>
          <p:nvPr/>
        </p:nvSpPr>
        <p:spPr>
          <a:xfrm>
            <a:off x="4913992" y="5085000"/>
            <a:ext cx="1512000" cy="134602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4913992" y="5096293"/>
            <a:ext cx="1581422" cy="1323439"/>
          </a:xfrm>
          <a:prstGeom prst="rect">
            <a:avLst/>
          </a:prstGeom>
          <a:noFill/>
        </p:spPr>
        <p:txBody>
          <a:bodyPr wrap="square">
            <a:spAutoFit/>
          </a:bodyPr>
          <a:lstStyle/>
          <a:p>
            <a:r>
              <a:rPr lang="en-US" altLang="zh-CN" sz="1600" dirty="0" err="1"/>
              <a:t>srand</a:t>
            </a:r>
            <a:r>
              <a:rPr lang="en-US" altLang="zh-CN" sz="1600" dirty="0"/>
              <a:t>((unsigned)time(0));</a:t>
            </a:r>
          </a:p>
          <a:p>
            <a:r>
              <a:rPr lang="en-US" altLang="zh-CN" sz="1600" dirty="0"/>
              <a:t>int a = rand();</a:t>
            </a:r>
          </a:p>
          <a:p>
            <a:r>
              <a:rPr lang="en-US" altLang="zh-CN" sz="1600" dirty="0"/>
              <a:t>int b = rand();</a:t>
            </a:r>
          </a:p>
          <a:p>
            <a:r>
              <a:rPr lang="en-US" altLang="zh-CN" sz="1600" dirty="0"/>
              <a:t>int c = rand();</a:t>
            </a:r>
            <a:endParaRPr lang="zh-CN" altLang="en-US" sz="1600" dirty="0"/>
          </a:p>
        </p:txBody>
      </p:sp>
      <p:sp>
        <p:nvSpPr>
          <p:cNvPr id="34" name="文本框 33"/>
          <p:cNvSpPr txBox="1"/>
          <p:nvPr/>
        </p:nvSpPr>
        <p:spPr>
          <a:xfrm>
            <a:off x="5347281" y="6431024"/>
            <a:ext cx="645422" cy="307777"/>
          </a:xfrm>
          <a:prstGeom prst="rect">
            <a:avLst/>
          </a:prstGeom>
          <a:noFill/>
        </p:spPr>
        <p:txBody>
          <a:bodyPr wrap="square" rtlCol="0">
            <a:spAutoFit/>
          </a:bodyPr>
          <a:lstStyle/>
          <a:p>
            <a:r>
              <a:rPr lang="zh-CN" altLang="en-US" sz="1400" dirty="0"/>
              <a:t>程序</a:t>
            </a:r>
            <a:r>
              <a:rPr lang="en-US" altLang="zh-CN" sz="1400" dirty="0"/>
              <a:t>2</a:t>
            </a:r>
            <a:endParaRPr lang="zh-CN" altLang="en-US" sz="1400" dirty="0"/>
          </a:p>
        </p:txBody>
      </p:sp>
      <p:sp>
        <p:nvSpPr>
          <p:cNvPr id="35" name="文本框 34"/>
          <p:cNvSpPr txBox="1"/>
          <p:nvPr/>
        </p:nvSpPr>
        <p:spPr>
          <a:xfrm>
            <a:off x="6999414" y="5456361"/>
            <a:ext cx="936000" cy="923330"/>
          </a:xfrm>
          <a:prstGeom prst="rect">
            <a:avLst/>
          </a:prstGeom>
          <a:noFill/>
        </p:spPr>
        <p:txBody>
          <a:bodyPr wrap="square">
            <a:spAutoFit/>
          </a:bodyPr>
          <a:lstStyle/>
          <a:p>
            <a:pPr algn="ctr"/>
            <a:r>
              <a:rPr lang="zh-CN" altLang="en-US" dirty="0"/>
              <a:t>随机</a:t>
            </a:r>
            <a:endParaRPr lang="en-US" altLang="zh-CN" dirty="0"/>
          </a:p>
          <a:p>
            <a:pPr algn="ctr"/>
            <a:r>
              <a:rPr lang="zh-CN" altLang="en-US" dirty="0"/>
              <a:t>随机</a:t>
            </a:r>
            <a:endParaRPr lang="en-US" altLang="zh-CN" dirty="0"/>
          </a:p>
          <a:p>
            <a:pPr algn="ctr"/>
            <a:r>
              <a:rPr lang="zh-CN" altLang="en-US" dirty="0"/>
              <a:t>随机</a:t>
            </a:r>
          </a:p>
        </p:txBody>
      </p:sp>
      <p:cxnSp>
        <p:nvCxnSpPr>
          <p:cNvPr id="36" name="直接箭头连接符 35"/>
          <p:cNvCxnSpPr>
            <a:endCxn id="35" idx="1"/>
          </p:cNvCxnSpPr>
          <p:nvPr/>
        </p:nvCxnSpPr>
        <p:spPr>
          <a:xfrm>
            <a:off x="6495414" y="5918026"/>
            <a:ext cx="504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连接符: 曲线 36"/>
          <p:cNvCxnSpPr>
            <a:stCxn id="35" idx="0"/>
            <a:endCxn id="32" idx="0"/>
          </p:cNvCxnSpPr>
          <p:nvPr/>
        </p:nvCxnSpPr>
        <p:spPr>
          <a:xfrm rot="16200000" flipV="1">
            <a:off x="6383023" y="4371970"/>
            <a:ext cx="371361" cy="1797422"/>
          </a:xfrm>
          <a:prstGeom prst="curvedConnector3">
            <a:avLst>
              <a:gd name="adj1" fmla="val 161557"/>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6425992" y="6431024"/>
            <a:ext cx="1985831" cy="307777"/>
          </a:xfrm>
          <a:prstGeom prst="rect">
            <a:avLst/>
          </a:prstGeom>
          <a:noFill/>
        </p:spPr>
        <p:txBody>
          <a:bodyPr wrap="square" rtlCol="0">
            <a:spAutoFit/>
          </a:bodyPr>
          <a:lstStyle/>
          <a:p>
            <a:r>
              <a:rPr lang="zh-CN" altLang="en-US" sz="1400" dirty="0"/>
              <a:t>程序每次执行结果</a:t>
            </a:r>
            <a:r>
              <a:rPr lang="zh-CN" altLang="en-US" sz="1400" b="1" dirty="0"/>
              <a:t>不同</a:t>
            </a:r>
          </a:p>
        </p:txBody>
      </p:sp>
      <p:sp>
        <p:nvSpPr>
          <p:cNvPr id="39" name="文本框 38"/>
          <p:cNvSpPr txBox="1"/>
          <p:nvPr/>
        </p:nvSpPr>
        <p:spPr>
          <a:xfrm>
            <a:off x="6266041" y="4917753"/>
            <a:ext cx="956916" cy="307777"/>
          </a:xfrm>
          <a:prstGeom prst="rect">
            <a:avLst/>
          </a:prstGeom>
          <a:noFill/>
        </p:spPr>
        <p:txBody>
          <a:bodyPr wrap="square" rtlCol="0">
            <a:spAutoFit/>
          </a:bodyPr>
          <a:lstStyle/>
          <a:p>
            <a:r>
              <a:rPr lang="zh-CN" altLang="en-US" sz="1400" dirty="0"/>
              <a:t>多次执行</a:t>
            </a:r>
          </a:p>
        </p:txBody>
      </p:sp>
      <p:sp>
        <p:nvSpPr>
          <p:cNvPr id="40" name="文本框 39"/>
          <p:cNvSpPr txBox="1"/>
          <p:nvPr/>
        </p:nvSpPr>
        <p:spPr>
          <a:xfrm>
            <a:off x="6475233" y="5604123"/>
            <a:ext cx="578578" cy="307777"/>
          </a:xfrm>
          <a:prstGeom prst="rect">
            <a:avLst/>
          </a:prstGeom>
          <a:noFill/>
        </p:spPr>
        <p:txBody>
          <a:bodyPr wrap="square" rtlCol="0">
            <a:spAutoFit/>
          </a:bodyPr>
          <a:lstStyle/>
          <a:p>
            <a:r>
              <a:rPr lang="zh-CN" altLang="en-US" sz="1400" dirty="0"/>
              <a:t>输出</a:t>
            </a:r>
          </a:p>
        </p:txBody>
      </p:sp>
      <p:sp>
        <p:nvSpPr>
          <p:cNvPr id="41" name="文本框 40"/>
          <p:cNvSpPr txBox="1"/>
          <p:nvPr/>
        </p:nvSpPr>
        <p:spPr>
          <a:xfrm>
            <a:off x="4212000" y="4429310"/>
            <a:ext cx="4824000" cy="521970"/>
          </a:xfrm>
          <a:prstGeom prst="rect">
            <a:avLst/>
          </a:prstGeom>
          <a:noFill/>
        </p:spPr>
        <p:txBody>
          <a:bodyPr wrap="square" rtlCol="0">
            <a:spAutoFit/>
          </a:bodyPr>
          <a:lstStyle/>
          <a:p>
            <a:r>
              <a:rPr lang="zh-CN" altLang="en-US" sz="1400" b="1" dirty="0"/>
              <a:t>设置不固定随机种子的情况（</a:t>
            </a:r>
            <a:r>
              <a:rPr lang="zh-CN" altLang="en-US" sz="1400" b="1" dirty="0">
                <a:effectLst>
                  <a:outerShdw blurRad="38100" dist="38100" dir="2700000" algn="tl">
                    <a:srgbClr val="000000">
                      <a:alpha val="43137"/>
                    </a:srgbClr>
                  </a:outerShdw>
                </a:effectLst>
                <a:highlight>
                  <a:srgbClr val="FFFF00"/>
                </a:highlight>
              </a:rPr>
              <a:t>每次执行时设置不同的随机种子</a:t>
            </a:r>
            <a:r>
              <a:rPr lang="zh-CN" altLang="en-US" sz="1400" b="1" dirty="0"/>
              <a:t>）</a:t>
            </a:r>
          </a:p>
        </p:txBody>
      </p:sp>
      <p:sp>
        <p:nvSpPr>
          <p:cNvPr id="58" name="文本框 57"/>
          <p:cNvSpPr txBox="1"/>
          <p:nvPr/>
        </p:nvSpPr>
        <p:spPr>
          <a:xfrm>
            <a:off x="2444128" y="5600890"/>
            <a:ext cx="573422" cy="307777"/>
          </a:xfrm>
          <a:prstGeom prst="rect">
            <a:avLst/>
          </a:prstGeom>
          <a:noFill/>
        </p:spPr>
        <p:txBody>
          <a:bodyPr wrap="square">
            <a:spAutoFit/>
          </a:bodyPr>
          <a:lstStyle/>
          <a:p>
            <a:r>
              <a:rPr lang="en-US" altLang="zh-CN" sz="1400" dirty="0" err="1"/>
              <a:t>a,b,c</a:t>
            </a:r>
            <a:endParaRPr lang="zh-CN" altLang="en-US" sz="1400" dirty="0"/>
          </a:p>
        </p:txBody>
      </p:sp>
      <p:sp>
        <p:nvSpPr>
          <p:cNvPr id="59" name="文本框 58"/>
          <p:cNvSpPr txBox="1"/>
          <p:nvPr/>
        </p:nvSpPr>
        <p:spPr>
          <a:xfrm>
            <a:off x="6461885" y="5905772"/>
            <a:ext cx="573422" cy="307777"/>
          </a:xfrm>
          <a:prstGeom prst="rect">
            <a:avLst/>
          </a:prstGeom>
          <a:noFill/>
        </p:spPr>
        <p:txBody>
          <a:bodyPr wrap="square">
            <a:spAutoFit/>
          </a:bodyPr>
          <a:lstStyle/>
          <a:p>
            <a:r>
              <a:rPr lang="en-US" altLang="zh-CN" sz="1400" dirty="0" err="1"/>
              <a:t>a,b,c</a:t>
            </a:r>
            <a:endParaRPr lang="zh-CN" altLang="en-US" sz="1400" dirty="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1"/>
          <p:cNvSpPr/>
          <p:nvPr>
            <p:custDataLst>
              <p:tags r:id="rId1"/>
            </p:custDataLst>
          </p:nvPr>
        </p:nvSpPr>
        <p:spPr>
          <a:xfrm>
            <a:off x="902578" y="207328"/>
            <a:ext cx="5577168" cy="430887"/>
          </a:xfrm>
          <a:prstGeom prst="rect">
            <a:avLst/>
          </a:prstGeom>
          <a:noFill/>
          <a:ln w="9525">
            <a:noFill/>
          </a:ln>
        </p:spPr>
        <p:txBody>
          <a:bodyPr wrap="none">
            <a:spAutoFit/>
          </a:bodyPr>
          <a:lstStyle/>
          <a:p>
            <a:pPr algn="l" eaLnBrk="1" hangingPunct="1"/>
            <a:r>
              <a:rPr lang="zh-CN" altLang="en-US" sz="2200" b="1" dirty="0">
                <a:solidFill>
                  <a:srgbClr val="394179"/>
                </a:solidFill>
                <a:latin typeface="黑体-简" panose="02000000000000000000" charset="-122"/>
                <a:ea typeface="黑体-简" panose="02000000000000000000" charset="-122"/>
              </a:rPr>
              <a:t>银行业务模拟系统</a:t>
            </a:r>
            <a:r>
              <a:rPr lang="en-US" altLang="zh-CN" sz="2200" b="1" dirty="0">
                <a:solidFill>
                  <a:srgbClr val="394179"/>
                </a:solidFill>
                <a:latin typeface="黑体-简" panose="02000000000000000000" charset="-122"/>
                <a:ea typeface="黑体-简" panose="02000000000000000000" charset="-122"/>
              </a:rPr>
              <a:t>——</a:t>
            </a:r>
            <a:r>
              <a:rPr lang="en-US" altLang="zh-CN" sz="2200" b="1" dirty="0">
                <a:latin typeface="黑体-简" panose="02000000000000000000" charset="-122"/>
                <a:ea typeface="黑体-简" panose="02000000000000000000" charset="-122"/>
              </a:rPr>
              <a:t>4.</a:t>
            </a:r>
            <a:r>
              <a:rPr lang="zh-CN" altLang="en-US" sz="2200" b="1" dirty="0">
                <a:latin typeface="黑体-简" panose="02000000000000000000" charset="-122"/>
                <a:ea typeface="黑体-简" panose="02000000000000000000" charset="-122"/>
              </a:rPr>
              <a:t>编程要点</a:t>
            </a:r>
            <a:r>
              <a:rPr lang="en-US" altLang="zh-CN" sz="2200" b="1" dirty="0">
                <a:solidFill>
                  <a:schemeClr val="tx1"/>
                </a:solidFill>
                <a:latin typeface="黑体-简" panose="02000000000000000000" charset="-122"/>
                <a:ea typeface="黑体-简" panose="02000000000000000000" charset="-122"/>
              </a:rPr>
              <a:t>—</a:t>
            </a:r>
            <a:r>
              <a:rPr lang="zh-CN" altLang="en-US" sz="2200" b="1" dirty="0">
                <a:solidFill>
                  <a:schemeClr val="tx1"/>
                </a:solidFill>
                <a:latin typeface="黑体-简" panose="02000000000000000000" charset="-122"/>
                <a:ea typeface="黑体-简" panose="02000000000000000000" charset="-122"/>
              </a:rPr>
              <a:t>随机数</a:t>
            </a:r>
          </a:p>
        </p:txBody>
      </p:sp>
      <p:sp>
        <p:nvSpPr>
          <p:cNvPr id="3" name="矩形 11"/>
          <p:cNvSpPr/>
          <p:nvPr/>
        </p:nvSpPr>
        <p:spPr>
          <a:xfrm>
            <a:off x="539750" y="795020"/>
            <a:ext cx="8208010" cy="5729980"/>
          </a:xfrm>
          <a:prstGeom prst="rect">
            <a:avLst/>
          </a:prstGeom>
          <a:noFill/>
          <a:ln w="9525">
            <a:noFill/>
          </a:ln>
        </p:spPr>
        <p:txBody>
          <a:bodyPr wrap="square">
            <a:noAutofit/>
          </a:bodyPr>
          <a:lstStyle/>
          <a:p>
            <a:pPr marL="0" indent="0">
              <a:lnSpc>
                <a:spcPct val="150000"/>
              </a:lnSpc>
              <a:buFont typeface="Wingdings" panose="05000000000000000000" pitchFamily="2" charset="2"/>
              <a:buNone/>
              <a:defRPr/>
            </a:pPr>
            <a:r>
              <a:rPr lang="zh-CN" altLang="en-US" dirty="0">
                <a:solidFill>
                  <a:srgbClr val="FF0000"/>
                </a:solidFill>
                <a:ea typeface="宋体" panose="02010600030101010101" pitchFamily="2" charset="-122"/>
              </a:rPr>
              <a:t>随机数</a:t>
            </a:r>
            <a:endParaRPr lang="en-US" altLang="zh-CN" b="1" dirty="0"/>
          </a:p>
          <a:p>
            <a:pPr marL="342900" indent="-342900">
              <a:lnSpc>
                <a:spcPct val="150000"/>
              </a:lnSpc>
              <a:buFont typeface="+mj-lt"/>
              <a:buAutoNum type="arabicPeriod" startAt="2"/>
              <a:defRPr/>
            </a:pPr>
            <a:r>
              <a:rPr lang="zh-CN" altLang="en-US" b="1" dirty="0"/>
              <a:t>随机种子</a:t>
            </a:r>
            <a:endParaRPr lang="en-US" altLang="zh-CN" b="1" dirty="0"/>
          </a:p>
          <a:p>
            <a:pPr>
              <a:lnSpc>
                <a:spcPct val="150000"/>
              </a:lnSpc>
              <a:defRPr/>
            </a:pPr>
            <a:r>
              <a:rPr lang="zh-CN" altLang="en-US" b="1" dirty="0"/>
              <a:t>示例代码</a:t>
            </a:r>
            <a:endParaRPr lang="en-US" altLang="zh-CN" b="1" dirty="0"/>
          </a:p>
          <a:p>
            <a:pPr>
              <a:lnSpc>
                <a:spcPct val="150000"/>
              </a:lnSpc>
              <a:defRPr/>
            </a:pPr>
            <a:r>
              <a:rPr lang="en-US" altLang="zh-CN" sz="1400" dirty="0"/>
              <a:t>#include &lt;</a:t>
            </a:r>
            <a:r>
              <a:rPr lang="en-US" altLang="zh-CN" sz="1400" dirty="0" err="1"/>
              <a:t>cstdlib</a:t>
            </a:r>
            <a:r>
              <a:rPr lang="en-US" altLang="zh-CN" sz="1400" dirty="0"/>
              <a:t>&gt;</a:t>
            </a:r>
          </a:p>
          <a:p>
            <a:pPr>
              <a:lnSpc>
                <a:spcPct val="150000"/>
              </a:lnSpc>
              <a:defRPr/>
            </a:pPr>
            <a:r>
              <a:rPr lang="en-US" altLang="zh-CN" sz="1400" dirty="0"/>
              <a:t>#include &lt;</a:t>
            </a:r>
            <a:r>
              <a:rPr lang="en-US" altLang="zh-CN" sz="1400" dirty="0" err="1"/>
              <a:t>ctime</a:t>
            </a:r>
            <a:r>
              <a:rPr lang="en-US" altLang="zh-CN" sz="1400" dirty="0"/>
              <a:t>&gt;</a:t>
            </a:r>
          </a:p>
          <a:p>
            <a:pPr>
              <a:lnSpc>
                <a:spcPct val="150000"/>
              </a:lnSpc>
              <a:defRPr/>
            </a:pPr>
            <a:r>
              <a:rPr lang="en-US" altLang="zh-CN" sz="1400" dirty="0"/>
              <a:t>#include &lt;iostream&gt;</a:t>
            </a:r>
          </a:p>
          <a:p>
            <a:pPr>
              <a:lnSpc>
                <a:spcPct val="150000"/>
              </a:lnSpc>
              <a:defRPr/>
            </a:pPr>
            <a:r>
              <a:rPr lang="en-US" altLang="zh-CN" sz="1400" dirty="0"/>
              <a:t>using namespace std;</a:t>
            </a:r>
          </a:p>
          <a:p>
            <a:pPr>
              <a:lnSpc>
                <a:spcPct val="150000"/>
              </a:lnSpc>
              <a:defRPr/>
            </a:pPr>
            <a:endParaRPr lang="en-US" altLang="zh-CN" sz="1400" dirty="0"/>
          </a:p>
          <a:p>
            <a:pPr>
              <a:lnSpc>
                <a:spcPct val="150000"/>
              </a:lnSpc>
              <a:defRPr/>
            </a:pPr>
            <a:r>
              <a:rPr lang="en-US" altLang="zh-CN" sz="1400" dirty="0"/>
              <a:t>int </a:t>
            </a:r>
            <a:r>
              <a:rPr lang="en-US" altLang="zh-CN" sz="1400" dirty="0" err="1"/>
              <a:t>genRand</a:t>
            </a:r>
            <a:r>
              <a:rPr lang="en-US" altLang="zh-CN" sz="1400" dirty="0"/>
              <a:t>(int min, int max) { // </a:t>
            </a:r>
            <a:r>
              <a:rPr lang="zh-CN" altLang="en-US" sz="1400" dirty="0"/>
              <a:t>生成</a:t>
            </a:r>
            <a:r>
              <a:rPr lang="en-US" altLang="zh-CN" sz="1400" dirty="0"/>
              <a:t>[min, max]</a:t>
            </a:r>
            <a:r>
              <a:rPr lang="zh-CN" altLang="en-US" sz="1400" dirty="0"/>
              <a:t>的随机整数</a:t>
            </a:r>
          </a:p>
          <a:p>
            <a:pPr>
              <a:lnSpc>
                <a:spcPct val="150000"/>
              </a:lnSpc>
              <a:defRPr/>
            </a:pPr>
            <a:r>
              <a:rPr lang="zh-CN" altLang="en-US" sz="1400" dirty="0"/>
              <a:t>    </a:t>
            </a:r>
            <a:r>
              <a:rPr lang="en-US" altLang="zh-CN" sz="1400" dirty="0"/>
              <a:t>return (rand() % (max - min + 1)) + min;</a:t>
            </a:r>
          </a:p>
          <a:p>
            <a:pPr>
              <a:lnSpc>
                <a:spcPct val="150000"/>
              </a:lnSpc>
              <a:defRPr/>
            </a:pPr>
            <a:r>
              <a:rPr lang="en-US" altLang="zh-CN" sz="1400" dirty="0"/>
              <a:t>}</a:t>
            </a:r>
          </a:p>
          <a:p>
            <a:pPr>
              <a:lnSpc>
                <a:spcPct val="150000"/>
              </a:lnSpc>
              <a:defRPr/>
            </a:pPr>
            <a:endParaRPr lang="en-US" altLang="zh-CN" sz="1400" dirty="0"/>
          </a:p>
          <a:p>
            <a:pPr>
              <a:lnSpc>
                <a:spcPct val="150000"/>
              </a:lnSpc>
              <a:defRPr/>
            </a:pPr>
            <a:r>
              <a:rPr lang="en-US" altLang="zh-CN" sz="1400" dirty="0"/>
              <a:t>int main() {</a:t>
            </a:r>
          </a:p>
          <a:p>
            <a:pPr>
              <a:lnSpc>
                <a:spcPct val="150000"/>
              </a:lnSpc>
              <a:defRPr/>
            </a:pPr>
            <a:r>
              <a:rPr lang="en-US" altLang="zh-CN" sz="1400" dirty="0"/>
              <a:t>    </a:t>
            </a:r>
            <a:r>
              <a:rPr lang="en-US" altLang="zh-CN" sz="1400" dirty="0" err="1"/>
              <a:t>srand</a:t>
            </a:r>
            <a:r>
              <a:rPr lang="en-US" altLang="zh-CN" sz="1400" dirty="0"/>
              <a:t>((unsigned)time(NULL)); // </a:t>
            </a:r>
            <a:r>
              <a:rPr lang="zh-CN" altLang="en-US" sz="1400" dirty="0"/>
              <a:t>使用当前时间作为种子</a:t>
            </a:r>
          </a:p>
          <a:p>
            <a:pPr>
              <a:lnSpc>
                <a:spcPct val="150000"/>
              </a:lnSpc>
              <a:defRPr/>
            </a:pPr>
            <a:r>
              <a:rPr lang="zh-CN" altLang="en-US" sz="1400" dirty="0"/>
              <a:t>    </a:t>
            </a:r>
            <a:r>
              <a:rPr lang="en-US" altLang="zh-CN" sz="1400" dirty="0" err="1"/>
              <a:t>cout</a:t>
            </a:r>
            <a:r>
              <a:rPr lang="en-US" altLang="zh-CN" sz="1400" dirty="0"/>
              <a:t> &lt;&lt; </a:t>
            </a:r>
            <a:r>
              <a:rPr lang="en-US" altLang="zh-CN" sz="1400" dirty="0" err="1"/>
              <a:t>genRand</a:t>
            </a:r>
            <a:r>
              <a:rPr lang="en-US" altLang="zh-CN" sz="1400" dirty="0"/>
              <a:t>(0, 60) &lt;&lt; </a:t>
            </a:r>
            <a:r>
              <a:rPr lang="en-US" altLang="zh-CN" sz="1400" dirty="0" err="1"/>
              <a:t>endl</a:t>
            </a:r>
            <a:r>
              <a:rPr lang="en-US" altLang="zh-CN" sz="1400" dirty="0"/>
              <a:t>;</a:t>
            </a:r>
          </a:p>
          <a:p>
            <a:pPr>
              <a:lnSpc>
                <a:spcPct val="150000"/>
              </a:lnSpc>
              <a:defRPr/>
            </a:pPr>
            <a:r>
              <a:rPr lang="en-US" altLang="zh-CN" sz="1400" dirty="0"/>
              <a:t>    return 0;</a:t>
            </a:r>
          </a:p>
          <a:p>
            <a:pPr>
              <a:lnSpc>
                <a:spcPct val="150000"/>
              </a:lnSpc>
              <a:defRPr/>
            </a:pPr>
            <a:r>
              <a:rPr lang="en-US" altLang="zh-CN" sz="1400" dirty="0"/>
              <a:t>}</a:t>
            </a:r>
            <a:endParaRPr lang="en-US" altLang="zh-CN" sz="2000" dirty="0"/>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1"/>
          <p:cNvSpPr/>
          <p:nvPr>
            <p:custDataLst>
              <p:tags r:id="rId1"/>
            </p:custDataLst>
          </p:nvPr>
        </p:nvSpPr>
        <p:spPr>
          <a:xfrm>
            <a:off x="902578" y="207328"/>
            <a:ext cx="3874779" cy="430887"/>
          </a:xfrm>
          <a:prstGeom prst="rect">
            <a:avLst/>
          </a:prstGeom>
          <a:noFill/>
          <a:ln w="9525">
            <a:noFill/>
          </a:ln>
        </p:spPr>
        <p:txBody>
          <a:bodyPr wrap="none">
            <a:spAutoFit/>
          </a:bodyPr>
          <a:lstStyle/>
          <a:p>
            <a:pPr algn="l" eaLnBrk="1" hangingPunct="1"/>
            <a:r>
              <a:rPr lang="zh-CN" altLang="en-US" sz="2200" b="1" dirty="0">
                <a:solidFill>
                  <a:srgbClr val="394179"/>
                </a:solidFill>
                <a:latin typeface="黑体-简" panose="02000000000000000000" charset="-122"/>
                <a:ea typeface="黑体-简" panose="02000000000000000000" charset="-122"/>
              </a:rPr>
              <a:t>银行业务模拟系统</a:t>
            </a:r>
            <a:r>
              <a:rPr lang="en-US" altLang="zh-CN" sz="2200" b="1" dirty="0">
                <a:solidFill>
                  <a:srgbClr val="394179"/>
                </a:solidFill>
                <a:latin typeface="黑体-简" panose="02000000000000000000" charset="-122"/>
                <a:ea typeface="黑体-简" panose="02000000000000000000" charset="-122"/>
              </a:rPr>
              <a:t>——</a:t>
            </a:r>
            <a:r>
              <a:rPr lang="en-US" altLang="zh-CN" sz="2200" b="1" dirty="0">
                <a:latin typeface="黑体-简" panose="02000000000000000000" charset="-122"/>
                <a:ea typeface="黑体-简" panose="02000000000000000000" charset="-122"/>
              </a:rPr>
              <a:t>6.</a:t>
            </a:r>
            <a:r>
              <a:rPr lang="zh-CN" altLang="en-US" sz="2200" b="1" dirty="0">
                <a:latin typeface="黑体-简" panose="02000000000000000000" charset="-122"/>
                <a:ea typeface="黑体-简" panose="02000000000000000000" charset="-122"/>
              </a:rPr>
              <a:t>任务</a:t>
            </a:r>
            <a:endParaRPr lang="zh-CN" altLang="en-US" sz="2200" b="1" dirty="0">
              <a:solidFill>
                <a:schemeClr val="tx1"/>
              </a:solidFill>
              <a:latin typeface="黑体-简" panose="02000000000000000000" charset="-122"/>
              <a:ea typeface="黑体-简" panose="02000000000000000000" charset="-122"/>
            </a:endParaRPr>
          </a:p>
        </p:txBody>
      </p:sp>
      <p:sp>
        <p:nvSpPr>
          <p:cNvPr id="3" name="矩形 11"/>
          <p:cNvSpPr/>
          <p:nvPr/>
        </p:nvSpPr>
        <p:spPr>
          <a:xfrm>
            <a:off x="539750" y="795020"/>
            <a:ext cx="8208010" cy="5945980"/>
          </a:xfrm>
          <a:prstGeom prst="rect">
            <a:avLst/>
          </a:prstGeom>
          <a:noFill/>
          <a:ln w="9525">
            <a:noFill/>
          </a:ln>
        </p:spPr>
        <p:txBody>
          <a:bodyPr wrap="square">
            <a:noAutofit/>
          </a:bodyPr>
          <a:lstStyle/>
          <a:p>
            <a:pPr marL="0" indent="0">
              <a:lnSpc>
                <a:spcPct val="150000"/>
              </a:lnSpc>
              <a:buFont typeface="Wingdings" panose="05000000000000000000" pitchFamily="2" charset="2"/>
              <a:buNone/>
              <a:defRPr/>
            </a:pPr>
            <a:r>
              <a:rPr lang="zh-CN" altLang="en-US" b="1" dirty="0">
                <a:solidFill>
                  <a:srgbClr val="FF0000"/>
                </a:solidFill>
                <a:effectLst>
                  <a:outerShdw blurRad="38100" dist="38100" dir="2700000" algn="tl">
                    <a:srgbClr val="000000">
                      <a:alpha val="43137"/>
                    </a:srgbClr>
                  </a:outerShdw>
                </a:effectLst>
                <a:highlight>
                  <a:srgbClr val="FFFF00"/>
                </a:highlight>
              </a:rPr>
              <a:t>任务</a:t>
            </a:r>
            <a:endParaRPr lang="en-US" altLang="zh-CN" b="1" dirty="0">
              <a:solidFill>
                <a:srgbClr val="FF0000"/>
              </a:solidFill>
              <a:effectLst>
                <a:outerShdw blurRad="38100" dist="38100" dir="2700000" algn="tl">
                  <a:srgbClr val="000000">
                    <a:alpha val="43137"/>
                  </a:srgbClr>
                </a:outerShdw>
              </a:effectLst>
              <a:highlight>
                <a:srgbClr val="FFFF00"/>
              </a:highlight>
            </a:endParaRPr>
          </a:p>
          <a:p>
            <a:pPr>
              <a:lnSpc>
                <a:spcPct val="150000"/>
              </a:lnSpc>
              <a:defRPr/>
            </a:pPr>
            <a:r>
              <a:rPr lang="en-US" altLang="zh-CN" dirty="0"/>
              <a:t>1. </a:t>
            </a:r>
            <a:r>
              <a:rPr lang="zh-CN" altLang="en-US" dirty="0"/>
              <a:t>请用自己的语言描述解决该问题的主要思路</a:t>
            </a:r>
          </a:p>
          <a:p>
            <a:pPr lvl="1">
              <a:lnSpc>
                <a:spcPct val="150000"/>
              </a:lnSpc>
              <a:defRPr/>
            </a:pPr>
            <a:r>
              <a:rPr lang="en-US" altLang="zh-CN" sz="1600" dirty="0"/>
              <a:t>1)…</a:t>
            </a:r>
          </a:p>
          <a:p>
            <a:pPr lvl="1">
              <a:lnSpc>
                <a:spcPct val="150000"/>
              </a:lnSpc>
              <a:defRPr/>
            </a:pPr>
            <a:r>
              <a:rPr lang="en-US" altLang="zh-CN" sz="1600" dirty="0"/>
              <a:t>2)…</a:t>
            </a:r>
          </a:p>
          <a:p>
            <a:pPr>
              <a:lnSpc>
                <a:spcPct val="150000"/>
              </a:lnSpc>
              <a:defRPr/>
            </a:pPr>
            <a:r>
              <a:rPr lang="en-US" altLang="zh-CN" dirty="0"/>
              <a:t>2. </a:t>
            </a:r>
            <a:r>
              <a:rPr lang="zh-CN" altLang="en-US" dirty="0"/>
              <a:t>完成示例代码并解决其中的</a:t>
            </a:r>
            <a:r>
              <a:rPr lang="en-US" altLang="zh-CN" dirty="0"/>
              <a:t>bug</a:t>
            </a:r>
          </a:p>
          <a:p>
            <a:pPr>
              <a:lnSpc>
                <a:spcPct val="150000"/>
              </a:lnSpc>
              <a:defRPr/>
            </a:pPr>
            <a:r>
              <a:rPr lang="en-US" altLang="zh-CN" dirty="0"/>
              <a:t>3. </a:t>
            </a:r>
            <a:r>
              <a:rPr lang="zh-CN" altLang="en-US" dirty="0"/>
              <a:t>输入和输出时间使用绝对时间（即日常生活使用的时间，比如对于</a:t>
            </a:r>
            <a:r>
              <a:rPr lang="en-US" altLang="zh-CN" dirty="0"/>
              <a:t>8:30</a:t>
            </a:r>
            <a:r>
              <a:rPr lang="zh-CN" altLang="en-US" dirty="0"/>
              <a:t>，输入可以分开处理“时”和“分”，比如</a:t>
            </a:r>
            <a:r>
              <a:rPr lang="en-US" altLang="zh-CN" dirty="0"/>
              <a:t>8 30</a:t>
            </a:r>
            <a:r>
              <a:rPr lang="zh-CN" altLang="en-US" dirty="0"/>
              <a:t>，也可以输入字符串</a:t>
            </a:r>
            <a:r>
              <a:rPr lang="en-US" altLang="zh-CN" dirty="0"/>
              <a:t>”8:30”</a:t>
            </a:r>
            <a:r>
              <a:rPr lang="zh-CN" altLang="en-US" dirty="0"/>
              <a:t>来处理，输出使用类似“</a:t>
            </a:r>
            <a:r>
              <a:rPr lang="en-US" altLang="zh-CN" dirty="0"/>
              <a:t>8:30</a:t>
            </a:r>
            <a:r>
              <a:rPr lang="zh-CN" altLang="en-US" dirty="0"/>
              <a:t>”的</a:t>
            </a:r>
            <a:r>
              <a:rPr lang="zh-CN" altLang="en-US"/>
              <a:t>格式），时间流逝单位</a:t>
            </a:r>
            <a:r>
              <a:rPr lang="zh-CN" altLang="en-US" dirty="0"/>
              <a:t>为“分”</a:t>
            </a:r>
            <a:endParaRPr lang="en-US" altLang="zh-CN" dirty="0"/>
          </a:p>
          <a:p>
            <a:pPr>
              <a:lnSpc>
                <a:spcPct val="150000"/>
              </a:lnSpc>
              <a:defRPr/>
            </a:pPr>
            <a:r>
              <a:rPr lang="en-US" altLang="zh-CN" dirty="0"/>
              <a:t>4. </a:t>
            </a:r>
            <a:r>
              <a:rPr lang="zh-CN" altLang="en-US" dirty="0"/>
              <a:t>计算某银行一周中的平均客户逗留时间</a:t>
            </a:r>
            <a:endParaRPr lang="en-US" altLang="zh-CN" dirty="0"/>
          </a:p>
          <a:p>
            <a:pPr lvl="1">
              <a:lnSpc>
                <a:spcPct val="150000"/>
              </a:lnSpc>
              <a:defRPr/>
            </a:pPr>
            <a:r>
              <a:rPr lang="en-US" altLang="zh-CN" sz="1600" dirty="0"/>
              <a:t>1) </a:t>
            </a:r>
            <a:r>
              <a:rPr lang="zh-CN" altLang="en-US" sz="1600" dirty="0"/>
              <a:t>上午</a:t>
            </a:r>
            <a:r>
              <a:rPr lang="en-US" altLang="zh-CN" sz="1600" dirty="0"/>
              <a:t>8:30</a:t>
            </a:r>
            <a:r>
              <a:rPr lang="zh-CN" altLang="en-US" sz="1600" dirty="0"/>
              <a:t>上班，下午</a:t>
            </a:r>
            <a:r>
              <a:rPr lang="en-US" altLang="zh-CN" sz="1600" dirty="0"/>
              <a:t>5:00</a:t>
            </a:r>
            <a:r>
              <a:rPr lang="zh-CN" altLang="en-US" sz="1600" dirty="0"/>
              <a:t>下班</a:t>
            </a:r>
            <a:endParaRPr lang="en-US" altLang="zh-CN" sz="1600" dirty="0"/>
          </a:p>
          <a:p>
            <a:pPr lvl="1">
              <a:lnSpc>
                <a:spcPct val="150000"/>
              </a:lnSpc>
              <a:defRPr/>
            </a:pPr>
            <a:r>
              <a:rPr lang="en-US" altLang="zh-CN" sz="1600" dirty="0"/>
              <a:t>2) </a:t>
            </a:r>
            <a:r>
              <a:rPr lang="zh-CN" altLang="en-US" sz="1600" dirty="0"/>
              <a:t>周日不上班</a:t>
            </a:r>
            <a:endParaRPr lang="en-US" altLang="zh-CN" sz="1600" dirty="0"/>
          </a:p>
          <a:p>
            <a:pPr lvl="1">
              <a:lnSpc>
                <a:spcPct val="150000"/>
              </a:lnSpc>
              <a:defRPr/>
            </a:pPr>
            <a:r>
              <a:rPr lang="en-US" altLang="zh-CN" sz="1600" dirty="0"/>
              <a:t>3) </a:t>
            </a:r>
            <a:r>
              <a:rPr lang="zh-CN" altLang="en-US" sz="1600" dirty="0"/>
              <a:t>中午不休息</a:t>
            </a:r>
            <a:endParaRPr lang="en-US" altLang="zh-CN" sz="1600" dirty="0"/>
          </a:p>
          <a:p>
            <a:pPr lvl="1">
              <a:lnSpc>
                <a:spcPct val="150000"/>
              </a:lnSpc>
              <a:defRPr/>
            </a:pPr>
            <a:r>
              <a:rPr lang="en-US" altLang="zh-CN" sz="1600" dirty="0"/>
              <a:t>4) </a:t>
            </a:r>
            <a:r>
              <a:rPr lang="zh-CN" altLang="en-US" sz="1600" dirty="0"/>
              <a:t>中午休息（</a:t>
            </a:r>
            <a:r>
              <a:rPr lang="en-US" altLang="zh-CN" sz="1600" dirty="0"/>
              <a:t>12:00</a:t>
            </a:r>
            <a:r>
              <a:rPr lang="zh-CN" altLang="en-US" sz="1600" dirty="0"/>
              <a:t>至</a:t>
            </a:r>
            <a:r>
              <a:rPr lang="en-US" altLang="zh-CN" sz="1600" dirty="0"/>
              <a:t>14:00</a:t>
            </a:r>
            <a:r>
              <a:rPr lang="zh-CN" altLang="en-US" sz="1600" dirty="0"/>
              <a:t>）</a:t>
            </a:r>
            <a:endParaRPr lang="en-US" altLang="zh-CN" sz="1600" dirty="0"/>
          </a:p>
          <a:p>
            <a:pPr marL="1066800" lvl="2" indent="0">
              <a:lnSpc>
                <a:spcPct val="150000"/>
              </a:lnSpc>
              <a:defRPr/>
            </a:pPr>
            <a:r>
              <a:rPr lang="en-US" altLang="zh-CN" sz="1600" dirty="0"/>
              <a:t>a. </a:t>
            </a:r>
            <a:r>
              <a:rPr lang="zh-CN" altLang="en-US" sz="1600" dirty="0"/>
              <a:t>一个值班窗口</a:t>
            </a:r>
            <a:endParaRPr lang="en-US" altLang="zh-CN" sz="1600" dirty="0"/>
          </a:p>
          <a:p>
            <a:pPr marL="1066800" lvl="2" indent="0">
              <a:lnSpc>
                <a:spcPct val="150000"/>
              </a:lnSpc>
              <a:defRPr/>
            </a:pPr>
            <a:r>
              <a:rPr lang="en-US" altLang="zh-CN" sz="1600" dirty="0"/>
              <a:t>b. </a:t>
            </a:r>
            <a:r>
              <a:rPr lang="zh-CN" altLang="en-US" sz="1600" dirty="0"/>
              <a:t>无值班窗口</a:t>
            </a:r>
            <a:endParaRPr lang="en-US" altLang="zh-CN" sz="1600" dirty="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 name="矩形 5"/>
          <p:cNvSpPr/>
          <p:nvPr/>
        </p:nvSpPr>
        <p:spPr>
          <a:xfrm>
            <a:off x="-5080" y="-4445"/>
            <a:ext cx="2400935" cy="6862445"/>
          </a:xfrm>
          <a:prstGeom prst="rect">
            <a:avLst/>
          </a:prstGeom>
          <a:solidFill>
            <a:srgbClr val="39437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60776" name="灯片编号占位符 3"/>
          <p:cNvSpPr txBox="1">
            <a:spLocks noGrp="1"/>
          </p:cNvSpPr>
          <p:nvPr>
            <p:ph type="sldNum" sz="quarter" idx="4"/>
          </p:nvPr>
        </p:nvSpPr>
        <p:spPr>
          <a:xfrm>
            <a:off x="7086600" y="6479540"/>
            <a:ext cx="2057400" cy="365125"/>
          </a:xfrm>
          <a:noFill/>
          <a:ln>
            <a:noFill/>
          </a:ln>
        </p:spPr>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609600" lvl="1" indent="-1524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1219200" lvl="2" indent="-3048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828800" lvl="3" indent="-4572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2438400" lvl="4" indent="-6096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200" dirty="0">
                <a:solidFill>
                  <a:srgbClr val="898989"/>
                </a:solidFill>
              </a:rPr>
              <a:t>2</a:t>
            </a:fld>
            <a:endParaRPr lang="en-US" altLang="en-US" sz="1200" dirty="0">
              <a:solidFill>
                <a:srgbClr val="898989"/>
              </a:solidFill>
            </a:endParaRPr>
          </a:p>
        </p:txBody>
      </p:sp>
      <p:sp>
        <p:nvSpPr>
          <p:cNvPr id="162819" name="Line 29"/>
          <p:cNvSpPr/>
          <p:nvPr/>
        </p:nvSpPr>
        <p:spPr>
          <a:xfrm>
            <a:off x="52705" y="2532063"/>
            <a:ext cx="2286000" cy="0"/>
          </a:xfrm>
          <a:prstGeom prst="line">
            <a:avLst/>
          </a:prstGeom>
          <a:ln w="6350" cap="flat" cmpd="sng">
            <a:solidFill>
              <a:schemeClr val="bg1"/>
            </a:solidFill>
            <a:prstDash val="solid"/>
            <a:headEnd type="none" w="med" len="med"/>
            <a:tailEnd type="none" w="med" len="med"/>
          </a:ln>
        </p:spPr>
      </p:sp>
      <p:sp>
        <p:nvSpPr>
          <p:cNvPr id="162820" name="Line 32"/>
          <p:cNvSpPr/>
          <p:nvPr/>
        </p:nvSpPr>
        <p:spPr>
          <a:xfrm>
            <a:off x="52705" y="3819843"/>
            <a:ext cx="2286000" cy="0"/>
          </a:xfrm>
          <a:prstGeom prst="line">
            <a:avLst/>
          </a:prstGeom>
          <a:ln w="6350" cap="flat" cmpd="sng">
            <a:solidFill>
              <a:schemeClr val="bg1"/>
            </a:solidFill>
            <a:prstDash val="solid"/>
            <a:headEnd type="none" w="med" len="med"/>
            <a:tailEnd type="none" w="med" len="med"/>
          </a:ln>
        </p:spPr>
      </p:sp>
      <p:sp>
        <p:nvSpPr>
          <p:cNvPr id="162821" name="TextBox 32"/>
          <p:cNvSpPr txBox="1"/>
          <p:nvPr/>
        </p:nvSpPr>
        <p:spPr>
          <a:xfrm>
            <a:off x="703263" y="2793683"/>
            <a:ext cx="984885" cy="521970"/>
          </a:xfrm>
          <a:prstGeom prst="rect">
            <a:avLst/>
          </a:prstGeom>
          <a:noFill/>
          <a:ln w="9525">
            <a:noFill/>
          </a:ln>
        </p:spPr>
        <p:txBody>
          <a:bodyPr wrap="none">
            <a:spAutoFit/>
          </a:bodyPr>
          <a:lstStyle/>
          <a:p>
            <a:pPr algn="ctr"/>
            <a:r>
              <a:rPr lang="zh-CN" altLang="en-US" sz="2800" b="1" dirty="0">
                <a:solidFill>
                  <a:schemeClr val="bg1"/>
                </a:solidFill>
                <a:latin typeface="黑体-简" panose="02000000000000000000" charset="-122"/>
                <a:ea typeface="黑体-简" panose="02000000000000000000" charset="-122"/>
              </a:rPr>
              <a:t>目 录</a:t>
            </a:r>
          </a:p>
        </p:txBody>
      </p:sp>
      <p:sp>
        <p:nvSpPr>
          <p:cNvPr id="34" name="TextBox 33"/>
          <p:cNvSpPr txBox="1"/>
          <p:nvPr/>
        </p:nvSpPr>
        <p:spPr>
          <a:xfrm rot="21560070">
            <a:off x="74930" y="3241993"/>
            <a:ext cx="2241550" cy="369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1" i="0" u="none" strike="noStrike" kern="1200" cap="none" spc="0" normalizeH="0" baseline="0" noProof="1">
                <a:ln>
                  <a:noFill/>
                </a:ln>
                <a:solidFill>
                  <a:schemeClr val="bg1"/>
                </a:solidFill>
                <a:effectLst/>
                <a:uLnTx/>
                <a:uFillTx/>
                <a:latin typeface="黑体-简" panose="02000000000000000000" charset="-122"/>
                <a:ea typeface="黑体-简" panose="02000000000000000000" charset="-122"/>
                <a:cs typeface="+mn-cs"/>
                <a:sym typeface="+mn-ea"/>
              </a:rPr>
              <a:t>CONTENTS   </a:t>
            </a:r>
          </a:p>
        </p:txBody>
      </p:sp>
      <p:sp>
        <p:nvSpPr>
          <p:cNvPr id="162824" name="TextBox 30"/>
          <p:cNvSpPr txBox="1"/>
          <p:nvPr/>
        </p:nvSpPr>
        <p:spPr>
          <a:xfrm>
            <a:off x="4283710" y="1695020"/>
            <a:ext cx="2341880" cy="460375"/>
          </a:xfrm>
          <a:prstGeom prst="rect">
            <a:avLst/>
          </a:prstGeom>
          <a:noFill/>
          <a:ln w="9525">
            <a:noFill/>
          </a:ln>
        </p:spPr>
        <p:txBody>
          <a:bodyPr wrap="square">
            <a:spAutoFit/>
          </a:bodyPr>
          <a:lstStyle/>
          <a:p>
            <a:r>
              <a:rPr lang="zh-CN" altLang="en-US" sz="2400" dirty="0">
                <a:latin typeface="黑体-简" panose="02000000000000000000" charset="-122"/>
                <a:ea typeface="黑体-简" panose="02000000000000000000" charset="-122"/>
                <a:sym typeface="微软雅黑" panose="020B0503020204020204" pitchFamily="34" charset="-122"/>
              </a:rPr>
              <a:t>问题分析</a:t>
            </a:r>
          </a:p>
        </p:txBody>
      </p:sp>
      <p:grpSp>
        <p:nvGrpSpPr>
          <p:cNvPr id="2" name="组合 1"/>
          <p:cNvGrpSpPr/>
          <p:nvPr/>
        </p:nvGrpSpPr>
        <p:grpSpPr>
          <a:xfrm>
            <a:off x="3550575" y="1724230"/>
            <a:ext cx="476250" cy="463550"/>
            <a:chOff x="5555" y="2104"/>
            <a:chExt cx="750" cy="730"/>
          </a:xfrm>
        </p:grpSpPr>
        <p:sp>
          <p:nvSpPr>
            <p:cNvPr id="162846" name="Oval 6"/>
            <p:cNvSpPr/>
            <p:nvPr/>
          </p:nvSpPr>
          <p:spPr>
            <a:xfrm>
              <a:off x="5575" y="2104"/>
              <a:ext cx="730" cy="730"/>
            </a:xfrm>
            <a:prstGeom prst="ellipse">
              <a:avLst/>
            </a:prstGeom>
            <a:solidFill>
              <a:srgbClr val="394179"/>
            </a:solidFill>
            <a:ln w="12700">
              <a:noFill/>
            </a:ln>
          </p:spPr>
          <p:txBody>
            <a:bodyPr/>
            <a:lstStyle/>
            <a:p>
              <a:endParaRPr lang="zh-CN" altLang="en-US" dirty="0">
                <a:solidFill>
                  <a:schemeClr val="bg1"/>
                </a:solidFill>
                <a:latin typeface="Impact" panose="020B0806030902050204" pitchFamily="34" charset="0"/>
              </a:endParaRPr>
            </a:p>
          </p:txBody>
        </p:sp>
        <p:sp>
          <p:nvSpPr>
            <p:cNvPr id="162847" name="Text Box 24"/>
            <p:cNvSpPr txBox="1"/>
            <p:nvPr/>
          </p:nvSpPr>
          <p:spPr>
            <a:xfrm>
              <a:off x="5555" y="2155"/>
              <a:ext cx="698" cy="628"/>
            </a:xfrm>
            <a:prstGeom prst="rect">
              <a:avLst/>
            </a:prstGeom>
            <a:noFill/>
            <a:ln w="9525">
              <a:noFill/>
            </a:ln>
          </p:spPr>
          <p:txBody>
            <a:bodyPr wrap="square">
              <a:spAutoFit/>
            </a:bodyPr>
            <a:lstStyle/>
            <a:p>
              <a:pPr algn="ctr" eaLnBrk="1" hangingPunct="1">
                <a:lnSpc>
                  <a:spcPct val="100000"/>
                </a:lnSpc>
              </a:pPr>
              <a:r>
                <a:rPr lang="en-US" altLang="zh-CN" sz="2000" dirty="0">
                  <a:solidFill>
                    <a:schemeClr val="bg1"/>
                  </a:solidFill>
                  <a:latin typeface="Impact" panose="020B0806030902050204" pitchFamily="34" charset="0"/>
                </a:rPr>
                <a:t>2</a:t>
              </a:r>
              <a:endParaRPr lang="zh-CN" altLang="zh-CN" sz="2000" dirty="0">
                <a:solidFill>
                  <a:schemeClr val="bg1"/>
                </a:solidFill>
                <a:latin typeface="Impact" panose="020B0806030902050204" pitchFamily="34" charset="0"/>
              </a:endParaRPr>
            </a:p>
          </p:txBody>
        </p:sp>
      </p:grpSp>
      <p:grpSp>
        <p:nvGrpSpPr>
          <p:cNvPr id="3" name="组合 2"/>
          <p:cNvGrpSpPr/>
          <p:nvPr/>
        </p:nvGrpSpPr>
        <p:grpSpPr>
          <a:xfrm>
            <a:off x="3558195" y="2755333"/>
            <a:ext cx="468630" cy="463550"/>
            <a:chOff x="5567" y="2104"/>
            <a:chExt cx="738" cy="730"/>
          </a:xfrm>
        </p:grpSpPr>
        <p:sp>
          <p:nvSpPr>
            <p:cNvPr id="4" name="Oval 6"/>
            <p:cNvSpPr/>
            <p:nvPr/>
          </p:nvSpPr>
          <p:spPr>
            <a:xfrm>
              <a:off x="5575" y="2104"/>
              <a:ext cx="730" cy="730"/>
            </a:xfrm>
            <a:prstGeom prst="ellipse">
              <a:avLst/>
            </a:prstGeom>
            <a:solidFill>
              <a:srgbClr val="394179"/>
            </a:solidFill>
            <a:ln w="12700">
              <a:noFill/>
            </a:ln>
          </p:spPr>
          <p:txBody>
            <a:bodyPr/>
            <a:lstStyle/>
            <a:p>
              <a:endParaRPr lang="zh-CN" altLang="en-US" dirty="0">
                <a:solidFill>
                  <a:schemeClr val="bg1"/>
                </a:solidFill>
                <a:latin typeface="Impact" panose="020B0806030902050204" pitchFamily="34" charset="0"/>
              </a:endParaRPr>
            </a:p>
          </p:txBody>
        </p:sp>
        <p:sp>
          <p:nvSpPr>
            <p:cNvPr id="5" name="Text Box 24"/>
            <p:cNvSpPr txBox="1"/>
            <p:nvPr/>
          </p:nvSpPr>
          <p:spPr>
            <a:xfrm>
              <a:off x="5567" y="2155"/>
              <a:ext cx="698" cy="628"/>
            </a:xfrm>
            <a:prstGeom prst="rect">
              <a:avLst/>
            </a:prstGeom>
            <a:noFill/>
            <a:ln w="9525">
              <a:noFill/>
            </a:ln>
          </p:spPr>
          <p:txBody>
            <a:bodyPr wrap="square">
              <a:spAutoFit/>
            </a:bodyPr>
            <a:lstStyle/>
            <a:p>
              <a:pPr algn="ctr" eaLnBrk="1" hangingPunct="1">
                <a:lnSpc>
                  <a:spcPct val="100000"/>
                </a:lnSpc>
              </a:pPr>
              <a:r>
                <a:rPr lang="en-US" altLang="zh-CN" sz="2000" dirty="0">
                  <a:solidFill>
                    <a:schemeClr val="bg1"/>
                  </a:solidFill>
                  <a:latin typeface="Impact" panose="020B0806030902050204" pitchFamily="34" charset="0"/>
                </a:rPr>
                <a:t>3</a:t>
              </a:r>
            </a:p>
          </p:txBody>
        </p:sp>
      </p:grpSp>
      <p:grpSp>
        <p:nvGrpSpPr>
          <p:cNvPr id="7" name="组合 6"/>
          <p:cNvGrpSpPr/>
          <p:nvPr/>
        </p:nvGrpSpPr>
        <p:grpSpPr>
          <a:xfrm>
            <a:off x="3558195" y="3760747"/>
            <a:ext cx="468630" cy="463550"/>
            <a:chOff x="5567" y="2104"/>
            <a:chExt cx="738" cy="730"/>
          </a:xfrm>
        </p:grpSpPr>
        <p:sp>
          <p:nvSpPr>
            <p:cNvPr id="8" name="Oval 6"/>
            <p:cNvSpPr/>
            <p:nvPr/>
          </p:nvSpPr>
          <p:spPr>
            <a:xfrm>
              <a:off x="5575" y="2104"/>
              <a:ext cx="730" cy="730"/>
            </a:xfrm>
            <a:prstGeom prst="ellipse">
              <a:avLst/>
            </a:prstGeom>
            <a:solidFill>
              <a:srgbClr val="394179"/>
            </a:solidFill>
            <a:ln w="12700">
              <a:noFill/>
            </a:ln>
          </p:spPr>
          <p:txBody>
            <a:bodyPr/>
            <a:lstStyle/>
            <a:p>
              <a:endParaRPr lang="zh-CN" altLang="en-US" dirty="0">
                <a:solidFill>
                  <a:schemeClr val="bg1"/>
                </a:solidFill>
                <a:latin typeface="Impact" panose="020B0806030902050204" pitchFamily="34" charset="0"/>
              </a:endParaRPr>
            </a:p>
          </p:txBody>
        </p:sp>
        <p:sp>
          <p:nvSpPr>
            <p:cNvPr id="9" name="Text Box 24"/>
            <p:cNvSpPr txBox="1"/>
            <p:nvPr/>
          </p:nvSpPr>
          <p:spPr>
            <a:xfrm>
              <a:off x="5567" y="2155"/>
              <a:ext cx="698" cy="628"/>
            </a:xfrm>
            <a:prstGeom prst="rect">
              <a:avLst/>
            </a:prstGeom>
            <a:noFill/>
            <a:ln w="9525">
              <a:noFill/>
            </a:ln>
          </p:spPr>
          <p:txBody>
            <a:bodyPr wrap="square">
              <a:spAutoFit/>
            </a:bodyPr>
            <a:lstStyle/>
            <a:p>
              <a:pPr algn="ctr" eaLnBrk="1" hangingPunct="1">
                <a:lnSpc>
                  <a:spcPct val="100000"/>
                </a:lnSpc>
              </a:pPr>
              <a:r>
                <a:rPr lang="en-US" altLang="zh-CN" sz="2000" dirty="0">
                  <a:solidFill>
                    <a:schemeClr val="bg1"/>
                  </a:solidFill>
                  <a:latin typeface="Impact" panose="020B0806030902050204" pitchFamily="34" charset="0"/>
                </a:rPr>
                <a:t>4</a:t>
              </a:r>
            </a:p>
          </p:txBody>
        </p:sp>
      </p:grpSp>
      <p:sp>
        <p:nvSpPr>
          <p:cNvPr id="10" name="TextBox 30"/>
          <p:cNvSpPr txBox="1"/>
          <p:nvPr/>
        </p:nvSpPr>
        <p:spPr>
          <a:xfrm>
            <a:off x="4283710" y="2711691"/>
            <a:ext cx="2341880" cy="460375"/>
          </a:xfrm>
          <a:prstGeom prst="rect">
            <a:avLst/>
          </a:prstGeom>
          <a:noFill/>
          <a:ln w="9525">
            <a:noFill/>
          </a:ln>
        </p:spPr>
        <p:txBody>
          <a:bodyPr wrap="square">
            <a:spAutoFit/>
          </a:bodyPr>
          <a:lstStyle/>
          <a:p>
            <a:r>
              <a:rPr lang="zh-CN" altLang="en-US" sz="2400" dirty="0">
                <a:latin typeface="黑体-简" panose="02000000000000000000" charset="-122"/>
                <a:ea typeface="黑体-简" panose="02000000000000000000" charset="-122"/>
                <a:sym typeface="微软雅黑" panose="020B0503020204020204" pitchFamily="34" charset="-122"/>
              </a:rPr>
              <a:t>解决思路</a:t>
            </a:r>
          </a:p>
        </p:txBody>
      </p:sp>
      <p:sp>
        <p:nvSpPr>
          <p:cNvPr id="12" name="TextBox 30"/>
          <p:cNvSpPr txBox="1"/>
          <p:nvPr/>
        </p:nvSpPr>
        <p:spPr>
          <a:xfrm>
            <a:off x="4284268" y="3742794"/>
            <a:ext cx="2341880" cy="460375"/>
          </a:xfrm>
          <a:prstGeom prst="rect">
            <a:avLst/>
          </a:prstGeom>
          <a:noFill/>
          <a:ln w="9525">
            <a:noFill/>
          </a:ln>
        </p:spPr>
        <p:txBody>
          <a:bodyPr wrap="square">
            <a:spAutoFit/>
          </a:bodyPr>
          <a:lstStyle/>
          <a:p>
            <a:r>
              <a:rPr lang="zh-CN" altLang="en-US" sz="2400" dirty="0">
                <a:latin typeface="黑体-简" panose="02000000000000000000" charset="-122"/>
                <a:ea typeface="黑体-简" panose="02000000000000000000" charset="-122"/>
                <a:sym typeface="微软雅黑" panose="020B0503020204020204" pitchFamily="34" charset="-122"/>
              </a:rPr>
              <a:t>编程要点</a:t>
            </a:r>
          </a:p>
        </p:txBody>
      </p:sp>
      <p:grpSp>
        <p:nvGrpSpPr>
          <p:cNvPr id="11" name="组合 10"/>
          <p:cNvGrpSpPr/>
          <p:nvPr/>
        </p:nvGrpSpPr>
        <p:grpSpPr>
          <a:xfrm>
            <a:off x="3562459" y="4791850"/>
            <a:ext cx="468630" cy="463550"/>
            <a:chOff x="5567" y="2104"/>
            <a:chExt cx="738" cy="730"/>
          </a:xfrm>
        </p:grpSpPr>
        <p:sp>
          <p:nvSpPr>
            <p:cNvPr id="13" name="Oval 6"/>
            <p:cNvSpPr/>
            <p:nvPr/>
          </p:nvSpPr>
          <p:spPr>
            <a:xfrm>
              <a:off x="5575" y="2104"/>
              <a:ext cx="730" cy="730"/>
            </a:xfrm>
            <a:prstGeom prst="ellipse">
              <a:avLst/>
            </a:prstGeom>
            <a:solidFill>
              <a:srgbClr val="394179"/>
            </a:solidFill>
            <a:ln w="12700">
              <a:noFill/>
            </a:ln>
          </p:spPr>
          <p:txBody>
            <a:bodyPr/>
            <a:lstStyle/>
            <a:p>
              <a:endParaRPr lang="zh-CN" altLang="en-US" dirty="0">
                <a:solidFill>
                  <a:schemeClr val="bg1"/>
                </a:solidFill>
                <a:latin typeface="Impact" panose="020B0806030902050204" pitchFamily="34" charset="0"/>
              </a:endParaRPr>
            </a:p>
          </p:txBody>
        </p:sp>
        <p:sp>
          <p:nvSpPr>
            <p:cNvPr id="14" name="Text Box 24"/>
            <p:cNvSpPr txBox="1"/>
            <p:nvPr/>
          </p:nvSpPr>
          <p:spPr>
            <a:xfrm>
              <a:off x="5567" y="2155"/>
              <a:ext cx="698" cy="628"/>
            </a:xfrm>
            <a:prstGeom prst="rect">
              <a:avLst/>
            </a:prstGeom>
            <a:noFill/>
            <a:ln w="9525">
              <a:noFill/>
            </a:ln>
          </p:spPr>
          <p:txBody>
            <a:bodyPr wrap="square">
              <a:spAutoFit/>
            </a:bodyPr>
            <a:lstStyle/>
            <a:p>
              <a:pPr algn="ctr" eaLnBrk="1" hangingPunct="1">
                <a:lnSpc>
                  <a:spcPct val="100000"/>
                </a:lnSpc>
              </a:pPr>
              <a:r>
                <a:rPr lang="en-US" altLang="zh-CN" sz="2000" dirty="0">
                  <a:solidFill>
                    <a:schemeClr val="bg1"/>
                  </a:solidFill>
                  <a:latin typeface="Impact" panose="020B0806030902050204" pitchFamily="34" charset="0"/>
                </a:rPr>
                <a:t>5</a:t>
              </a:r>
            </a:p>
          </p:txBody>
        </p:sp>
      </p:grpSp>
      <p:sp>
        <p:nvSpPr>
          <p:cNvPr id="15" name="TextBox 30"/>
          <p:cNvSpPr txBox="1"/>
          <p:nvPr/>
        </p:nvSpPr>
        <p:spPr>
          <a:xfrm>
            <a:off x="4288532" y="4773897"/>
            <a:ext cx="1507468" cy="461665"/>
          </a:xfrm>
          <a:prstGeom prst="rect">
            <a:avLst/>
          </a:prstGeom>
          <a:noFill/>
          <a:ln w="9525">
            <a:noFill/>
          </a:ln>
        </p:spPr>
        <p:txBody>
          <a:bodyPr wrap="square">
            <a:spAutoFit/>
          </a:bodyPr>
          <a:lstStyle/>
          <a:p>
            <a:r>
              <a:rPr lang="zh-CN" altLang="en-US" sz="2400" dirty="0">
                <a:latin typeface="黑体-简" panose="02000000000000000000" charset="-122"/>
                <a:ea typeface="黑体-简" panose="02000000000000000000" charset="-122"/>
                <a:sym typeface="微软雅黑" panose="020B0503020204020204" pitchFamily="34" charset="-122"/>
              </a:rPr>
              <a:t>示例代码</a:t>
            </a:r>
          </a:p>
        </p:txBody>
      </p:sp>
      <p:grpSp>
        <p:nvGrpSpPr>
          <p:cNvPr id="16" name="组合 15"/>
          <p:cNvGrpSpPr/>
          <p:nvPr/>
        </p:nvGrpSpPr>
        <p:grpSpPr>
          <a:xfrm>
            <a:off x="3562459" y="5822953"/>
            <a:ext cx="468630" cy="463550"/>
            <a:chOff x="5567" y="2104"/>
            <a:chExt cx="738" cy="730"/>
          </a:xfrm>
        </p:grpSpPr>
        <p:sp>
          <p:nvSpPr>
            <p:cNvPr id="17" name="Oval 6"/>
            <p:cNvSpPr/>
            <p:nvPr/>
          </p:nvSpPr>
          <p:spPr>
            <a:xfrm>
              <a:off x="5575" y="2104"/>
              <a:ext cx="730" cy="730"/>
            </a:xfrm>
            <a:prstGeom prst="ellipse">
              <a:avLst/>
            </a:prstGeom>
            <a:solidFill>
              <a:srgbClr val="394179"/>
            </a:solidFill>
            <a:ln w="12700">
              <a:noFill/>
            </a:ln>
          </p:spPr>
          <p:txBody>
            <a:bodyPr/>
            <a:lstStyle/>
            <a:p>
              <a:endParaRPr lang="zh-CN" altLang="en-US" dirty="0">
                <a:solidFill>
                  <a:schemeClr val="bg1"/>
                </a:solidFill>
                <a:latin typeface="Impact" panose="020B0806030902050204" pitchFamily="34" charset="0"/>
              </a:endParaRPr>
            </a:p>
          </p:txBody>
        </p:sp>
        <p:sp>
          <p:nvSpPr>
            <p:cNvPr id="18" name="Text Box 24"/>
            <p:cNvSpPr txBox="1"/>
            <p:nvPr/>
          </p:nvSpPr>
          <p:spPr>
            <a:xfrm>
              <a:off x="5567" y="2155"/>
              <a:ext cx="698" cy="628"/>
            </a:xfrm>
            <a:prstGeom prst="rect">
              <a:avLst/>
            </a:prstGeom>
            <a:noFill/>
            <a:ln w="9525">
              <a:noFill/>
            </a:ln>
          </p:spPr>
          <p:txBody>
            <a:bodyPr wrap="square">
              <a:spAutoFit/>
            </a:bodyPr>
            <a:lstStyle/>
            <a:p>
              <a:pPr algn="ctr" eaLnBrk="1" hangingPunct="1">
                <a:lnSpc>
                  <a:spcPct val="100000"/>
                </a:lnSpc>
              </a:pPr>
              <a:r>
                <a:rPr lang="en-US" altLang="zh-CN" sz="2000" dirty="0">
                  <a:solidFill>
                    <a:schemeClr val="bg1"/>
                  </a:solidFill>
                  <a:latin typeface="Impact" panose="020B0806030902050204" pitchFamily="34" charset="0"/>
                </a:rPr>
                <a:t>6</a:t>
              </a:r>
            </a:p>
          </p:txBody>
        </p:sp>
      </p:grpSp>
      <p:sp>
        <p:nvSpPr>
          <p:cNvPr id="19" name="TextBox 30"/>
          <p:cNvSpPr txBox="1"/>
          <p:nvPr/>
        </p:nvSpPr>
        <p:spPr>
          <a:xfrm>
            <a:off x="4288532" y="5805000"/>
            <a:ext cx="824381" cy="461665"/>
          </a:xfrm>
          <a:prstGeom prst="rect">
            <a:avLst/>
          </a:prstGeom>
          <a:noFill/>
          <a:ln w="9525">
            <a:noFill/>
          </a:ln>
        </p:spPr>
        <p:txBody>
          <a:bodyPr wrap="square">
            <a:spAutoFit/>
          </a:bodyPr>
          <a:lstStyle/>
          <a:p>
            <a:r>
              <a:rPr lang="zh-CN" altLang="en-US" sz="2400" dirty="0">
                <a:latin typeface="黑体-简" panose="02000000000000000000" charset="-122"/>
                <a:ea typeface="黑体-简" panose="02000000000000000000" charset="-122"/>
                <a:sym typeface="微软雅黑" panose="020B0503020204020204" pitchFamily="34" charset="-122"/>
              </a:rPr>
              <a:t>任务</a:t>
            </a:r>
          </a:p>
        </p:txBody>
      </p:sp>
      <p:sp>
        <p:nvSpPr>
          <p:cNvPr id="41" name="TextBox 30"/>
          <p:cNvSpPr txBox="1"/>
          <p:nvPr/>
        </p:nvSpPr>
        <p:spPr>
          <a:xfrm>
            <a:off x="4283710" y="650082"/>
            <a:ext cx="3024290" cy="461665"/>
          </a:xfrm>
          <a:prstGeom prst="rect">
            <a:avLst/>
          </a:prstGeom>
          <a:noFill/>
          <a:ln w="9525">
            <a:noFill/>
          </a:ln>
        </p:spPr>
        <p:txBody>
          <a:bodyPr wrap="square">
            <a:spAutoFit/>
          </a:bodyPr>
          <a:lstStyle/>
          <a:p>
            <a:r>
              <a:rPr lang="zh-CN" altLang="en-US" sz="2400" dirty="0">
                <a:latin typeface="黑体-简" panose="02000000000000000000" charset="-122"/>
                <a:ea typeface="黑体-简" panose="02000000000000000000" charset="-122"/>
                <a:sym typeface="微软雅黑" panose="020B0503020204020204" pitchFamily="34" charset="-122"/>
              </a:rPr>
              <a:t>教学目的和基本要求</a:t>
            </a:r>
          </a:p>
        </p:txBody>
      </p:sp>
      <p:grpSp>
        <p:nvGrpSpPr>
          <p:cNvPr id="42" name="组合 41"/>
          <p:cNvGrpSpPr/>
          <p:nvPr/>
        </p:nvGrpSpPr>
        <p:grpSpPr>
          <a:xfrm>
            <a:off x="3550575" y="679292"/>
            <a:ext cx="476250" cy="463550"/>
            <a:chOff x="5555" y="2104"/>
            <a:chExt cx="750" cy="730"/>
          </a:xfrm>
        </p:grpSpPr>
        <p:sp>
          <p:nvSpPr>
            <p:cNvPr id="43" name="Oval 6"/>
            <p:cNvSpPr/>
            <p:nvPr/>
          </p:nvSpPr>
          <p:spPr>
            <a:xfrm>
              <a:off x="5575" y="2104"/>
              <a:ext cx="730" cy="730"/>
            </a:xfrm>
            <a:prstGeom prst="ellipse">
              <a:avLst/>
            </a:prstGeom>
            <a:solidFill>
              <a:srgbClr val="394179"/>
            </a:solidFill>
            <a:ln w="12700">
              <a:noFill/>
            </a:ln>
          </p:spPr>
          <p:txBody>
            <a:bodyPr/>
            <a:lstStyle/>
            <a:p>
              <a:endParaRPr lang="zh-CN" altLang="en-US" dirty="0">
                <a:solidFill>
                  <a:schemeClr val="bg1"/>
                </a:solidFill>
                <a:latin typeface="Impact" panose="020B0806030902050204" pitchFamily="34" charset="0"/>
              </a:endParaRPr>
            </a:p>
          </p:txBody>
        </p:sp>
        <p:sp>
          <p:nvSpPr>
            <p:cNvPr id="44" name="Text Box 24"/>
            <p:cNvSpPr txBox="1"/>
            <p:nvPr/>
          </p:nvSpPr>
          <p:spPr>
            <a:xfrm>
              <a:off x="5555" y="2155"/>
              <a:ext cx="698" cy="628"/>
            </a:xfrm>
            <a:prstGeom prst="rect">
              <a:avLst/>
            </a:prstGeom>
            <a:noFill/>
            <a:ln w="9525">
              <a:noFill/>
            </a:ln>
          </p:spPr>
          <p:txBody>
            <a:bodyPr wrap="square">
              <a:spAutoFit/>
            </a:bodyPr>
            <a:lstStyle/>
            <a:p>
              <a:pPr algn="ctr" eaLnBrk="1" hangingPunct="1">
                <a:lnSpc>
                  <a:spcPct val="100000"/>
                </a:lnSpc>
              </a:pPr>
              <a:r>
                <a:rPr lang="zh-CN" altLang="zh-CN" sz="2000" dirty="0">
                  <a:solidFill>
                    <a:schemeClr val="bg1"/>
                  </a:solidFill>
                  <a:latin typeface="Impact" panose="020B0806030902050204" pitchFamily="34" charset="0"/>
                </a:rPr>
                <a:t>1</a:t>
              </a:r>
            </a:p>
          </p:txBody>
        </p:sp>
      </p:gr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 Box 58"/>
          <p:cNvSpPr/>
          <p:nvPr/>
        </p:nvSpPr>
        <p:spPr>
          <a:xfrm>
            <a:off x="188595" y="1437323"/>
            <a:ext cx="660400" cy="684530"/>
          </a:xfrm>
          <a:prstGeom prst="rect">
            <a:avLst/>
          </a:prstGeom>
          <a:noFill/>
          <a:ln w="12700" cap="flat">
            <a:noFill/>
            <a:miter lim="400000"/>
          </a:ln>
          <a:effectLst/>
        </p:spPr>
        <p:txBody>
          <a:bodyPr wrap="square" lIns="34290" tIns="34290" rIns="34290" bIns="34290" numCol="1" anchor="t">
            <a:spAutoFit/>
          </a:bodyPr>
          <a:lstStyle>
            <a:lvl1pPr algn="ctr">
              <a:defRPr sz="40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ctr"/>
            <a:r>
              <a:rPr lang="en-US" altLang="zh-CN" u="sng" dirty="0">
                <a:solidFill>
                  <a:schemeClr val="bg1"/>
                </a:solidFill>
              </a:rPr>
              <a:t>E</a:t>
            </a:r>
          </a:p>
        </p:txBody>
      </p:sp>
      <p:sp>
        <p:nvSpPr>
          <p:cNvPr id="29" name="矩形 11"/>
          <p:cNvSpPr/>
          <p:nvPr/>
        </p:nvSpPr>
        <p:spPr>
          <a:xfrm>
            <a:off x="902578" y="207328"/>
            <a:ext cx="5860900" cy="430887"/>
          </a:xfrm>
          <a:prstGeom prst="rect">
            <a:avLst/>
          </a:prstGeom>
          <a:noFill/>
          <a:ln w="9525">
            <a:noFill/>
          </a:ln>
        </p:spPr>
        <p:txBody>
          <a:bodyPr wrap="none">
            <a:spAutoFit/>
          </a:bodyPr>
          <a:lstStyle/>
          <a:p>
            <a:pPr algn="l" eaLnBrk="1" hangingPunct="1"/>
            <a:r>
              <a:rPr lang="zh-CN" altLang="en-US" sz="2200" b="1" dirty="0">
                <a:solidFill>
                  <a:srgbClr val="394179"/>
                </a:solidFill>
                <a:latin typeface="黑体-简" panose="02000000000000000000" charset="-122"/>
                <a:ea typeface="黑体-简" panose="02000000000000000000" charset="-122"/>
              </a:rPr>
              <a:t>银行业务模拟系统</a:t>
            </a:r>
            <a:r>
              <a:rPr lang="en-US" altLang="zh-CN" sz="2200" b="1" dirty="0">
                <a:solidFill>
                  <a:srgbClr val="394179"/>
                </a:solidFill>
                <a:latin typeface="黑体-简" panose="02000000000000000000" charset="-122"/>
                <a:ea typeface="黑体-简" panose="02000000000000000000" charset="-122"/>
              </a:rPr>
              <a:t>——</a:t>
            </a:r>
            <a:r>
              <a:rPr lang="en-US" altLang="zh-CN" sz="2200" b="1" dirty="0">
                <a:solidFill>
                  <a:schemeClr val="tx1"/>
                </a:solidFill>
                <a:latin typeface="黑体-简" panose="02000000000000000000" charset="-122"/>
                <a:ea typeface="黑体-简" panose="02000000000000000000" charset="-122"/>
              </a:rPr>
              <a:t>1.</a:t>
            </a:r>
            <a:r>
              <a:rPr lang="zh-CN" altLang="en-US" sz="2200" b="1" dirty="0">
                <a:solidFill>
                  <a:schemeClr val="tx1"/>
                </a:solidFill>
                <a:latin typeface="黑体-简" panose="02000000000000000000" charset="-122"/>
                <a:ea typeface="黑体-简" panose="02000000000000000000" charset="-122"/>
              </a:rPr>
              <a:t>教学目的和基本要求</a:t>
            </a:r>
          </a:p>
        </p:txBody>
      </p:sp>
      <p:sp>
        <p:nvSpPr>
          <p:cNvPr id="8" name="文本框 7"/>
          <p:cNvSpPr txBox="1"/>
          <p:nvPr/>
        </p:nvSpPr>
        <p:spPr>
          <a:xfrm>
            <a:off x="902578" y="1702291"/>
            <a:ext cx="7788649" cy="1337945"/>
          </a:xfrm>
          <a:prstGeom prst="rect">
            <a:avLst/>
          </a:prstGeom>
          <a:noFill/>
        </p:spPr>
        <p:txBody>
          <a:bodyPr wrap="square">
            <a:spAutoFit/>
          </a:bodyPr>
          <a:lstStyle/>
          <a:p>
            <a:pPr>
              <a:lnSpc>
                <a:spcPct val="150000"/>
              </a:lnSpc>
            </a:pPr>
            <a:r>
              <a:rPr lang="zh-CN" altLang="en-US" dirty="0">
                <a:solidFill>
                  <a:srgbClr val="000000"/>
                </a:solidFill>
              </a:rPr>
              <a:t>加深对队列数据结构的理解，掌握离散事件问题的模拟方法，强化学生的逻辑思维能力和动手能力，巩固良好的编程习惯，掌握工程软件设计的基本方法，为后续课程的学习打下坚实基础。</a:t>
            </a:r>
            <a:endParaRPr lang="zh-CN" altLang="en-US" dirty="0"/>
          </a:p>
        </p:txBody>
      </p:sp>
      <p:sp>
        <p:nvSpPr>
          <p:cNvPr id="2" name="矩形 1"/>
          <p:cNvSpPr/>
          <p:nvPr/>
        </p:nvSpPr>
        <p:spPr>
          <a:xfrm>
            <a:off x="348580" y="1332959"/>
            <a:ext cx="1107996" cy="369332"/>
          </a:xfrm>
          <a:prstGeom prst="rect">
            <a:avLst/>
          </a:prstGeom>
        </p:spPr>
        <p:txBody>
          <a:bodyPr wrap="none">
            <a:spAutoFit/>
          </a:bodyPr>
          <a:lstStyle/>
          <a:p>
            <a:r>
              <a:rPr lang="zh-CN" altLang="zh-CN" dirty="0">
                <a:latin typeface="Calibri" panose="020F0502020204030204" pitchFamily="34" charset="0"/>
                <a:ea typeface="微软雅黑" panose="020B0503020204020204" pitchFamily="34" charset="-122"/>
                <a:cs typeface="Times New Roman" panose="02020603050405020304" pitchFamily="18" charset="0"/>
              </a:rPr>
              <a:t>学习目的</a:t>
            </a:r>
            <a:endParaRPr lang="zh-CN" altLang="en-US" dirty="0"/>
          </a:p>
        </p:txBody>
      </p:sp>
      <p:sp>
        <p:nvSpPr>
          <p:cNvPr id="6" name="矩形 5"/>
          <p:cNvSpPr/>
          <p:nvPr/>
        </p:nvSpPr>
        <p:spPr>
          <a:xfrm>
            <a:off x="348580" y="3041119"/>
            <a:ext cx="8631405" cy="369332"/>
          </a:xfrm>
          <a:prstGeom prst="rect">
            <a:avLst/>
          </a:prstGeom>
        </p:spPr>
        <p:txBody>
          <a:bodyPr wrap="square">
            <a:spAutoFit/>
          </a:bodyPr>
          <a:lstStyle/>
          <a:p>
            <a:r>
              <a:rPr lang="zh-CN" altLang="zh-CN" dirty="0">
                <a:latin typeface="Calibri" panose="020F0502020204030204" pitchFamily="34" charset="0"/>
                <a:ea typeface="微软雅黑" panose="020B0503020204020204" pitchFamily="34" charset="-122"/>
                <a:cs typeface="Times New Roman" panose="02020603050405020304" pitchFamily="18" charset="0"/>
              </a:rPr>
              <a:t>教学内容</a:t>
            </a:r>
          </a:p>
        </p:txBody>
      </p:sp>
      <p:sp>
        <p:nvSpPr>
          <p:cNvPr id="10" name="矩形 9"/>
          <p:cNvSpPr/>
          <p:nvPr/>
        </p:nvSpPr>
        <p:spPr>
          <a:xfrm>
            <a:off x="902578" y="3429000"/>
            <a:ext cx="7788649" cy="2999740"/>
          </a:xfrm>
          <a:prstGeom prst="rect">
            <a:avLst/>
          </a:prstGeom>
        </p:spPr>
        <p:txBody>
          <a:bodyPr wrap="square">
            <a:spAutoFit/>
          </a:bodyPr>
          <a:lstStyle/>
          <a:p>
            <a:pPr>
              <a:lnSpc>
                <a:spcPct val="150000"/>
              </a:lnSpc>
            </a:pPr>
            <a:r>
              <a:rPr lang="zh-CN" altLang="zh-CN" dirty="0">
                <a:solidFill>
                  <a:srgbClr val="000000"/>
                </a:solidFill>
              </a:rPr>
              <a:t>问题描述：</a:t>
            </a:r>
          </a:p>
          <a:p>
            <a:pPr>
              <a:lnSpc>
                <a:spcPct val="150000"/>
              </a:lnSpc>
            </a:pPr>
            <a:r>
              <a:rPr lang="en-US" altLang="zh-CN" dirty="0">
                <a:solidFill>
                  <a:srgbClr val="000000"/>
                </a:solidFill>
              </a:rPr>
              <a:t>        </a:t>
            </a:r>
            <a:r>
              <a:rPr altLang="zh-CN" dirty="0">
                <a:solidFill>
                  <a:srgbClr val="000000"/>
                </a:solidFill>
              </a:rPr>
              <a:t>假设某银行有四个窗口对外接待客户，从早晨银行开门起不断有客户进入银行。由于每个窗口在某个时刻只能接待一个客户，因此在客户人数众多时需在每个窗口前顺次排队，对于刚进入银行的客户，如果某个窗口的业务员正空闲，则可上前办理业务，反之，若四个窗口均有客户所占，他便会排在人数最少的队伍后面。现在需要编制程序以模拟银行的这种业务活动并计算一天中客户在银行逗留的平均时间。</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 Box 58"/>
          <p:cNvSpPr/>
          <p:nvPr/>
        </p:nvSpPr>
        <p:spPr>
          <a:xfrm>
            <a:off x="188595" y="1437323"/>
            <a:ext cx="660400" cy="684530"/>
          </a:xfrm>
          <a:prstGeom prst="rect">
            <a:avLst/>
          </a:prstGeom>
          <a:noFill/>
          <a:ln w="12700" cap="flat">
            <a:noFill/>
            <a:miter lim="400000"/>
          </a:ln>
          <a:effectLst/>
        </p:spPr>
        <p:txBody>
          <a:bodyPr wrap="square" lIns="34290" tIns="34290" rIns="34290" bIns="34290" numCol="1" anchor="t">
            <a:spAutoFit/>
          </a:bodyPr>
          <a:lstStyle>
            <a:lvl1pPr algn="ctr">
              <a:defRPr sz="4000" b="1">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ctr"/>
            <a:r>
              <a:rPr lang="en-US" altLang="zh-CN" u="sng" dirty="0">
                <a:solidFill>
                  <a:schemeClr val="bg1"/>
                </a:solidFill>
              </a:rPr>
              <a:t>E</a:t>
            </a:r>
          </a:p>
        </p:txBody>
      </p:sp>
      <p:sp>
        <p:nvSpPr>
          <p:cNvPr id="10" name="矩形 9"/>
          <p:cNvSpPr/>
          <p:nvPr/>
        </p:nvSpPr>
        <p:spPr>
          <a:xfrm>
            <a:off x="667732" y="1708980"/>
            <a:ext cx="8221407" cy="2531527"/>
          </a:xfrm>
          <a:prstGeom prst="rect">
            <a:avLst/>
          </a:prstGeom>
        </p:spPr>
        <p:txBody>
          <a:bodyPr wrap="square">
            <a:spAutoFit/>
          </a:bodyPr>
          <a:lstStyle/>
          <a:p>
            <a:pPr>
              <a:lnSpc>
                <a:spcPct val="150000"/>
              </a:lnSpc>
            </a:pPr>
            <a:r>
              <a:rPr lang="zh-CN" altLang="zh-CN" dirty="0">
                <a:solidFill>
                  <a:srgbClr val="000000"/>
                </a:solidFill>
              </a:rPr>
              <a:t>基本要求：</a:t>
            </a:r>
          </a:p>
          <a:p>
            <a:pPr>
              <a:lnSpc>
                <a:spcPct val="150000"/>
              </a:lnSpc>
            </a:pPr>
            <a:r>
              <a:rPr altLang="zh-CN" dirty="0">
                <a:solidFill>
                  <a:srgbClr val="000000"/>
                </a:solidFill>
              </a:rPr>
              <a:t>（1）初始化（OpenForDay），</a:t>
            </a:r>
            <a:r>
              <a:rPr altLang="zh-CN" b="1" dirty="0" err="1">
                <a:solidFill>
                  <a:srgbClr val="000000"/>
                </a:solidFill>
                <a:effectLst>
                  <a:outerShdw blurRad="38100" dist="38100" dir="2700000" algn="tl">
                    <a:srgbClr val="000000">
                      <a:alpha val="43137"/>
                    </a:srgbClr>
                  </a:outerShdw>
                </a:effectLst>
              </a:rPr>
              <a:t>模拟银行开门时各</a:t>
            </a:r>
            <a:r>
              <a:rPr altLang="zh-CN" b="1" dirty="0" err="1">
                <a:solidFill>
                  <a:srgbClr val="000000"/>
                </a:solidFill>
                <a:effectLst>
                  <a:outerShdw blurRad="38100" dist="38100" dir="2700000" algn="tl">
                    <a:srgbClr val="000000">
                      <a:alpha val="43137"/>
                    </a:srgbClr>
                  </a:outerShdw>
                </a:effectLst>
                <a:highlight>
                  <a:srgbClr val="FFFF00"/>
                </a:highlight>
              </a:rPr>
              <a:t>数据结构</a:t>
            </a:r>
            <a:r>
              <a:rPr lang="en-US" altLang="zh-CN" b="1" dirty="0">
                <a:solidFill>
                  <a:srgbClr val="000000"/>
                </a:solidFill>
                <a:effectLst>
                  <a:outerShdw blurRad="38100" dist="38100" dir="2700000" algn="tl">
                    <a:srgbClr val="000000">
                      <a:alpha val="43137"/>
                    </a:srgbClr>
                  </a:outerShdw>
                </a:effectLst>
                <a:highlight>
                  <a:srgbClr val="FFFF00"/>
                </a:highlight>
              </a:rPr>
              <a:t>—</a:t>
            </a:r>
            <a:r>
              <a:rPr lang="zh-CN" altLang="en-US" b="1" dirty="0">
                <a:solidFill>
                  <a:srgbClr val="000000"/>
                </a:solidFill>
                <a:effectLst>
                  <a:outerShdw blurRad="38100" dist="38100" dir="2700000" algn="tl">
                    <a:srgbClr val="000000">
                      <a:alpha val="43137"/>
                    </a:srgbClr>
                  </a:outerShdw>
                </a:effectLst>
                <a:highlight>
                  <a:srgbClr val="FFFF00"/>
                </a:highlight>
              </a:rPr>
              <a:t>结构体</a:t>
            </a:r>
            <a:r>
              <a:rPr altLang="zh-CN" b="1" dirty="0" err="1">
                <a:solidFill>
                  <a:srgbClr val="000000"/>
                </a:solidFill>
                <a:effectLst>
                  <a:outerShdw blurRad="38100" dist="38100" dir="2700000" algn="tl">
                    <a:srgbClr val="000000">
                      <a:alpha val="43137"/>
                    </a:srgbClr>
                  </a:outerShdw>
                </a:effectLst>
              </a:rPr>
              <a:t>的状态</a:t>
            </a:r>
            <a:r>
              <a:rPr altLang="zh-CN" dirty="0">
                <a:solidFill>
                  <a:srgbClr val="000000"/>
                </a:solidFill>
              </a:rPr>
              <a:t>。</a:t>
            </a:r>
          </a:p>
          <a:p>
            <a:pPr>
              <a:lnSpc>
                <a:spcPct val="150000"/>
              </a:lnSpc>
            </a:pPr>
            <a:r>
              <a:rPr altLang="zh-CN" dirty="0">
                <a:solidFill>
                  <a:srgbClr val="000000"/>
                </a:solidFill>
              </a:rPr>
              <a:t>（2）事件驱动（EventDrived）, </a:t>
            </a:r>
            <a:r>
              <a:rPr altLang="zh-CN" dirty="0" err="1">
                <a:solidFill>
                  <a:srgbClr val="000000"/>
                </a:solidFill>
              </a:rPr>
              <a:t>对客户到达和离开事件做相应处理</a:t>
            </a:r>
            <a:r>
              <a:rPr lang="zh-CN" altLang="en-US" dirty="0">
                <a:solidFill>
                  <a:srgbClr val="000000"/>
                </a:solidFill>
              </a:rPr>
              <a:t>，即到达、排队、业务办理等</a:t>
            </a:r>
            <a:r>
              <a:rPr altLang="zh-CN" dirty="0">
                <a:solidFill>
                  <a:srgbClr val="000000"/>
                </a:solidFill>
              </a:rPr>
              <a:t>。</a:t>
            </a:r>
          </a:p>
          <a:p>
            <a:pPr>
              <a:lnSpc>
                <a:spcPct val="150000"/>
              </a:lnSpc>
            </a:pPr>
            <a:r>
              <a:rPr altLang="zh-CN" dirty="0">
                <a:solidFill>
                  <a:srgbClr val="000000"/>
                </a:solidFill>
              </a:rPr>
              <a:t>（3）下班处理（CloseForDay），</a:t>
            </a:r>
            <a:r>
              <a:rPr altLang="zh-CN" dirty="0" err="1">
                <a:solidFill>
                  <a:srgbClr val="000000"/>
                </a:solidFill>
              </a:rPr>
              <a:t>模拟银行关门时的动作，统计客户平均逗留时间</a:t>
            </a:r>
            <a:r>
              <a:rPr altLang="zh-CN" dirty="0">
                <a:solidFill>
                  <a:srgbClr val="000000"/>
                </a:solidFill>
              </a:rPr>
              <a:t>。</a:t>
            </a:r>
          </a:p>
        </p:txBody>
      </p:sp>
      <p:sp>
        <p:nvSpPr>
          <p:cNvPr id="2" name="矩形 11"/>
          <p:cNvSpPr/>
          <p:nvPr>
            <p:custDataLst>
              <p:tags r:id="rId1"/>
            </p:custDataLst>
          </p:nvPr>
        </p:nvSpPr>
        <p:spPr>
          <a:xfrm>
            <a:off x="902578" y="207328"/>
            <a:ext cx="5860900" cy="430887"/>
          </a:xfrm>
          <a:prstGeom prst="rect">
            <a:avLst/>
          </a:prstGeom>
          <a:noFill/>
          <a:ln w="9525">
            <a:noFill/>
          </a:ln>
        </p:spPr>
        <p:txBody>
          <a:bodyPr wrap="none">
            <a:spAutoFit/>
          </a:bodyPr>
          <a:lstStyle/>
          <a:p>
            <a:pPr algn="l" eaLnBrk="1" hangingPunct="1"/>
            <a:r>
              <a:rPr lang="zh-CN" altLang="en-US" sz="2200" b="1" dirty="0">
                <a:solidFill>
                  <a:srgbClr val="394179"/>
                </a:solidFill>
                <a:latin typeface="黑体-简" panose="02000000000000000000" charset="-122"/>
                <a:ea typeface="黑体-简" panose="02000000000000000000" charset="-122"/>
              </a:rPr>
              <a:t>银行业务模拟系统</a:t>
            </a:r>
            <a:r>
              <a:rPr lang="en-US" altLang="zh-CN" sz="2200" b="1" dirty="0">
                <a:solidFill>
                  <a:srgbClr val="394179"/>
                </a:solidFill>
                <a:latin typeface="黑体-简" panose="02000000000000000000" charset="-122"/>
                <a:ea typeface="黑体-简" panose="02000000000000000000" charset="-122"/>
              </a:rPr>
              <a:t>——</a:t>
            </a:r>
            <a:r>
              <a:rPr lang="en-US" altLang="zh-CN" sz="2200" b="1" dirty="0">
                <a:solidFill>
                  <a:schemeClr val="tx1"/>
                </a:solidFill>
                <a:latin typeface="黑体-简" panose="02000000000000000000" charset="-122"/>
                <a:ea typeface="黑体-简" panose="02000000000000000000" charset="-122"/>
              </a:rPr>
              <a:t>1.</a:t>
            </a:r>
            <a:r>
              <a:rPr lang="zh-CN" altLang="en-US" sz="2200" b="1" dirty="0">
                <a:solidFill>
                  <a:schemeClr val="tx1"/>
                </a:solidFill>
                <a:latin typeface="黑体-简" panose="02000000000000000000" charset="-122"/>
                <a:ea typeface="黑体-简" panose="02000000000000000000" charset="-122"/>
              </a:rPr>
              <a:t>教学目的和基本要求</a:t>
            </a:r>
            <a:endParaRPr lang="zh-CN" altLang="en-US" sz="2200" b="1" dirty="0">
              <a:solidFill>
                <a:srgbClr val="394179"/>
              </a:solidFill>
              <a:latin typeface="黑体-简" panose="02000000000000000000" charset="-122"/>
              <a:ea typeface="黑体-简" panose="02000000000000000000" charset="-122"/>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同侧圆角矩形 35"/>
          <p:cNvSpPr/>
          <p:nvPr>
            <p:custDataLst>
              <p:tags r:id="rId1"/>
            </p:custDataLst>
          </p:nvPr>
        </p:nvSpPr>
        <p:spPr>
          <a:xfrm rot="10800000">
            <a:off x="645795" y="1196975"/>
            <a:ext cx="3959860" cy="3671570"/>
          </a:xfrm>
          <a:prstGeom prst="round2SameRect">
            <a:avLst/>
          </a:prstGeom>
          <a:noFill/>
          <a:ln w="28575">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上箭头 41"/>
          <p:cNvSpPr/>
          <p:nvPr/>
        </p:nvSpPr>
        <p:spPr>
          <a:xfrm>
            <a:off x="2511425" y="4580890"/>
            <a:ext cx="287655" cy="63881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1"/>
          <p:cNvSpPr/>
          <p:nvPr>
            <p:custDataLst>
              <p:tags r:id="rId2"/>
            </p:custDataLst>
          </p:nvPr>
        </p:nvSpPr>
        <p:spPr>
          <a:xfrm>
            <a:off x="902578" y="207328"/>
            <a:ext cx="4442242" cy="430887"/>
          </a:xfrm>
          <a:prstGeom prst="rect">
            <a:avLst/>
          </a:prstGeom>
          <a:noFill/>
          <a:ln w="9525">
            <a:noFill/>
          </a:ln>
        </p:spPr>
        <p:txBody>
          <a:bodyPr wrap="none">
            <a:spAutoFit/>
          </a:bodyPr>
          <a:lstStyle/>
          <a:p>
            <a:pPr algn="l" eaLnBrk="1" hangingPunct="1"/>
            <a:r>
              <a:rPr lang="zh-CN" altLang="en-US" sz="2200" b="1" dirty="0">
                <a:solidFill>
                  <a:srgbClr val="394179"/>
                </a:solidFill>
                <a:latin typeface="黑体-简" panose="02000000000000000000" charset="-122"/>
                <a:ea typeface="黑体-简" panose="02000000000000000000" charset="-122"/>
              </a:rPr>
              <a:t>银行业务模拟系统</a:t>
            </a:r>
            <a:r>
              <a:rPr lang="en-US" altLang="zh-CN" sz="2200" b="1" dirty="0">
                <a:solidFill>
                  <a:srgbClr val="394179"/>
                </a:solidFill>
                <a:latin typeface="黑体-简" panose="02000000000000000000" charset="-122"/>
                <a:ea typeface="黑体-简" panose="02000000000000000000" charset="-122"/>
              </a:rPr>
              <a:t>——</a:t>
            </a:r>
            <a:r>
              <a:rPr lang="en-US" altLang="zh-CN" sz="2200" b="1" dirty="0">
                <a:solidFill>
                  <a:schemeClr val="tx1"/>
                </a:solidFill>
                <a:latin typeface="黑体-简" panose="02000000000000000000" charset="-122"/>
                <a:ea typeface="黑体-简" panose="02000000000000000000" charset="-122"/>
              </a:rPr>
              <a:t>2.</a:t>
            </a:r>
            <a:r>
              <a:rPr lang="zh-CN" altLang="en-US" sz="2200" b="1" dirty="0">
                <a:solidFill>
                  <a:schemeClr val="tx1"/>
                </a:solidFill>
                <a:latin typeface="黑体-简" panose="02000000000000000000" charset="-122"/>
                <a:ea typeface="黑体-简" panose="02000000000000000000" charset="-122"/>
              </a:rPr>
              <a:t>问题分析</a:t>
            </a:r>
          </a:p>
        </p:txBody>
      </p:sp>
      <p:pic>
        <p:nvPicPr>
          <p:cNvPr id="1026" name="Picture 2" descr="银行柜台卡通图 的图像结果"/>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45310" y="1760855"/>
            <a:ext cx="720725" cy="7804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银行柜台卡通图 的图像结果"/>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84250" y="1760855"/>
            <a:ext cx="722630" cy="7823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银行柜台卡通图 的图像结果"/>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709545" y="1763395"/>
            <a:ext cx="709930" cy="7683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银行柜台卡通图 的图像结果"/>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562985" y="1763395"/>
            <a:ext cx="725805" cy="785495"/>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圆角 9"/>
          <p:cNvSpPr/>
          <p:nvPr/>
        </p:nvSpPr>
        <p:spPr>
          <a:xfrm>
            <a:off x="1150620" y="2708910"/>
            <a:ext cx="409575" cy="1605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圆角 10"/>
          <p:cNvSpPr/>
          <p:nvPr/>
        </p:nvSpPr>
        <p:spPr>
          <a:xfrm>
            <a:off x="1990090" y="2708910"/>
            <a:ext cx="410210" cy="1605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形 18" descr="男人"/>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13"/>
              </a:ext>
            </a:extLst>
          </a:blip>
          <a:stretch>
            <a:fillRect/>
          </a:stretch>
        </p:blipFill>
        <p:spPr>
          <a:xfrm>
            <a:off x="1175385" y="2821940"/>
            <a:ext cx="353060" cy="353060"/>
          </a:xfrm>
          <a:prstGeom prst="rect">
            <a:avLst/>
          </a:prstGeom>
        </p:spPr>
      </p:pic>
      <p:pic>
        <p:nvPicPr>
          <p:cNvPr id="21" name="图形 20" descr="妇女"/>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 xmlns:asvg="http://schemas.microsoft.com/office/drawing/2016/SVG/main" r:embed="rId15"/>
              </a:ext>
            </a:extLst>
          </a:blip>
          <a:stretch>
            <a:fillRect/>
          </a:stretch>
        </p:blipFill>
        <p:spPr>
          <a:xfrm>
            <a:off x="2018762" y="2827760"/>
            <a:ext cx="352800" cy="352800"/>
          </a:xfrm>
          <a:prstGeom prst="rect">
            <a:avLst/>
          </a:prstGeom>
        </p:spPr>
      </p:pic>
      <p:pic>
        <p:nvPicPr>
          <p:cNvPr id="23" name="图形 22" descr="男人"/>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13"/>
              </a:ext>
            </a:extLst>
          </a:blip>
          <a:stretch>
            <a:fillRect/>
          </a:stretch>
        </p:blipFill>
        <p:spPr>
          <a:xfrm>
            <a:off x="1175385" y="3190875"/>
            <a:ext cx="353060" cy="353060"/>
          </a:xfrm>
          <a:prstGeom prst="rect">
            <a:avLst/>
          </a:prstGeom>
        </p:spPr>
      </p:pic>
      <p:pic>
        <p:nvPicPr>
          <p:cNvPr id="24" name="图形 23" descr="妇女"/>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 xmlns:asvg="http://schemas.microsoft.com/office/drawing/2016/SVG/main" r:embed="rId15"/>
              </a:ext>
            </a:extLst>
          </a:blip>
          <a:stretch>
            <a:fillRect/>
          </a:stretch>
        </p:blipFill>
        <p:spPr>
          <a:xfrm>
            <a:off x="2018762" y="3196761"/>
            <a:ext cx="352800" cy="352800"/>
          </a:xfrm>
          <a:prstGeom prst="rect">
            <a:avLst/>
          </a:prstGeom>
        </p:spPr>
      </p:pic>
      <p:sp>
        <p:nvSpPr>
          <p:cNvPr id="4" name="文本框 3"/>
          <p:cNvSpPr txBox="1"/>
          <p:nvPr/>
        </p:nvSpPr>
        <p:spPr>
          <a:xfrm>
            <a:off x="5148580" y="1917065"/>
            <a:ext cx="3578225" cy="2861310"/>
          </a:xfrm>
          <a:prstGeom prst="rect">
            <a:avLst/>
          </a:prstGeom>
          <a:noFill/>
        </p:spPr>
        <p:txBody>
          <a:bodyPr wrap="square">
            <a:spAutoFit/>
          </a:bodyPr>
          <a:lstStyle/>
          <a:p>
            <a:r>
              <a:rPr lang="zh-CN" altLang="en-US" dirty="0">
                <a:solidFill>
                  <a:srgbClr val="000000"/>
                </a:solidFill>
              </a:rPr>
              <a:t>问题：</a:t>
            </a:r>
            <a:endParaRPr lang="en-US" altLang="zh-CN" dirty="0">
              <a:solidFill>
                <a:srgbClr val="000000"/>
              </a:solidFill>
            </a:endParaRPr>
          </a:p>
          <a:p>
            <a:r>
              <a:rPr lang="en-US" altLang="zh-CN" dirty="0">
                <a:solidFill>
                  <a:srgbClr val="000000"/>
                </a:solidFill>
              </a:rPr>
              <a:t>1</a:t>
            </a:r>
            <a:r>
              <a:rPr lang="zh-CN" altLang="en-US" dirty="0">
                <a:solidFill>
                  <a:srgbClr val="000000"/>
                </a:solidFill>
              </a:rPr>
              <a:t>）编程模拟银行的业务活动；</a:t>
            </a:r>
          </a:p>
          <a:p>
            <a:endParaRPr lang="en-US" altLang="zh-CN" dirty="0">
              <a:solidFill>
                <a:srgbClr val="000000"/>
              </a:solidFill>
            </a:endParaRPr>
          </a:p>
          <a:p>
            <a:r>
              <a:rPr lang="en-US" altLang="zh-CN" dirty="0">
                <a:solidFill>
                  <a:srgbClr val="000000"/>
                </a:solidFill>
              </a:rPr>
              <a:t>2</a:t>
            </a:r>
            <a:r>
              <a:rPr lang="zh-CN" altLang="en-US" dirty="0">
                <a:solidFill>
                  <a:srgbClr val="000000"/>
                </a:solidFill>
              </a:rPr>
              <a:t>）一天结束，计算某银行一天中的平均客户逗留时间；</a:t>
            </a:r>
            <a:endParaRPr lang="en-US" altLang="zh-CN" dirty="0">
              <a:solidFill>
                <a:srgbClr val="000000"/>
              </a:solidFill>
            </a:endParaRPr>
          </a:p>
          <a:p>
            <a:endParaRPr lang="en-US" altLang="zh-CN" dirty="0">
              <a:solidFill>
                <a:srgbClr val="000000"/>
              </a:solidFill>
            </a:endParaRPr>
          </a:p>
          <a:p>
            <a:r>
              <a:rPr lang="zh-CN" altLang="en-US" dirty="0">
                <a:solidFill>
                  <a:srgbClr val="C00000"/>
                </a:solidFill>
                <a:highlight>
                  <a:srgbClr val="FFFF00"/>
                </a:highlight>
              </a:rPr>
              <a:t>核心：</a:t>
            </a:r>
            <a:r>
              <a:rPr lang="en-US" altLang="zh-CN" dirty="0">
                <a:solidFill>
                  <a:srgbClr val="C00000"/>
                </a:solidFill>
                <a:highlight>
                  <a:srgbClr val="FFFF00"/>
                </a:highlight>
              </a:rPr>
              <a:t> </a:t>
            </a:r>
            <a:r>
              <a:rPr lang="en-US" altLang="zh-CN" dirty="0">
                <a:solidFill>
                  <a:srgbClr val="000000"/>
                </a:solidFill>
                <a:highlight>
                  <a:srgbClr val="FFFF00"/>
                </a:highlight>
              </a:rPr>
              <a:t> </a:t>
            </a:r>
            <a:r>
              <a:rPr lang="zh-CN" altLang="en-US" dirty="0">
                <a:solidFill>
                  <a:srgbClr val="000000"/>
                </a:solidFill>
              </a:rPr>
              <a:t>计算某银行一天服务了多少个客户，以及每个客户逗留时间</a:t>
            </a:r>
            <a:r>
              <a:rPr lang="zh-CN" altLang="en-US" b="1" dirty="0">
                <a:solidFill>
                  <a:schemeClr val="tx1"/>
                </a:solidFill>
                <a:effectLst>
                  <a:outerShdw blurRad="38100" dist="38100" dir="2700000" algn="tl">
                    <a:srgbClr val="000000">
                      <a:alpha val="43137"/>
                    </a:srgbClr>
                  </a:outerShdw>
                </a:effectLst>
              </a:rPr>
              <a:t>（</a:t>
            </a:r>
            <a:r>
              <a:rPr lang="zh-CN" altLang="en-US" b="1" dirty="0">
                <a:solidFill>
                  <a:srgbClr val="C00000"/>
                </a:solidFill>
                <a:effectLst>
                  <a:outerShdw blurRad="38100" dist="38100" dir="2700000" algn="tl">
                    <a:srgbClr val="000000">
                      <a:alpha val="43137"/>
                    </a:srgbClr>
                  </a:outerShdw>
                </a:effectLst>
                <a:highlight>
                  <a:srgbClr val="FFFF00"/>
                </a:highlight>
              </a:rPr>
              <a:t>排队时长？？</a:t>
            </a:r>
            <a:r>
              <a:rPr lang="en-US" altLang="zh-CN" dirty="0">
                <a:solidFill>
                  <a:srgbClr val="000000"/>
                </a:solidFill>
              </a:rPr>
              <a:t>+</a:t>
            </a:r>
            <a:r>
              <a:rPr lang="zh-CN" altLang="en-US" dirty="0">
                <a:solidFill>
                  <a:srgbClr val="000000"/>
                </a:solidFill>
              </a:rPr>
              <a:t>办理业务时长（随机数））</a:t>
            </a:r>
            <a:endParaRPr lang="en-US" altLang="zh-CN" dirty="0">
              <a:solidFill>
                <a:srgbClr val="000000"/>
              </a:solidFill>
            </a:endParaRPr>
          </a:p>
        </p:txBody>
      </p:sp>
      <p:sp>
        <p:nvSpPr>
          <p:cNvPr id="3" name="矩形: 圆角 9"/>
          <p:cNvSpPr/>
          <p:nvPr/>
        </p:nvSpPr>
        <p:spPr>
          <a:xfrm>
            <a:off x="2877820" y="2708910"/>
            <a:ext cx="409575" cy="1605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10"/>
          <p:cNvSpPr/>
          <p:nvPr/>
        </p:nvSpPr>
        <p:spPr>
          <a:xfrm>
            <a:off x="3717290" y="2708910"/>
            <a:ext cx="410210" cy="1605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形 22" descr="男人"/>
          <p:cNvPicPr>
            <a:picLocks noChangeAspect="1"/>
          </p:cNvPicPr>
          <p:nvPr>
            <p:custDataLst>
              <p:tags r:id="rId3"/>
            </p:custDataLst>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13"/>
              </a:ext>
            </a:extLst>
          </a:blip>
          <a:stretch>
            <a:fillRect/>
          </a:stretch>
        </p:blipFill>
        <p:spPr>
          <a:xfrm>
            <a:off x="2018665" y="3590290"/>
            <a:ext cx="353060" cy="353060"/>
          </a:xfrm>
          <a:prstGeom prst="rect">
            <a:avLst/>
          </a:prstGeom>
        </p:spPr>
      </p:pic>
      <p:pic>
        <p:nvPicPr>
          <p:cNvPr id="9" name="图形 20" descr="妇女"/>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 xmlns:asvg="http://schemas.microsoft.com/office/drawing/2016/SVG/main" r:embed="rId15"/>
              </a:ext>
            </a:extLst>
          </a:blip>
          <a:stretch>
            <a:fillRect/>
          </a:stretch>
        </p:blipFill>
        <p:spPr>
          <a:xfrm>
            <a:off x="3746597" y="2828395"/>
            <a:ext cx="352800" cy="352800"/>
          </a:xfrm>
          <a:prstGeom prst="rect">
            <a:avLst/>
          </a:prstGeom>
        </p:spPr>
      </p:pic>
      <p:sp>
        <p:nvSpPr>
          <p:cNvPr id="26" name="文本框 25"/>
          <p:cNvSpPr txBox="1"/>
          <p:nvPr/>
        </p:nvSpPr>
        <p:spPr>
          <a:xfrm>
            <a:off x="1125220" y="4959350"/>
            <a:ext cx="1252855" cy="737235"/>
          </a:xfrm>
          <a:prstGeom prst="rect">
            <a:avLst/>
          </a:prstGeom>
          <a:noFill/>
        </p:spPr>
        <p:txBody>
          <a:bodyPr wrap="square" rtlCol="0" anchor="t">
            <a:spAutoFit/>
          </a:bodyPr>
          <a:lstStyle/>
          <a:p>
            <a:r>
              <a:rPr lang="zh-CN" sz="1400" dirty="0">
                <a:solidFill>
                  <a:srgbClr val="000000"/>
                </a:solidFill>
                <a:sym typeface="+mn-ea"/>
              </a:rPr>
              <a:t>从银行</a:t>
            </a:r>
            <a:r>
              <a:rPr altLang="zh-CN" sz="1400" dirty="0">
                <a:solidFill>
                  <a:srgbClr val="000000"/>
                </a:solidFill>
                <a:sym typeface="+mn-ea"/>
              </a:rPr>
              <a:t>开门起不断有客户进入银行</a:t>
            </a:r>
            <a:endParaRPr lang="zh-CN" altLang="zh-CN" sz="1400" dirty="0">
              <a:solidFill>
                <a:srgbClr val="000000"/>
              </a:solidFill>
              <a:sym typeface="+mn-ea"/>
            </a:endParaRPr>
          </a:p>
        </p:txBody>
      </p:sp>
      <p:pic>
        <p:nvPicPr>
          <p:cNvPr id="27" name="图形 22" descr="男人"/>
          <p:cNvPicPr>
            <a:picLocks noChangeAspect="1"/>
          </p:cNvPicPr>
          <p:nvPr>
            <p:custDataLst>
              <p:tags r:id="rId4"/>
            </p:custDataLst>
          </p:nvPr>
        </p:nvPicPr>
        <p:blipFill>
          <a:blip r:embed="rId12" cstate="print">
            <a:extLst>
              <a:ext uri="{28A0092B-C50C-407E-A947-70E740481C1C}">
                <a14:useLocalDpi xmlns:a14="http://schemas.microsoft.com/office/drawing/2010/main" val="0"/>
              </a:ext>
              <a:ext uri="{96DAC541-7B7A-43D3-8B79-37D633B846F1}">
                <asvg:svgBlip xmlns="" xmlns:asvg="http://schemas.microsoft.com/office/drawing/2016/SVG/main" r:embed="rId13"/>
              </a:ext>
            </a:extLst>
          </a:blip>
          <a:stretch>
            <a:fillRect/>
          </a:stretch>
        </p:blipFill>
        <p:spPr>
          <a:xfrm>
            <a:off x="2465705" y="5372735"/>
            <a:ext cx="353060" cy="353060"/>
          </a:xfrm>
          <a:prstGeom prst="rect">
            <a:avLst/>
          </a:prstGeom>
        </p:spPr>
      </p:pic>
      <p:sp>
        <p:nvSpPr>
          <p:cNvPr id="28" name="文本框 27"/>
          <p:cNvSpPr txBox="1"/>
          <p:nvPr/>
        </p:nvSpPr>
        <p:spPr>
          <a:xfrm>
            <a:off x="902335" y="5949315"/>
            <a:ext cx="3386455" cy="368300"/>
          </a:xfrm>
          <a:prstGeom prst="rect">
            <a:avLst/>
          </a:prstGeom>
          <a:noFill/>
        </p:spPr>
        <p:txBody>
          <a:bodyPr wrap="square" rtlCol="0" anchor="t">
            <a:spAutoFit/>
          </a:bodyPr>
          <a:lstStyle/>
          <a:p>
            <a:r>
              <a:rPr lang="zh-CN" altLang="en-US" dirty="0">
                <a:solidFill>
                  <a:srgbClr val="C00000"/>
                </a:solidFill>
                <a:highlight>
                  <a:srgbClr val="FFFF00"/>
                </a:highlight>
                <a:sym typeface="+mn-ea"/>
              </a:rPr>
              <a:t>核心：</a:t>
            </a:r>
            <a:r>
              <a:rPr lang="zh-CN" altLang="en-US" dirty="0">
                <a:solidFill>
                  <a:srgbClr val="000000"/>
                </a:solidFill>
                <a:sym typeface="+mn-ea"/>
              </a:rPr>
              <a:t>新来的客户该排哪个队？</a:t>
            </a:r>
          </a:p>
        </p:txBody>
      </p:sp>
      <p:pic>
        <p:nvPicPr>
          <p:cNvPr id="44" name="图形 23" descr="妇女"/>
          <p:cNvPicPr>
            <a:picLocks noChangeAspect="1"/>
          </p:cNvPicPr>
          <p:nvPr>
            <p:custDataLst>
              <p:tags r:id="rId5"/>
            </p:custDataLst>
          </p:nvPr>
        </p:nvPicPr>
        <p:blipFill>
          <a:blip r:embed="rId14" cstate="print">
            <a:extLst>
              <a:ext uri="{28A0092B-C50C-407E-A947-70E740481C1C}">
                <a14:useLocalDpi xmlns:a14="http://schemas.microsoft.com/office/drawing/2010/main" val="0"/>
              </a:ext>
              <a:ext uri="{96DAC541-7B7A-43D3-8B79-37D633B846F1}">
                <asvg:svgBlip xmlns="" xmlns:asvg="http://schemas.microsoft.com/office/drawing/2016/SVG/main" r:embed="rId15"/>
              </a:ext>
            </a:extLst>
          </a:blip>
          <a:stretch>
            <a:fillRect/>
          </a:stretch>
        </p:blipFill>
        <p:spPr>
          <a:xfrm>
            <a:off x="2465802" y="5013496"/>
            <a:ext cx="352800" cy="352800"/>
          </a:xfrm>
          <a:prstGeom prst="rect">
            <a:avLst/>
          </a:prstGeom>
        </p:spPr>
      </p:pic>
      <p:cxnSp>
        <p:nvCxnSpPr>
          <p:cNvPr id="45" name="曲线连接符 44"/>
          <p:cNvCxnSpPr>
            <a:stCxn id="42" idx="3"/>
            <a:endCxn id="3" idx="2"/>
          </p:cNvCxnSpPr>
          <p:nvPr/>
        </p:nvCxnSpPr>
        <p:spPr>
          <a:xfrm flipV="1">
            <a:off x="2799080" y="4314825"/>
            <a:ext cx="283845" cy="410210"/>
          </a:xfrm>
          <a:prstGeom prst="curvedConnector2">
            <a:avLst/>
          </a:prstGeom>
          <a:ln w="6350">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6" name="曲线连接符 45"/>
          <p:cNvCxnSpPr>
            <a:stCxn id="42" idx="3"/>
            <a:endCxn id="5" idx="2"/>
          </p:cNvCxnSpPr>
          <p:nvPr>
            <p:custDataLst>
              <p:tags r:id="rId6"/>
            </p:custDataLst>
          </p:nvPr>
        </p:nvCxnSpPr>
        <p:spPr>
          <a:xfrm flipV="1">
            <a:off x="2799080" y="4314825"/>
            <a:ext cx="1123315" cy="410210"/>
          </a:xfrm>
          <a:prstGeom prst="curvedConnector2">
            <a:avLst/>
          </a:prstGeom>
          <a:ln w="6350">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7" name="曲线连接符 46"/>
          <p:cNvCxnSpPr>
            <a:stCxn id="42" idx="1"/>
            <a:endCxn id="11" idx="2"/>
          </p:cNvCxnSpPr>
          <p:nvPr>
            <p:custDataLst>
              <p:tags r:id="rId7"/>
            </p:custDataLst>
          </p:nvPr>
        </p:nvCxnSpPr>
        <p:spPr>
          <a:xfrm rot="10800000">
            <a:off x="2195195" y="4314825"/>
            <a:ext cx="316230" cy="410210"/>
          </a:xfrm>
          <a:prstGeom prst="curvedConnector2">
            <a:avLst/>
          </a:prstGeom>
          <a:ln w="6350">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8" name="曲线连接符 47"/>
          <p:cNvCxnSpPr>
            <a:stCxn id="42" idx="1"/>
            <a:endCxn id="10" idx="2"/>
          </p:cNvCxnSpPr>
          <p:nvPr>
            <p:custDataLst>
              <p:tags r:id="rId8"/>
            </p:custDataLst>
          </p:nvPr>
        </p:nvCxnSpPr>
        <p:spPr>
          <a:xfrm rot="10800000">
            <a:off x="1355725" y="4314825"/>
            <a:ext cx="1155700" cy="410210"/>
          </a:xfrm>
          <a:prstGeom prst="curvedConnector2">
            <a:avLst/>
          </a:prstGeom>
          <a:ln w="6350">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03113" y="973076"/>
            <a:ext cx="740887" cy="369332"/>
          </a:xfrm>
          <a:prstGeom prst="rect">
            <a:avLst/>
          </a:prstGeom>
          <a:noFill/>
        </p:spPr>
        <p:txBody>
          <a:bodyPr wrap="square" rtlCol="0">
            <a:spAutoFit/>
          </a:bodyPr>
          <a:lstStyle/>
          <a:p>
            <a:r>
              <a:rPr lang="zh-CN" altLang="en-US" b="1" dirty="0">
                <a:effectLst>
                  <a:outerShdw blurRad="38100" dist="38100" dir="2700000" algn="tl">
                    <a:srgbClr val="000000">
                      <a:alpha val="43137"/>
                    </a:srgbClr>
                  </a:outerShdw>
                </a:effectLst>
                <a:highlight>
                  <a:srgbClr val="FFFF00"/>
                </a:highlight>
              </a:rPr>
              <a:t>银行</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同侧圆角矩形 35"/>
          <p:cNvSpPr/>
          <p:nvPr>
            <p:custDataLst>
              <p:tags r:id="rId1"/>
            </p:custDataLst>
          </p:nvPr>
        </p:nvSpPr>
        <p:spPr>
          <a:xfrm rot="10800000">
            <a:off x="645795" y="1196975"/>
            <a:ext cx="3959860" cy="3671570"/>
          </a:xfrm>
          <a:prstGeom prst="round2SameRect">
            <a:avLst/>
          </a:prstGeom>
          <a:noFill/>
          <a:ln w="28575">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1"/>
          <p:cNvSpPr/>
          <p:nvPr>
            <p:custDataLst>
              <p:tags r:id="rId2"/>
            </p:custDataLst>
          </p:nvPr>
        </p:nvSpPr>
        <p:spPr>
          <a:xfrm>
            <a:off x="902578" y="207328"/>
            <a:ext cx="4442242" cy="430887"/>
          </a:xfrm>
          <a:prstGeom prst="rect">
            <a:avLst/>
          </a:prstGeom>
          <a:noFill/>
          <a:ln w="9525">
            <a:noFill/>
          </a:ln>
        </p:spPr>
        <p:txBody>
          <a:bodyPr wrap="none">
            <a:spAutoFit/>
          </a:bodyPr>
          <a:lstStyle/>
          <a:p>
            <a:pPr algn="l" eaLnBrk="1" hangingPunct="1"/>
            <a:r>
              <a:rPr lang="zh-CN" altLang="en-US" sz="2200" b="1" dirty="0">
                <a:solidFill>
                  <a:srgbClr val="394179"/>
                </a:solidFill>
                <a:latin typeface="黑体-简" panose="02000000000000000000" charset="-122"/>
                <a:ea typeface="黑体-简" panose="02000000000000000000" charset="-122"/>
              </a:rPr>
              <a:t>银行业务模拟系统</a:t>
            </a:r>
            <a:r>
              <a:rPr lang="en-US" altLang="zh-CN" sz="2200" b="1" dirty="0">
                <a:solidFill>
                  <a:srgbClr val="394179"/>
                </a:solidFill>
                <a:latin typeface="黑体-简" panose="02000000000000000000" charset="-122"/>
                <a:ea typeface="黑体-简" panose="02000000000000000000" charset="-122"/>
              </a:rPr>
              <a:t>——</a:t>
            </a:r>
            <a:r>
              <a:rPr lang="en-US" altLang="zh-CN" sz="2200" b="1" dirty="0">
                <a:solidFill>
                  <a:schemeClr val="tx1"/>
                </a:solidFill>
                <a:latin typeface="黑体-简" panose="02000000000000000000" charset="-122"/>
                <a:ea typeface="黑体-简" panose="02000000000000000000" charset="-122"/>
              </a:rPr>
              <a:t>2.</a:t>
            </a:r>
            <a:r>
              <a:rPr lang="zh-CN" altLang="en-US" sz="2200" b="1" dirty="0">
                <a:solidFill>
                  <a:schemeClr val="tx1"/>
                </a:solidFill>
                <a:latin typeface="黑体-简" panose="02000000000000000000" charset="-122"/>
                <a:ea typeface="黑体-简" panose="02000000000000000000" charset="-122"/>
              </a:rPr>
              <a:t>问题分析</a:t>
            </a:r>
          </a:p>
        </p:txBody>
      </p:sp>
      <p:sp>
        <p:nvSpPr>
          <p:cNvPr id="3" name="矩形 11"/>
          <p:cNvSpPr/>
          <p:nvPr/>
        </p:nvSpPr>
        <p:spPr>
          <a:xfrm>
            <a:off x="5344795" y="807060"/>
            <a:ext cx="3733165" cy="6005940"/>
          </a:xfrm>
          <a:prstGeom prst="rect">
            <a:avLst/>
          </a:prstGeom>
          <a:noFill/>
          <a:ln w="9525">
            <a:noFill/>
          </a:ln>
        </p:spPr>
        <p:txBody>
          <a:bodyPr wrap="square">
            <a:spAutoFit/>
          </a:bodyPr>
          <a:lstStyle/>
          <a:p>
            <a:pPr marL="0" indent="0">
              <a:lnSpc>
                <a:spcPct val="150000"/>
              </a:lnSpc>
              <a:buFont typeface="Wingdings" panose="05000000000000000000" pitchFamily="2" charset="2"/>
              <a:buNone/>
              <a:defRPr/>
            </a:pPr>
            <a:r>
              <a:rPr lang="zh-CN" altLang="en-US" dirty="0">
                <a:solidFill>
                  <a:srgbClr val="FF0000"/>
                </a:solidFill>
                <a:ea typeface="宋体" panose="02010600030101010101" pitchFamily="2" charset="-122"/>
              </a:rPr>
              <a:t>要点：</a:t>
            </a:r>
            <a:endParaRPr lang="en-US" altLang="zh-CN" dirty="0">
              <a:solidFill>
                <a:srgbClr val="FF0000"/>
              </a:solidFill>
              <a:ea typeface="宋体" panose="02010600030101010101" pitchFamily="2" charset="-122"/>
            </a:endParaRPr>
          </a:p>
          <a:p>
            <a:pPr>
              <a:lnSpc>
                <a:spcPct val="150000"/>
              </a:lnSpc>
              <a:defRPr/>
            </a:pPr>
            <a:r>
              <a:rPr lang="en-US" altLang="zh-CN" dirty="0">
                <a:solidFill>
                  <a:srgbClr val="000000"/>
                </a:solidFill>
              </a:rPr>
              <a:t>1. </a:t>
            </a:r>
            <a:r>
              <a:rPr lang="zh-CN" altLang="en-US" dirty="0">
                <a:solidFill>
                  <a:srgbClr val="000000"/>
                </a:solidFill>
              </a:rPr>
              <a:t>队列</a:t>
            </a:r>
          </a:p>
          <a:p>
            <a:pPr marL="742950" lvl="1" indent="-285750">
              <a:lnSpc>
                <a:spcPct val="150000"/>
              </a:lnSpc>
              <a:buFont typeface="Arial" panose="020B0604020202020204" pitchFamily="34" charset="0"/>
              <a:buChar char="•"/>
              <a:defRPr/>
            </a:pPr>
            <a:r>
              <a:rPr lang="en-US" altLang="zh-CN" sz="1400" dirty="0">
                <a:solidFill>
                  <a:srgbClr val="000000"/>
                </a:solidFill>
                <a:ea typeface="宋体" panose="02010600030101010101" pitchFamily="2" charset="-122"/>
              </a:rPr>
              <a:t>4</a:t>
            </a:r>
            <a:r>
              <a:rPr lang="zh-CN" altLang="en-US" sz="1400" dirty="0">
                <a:solidFill>
                  <a:srgbClr val="000000"/>
                </a:solidFill>
                <a:ea typeface="宋体" panose="02010600030101010101" pitchFamily="2" charset="-122"/>
              </a:rPr>
              <a:t>个</a:t>
            </a:r>
            <a:r>
              <a:rPr lang="zh-CN" altLang="en-US" sz="1400" dirty="0">
                <a:solidFill>
                  <a:srgbClr val="000000"/>
                </a:solidFill>
              </a:rPr>
              <a:t>服务</a:t>
            </a:r>
            <a:r>
              <a:rPr lang="zh-CN" altLang="en-US" sz="1400" dirty="0">
                <a:solidFill>
                  <a:srgbClr val="000000"/>
                </a:solidFill>
                <a:ea typeface="宋体" panose="02010600030101010101" pitchFamily="2" charset="-122"/>
              </a:rPr>
              <a:t>窗口队列</a:t>
            </a:r>
            <a:endParaRPr lang="en-US" altLang="zh-CN" sz="1400" dirty="0">
              <a:solidFill>
                <a:srgbClr val="000000"/>
              </a:solidFill>
            </a:endParaRPr>
          </a:p>
          <a:p>
            <a:pPr>
              <a:lnSpc>
                <a:spcPct val="150000"/>
              </a:lnSpc>
              <a:defRPr/>
            </a:pPr>
            <a:r>
              <a:rPr lang="en-US" altLang="zh-CN" dirty="0">
                <a:solidFill>
                  <a:srgbClr val="000000"/>
                </a:solidFill>
                <a:ea typeface="宋体" panose="02010600030101010101" pitchFamily="2" charset="-122"/>
              </a:rPr>
              <a:t>2. </a:t>
            </a:r>
            <a:r>
              <a:rPr lang="zh-CN" altLang="en-US" dirty="0">
                <a:solidFill>
                  <a:srgbClr val="000000"/>
                </a:solidFill>
                <a:ea typeface="宋体" panose="02010600030101010101" pitchFamily="2" charset="-122"/>
              </a:rPr>
              <a:t>随机数</a:t>
            </a:r>
          </a:p>
          <a:p>
            <a:pPr marL="742950" lvl="1" indent="-285750">
              <a:lnSpc>
                <a:spcPct val="150000"/>
              </a:lnSpc>
              <a:buFont typeface="Arial" panose="020B0604020202020204" pitchFamily="34" charset="0"/>
              <a:buChar char="•"/>
              <a:defRPr/>
            </a:pPr>
            <a:r>
              <a:rPr lang="zh-CN" altLang="en-US" sz="1400" dirty="0">
                <a:solidFill>
                  <a:srgbClr val="000000"/>
                </a:solidFill>
              </a:rPr>
              <a:t>自定义随机范围</a:t>
            </a:r>
          </a:p>
          <a:p>
            <a:pPr marL="742950" lvl="1" indent="-285750">
              <a:lnSpc>
                <a:spcPct val="150000"/>
              </a:lnSpc>
              <a:buFont typeface="Arial" panose="020B0604020202020204" pitchFamily="34" charset="0"/>
              <a:buChar char="•"/>
              <a:defRPr/>
            </a:pPr>
            <a:r>
              <a:rPr lang="zh-CN" altLang="en-US" sz="1400" dirty="0">
                <a:solidFill>
                  <a:srgbClr val="000000"/>
                </a:solidFill>
                <a:ea typeface="宋体" panose="02010600030101010101" pitchFamily="2" charset="-122"/>
              </a:rPr>
              <a:t>模拟客户到达时间和业务办理时长</a:t>
            </a:r>
          </a:p>
          <a:p>
            <a:pPr lvl="0">
              <a:lnSpc>
                <a:spcPct val="150000"/>
              </a:lnSpc>
              <a:defRPr/>
            </a:pPr>
            <a:r>
              <a:rPr lang="en-US" altLang="zh-CN" sz="1800" dirty="0">
                <a:solidFill>
                  <a:srgbClr val="000000"/>
                </a:solidFill>
              </a:rPr>
              <a:t>3. </a:t>
            </a:r>
            <a:r>
              <a:rPr lang="zh-CN" altLang="en-US" sz="1800" dirty="0">
                <a:solidFill>
                  <a:srgbClr val="000000"/>
                </a:solidFill>
              </a:rPr>
              <a:t>时间</a:t>
            </a:r>
          </a:p>
          <a:p>
            <a:pPr marL="800100" lvl="1" indent="-342900">
              <a:lnSpc>
                <a:spcPct val="150000"/>
              </a:lnSpc>
              <a:buFont typeface="Arial" panose="020B0604020202020204" pitchFamily="34" charset="0"/>
              <a:buChar char="•"/>
              <a:defRPr/>
            </a:pPr>
            <a:r>
              <a:rPr lang="zh-CN" altLang="en-US" sz="1400" dirty="0">
                <a:solidFill>
                  <a:srgbClr val="000000"/>
                </a:solidFill>
                <a:sym typeface="+mn-ea"/>
              </a:rPr>
              <a:t>编程需要</a:t>
            </a:r>
            <a:r>
              <a:rPr lang="zh-CN" altLang="en-US" sz="1400" b="1" dirty="0">
                <a:solidFill>
                  <a:srgbClr val="000000"/>
                </a:solidFill>
                <a:effectLst>
                  <a:outerShdw blurRad="38100" dist="38100" dir="2700000" algn="tl">
                    <a:srgbClr val="000000">
                      <a:alpha val="43137"/>
                    </a:srgbClr>
                  </a:outerShdw>
                </a:effectLst>
                <a:highlight>
                  <a:srgbClr val="FFFF00"/>
                </a:highlight>
                <a:sym typeface="+mn-ea"/>
              </a:rPr>
              <a:t>相对时间</a:t>
            </a:r>
            <a:r>
              <a:rPr lang="zh-CN" altLang="en-US" sz="1400" dirty="0">
                <a:solidFill>
                  <a:srgbClr val="000000"/>
                </a:solidFill>
                <a:sym typeface="+mn-ea"/>
              </a:rPr>
              <a:t>（上班时间为时间起点）</a:t>
            </a:r>
          </a:p>
          <a:p>
            <a:pPr marL="800100" lvl="1" indent="-342900">
              <a:lnSpc>
                <a:spcPct val="150000"/>
              </a:lnSpc>
              <a:buFont typeface="Arial" panose="020B0604020202020204" pitchFamily="34" charset="0"/>
              <a:buChar char="•"/>
              <a:defRPr/>
            </a:pPr>
            <a:r>
              <a:rPr lang="zh-CN" altLang="en-US" sz="1400" dirty="0">
                <a:solidFill>
                  <a:srgbClr val="000000"/>
                </a:solidFill>
                <a:sym typeface="+mn-ea"/>
              </a:rPr>
              <a:t>实际符合习惯是</a:t>
            </a:r>
            <a:r>
              <a:rPr lang="zh-CN" altLang="en-US" sz="1400" b="1" dirty="0">
                <a:solidFill>
                  <a:srgbClr val="000000"/>
                </a:solidFill>
                <a:effectLst>
                  <a:outerShdw blurRad="38100" dist="38100" dir="2700000" algn="tl">
                    <a:srgbClr val="000000">
                      <a:alpha val="43137"/>
                    </a:srgbClr>
                  </a:outerShdw>
                </a:effectLst>
                <a:highlight>
                  <a:srgbClr val="FFFF00"/>
                </a:highlight>
                <a:sym typeface="+mn-ea"/>
              </a:rPr>
              <a:t>绝对时间</a:t>
            </a:r>
            <a:endParaRPr lang="en-US" altLang="zh-CN" sz="1400" b="1" dirty="0">
              <a:solidFill>
                <a:srgbClr val="000000"/>
              </a:solidFill>
              <a:effectLst>
                <a:outerShdw blurRad="38100" dist="38100" dir="2700000" algn="tl">
                  <a:srgbClr val="000000">
                    <a:alpha val="43137"/>
                  </a:srgbClr>
                </a:outerShdw>
              </a:effectLst>
              <a:highlight>
                <a:srgbClr val="FFFF00"/>
              </a:highlight>
            </a:endParaRPr>
          </a:p>
          <a:p>
            <a:pPr>
              <a:lnSpc>
                <a:spcPct val="150000"/>
              </a:lnSpc>
              <a:defRPr/>
            </a:pPr>
            <a:r>
              <a:rPr lang="en-US" altLang="zh-CN" dirty="0">
                <a:solidFill>
                  <a:srgbClr val="000000"/>
                </a:solidFill>
              </a:rPr>
              <a:t>4. </a:t>
            </a:r>
            <a:r>
              <a:rPr lang="zh-CN" altLang="en-US" dirty="0">
                <a:solidFill>
                  <a:srgbClr val="000000"/>
                </a:solidFill>
              </a:rPr>
              <a:t>自定义</a:t>
            </a:r>
            <a:r>
              <a:rPr lang="zh-CN" altLang="en-US" dirty="0">
                <a:solidFill>
                  <a:srgbClr val="000000"/>
                </a:solidFill>
                <a:sym typeface="+mn-ea"/>
              </a:rPr>
              <a:t>银行上班时长</a:t>
            </a:r>
          </a:p>
          <a:p>
            <a:pPr marL="742950" lvl="1" indent="-285750">
              <a:lnSpc>
                <a:spcPct val="150000"/>
              </a:lnSpc>
              <a:buFont typeface="Arial" panose="020B0604020202020204" pitchFamily="34" charset="0"/>
              <a:buChar char="•"/>
              <a:defRPr/>
            </a:pPr>
            <a:r>
              <a:rPr lang="zh-CN" altLang="en-US" sz="1400" dirty="0">
                <a:solidFill>
                  <a:srgbClr val="000000"/>
                </a:solidFill>
                <a:sym typeface="+mn-ea"/>
              </a:rPr>
              <a:t>上午</a:t>
            </a:r>
            <a:r>
              <a:rPr lang="en-US" altLang="zh-CN" sz="1400" dirty="0">
                <a:solidFill>
                  <a:srgbClr val="000000"/>
                </a:solidFill>
                <a:sym typeface="+mn-ea"/>
              </a:rPr>
              <a:t>8:30</a:t>
            </a:r>
            <a:r>
              <a:rPr lang="zh-CN" altLang="en-US" sz="1400" dirty="0">
                <a:solidFill>
                  <a:srgbClr val="000000"/>
                </a:solidFill>
                <a:sym typeface="+mn-ea"/>
              </a:rPr>
              <a:t>上班，下午</a:t>
            </a:r>
            <a:r>
              <a:rPr lang="en-US" altLang="zh-CN" sz="1400" dirty="0">
                <a:solidFill>
                  <a:srgbClr val="000000"/>
                </a:solidFill>
                <a:sym typeface="+mn-ea"/>
              </a:rPr>
              <a:t>5:00</a:t>
            </a:r>
            <a:r>
              <a:rPr lang="zh-CN" altLang="en-US" sz="1400" dirty="0">
                <a:solidFill>
                  <a:srgbClr val="000000"/>
                </a:solidFill>
                <a:sym typeface="+mn-ea"/>
              </a:rPr>
              <a:t>下班</a:t>
            </a:r>
            <a:endParaRPr lang="en-US" altLang="zh-CN" sz="1400" dirty="0">
              <a:solidFill>
                <a:srgbClr val="000000"/>
              </a:solidFill>
              <a:sym typeface="+mn-ea"/>
            </a:endParaRPr>
          </a:p>
          <a:p>
            <a:pPr marL="742950" lvl="1" indent="-285750">
              <a:lnSpc>
                <a:spcPct val="150000"/>
              </a:lnSpc>
              <a:buFont typeface="Arial" panose="020B0604020202020204" pitchFamily="34" charset="0"/>
              <a:buChar char="•"/>
              <a:defRPr/>
            </a:pPr>
            <a:r>
              <a:rPr lang="zh-CN" altLang="en-US" sz="1400" dirty="0">
                <a:solidFill>
                  <a:srgbClr val="000000"/>
                </a:solidFill>
                <a:sym typeface="+mn-ea"/>
              </a:rPr>
              <a:t>周日休息</a:t>
            </a:r>
          </a:p>
          <a:p>
            <a:pPr marL="742950" lvl="1" indent="-285750">
              <a:lnSpc>
                <a:spcPct val="150000"/>
              </a:lnSpc>
              <a:buFont typeface="Arial" panose="020B0604020202020204" pitchFamily="34" charset="0"/>
              <a:buChar char="•"/>
              <a:defRPr/>
            </a:pPr>
            <a:r>
              <a:rPr lang="zh-CN" altLang="en-US" sz="1400" dirty="0">
                <a:solidFill>
                  <a:srgbClr val="000000"/>
                </a:solidFill>
                <a:sym typeface="+mn-ea"/>
              </a:rPr>
              <a:t>中午不休息</a:t>
            </a:r>
            <a:endParaRPr lang="en-US" altLang="zh-CN" sz="1400" dirty="0">
              <a:solidFill>
                <a:srgbClr val="000000"/>
              </a:solidFill>
            </a:endParaRPr>
          </a:p>
          <a:p>
            <a:pPr marL="742950" lvl="1" indent="-285750">
              <a:lnSpc>
                <a:spcPct val="150000"/>
              </a:lnSpc>
              <a:buFont typeface="Arial" panose="020B0604020202020204" pitchFamily="34" charset="0"/>
              <a:buChar char="•"/>
              <a:defRPr/>
            </a:pPr>
            <a:r>
              <a:rPr lang="zh-CN" altLang="en-US" sz="1400" b="1" dirty="0">
                <a:solidFill>
                  <a:srgbClr val="000000"/>
                </a:solidFill>
                <a:effectLst>
                  <a:outerShdw blurRad="38100" dist="38100" dir="2700000" algn="tl">
                    <a:srgbClr val="000000">
                      <a:alpha val="43137"/>
                    </a:srgbClr>
                  </a:outerShdw>
                </a:effectLst>
                <a:highlight>
                  <a:srgbClr val="FFFF00"/>
                </a:highlight>
              </a:rPr>
              <a:t>中午休息</a:t>
            </a:r>
          </a:p>
          <a:p>
            <a:pPr marL="1314450" lvl="2" indent="-400050">
              <a:lnSpc>
                <a:spcPct val="150000"/>
              </a:lnSpc>
              <a:buFont typeface="+mj-lt"/>
              <a:buAutoNum type="romanUcPeriod"/>
              <a:defRPr/>
            </a:pPr>
            <a:r>
              <a:rPr lang="zh-CN" altLang="en-US" sz="1400" dirty="0">
                <a:solidFill>
                  <a:srgbClr val="000000"/>
                </a:solidFill>
              </a:rPr>
              <a:t>无值班服务窗口</a:t>
            </a:r>
          </a:p>
          <a:p>
            <a:pPr marL="1257300" lvl="2" indent="-342900">
              <a:lnSpc>
                <a:spcPct val="150000"/>
              </a:lnSpc>
              <a:buFont typeface="+mj-lt"/>
              <a:buAutoNum type="romanUcPeriod"/>
              <a:defRPr/>
            </a:pPr>
            <a:r>
              <a:rPr lang="zh-CN" altLang="en-US" sz="1400" dirty="0">
                <a:solidFill>
                  <a:srgbClr val="000000"/>
                </a:solidFill>
              </a:rPr>
              <a:t>有</a:t>
            </a:r>
            <a:r>
              <a:rPr lang="en-US" altLang="zh-CN" sz="1400" dirty="0">
                <a:solidFill>
                  <a:srgbClr val="000000"/>
                </a:solidFill>
              </a:rPr>
              <a:t>1</a:t>
            </a:r>
            <a:r>
              <a:rPr lang="zh-CN" altLang="en-US" sz="1400" dirty="0">
                <a:solidFill>
                  <a:srgbClr val="000000"/>
                </a:solidFill>
              </a:rPr>
              <a:t>个值班服务窗口</a:t>
            </a:r>
            <a:endParaRPr lang="zh-CN" altLang="en-US" sz="1400" dirty="0">
              <a:solidFill>
                <a:srgbClr val="000000"/>
              </a:solidFill>
              <a:sym typeface="+mn-ea"/>
            </a:endParaRPr>
          </a:p>
        </p:txBody>
      </p:sp>
      <p:sp>
        <p:nvSpPr>
          <p:cNvPr id="42" name="上箭头 41"/>
          <p:cNvSpPr/>
          <p:nvPr>
            <p:custDataLst>
              <p:tags r:id="rId3"/>
            </p:custDataLst>
          </p:nvPr>
        </p:nvSpPr>
        <p:spPr>
          <a:xfrm>
            <a:off x="2511425" y="4580890"/>
            <a:ext cx="287655" cy="63881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银行柜台卡通图 的图像结果"/>
          <p:cNvPicPr>
            <a:picLocks noChangeAspect="1" noChangeArrowheads="1"/>
          </p:cNvPicPr>
          <p:nvPr>
            <p:custDataLst>
              <p:tags r:id="rId4"/>
            </p:custDataLst>
          </p:nvPr>
        </p:nvPicPr>
        <p:blipFill>
          <a:blip r:embed="rId29" cstate="print">
            <a:extLst>
              <a:ext uri="{28A0092B-C50C-407E-A947-70E740481C1C}">
                <a14:useLocalDpi xmlns:a14="http://schemas.microsoft.com/office/drawing/2010/main" val="0"/>
              </a:ext>
            </a:extLst>
          </a:blip>
          <a:srcRect/>
          <a:stretch>
            <a:fillRect/>
          </a:stretch>
        </p:blipFill>
        <p:spPr bwMode="auto">
          <a:xfrm>
            <a:off x="1845310" y="1760855"/>
            <a:ext cx="720725" cy="7804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银行柜台卡通图 的图像结果"/>
          <p:cNvPicPr>
            <a:picLocks noChangeAspect="1" noChangeArrowheads="1"/>
          </p:cNvPicPr>
          <p:nvPr>
            <p:custDataLst>
              <p:tags r:id="rId5"/>
            </p:custDataLst>
          </p:nvPr>
        </p:nvPicPr>
        <p:blipFill>
          <a:blip r:embed="rId29" cstate="print">
            <a:extLst>
              <a:ext uri="{28A0092B-C50C-407E-A947-70E740481C1C}">
                <a14:useLocalDpi xmlns:a14="http://schemas.microsoft.com/office/drawing/2010/main" val="0"/>
              </a:ext>
            </a:extLst>
          </a:blip>
          <a:srcRect/>
          <a:stretch>
            <a:fillRect/>
          </a:stretch>
        </p:blipFill>
        <p:spPr bwMode="auto">
          <a:xfrm>
            <a:off x="984250" y="1760855"/>
            <a:ext cx="722630" cy="7823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银行柜台卡通图 的图像结果"/>
          <p:cNvPicPr>
            <a:picLocks noChangeAspect="1" noChangeArrowheads="1"/>
          </p:cNvPicPr>
          <p:nvPr>
            <p:custDataLst>
              <p:tags r:id="rId6"/>
            </p:custDataLst>
          </p:nvPr>
        </p:nvPicPr>
        <p:blipFill>
          <a:blip r:embed="rId29" cstate="print">
            <a:extLst>
              <a:ext uri="{28A0092B-C50C-407E-A947-70E740481C1C}">
                <a14:useLocalDpi xmlns:a14="http://schemas.microsoft.com/office/drawing/2010/main" val="0"/>
              </a:ext>
            </a:extLst>
          </a:blip>
          <a:srcRect/>
          <a:stretch>
            <a:fillRect/>
          </a:stretch>
        </p:blipFill>
        <p:spPr bwMode="auto">
          <a:xfrm>
            <a:off x="2709545" y="1763395"/>
            <a:ext cx="709930" cy="7683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银行柜台卡通图 的图像结果"/>
          <p:cNvPicPr>
            <a:picLocks noChangeAspect="1" noChangeArrowheads="1"/>
          </p:cNvPicPr>
          <p:nvPr>
            <p:custDataLst>
              <p:tags r:id="rId7"/>
            </p:custDataLst>
          </p:nvPr>
        </p:nvPicPr>
        <p:blipFill>
          <a:blip r:embed="rId29" cstate="print">
            <a:extLst>
              <a:ext uri="{28A0092B-C50C-407E-A947-70E740481C1C}">
                <a14:useLocalDpi xmlns:a14="http://schemas.microsoft.com/office/drawing/2010/main" val="0"/>
              </a:ext>
            </a:extLst>
          </a:blip>
          <a:srcRect/>
          <a:stretch>
            <a:fillRect/>
          </a:stretch>
        </p:blipFill>
        <p:spPr bwMode="auto">
          <a:xfrm>
            <a:off x="3562985" y="1763395"/>
            <a:ext cx="725805" cy="785495"/>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圆角 9"/>
          <p:cNvSpPr/>
          <p:nvPr>
            <p:custDataLst>
              <p:tags r:id="rId8"/>
            </p:custDataLst>
          </p:nvPr>
        </p:nvSpPr>
        <p:spPr>
          <a:xfrm>
            <a:off x="1150620" y="2708910"/>
            <a:ext cx="409575" cy="1605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圆角 10"/>
          <p:cNvSpPr/>
          <p:nvPr>
            <p:custDataLst>
              <p:tags r:id="rId9"/>
            </p:custDataLst>
          </p:nvPr>
        </p:nvSpPr>
        <p:spPr>
          <a:xfrm>
            <a:off x="1990090" y="2708910"/>
            <a:ext cx="410210" cy="1605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形 18" descr="男人"/>
          <p:cNvPicPr>
            <a:picLocks noChangeAspect="1"/>
          </p:cNvPicPr>
          <p:nvPr>
            <p:custDataLst>
              <p:tags r:id="rId10"/>
            </p:custDataLst>
          </p:nvPr>
        </p:nvPicPr>
        <p:blipFill>
          <a:blip r:embed="rId30" cstate="print">
            <a:extLst>
              <a:ext uri="{28A0092B-C50C-407E-A947-70E740481C1C}">
                <a14:useLocalDpi xmlns:a14="http://schemas.microsoft.com/office/drawing/2010/main" val="0"/>
              </a:ext>
              <a:ext uri="{96DAC541-7B7A-43D3-8B79-37D633B846F1}">
                <asvg:svgBlip xmlns="" xmlns:asvg="http://schemas.microsoft.com/office/drawing/2016/SVG/main" r:embed="rId31"/>
              </a:ext>
            </a:extLst>
          </a:blip>
          <a:stretch>
            <a:fillRect/>
          </a:stretch>
        </p:blipFill>
        <p:spPr>
          <a:xfrm>
            <a:off x="1175385" y="2821940"/>
            <a:ext cx="353060" cy="353060"/>
          </a:xfrm>
          <a:prstGeom prst="rect">
            <a:avLst/>
          </a:prstGeom>
        </p:spPr>
      </p:pic>
      <p:pic>
        <p:nvPicPr>
          <p:cNvPr id="21" name="图形 20" descr="妇女"/>
          <p:cNvPicPr>
            <a:picLocks noChangeAspect="1"/>
          </p:cNvPicPr>
          <p:nvPr>
            <p:custDataLst>
              <p:tags r:id="rId11"/>
            </p:custDataLst>
          </p:nvPr>
        </p:nvPicPr>
        <p:blipFill>
          <a:blip r:embed="rId32" cstate="print">
            <a:extLst>
              <a:ext uri="{28A0092B-C50C-407E-A947-70E740481C1C}">
                <a14:useLocalDpi xmlns:a14="http://schemas.microsoft.com/office/drawing/2010/main" val="0"/>
              </a:ext>
              <a:ext uri="{96DAC541-7B7A-43D3-8B79-37D633B846F1}">
                <asvg:svgBlip xmlns="" xmlns:asvg="http://schemas.microsoft.com/office/drawing/2016/SVG/main" r:embed="rId33"/>
              </a:ext>
            </a:extLst>
          </a:blip>
          <a:stretch>
            <a:fillRect/>
          </a:stretch>
        </p:blipFill>
        <p:spPr>
          <a:xfrm>
            <a:off x="2018762" y="2827760"/>
            <a:ext cx="352800" cy="352800"/>
          </a:xfrm>
          <a:prstGeom prst="rect">
            <a:avLst/>
          </a:prstGeom>
        </p:spPr>
      </p:pic>
      <p:pic>
        <p:nvPicPr>
          <p:cNvPr id="23" name="图形 22" descr="男人"/>
          <p:cNvPicPr>
            <a:picLocks noChangeAspect="1"/>
          </p:cNvPicPr>
          <p:nvPr>
            <p:custDataLst>
              <p:tags r:id="rId12"/>
            </p:custDataLst>
          </p:nvPr>
        </p:nvPicPr>
        <p:blipFill>
          <a:blip r:embed="rId30" cstate="print">
            <a:extLst>
              <a:ext uri="{28A0092B-C50C-407E-A947-70E740481C1C}">
                <a14:useLocalDpi xmlns:a14="http://schemas.microsoft.com/office/drawing/2010/main" val="0"/>
              </a:ext>
              <a:ext uri="{96DAC541-7B7A-43D3-8B79-37D633B846F1}">
                <asvg:svgBlip xmlns="" xmlns:asvg="http://schemas.microsoft.com/office/drawing/2016/SVG/main" r:embed="rId31"/>
              </a:ext>
            </a:extLst>
          </a:blip>
          <a:stretch>
            <a:fillRect/>
          </a:stretch>
        </p:blipFill>
        <p:spPr>
          <a:xfrm>
            <a:off x="1175385" y="3190875"/>
            <a:ext cx="353060" cy="353060"/>
          </a:xfrm>
          <a:prstGeom prst="rect">
            <a:avLst/>
          </a:prstGeom>
        </p:spPr>
      </p:pic>
      <p:pic>
        <p:nvPicPr>
          <p:cNvPr id="24" name="图形 23" descr="妇女"/>
          <p:cNvPicPr>
            <a:picLocks noChangeAspect="1"/>
          </p:cNvPicPr>
          <p:nvPr>
            <p:custDataLst>
              <p:tags r:id="rId13"/>
            </p:custDataLst>
          </p:nvPr>
        </p:nvPicPr>
        <p:blipFill>
          <a:blip r:embed="rId32" cstate="print">
            <a:extLst>
              <a:ext uri="{28A0092B-C50C-407E-A947-70E740481C1C}">
                <a14:useLocalDpi xmlns:a14="http://schemas.microsoft.com/office/drawing/2010/main" val="0"/>
              </a:ext>
              <a:ext uri="{96DAC541-7B7A-43D3-8B79-37D633B846F1}">
                <asvg:svgBlip xmlns="" xmlns:asvg="http://schemas.microsoft.com/office/drawing/2016/SVG/main" r:embed="rId33"/>
              </a:ext>
            </a:extLst>
          </a:blip>
          <a:stretch>
            <a:fillRect/>
          </a:stretch>
        </p:blipFill>
        <p:spPr>
          <a:xfrm>
            <a:off x="2018762" y="3196761"/>
            <a:ext cx="352800" cy="352800"/>
          </a:xfrm>
          <a:prstGeom prst="rect">
            <a:avLst/>
          </a:prstGeom>
        </p:spPr>
      </p:pic>
      <p:sp>
        <p:nvSpPr>
          <p:cNvPr id="4" name="矩形: 圆角 9"/>
          <p:cNvSpPr/>
          <p:nvPr>
            <p:custDataLst>
              <p:tags r:id="rId14"/>
            </p:custDataLst>
          </p:nvPr>
        </p:nvSpPr>
        <p:spPr>
          <a:xfrm>
            <a:off x="2877820" y="2708910"/>
            <a:ext cx="409575" cy="1605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10"/>
          <p:cNvSpPr/>
          <p:nvPr>
            <p:custDataLst>
              <p:tags r:id="rId15"/>
            </p:custDataLst>
          </p:nvPr>
        </p:nvSpPr>
        <p:spPr>
          <a:xfrm>
            <a:off x="3717290" y="2708910"/>
            <a:ext cx="410210" cy="1605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形 22" descr="男人"/>
          <p:cNvPicPr>
            <a:picLocks noChangeAspect="1"/>
          </p:cNvPicPr>
          <p:nvPr>
            <p:custDataLst>
              <p:tags r:id="rId16"/>
            </p:custDataLst>
          </p:nvPr>
        </p:nvPicPr>
        <p:blipFill>
          <a:blip r:embed="rId30" cstate="print">
            <a:extLst>
              <a:ext uri="{28A0092B-C50C-407E-A947-70E740481C1C}">
                <a14:useLocalDpi xmlns:a14="http://schemas.microsoft.com/office/drawing/2010/main" val="0"/>
              </a:ext>
              <a:ext uri="{96DAC541-7B7A-43D3-8B79-37D633B846F1}">
                <asvg:svgBlip xmlns="" xmlns:asvg="http://schemas.microsoft.com/office/drawing/2016/SVG/main" r:embed="rId31"/>
              </a:ext>
            </a:extLst>
          </a:blip>
          <a:stretch>
            <a:fillRect/>
          </a:stretch>
        </p:blipFill>
        <p:spPr>
          <a:xfrm>
            <a:off x="2018665" y="3590290"/>
            <a:ext cx="353060" cy="353060"/>
          </a:xfrm>
          <a:prstGeom prst="rect">
            <a:avLst/>
          </a:prstGeom>
        </p:spPr>
      </p:pic>
      <p:pic>
        <p:nvPicPr>
          <p:cNvPr id="9" name="图形 20" descr="妇女"/>
          <p:cNvPicPr>
            <a:picLocks noChangeAspect="1"/>
          </p:cNvPicPr>
          <p:nvPr>
            <p:custDataLst>
              <p:tags r:id="rId17"/>
            </p:custDataLst>
          </p:nvPr>
        </p:nvPicPr>
        <p:blipFill>
          <a:blip r:embed="rId32" cstate="print">
            <a:extLst>
              <a:ext uri="{28A0092B-C50C-407E-A947-70E740481C1C}">
                <a14:useLocalDpi xmlns:a14="http://schemas.microsoft.com/office/drawing/2010/main" val="0"/>
              </a:ext>
              <a:ext uri="{96DAC541-7B7A-43D3-8B79-37D633B846F1}">
                <asvg:svgBlip xmlns="" xmlns:asvg="http://schemas.microsoft.com/office/drawing/2016/SVG/main" r:embed="rId33"/>
              </a:ext>
            </a:extLst>
          </a:blip>
          <a:stretch>
            <a:fillRect/>
          </a:stretch>
        </p:blipFill>
        <p:spPr>
          <a:xfrm>
            <a:off x="3746597" y="2828395"/>
            <a:ext cx="352800" cy="352800"/>
          </a:xfrm>
          <a:prstGeom prst="rect">
            <a:avLst/>
          </a:prstGeom>
        </p:spPr>
      </p:pic>
      <p:pic>
        <p:nvPicPr>
          <p:cNvPr id="27" name="图形 22" descr="男人"/>
          <p:cNvPicPr>
            <a:picLocks noChangeAspect="1"/>
          </p:cNvPicPr>
          <p:nvPr>
            <p:custDataLst>
              <p:tags r:id="rId18"/>
            </p:custDataLst>
          </p:nvPr>
        </p:nvPicPr>
        <p:blipFill>
          <a:blip r:embed="rId30" cstate="print">
            <a:extLst>
              <a:ext uri="{28A0092B-C50C-407E-A947-70E740481C1C}">
                <a14:useLocalDpi xmlns:a14="http://schemas.microsoft.com/office/drawing/2010/main" val="0"/>
              </a:ext>
              <a:ext uri="{96DAC541-7B7A-43D3-8B79-37D633B846F1}">
                <asvg:svgBlip xmlns="" xmlns:asvg="http://schemas.microsoft.com/office/drawing/2016/SVG/main" r:embed="rId31"/>
              </a:ext>
            </a:extLst>
          </a:blip>
          <a:stretch>
            <a:fillRect/>
          </a:stretch>
        </p:blipFill>
        <p:spPr>
          <a:xfrm>
            <a:off x="2465705" y="5372735"/>
            <a:ext cx="353060" cy="353060"/>
          </a:xfrm>
          <a:prstGeom prst="rect">
            <a:avLst/>
          </a:prstGeom>
        </p:spPr>
      </p:pic>
      <p:pic>
        <p:nvPicPr>
          <p:cNvPr id="44" name="图形 23" descr="妇女"/>
          <p:cNvPicPr>
            <a:picLocks noChangeAspect="1"/>
          </p:cNvPicPr>
          <p:nvPr>
            <p:custDataLst>
              <p:tags r:id="rId19"/>
            </p:custDataLst>
          </p:nvPr>
        </p:nvPicPr>
        <p:blipFill>
          <a:blip r:embed="rId32" cstate="print">
            <a:extLst>
              <a:ext uri="{28A0092B-C50C-407E-A947-70E740481C1C}">
                <a14:useLocalDpi xmlns:a14="http://schemas.microsoft.com/office/drawing/2010/main" val="0"/>
              </a:ext>
              <a:ext uri="{96DAC541-7B7A-43D3-8B79-37D633B846F1}">
                <asvg:svgBlip xmlns="" xmlns:asvg="http://schemas.microsoft.com/office/drawing/2016/SVG/main" r:embed="rId33"/>
              </a:ext>
            </a:extLst>
          </a:blip>
          <a:stretch>
            <a:fillRect/>
          </a:stretch>
        </p:blipFill>
        <p:spPr>
          <a:xfrm>
            <a:off x="2465802" y="5013496"/>
            <a:ext cx="352800" cy="352800"/>
          </a:xfrm>
          <a:prstGeom prst="rect">
            <a:avLst/>
          </a:prstGeom>
        </p:spPr>
      </p:pic>
      <p:sp>
        <p:nvSpPr>
          <p:cNvPr id="8" name="文本框 7"/>
          <p:cNvSpPr txBox="1"/>
          <p:nvPr>
            <p:custDataLst>
              <p:tags r:id="rId20"/>
            </p:custDataLst>
          </p:nvPr>
        </p:nvSpPr>
        <p:spPr>
          <a:xfrm>
            <a:off x="1024390" y="4318635"/>
            <a:ext cx="637540" cy="306705"/>
          </a:xfrm>
          <a:prstGeom prst="rect">
            <a:avLst/>
          </a:prstGeom>
          <a:noFill/>
        </p:spPr>
        <p:txBody>
          <a:bodyPr wrap="none" rtlCol="0">
            <a:spAutoFit/>
          </a:bodyPr>
          <a:lstStyle/>
          <a:p>
            <a:r>
              <a:rPr lang="zh-CN" altLang="en-US" sz="1400" dirty="0"/>
              <a:t>队列</a:t>
            </a:r>
            <a:r>
              <a:rPr lang="en-US" altLang="zh-CN" sz="1400" dirty="0"/>
              <a:t>1</a:t>
            </a:r>
          </a:p>
        </p:txBody>
      </p:sp>
      <p:sp>
        <p:nvSpPr>
          <p:cNvPr id="12" name="文本框 11"/>
          <p:cNvSpPr txBox="1"/>
          <p:nvPr>
            <p:custDataLst>
              <p:tags r:id="rId21"/>
            </p:custDataLst>
          </p:nvPr>
        </p:nvSpPr>
        <p:spPr>
          <a:xfrm>
            <a:off x="1876108" y="4304386"/>
            <a:ext cx="637540" cy="306705"/>
          </a:xfrm>
          <a:prstGeom prst="rect">
            <a:avLst/>
          </a:prstGeom>
          <a:noFill/>
        </p:spPr>
        <p:txBody>
          <a:bodyPr wrap="none" rtlCol="0">
            <a:spAutoFit/>
          </a:bodyPr>
          <a:lstStyle/>
          <a:p>
            <a:r>
              <a:rPr lang="zh-CN" altLang="en-US" sz="1400" dirty="0"/>
              <a:t>队列</a:t>
            </a:r>
            <a:r>
              <a:rPr lang="en-US" altLang="zh-CN" sz="1400" dirty="0"/>
              <a:t>2</a:t>
            </a:r>
          </a:p>
        </p:txBody>
      </p:sp>
      <p:sp>
        <p:nvSpPr>
          <p:cNvPr id="13" name="文本框 12"/>
          <p:cNvSpPr txBox="1"/>
          <p:nvPr>
            <p:custDataLst>
              <p:tags r:id="rId22"/>
            </p:custDataLst>
          </p:nvPr>
        </p:nvSpPr>
        <p:spPr>
          <a:xfrm>
            <a:off x="2760061" y="4304030"/>
            <a:ext cx="637540" cy="306705"/>
          </a:xfrm>
          <a:prstGeom prst="rect">
            <a:avLst/>
          </a:prstGeom>
          <a:noFill/>
        </p:spPr>
        <p:txBody>
          <a:bodyPr wrap="none" rtlCol="0">
            <a:spAutoFit/>
          </a:bodyPr>
          <a:lstStyle/>
          <a:p>
            <a:r>
              <a:rPr lang="zh-CN" altLang="en-US" sz="1400" dirty="0"/>
              <a:t>队列</a:t>
            </a:r>
            <a:r>
              <a:rPr lang="en-US" altLang="zh-CN" sz="1400" dirty="0"/>
              <a:t>3</a:t>
            </a:r>
          </a:p>
        </p:txBody>
      </p:sp>
      <p:sp>
        <p:nvSpPr>
          <p:cNvPr id="14" name="文本框 13"/>
          <p:cNvSpPr txBox="1"/>
          <p:nvPr>
            <p:custDataLst>
              <p:tags r:id="rId23"/>
            </p:custDataLst>
          </p:nvPr>
        </p:nvSpPr>
        <p:spPr>
          <a:xfrm>
            <a:off x="3643894" y="4318635"/>
            <a:ext cx="637540" cy="306705"/>
          </a:xfrm>
          <a:prstGeom prst="rect">
            <a:avLst/>
          </a:prstGeom>
          <a:noFill/>
        </p:spPr>
        <p:txBody>
          <a:bodyPr wrap="none" rtlCol="0">
            <a:spAutoFit/>
          </a:bodyPr>
          <a:lstStyle/>
          <a:p>
            <a:r>
              <a:rPr lang="zh-CN" altLang="en-US" sz="1400" dirty="0"/>
              <a:t>队列</a:t>
            </a:r>
            <a:r>
              <a:rPr lang="en-US" altLang="zh-CN" sz="1400" dirty="0"/>
              <a:t>4</a:t>
            </a:r>
          </a:p>
        </p:txBody>
      </p:sp>
      <p:cxnSp>
        <p:nvCxnSpPr>
          <p:cNvPr id="15" name="直接箭头连接符 14"/>
          <p:cNvCxnSpPr/>
          <p:nvPr/>
        </p:nvCxnSpPr>
        <p:spPr>
          <a:xfrm>
            <a:off x="887730" y="6214725"/>
            <a:ext cx="398018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97935" y="6066165"/>
            <a:ext cx="0" cy="14856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81935" y="5734839"/>
            <a:ext cx="541471" cy="307777"/>
          </a:xfrm>
          <a:prstGeom prst="rect">
            <a:avLst/>
          </a:prstGeom>
          <a:noFill/>
        </p:spPr>
        <p:txBody>
          <a:bodyPr wrap="square">
            <a:spAutoFit/>
          </a:bodyPr>
          <a:lstStyle/>
          <a:p>
            <a:r>
              <a:rPr lang="en-US" altLang="zh-CN" sz="1400" dirty="0">
                <a:solidFill>
                  <a:srgbClr val="000000"/>
                </a:solidFill>
                <a:sym typeface="+mn-ea"/>
              </a:rPr>
              <a:t>8:30</a:t>
            </a:r>
            <a:endParaRPr lang="zh-CN" altLang="en-US" sz="1400" dirty="0"/>
          </a:p>
        </p:txBody>
      </p:sp>
      <p:sp>
        <p:nvSpPr>
          <p:cNvPr id="22" name="文本框 21"/>
          <p:cNvSpPr txBox="1"/>
          <p:nvPr/>
        </p:nvSpPr>
        <p:spPr>
          <a:xfrm>
            <a:off x="802961" y="6240189"/>
            <a:ext cx="362578" cy="307777"/>
          </a:xfrm>
          <a:prstGeom prst="rect">
            <a:avLst/>
          </a:prstGeom>
          <a:noFill/>
        </p:spPr>
        <p:txBody>
          <a:bodyPr wrap="square">
            <a:spAutoFit/>
          </a:bodyPr>
          <a:lstStyle/>
          <a:p>
            <a:pPr algn="ctr"/>
            <a:r>
              <a:rPr lang="en-US" altLang="zh-CN" sz="1400" dirty="0">
                <a:solidFill>
                  <a:srgbClr val="000000"/>
                </a:solidFill>
                <a:sym typeface="+mn-ea"/>
              </a:rPr>
              <a:t>0</a:t>
            </a:r>
            <a:endParaRPr lang="zh-CN" altLang="en-US" sz="1400" dirty="0"/>
          </a:p>
        </p:txBody>
      </p:sp>
      <p:sp>
        <p:nvSpPr>
          <p:cNvPr id="25" name="文本框 24"/>
          <p:cNvSpPr txBox="1"/>
          <p:nvPr/>
        </p:nvSpPr>
        <p:spPr>
          <a:xfrm>
            <a:off x="241935" y="5586135"/>
            <a:ext cx="541471" cy="523220"/>
          </a:xfrm>
          <a:prstGeom prst="rect">
            <a:avLst/>
          </a:prstGeom>
          <a:noFill/>
        </p:spPr>
        <p:txBody>
          <a:bodyPr wrap="square">
            <a:spAutoFit/>
          </a:bodyPr>
          <a:lstStyle/>
          <a:p>
            <a:r>
              <a:rPr lang="zh-CN" altLang="en-US" sz="1400" dirty="0">
                <a:solidFill>
                  <a:srgbClr val="000000"/>
                </a:solidFill>
                <a:sym typeface="+mn-ea"/>
              </a:rPr>
              <a:t>绝对时间</a:t>
            </a:r>
            <a:endParaRPr lang="zh-CN" altLang="en-US" sz="1400" dirty="0"/>
          </a:p>
        </p:txBody>
      </p:sp>
      <p:sp>
        <p:nvSpPr>
          <p:cNvPr id="26" name="文本框 25"/>
          <p:cNvSpPr txBox="1"/>
          <p:nvPr/>
        </p:nvSpPr>
        <p:spPr>
          <a:xfrm>
            <a:off x="241935" y="6254884"/>
            <a:ext cx="541471" cy="523220"/>
          </a:xfrm>
          <a:prstGeom prst="rect">
            <a:avLst/>
          </a:prstGeom>
          <a:noFill/>
        </p:spPr>
        <p:txBody>
          <a:bodyPr wrap="square">
            <a:spAutoFit/>
          </a:bodyPr>
          <a:lstStyle/>
          <a:p>
            <a:r>
              <a:rPr lang="zh-CN" altLang="en-US" sz="1400" dirty="0">
                <a:solidFill>
                  <a:srgbClr val="000000"/>
                </a:solidFill>
                <a:sym typeface="+mn-ea"/>
              </a:rPr>
              <a:t>相对时间</a:t>
            </a:r>
            <a:endParaRPr lang="zh-CN" altLang="en-US" sz="1400" dirty="0"/>
          </a:p>
        </p:txBody>
      </p:sp>
      <p:sp>
        <p:nvSpPr>
          <p:cNvPr id="29" name="文本框 28"/>
          <p:cNvSpPr txBox="1"/>
          <p:nvPr/>
        </p:nvSpPr>
        <p:spPr>
          <a:xfrm>
            <a:off x="4421265" y="6235734"/>
            <a:ext cx="301469" cy="307777"/>
          </a:xfrm>
          <a:prstGeom prst="rect">
            <a:avLst/>
          </a:prstGeom>
          <a:noFill/>
        </p:spPr>
        <p:txBody>
          <a:bodyPr wrap="square">
            <a:spAutoFit/>
          </a:bodyPr>
          <a:lstStyle/>
          <a:p>
            <a:r>
              <a:rPr lang="en-US" altLang="zh-CN" sz="1400" dirty="0">
                <a:solidFill>
                  <a:srgbClr val="000000"/>
                </a:solidFill>
                <a:sym typeface="+mn-ea"/>
              </a:rPr>
              <a:t>T</a:t>
            </a:r>
            <a:endParaRPr lang="zh-CN" altLang="en-US" sz="1400" dirty="0"/>
          </a:p>
        </p:txBody>
      </p:sp>
      <p:cxnSp>
        <p:nvCxnSpPr>
          <p:cNvPr id="30" name="直接连接符 29"/>
          <p:cNvCxnSpPr/>
          <p:nvPr/>
        </p:nvCxnSpPr>
        <p:spPr>
          <a:xfrm>
            <a:off x="2518760" y="6066165"/>
            <a:ext cx="0" cy="1485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064510" y="6066165"/>
            <a:ext cx="0" cy="1485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572000" y="6066165"/>
            <a:ext cx="0" cy="14856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192860" y="5734839"/>
            <a:ext cx="637129" cy="307777"/>
          </a:xfrm>
          <a:prstGeom prst="rect">
            <a:avLst/>
          </a:prstGeom>
          <a:noFill/>
        </p:spPr>
        <p:txBody>
          <a:bodyPr wrap="square">
            <a:spAutoFit/>
          </a:bodyPr>
          <a:lstStyle/>
          <a:p>
            <a:r>
              <a:rPr lang="en-US" altLang="zh-CN" sz="1400" dirty="0">
                <a:solidFill>
                  <a:srgbClr val="000000"/>
                </a:solidFill>
                <a:sym typeface="+mn-ea"/>
              </a:rPr>
              <a:t>12:00</a:t>
            </a:r>
            <a:endParaRPr lang="zh-CN" altLang="en-US" sz="1400" dirty="0"/>
          </a:p>
        </p:txBody>
      </p:sp>
      <p:sp>
        <p:nvSpPr>
          <p:cNvPr id="38" name="文本框 37"/>
          <p:cNvSpPr txBox="1"/>
          <p:nvPr/>
        </p:nvSpPr>
        <p:spPr>
          <a:xfrm>
            <a:off x="2760061" y="5734839"/>
            <a:ext cx="637129" cy="307777"/>
          </a:xfrm>
          <a:prstGeom prst="rect">
            <a:avLst/>
          </a:prstGeom>
          <a:noFill/>
        </p:spPr>
        <p:txBody>
          <a:bodyPr wrap="square">
            <a:spAutoFit/>
          </a:bodyPr>
          <a:lstStyle/>
          <a:p>
            <a:r>
              <a:rPr lang="en-US" altLang="zh-CN" sz="1400" dirty="0">
                <a:solidFill>
                  <a:srgbClr val="000000"/>
                </a:solidFill>
                <a:sym typeface="+mn-ea"/>
              </a:rPr>
              <a:t>14:00</a:t>
            </a:r>
            <a:endParaRPr lang="zh-CN" altLang="en-US" sz="1400" dirty="0"/>
          </a:p>
        </p:txBody>
      </p:sp>
      <p:sp>
        <p:nvSpPr>
          <p:cNvPr id="39" name="文本框 38"/>
          <p:cNvSpPr txBox="1"/>
          <p:nvPr/>
        </p:nvSpPr>
        <p:spPr>
          <a:xfrm>
            <a:off x="4246700" y="5734839"/>
            <a:ext cx="637129" cy="307777"/>
          </a:xfrm>
          <a:prstGeom prst="rect">
            <a:avLst/>
          </a:prstGeom>
          <a:noFill/>
        </p:spPr>
        <p:txBody>
          <a:bodyPr wrap="square">
            <a:spAutoFit/>
          </a:bodyPr>
          <a:lstStyle/>
          <a:p>
            <a:r>
              <a:rPr lang="en-US" altLang="zh-CN" sz="1400" dirty="0">
                <a:solidFill>
                  <a:srgbClr val="000000"/>
                </a:solidFill>
                <a:sym typeface="+mn-ea"/>
              </a:rPr>
              <a:t>17:00</a:t>
            </a:r>
            <a:endParaRPr lang="zh-CN" altLang="en-US" sz="1400" dirty="0"/>
          </a:p>
        </p:txBody>
      </p:sp>
      <p:pic>
        <p:nvPicPr>
          <p:cNvPr id="41" name="图形 40" descr="时钟"/>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 xmlns:asvg="http://schemas.microsoft.com/office/drawing/2016/SVG/main" r:embed="rId35"/>
              </a:ext>
            </a:extLst>
          </a:blip>
          <a:stretch>
            <a:fillRect/>
          </a:stretch>
        </p:blipFill>
        <p:spPr>
          <a:xfrm>
            <a:off x="4013291" y="1194237"/>
            <a:ext cx="575955" cy="575955"/>
          </a:xfrm>
          <a:prstGeom prst="rect">
            <a:avLst/>
          </a:prstGeom>
        </p:spPr>
      </p:pic>
      <p:cxnSp>
        <p:nvCxnSpPr>
          <p:cNvPr id="52" name="曲线连接符 44"/>
          <p:cNvCxnSpPr/>
          <p:nvPr/>
        </p:nvCxnSpPr>
        <p:spPr>
          <a:xfrm flipV="1">
            <a:off x="2799080" y="4314825"/>
            <a:ext cx="283845" cy="410210"/>
          </a:xfrm>
          <a:prstGeom prst="curvedConnector2">
            <a:avLst/>
          </a:prstGeom>
          <a:ln w="6350">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3" name="曲线连接符 45"/>
          <p:cNvCxnSpPr/>
          <p:nvPr>
            <p:custDataLst>
              <p:tags r:id="rId24"/>
            </p:custDataLst>
          </p:nvPr>
        </p:nvCxnSpPr>
        <p:spPr>
          <a:xfrm flipV="1">
            <a:off x="2799080" y="4314825"/>
            <a:ext cx="1123315" cy="410210"/>
          </a:xfrm>
          <a:prstGeom prst="curvedConnector2">
            <a:avLst/>
          </a:prstGeom>
          <a:ln w="6350">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4" name="曲线连接符 46"/>
          <p:cNvCxnSpPr/>
          <p:nvPr>
            <p:custDataLst>
              <p:tags r:id="rId25"/>
            </p:custDataLst>
          </p:nvPr>
        </p:nvCxnSpPr>
        <p:spPr>
          <a:xfrm rot="10800000">
            <a:off x="2195195" y="4314825"/>
            <a:ext cx="316230" cy="410210"/>
          </a:xfrm>
          <a:prstGeom prst="curvedConnector2">
            <a:avLst/>
          </a:prstGeom>
          <a:ln w="6350">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曲线连接符 47"/>
          <p:cNvCxnSpPr/>
          <p:nvPr>
            <p:custDataLst>
              <p:tags r:id="rId26"/>
            </p:custDataLst>
          </p:nvPr>
        </p:nvCxnSpPr>
        <p:spPr>
          <a:xfrm rot="10800000">
            <a:off x="1355725" y="4314825"/>
            <a:ext cx="1155700" cy="410210"/>
          </a:xfrm>
          <a:prstGeom prst="curvedConnector2">
            <a:avLst/>
          </a:prstGeom>
          <a:ln w="6350">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03113" y="973076"/>
            <a:ext cx="740887" cy="369332"/>
          </a:xfrm>
          <a:prstGeom prst="rect">
            <a:avLst/>
          </a:prstGeom>
          <a:noFill/>
        </p:spPr>
        <p:txBody>
          <a:bodyPr wrap="square" rtlCol="0">
            <a:spAutoFit/>
          </a:bodyPr>
          <a:lstStyle/>
          <a:p>
            <a:r>
              <a:rPr lang="zh-CN" altLang="en-US" b="1" dirty="0">
                <a:effectLst>
                  <a:outerShdw blurRad="38100" dist="38100" dir="2700000" algn="tl">
                    <a:srgbClr val="000000">
                      <a:alpha val="43137"/>
                    </a:srgbClr>
                  </a:outerShdw>
                </a:effectLst>
                <a:highlight>
                  <a:srgbClr val="FFFF00"/>
                </a:highlight>
              </a:rPr>
              <a:t>银行</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同侧圆角矩形 35"/>
          <p:cNvSpPr/>
          <p:nvPr>
            <p:custDataLst>
              <p:tags r:id="rId1"/>
            </p:custDataLst>
          </p:nvPr>
        </p:nvSpPr>
        <p:spPr>
          <a:xfrm rot="10800000">
            <a:off x="645795" y="1196975"/>
            <a:ext cx="3959860" cy="3671570"/>
          </a:xfrm>
          <a:prstGeom prst="round2SameRect">
            <a:avLst/>
          </a:prstGeom>
          <a:noFill/>
          <a:ln w="28575">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1"/>
          <p:cNvSpPr/>
          <p:nvPr>
            <p:custDataLst>
              <p:tags r:id="rId2"/>
            </p:custDataLst>
          </p:nvPr>
        </p:nvSpPr>
        <p:spPr>
          <a:xfrm>
            <a:off x="902578" y="207328"/>
            <a:ext cx="4442242" cy="430887"/>
          </a:xfrm>
          <a:prstGeom prst="rect">
            <a:avLst/>
          </a:prstGeom>
          <a:noFill/>
          <a:ln w="9525">
            <a:noFill/>
          </a:ln>
        </p:spPr>
        <p:txBody>
          <a:bodyPr wrap="none">
            <a:spAutoFit/>
          </a:bodyPr>
          <a:lstStyle/>
          <a:p>
            <a:pPr algn="l" eaLnBrk="1" hangingPunct="1"/>
            <a:r>
              <a:rPr lang="zh-CN" altLang="en-US" sz="2200" b="1" dirty="0">
                <a:solidFill>
                  <a:srgbClr val="394179"/>
                </a:solidFill>
                <a:latin typeface="黑体-简" panose="02000000000000000000" charset="-122"/>
                <a:ea typeface="黑体-简" panose="02000000000000000000" charset="-122"/>
              </a:rPr>
              <a:t>银行业务模拟系统</a:t>
            </a:r>
            <a:r>
              <a:rPr lang="en-US" altLang="zh-CN" sz="2200" b="1" dirty="0">
                <a:solidFill>
                  <a:srgbClr val="394179"/>
                </a:solidFill>
                <a:latin typeface="黑体-简" panose="02000000000000000000" charset="-122"/>
                <a:ea typeface="黑体-简" panose="02000000000000000000" charset="-122"/>
              </a:rPr>
              <a:t>——</a:t>
            </a:r>
            <a:r>
              <a:rPr lang="en-US" altLang="zh-CN" sz="2200" b="1" dirty="0">
                <a:solidFill>
                  <a:schemeClr val="tx1"/>
                </a:solidFill>
                <a:latin typeface="黑体-简" panose="02000000000000000000" charset="-122"/>
                <a:ea typeface="黑体-简" panose="02000000000000000000" charset="-122"/>
              </a:rPr>
              <a:t>2.</a:t>
            </a:r>
            <a:r>
              <a:rPr lang="zh-CN" altLang="en-US" sz="2200" b="1" dirty="0">
                <a:solidFill>
                  <a:schemeClr val="tx1"/>
                </a:solidFill>
                <a:latin typeface="黑体-简" panose="02000000000000000000" charset="-122"/>
                <a:ea typeface="黑体-简" panose="02000000000000000000" charset="-122"/>
              </a:rPr>
              <a:t>问题分析</a:t>
            </a:r>
          </a:p>
        </p:txBody>
      </p:sp>
      <p:sp>
        <p:nvSpPr>
          <p:cNvPr id="3" name="矩形 11"/>
          <p:cNvSpPr/>
          <p:nvPr/>
        </p:nvSpPr>
        <p:spPr>
          <a:xfrm>
            <a:off x="5344795" y="825724"/>
            <a:ext cx="3733165" cy="5267276"/>
          </a:xfrm>
          <a:prstGeom prst="rect">
            <a:avLst/>
          </a:prstGeom>
          <a:noFill/>
          <a:ln w="9525">
            <a:noFill/>
          </a:ln>
        </p:spPr>
        <p:txBody>
          <a:bodyPr wrap="square">
            <a:spAutoFit/>
          </a:bodyPr>
          <a:lstStyle/>
          <a:p>
            <a:pPr marL="0" indent="0">
              <a:lnSpc>
                <a:spcPct val="150000"/>
              </a:lnSpc>
              <a:buFont typeface="Wingdings" panose="05000000000000000000" pitchFamily="2" charset="2"/>
              <a:buNone/>
              <a:defRPr/>
            </a:pPr>
            <a:r>
              <a:rPr lang="zh-CN" altLang="en-US" dirty="0">
                <a:solidFill>
                  <a:srgbClr val="FF0000"/>
                </a:solidFill>
                <a:ea typeface="宋体" panose="02010600030101010101" pitchFamily="2" charset="-122"/>
              </a:rPr>
              <a:t>要点：</a:t>
            </a:r>
            <a:endParaRPr lang="en-US" altLang="zh-CN" dirty="0">
              <a:solidFill>
                <a:srgbClr val="FF0000"/>
              </a:solidFill>
            </a:endParaRPr>
          </a:p>
          <a:p>
            <a:pPr>
              <a:lnSpc>
                <a:spcPct val="150000"/>
              </a:lnSpc>
              <a:defRPr/>
            </a:pPr>
            <a:r>
              <a:rPr lang="en-US" altLang="zh-CN" dirty="0">
                <a:solidFill>
                  <a:srgbClr val="000000"/>
                </a:solidFill>
              </a:rPr>
              <a:t>5. </a:t>
            </a:r>
            <a:r>
              <a:rPr lang="zh-CN" altLang="en-US" dirty="0">
                <a:solidFill>
                  <a:srgbClr val="000000"/>
                </a:solidFill>
              </a:rPr>
              <a:t>客户结构体（</a:t>
            </a:r>
            <a:r>
              <a:rPr lang="en-US" altLang="zh-CN" dirty="0">
                <a:solidFill>
                  <a:srgbClr val="000000"/>
                </a:solidFill>
              </a:rPr>
              <a:t>Customer</a:t>
            </a:r>
            <a:r>
              <a:rPr lang="zh-CN" altLang="en-US" dirty="0">
                <a:solidFill>
                  <a:srgbClr val="000000"/>
                </a:solidFill>
              </a:rPr>
              <a:t>）</a:t>
            </a:r>
            <a:endParaRPr lang="en-US" altLang="zh-CN" dirty="0">
              <a:solidFill>
                <a:srgbClr val="000000"/>
              </a:solidFill>
            </a:endParaRPr>
          </a:p>
          <a:p>
            <a:pPr marL="895350" lvl="1" indent="-285750">
              <a:lnSpc>
                <a:spcPct val="150000"/>
              </a:lnSpc>
              <a:buFont typeface="Arial" panose="020B0604020202020204" pitchFamily="34" charset="0"/>
              <a:buChar char="•"/>
              <a:defRPr/>
            </a:pPr>
            <a:r>
              <a:rPr lang="zh-CN" altLang="en-US" sz="1400" dirty="0">
                <a:solidFill>
                  <a:srgbClr val="000000"/>
                </a:solidFill>
              </a:rPr>
              <a:t>到达时间</a:t>
            </a:r>
            <a:r>
              <a:rPr lang="en-US" altLang="zh-CN" sz="1400" dirty="0">
                <a:solidFill>
                  <a:srgbClr val="000000"/>
                </a:solidFill>
              </a:rPr>
              <a:t>: </a:t>
            </a:r>
            <a:r>
              <a:rPr lang="zh-CN" altLang="en-US" sz="1400" dirty="0">
                <a:solidFill>
                  <a:srgbClr val="000000"/>
                </a:solidFill>
              </a:rPr>
              <a:t>相对时间或绝对时间</a:t>
            </a:r>
            <a:endParaRPr lang="en-US" altLang="zh-CN" sz="1400" dirty="0">
              <a:solidFill>
                <a:srgbClr val="000000"/>
              </a:solidFill>
            </a:endParaRPr>
          </a:p>
          <a:p>
            <a:pPr marL="895350" lvl="1" indent="-285750">
              <a:lnSpc>
                <a:spcPct val="150000"/>
              </a:lnSpc>
              <a:buFont typeface="Arial" panose="020B0604020202020204" pitchFamily="34" charset="0"/>
              <a:buChar char="•"/>
              <a:defRPr/>
            </a:pPr>
            <a:r>
              <a:rPr lang="zh-CN" altLang="en-US" sz="1400" dirty="0">
                <a:solidFill>
                  <a:srgbClr val="000000"/>
                </a:solidFill>
              </a:rPr>
              <a:t>服务需要时长</a:t>
            </a:r>
            <a:endParaRPr lang="en-US" altLang="zh-CN" sz="1400" dirty="0">
              <a:solidFill>
                <a:srgbClr val="000000"/>
              </a:solidFill>
            </a:endParaRPr>
          </a:p>
          <a:p>
            <a:pPr>
              <a:lnSpc>
                <a:spcPct val="150000"/>
              </a:lnSpc>
              <a:defRPr/>
            </a:pPr>
            <a:r>
              <a:rPr lang="en-US" altLang="zh-CN" dirty="0">
                <a:solidFill>
                  <a:srgbClr val="000000"/>
                </a:solidFill>
                <a:sym typeface="+mn-ea"/>
              </a:rPr>
              <a:t>6. </a:t>
            </a:r>
            <a:r>
              <a:rPr lang="zh-CN" altLang="en-US" dirty="0">
                <a:solidFill>
                  <a:srgbClr val="000000"/>
                </a:solidFill>
                <a:sym typeface="+mn-ea"/>
              </a:rPr>
              <a:t>服务窗口结构体（</a:t>
            </a:r>
            <a:r>
              <a:rPr lang="en-US" altLang="zh-CN" dirty="0">
                <a:solidFill>
                  <a:srgbClr val="000000"/>
                </a:solidFill>
                <a:sym typeface="+mn-ea"/>
              </a:rPr>
              <a:t>Window</a:t>
            </a:r>
            <a:r>
              <a:rPr lang="zh-CN" altLang="en-US" dirty="0">
                <a:solidFill>
                  <a:srgbClr val="000000"/>
                </a:solidFill>
                <a:sym typeface="+mn-ea"/>
              </a:rPr>
              <a:t>）</a:t>
            </a:r>
            <a:endParaRPr lang="en-US" altLang="zh-CN" dirty="0">
              <a:solidFill>
                <a:srgbClr val="000000"/>
              </a:solidFill>
            </a:endParaRPr>
          </a:p>
          <a:p>
            <a:pPr marL="952500" lvl="1" indent="-342900">
              <a:lnSpc>
                <a:spcPct val="150000"/>
              </a:lnSpc>
              <a:buFont typeface="Arial" panose="020B0604020202020204" pitchFamily="34" charset="0"/>
              <a:buChar char="•"/>
              <a:defRPr/>
            </a:pPr>
            <a:r>
              <a:rPr lang="zh-CN" altLang="en-US" sz="1400" dirty="0">
                <a:solidFill>
                  <a:srgbClr val="000000"/>
                </a:solidFill>
                <a:sym typeface="+mn-ea"/>
              </a:rPr>
              <a:t>剩余服务时长</a:t>
            </a:r>
            <a:endParaRPr lang="en-US" altLang="zh-CN" sz="1400" dirty="0">
              <a:solidFill>
                <a:srgbClr val="000000"/>
              </a:solidFill>
            </a:endParaRPr>
          </a:p>
          <a:p>
            <a:pPr marL="952500" lvl="1" indent="-342900">
              <a:lnSpc>
                <a:spcPct val="150000"/>
              </a:lnSpc>
              <a:buFont typeface="Arial" panose="020B0604020202020204" pitchFamily="34" charset="0"/>
              <a:buChar char="•"/>
              <a:defRPr/>
            </a:pPr>
            <a:r>
              <a:rPr lang="zh-CN" altLang="en-US" sz="1400" dirty="0">
                <a:solidFill>
                  <a:srgbClr val="000000"/>
                </a:solidFill>
                <a:sym typeface="+mn-ea"/>
              </a:rPr>
              <a:t>累计总等待时长</a:t>
            </a:r>
            <a:endParaRPr lang="en-US" altLang="zh-CN" sz="1400" dirty="0">
              <a:solidFill>
                <a:srgbClr val="000000"/>
              </a:solidFill>
            </a:endParaRPr>
          </a:p>
          <a:p>
            <a:pPr marL="952500" lvl="1" indent="-342900">
              <a:lnSpc>
                <a:spcPct val="150000"/>
              </a:lnSpc>
              <a:buFont typeface="Arial" panose="020B0604020202020204" pitchFamily="34" charset="0"/>
              <a:buChar char="•"/>
              <a:defRPr/>
            </a:pPr>
            <a:r>
              <a:rPr lang="zh-CN" altLang="en-US" sz="1400" dirty="0">
                <a:solidFill>
                  <a:srgbClr val="000000"/>
                </a:solidFill>
                <a:sym typeface="+mn-ea"/>
              </a:rPr>
              <a:t>排队</a:t>
            </a:r>
            <a:r>
              <a:rPr lang="zh-CN" altLang="en-US" sz="1400" b="1" dirty="0">
                <a:solidFill>
                  <a:srgbClr val="000000"/>
                </a:solidFill>
                <a:effectLst>
                  <a:outerShdw blurRad="38100" dist="38100" dir="2700000" algn="tl">
                    <a:srgbClr val="000000">
                      <a:alpha val="43137"/>
                    </a:srgbClr>
                  </a:outerShdw>
                </a:effectLst>
                <a:highlight>
                  <a:srgbClr val="FFFF00"/>
                </a:highlight>
                <a:sym typeface="+mn-ea"/>
              </a:rPr>
              <a:t>队列</a:t>
            </a:r>
          </a:p>
          <a:p>
            <a:pPr>
              <a:lnSpc>
                <a:spcPct val="150000"/>
              </a:lnSpc>
              <a:defRPr/>
            </a:pPr>
            <a:r>
              <a:rPr lang="en-US" altLang="zh-CN" dirty="0">
                <a:solidFill>
                  <a:srgbClr val="000000"/>
                </a:solidFill>
              </a:rPr>
              <a:t>7. </a:t>
            </a:r>
            <a:r>
              <a:rPr lang="zh-CN" altLang="en-US" dirty="0">
                <a:solidFill>
                  <a:srgbClr val="000000"/>
                </a:solidFill>
              </a:rPr>
              <a:t>银行结构体（</a:t>
            </a:r>
            <a:r>
              <a:rPr lang="en-US" altLang="zh-CN" dirty="0">
                <a:solidFill>
                  <a:srgbClr val="000000"/>
                </a:solidFill>
              </a:rPr>
              <a:t>Bank</a:t>
            </a:r>
            <a:r>
              <a:rPr lang="zh-CN" altLang="en-US" dirty="0">
                <a:solidFill>
                  <a:srgbClr val="000000"/>
                </a:solidFill>
              </a:rPr>
              <a:t>）</a:t>
            </a:r>
            <a:endParaRPr lang="en-US" altLang="zh-CN" dirty="0">
              <a:solidFill>
                <a:srgbClr val="000000"/>
              </a:solidFill>
            </a:endParaRPr>
          </a:p>
          <a:p>
            <a:pPr marL="952500" lvl="1" indent="-342900">
              <a:lnSpc>
                <a:spcPct val="150000"/>
              </a:lnSpc>
              <a:buFont typeface="Arial" panose="020B0604020202020204" pitchFamily="34" charset="0"/>
              <a:buChar char="•"/>
              <a:defRPr/>
            </a:pPr>
            <a:r>
              <a:rPr lang="zh-CN" altLang="en-US" sz="1400" dirty="0">
                <a:solidFill>
                  <a:srgbClr val="000000"/>
                </a:solidFill>
              </a:rPr>
              <a:t>上下班时间</a:t>
            </a:r>
            <a:endParaRPr lang="en-US" altLang="zh-CN" sz="1400" dirty="0">
              <a:solidFill>
                <a:srgbClr val="000000"/>
              </a:solidFill>
            </a:endParaRPr>
          </a:p>
          <a:p>
            <a:pPr marL="952500" lvl="1" indent="-342900">
              <a:lnSpc>
                <a:spcPct val="150000"/>
              </a:lnSpc>
              <a:buFont typeface="Arial" panose="020B0604020202020204" pitchFamily="34" charset="0"/>
              <a:buChar char="•"/>
              <a:defRPr/>
            </a:pPr>
            <a:r>
              <a:rPr lang="zh-CN" altLang="en-US" sz="1400" dirty="0">
                <a:solidFill>
                  <a:srgbClr val="000000"/>
                </a:solidFill>
              </a:rPr>
              <a:t>是否午休（</a:t>
            </a:r>
            <a:r>
              <a:rPr lang="en-US" altLang="zh-CN" sz="1400" dirty="0">
                <a:solidFill>
                  <a:srgbClr val="000000"/>
                </a:solidFill>
              </a:rPr>
              <a:t>1/0</a:t>
            </a:r>
            <a:r>
              <a:rPr lang="zh-CN" altLang="en-US" sz="1400" dirty="0">
                <a:solidFill>
                  <a:srgbClr val="000000"/>
                </a:solidFill>
              </a:rPr>
              <a:t>）</a:t>
            </a:r>
            <a:endParaRPr lang="en-US" altLang="zh-CN" sz="1400" dirty="0">
              <a:solidFill>
                <a:srgbClr val="000000"/>
              </a:solidFill>
            </a:endParaRPr>
          </a:p>
          <a:p>
            <a:pPr marL="952500" lvl="1" indent="-342900">
              <a:lnSpc>
                <a:spcPct val="150000"/>
              </a:lnSpc>
              <a:buFont typeface="Arial" panose="020B0604020202020204" pitchFamily="34" charset="0"/>
              <a:buChar char="•"/>
              <a:defRPr/>
            </a:pPr>
            <a:r>
              <a:rPr lang="zh-CN" altLang="en-US" sz="1400" dirty="0">
                <a:solidFill>
                  <a:srgbClr val="000000"/>
                </a:solidFill>
              </a:rPr>
              <a:t>值班窗口数</a:t>
            </a:r>
            <a:endParaRPr lang="en-US" altLang="zh-CN" sz="1400" dirty="0">
              <a:solidFill>
                <a:srgbClr val="000000"/>
              </a:solidFill>
            </a:endParaRPr>
          </a:p>
          <a:p>
            <a:pPr marL="952500" lvl="1" indent="-342900">
              <a:lnSpc>
                <a:spcPct val="150000"/>
              </a:lnSpc>
              <a:buFont typeface="Arial" panose="020B0604020202020204" pitchFamily="34" charset="0"/>
              <a:buChar char="•"/>
              <a:defRPr/>
            </a:pPr>
            <a:r>
              <a:rPr lang="zh-CN" altLang="en-US" sz="1400" dirty="0">
                <a:solidFill>
                  <a:srgbClr val="000000"/>
                </a:solidFill>
              </a:rPr>
              <a:t>服务窗口队列数组</a:t>
            </a:r>
            <a:endParaRPr lang="en-US" altLang="zh-CN" sz="1400" dirty="0">
              <a:solidFill>
                <a:srgbClr val="000000"/>
              </a:solidFill>
            </a:endParaRPr>
          </a:p>
          <a:p>
            <a:pPr marL="952500" lvl="1" indent="-342900">
              <a:lnSpc>
                <a:spcPct val="150000"/>
              </a:lnSpc>
              <a:buFont typeface="Arial" panose="020B0604020202020204" pitchFamily="34" charset="0"/>
              <a:buChar char="•"/>
              <a:defRPr/>
            </a:pPr>
            <a:r>
              <a:rPr lang="zh-CN" altLang="en-US" sz="1400" dirty="0">
                <a:solidFill>
                  <a:srgbClr val="000000"/>
                </a:solidFill>
              </a:rPr>
              <a:t>待进入客户队列</a:t>
            </a:r>
            <a:endParaRPr lang="en-US" altLang="zh-CN" sz="1400" dirty="0">
              <a:solidFill>
                <a:srgbClr val="000000"/>
              </a:solidFill>
            </a:endParaRPr>
          </a:p>
          <a:p>
            <a:pPr marL="952500" lvl="1" indent="-342900">
              <a:lnSpc>
                <a:spcPct val="150000"/>
              </a:lnSpc>
              <a:buFont typeface="Arial" panose="020B0604020202020204" pitchFamily="34" charset="0"/>
              <a:buChar char="•"/>
              <a:defRPr/>
            </a:pPr>
            <a:r>
              <a:rPr lang="zh-CN" altLang="en-US" sz="1400" dirty="0">
                <a:solidFill>
                  <a:srgbClr val="000000"/>
                </a:solidFill>
              </a:rPr>
              <a:t>累计服务人数</a:t>
            </a:r>
            <a:endParaRPr lang="en-US" altLang="zh-CN" sz="1400" dirty="0">
              <a:solidFill>
                <a:srgbClr val="000000"/>
              </a:solidFill>
            </a:endParaRPr>
          </a:p>
        </p:txBody>
      </p:sp>
      <p:sp>
        <p:nvSpPr>
          <p:cNvPr id="42" name="上箭头 41"/>
          <p:cNvSpPr/>
          <p:nvPr>
            <p:custDataLst>
              <p:tags r:id="rId3"/>
            </p:custDataLst>
          </p:nvPr>
        </p:nvSpPr>
        <p:spPr>
          <a:xfrm>
            <a:off x="2511425" y="4580890"/>
            <a:ext cx="287655" cy="63881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银行柜台卡通图 的图像结果"/>
          <p:cNvPicPr>
            <a:picLocks noChangeAspect="1" noChangeArrowheads="1"/>
          </p:cNvPicPr>
          <p:nvPr>
            <p:custDataLst>
              <p:tags r:id="rId4"/>
            </p:custDataLst>
          </p:nvPr>
        </p:nvPicPr>
        <p:blipFill>
          <a:blip r:embed="rId27" cstate="print">
            <a:extLst>
              <a:ext uri="{28A0092B-C50C-407E-A947-70E740481C1C}">
                <a14:useLocalDpi xmlns:a14="http://schemas.microsoft.com/office/drawing/2010/main" val="0"/>
              </a:ext>
            </a:extLst>
          </a:blip>
          <a:srcRect/>
          <a:stretch>
            <a:fillRect/>
          </a:stretch>
        </p:blipFill>
        <p:spPr bwMode="auto">
          <a:xfrm>
            <a:off x="1845310" y="1760855"/>
            <a:ext cx="720725" cy="7804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银行柜台卡通图 的图像结果"/>
          <p:cNvPicPr>
            <a:picLocks noChangeAspect="1" noChangeArrowheads="1"/>
          </p:cNvPicPr>
          <p:nvPr>
            <p:custDataLst>
              <p:tags r:id="rId5"/>
            </p:custDataLst>
          </p:nvPr>
        </p:nvPicPr>
        <p:blipFill>
          <a:blip r:embed="rId27" cstate="print">
            <a:extLst>
              <a:ext uri="{28A0092B-C50C-407E-A947-70E740481C1C}">
                <a14:useLocalDpi xmlns:a14="http://schemas.microsoft.com/office/drawing/2010/main" val="0"/>
              </a:ext>
            </a:extLst>
          </a:blip>
          <a:srcRect/>
          <a:stretch>
            <a:fillRect/>
          </a:stretch>
        </p:blipFill>
        <p:spPr bwMode="auto">
          <a:xfrm>
            <a:off x="984250" y="1760855"/>
            <a:ext cx="722630" cy="7823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银行柜台卡通图 的图像结果"/>
          <p:cNvPicPr>
            <a:picLocks noChangeAspect="1" noChangeArrowheads="1"/>
          </p:cNvPicPr>
          <p:nvPr>
            <p:custDataLst>
              <p:tags r:id="rId6"/>
            </p:custDataLst>
          </p:nvPr>
        </p:nvPicPr>
        <p:blipFill>
          <a:blip r:embed="rId27" cstate="print">
            <a:extLst>
              <a:ext uri="{28A0092B-C50C-407E-A947-70E740481C1C}">
                <a14:useLocalDpi xmlns:a14="http://schemas.microsoft.com/office/drawing/2010/main" val="0"/>
              </a:ext>
            </a:extLst>
          </a:blip>
          <a:srcRect/>
          <a:stretch>
            <a:fillRect/>
          </a:stretch>
        </p:blipFill>
        <p:spPr bwMode="auto">
          <a:xfrm>
            <a:off x="2709545" y="1763395"/>
            <a:ext cx="709930" cy="7683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银行柜台卡通图 的图像结果"/>
          <p:cNvPicPr>
            <a:picLocks noChangeAspect="1" noChangeArrowheads="1"/>
          </p:cNvPicPr>
          <p:nvPr>
            <p:custDataLst>
              <p:tags r:id="rId7"/>
            </p:custDataLst>
          </p:nvPr>
        </p:nvPicPr>
        <p:blipFill>
          <a:blip r:embed="rId27" cstate="print">
            <a:extLst>
              <a:ext uri="{28A0092B-C50C-407E-A947-70E740481C1C}">
                <a14:useLocalDpi xmlns:a14="http://schemas.microsoft.com/office/drawing/2010/main" val="0"/>
              </a:ext>
            </a:extLst>
          </a:blip>
          <a:srcRect/>
          <a:stretch>
            <a:fillRect/>
          </a:stretch>
        </p:blipFill>
        <p:spPr bwMode="auto">
          <a:xfrm>
            <a:off x="3562985" y="1763395"/>
            <a:ext cx="725805" cy="785495"/>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圆角 9"/>
          <p:cNvSpPr/>
          <p:nvPr>
            <p:custDataLst>
              <p:tags r:id="rId8"/>
            </p:custDataLst>
          </p:nvPr>
        </p:nvSpPr>
        <p:spPr>
          <a:xfrm>
            <a:off x="1150620" y="2708910"/>
            <a:ext cx="409575" cy="1605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圆角 10"/>
          <p:cNvSpPr/>
          <p:nvPr>
            <p:custDataLst>
              <p:tags r:id="rId9"/>
            </p:custDataLst>
          </p:nvPr>
        </p:nvSpPr>
        <p:spPr>
          <a:xfrm>
            <a:off x="1990090" y="2708910"/>
            <a:ext cx="410210" cy="1605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形 18" descr="男人"/>
          <p:cNvPicPr>
            <a:picLocks noChangeAspect="1"/>
          </p:cNvPicPr>
          <p:nvPr>
            <p:custDataLst>
              <p:tags r:id="rId10"/>
            </p:custDataLst>
          </p:nvPr>
        </p:nvPicPr>
        <p:blipFill>
          <a:blip r:embed="rId28" cstate="print">
            <a:extLst>
              <a:ext uri="{28A0092B-C50C-407E-A947-70E740481C1C}">
                <a14:useLocalDpi xmlns:a14="http://schemas.microsoft.com/office/drawing/2010/main" val="0"/>
              </a:ext>
              <a:ext uri="{96DAC541-7B7A-43D3-8B79-37D633B846F1}">
                <asvg:svgBlip xmlns="" xmlns:asvg="http://schemas.microsoft.com/office/drawing/2016/SVG/main" r:embed="rId29"/>
              </a:ext>
            </a:extLst>
          </a:blip>
          <a:stretch>
            <a:fillRect/>
          </a:stretch>
        </p:blipFill>
        <p:spPr>
          <a:xfrm>
            <a:off x="1175385" y="2821940"/>
            <a:ext cx="353060" cy="353060"/>
          </a:xfrm>
          <a:prstGeom prst="rect">
            <a:avLst/>
          </a:prstGeom>
        </p:spPr>
      </p:pic>
      <p:pic>
        <p:nvPicPr>
          <p:cNvPr id="21" name="图形 20" descr="妇女"/>
          <p:cNvPicPr>
            <a:picLocks noChangeAspect="1"/>
          </p:cNvPicPr>
          <p:nvPr>
            <p:custDataLst>
              <p:tags r:id="rId11"/>
            </p:custDataLst>
          </p:nvPr>
        </p:nvPicPr>
        <p:blipFill>
          <a:blip r:embed="rId30" cstate="print">
            <a:extLst>
              <a:ext uri="{28A0092B-C50C-407E-A947-70E740481C1C}">
                <a14:useLocalDpi xmlns:a14="http://schemas.microsoft.com/office/drawing/2010/main" val="0"/>
              </a:ext>
              <a:ext uri="{96DAC541-7B7A-43D3-8B79-37D633B846F1}">
                <asvg:svgBlip xmlns="" xmlns:asvg="http://schemas.microsoft.com/office/drawing/2016/SVG/main" r:embed="rId31"/>
              </a:ext>
            </a:extLst>
          </a:blip>
          <a:stretch>
            <a:fillRect/>
          </a:stretch>
        </p:blipFill>
        <p:spPr>
          <a:xfrm>
            <a:off x="2018762" y="2827760"/>
            <a:ext cx="352800" cy="352800"/>
          </a:xfrm>
          <a:prstGeom prst="rect">
            <a:avLst/>
          </a:prstGeom>
        </p:spPr>
      </p:pic>
      <p:pic>
        <p:nvPicPr>
          <p:cNvPr id="23" name="图形 22" descr="男人"/>
          <p:cNvPicPr>
            <a:picLocks noChangeAspect="1"/>
          </p:cNvPicPr>
          <p:nvPr>
            <p:custDataLst>
              <p:tags r:id="rId12"/>
            </p:custDataLst>
          </p:nvPr>
        </p:nvPicPr>
        <p:blipFill>
          <a:blip r:embed="rId28" cstate="print">
            <a:extLst>
              <a:ext uri="{28A0092B-C50C-407E-A947-70E740481C1C}">
                <a14:useLocalDpi xmlns:a14="http://schemas.microsoft.com/office/drawing/2010/main" val="0"/>
              </a:ext>
              <a:ext uri="{96DAC541-7B7A-43D3-8B79-37D633B846F1}">
                <asvg:svgBlip xmlns="" xmlns:asvg="http://schemas.microsoft.com/office/drawing/2016/SVG/main" r:embed="rId29"/>
              </a:ext>
            </a:extLst>
          </a:blip>
          <a:stretch>
            <a:fillRect/>
          </a:stretch>
        </p:blipFill>
        <p:spPr>
          <a:xfrm>
            <a:off x="1175385" y="3190875"/>
            <a:ext cx="353060" cy="353060"/>
          </a:xfrm>
          <a:prstGeom prst="rect">
            <a:avLst/>
          </a:prstGeom>
        </p:spPr>
      </p:pic>
      <p:pic>
        <p:nvPicPr>
          <p:cNvPr id="24" name="图形 23" descr="妇女"/>
          <p:cNvPicPr>
            <a:picLocks noChangeAspect="1"/>
          </p:cNvPicPr>
          <p:nvPr>
            <p:custDataLst>
              <p:tags r:id="rId13"/>
            </p:custDataLst>
          </p:nvPr>
        </p:nvPicPr>
        <p:blipFill>
          <a:blip r:embed="rId30" cstate="print">
            <a:extLst>
              <a:ext uri="{28A0092B-C50C-407E-A947-70E740481C1C}">
                <a14:useLocalDpi xmlns:a14="http://schemas.microsoft.com/office/drawing/2010/main" val="0"/>
              </a:ext>
              <a:ext uri="{96DAC541-7B7A-43D3-8B79-37D633B846F1}">
                <asvg:svgBlip xmlns="" xmlns:asvg="http://schemas.microsoft.com/office/drawing/2016/SVG/main" r:embed="rId31"/>
              </a:ext>
            </a:extLst>
          </a:blip>
          <a:stretch>
            <a:fillRect/>
          </a:stretch>
        </p:blipFill>
        <p:spPr>
          <a:xfrm>
            <a:off x="2018762" y="3196761"/>
            <a:ext cx="352800" cy="352800"/>
          </a:xfrm>
          <a:prstGeom prst="rect">
            <a:avLst/>
          </a:prstGeom>
        </p:spPr>
      </p:pic>
      <p:sp>
        <p:nvSpPr>
          <p:cNvPr id="4" name="矩形: 圆角 9"/>
          <p:cNvSpPr/>
          <p:nvPr>
            <p:custDataLst>
              <p:tags r:id="rId14"/>
            </p:custDataLst>
          </p:nvPr>
        </p:nvSpPr>
        <p:spPr>
          <a:xfrm>
            <a:off x="2877820" y="2708910"/>
            <a:ext cx="409575" cy="1605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10"/>
          <p:cNvSpPr/>
          <p:nvPr>
            <p:custDataLst>
              <p:tags r:id="rId15"/>
            </p:custDataLst>
          </p:nvPr>
        </p:nvSpPr>
        <p:spPr>
          <a:xfrm>
            <a:off x="3717290" y="2708910"/>
            <a:ext cx="410210" cy="1605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形 22" descr="男人"/>
          <p:cNvPicPr>
            <a:picLocks noChangeAspect="1"/>
          </p:cNvPicPr>
          <p:nvPr>
            <p:custDataLst>
              <p:tags r:id="rId16"/>
            </p:custDataLst>
          </p:nvPr>
        </p:nvPicPr>
        <p:blipFill>
          <a:blip r:embed="rId28" cstate="print">
            <a:extLst>
              <a:ext uri="{28A0092B-C50C-407E-A947-70E740481C1C}">
                <a14:useLocalDpi xmlns:a14="http://schemas.microsoft.com/office/drawing/2010/main" val="0"/>
              </a:ext>
              <a:ext uri="{96DAC541-7B7A-43D3-8B79-37D633B846F1}">
                <asvg:svgBlip xmlns="" xmlns:asvg="http://schemas.microsoft.com/office/drawing/2016/SVG/main" r:embed="rId29"/>
              </a:ext>
            </a:extLst>
          </a:blip>
          <a:stretch>
            <a:fillRect/>
          </a:stretch>
        </p:blipFill>
        <p:spPr>
          <a:xfrm>
            <a:off x="2018665" y="3590290"/>
            <a:ext cx="353060" cy="353060"/>
          </a:xfrm>
          <a:prstGeom prst="rect">
            <a:avLst/>
          </a:prstGeom>
        </p:spPr>
      </p:pic>
      <p:pic>
        <p:nvPicPr>
          <p:cNvPr id="9" name="图形 20" descr="妇女"/>
          <p:cNvPicPr>
            <a:picLocks noChangeAspect="1"/>
          </p:cNvPicPr>
          <p:nvPr>
            <p:custDataLst>
              <p:tags r:id="rId17"/>
            </p:custDataLst>
          </p:nvPr>
        </p:nvPicPr>
        <p:blipFill>
          <a:blip r:embed="rId30" cstate="print">
            <a:extLst>
              <a:ext uri="{28A0092B-C50C-407E-A947-70E740481C1C}">
                <a14:useLocalDpi xmlns:a14="http://schemas.microsoft.com/office/drawing/2010/main" val="0"/>
              </a:ext>
              <a:ext uri="{96DAC541-7B7A-43D3-8B79-37D633B846F1}">
                <asvg:svgBlip xmlns="" xmlns:asvg="http://schemas.microsoft.com/office/drawing/2016/SVG/main" r:embed="rId31"/>
              </a:ext>
            </a:extLst>
          </a:blip>
          <a:stretch>
            <a:fillRect/>
          </a:stretch>
        </p:blipFill>
        <p:spPr>
          <a:xfrm>
            <a:off x="3746597" y="2828395"/>
            <a:ext cx="352800" cy="352800"/>
          </a:xfrm>
          <a:prstGeom prst="rect">
            <a:avLst/>
          </a:prstGeom>
        </p:spPr>
      </p:pic>
      <p:pic>
        <p:nvPicPr>
          <p:cNvPr id="27" name="图形 22" descr="男人"/>
          <p:cNvPicPr>
            <a:picLocks noChangeAspect="1"/>
          </p:cNvPicPr>
          <p:nvPr>
            <p:custDataLst>
              <p:tags r:id="rId18"/>
            </p:custDataLst>
          </p:nvPr>
        </p:nvPicPr>
        <p:blipFill>
          <a:blip r:embed="rId28" cstate="print">
            <a:extLst>
              <a:ext uri="{28A0092B-C50C-407E-A947-70E740481C1C}">
                <a14:useLocalDpi xmlns:a14="http://schemas.microsoft.com/office/drawing/2010/main" val="0"/>
              </a:ext>
              <a:ext uri="{96DAC541-7B7A-43D3-8B79-37D633B846F1}">
                <asvg:svgBlip xmlns="" xmlns:asvg="http://schemas.microsoft.com/office/drawing/2016/SVG/main" r:embed="rId29"/>
              </a:ext>
            </a:extLst>
          </a:blip>
          <a:stretch>
            <a:fillRect/>
          </a:stretch>
        </p:blipFill>
        <p:spPr>
          <a:xfrm>
            <a:off x="2465705" y="5372735"/>
            <a:ext cx="353060" cy="353060"/>
          </a:xfrm>
          <a:prstGeom prst="rect">
            <a:avLst/>
          </a:prstGeom>
        </p:spPr>
      </p:pic>
      <p:pic>
        <p:nvPicPr>
          <p:cNvPr id="44" name="图形 23" descr="妇女"/>
          <p:cNvPicPr>
            <a:picLocks noChangeAspect="1"/>
          </p:cNvPicPr>
          <p:nvPr>
            <p:custDataLst>
              <p:tags r:id="rId19"/>
            </p:custDataLst>
          </p:nvPr>
        </p:nvPicPr>
        <p:blipFill>
          <a:blip r:embed="rId30" cstate="print">
            <a:extLst>
              <a:ext uri="{28A0092B-C50C-407E-A947-70E740481C1C}">
                <a14:useLocalDpi xmlns:a14="http://schemas.microsoft.com/office/drawing/2010/main" val="0"/>
              </a:ext>
              <a:ext uri="{96DAC541-7B7A-43D3-8B79-37D633B846F1}">
                <asvg:svgBlip xmlns="" xmlns:asvg="http://schemas.microsoft.com/office/drawing/2016/SVG/main" r:embed="rId31"/>
              </a:ext>
            </a:extLst>
          </a:blip>
          <a:stretch>
            <a:fillRect/>
          </a:stretch>
        </p:blipFill>
        <p:spPr>
          <a:xfrm>
            <a:off x="2465802" y="5013496"/>
            <a:ext cx="352800" cy="352800"/>
          </a:xfrm>
          <a:prstGeom prst="rect">
            <a:avLst/>
          </a:prstGeom>
        </p:spPr>
      </p:pic>
      <p:sp>
        <p:nvSpPr>
          <p:cNvPr id="6" name="文本框 5"/>
          <p:cNvSpPr txBox="1"/>
          <p:nvPr/>
        </p:nvSpPr>
        <p:spPr>
          <a:xfrm>
            <a:off x="243363" y="973076"/>
            <a:ext cx="792000" cy="369332"/>
          </a:xfrm>
          <a:prstGeom prst="rect">
            <a:avLst/>
          </a:prstGeom>
          <a:noFill/>
        </p:spPr>
        <p:txBody>
          <a:bodyPr wrap="square" rtlCol="0">
            <a:spAutoFit/>
          </a:bodyPr>
          <a:lstStyle/>
          <a:p>
            <a:r>
              <a:rPr lang="en-US" altLang="zh-CN" b="1" dirty="0">
                <a:effectLst>
                  <a:outerShdw blurRad="38100" dist="38100" dir="2700000" algn="tl">
                    <a:srgbClr val="000000">
                      <a:alpha val="43137"/>
                    </a:srgbClr>
                  </a:outerShdw>
                </a:effectLst>
                <a:highlight>
                  <a:srgbClr val="FFFF00"/>
                </a:highlight>
              </a:rPr>
              <a:t>Bank</a:t>
            </a:r>
            <a:endParaRPr lang="zh-CN" altLang="en-US" b="1" dirty="0">
              <a:effectLst>
                <a:outerShdw blurRad="38100" dist="38100" dir="2700000" algn="tl">
                  <a:srgbClr val="000000">
                    <a:alpha val="43137"/>
                  </a:srgbClr>
                </a:outerShdw>
              </a:effectLst>
              <a:highlight>
                <a:srgbClr val="FFFF00"/>
              </a:highlight>
            </a:endParaRPr>
          </a:p>
        </p:txBody>
      </p:sp>
      <p:sp>
        <p:nvSpPr>
          <p:cNvPr id="16" name="文本框 15"/>
          <p:cNvSpPr txBox="1"/>
          <p:nvPr>
            <p:custDataLst>
              <p:tags r:id="rId20"/>
            </p:custDataLst>
          </p:nvPr>
        </p:nvSpPr>
        <p:spPr>
          <a:xfrm>
            <a:off x="1024390" y="4318635"/>
            <a:ext cx="637540" cy="306705"/>
          </a:xfrm>
          <a:prstGeom prst="rect">
            <a:avLst/>
          </a:prstGeom>
          <a:noFill/>
        </p:spPr>
        <p:txBody>
          <a:bodyPr wrap="none" rtlCol="0">
            <a:spAutoFit/>
          </a:bodyPr>
          <a:lstStyle/>
          <a:p>
            <a:r>
              <a:rPr lang="zh-CN" altLang="en-US" sz="1400" dirty="0"/>
              <a:t>队列</a:t>
            </a:r>
            <a:r>
              <a:rPr lang="en-US" altLang="zh-CN" sz="1400" dirty="0"/>
              <a:t>1</a:t>
            </a:r>
          </a:p>
        </p:txBody>
      </p:sp>
      <p:sp>
        <p:nvSpPr>
          <p:cNvPr id="17" name="文本框 16"/>
          <p:cNvSpPr txBox="1"/>
          <p:nvPr>
            <p:custDataLst>
              <p:tags r:id="rId21"/>
            </p:custDataLst>
          </p:nvPr>
        </p:nvSpPr>
        <p:spPr>
          <a:xfrm>
            <a:off x="1876108" y="4304386"/>
            <a:ext cx="637540" cy="306705"/>
          </a:xfrm>
          <a:prstGeom prst="rect">
            <a:avLst/>
          </a:prstGeom>
          <a:noFill/>
        </p:spPr>
        <p:txBody>
          <a:bodyPr wrap="none" rtlCol="0">
            <a:spAutoFit/>
          </a:bodyPr>
          <a:lstStyle/>
          <a:p>
            <a:r>
              <a:rPr lang="zh-CN" altLang="en-US" sz="1400" dirty="0"/>
              <a:t>队列</a:t>
            </a:r>
            <a:r>
              <a:rPr lang="en-US" altLang="zh-CN" sz="1400" dirty="0"/>
              <a:t>2</a:t>
            </a:r>
          </a:p>
        </p:txBody>
      </p:sp>
      <p:sp>
        <p:nvSpPr>
          <p:cNvPr id="18" name="文本框 17"/>
          <p:cNvSpPr txBox="1"/>
          <p:nvPr>
            <p:custDataLst>
              <p:tags r:id="rId22"/>
            </p:custDataLst>
          </p:nvPr>
        </p:nvSpPr>
        <p:spPr>
          <a:xfrm>
            <a:off x="2760061" y="4304030"/>
            <a:ext cx="637540" cy="306705"/>
          </a:xfrm>
          <a:prstGeom prst="rect">
            <a:avLst/>
          </a:prstGeom>
          <a:noFill/>
        </p:spPr>
        <p:txBody>
          <a:bodyPr wrap="none" rtlCol="0">
            <a:spAutoFit/>
          </a:bodyPr>
          <a:lstStyle/>
          <a:p>
            <a:r>
              <a:rPr lang="zh-CN" altLang="en-US" sz="1400" dirty="0"/>
              <a:t>队列</a:t>
            </a:r>
            <a:r>
              <a:rPr lang="en-US" altLang="zh-CN" sz="1400" dirty="0"/>
              <a:t>3</a:t>
            </a:r>
          </a:p>
        </p:txBody>
      </p:sp>
      <p:sp>
        <p:nvSpPr>
          <p:cNvPr id="20" name="文本框 19"/>
          <p:cNvSpPr txBox="1"/>
          <p:nvPr>
            <p:custDataLst>
              <p:tags r:id="rId23"/>
            </p:custDataLst>
          </p:nvPr>
        </p:nvSpPr>
        <p:spPr>
          <a:xfrm>
            <a:off x="3643894" y="4318635"/>
            <a:ext cx="637540" cy="306705"/>
          </a:xfrm>
          <a:prstGeom prst="rect">
            <a:avLst/>
          </a:prstGeom>
          <a:noFill/>
        </p:spPr>
        <p:txBody>
          <a:bodyPr wrap="none" rtlCol="0">
            <a:spAutoFit/>
          </a:bodyPr>
          <a:lstStyle/>
          <a:p>
            <a:r>
              <a:rPr lang="zh-CN" altLang="en-US" sz="1400" dirty="0"/>
              <a:t>队列</a:t>
            </a:r>
            <a:r>
              <a:rPr lang="en-US" altLang="zh-CN" sz="1400" dirty="0"/>
              <a:t>4</a:t>
            </a:r>
          </a:p>
        </p:txBody>
      </p:sp>
      <p:cxnSp>
        <p:nvCxnSpPr>
          <p:cNvPr id="22" name="直接箭头连接符 21"/>
          <p:cNvCxnSpPr/>
          <p:nvPr/>
        </p:nvCxnSpPr>
        <p:spPr>
          <a:xfrm>
            <a:off x="887730" y="6214725"/>
            <a:ext cx="398018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997935" y="6066165"/>
            <a:ext cx="0" cy="14856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781935" y="5734839"/>
            <a:ext cx="541471" cy="307777"/>
          </a:xfrm>
          <a:prstGeom prst="rect">
            <a:avLst/>
          </a:prstGeom>
          <a:noFill/>
        </p:spPr>
        <p:txBody>
          <a:bodyPr wrap="square">
            <a:spAutoFit/>
          </a:bodyPr>
          <a:lstStyle/>
          <a:p>
            <a:r>
              <a:rPr lang="en-US" altLang="zh-CN" sz="1400" dirty="0">
                <a:solidFill>
                  <a:srgbClr val="000000"/>
                </a:solidFill>
                <a:sym typeface="+mn-ea"/>
              </a:rPr>
              <a:t>8:30</a:t>
            </a:r>
            <a:endParaRPr lang="zh-CN" altLang="en-US" sz="1400" dirty="0"/>
          </a:p>
        </p:txBody>
      </p:sp>
      <p:sp>
        <p:nvSpPr>
          <p:cNvPr id="28" name="文本框 27"/>
          <p:cNvSpPr txBox="1"/>
          <p:nvPr/>
        </p:nvSpPr>
        <p:spPr>
          <a:xfrm>
            <a:off x="802961" y="6240189"/>
            <a:ext cx="362578" cy="307777"/>
          </a:xfrm>
          <a:prstGeom prst="rect">
            <a:avLst/>
          </a:prstGeom>
          <a:noFill/>
        </p:spPr>
        <p:txBody>
          <a:bodyPr wrap="square">
            <a:spAutoFit/>
          </a:bodyPr>
          <a:lstStyle/>
          <a:p>
            <a:pPr algn="ctr"/>
            <a:r>
              <a:rPr lang="en-US" altLang="zh-CN" sz="1400" dirty="0">
                <a:solidFill>
                  <a:srgbClr val="000000"/>
                </a:solidFill>
                <a:sym typeface="+mn-ea"/>
              </a:rPr>
              <a:t>0</a:t>
            </a:r>
            <a:endParaRPr lang="zh-CN" altLang="en-US" sz="1400" dirty="0"/>
          </a:p>
        </p:txBody>
      </p:sp>
      <p:sp>
        <p:nvSpPr>
          <p:cNvPr id="29" name="文本框 28"/>
          <p:cNvSpPr txBox="1"/>
          <p:nvPr/>
        </p:nvSpPr>
        <p:spPr>
          <a:xfrm>
            <a:off x="241935" y="5586135"/>
            <a:ext cx="541471" cy="523220"/>
          </a:xfrm>
          <a:prstGeom prst="rect">
            <a:avLst/>
          </a:prstGeom>
          <a:noFill/>
        </p:spPr>
        <p:txBody>
          <a:bodyPr wrap="square">
            <a:spAutoFit/>
          </a:bodyPr>
          <a:lstStyle/>
          <a:p>
            <a:r>
              <a:rPr lang="zh-CN" altLang="en-US" sz="1400" dirty="0">
                <a:solidFill>
                  <a:srgbClr val="000000"/>
                </a:solidFill>
                <a:sym typeface="+mn-ea"/>
              </a:rPr>
              <a:t>绝对时间</a:t>
            </a:r>
            <a:endParaRPr lang="zh-CN" altLang="en-US" sz="1400" dirty="0"/>
          </a:p>
        </p:txBody>
      </p:sp>
      <p:sp>
        <p:nvSpPr>
          <p:cNvPr id="30" name="文本框 29"/>
          <p:cNvSpPr txBox="1"/>
          <p:nvPr/>
        </p:nvSpPr>
        <p:spPr>
          <a:xfrm>
            <a:off x="241935" y="6254884"/>
            <a:ext cx="541471" cy="523220"/>
          </a:xfrm>
          <a:prstGeom prst="rect">
            <a:avLst/>
          </a:prstGeom>
          <a:noFill/>
        </p:spPr>
        <p:txBody>
          <a:bodyPr wrap="square">
            <a:spAutoFit/>
          </a:bodyPr>
          <a:lstStyle/>
          <a:p>
            <a:r>
              <a:rPr lang="zh-CN" altLang="en-US" sz="1400" dirty="0">
                <a:solidFill>
                  <a:srgbClr val="000000"/>
                </a:solidFill>
                <a:sym typeface="+mn-ea"/>
              </a:rPr>
              <a:t>相对时间</a:t>
            </a:r>
            <a:endParaRPr lang="zh-CN" altLang="en-US" sz="1400" dirty="0"/>
          </a:p>
        </p:txBody>
      </p:sp>
      <p:sp>
        <p:nvSpPr>
          <p:cNvPr id="31" name="文本框 30"/>
          <p:cNvSpPr txBox="1"/>
          <p:nvPr/>
        </p:nvSpPr>
        <p:spPr>
          <a:xfrm>
            <a:off x="4421265" y="6235734"/>
            <a:ext cx="301469" cy="307777"/>
          </a:xfrm>
          <a:prstGeom prst="rect">
            <a:avLst/>
          </a:prstGeom>
          <a:noFill/>
        </p:spPr>
        <p:txBody>
          <a:bodyPr wrap="square">
            <a:spAutoFit/>
          </a:bodyPr>
          <a:lstStyle/>
          <a:p>
            <a:r>
              <a:rPr lang="en-US" altLang="zh-CN" sz="1400" dirty="0">
                <a:solidFill>
                  <a:srgbClr val="000000"/>
                </a:solidFill>
                <a:sym typeface="+mn-ea"/>
              </a:rPr>
              <a:t>T</a:t>
            </a:r>
            <a:endParaRPr lang="zh-CN" altLang="en-US" sz="1400" dirty="0"/>
          </a:p>
        </p:txBody>
      </p:sp>
      <p:cxnSp>
        <p:nvCxnSpPr>
          <p:cNvPr id="32" name="直接连接符 31"/>
          <p:cNvCxnSpPr/>
          <p:nvPr/>
        </p:nvCxnSpPr>
        <p:spPr>
          <a:xfrm>
            <a:off x="2518760" y="6066165"/>
            <a:ext cx="0" cy="1485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064510" y="6066165"/>
            <a:ext cx="0" cy="1485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572000" y="6066165"/>
            <a:ext cx="0" cy="14856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2192860" y="5734839"/>
            <a:ext cx="637129" cy="307777"/>
          </a:xfrm>
          <a:prstGeom prst="rect">
            <a:avLst/>
          </a:prstGeom>
          <a:noFill/>
        </p:spPr>
        <p:txBody>
          <a:bodyPr wrap="square">
            <a:spAutoFit/>
          </a:bodyPr>
          <a:lstStyle/>
          <a:p>
            <a:r>
              <a:rPr lang="en-US" altLang="zh-CN" sz="1400" dirty="0">
                <a:solidFill>
                  <a:srgbClr val="000000"/>
                </a:solidFill>
                <a:sym typeface="+mn-ea"/>
              </a:rPr>
              <a:t>12:00</a:t>
            </a:r>
            <a:endParaRPr lang="zh-CN" altLang="en-US" sz="1400" dirty="0"/>
          </a:p>
        </p:txBody>
      </p:sp>
      <p:sp>
        <p:nvSpPr>
          <p:cNvPr id="37" name="文本框 36"/>
          <p:cNvSpPr txBox="1"/>
          <p:nvPr/>
        </p:nvSpPr>
        <p:spPr>
          <a:xfrm>
            <a:off x="2760061" y="5734839"/>
            <a:ext cx="637129" cy="307777"/>
          </a:xfrm>
          <a:prstGeom prst="rect">
            <a:avLst/>
          </a:prstGeom>
          <a:noFill/>
        </p:spPr>
        <p:txBody>
          <a:bodyPr wrap="square">
            <a:spAutoFit/>
          </a:bodyPr>
          <a:lstStyle/>
          <a:p>
            <a:r>
              <a:rPr lang="en-US" altLang="zh-CN" sz="1400" dirty="0">
                <a:solidFill>
                  <a:srgbClr val="000000"/>
                </a:solidFill>
                <a:sym typeface="+mn-ea"/>
              </a:rPr>
              <a:t>14:00</a:t>
            </a:r>
            <a:endParaRPr lang="zh-CN" altLang="en-US" sz="1400" dirty="0"/>
          </a:p>
        </p:txBody>
      </p:sp>
      <p:sp>
        <p:nvSpPr>
          <p:cNvPr id="38" name="文本框 37"/>
          <p:cNvSpPr txBox="1"/>
          <p:nvPr/>
        </p:nvSpPr>
        <p:spPr>
          <a:xfrm>
            <a:off x="4246700" y="5734839"/>
            <a:ext cx="637129" cy="307777"/>
          </a:xfrm>
          <a:prstGeom prst="rect">
            <a:avLst/>
          </a:prstGeom>
          <a:noFill/>
        </p:spPr>
        <p:txBody>
          <a:bodyPr wrap="square">
            <a:spAutoFit/>
          </a:bodyPr>
          <a:lstStyle/>
          <a:p>
            <a:r>
              <a:rPr lang="en-US" altLang="zh-CN" sz="1400" dirty="0">
                <a:solidFill>
                  <a:srgbClr val="000000"/>
                </a:solidFill>
                <a:sym typeface="+mn-ea"/>
              </a:rPr>
              <a:t>17:00</a:t>
            </a:r>
            <a:endParaRPr lang="zh-CN" altLang="en-US" sz="1400" dirty="0"/>
          </a:p>
        </p:txBody>
      </p:sp>
      <p:pic>
        <p:nvPicPr>
          <p:cNvPr id="39" name="图形 38" descr="时钟"/>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 xmlns:asvg="http://schemas.microsoft.com/office/drawing/2016/SVG/main" r:embed="rId33"/>
              </a:ext>
            </a:extLst>
          </a:blip>
          <a:stretch>
            <a:fillRect/>
          </a:stretch>
        </p:blipFill>
        <p:spPr>
          <a:xfrm>
            <a:off x="4013291" y="1194237"/>
            <a:ext cx="575955" cy="575955"/>
          </a:xfrm>
          <a:prstGeom prst="rect">
            <a:avLst/>
          </a:prstGeom>
        </p:spPr>
      </p:pic>
      <p:cxnSp>
        <p:nvCxnSpPr>
          <p:cNvPr id="45" name="曲线连接符 44"/>
          <p:cNvCxnSpPr>
            <a:stCxn id="44" idx="3"/>
            <a:endCxn id="4" idx="2"/>
          </p:cNvCxnSpPr>
          <p:nvPr>
            <p:custDataLst>
              <p:tags r:id="rId24"/>
            </p:custDataLst>
          </p:nvPr>
        </p:nvCxnSpPr>
        <p:spPr>
          <a:xfrm flipV="1">
            <a:off x="2818602" y="4314825"/>
            <a:ext cx="264006" cy="875071"/>
          </a:xfrm>
          <a:prstGeom prst="curvedConnector2">
            <a:avLst/>
          </a:prstGeom>
          <a:ln w="19050">
            <a:solidFill>
              <a:srgbClr val="C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2045337" y="1357174"/>
            <a:ext cx="1086663" cy="369332"/>
          </a:xfrm>
          <a:prstGeom prst="rect">
            <a:avLst/>
          </a:prstGeom>
          <a:noFill/>
        </p:spPr>
        <p:txBody>
          <a:bodyPr wrap="square" rtlCol="0">
            <a:spAutoFit/>
          </a:bodyPr>
          <a:lstStyle/>
          <a:p>
            <a:r>
              <a:rPr lang="en-US" altLang="zh-CN" b="1" dirty="0">
                <a:effectLst>
                  <a:outerShdw blurRad="38100" dist="38100" dir="2700000" algn="tl">
                    <a:srgbClr val="000000">
                      <a:alpha val="43137"/>
                    </a:srgbClr>
                  </a:outerShdw>
                </a:effectLst>
                <a:highlight>
                  <a:srgbClr val="FFFF00"/>
                </a:highlight>
              </a:rPr>
              <a:t>Window</a:t>
            </a:r>
            <a:endParaRPr lang="zh-CN" altLang="en-US" b="1" dirty="0">
              <a:effectLst>
                <a:outerShdw blurRad="38100" dist="38100" dir="2700000" algn="tl">
                  <a:srgbClr val="000000">
                    <a:alpha val="43137"/>
                  </a:srgbClr>
                </a:outerShdw>
              </a:effectLst>
              <a:highlight>
                <a:srgbClr val="FFFF00"/>
              </a:highlight>
            </a:endParaRPr>
          </a:p>
        </p:txBody>
      </p:sp>
      <p:sp>
        <p:nvSpPr>
          <p:cNvPr id="43" name="文本框 42"/>
          <p:cNvSpPr txBox="1"/>
          <p:nvPr/>
        </p:nvSpPr>
        <p:spPr>
          <a:xfrm>
            <a:off x="745379" y="3498335"/>
            <a:ext cx="1269000" cy="369332"/>
          </a:xfrm>
          <a:prstGeom prst="rect">
            <a:avLst/>
          </a:prstGeom>
          <a:noFill/>
        </p:spPr>
        <p:txBody>
          <a:bodyPr wrap="square" rtlCol="0">
            <a:spAutoFit/>
          </a:bodyPr>
          <a:lstStyle/>
          <a:p>
            <a:r>
              <a:rPr lang="en-US" altLang="zh-CN" b="1" dirty="0">
                <a:effectLst>
                  <a:outerShdw blurRad="38100" dist="38100" dir="2700000" algn="tl">
                    <a:srgbClr val="000000">
                      <a:alpha val="43137"/>
                    </a:srgbClr>
                  </a:outerShdw>
                </a:effectLst>
                <a:highlight>
                  <a:srgbClr val="FFFF00"/>
                </a:highlight>
              </a:rPr>
              <a:t>Customer</a:t>
            </a:r>
            <a:endParaRPr lang="zh-CN" altLang="en-US" b="1" dirty="0">
              <a:effectLst>
                <a:outerShdw blurRad="38100" dist="38100" dir="2700000" algn="tl">
                  <a:srgbClr val="000000">
                    <a:alpha val="43137"/>
                  </a:srgbClr>
                </a:outerShdw>
              </a:effectLst>
              <a:highlight>
                <a:srgbClr val="FFFF00"/>
              </a:highlight>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1"/>
          <p:cNvSpPr/>
          <p:nvPr>
            <p:custDataLst>
              <p:tags r:id="rId1"/>
            </p:custDataLst>
          </p:nvPr>
        </p:nvSpPr>
        <p:spPr>
          <a:xfrm>
            <a:off x="902578" y="207328"/>
            <a:ext cx="4442242" cy="430887"/>
          </a:xfrm>
          <a:prstGeom prst="rect">
            <a:avLst/>
          </a:prstGeom>
          <a:noFill/>
          <a:ln w="9525">
            <a:noFill/>
          </a:ln>
        </p:spPr>
        <p:txBody>
          <a:bodyPr wrap="none">
            <a:spAutoFit/>
          </a:bodyPr>
          <a:lstStyle/>
          <a:p>
            <a:pPr algn="l" eaLnBrk="1" hangingPunct="1"/>
            <a:r>
              <a:rPr lang="zh-CN" altLang="en-US" sz="2200" b="1" dirty="0">
                <a:solidFill>
                  <a:srgbClr val="394179"/>
                </a:solidFill>
                <a:latin typeface="黑体-简" panose="02000000000000000000" charset="-122"/>
                <a:ea typeface="黑体-简" panose="02000000000000000000" charset="-122"/>
              </a:rPr>
              <a:t>银行业务模拟系统</a:t>
            </a:r>
            <a:r>
              <a:rPr lang="en-US" altLang="zh-CN" sz="2200" b="1" dirty="0">
                <a:solidFill>
                  <a:srgbClr val="394179"/>
                </a:solidFill>
                <a:latin typeface="黑体-简" panose="02000000000000000000" charset="-122"/>
                <a:ea typeface="黑体-简" panose="02000000000000000000" charset="-122"/>
              </a:rPr>
              <a:t>——</a:t>
            </a:r>
            <a:r>
              <a:rPr lang="en-US" altLang="zh-CN" sz="2200" b="1" dirty="0">
                <a:latin typeface="黑体-简" panose="02000000000000000000" charset="-122"/>
                <a:ea typeface="黑体-简" panose="02000000000000000000" charset="-122"/>
              </a:rPr>
              <a:t>3.</a:t>
            </a:r>
            <a:r>
              <a:rPr lang="zh-CN" altLang="en-US" sz="2200" b="1" dirty="0">
                <a:solidFill>
                  <a:schemeClr val="tx1"/>
                </a:solidFill>
                <a:latin typeface="黑体-简" panose="02000000000000000000" charset="-122"/>
                <a:ea typeface="黑体-简" panose="02000000000000000000" charset="-122"/>
              </a:rPr>
              <a:t>解决思路</a:t>
            </a:r>
          </a:p>
        </p:txBody>
      </p:sp>
      <p:sp>
        <p:nvSpPr>
          <p:cNvPr id="4" name="文本框 3"/>
          <p:cNvSpPr txBox="1"/>
          <p:nvPr/>
        </p:nvSpPr>
        <p:spPr>
          <a:xfrm>
            <a:off x="5580000" y="3618517"/>
            <a:ext cx="3024000" cy="1477328"/>
          </a:xfrm>
          <a:prstGeom prst="rect">
            <a:avLst/>
          </a:prstGeom>
          <a:noFill/>
        </p:spPr>
        <p:txBody>
          <a:bodyPr wrap="square">
            <a:spAutoFit/>
          </a:bodyPr>
          <a:lstStyle/>
          <a:p>
            <a:r>
              <a:rPr lang="zh-CN" altLang="en-US" sz="1800" b="1" dirty="0">
                <a:solidFill>
                  <a:srgbClr val="C00000"/>
                </a:solidFill>
                <a:latin typeface="黑体-简" panose="02000000000000000000" charset="-122"/>
                <a:ea typeface="黑体-简" panose="02000000000000000000" charset="-122"/>
              </a:rPr>
              <a:t>任务：</a:t>
            </a:r>
            <a:endParaRPr lang="en-US" altLang="zh-CN" sz="1800" b="1" dirty="0">
              <a:solidFill>
                <a:srgbClr val="C00000"/>
              </a:solidFill>
              <a:latin typeface="黑体-简" panose="02000000000000000000" charset="-122"/>
              <a:ea typeface="黑体-简" panose="02000000000000000000" charset="-122"/>
            </a:endParaRPr>
          </a:p>
          <a:p>
            <a:r>
              <a:rPr lang="zh-CN" altLang="en-US" b="1" dirty="0">
                <a:solidFill>
                  <a:srgbClr val="C00000"/>
                </a:solidFill>
                <a:latin typeface="黑体-简" panose="02000000000000000000" charset="-122"/>
                <a:ea typeface="黑体-简" panose="02000000000000000000" charset="-122"/>
              </a:rPr>
              <a:t>请用自己的</a:t>
            </a:r>
            <a:r>
              <a:rPr lang="zh-CN" altLang="en-US" sz="1800" b="1" dirty="0">
                <a:solidFill>
                  <a:srgbClr val="C00000"/>
                </a:solidFill>
                <a:latin typeface="黑体-简" panose="02000000000000000000" charset="-122"/>
                <a:ea typeface="黑体-简" panose="02000000000000000000" charset="-122"/>
              </a:rPr>
              <a:t>语言描述解决该问题的主要思路</a:t>
            </a:r>
            <a:endParaRPr lang="en-US" altLang="zh-CN" sz="1800" b="1" dirty="0">
              <a:solidFill>
                <a:srgbClr val="C00000"/>
              </a:solidFill>
              <a:latin typeface="黑体-简" panose="02000000000000000000" charset="-122"/>
              <a:ea typeface="黑体-简" panose="02000000000000000000" charset="-122"/>
            </a:endParaRPr>
          </a:p>
          <a:p>
            <a:r>
              <a:rPr lang="en-US" altLang="zh-CN" b="1" dirty="0">
                <a:solidFill>
                  <a:srgbClr val="C00000"/>
                </a:solidFill>
                <a:ea typeface="黑体-简" panose="02000000000000000000" charset="-122"/>
              </a:rPr>
              <a:t>1)…</a:t>
            </a:r>
          </a:p>
          <a:p>
            <a:r>
              <a:rPr lang="en-US" altLang="zh-CN" b="1" dirty="0">
                <a:solidFill>
                  <a:srgbClr val="C00000"/>
                </a:solidFill>
                <a:ea typeface="黑体-简" panose="02000000000000000000" charset="-122"/>
              </a:rPr>
              <a:t>2)…</a:t>
            </a:r>
            <a:endParaRPr lang="zh-CN" altLang="en-US" dirty="0">
              <a:solidFill>
                <a:srgbClr val="C00000"/>
              </a:solidFill>
            </a:endParaRPr>
          </a:p>
        </p:txBody>
      </p:sp>
      <p:sp>
        <p:nvSpPr>
          <p:cNvPr id="6" name="文本框 5"/>
          <p:cNvSpPr txBox="1"/>
          <p:nvPr/>
        </p:nvSpPr>
        <p:spPr>
          <a:xfrm>
            <a:off x="180000" y="962833"/>
            <a:ext cx="2520000" cy="369332"/>
          </a:xfrm>
          <a:prstGeom prst="rect">
            <a:avLst/>
          </a:prstGeom>
          <a:noFill/>
        </p:spPr>
        <p:txBody>
          <a:bodyPr wrap="square">
            <a:spAutoFit/>
          </a:bodyPr>
          <a:lstStyle/>
          <a:p>
            <a:r>
              <a:rPr lang="zh-CN" altLang="en-US" sz="1800" b="1" dirty="0">
                <a:solidFill>
                  <a:schemeClr val="tx1"/>
                </a:solidFill>
                <a:latin typeface="黑体-简" panose="02000000000000000000" charset="-122"/>
                <a:ea typeface="黑体-简" panose="02000000000000000000" charset="-122"/>
              </a:rPr>
              <a:t>方式</a:t>
            </a:r>
            <a:r>
              <a:rPr lang="zh-CN" altLang="en-US" b="1" dirty="0">
                <a:latin typeface="黑体-简" panose="02000000000000000000" charset="-122"/>
                <a:ea typeface="黑体-简" panose="02000000000000000000" charset="-122"/>
              </a:rPr>
              <a:t>一</a:t>
            </a:r>
            <a:r>
              <a:rPr lang="zh-CN" altLang="en-US" sz="1800" b="1" dirty="0">
                <a:solidFill>
                  <a:schemeClr val="tx1"/>
                </a:solidFill>
                <a:latin typeface="黑体-简" panose="02000000000000000000" charset="-122"/>
                <a:ea typeface="黑体-简" panose="02000000000000000000" charset="-122"/>
              </a:rPr>
              <a:t>：算法流程图</a:t>
            </a:r>
            <a:endParaRPr lang="zh-CN" altLang="en-US" dirty="0"/>
          </a:p>
        </p:txBody>
      </p:sp>
      <p:sp>
        <p:nvSpPr>
          <p:cNvPr id="8" name="文本框 7"/>
          <p:cNvSpPr txBox="1"/>
          <p:nvPr/>
        </p:nvSpPr>
        <p:spPr>
          <a:xfrm>
            <a:off x="5579290" y="3200705"/>
            <a:ext cx="2376000" cy="369332"/>
          </a:xfrm>
          <a:prstGeom prst="rect">
            <a:avLst/>
          </a:prstGeom>
          <a:noFill/>
        </p:spPr>
        <p:txBody>
          <a:bodyPr wrap="square">
            <a:spAutoFit/>
          </a:bodyPr>
          <a:lstStyle/>
          <a:p>
            <a:r>
              <a:rPr lang="zh-CN" altLang="en-US" b="1" dirty="0">
                <a:latin typeface="黑体-简" panose="02000000000000000000" charset="-122"/>
                <a:ea typeface="黑体-简" panose="02000000000000000000" charset="-122"/>
              </a:rPr>
              <a:t>方式二：语言描述</a:t>
            </a:r>
            <a:endParaRPr lang="zh-CN" altLang="en-US" dirty="0"/>
          </a:p>
        </p:txBody>
      </p:sp>
      <p:pic>
        <p:nvPicPr>
          <p:cNvPr id="13" name="图片 12"/>
          <p:cNvPicPr>
            <a:picLocks noChangeAspect="1"/>
          </p:cNvPicPr>
          <p:nvPr/>
        </p:nvPicPr>
        <p:blipFill>
          <a:blip r:embed="rId4"/>
          <a:stretch>
            <a:fillRect/>
          </a:stretch>
        </p:blipFill>
        <p:spPr>
          <a:xfrm>
            <a:off x="902578" y="1656783"/>
            <a:ext cx="4101422" cy="4915322"/>
          </a:xfrm>
          <a:prstGeom prst="rect">
            <a:avLst/>
          </a:prstGeom>
        </p:spPr>
      </p:pic>
      <p:sp>
        <p:nvSpPr>
          <p:cNvPr id="23" name="文本框 22"/>
          <p:cNvSpPr txBox="1"/>
          <p:nvPr/>
        </p:nvSpPr>
        <p:spPr>
          <a:xfrm>
            <a:off x="177313" y="2926113"/>
            <a:ext cx="1092930" cy="430887"/>
          </a:xfrm>
          <a:prstGeom prst="rect">
            <a:avLst/>
          </a:prstGeom>
          <a:noFill/>
        </p:spPr>
        <p:txBody>
          <a:bodyPr wrap="square">
            <a:spAutoFit/>
          </a:bodyPr>
          <a:lstStyle/>
          <a:p>
            <a:r>
              <a:rPr lang="zh-CN" altLang="en-US" sz="1050" dirty="0">
                <a:solidFill>
                  <a:srgbClr val="000000"/>
                </a:solidFill>
                <a:highlight>
                  <a:srgbClr val="C0C0C0"/>
                </a:highlight>
                <a:sym typeface="+mn-ea"/>
              </a:rPr>
              <a:t>初始化计时器（相对时间）</a:t>
            </a:r>
            <a:endParaRPr lang="zh-CN" altLang="en-US" sz="1050" dirty="0">
              <a:highlight>
                <a:srgbClr val="C0C0C0"/>
              </a:highlight>
            </a:endParaRPr>
          </a:p>
        </p:txBody>
      </p:sp>
      <p:sp>
        <p:nvSpPr>
          <p:cNvPr id="27" name="文本框 26"/>
          <p:cNvSpPr txBox="1"/>
          <p:nvPr/>
        </p:nvSpPr>
        <p:spPr>
          <a:xfrm>
            <a:off x="2036720" y="2239283"/>
            <a:ext cx="4032000" cy="430887"/>
          </a:xfrm>
          <a:prstGeom prst="rect">
            <a:avLst/>
          </a:prstGeom>
          <a:noFill/>
        </p:spPr>
        <p:txBody>
          <a:bodyPr wrap="square">
            <a:spAutoFit/>
          </a:bodyPr>
          <a:lstStyle/>
          <a:p>
            <a:r>
              <a:rPr lang="en-US" altLang="zh-CN" sz="1050" dirty="0">
                <a:highlight>
                  <a:srgbClr val="C0C0C0"/>
                </a:highlight>
              </a:rPr>
              <a:t>1. </a:t>
            </a:r>
            <a:r>
              <a:rPr lang="zh-CN" altLang="en-US" sz="1050" dirty="0">
                <a:highlight>
                  <a:srgbClr val="C0C0C0"/>
                </a:highlight>
              </a:rPr>
              <a:t>初始化银行结构体（服务窗口、上班时间等）</a:t>
            </a:r>
          </a:p>
          <a:p>
            <a:r>
              <a:rPr lang="en-US" altLang="zh-CN" sz="1050" dirty="0">
                <a:highlight>
                  <a:srgbClr val="C0C0C0"/>
                </a:highlight>
              </a:rPr>
              <a:t>2. </a:t>
            </a:r>
            <a:r>
              <a:rPr lang="zh-CN" altLang="en-US" sz="1050" dirty="0">
                <a:highlight>
                  <a:srgbClr val="C0C0C0"/>
                </a:highlight>
              </a:rPr>
              <a:t>生成随机客户队列（</a:t>
            </a:r>
            <a:r>
              <a:rPr lang="en-US" altLang="zh-CN" sz="1050" dirty="0">
                <a:highlight>
                  <a:srgbClr val="C0C0C0"/>
                </a:highlight>
              </a:rPr>
              <a:t>N</a:t>
            </a:r>
            <a:r>
              <a:rPr lang="zh-CN" altLang="en-US" sz="1050" dirty="0">
                <a:highlight>
                  <a:srgbClr val="C0C0C0"/>
                </a:highlight>
              </a:rPr>
              <a:t>个客户及其到达时间、办理时长等信息）</a:t>
            </a:r>
          </a:p>
        </p:txBody>
      </p:sp>
      <p:sp>
        <p:nvSpPr>
          <p:cNvPr id="37" name="文本框 36"/>
          <p:cNvSpPr txBox="1"/>
          <p:nvPr/>
        </p:nvSpPr>
        <p:spPr>
          <a:xfrm>
            <a:off x="2268000" y="3373099"/>
            <a:ext cx="804587" cy="261610"/>
          </a:xfrm>
          <a:prstGeom prst="rect">
            <a:avLst/>
          </a:prstGeom>
          <a:noFill/>
        </p:spPr>
        <p:txBody>
          <a:bodyPr wrap="square">
            <a:spAutoFit/>
          </a:bodyPr>
          <a:lstStyle/>
          <a:p>
            <a:r>
              <a:rPr lang="zh-CN" altLang="en-US" sz="1050" dirty="0">
                <a:highlight>
                  <a:srgbClr val="C0C0C0"/>
                </a:highlight>
              </a:rPr>
              <a:t>时间推移</a:t>
            </a:r>
          </a:p>
        </p:txBody>
      </p:sp>
      <p:sp>
        <p:nvSpPr>
          <p:cNvPr id="41" name="文本框 40"/>
          <p:cNvSpPr txBox="1"/>
          <p:nvPr/>
        </p:nvSpPr>
        <p:spPr>
          <a:xfrm>
            <a:off x="3213171" y="4114444"/>
            <a:ext cx="1679099" cy="430887"/>
          </a:xfrm>
          <a:prstGeom prst="rect">
            <a:avLst/>
          </a:prstGeom>
          <a:noFill/>
        </p:spPr>
        <p:txBody>
          <a:bodyPr wrap="square">
            <a:spAutoFit/>
          </a:bodyPr>
          <a:lstStyle/>
          <a:p>
            <a:r>
              <a:rPr lang="zh-CN" altLang="en-US" sz="1050" dirty="0">
                <a:highlight>
                  <a:srgbClr val="C0C0C0"/>
                </a:highlight>
              </a:rPr>
              <a:t>队列控制（排队、出队）、业务办理、时长统计等</a:t>
            </a:r>
          </a:p>
        </p:txBody>
      </p:sp>
      <p:sp>
        <p:nvSpPr>
          <p:cNvPr id="45" name="文本框 44"/>
          <p:cNvSpPr txBox="1"/>
          <p:nvPr/>
        </p:nvSpPr>
        <p:spPr>
          <a:xfrm>
            <a:off x="3628916" y="4935471"/>
            <a:ext cx="734168" cy="415498"/>
          </a:xfrm>
          <a:prstGeom prst="rect">
            <a:avLst/>
          </a:prstGeom>
          <a:noFill/>
        </p:spPr>
        <p:txBody>
          <a:bodyPr wrap="square">
            <a:spAutoFit/>
          </a:bodyPr>
          <a:lstStyle/>
          <a:p>
            <a:r>
              <a:rPr lang="zh-CN" altLang="en-US" sz="1050" dirty="0">
                <a:highlight>
                  <a:srgbClr val="C0C0C0"/>
                </a:highlight>
              </a:rPr>
              <a:t>客户到达事件驱动</a:t>
            </a:r>
          </a:p>
        </p:txBody>
      </p:sp>
      <p:sp>
        <p:nvSpPr>
          <p:cNvPr id="49" name="文本框 48"/>
          <p:cNvSpPr txBox="1"/>
          <p:nvPr/>
        </p:nvSpPr>
        <p:spPr>
          <a:xfrm>
            <a:off x="2061649" y="5610304"/>
            <a:ext cx="1567267" cy="261610"/>
          </a:xfrm>
          <a:prstGeom prst="rect">
            <a:avLst/>
          </a:prstGeom>
          <a:noFill/>
        </p:spPr>
        <p:txBody>
          <a:bodyPr wrap="square">
            <a:spAutoFit/>
          </a:bodyPr>
          <a:lstStyle/>
          <a:p>
            <a:r>
              <a:rPr lang="zh-CN" altLang="en-US" sz="1050" dirty="0">
                <a:highlight>
                  <a:srgbClr val="C0C0C0"/>
                </a:highlight>
              </a:rPr>
              <a:t>统计客户平均逗留时间</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1"/>
          <p:cNvSpPr/>
          <p:nvPr>
            <p:custDataLst>
              <p:tags r:id="rId1"/>
            </p:custDataLst>
          </p:nvPr>
        </p:nvSpPr>
        <p:spPr>
          <a:xfrm>
            <a:off x="902578" y="207328"/>
            <a:ext cx="5860900" cy="430887"/>
          </a:xfrm>
          <a:prstGeom prst="rect">
            <a:avLst/>
          </a:prstGeom>
          <a:noFill/>
          <a:ln w="9525">
            <a:noFill/>
          </a:ln>
        </p:spPr>
        <p:txBody>
          <a:bodyPr wrap="none">
            <a:spAutoFit/>
          </a:bodyPr>
          <a:lstStyle/>
          <a:p>
            <a:pPr algn="l" eaLnBrk="1" hangingPunct="1"/>
            <a:r>
              <a:rPr lang="zh-CN" altLang="en-US" sz="2200" b="1" dirty="0">
                <a:solidFill>
                  <a:srgbClr val="394179"/>
                </a:solidFill>
                <a:latin typeface="黑体-简" panose="02000000000000000000" charset="-122"/>
                <a:ea typeface="黑体-简" panose="02000000000000000000" charset="-122"/>
              </a:rPr>
              <a:t>银行业务模拟系统</a:t>
            </a:r>
            <a:r>
              <a:rPr lang="en-US" altLang="zh-CN" sz="2200" b="1" dirty="0">
                <a:solidFill>
                  <a:srgbClr val="394179"/>
                </a:solidFill>
                <a:latin typeface="黑体-简" panose="02000000000000000000" charset="-122"/>
                <a:ea typeface="黑体-简" panose="02000000000000000000" charset="-122"/>
              </a:rPr>
              <a:t>——</a:t>
            </a:r>
            <a:r>
              <a:rPr lang="en-US" altLang="zh-CN" sz="2200" b="1" dirty="0">
                <a:latin typeface="黑体-简" panose="02000000000000000000" charset="-122"/>
                <a:ea typeface="黑体-简" panose="02000000000000000000" charset="-122"/>
              </a:rPr>
              <a:t>4.</a:t>
            </a:r>
            <a:r>
              <a:rPr lang="zh-CN" altLang="en-US" sz="2200" b="1" dirty="0">
                <a:latin typeface="黑体-简" panose="02000000000000000000" charset="-122"/>
                <a:ea typeface="黑体-简" panose="02000000000000000000" charset="-122"/>
              </a:rPr>
              <a:t>编程要点</a:t>
            </a:r>
            <a:r>
              <a:rPr lang="en-US" altLang="zh-CN" sz="2200" b="1" dirty="0">
                <a:solidFill>
                  <a:schemeClr val="tx1"/>
                </a:solidFill>
                <a:latin typeface="黑体-简" panose="02000000000000000000" charset="-122"/>
                <a:ea typeface="黑体-简" panose="02000000000000000000" charset="-122"/>
              </a:rPr>
              <a:t>—</a:t>
            </a:r>
            <a:r>
              <a:rPr lang="zh-CN" altLang="en-US" sz="2200" b="1" dirty="0">
                <a:solidFill>
                  <a:schemeClr val="tx1"/>
                </a:solidFill>
                <a:latin typeface="黑体-简" panose="02000000000000000000" charset="-122"/>
                <a:ea typeface="黑体-简" panose="02000000000000000000" charset="-122"/>
              </a:rPr>
              <a:t>队列回顾</a:t>
            </a:r>
          </a:p>
        </p:txBody>
      </p:sp>
      <p:sp>
        <p:nvSpPr>
          <p:cNvPr id="4" name="灯片编号占位符 1"/>
          <p:cNvSpPr txBox="1">
            <a:spLocks noGrp="1"/>
          </p:cNvSpPr>
          <p:nvPr/>
        </p:nvSpPr>
        <p:spPr>
          <a:xfrm>
            <a:off x="7194600" y="5985274"/>
            <a:ext cx="2057400" cy="365125"/>
          </a:xfrm>
          <a:prstGeom prst="rect">
            <a:avLst/>
          </a:prstGeom>
          <a:noFill/>
          <a:ln>
            <a:noFill/>
          </a:ln>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609600" lvl="1" indent="-1524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1219200" lvl="2" indent="-3048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828800" lvl="3" indent="-4572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2438400" lvl="4" indent="-6096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en-US" sz="1200" dirty="0">
                <a:solidFill>
                  <a:srgbClr val="898989"/>
                </a:solidFill>
                <a:latin typeface="黑体-简" panose="02000000000000000000" charset="-122"/>
                <a:ea typeface="黑体-简" panose="02000000000000000000" charset="-122"/>
              </a:rPr>
              <a:t>9</a:t>
            </a:fld>
            <a:endParaRPr lang="en-US" altLang="en-US" sz="1200" dirty="0">
              <a:solidFill>
                <a:srgbClr val="898989"/>
              </a:solidFill>
              <a:latin typeface="黑体-简" panose="02000000000000000000" charset="-122"/>
              <a:ea typeface="黑体-简" panose="02000000000000000000" charset="-122"/>
            </a:endParaRPr>
          </a:p>
        </p:txBody>
      </p:sp>
      <p:sp>
        <p:nvSpPr>
          <p:cNvPr id="5" name="矩形 11"/>
          <p:cNvSpPr/>
          <p:nvPr/>
        </p:nvSpPr>
        <p:spPr>
          <a:xfrm>
            <a:off x="530869" y="895459"/>
            <a:ext cx="8703408" cy="2122376"/>
          </a:xfrm>
          <a:prstGeom prst="rect">
            <a:avLst/>
          </a:prstGeom>
          <a:noFill/>
          <a:ln w="9525">
            <a:noFill/>
          </a:ln>
        </p:spPr>
        <p:txBody>
          <a:bodyPr wrap="square">
            <a:spAutoFit/>
          </a:bodyPr>
          <a:lstStyle/>
          <a:p>
            <a:pPr algn="l">
              <a:lnSpc>
                <a:spcPct val="150000"/>
              </a:lnSpc>
            </a:pPr>
            <a:r>
              <a:rPr lang="zh-CN" altLang="en-US" i="0" dirty="0">
                <a:solidFill>
                  <a:srgbClr val="4F4F4F"/>
                </a:solidFill>
                <a:effectLst/>
                <a:latin typeface="-apple-system"/>
              </a:rPr>
              <a:t>队列：</a:t>
            </a:r>
            <a:endParaRPr lang="en-US" altLang="zh-CN" i="0" dirty="0">
              <a:solidFill>
                <a:srgbClr val="4F4F4F"/>
              </a:solidFill>
              <a:effectLst/>
              <a:latin typeface="-apple-system"/>
            </a:endParaRPr>
          </a:p>
          <a:p>
            <a:pPr algn="l">
              <a:lnSpc>
                <a:spcPct val="150000"/>
              </a:lnSpc>
              <a:buFont typeface="+mj-lt"/>
              <a:buAutoNum type="arabicPeriod"/>
            </a:pPr>
            <a:r>
              <a:rPr lang="zh-CN" altLang="en-US" b="0" i="0" dirty="0">
                <a:solidFill>
                  <a:srgbClr val="374151"/>
                </a:solidFill>
                <a:effectLst/>
                <a:latin typeface="Söhne"/>
              </a:rPr>
              <a:t>队列是一种线性数据结构，它具有</a:t>
            </a:r>
            <a:r>
              <a:rPr lang="zh-CN" altLang="en-US" b="0" i="0" dirty="0">
                <a:solidFill>
                  <a:srgbClr val="374151"/>
                </a:solidFill>
                <a:effectLst/>
                <a:highlight>
                  <a:srgbClr val="FFFF00"/>
                </a:highlight>
                <a:latin typeface="Söhne"/>
              </a:rPr>
              <a:t>先进先出（</a:t>
            </a:r>
            <a:r>
              <a:rPr lang="en-US" altLang="zh-CN" b="0" i="0" dirty="0">
                <a:solidFill>
                  <a:srgbClr val="374151"/>
                </a:solidFill>
                <a:effectLst/>
                <a:highlight>
                  <a:srgbClr val="FFFF00"/>
                </a:highlight>
                <a:latin typeface="Söhne"/>
              </a:rPr>
              <a:t>FIFO</a:t>
            </a:r>
            <a:r>
              <a:rPr lang="zh-CN" altLang="en-US" b="0" i="0" dirty="0">
                <a:solidFill>
                  <a:srgbClr val="374151"/>
                </a:solidFill>
                <a:effectLst/>
                <a:highlight>
                  <a:srgbClr val="FFFF00"/>
                </a:highlight>
                <a:latin typeface="Söhne"/>
              </a:rPr>
              <a:t>）</a:t>
            </a:r>
            <a:r>
              <a:rPr lang="zh-CN" altLang="en-US" b="0" i="0" dirty="0">
                <a:solidFill>
                  <a:srgbClr val="374151"/>
                </a:solidFill>
                <a:effectLst/>
                <a:latin typeface="Söhne"/>
              </a:rPr>
              <a:t>的特性。</a:t>
            </a:r>
          </a:p>
          <a:p>
            <a:pPr algn="l">
              <a:lnSpc>
                <a:spcPct val="150000"/>
              </a:lnSpc>
              <a:buFont typeface="+mj-lt"/>
              <a:buAutoNum type="arabicPeriod"/>
            </a:pPr>
            <a:r>
              <a:rPr lang="zh-CN" altLang="en-US" b="0" i="0" dirty="0">
                <a:solidFill>
                  <a:srgbClr val="374151"/>
                </a:solidFill>
                <a:effectLst/>
                <a:latin typeface="Söhne"/>
              </a:rPr>
              <a:t>队列通常有两个基本操作：入队（</a:t>
            </a:r>
            <a:r>
              <a:rPr lang="en-US" altLang="zh-CN" b="0" i="0" dirty="0">
                <a:solidFill>
                  <a:srgbClr val="374151"/>
                </a:solidFill>
                <a:effectLst/>
                <a:latin typeface="Söhne"/>
              </a:rPr>
              <a:t>enqueue</a:t>
            </a:r>
            <a:r>
              <a:rPr lang="zh-CN" altLang="en-US" b="0" i="0" dirty="0">
                <a:solidFill>
                  <a:srgbClr val="374151"/>
                </a:solidFill>
                <a:effectLst/>
                <a:latin typeface="Söhne"/>
              </a:rPr>
              <a:t>）和出队（</a:t>
            </a:r>
            <a:r>
              <a:rPr lang="en-US" altLang="zh-CN" b="0" i="0" dirty="0">
                <a:solidFill>
                  <a:srgbClr val="374151"/>
                </a:solidFill>
                <a:effectLst/>
                <a:latin typeface="Söhne"/>
              </a:rPr>
              <a:t>dequeue</a:t>
            </a:r>
            <a:r>
              <a:rPr lang="zh-CN" altLang="en-US" b="0" i="0" dirty="0">
                <a:solidFill>
                  <a:srgbClr val="374151"/>
                </a:solidFill>
                <a:effectLst/>
                <a:latin typeface="Söhne"/>
              </a:rPr>
              <a:t>）。</a:t>
            </a:r>
          </a:p>
          <a:p>
            <a:pPr algn="l">
              <a:lnSpc>
                <a:spcPct val="150000"/>
              </a:lnSpc>
              <a:buFont typeface="+mj-lt"/>
              <a:buAutoNum type="arabicPeriod"/>
            </a:pPr>
            <a:r>
              <a:rPr lang="zh-CN" altLang="en-US" b="0" i="0" dirty="0">
                <a:solidFill>
                  <a:srgbClr val="374151"/>
                </a:solidFill>
                <a:effectLst/>
                <a:latin typeface="Söhne"/>
              </a:rPr>
              <a:t>入队操作将元素添加到队列的末尾，出队操作则从队列的前端移除元素。</a:t>
            </a:r>
          </a:p>
          <a:p>
            <a:pPr algn="l">
              <a:lnSpc>
                <a:spcPct val="150000"/>
              </a:lnSpc>
            </a:pPr>
            <a:r>
              <a:rPr lang="en-US" altLang="zh-CN" b="0" i="0" dirty="0">
                <a:solidFill>
                  <a:srgbClr val="374151"/>
                </a:solidFill>
                <a:effectLst/>
                <a:latin typeface="Söhne"/>
              </a:rPr>
              <a:t>4.</a:t>
            </a:r>
            <a:r>
              <a:rPr lang="zh-CN" altLang="en-US" b="0" i="0" dirty="0">
                <a:solidFill>
                  <a:srgbClr val="374151"/>
                </a:solidFill>
                <a:effectLst/>
                <a:latin typeface="Söhne"/>
              </a:rPr>
              <a:t>队列可以用</a:t>
            </a:r>
            <a:r>
              <a:rPr lang="zh-CN" altLang="en-US" b="0" i="0" dirty="0">
                <a:solidFill>
                  <a:srgbClr val="374151"/>
                </a:solidFill>
                <a:effectLst/>
                <a:highlight>
                  <a:srgbClr val="FFFF00"/>
                </a:highlight>
                <a:latin typeface="Söhne"/>
              </a:rPr>
              <a:t>数组（顺序队列）</a:t>
            </a:r>
            <a:r>
              <a:rPr lang="zh-CN" altLang="en-US" b="0" i="0" dirty="0">
                <a:solidFill>
                  <a:srgbClr val="374151"/>
                </a:solidFill>
                <a:effectLst/>
                <a:latin typeface="Söhne"/>
              </a:rPr>
              <a:t>或</a:t>
            </a:r>
            <a:r>
              <a:rPr lang="zh-CN" altLang="en-US" b="0" i="0" dirty="0">
                <a:solidFill>
                  <a:srgbClr val="374151"/>
                </a:solidFill>
                <a:effectLst/>
                <a:highlight>
                  <a:srgbClr val="FFFF00"/>
                </a:highlight>
                <a:latin typeface="Söhne"/>
              </a:rPr>
              <a:t>链表（链式队列）</a:t>
            </a:r>
            <a:r>
              <a:rPr lang="zh-CN" altLang="en-US" b="0" i="0" dirty="0">
                <a:solidFill>
                  <a:srgbClr val="374151"/>
                </a:solidFill>
                <a:effectLst/>
                <a:latin typeface="Söhne"/>
              </a:rPr>
              <a:t>来实现。</a:t>
            </a:r>
          </a:p>
        </p:txBody>
      </p:sp>
      <p:pic>
        <p:nvPicPr>
          <p:cNvPr id="6" name="图片 5"/>
          <p:cNvPicPr>
            <a:picLocks noChangeAspect="1"/>
          </p:cNvPicPr>
          <p:nvPr/>
        </p:nvPicPr>
        <p:blipFill>
          <a:blip r:embed="rId4"/>
          <a:stretch>
            <a:fillRect/>
          </a:stretch>
        </p:blipFill>
        <p:spPr>
          <a:xfrm>
            <a:off x="1388336" y="3215619"/>
            <a:ext cx="6647619" cy="3019048"/>
          </a:xfrm>
          <a:prstGeom prst="rect">
            <a:avLst/>
          </a:prstGeom>
        </p:spPr>
      </p:pic>
    </p:spTree>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fbd39c6d-2c62-49b4-a168-6418800cce6d"/>
  <p:tag name="COMMONDATA" val="eyJoZGlkIjoiYjYwOGM3MzYxYWU3NGUyZGU5NTM0NDI5ZGZiNDhjMDY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onstantia"/>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1658</Words>
  <Application>Microsoft Office PowerPoint</Application>
  <PresentationFormat>全屏显示(4:3)</PresentationFormat>
  <Paragraphs>277</Paragraphs>
  <Slides>16</Slides>
  <Notes>16</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subject>哎呀小小草</dc:subject>
  <dc:creator>哎呀小小草</dc:creator>
  <cp:keywords>https:/800sucai.taobao.com</cp:keywords>
  <dc:description>https://800sucai.taobao.com</dc:description>
  <cp:lastModifiedBy>AHU</cp:lastModifiedBy>
  <cp:revision>1673</cp:revision>
  <dcterms:created xsi:type="dcterms:W3CDTF">2019-06-25T15:39:00Z</dcterms:created>
  <dcterms:modified xsi:type="dcterms:W3CDTF">2023-03-22T01:23:51Z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000800f436000000000001024140</vt:lpwstr>
  </property>
  <property fmtid="{D5CDD505-2E9C-101B-9397-08002B2CF9AE}" pid="3" name="KSOProductBuildVer">
    <vt:lpwstr>2052-11.1.0.13703</vt:lpwstr>
  </property>
  <property fmtid="{D5CDD505-2E9C-101B-9397-08002B2CF9AE}" pid="4" name="ICV">
    <vt:lpwstr>FE21B01197944C4C85C7CF70D069CE68</vt:lpwstr>
  </property>
</Properties>
</file>