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1264" r:id="rId3"/>
    <p:sldId id="2484" r:id="rId5"/>
    <p:sldId id="2496" r:id="rId6"/>
    <p:sldId id="2494" r:id="rId7"/>
    <p:sldId id="2495" r:id="rId8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609600" lvl="1" indent="-1524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1219200" lvl="2" indent="-3048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828800" lvl="3" indent="-4572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2438400" lvl="4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-60960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0" userDrawn="1">
          <p15:clr>
            <a:srgbClr val="A4A3A4"/>
          </p15:clr>
        </p15:guide>
        <p15:guide id="2" pos="4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3F7B"/>
    <a:srgbClr val="005696"/>
    <a:srgbClr val="000000"/>
    <a:srgbClr val="55A0CF"/>
    <a:srgbClr val="FFFFFF"/>
    <a:srgbClr val="526FC7"/>
    <a:srgbClr val="393939"/>
    <a:srgbClr val="394179"/>
    <a:srgbClr val="38572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3" autoAdjust="0"/>
    <p:restoredTop sz="82888" autoAdjust="0"/>
  </p:normalViewPr>
  <p:slideViewPr>
    <p:cSldViewPr showGuides="1">
      <p:cViewPr varScale="1">
        <p:scale>
          <a:sx n="91" d="100"/>
          <a:sy n="91" d="100"/>
        </p:scale>
        <p:origin x="2034" y="66"/>
      </p:cViewPr>
      <p:guideLst>
        <p:guide orient="horz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68" d="100"/>
          <a:sy n="68" d="100"/>
        </p:scale>
        <p:origin x="-3336" y="-90"/>
      </p:cViewPr>
      <p:guideLst>
        <p:guide orient="horz" pos="3271"/>
        <p:guide pos="198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7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Font typeface="Arial" panose="020B0604020202020204" pitchFamily="34" charset="0"/>
              <a:buNone/>
              <a:defRPr sz="1200" noProof="1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34311F2-3375-47B8-AF58-A0F23A622F2A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8724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6096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2192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24384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8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8F7CF47E-B21E-4174-84AA-C2E789C95F6F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6096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2192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8288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43840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0480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1795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en-US" altLang="zh-CN" dirty="0"/>
              <a:t>1</a:t>
            </a:r>
            <a:r>
              <a:rPr lang="zh-CN" altLang="en-US" dirty="0"/>
              <a:t>、显示比例改成</a:t>
            </a:r>
            <a:r>
              <a:rPr lang="en-US" altLang="zh-CN" dirty="0"/>
              <a:t>4</a:t>
            </a:r>
            <a:r>
              <a:rPr lang="zh-CN" altLang="en-US" dirty="0"/>
              <a:t>：</a:t>
            </a:r>
            <a:r>
              <a:rPr lang="en-US" altLang="zh-CN" dirty="0"/>
              <a:t>3                        6</a:t>
            </a:r>
            <a:r>
              <a:rPr lang="zh-CN" altLang="en-US" dirty="0"/>
              <a:t>、母版右上角要有安徽大学的标记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2</a:t>
            </a:r>
            <a:r>
              <a:rPr lang="zh-CN" altLang="en-US" dirty="0"/>
              <a:t>、文字大于图片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3</a:t>
            </a:r>
            <a:r>
              <a:rPr lang="zh-CN" altLang="en-US" dirty="0"/>
              <a:t>、理解重点，并突出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4</a:t>
            </a:r>
            <a:r>
              <a:rPr lang="zh-CN" altLang="en-US" dirty="0"/>
              <a:t>、文字：黑色、红色、蓝色</a:t>
            </a:r>
            <a:endParaRPr lang="zh-CN" altLang="en-US" dirty="0"/>
          </a:p>
          <a:p>
            <a:pPr lvl="0" eaLnBrk="1" hangingPunct="1"/>
            <a:r>
              <a:rPr lang="en-US" altLang="zh-CN" dirty="0"/>
              <a:t>5</a:t>
            </a:r>
            <a:r>
              <a:rPr lang="zh-CN" altLang="en-US" dirty="0"/>
              <a:t>、字体用黑体</a:t>
            </a:r>
            <a:endParaRPr lang="zh-CN" altLang="en-US" dirty="0"/>
          </a:p>
        </p:txBody>
      </p:sp>
      <p:sp>
        <p:nvSpPr>
          <p:cNvPr id="161796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en-US" sz="1200" dirty="0"/>
            </a:fld>
            <a:endParaRPr lang="en-US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rtlCol="0" anchor="ctr" anchorCtr="0" compatLnSpc="1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7164388" y="6492875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11898B43-1742-404B-AABC-F133B588C5A0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-6350" y="765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203835" y="317348"/>
            <a:ext cx="264165" cy="20243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335917" y="418565"/>
            <a:ext cx="264165" cy="202435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662472" y="183452"/>
            <a:ext cx="1359608" cy="43754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7DAEC77-2DA0-4C57-8456-E2B2C85F6422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-6350" y="693000"/>
            <a:ext cx="9156700" cy="45720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232913" y="335915"/>
            <a:ext cx="235087" cy="213085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385285" y="435293"/>
            <a:ext cx="235087" cy="223203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12000" y="176589"/>
            <a:ext cx="1150660" cy="3703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2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defRPr sz="1200" noProof="1">
                <a:solidFill>
                  <a:srgbClr val="898989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F595DA0A-DAFE-4890-8BE1-0CE158744E0E}" type="slidenum">
              <a:rPr kumimoji="0" lang="zh-CN" altLang="en-US" sz="1200" b="0" i="0" u="none" strike="noStrike" kern="1200" cap="none" spc="0" normalizeH="0" baseline="0" noProof="1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-6350" y="727504"/>
            <a:ext cx="9156700" cy="45719"/>
          </a:xfrm>
          <a:prstGeom prst="rect">
            <a:avLst/>
          </a:prstGeom>
          <a:solidFill>
            <a:srgbClr val="3941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矩形 1"/>
          <p:cNvSpPr/>
          <p:nvPr userDrawn="1"/>
        </p:nvSpPr>
        <p:spPr>
          <a:xfrm>
            <a:off x="203835" y="261000"/>
            <a:ext cx="264165" cy="201282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 userDrawn="1"/>
        </p:nvSpPr>
        <p:spPr>
          <a:xfrm>
            <a:off x="361321" y="369469"/>
            <a:ext cx="264165" cy="201282"/>
          </a:xfrm>
          <a:prstGeom prst="rect">
            <a:avLst/>
          </a:prstGeom>
          <a:solidFill>
            <a:srgbClr val="394179"/>
          </a:solidFill>
          <a:ln w="571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4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7877418" y="235774"/>
            <a:ext cx="1228279" cy="395093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/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onstantia" panose="02030602050306030303" pitchFamily="18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3" name="文本框 1"/>
          <p:cNvSpPr txBox="1"/>
          <p:nvPr/>
        </p:nvSpPr>
        <p:spPr>
          <a:xfrm>
            <a:off x="890588" y="3456995"/>
            <a:ext cx="7362825" cy="85280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</a:pPr>
            <a:r>
              <a:rPr lang="zh-CN" altLang="en-US" sz="3300" dirty="0">
                <a:solidFill>
                  <a:schemeClr val="bg1"/>
                </a:solidFill>
                <a:latin typeface="方正小标宋简体" panose="03000509000000000000" charset="-122"/>
                <a:ea typeface="方正小标宋简体" panose="03000509000000000000" charset="-122"/>
                <a:sym typeface="微软雅黑" panose="020B0503020204020204" pitchFamily="34" charset="-122"/>
              </a:rPr>
              <a:t>环境检测与信息感知安徽省实验室</a:t>
            </a:r>
            <a:endParaRPr lang="zh-CN" altLang="en-US" sz="3300" dirty="0">
              <a:solidFill>
                <a:schemeClr val="bg1"/>
              </a:solidFill>
              <a:latin typeface="方正小标宋简体" panose="03000509000000000000" charset="-122"/>
              <a:ea typeface="方正小标宋简体" panose="03000509000000000000" charset="-122"/>
              <a:sym typeface="微软雅黑" panose="020B0503020204020204" pitchFamily="34" charset="-122"/>
            </a:endParaRPr>
          </a:p>
        </p:txBody>
      </p:sp>
      <p:pic>
        <p:nvPicPr>
          <p:cNvPr id="160774" name="Picture 4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02230" y="944880"/>
            <a:ext cx="3940175" cy="126619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0776" name="灯片编号占位符 3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09600" lvl="1" indent="-1524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219200" lvl="2" indent="-304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828800" lvl="3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438400" lvl="4" indent="-609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en-US" sz="1200" dirty="0">
                <a:solidFill>
                  <a:srgbClr val="898989"/>
                </a:solidFill>
              </a:rPr>
            </a:fld>
            <a:endParaRPr lang="en-US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-5080" y="2719070"/>
            <a:ext cx="9154160" cy="1862455"/>
          </a:xfrm>
          <a:prstGeom prst="rect">
            <a:avLst/>
          </a:prstGeom>
          <a:solidFill>
            <a:srgbClr val="39437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rgbClr val="38417B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539750" y="3272155"/>
            <a:ext cx="8075930" cy="7556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zh-CN" altLang="en-US" sz="3600" b="1" dirty="0">
                <a:solidFill>
                  <a:schemeClr val="bg1"/>
                </a:solidFill>
                <a:latin typeface="黑体-简" panose="02000000000000000000" charset="-122"/>
                <a:ea typeface="黑体-简" panose="02000000000000000000" charset="-122"/>
              </a:rPr>
              <a:t>实验五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：</a:t>
            </a:r>
            <a:r>
              <a:rPr lang="zh-CN" altLang="en-US" sz="3600" b="1" dirty="0">
                <a:solidFill>
                  <a:schemeClr val="bg1"/>
                </a:solidFill>
                <a:sym typeface="+mn-ea"/>
              </a:rPr>
              <a:t>通讯录查询系统的设计与实现</a:t>
            </a:r>
            <a:endParaRPr lang="zh-CN" altLang="en-US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188000" y="202242"/>
            <a:ext cx="464031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endParaRPr lang="en-US" altLang="zh-CN" sz="18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83735" y="980955"/>
            <a:ext cx="7495665" cy="4784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tabLst>
                <a:tab pos="5029200" algn="l"/>
              </a:tabLst>
            </a:pPr>
            <a:r>
              <a:rPr lang="zh-CN" altLang="zh-CN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实验</a:t>
            </a:r>
            <a:r>
              <a:rPr lang="en-US" altLang="zh-CN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 </a:t>
            </a:r>
            <a:r>
              <a:rPr lang="zh-CN" altLang="zh-CN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通讯录查询系统的设计与实现</a:t>
            </a:r>
            <a:r>
              <a:rPr lang="zh-CN" altLang="en-US" sz="2000" b="1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（课后完成）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6070" algn="just">
              <a:lnSpc>
                <a:spcPct val="150000"/>
              </a:lnSpc>
              <a:spcBef>
                <a:spcPts val="600"/>
              </a:spcBef>
            </a:pPr>
            <a:r>
              <a:rPr lang="zh-CN" altLang="zh-CN" sz="1800" b="1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教学内容：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为某个单位建立一个员工通讯录管理系统，可以方便查询每一个员工的电话与地址。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利用哈希表（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散列表</a:t>
            </a:r>
            <a:r>
              <a:rPr lang="zh-CN" altLang="en-US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存储，设计并实现通讯录查找系统。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(1)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每个记录有下列数据项：电话号码、用户名、地址；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(2)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从键盘输入各记录，分别以电话号码为关键字建立散列表；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(3)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采用二次探测再散列法解决冲突（两个不同的关键字，由于散列函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数值相同，因而被映射到同一表位置上为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冲突。）；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(4)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查找并显示给定电话号码的记录；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304800" algn="just">
              <a:lnSpc>
                <a:spcPct val="150000"/>
              </a:lnSpc>
            </a:pPr>
            <a:r>
              <a:rPr lang="en-US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(5)</a:t>
            </a:r>
            <a:r>
              <a:rPr lang="zh-CN" altLang="zh-CN" sz="18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通讯录信息文件保存。</a:t>
            </a:r>
            <a:endParaRPr lang="zh-CN" altLang="zh-CN" sz="1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>
            <p:custDataLst>
              <p:tags r:id="rId1"/>
            </p:custDataLst>
          </p:nvPr>
        </p:nvSpPr>
        <p:spPr>
          <a:xfrm>
            <a:off x="468000" y="764420"/>
            <a:ext cx="8208000" cy="485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: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     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000" y="202242"/>
            <a:ext cx="464031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endParaRPr lang="en-US" altLang="zh-CN" sz="18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000" y="1495266"/>
            <a:ext cx="6364012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通讯录查询系统的设计与实现：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系统主要功能分析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100" name="图片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499928" y="2708910"/>
            <a:ext cx="1190625" cy="1638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右箭头 1"/>
          <p:cNvSpPr/>
          <p:nvPr/>
        </p:nvSpPr>
        <p:spPr>
          <a:xfrm>
            <a:off x="2844165" y="3356610"/>
            <a:ext cx="134747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>
            <p:custDataLst>
              <p:tags r:id="rId1"/>
            </p:custDataLst>
          </p:nvPr>
        </p:nvSpPr>
        <p:spPr>
          <a:xfrm>
            <a:off x="468000" y="764420"/>
            <a:ext cx="8208000" cy="485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: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     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000" y="202242"/>
            <a:ext cx="464031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endParaRPr lang="en-US" altLang="zh-CN" sz="18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84000" y="1495266"/>
            <a:ext cx="6364012" cy="36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通讯录查询系统的设计与实现：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数据</a:t>
            </a:r>
            <a:r>
              <a:rPr lang="zh-CN" altLang="en-US" sz="1800" dirty="0">
                <a:ea typeface="宋体" panose="02010600030101010101" pitchFamily="2" charset="-122"/>
                <a:cs typeface="宋体" panose="02010600030101010101" pitchFamily="2" charset="-122"/>
              </a:rPr>
              <a:t>的组织与存储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右箭头 1"/>
          <p:cNvSpPr/>
          <p:nvPr/>
        </p:nvSpPr>
        <p:spPr>
          <a:xfrm>
            <a:off x="2844165" y="3356610"/>
            <a:ext cx="134747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/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356100" y="1844358"/>
            <a:ext cx="2152650" cy="3857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11"/>
          <p:cNvSpPr/>
          <p:nvPr>
            <p:custDataLst>
              <p:tags r:id="rId1"/>
            </p:custDataLst>
          </p:nvPr>
        </p:nvSpPr>
        <p:spPr>
          <a:xfrm>
            <a:off x="468000" y="764420"/>
            <a:ext cx="8208000" cy="4851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r>
              <a:rPr lang="en-US" altLang="zh-CN" sz="2400" dirty="0">
                <a:solidFill>
                  <a:srgbClr val="394179"/>
                </a:solidFill>
                <a:sym typeface="+mn-ea"/>
              </a:rPr>
              <a:t>: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394179"/>
                </a:solidFill>
                <a:sym typeface="+mn-ea"/>
              </a:rPr>
              <a:t>     </a:t>
            </a:r>
            <a:endParaRPr lang="en-US" altLang="zh-CN" sz="24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88000" y="202242"/>
            <a:ext cx="4640316" cy="454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实验五</a:t>
            </a:r>
            <a:r>
              <a:rPr lang="en-US" altLang="zh-CN" sz="1800" dirty="0">
                <a:solidFill>
                  <a:srgbClr val="394179"/>
                </a:solidFill>
                <a:sym typeface="+mn-ea"/>
              </a:rPr>
              <a:t>-</a:t>
            </a:r>
            <a:r>
              <a:rPr lang="zh-CN" altLang="en-US" sz="1800" dirty="0">
                <a:solidFill>
                  <a:srgbClr val="394179"/>
                </a:solidFill>
                <a:sym typeface="+mn-ea"/>
              </a:rPr>
              <a:t>哈希表实现通讯录的任务要求</a:t>
            </a:r>
            <a:endParaRPr lang="en-US" altLang="zh-CN" sz="1800" dirty="0">
              <a:solidFill>
                <a:srgbClr val="394179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7995" y="1495425"/>
            <a:ext cx="6579870" cy="4246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通讯录查询系统的设计与实现：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sz="1800" dirty="0">
                <a:ea typeface="宋体" panose="02010600030101010101" pitchFamily="2" charset="-122"/>
                <a:cs typeface="宋体" panose="02010600030101010101" pitchFamily="2" charset="-122"/>
              </a:rPr>
              <a:t>查找算法设计</a:t>
            </a:r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zh-CN" altLang="zh-CN" sz="1800" dirty="0"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en-US" altLang="zh-CN" dirty="0">
              <a:cs typeface="宋体" panose="02010600030101010101" pitchFamily="2" charset="-122"/>
            </a:endParaRPr>
          </a:p>
          <a:p>
            <a:endParaRPr lang="zh-CN" altLang="en-US" dirty="0"/>
          </a:p>
        </p:txBody>
      </p:sp>
      <p:sp>
        <p:nvSpPr>
          <p:cNvPr id="2" name="右箭头 1"/>
          <p:cNvSpPr/>
          <p:nvPr/>
        </p:nvSpPr>
        <p:spPr>
          <a:xfrm>
            <a:off x="1979930" y="3933190"/>
            <a:ext cx="1347470" cy="4324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420110" y="1988820"/>
            <a:ext cx="5185410" cy="4832350"/>
          </a:xfrm>
          <a:prstGeom prst="rect">
            <a:avLst/>
          </a:prstGeom>
        </p:spPr>
      </p:pic>
      <p:sp>
        <p:nvSpPr>
          <p:cNvPr id="8" name="圆角矩形标注 7"/>
          <p:cNvSpPr/>
          <p:nvPr>
            <p:custDataLst>
              <p:tags r:id="rId4"/>
            </p:custDataLst>
          </p:nvPr>
        </p:nvSpPr>
        <p:spPr>
          <a:xfrm>
            <a:off x="6725920" y="1917065"/>
            <a:ext cx="2418080" cy="822960"/>
          </a:xfrm>
          <a:prstGeom prst="wedgeRoundRectCallout">
            <a:avLst>
              <a:gd name="adj1" fmla="val -57484"/>
              <a:gd name="adj2" fmla="val 1516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zh-CN" altLang="en-US"/>
              <a:t>此处用二次探测再散列法解决</a:t>
            </a:r>
            <a:r>
              <a:rPr lang="zh-CN" altLang="en-US"/>
              <a:t>冲突</a:t>
            </a:r>
            <a:endParaRPr lang="zh-CN" altLang="en-US"/>
          </a:p>
        </p:txBody>
      </p: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PLACING_PICTURE_USER_VIEWPORT" val="{&quot;height&quot;:6075,&quot;width&quot;:3390}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PLACING_PICTURE_USER_VIEWPORT" val="{&quot;height&quot;:1682,&quot;width&quot;:3808}"/>
</p:tagLst>
</file>

<file path=ppt/tags/tag7.xml><?xml version="1.0" encoding="utf-8"?>
<p:tagLst xmlns:p="http://schemas.openxmlformats.org/presentationml/2006/main">
  <p:tag name="KSO_WPP_MARK_KEY" val="fbd39c6d-2c62-49b4-a168-6418800cce6d"/>
  <p:tag name="COMMONDATA" val="eyJoZGlkIjoiZDNhZGRmMmIxMzg4ZWY2YzhkNjQ3ZGIzZWUyOWIyMTQ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onstantia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WPS 演示</Application>
  <PresentationFormat>全屏显示(4:3)</PresentationFormat>
  <Paragraphs>78</Paragraphs>
  <Slides>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6" baseType="lpstr">
      <vt:lpstr>Arial</vt:lpstr>
      <vt:lpstr>宋体</vt:lpstr>
      <vt:lpstr>Wingdings</vt:lpstr>
      <vt:lpstr>Constantia</vt:lpstr>
      <vt:lpstr>微软雅黑</vt:lpstr>
      <vt:lpstr>Calibri</vt:lpstr>
      <vt:lpstr>方正小标宋简体</vt:lpstr>
      <vt:lpstr>Arial Unicode MS</vt:lpstr>
      <vt:lpstr>黑体-简</vt:lpstr>
      <vt:lpstr>黑体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https:/800sucai.taobao.com</cp:keywords>
  <dc:description>https://800sucai.taobao.com</dc:description>
  <dc:subject>哎呀小小草</dc:subject>
  <cp:lastModifiedBy>。。。</cp:lastModifiedBy>
  <cp:revision>1681</cp:revision>
  <dcterms:created xsi:type="dcterms:W3CDTF">2019-06-25T15:39:00Z</dcterms:created>
  <dcterms:modified xsi:type="dcterms:W3CDTF">2023-05-16T13:05:36Z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TAG2">
    <vt:lpwstr>000800f436000000000001024140</vt:lpwstr>
  </property>
  <property fmtid="{D5CDD505-2E9C-101B-9397-08002B2CF9AE}" pid="3" name="KSOProductBuildVer">
    <vt:lpwstr>2052-11.1.0.14309</vt:lpwstr>
  </property>
  <property fmtid="{D5CDD505-2E9C-101B-9397-08002B2CF9AE}" pid="4" name="ICV">
    <vt:lpwstr>BCAB8001FA094310B619C50AF665F3FE_13</vt:lpwstr>
  </property>
</Properties>
</file>