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264" r:id="rId2"/>
    <p:sldId id="2493" r:id="rId3"/>
    <p:sldId id="1592" r:id="rId4"/>
    <p:sldId id="2425" r:id="rId5"/>
    <p:sldId id="2426" r:id="rId6"/>
    <p:sldId id="2487" r:id="rId7"/>
    <p:sldId id="2467" r:id="rId8"/>
    <p:sldId id="2499" r:id="rId9"/>
    <p:sldId id="2469" r:id="rId10"/>
    <p:sldId id="2500" r:id="rId11"/>
    <p:sldId id="2488" r:id="rId12"/>
    <p:sldId id="2472" r:id="rId13"/>
    <p:sldId id="2470" r:id="rId14"/>
    <p:sldId id="2468" r:id="rId15"/>
    <p:sldId id="2492" r:id="rId16"/>
    <p:sldId id="2475" r:id="rId17"/>
    <p:sldId id="2431" r:id="rId18"/>
    <p:sldId id="2476" r:id="rId19"/>
    <p:sldId id="2433" r:id="rId20"/>
    <p:sldId id="2496" r:id="rId21"/>
    <p:sldId id="2495" r:id="rId22"/>
    <p:sldId id="2494" r:id="rId23"/>
    <p:sldId id="2434" r:id="rId24"/>
    <p:sldId id="2489" r:id="rId25"/>
    <p:sldId id="2502" r:id="rId26"/>
    <p:sldId id="2481" r:id="rId27"/>
    <p:sldId id="2503" r:id="rId28"/>
    <p:sldId id="2437" r:id="rId29"/>
    <p:sldId id="2457" r:id="rId30"/>
    <p:sldId id="2459" r:id="rId31"/>
    <p:sldId id="2462" r:id="rId32"/>
    <p:sldId id="2490" r:id="rId33"/>
    <p:sldId id="2430" r:id="rId34"/>
    <p:sldId id="2504" r:id="rId35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9600" lvl="1" indent="-1524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9200" lvl="2" indent="-3048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8800" lvl="3" indent="-4572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8400" lvl="4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58CF3DA-1A9F-4946-9218-3654E70B2DAD}">
          <p14:sldIdLst>
            <p14:sldId id="1264"/>
            <p14:sldId id="2493"/>
            <p14:sldId id="1592"/>
            <p14:sldId id="2425"/>
            <p14:sldId id="2426"/>
            <p14:sldId id="2487"/>
            <p14:sldId id="2467"/>
            <p14:sldId id="2499"/>
            <p14:sldId id="2469"/>
            <p14:sldId id="2500"/>
            <p14:sldId id="2488"/>
            <p14:sldId id="2472"/>
            <p14:sldId id="2470"/>
            <p14:sldId id="2468"/>
            <p14:sldId id="2492"/>
          </p14:sldIdLst>
        </p14:section>
        <p14:section name="无标题节" id="{1B715DEC-33D6-4B25-B13C-241438B970C5}">
          <p14:sldIdLst>
            <p14:sldId id="2475"/>
            <p14:sldId id="2431"/>
            <p14:sldId id="2476"/>
            <p14:sldId id="2433"/>
            <p14:sldId id="2496"/>
            <p14:sldId id="2495"/>
            <p14:sldId id="2494"/>
            <p14:sldId id="2434"/>
            <p14:sldId id="2489"/>
            <p14:sldId id="2502"/>
            <p14:sldId id="2481"/>
            <p14:sldId id="2503"/>
            <p14:sldId id="2437"/>
            <p14:sldId id="2457"/>
            <p14:sldId id="2459"/>
            <p14:sldId id="2462"/>
            <p14:sldId id="2490"/>
            <p14:sldId id="2430"/>
            <p14:sldId id="25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1">
          <p15:clr>
            <a:srgbClr val="A4A3A4"/>
          </p15:clr>
        </p15:guide>
        <p15:guide id="2" pos="20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兴伍" initials="李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55A0CF"/>
    <a:srgbClr val="394179"/>
    <a:srgbClr val="005696"/>
    <a:srgbClr val="3D3F7B"/>
    <a:srgbClr val="526FC7"/>
    <a:srgbClr val="393939"/>
    <a:srgbClr val="38572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4529" autoAdjust="0"/>
  </p:normalViewPr>
  <p:slideViewPr>
    <p:cSldViewPr showGuides="1">
      <p:cViewPr varScale="1">
        <p:scale>
          <a:sx n="73" d="100"/>
          <a:sy n="73" d="100"/>
        </p:scale>
        <p:origin x="354" y="54"/>
      </p:cViewPr>
      <p:guideLst>
        <p:guide orient="horz" pos="8"/>
        <p:guide pos="4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3181"/>
        <p:guide pos="203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7F2F1-9114-42A1-8BEC-32454589334C}" type="doc">
      <dgm:prSet loTypeId="urn:microsoft.com/office/officeart/2008/layout/HorizontalMultiLevelHierarchy#1" loCatId="hierarchy" qsTypeId="urn:microsoft.com/office/officeart/2005/8/quickstyle/3d5#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063924E4-769F-4FE2-9FE2-E575CFDB5CAD}">
      <dgm:prSet phldrT="[文本]"/>
      <dgm:spPr/>
      <dgm:t>
        <a:bodyPr vert="vert"/>
        <a:lstStyle/>
        <a:p>
          <a:r>
            <a:rPr lang="zh-CN" altLang="en-US" b="1" dirty="0"/>
            <a:t>树</a:t>
          </a:r>
        </a:p>
      </dgm:t>
    </dgm:pt>
    <dgm:pt modelId="{0283D303-3818-4399-A686-EE6A2DED4EB4}" type="parTrans" cxnId="{3AA44095-486E-448F-B3F6-660272A68B84}">
      <dgm:prSet/>
      <dgm:spPr/>
      <dgm:t>
        <a:bodyPr/>
        <a:lstStyle/>
        <a:p>
          <a:endParaRPr lang="zh-CN" altLang="en-US"/>
        </a:p>
      </dgm:t>
    </dgm:pt>
    <dgm:pt modelId="{85B78499-1794-41E0-9723-E042D120B612}" type="sibTrans" cxnId="{3AA44095-486E-448F-B3F6-660272A68B84}">
      <dgm:prSet/>
      <dgm:spPr/>
      <dgm:t>
        <a:bodyPr/>
        <a:lstStyle/>
        <a:p>
          <a:endParaRPr lang="zh-CN" altLang="en-US"/>
        </a:p>
      </dgm:t>
    </dgm:pt>
    <dgm:pt modelId="{B693C052-293F-4D32-8BA7-10B76282E8A8}">
      <dgm:prSet phldrT="[文本]"/>
      <dgm:spPr/>
      <dgm:t>
        <a:bodyPr/>
        <a:lstStyle/>
        <a:p>
          <a:r>
            <a:rPr lang="zh-CN" altLang="en-US" dirty="0"/>
            <a:t>二叉树</a:t>
          </a:r>
        </a:p>
      </dgm:t>
    </dgm:pt>
    <dgm:pt modelId="{91D7CFE8-2110-4C24-A8D2-371BF9F0DC16}" type="parTrans" cxnId="{9C45AF84-20A1-4B6B-9F06-2F113DB31639}">
      <dgm:prSet/>
      <dgm:spPr/>
      <dgm:t>
        <a:bodyPr/>
        <a:lstStyle/>
        <a:p>
          <a:endParaRPr lang="zh-CN" altLang="en-US"/>
        </a:p>
      </dgm:t>
    </dgm:pt>
    <dgm:pt modelId="{9E539F72-4A64-49AA-966E-768B84BE94B4}" type="sibTrans" cxnId="{9C45AF84-20A1-4B6B-9F06-2F113DB31639}">
      <dgm:prSet/>
      <dgm:spPr/>
      <dgm:t>
        <a:bodyPr/>
        <a:lstStyle/>
        <a:p>
          <a:endParaRPr lang="zh-CN" altLang="en-US"/>
        </a:p>
      </dgm:t>
    </dgm:pt>
    <dgm:pt modelId="{91A4AF11-42B2-44A7-8226-E33791696CA0}">
      <dgm:prSet phldrT="[文本]"/>
      <dgm:spPr/>
      <dgm:t>
        <a:bodyPr/>
        <a:lstStyle/>
        <a:p>
          <a:r>
            <a:rPr lang="zh-CN" altLang="en-US" dirty="0"/>
            <a:t>多叉树</a:t>
          </a:r>
        </a:p>
      </dgm:t>
    </dgm:pt>
    <dgm:pt modelId="{023DC081-6C72-48CF-883B-89044593A9D5}" type="parTrans" cxnId="{24C1C627-46B5-4BF4-A928-9B39A3E5EBF2}">
      <dgm:prSet/>
      <dgm:spPr/>
      <dgm:t>
        <a:bodyPr/>
        <a:lstStyle/>
        <a:p>
          <a:endParaRPr lang="zh-CN" altLang="en-US"/>
        </a:p>
      </dgm:t>
    </dgm:pt>
    <dgm:pt modelId="{9132A5A3-05F9-4F52-85FC-50480CE5120A}" type="sibTrans" cxnId="{24C1C627-46B5-4BF4-A928-9B39A3E5EBF2}">
      <dgm:prSet/>
      <dgm:spPr/>
      <dgm:t>
        <a:bodyPr/>
        <a:lstStyle/>
        <a:p>
          <a:endParaRPr lang="zh-CN" altLang="en-US"/>
        </a:p>
      </dgm:t>
    </dgm:pt>
    <dgm:pt modelId="{627E018F-5D47-4531-8B7B-C53E642825C8}">
      <dgm:prSet phldrT="[文本]"/>
      <dgm:spPr/>
      <dgm:t>
        <a:bodyPr/>
        <a:lstStyle/>
        <a:p>
          <a:r>
            <a:rPr lang="zh-CN" altLang="en-US" dirty="0"/>
            <a:t>森林</a:t>
          </a:r>
        </a:p>
      </dgm:t>
    </dgm:pt>
    <dgm:pt modelId="{29BD552B-3BDB-47F8-B7A4-A329BF9BDD8B}" type="parTrans" cxnId="{395531B6-E99F-47C1-A82E-DE85C5266B7D}">
      <dgm:prSet/>
      <dgm:spPr/>
      <dgm:t>
        <a:bodyPr/>
        <a:lstStyle/>
        <a:p>
          <a:endParaRPr lang="zh-CN" altLang="en-US"/>
        </a:p>
      </dgm:t>
    </dgm:pt>
    <dgm:pt modelId="{EC5F5A0E-81E7-43C9-B373-998AD3BEDA2A}" type="sibTrans" cxnId="{395531B6-E99F-47C1-A82E-DE85C5266B7D}">
      <dgm:prSet/>
      <dgm:spPr/>
      <dgm:t>
        <a:bodyPr/>
        <a:lstStyle/>
        <a:p>
          <a:endParaRPr lang="zh-CN" altLang="en-US"/>
        </a:p>
      </dgm:t>
    </dgm:pt>
    <dgm:pt modelId="{846F1159-F625-4627-A489-CEDE8C930FCC}" type="pres">
      <dgm:prSet presAssocID="{57F7F2F1-9114-42A1-8BEC-32454589334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890D9C-6521-4529-BC38-6D6EE1519014}" type="pres">
      <dgm:prSet presAssocID="{063924E4-769F-4FE2-9FE2-E575CFDB5CAD}" presName="root1" presStyleCnt="0"/>
      <dgm:spPr/>
    </dgm:pt>
    <dgm:pt modelId="{75C11391-9566-4FEE-862D-7F5DD6303F39}" type="pres">
      <dgm:prSet presAssocID="{063924E4-769F-4FE2-9FE2-E575CFDB5CAD}" presName="LevelOneTextNode" presStyleLbl="node0" presStyleIdx="0" presStyleCnt="1" custLinFactNeighborX="-51022" custLinFactNeighborY="-50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3210A2-A60B-4ED4-B479-0575E5C232E0}" type="pres">
      <dgm:prSet presAssocID="{063924E4-769F-4FE2-9FE2-E575CFDB5CAD}" presName="level2hierChild" presStyleCnt="0"/>
      <dgm:spPr/>
    </dgm:pt>
    <dgm:pt modelId="{AAE2D8AB-D04C-4099-B820-30275197D430}" type="pres">
      <dgm:prSet presAssocID="{91D7CFE8-2110-4C24-A8D2-371BF9F0DC16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37569E3-248D-4DAC-B791-68067015E428}" type="pres">
      <dgm:prSet presAssocID="{91D7CFE8-2110-4C24-A8D2-371BF9F0DC16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8EB9D416-F4A4-4781-BD99-25C5DC6A6B86}" type="pres">
      <dgm:prSet presAssocID="{B693C052-293F-4D32-8BA7-10B76282E8A8}" presName="root2" presStyleCnt="0"/>
      <dgm:spPr/>
    </dgm:pt>
    <dgm:pt modelId="{A9B18B2F-7814-434A-BBDB-8181390768BB}" type="pres">
      <dgm:prSet presAssocID="{B693C052-293F-4D32-8BA7-10B76282E8A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4CAB09-C780-4A4D-B013-2151C99E0C98}" type="pres">
      <dgm:prSet presAssocID="{B693C052-293F-4D32-8BA7-10B76282E8A8}" presName="level3hierChild" presStyleCnt="0"/>
      <dgm:spPr/>
    </dgm:pt>
    <dgm:pt modelId="{A8F63B53-003F-45E0-97C4-6F3E1F4E76C9}" type="pres">
      <dgm:prSet presAssocID="{023DC081-6C72-48CF-883B-89044593A9D5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D4E1119-9BFD-444D-9B83-1B6C57A42EF4}" type="pres">
      <dgm:prSet presAssocID="{023DC081-6C72-48CF-883B-89044593A9D5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7C1429B-78CC-465A-9A58-59E3BE9B6BD8}" type="pres">
      <dgm:prSet presAssocID="{91A4AF11-42B2-44A7-8226-E33791696CA0}" presName="root2" presStyleCnt="0"/>
      <dgm:spPr/>
    </dgm:pt>
    <dgm:pt modelId="{CC6E3363-5E1A-4EED-9CC5-C866D1210005}" type="pres">
      <dgm:prSet presAssocID="{91A4AF11-42B2-44A7-8226-E33791696CA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E54A1C-2A06-4F56-8DBA-7295F7EFD98A}" type="pres">
      <dgm:prSet presAssocID="{91A4AF11-42B2-44A7-8226-E33791696CA0}" presName="level3hierChild" presStyleCnt="0"/>
      <dgm:spPr/>
    </dgm:pt>
    <dgm:pt modelId="{337811CC-1840-4797-83E5-E7A45A8BE801}" type="pres">
      <dgm:prSet presAssocID="{29BD552B-3BDB-47F8-B7A4-A329BF9BDD8B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CA295E3-BC55-4FDC-B594-45BCDBF14129}" type="pres">
      <dgm:prSet presAssocID="{29BD552B-3BDB-47F8-B7A4-A329BF9BDD8B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C68EA7B3-407A-4E71-83DF-0C69FBCFED2B}" type="pres">
      <dgm:prSet presAssocID="{627E018F-5D47-4531-8B7B-C53E642825C8}" presName="root2" presStyleCnt="0"/>
      <dgm:spPr/>
    </dgm:pt>
    <dgm:pt modelId="{971AA0CD-5D6F-43F9-BCC8-CD12CDA2F6DD}" type="pres">
      <dgm:prSet presAssocID="{627E018F-5D47-4531-8B7B-C53E642825C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F7AAC7-84EF-4FCC-A75C-0D3552C706DB}" type="pres">
      <dgm:prSet presAssocID="{627E018F-5D47-4531-8B7B-C53E642825C8}" presName="level3hierChild" presStyleCnt="0"/>
      <dgm:spPr/>
    </dgm:pt>
  </dgm:ptLst>
  <dgm:cxnLst>
    <dgm:cxn modelId="{618E52C9-B4A7-4C4B-8000-224DC9550EF4}" type="presOf" srcId="{023DC081-6C72-48CF-883B-89044593A9D5}" destId="{4D4E1119-9BFD-444D-9B83-1B6C57A42EF4}" srcOrd="1" destOrd="0" presId="urn:microsoft.com/office/officeart/2008/layout/HorizontalMultiLevelHierarchy#1"/>
    <dgm:cxn modelId="{608AF746-49FD-44D3-8DBB-F95F4299F48D}" type="presOf" srcId="{B693C052-293F-4D32-8BA7-10B76282E8A8}" destId="{A9B18B2F-7814-434A-BBDB-8181390768BB}" srcOrd="0" destOrd="0" presId="urn:microsoft.com/office/officeart/2008/layout/HorizontalMultiLevelHierarchy#1"/>
    <dgm:cxn modelId="{26A454FC-387B-409D-8D43-49BB2EEAF08A}" type="presOf" srcId="{91D7CFE8-2110-4C24-A8D2-371BF9F0DC16}" destId="{637569E3-248D-4DAC-B791-68067015E428}" srcOrd="1" destOrd="0" presId="urn:microsoft.com/office/officeart/2008/layout/HorizontalMultiLevelHierarchy#1"/>
    <dgm:cxn modelId="{395531B6-E99F-47C1-A82E-DE85C5266B7D}" srcId="{063924E4-769F-4FE2-9FE2-E575CFDB5CAD}" destId="{627E018F-5D47-4531-8B7B-C53E642825C8}" srcOrd="2" destOrd="0" parTransId="{29BD552B-3BDB-47F8-B7A4-A329BF9BDD8B}" sibTransId="{EC5F5A0E-81E7-43C9-B373-998AD3BEDA2A}"/>
    <dgm:cxn modelId="{9C45AF84-20A1-4B6B-9F06-2F113DB31639}" srcId="{063924E4-769F-4FE2-9FE2-E575CFDB5CAD}" destId="{B693C052-293F-4D32-8BA7-10B76282E8A8}" srcOrd="0" destOrd="0" parTransId="{91D7CFE8-2110-4C24-A8D2-371BF9F0DC16}" sibTransId="{9E539F72-4A64-49AA-966E-768B84BE94B4}"/>
    <dgm:cxn modelId="{25BA4688-62D6-4AEF-A45F-4D3A6E933E8B}" type="presOf" srcId="{063924E4-769F-4FE2-9FE2-E575CFDB5CAD}" destId="{75C11391-9566-4FEE-862D-7F5DD6303F39}" srcOrd="0" destOrd="0" presId="urn:microsoft.com/office/officeart/2008/layout/HorizontalMultiLevelHierarchy#1"/>
    <dgm:cxn modelId="{E184E010-5E61-4880-B2CC-7E488DFFFD03}" type="presOf" srcId="{91D7CFE8-2110-4C24-A8D2-371BF9F0DC16}" destId="{AAE2D8AB-D04C-4099-B820-30275197D430}" srcOrd="0" destOrd="0" presId="urn:microsoft.com/office/officeart/2008/layout/HorizontalMultiLevelHierarchy#1"/>
    <dgm:cxn modelId="{54EEABFB-CFEB-4710-8141-D60133D638D6}" type="presOf" srcId="{29BD552B-3BDB-47F8-B7A4-A329BF9BDD8B}" destId="{BCA295E3-BC55-4FDC-B594-45BCDBF14129}" srcOrd="1" destOrd="0" presId="urn:microsoft.com/office/officeart/2008/layout/HorizontalMultiLevelHierarchy#1"/>
    <dgm:cxn modelId="{054F674F-10B9-4744-97BC-B6CBA8355087}" type="presOf" srcId="{57F7F2F1-9114-42A1-8BEC-32454589334C}" destId="{846F1159-F625-4627-A489-CEDE8C930FCC}" srcOrd="0" destOrd="0" presId="urn:microsoft.com/office/officeart/2008/layout/HorizontalMultiLevelHierarchy#1"/>
    <dgm:cxn modelId="{990B18B1-91C0-4237-819A-AB4EA444C21E}" type="presOf" srcId="{91A4AF11-42B2-44A7-8226-E33791696CA0}" destId="{CC6E3363-5E1A-4EED-9CC5-C866D1210005}" srcOrd="0" destOrd="0" presId="urn:microsoft.com/office/officeart/2008/layout/HorizontalMultiLevelHierarchy#1"/>
    <dgm:cxn modelId="{C20497BC-6207-4419-A516-38A149E691BF}" type="presOf" srcId="{627E018F-5D47-4531-8B7B-C53E642825C8}" destId="{971AA0CD-5D6F-43F9-BCC8-CD12CDA2F6DD}" srcOrd="0" destOrd="0" presId="urn:microsoft.com/office/officeart/2008/layout/HorizontalMultiLevelHierarchy#1"/>
    <dgm:cxn modelId="{1DDF1461-68E4-4DE6-8BBB-E303DDC87B04}" type="presOf" srcId="{023DC081-6C72-48CF-883B-89044593A9D5}" destId="{A8F63B53-003F-45E0-97C4-6F3E1F4E76C9}" srcOrd="0" destOrd="0" presId="urn:microsoft.com/office/officeart/2008/layout/HorizontalMultiLevelHierarchy#1"/>
    <dgm:cxn modelId="{1A64B1ED-3151-47F0-B50D-3FF1FC24A34B}" type="presOf" srcId="{29BD552B-3BDB-47F8-B7A4-A329BF9BDD8B}" destId="{337811CC-1840-4797-83E5-E7A45A8BE801}" srcOrd="0" destOrd="0" presId="urn:microsoft.com/office/officeart/2008/layout/HorizontalMultiLevelHierarchy#1"/>
    <dgm:cxn modelId="{24C1C627-46B5-4BF4-A928-9B39A3E5EBF2}" srcId="{063924E4-769F-4FE2-9FE2-E575CFDB5CAD}" destId="{91A4AF11-42B2-44A7-8226-E33791696CA0}" srcOrd="1" destOrd="0" parTransId="{023DC081-6C72-48CF-883B-89044593A9D5}" sibTransId="{9132A5A3-05F9-4F52-85FC-50480CE5120A}"/>
    <dgm:cxn modelId="{3AA44095-486E-448F-B3F6-660272A68B84}" srcId="{57F7F2F1-9114-42A1-8BEC-32454589334C}" destId="{063924E4-769F-4FE2-9FE2-E575CFDB5CAD}" srcOrd="0" destOrd="0" parTransId="{0283D303-3818-4399-A686-EE6A2DED4EB4}" sibTransId="{85B78499-1794-41E0-9723-E042D120B612}"/>
    <dgm:cxn modelId="{0472A2A4-C7B2-4002-A378-6EC47CB221BE}" type="presParOf" srcId="{846F1159-F625-4627-A489-CEDE8C930FCC}" destId="{80890D9C-6521-4529-BC38-6D6EE1519014}" srcOrd="0" destOrd="0" presId="urn:microsoft.com/office/officeart/2008/layout/HorizontalMultiLevelHierarchy#1"/>
    <dgm:cxn modelId="{4D6F0DD9-970A-4779-99B3-608793265EDC}" type="presParOf" srcId="{80890D9C-6521-4529-BC38-6D6EE1519014}" destId="{75C11391-9566-4FEE-862D-7F5DD6303F39}" srcOrd="0" destOrd="0" presId="urn:microsoft.com/office/officeart/2008/layout/HorizontalMultiLevelHierarchy#1"/>
    <dgm:cxn modelId="{711A0F40-AD4C-4756-AB5C-98FB7D54115B}" type="presParOf" srcId="{80890D9C-6521-4529-BC38-6D6EE1519014}" destId="{513210A2-A60B-4ED4-B479-0575E5C232E0}" srcOrd="1" destOrd="0" presId="urn:microsoft.com/office/officeart/2008/layout/HorizontalMultiLevelHierarchy#1"/>
    <dgm:cxn modelId="{289B35D2-4A56-4897-BE29-799C2EA5E7E1}" type="presParOf" srcId="{513210A2-A60B-4ED4-B479-0575E5C232E0}" destId="{AAE2D8AB-D04C-4099-B820-30275197D430}" srcOrd="0" destOrd="0" presId="urn:microsoft.com/office/officeart/2008/layout/HorizontalMultiLevelHierarchy#1"/>
    <dgm:cxn modelId="{AC3313EF-6072-48C9-94DE-072B87AA023E}" type="presParOf" srcId="{AAE2D8AB-D04C-4099-B820-30275197D430}" destId="{637569E3-248D-4DAC-B791-68067015E428}" srcOrd="0" destOrd="0" presId="urn:microsoft.com/office/officeart/2008/layout/HorizontalMultiLevelHierarchy#1"/>
    <dgm:cxn modelId="{DAEA7429-2417-4DFA-83BD-35962D540985}" type="presParOf" srcId="{513210A2-A60B-4ED4-B479-0575E5C232E0}" destId="{8EB9D416-F4A4-4781-BD99-25C5DC6A6B86}" srcOrd="1" destOrd="0" presId="urn:microsoft.com/office/officeart/2008/layout/HorizontalMultiLevelHierarchy#1"/>
    <dgm:cxn modelId="{4D2D00B0-ED6B-4C17-8C99-24F0D8DAA5D5}" type="presParOf" srcId="{8EB9D416-F4A4-4781-BD99-25C5DC6A6B86}" destId="{A9B18B2F-7814-434A-BBDB-8181390768BB}" srcOrd="0" destOrd="0" presId="urn:microsoft.com/office/officeart/2008/layout/HorizontalMultiLevelHierarchy#1"/>
    <dgm:cxn modelId="{A1B5C937-F499-457C-8E92-671C43262C27}" type="presParOf" srcId="{8EB9D416-F4A4-4781-BD99-25C5DC6A6B86}" destId="{1E4CAB09-C780-4A4D-B013-2151C99E0C98}" srcOrd="1" destOrd="0" presId="urn:microsoft.com/office/officeart/2008/layout/HorizontalMultiLevelHierarchy#1"/>
    <dgm:cxn modelId="{60B98544-6626-40B2-A82F-0385FF840FB5}" type="presParOf" srcId="{513210A2-A60B-4ED4-B479-0575E5C232E0}" destId="{A8F63B53-003F-45E0-97C4-6F3E1F4E76C9}" srcOrd="2" destOrd="0" presId="urn:microsoft.com/office/officeart/2008/layout/HorizontalMultiLevelHierarchy#1"/>
    <dgm:cxn modelId="{EE3A32D9-77B5-474B-938F-3B095B926B78}" type="presParOf" srcId="{A8F63B53-003F-45E0-97C4-6F3E1F4E76C9}" destId="{4D4E1119-9BFD-444D-9B83-1B6C57A42EF4}" srcOrd="0" destOrd="0" presId="urn:microsoft.com/office/officeart/2008/layout/HorizontalMultiLevelHierarchy#1"/>
    <dgm:cxn modelId="{4D5E836A-A9C9-4DBF-9F3D-6DA08039EDE0}" type="presParOf" srcId="{513210A2-A60B-4ED4-B479-0575E5C232E0}" destId="{17C1429B-78CC-465A-9A58-59E3BE9B6BD8}" srcOrd="3" destOrd="0" presId="urn:microsoft.com/office/officeart/2008/layout/HorizontalMultiLevelHierarchy#1"/>
    <dgm:cxn modelId="{5C3D91CB-233A-4AF0-91D0-0E883D8E2F09}" type="presParOf" srcId="{17C1429B-78CC-465A-9A58-59E3BE9B6BD8}" destId="{CC6E3363-5E1A-4EED-9CC5-C866D1210005}" srcOrd="0" destOrd="0" presId="urn:microsoft.com/office/officeart/2008/layout/HorizontalMultiLevelHierarchy#1"/>
    <dgm:cxn modelId="{6F01DD32-9341-4801-A1B8-AB4F495AA778}" type="presParOf" srcId="{17C1429B-78CC-465A-9A58-59E3BE9B6BD8}" destId="{2BE54A1C-2A06-4F56-8DBA-7295F7EFD98A}" srcOrd="1" destOrd="0" presId="urn:microsoft.com/office/officeart/2008/layout/HorizontalMultiLevelHierarchy#1"/>
    <dgm:cxn modelId="{DB55FC9B-3132-42AF-A296-AFA9B95D2847}" type="presParOf" srcId="{513210A2-A60B-4ED4-B479-0575E5C232E0}" destId="{337811CC-1840-4797-83E5-E7A45A8BE801}" srcOrd="4" destOrd="0" presId="urn:microsoft.com/office/officeart/2008/layout/HorizontalMultiLevelHierarchy#1"/>
    <dgm:cxn modelId="{35504636-4AE7-4571-B15E-7E412F728EBA}" type="presParOf" srcId="{337811CC-1840-4797-83E5-E7A45A8BE801}" destId="{BCA295E3-BC55-4FDC-B594-45BCDBF14129}" srcOrd="0" destOrd="0" presId="urn:microsoft.com/office/officeart/2008/layout/HorizontalMultiLevelHierarchy#1"/>
    <dgm:cxn modelId="{ACD6B82A-6500-459E-A76A-6EAA9484718E}" type="presParOf" srcId="{513210A2-A60B-4ED4-B479-0575E5C232E0}" destId="{C68EA7B3-407A-4E71-83DF-0C69FBCFED2B}" srcOrd="5" destOrd="0" presId="urn:microsoft.com/office/officeart/2008/layout/HorizontalMultiLevelHierarchy#1"/>
    <dgm:cxn modelId="{9B99202E-9060-408A-B42F-64CF075B0C58}" type="presParOf" srcId="{C68EA7B3-407A-4E71-83DF-0C69FBCFED2B}" destId="{971AA0CD-5D6F-43F9-BCC8-CD12CDA2F6DD}" srcOrd="0" destOrd="0" presId="urn:microsoft.com/office/officeart/2008/layout/HorizontalMultiLevelHierarchy#1"/>
    <dgm:cxn modelId="{AD68F8FD-5F29-46CA-9FF8-B5B4A91CA0FF}" type="presParOf" srcId="{C68EA7B3-407A-4E71-83DF-0C69FBCFED2B}" destId="{1BF7AAC7-84EF-4FCC-A75C-0D3552C706DB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811CC-1840-4797-83E5-E7A45A8BE801}">
      <dsp:nvSpPr>
        <dsp:cNvPr id="0" name=""/>
        <dsp:cNvSpPr/>
      </dsp:nvSpPr>
      <dsp:spPr>
        <a:xfrm>
          <a:off x="1178403" y="1305795"/>
          <a:ext cx="578680" cy="620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340" y="0"/>
              </a:lnTo>
              <a:lnTo>
                <a:pt x="289340" y="620252"/>
              </a:lnTo>
              <a:lnTo>
                <a:pt x="578680" y="6202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46536" y="1594714"/>
        <a:ext cx="42414" cy="42414"/>
      </dsp:txXfrm>
    </dsp:sp>
    <dsp:sp modelId="{A8F63B53-003F-45E0-97C4-6F3E1F4E76C9}">
      <dsp:nvSpPr>
        <dsp:cNvPr id="0" name=""/>
        <dsp:cNvSpPr/>
      </dsp:nvSpPr>
      <dsp:spPr>
        <a:xfrm>
          <a:off x="1178403" y="1260075"/>
          <a:ext cx="5786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868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3276" y="1291327"/>
        <a:ext cx="28934" cy="28934"/>
      </dsp:txXfrm>
    </dsp:sp>
    <dsp:sp modelId="{AAE2D8AB-D04C-4099-B820-30275197D430}">
      <dsp:nvSpPr>
        <dsp:cNvPr id="0" name=""/>
        <dsp:cNvSpPr/>
      </dsp:nvSpPr>
      <dsp:spPr>
        <a:xfrm>
          <a:off x="1178403" y="685542"/>
          <a:ext cx="578680" cy="620252"/>
        </a:xfrm>
        <a:custGeom>
          <a:avLst/>
          <a:gdLst/>
          <a:ahLst/>
          <a:cxnLst/>
          <a:rect l="0" t="0" r="0" b="0"/>
          <a:pathLst>
            <a:path>
              <a:moveTo>
                <a:pt x="0" y="620252"/>
              </a:moveTo>
              <a:lnTo>
                <a:pt x="289340" y="620252"/>
              </a:lnTo>
              <a:lnTo>
                <a:pt x="289340" y="0"/>
              </a:lnTo>
              <a:lnTo>
                <a:pt x="5786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46536" y="974461"/>
        <a:ext cx="42414" cy="42414"/>
      </dsp:txXfrm>
    </dsp:sp>
    <dsp:sp modelId="{75C11391-9566-4FEE-862D-7F5DD6303F39}">
      <dsp:nvSpPr>
        <dsp:cNvPr id="0" name=""/>
        <dsp:cNvSpPr/>
      </dsp:nvSpPr>
      <dsp:spPr>
        <a:xfrm rot="16200000">
          <a:off x="-375492" y="1057693"/>
          <a:ext cx="2611590" cy="496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1" kern="1200" dirty="0"/>
            <a:t>树</a:t>
          </a:r>
        </a:p>
      </dsp:txBody>
      <dsp:txXfrm>
        <a:off x="-375492" y="1057693"/>
        <a:ext cx="2611590" cy="496202"/>
      </dsp:txXfrm>
    </dsp:sp>
    <dsp:sp modelId="{A9B18B2F-7814-434A-BBDB-8181390768BB}">
      <dsp:nvSpPr>
        <dsp:cNvPr id="0" name=""/>
        <dsp:cNvSpPr/>
      </dsp:nvSpPr>
      <dsp:spPr>
        <a:xfrm>
          <a:off x="1757083" y="437441"/>
          <a:ext cx="1627542" cy="496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二叉树</a:t>
          </a:r>
        </a:p>
      </dsp:txBody>
      <dsp:txXfrm>
        <a:off x="1757083" y="437441"/>
        <a:ext cx="1627542" cy="496202"/>
      </dsp:txXfrm>
    </dsp:sp>
    <dsp:sp modelId="{CC6E3363-5E1A-4EED-9CC5-C866D1210005}">
      <dsp:nvSpPr>
        <dsp:cNvPr id="0" name=""/>
        <dsp:cNvSpPr/>
      </dsp:nvSpPr>
      <dsp:spPr>
        <a:xfrm>
          <a:off x="1757083" y="1057693"/>
          <a:ext cx="1627542" cy="496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多叉树</a:t>
          </a:r>
        </a:p>
      </dsp:txBody>
      <dsp:txXfrm>
        <a:off x="1757083" y="1057693"/>
        <a:ext cx="1627542" cy="496202"/>
      </dsp:txXfrm>
    </dsp:sp>
    <dsp:sp modelId="{971AA0CD-5D6F-43F9-BCC8-CD12CDA2F6DD}">
      <dsp:nvSpPr>
        <dsp:cNvPr id="0" name=""/>
        <dsp:cNvSpPr/>
      </dsp:nvSpPr>
      <dsp:spPr>
        <a:xfrm>
          <a:off x="1757083" y="1677946"/>
          <a:ext cx="1627542" cy="496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森林</a:t>
          </a:r>
        </a:p>
      </dsp:txBody>
      <dsp:txXfrm>
        <a:off x="1757083" y="1677946"/>
        <a:ext cx="1627542" cy="496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#1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4311F2-3375-47B8-AF58-A0F23A622F2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6096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12192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8288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24384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7CF47E-B21E-4174-84AA-C2E789C95F6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5379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3381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17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11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951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i="0" u="none" kern="1200" baseline="0" dirty="0">
              <a:solidFill>
                <a:schemeClr val="tx1"/>
              </a:solidFill>
              <a:latin typeface="Söhne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48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539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502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15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03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346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991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156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0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9183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709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88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269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47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24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3845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92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775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711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025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88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2066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594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971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32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621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81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7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945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91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53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65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164388" y="64928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898B43-1742-404B-AABC-F133B588C5A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6350" y="765000"/>
            <a:ext cx="9156700" cy="45720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03835" y="317348"/>
            <a:ext cx="264165" cy="20243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35917" y="418565"/>
            <a:ext cx="264165" cy="202435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62472" y="183452"/>
            <a:ext cx="1359608" cy="43754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DAEC77-2DA0-4C57-8456-E2B2C85F64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6350" y="693000"/>
            <a:ext cx="9156700" cy="45720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32913" y="335915"/>
            <a:ext cx="235087" cy="21308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5285" y="435293"/>
            <a:ext cx="235087" cy="223203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12000" y="176589"/>
            <a:ext cx="1150660" cy="370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95DA0A-DAFE-4890-8BE1-0CE158744E0E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0" y="727504"/>
            <a:ext cx="9156700" cy="45719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03835" y="261000"/>
            <a:ext cx="264165" cy="2012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61321" y="369469"/>
            <a:ext cx="264165" cy="201282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877418" y="235774"/>
            <a:ext cx="1228279" cy="39509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emf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文本框 1"/>
          <p:cNvSpPr txBox="1"/>
          <p:nvPr/>
        </p:nvSpPr>
        <p:spPr>
          <a:xfrm>
            <a:off x="890588" y="3456995"/>
            <a:ext cx="7362825" cy="85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方正小标宋简体" panose="03000509000000000000" charset="-122"/>
                <a:ea typeface="方正小标宋简体" panose="03000509000000000000" charset="-122"/>
                <a:sym typeface="微软雅黑" panose="020B0503020204020204" pitchFamily="34" charset="-122"/>
              </a:rPr>
              <a:t>环境检测与信息感知安徽省实验室</a:t>
            </a:r>
          </a:p>
        </p:txBody>
      </p:sp>
      <p:pic>
        <p:nvPicPr>
          <p:cNvPr id="160774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2230" y="944880"/>
            <a:ext cx="3940175" cy="1266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0775" name="文本框 2"/>
          <p:cNvSpPr txBox="1"/>
          <p:nvPr/>
        </p:nvSpPr>
        <p:spPr>
          <a:xfrm>
            <a:off x="3080701" y="5706110"/>
            <a:ext cx="29825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20</a:t>
            </a:r>
            <a:r>
              <a:rPr lang="en-US" altLang="zh-CN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23</a:t>
            </a:r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年</a:t>
            </a:r>
            <a:r>
              <a:rPr lang="en-US" altLang="zh-CN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4</a:t>
            </a:r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月</a:t>
            </a:r>
            <a:r>
              <a:rPr lang="en-US" altLang="zh-CN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4</a:t>
            </a:r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日</a:t>
            </a:r>
          </a:p>
        </p:txBody>
      </p:sp>
      <p:sp>
        <p:nvSpPr>
          <p:cNvPr id="16077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  <a:t>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2719070"/>
            <a:ext cx="9154160" cy="186245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3841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890587" y="3213000"/>
            <a:ext cx="7362825" cy="6688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实验三：哈夫曼编</a:t>
            </a:r>
            <a:r>
              <a:rPr lang="en-US" altLang="zh-CN" sz="36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译码系统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2556000" y="4437000"/>
            <a:ext cx="4896000" cy="32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0000" y="1025916"/>
            <a:ext cx="8424000" cy="11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编码方式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2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：设计一种可变长的编码方式</a:t>
            </a:r>
            <a:endParaRPr kumimoji="1"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现有一段会出现大量重复字符的英文字符串，设计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另外一种可变长的编码方法来记录这段字符，使得其能够更小的传输量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9" y="2203425"/>
            <a:ext cx="7518400" cy="596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000" y="280032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如何定义可变长对应关系？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52000" y="3244334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方式一：根据</a:t>
            </a:r>
            <a:r>
              <a:rPr lang="en-US" altLang="zh-CN" dirty="0"/>
              <a:t>26</a:t>
            </a:r>
            <a:r>
              <a:rPr lang="zh-CN" altLang="en-US" b="1" dirty="0">
                <a:solidFill>
                  <a:srgbClr val="FF0000"/>
                </a:solidFill>
              </a:rPr>
              <a:t>字母顺序</a:t>
            </a:r>
            <a:r>
              <a:rPr lang="zh-CN" altLang="en-US" dirty="0"/>
              <a:t>依次加一，编码可变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80000" y="4869000"/>
            <a:ext cx="8716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方式二：根据</a:t>
            </a:r>
            <a:r>
              <a:rPr lang="en-US" altLang="zh-CN" dirty="0"/>
              <a:t>26</a:t>
            </a:r>
            <a:r>
              <a:rPr lang="zh-CN" altLang="en-US" dirty="0"/>
              <a:t>字母</a:t>
            </a:r>
            <a:r>
              <a:rPr lang="zh-CN" altLang="en-US" b="1" dirty="0">
                <a:solidFill>
                  <a:srgbClr val="FF0000"/>
                </a:solidFill>
              </a:rPr>
              <a:t>在字符串中出现的频率</a:t>
            </a:r>
            <a:r>
              <a:rPr lang="zh-CN" altLang="en-US" dirty="0"/>
              <a:t>作为权值来定义编码</a:t>
            </a:r>
            <a:endParaRPr lang="en-US" altLang="zh-CN" dirty="0"/>
          </a:p>
          <a:p>
            <a:pPr algn="r"/>
            <a:r>
              <a:rPr lang="en-US" altLang="zh-CN" dirty="0"/>
              <a:t>————</a:t>
            </a:r>
            <a:r>
              <a:rPr lang="zh-CN" altLang="en-US" b="1" dirty="0">
                <a:solidFill>
                  <a:srgbClr val="FF0000"/>
                </a:solidFill>
              </a:rPr>
              <a:t>哈夫曼编码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利用哈夫曼树，可以针对一段文字，建立一种字符与不同长度机器码的对应关系。</a:t>
            </a:r>
            <a:endParaRPr lang="zh-CN" altLang="en-US" dirty="0"/>
          </a:p>
          <a:p>
            <a:endParaRPr lang="en-US" altLang="zh-CN" dirty="0"/>
          </a:p>
        </p:txBody>
      </p:sp>
      <p:graphicFrame>
        <p:nvGraphicFramePr>
          <p:cNvPr id="12" name="表格 4"/>
          <p:cNvGraphicFramePr>
            <a:graphicFrameLocks noGrp="1"/>
          </p:cNvGraphicFramePr>
          <p:nvPr/>
        </p:nvGraphicFramePr>
        <p:xfrm>
          <a:off x="516364" y="3713651"/>
          <a:ext cx="80587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12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1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12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AutoShape 73"/>
          <p:cNvSpPr>
            <a:spLocks noChangeArrowheads="1"/>
          </p:cNvSpPr>
          <p:nvPr/>
        </p:nvSpPr>
        <p:spPr bwMode="auto">
          <a:xfrm>
            <a:off x="6444000" y="2686050"/>
            <a:ext cx="2448000" cy="958949"/>
          </a:xfrm>
          <a:prstGeom prst="wedgeEllipseCallout">
            <a:avLst>
              <a:gd name="adj1" fmla="val 25355"/>
              <a:gd name="adj2" fmla="val 57739"/>
            </a:avLst>
          </a:prstGeom>
          <a:solidFill>
            <a:srgbClr val="55A0C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位置</a:t>
            </a:r>
            <a:r>
              <a:rPr kumimoji="1" lang="zh-CN" altLang="en-US" sz="1400" b="1" dirty="0">
                <a:solidFill>
                  <a:srgbClr val="C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靠后</a:t>
            </a:r>
            <a:r>
              <a:rPr kumimoji="1"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字母大量</a:t>
            </a:r>
            <a:r>
              <a:rPr kumimoji="1" lang="zh-CN" altLang="en-US" sz="1400" b="1" dirty="0">
                <a:solidFill>
                  <a:srgbClr val="C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重复</a:t>
            </a:r>
            <a:r>
              <a:rPr kumimoji="1"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出现会导致编码</a:t>
            </a:r>
            <a:r>
              <a:rPr kumimoji="1" lang="zh-CN" altLang="en-US" sz="1400" b="1" dirty="0">
                <a:solidFill>
                  <a:srgbClr val="C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冗余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23678" y="449383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总共需要：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151bit</a:t>
            </a:r>
            <a:endParaRPr lang="zh-CN" alt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2"/>
          <p:cNvSpPr txBox="1"/>
          <p:nvPr/>
        </p:nvSpPr>
        <p:spPr>
          <a:xfrm>
            <a:off x="790448" y="179601"/>
            <a:ext cx="46323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2.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编码与加密问题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080" y="-4445"/>
            <a:ext cx="2400935" cy="686244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2819" name="Line 29"/>
          <p:cNvSpPr/>
          <p:nvPr/>
        </p:nvSpPr>
        <p:spPr>
          <a:xfrm>
            <a:off x="52705" y="253206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0" name="Line 32"/>
          <p:cNvSpPr/>
          <p:nvPr/>
        </p:nvSpPr>
        <p:spPr>
          <a:xfrm>
            <a:off x="52705" y="381984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1" name="TextBox 32"/>
          <p:cNvSpPr txBox="1"/>
          <p:nvPr/>
        </p:nvSpPr>
        <p:spPr>
          <a:xfrm>
            <a:off x="110315" y="2793683"/>
            <a:ext cx="217078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章 节 目 录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74930" y="3241993"/>
            <a:ext cx="2241550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+mn-cs"/>
                <a:sym typeface="+mn-ea"/>
              </a:rPr>
              <a:t>CONTENTS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45683" y="2371219"/>
            <a:ext cx="543715" cy="523220"/>
            <a:chOff x="5575" y="2104"/>
            <a:chExt cx="735" cy="730"/>
          </a:xfrm>
        </p:grpSpPr>
        <p:sp>
          <p:nvSpPr>
            <p:cNvPr id="4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Text Box 24"/>
            <p:cNvSpPr txBox="1"/>
            <p:nvPr/>
          </p:nvSpPr>
          <p:spPr>
            <a:xfrm>
              <a:off x="5612" y="2147"/>
              <a:ext cx="698" cy="6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564000" y="2349000"/>
            <a:ext cx="595002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zh-CN" altLang="en-US" sz="2800" b="1" dirty="0"/>
              <a:t>哈夫曼编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译码相关知识</a:t>
            </a:r>
            <a:endParaRPr lang="en-US" altLang="zh-CN" sz="2800" b="1" dirty="0"/>
          </a:p>
        </p:txBody>
      </p:sp>
      <p:sp>
        <p:nvSpPr>
          <p:cNvPr id="10" name="椭圆 9"/>
          <p:cNvSpPr/>
          <p:nvPr/>
        </p:nvSpPr>
        <p:spPr>
          <a:xfrm>
            <a:off x="3718028" y="3098665"/>
            <a:ext cx="720000" cy="401157"/>
          </a:xfrm>
          <a:prstGeom prst="ellipse">
            <a:avLst/>
          </a:prstGeom>
          <a:solidFill>
            <a:srgbClr val="394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36678" y="3726267"/>
            <a:ext cx="720000" cy="401157"/>
          </a:xfrm>
          <a:prstGeom prst="ellipse">
            <a:avLst/>
          </a:prstGeom>
          <a:solidFill>
            <a:srgbClr val="394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6028" y="3038157"/>
            <a:ext cx="2008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树与二叉树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43328" y="3665759"/>
            <a:ext cx="352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哈夫曼编码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1"/>
          <p:cNvSpPr/>
          <p:nvPr/>
        </p:nvSpPr>
        <p:spPr>
          <a:xfrm>
            <a:off x="900000" y="185524"/>
            <a:ext cx="2074607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3.1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树与二叉树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-468000" y="3151146"/>
          <a:ext cx="4320000" cy="2611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94870" y="837000"/>
            <a:ext cx="8793106" cy="1753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树：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i="0" dirty="0">
                <a:effectLst/>
                <a:latin typeface="Söhne"/>
              </a:rPr>
              <a:t>树是一种非线性的数据结构，由若干个节点和它们之间的边组成。</a:t>
            </a:r>
            <a:endParaRPr lang="en-US" altLang="zh-CN" sz="1800" b="0" i="0" dirty="0"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i="0" dirty="0">
                <a:effectLst/>
                <a:latin typeface="Söhne"/>
              </a:rPr>
              <a:t>树的一个节点可以有零个或多个子节点，除了根节点外，每个节点都有且仅有一个父节点。</a:t>
            </a:r>
            <a:endParaRPr lang="en-US" altLang="zh-CN" sz="1800" b="0" i="0" dirty="0">
              <a:effectLst/>
              <a:latin typeface="Söhn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918" y="866923"/>
            <a:ext cx="7780606" cy="133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二叉树：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Söhne"/>
              </a:rPr>
              <a:t>特殊的树结构，每个节点最多有两个子节点，称为左子节点和右子节点。</a:t>
            </a:r>
            <a:endParaRPr lang="en-US" altLang="zh-CN" sz="1800" dirty="0"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Söhne"/>
              </a:rPr>
              <a:t>每个节点都包含一个数据元素和指向左右子节点的指针。</a:t>
            </a:r>
            <a:endParaRPr lang="en-US" altLang="zh-CN" sz="1800" dirty="0">
              <a:latin typeface="Söhn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4870" y="839073"/>
            <a:ext cx="6912000" cy="2162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森林：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Söhne"/>
              </a:rPr>
              <a:t>是多个不相交的树集合，每个集合称为一个森林。森林中的每个节点都没有父节点，</a:t>
            </a:r>
            <a:endParaRPr lang="en-US" altLang="zh-CN" sz="1800" dirty="0"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Söhne"/>
              </a:rPr>
              <a:t>可以有零个或多个子节点。可以把森林看作是若干棵树的集合，其中没有任何两棵树有交集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1" y="3412493"/>
            <a:ext cx="2088441" cy="18989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94" y="3486622"/>
            <a:ext cx="3692582" cy="17530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45" y="3605394"/>
            <a:ext cx="4245540" cy="151315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69014" y="1030010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黑体" panose="02010609060101010101" charset="-122"/>
              </a:rPr>
              <a:t>树与路径相关知识</a:t>
            </a: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129135" y="2097234"/>
            <a:ext cx="67592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100000"/>
              </a:spcBef>
            </a:pPr>
            <a:r>
              <a:rPr kumimoji="1" lang="zh-CN" altLang="en-US" b="1" kern="1000" dirty="0">
                <a:latin typeface="宋体" panose="02010600030101010101" pitchFamily="2" charset="-122"/>
              </a:rPr>
              <a:t>路    径：</a:t>
            </a:r>
            <a:endParaRPr kumimoji="1" lang="en-US" altLang="zh-CN" b="1" kern="1000" dirty="0">
              <a:latin typeface="宋体" panose="02010600030101010101" pitchFamily="2" charset="-122"/>
            </a:endParaRPr>
          </a:p>
          <a:p>
            <a:pPr algn="l">
              <a:spcBef>
                <a:spcPct val="100000"/>
              </a:spcBef>
            </a:pPr>
            <a:r>
              <a:rPr kumimoji="1" lang="zh-CN" altLang="en-US" b="1" kern="1000" dirty="0">
                <a:latin typeface="宋体" panose="02010600030101010101" pitchFamily="2" charset="-122"/>
              </a:rPr>
              <a:t>路径长度：</a:t>
            </a:r>
          </a:p>
          <a:p>
            <a:pPr algn="l">
              <a:spcBef>
                <a:spcPct val="100000"/>
              </a:spcBef>
            </a:pPr>
            <a:r>
              <a:rPr kumimoji="1" lang="zh-CN" altLang="en-US" b="1" kern="1000" dirty="0">
                <a:latin typeface="宋体" panose="02010600030101010101" pitchFamily="2" charset="-122"/>
              </a:rPr>
              <a:t>树的路径长度：</a:t>
            </a:r>
          </a:p>
          <a:p>
            <a:pPr algn="l">
              <a:spcBef>
                <a:spcPct val="100000"/>
              </a:spcBef>
            </a:pPr>
            <a:r>
              <a:rPr kumimoji="1" lang="zh-CN" altLang="en-US" b="1" kern="1000" dirty="0">
                <a:latin typeface="宋体" panose="02010600030101010101" pitchFamily="2" charset="-122"/>
              </a:rPr>
              <a:t>带权路径长度：</a:t>
            </a:r>
          </a:p>
          <a:p>
            <a:pPr algn="l">
              <a:spcBef>
                <a:spcPct val="100000"/>
              </a:spcBef>
            </a:pPr>
            <a:r>
              <a:rPr kumimoji="1" lang="zh-CN" altLang="en-US" b="1" kern="1000" dirty="0">
                <a:latin typeface="宋体" panose="02010600030101010101" pitchFamily="2" charset="-122"/>
              </a:rPr>
              <a:t>树的带权路径长度：</a:t>
            </a:r>
            <a:endParaRPr kumimoji="1" lang="en-US" altLang="zh-CN" b="1" kern="1000" dirty="0">
              <a:latin typeface="宋体" panose="02010600030101010101" pitchFamily="2" charset="-122"/>
            </a:endParaRPr>
          </a:p>
          <a:p>
            <a:pPr>
              <a:spcBef>
                <a:spcPct val="100000"/>
              </a:spcBef>
            </a:pPr>
            <a:r>
              <a:rPr kumimoji="1" lang="zh-CN" altLang="en-US" b="1" kern="1000" dirty="0">
                <a:latin typeface="宋体" panose="02010600030101010101" pitchFamily="2" charset="-122"/>
              </a:rPr>
              <a:t>哈夫曼树：</a:t>
            </a:r>
            <a:endParaRPr kumimoji="1" lang="en-US" altLang="zh-CN" b="1" kern="1000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algn="l">
              <a:spcBef>
                <a:spcPct val="100000"/>
              </a:spcBef>
            </a:pPr>
            <a:endParaRPr kumimoji="1" lang="zh-CN" altLang="en-US" kern="1000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1918350" y="315948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kern="1000" dirty="0">
                <a:latin typeface="宋体" panose="02010600030101010101" pitchFamily="2" charset="-122"/>
              </a:rPr>
              <a:t>从树根到每</a:t>
            </a:r>
            <a:r>
              <a:rPr kumimoji="1" lang="zh-CN" altLang="en-US" kern="1000" dirty="0" smtClean="0">
                <a:latin typeface="宋体" panose="02010600030101010101" pitchFamily="2" charset="-122"/>
              </a:rPr>
              <a:t>一节点</a:t>
            </a:r>
            <a:r>
              <a:rPr kumimoji="1" lang="zh-CN" altLang="en-US" kern="1000" dirty="0">
                <a:latin typeface="宋体" panose="02010600030101010101" pitchFamily="2" charset="-122"/>
              </a:rPr>
              <a:t>的路径长度之和</a:t>
            </a:r>
            <a:endParaRPr kumimoji="1"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2036619" y="3784161"/>
            <a:ext cx="55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kern="1000" dirty="0">
                <a:latin typeface="宋体" panose="02010600030101010101" pitchFamily="2" charset="-122"/>
              </a:rPr>
              <a:t>节</a:t>
            </a:r>
            <a:r>
              <a:rPr kumimoji="1" lang="zh-CN" altLang="en-US" kern="1000" dirty="0" smtClean="0">
                <a:latin typeface="宋体" panose="02010600030101010101" pitchFamily="2" charset="-122"/>
              </a:rPr>
              <a:t>点</a:t>
            </a:r>
            <a:r>
              <a:rPr kumimoji="1" lang="zh-CN" altLang="en-US" kern="1000" dirty="0">
                <a:latin typeface="宋体" panose="02010600030101010101" pitchFamily="2" charset="-122"/>
              </a:rPr>
              <a:t>到根的路径长度</a:t>
            </a:r>
            <a:r>
              <a:rPr kumimoji="1" lang="zh-CN" altLang="en-US" kern="1000" dirty="0" smtClean="0">
                <a:latin typeface="宋体" panose="02010600030101010101" pitchFamily="2" charset="-122"/>
              </a:rPr>
              <a:t>与节点</a:t>
            </a:r>
            <a:r>
              <a:rPr kumimoji="1" lang="zh-CN" altLang="en-US" kern="1000" dirty="0">
                <a:latin typeface="宋体" panose="02010600030101010101" pitchFamily="2" charset="-122"/>
              </a:rPr>
              <a:t>上权的乘积</a:t>
            </a: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297021" y="4324982"/>
            <a:ext cx="563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kern="1000" dirty="0">
                <a:latin typeface="宋体" panose="02010600030101010101" pitchFamily="2" charset="-122"/>
              </a:rPr>
              <a:t>树中所有</a:t>
            </a:r>
            <a:r>
              <a:rPr kumimoji="1" lang="zh-CN" altLang="en-US" b="1" kern="1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叶子节点</a:t>
            </a:r>
            <a:r>
              <a:rPr kumimoji="1" lang="zh-CN" altLang="en-US" kern="1000" dirty="0">
                <a:latin typeface="宋体" panose="02010600030101010101" pitchFamily="2" charset="-122"/>
              </a:rPr>
              <a:t>的带权路径长度之和</a:t>
            </a: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1854118" y="4815662"/>
            <a:ext cx="26851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b="1" kern="1000" dirty="0">
                <a:solidFill>
                  <a:srgbClr val="FF0000"/>
                </a:solidFill>
                <a:latin typeface="宋体" panose="02010600030101010101" pitchFamily="2" charset="-122"/>
              </a:rPr>
              <a:t>带权路径长度最小的树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020328" y="2108688"/>
            <a:ext cx="4633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kern="1000" dirty="0">
                <a:latin typeface="宋体" panose="02010600030101010101" pitchFamily="2" charset="-122"/>
              </a:rPr>
              <a:t>由</a:t>
            </a:r>
            <a:r>
              <a:rPr kumimoji="1" lang="zh-CN" altLang="en-US" kern="1000" dirty="0" smtClean="0">
                <a:latin typeface="宋体" panose="02010600030101010101" pitchFamily="2" charset="-122"/>
              </a:rPr>
              <a:t>一节点</a:t>
            </a:r>
            <a:r>
              <a:rPr kumimoji="1" lang="zh-CN" altLang="en-US" kern="1000" dirty="0">
                <a:latin typeface="宋体" panose="02010600030101010101" pitchFamily="2" charset="-122"/>
              </a:rPr>
              <a:t>到另一结点间的分支所构成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2045185" y="2639682"/>
            <a:ext cx="4633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b="1" kern="1000" dirty="0">
                <a:solidFill>
                  <a:srgbClr val="FF0000"/>
                </a:solidFill>
                <a:latin typeface="宋体" panose="02010600030101010101" pitchFamily="2" charset="-122"/>
              </a:rPr>
              <a:t>路径上的分支数目   </a:t>
            </a:r>
            <a:r>
              <a:rPr kumimoji="1" lang="en-US" altLang="zh-CN" kern="1000" dirty="0">
                <a:latin typeface="宋体" panose="02010600030101010101" pitchFamily="2" charset="-122"/>
              </a:rPr>
              <a:t>root-&gt;a = 2</a:t>
            </a:r>
            <a:endParaRPr kumimoji="1" lang="zh-CN" altLang="en-US" kern="1000" dirty="0">
              <a:latin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7897" y="2373969"/>
            <a:ext cx="2527543" cy="2028220"/>
          </a:xfrm>
          <a:prstGeom prst="rect">
            <a:avLst/>
          </a:prstGeom>
        </p:spPr>
      </p:pic>
      <p:sp>
        <p:nvSpPr>
          <p:cNvPr id="2" name="矩形 11"/>
          <p:cNvSpPr/>
          <p:nvPr/>
        </p:nvSpPr>
        <p:spPr>
          <a:xfrm>
            <a:off x="900000" y="185524"/>
            <a:ext cx="2074607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3.1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树与二叉树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39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3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数据结构与算法 - 哈夫曼树 - 极客分享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484508"/>
            <a:ext cx="1803774" cy="225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484000" y="1584564"/>
            <a:ext cx="6048000" cy="2104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戴维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·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霍夫曼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</a:rPr>
              <a:t>发明了著名的的 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</a:rPr>
              <a:t>哈夫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</a:rPr>
              <a:t>曼编码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</a:rPr>
              <a:t>。</a:t>
            </a:r>
            <a:endParaRPr lang="en-US" altLang="zh-CN" b="0" i="0" dirty="0">
              <a:effectLst/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kern="1000" dirty="0">
                <a:latin typeface="宋体" panose="02010600030101010101" pitchFamily="2" charset="-122"/>
              </a:rPr>
              <a:t>这是一种应用于计算机领域的</a:t>
            </a:r>
            <a:r>
              <a:rPr kumimoji="1" lang="zh-CN" altLang="en-US" b="1" kern="1000" dirty="0">
                <a:solidFill>
                  <a:srgbClr val="FF0000"/>
                </a:solidFill>
                <a:latin typeface="宋体" panose="02010600030101010101" pitchFamily="2" charset="-122"/>
              </a:rPr>
              <a:t>无损</a:t>
            </a:r>
            <a:r>
              <a:rPr kumimoji="1" lang="zh-CN" altLang="en-US" kern="1000" dirty="0">
                <a:latin typeface="宋体" panose="02010600030101010101" pitchFamily="2" charset="-122"/>
              </a:rPr>
              <a:t>数据</a:t>
            </a:r>
            <a:r>
              <a:rPr kumimoji="1" lang="zh-CN" altLang="en-US" b="1" kern="1000" dirty="0">
                <a:solidFill>
                  <a:srgbClr val="FF0000"/>
                </a:solidFill>
                <a:latin typeface="宋体" panose="02010600030101010101" pitchFamily="2" charset="-122"/>
              </a:rPr>
              <a:t>压缩</a:t>
            </a:r>
            <a:r>
              <a:rPr kumimoji="1" lang="zh-CN" altLang="en-US" kern="1000" dirty="0">
                <a:latin typeface="宋体" panose="02010600030101010101" pitchFamily="2" charset="-122"/>
              </a:rPr>
              <a:t>算法</a:t>
            </a:r>
            <a:r>
              <a:rPr kumimoji="1" lang="en-US" altLang="zh-CN" kern="1000" dirty="0">
                <a:latin typeface="宋体" panose="02010600030101010101" pitchFamily="2" charset="-122"/>
              </a:rPr>
              <a:t>.</a:t>
            </a:r>
            <a:r>
              <a:rPr kumimoji="1" lang="zh-CN" altLang="en-US" kern="1000" dirty="0">
                <a:latin typeface="宋体" panose="02010600030101010101" pitchFamily="2" charset="-122"/>
              </a:rPr>
              <a:t> 哈夫曼提出了一种新的思路：按照</a:t>
            </a:r>
            <a:r>
              <a:rPr kumimoji="1" lang="zh-CN" altLang="en-US" kern="10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一段文字中字符出现的</a:t>
            </a:r>
            <a:r>
              <a:rPr kumimoji="1" lang="zh-CN" altLang="en-US" b="1" kern="10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频率</a:t>
            </a:r>
            <a:r>
              <a:rPr kumimoji="1" lang="zh-CN" altLang="en-US" kern="10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来构建一棵哈夫曼树</a:t>
            </a:r>
            <a:r>
              <a:rPr kumimoji="1" lang="zh-CN" altLang="en-US" kern="1000" dirty="0">
                <a:latin typeface="宋体" panose="02010600030101010101" pitchFamily="2" charset="-122"/>
              </a:rPr>
              <a:t>，通过遍历哈夫曼树来得到每个字符的编码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2000" y="4149000"/>
            <a:ext cx="8280000" cy="182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哈夫曼编码是一种</a:t>
            </a:r>
            <a:r>
              <a:rPr kumimoji="1" lang="zh-CN" altLang="en-US" b="1" kern="1000" dirty="0">
                <a:solidFill>
                  <a:srgbClr val="FF0000"/>
                </a:solidFill>
                <a:latin typeface="宋体" panose="02010600030101010101" pitchFamily="2" charset="-122"/>
              </a:rPr>
              <a:t>可变长度编码</a:t>
            </a:r>
            <a:r>
              <a:rPr lang="zh-CN" altLang="en-US" dirty="0"/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Length Code</a:t>
            </a:r>
            <a:r>
              <a:rPr lang="zh-CN" altLang="en-US" dirty="0"/>
              <a:t>），是基于字符出现</a:t>
            </a:r>
            <a:r>
              <a:rPr kumimoji="1" lang="zh-CN" altLang="en-US" b="1" kern="1000" dirty="0">
                <a:solidFill>
                  <a:srgbClr val="FF0000"/>
                </a:solidFill>
                <a:latin typeface="宋体" panose="02010600030101010101" pitchFamily="2" charset="-122"/>
              </a:rPr>
              <a:t>频率</a:t>
            </a:r>
            <a:r>
              <a:rPr lang="zh-CN" altLang="en-US" dirty="0"/>
              <a:t>设计的一种编码方式。它的主要思想是，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将出现频率高的字符用较短的编码</a:t>
            </a:r>
            <a:r>
              <a:rPr lang="zh-CN" altLang="en-US" dirty="0"/>
              <a:t>，而出现频率低的字符用较长的编码，以达到尽可能减少编码长度的目的。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这种编码已广泛应用于</a:t>
            </a:r>
            <a:r>
              <a:rPr kumimoji="1" lang="zh-CN" altLang="en-US" b="1" kern="1000" dirty="0">
                <a:solidFill>
                  <a:srgbClr val="FF0000"/>
                </a:solidFill>
                <a:latin typeface="宋体" panose="02010600030101010101" pitchFamily="2" charset="-122"/>
              </a:rPr>
              <a:t>网络通信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2" name="矩形 11"/>
          <p:cNvSpPr/>
          <p:nvPr/>
        </p:nvSpPr>
        <p:spPr>
          <a:xfrm>
            <a:off x="900000" y="185524"/>
            <a:ext cx="2074607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3.2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哈夫曼编码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7921" y="912009"/>
            <a:ext cx="4632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哈夫曼编码</a:t>
            </a:r>
            <a:endParaRPr kumimoji="1"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黑体" panose="0201060906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080" y="-4445"/>
            <a:ext cx="2400935" cy="686244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2819" name="Line 29"/>
          <p:cNvSpPr/>
          <p:nvPr/>
        </p:nvSpPr>
        <p:spPr>
          <a:xfrm>
            <a:off x="52705" y="253206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0" name="Line 32"/>
          <p:cNvSpPr/>
          <p:nvPr/>
        </p:nvSpPr>
        <p:spPr>
          <a:xfrm>
            <a:off x="52705" y="381984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1" name="TextBox 32"/>
          <p:cNvSpPr txBox="1"/>
          <p:nvPr/>
        </p:nvSpPr>
        <p:spPr>
          <a:xfrm>
            <a:off x="110315" y="2793683"/>
            <a:ext cx="217078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章 节 目 录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74930" y="3241993"/>
            <a:ext cx="2241550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+mn-cs"/>
                <a:sym typeface="+mn-ea"/>
              </a:rPr>
              <a:t>CONTENTS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348000" y="2349000"/>
            <a:ext cx="548153" cy="523220"/>
            <a:chOff x="5564" y="2104"/>
            <a:chExt cx="741" cy="730"/>
          </a:xfrm>
        </p:grpSpPr>
        <p:sp>
          <p:nvSpPr>
            <p:cNvPr id="4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Text Box 24"/>
            <p:cNvSpPr txBox="1"/>
            <p:nvPr/>
          </p:nvSpPr>
          <p:spPr>
            <a:xfrm>
              <a:off x="5564" y="2147"/>
              <a:ext cx="698" cy="6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147576" y="2285286"/>
            <a:ext cx="595002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zh-CN" altLang="en-US" sz="2800" b="1" dirty="0"/>
              <a:t>哈夫曼编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译码实现</a:t>
            </a:r>
            <a:endParaRPr lang="en-US" altLang="zh-CN" sz="2800" b="1" dirty="0"/>
          </a:p>
        </p:txBody>
      </p:sp>
      <p:sp>
        <p:nvSpPr>
          <p:cNvPr id="10" name="椭圆 9"/>
          <p:cNvSpPr/>
          <p:nvPr/>
        </p:nvSpPr>
        <p:spPr>
          <a:xfrm>
            <a:off x="3864344" y="3116324"/>
            <a:ext cx="720000" cy="401157"/>
          </a:xfrm>
          <a:prstGeom prst="ellipse">
            <a:avLst/>
          </a:prstGeom>
          <a:solidFill>
            <a:srgbClr val="394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878226" y="3687137"/>
            <a:ext cx="720000" cy="401157"/>
          </a:xfrm>
          <a:prstGeom prst="ellipse">
            <a:avLst/>
          </a:prstGeom>
          <a:solidFill>
            <a:srgbClr val="394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2344" y="3055816"/>
            <a:ext cx="280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构建哈夫曼树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84876" y="3626629"/>
            <a:ext cx="352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实现哈夫曼编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解码</a:t>
            </a:r>
          </a:p>
        </p:txBody>
      </p:sp>
      <p:sp>
        <p:nvSpPr>
          <p:cNvPr id="2" name="椭圆 1"/>
          <p:cNvSpPr/>
          <p:nvPr/>
        </p:nvSpPr>
        <p:spPr>
          <a:xfrm>
            <a:off x="3896738" y="4351996"/>
            <a:ext cx="720000" cy="401157"/>
          </a:xfrm>
          <a:prstGeom prst="ellipse">
            <a:avLst/>
          </a:prstGeom>
          <a:solidFill>
            <a:srgbClr val="394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9826" y="4291473"/>
            <a:ext cx="352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问题与任务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720002" y="2493000"/>
          <a:ext cx="77039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5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5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5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频度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00" y="1485000"/>
            <a:ext cx="4468380" cy="923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6906" y="3861000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字符： </a:t>
            </a:r>
            <a:r>
              <a:rPr lang="en-US" altLang="zh-CN" dirty="0"/>
              <a:t>a   d  c  j  e   f   </a:t>
            </a:r>
            <a:r>
              <a:rPr lang="en-US" altLang="zh-CN" dirty="0" err="1"/>
              <a:t>i</a:t>
            </a:r>
            <a:r>
              <a:rPr lang="en-US" altLang="zh-CN" dirty="0"/>
              <a:t>   s  w  b  o </a:t>
            </a:r>
          </a:p>
          <a:p>
            <a:r>
              <a:rPr lang="zh-CN" altLang="en-US" dirty="0"/>
              <a:t>权值：</a:t>
            </a:r>
            <a:r>
              <a:rPr lang="en-US" altLang="zh-CN" dirty="0"/>
              <a:t>16  5  1 2  9  3  2  3  1   6  2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20002" y="465300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构造</a:t>
            </a:r>
            <a:r>
              <a:rPr lang="en-US" altLang="zh-CN" dirty="0"/>
              <a:t>&lt;</a:t>
            </a:r>
            <a:r>
              <a:rPr lang="zh-CN" altLang="en-US" dirty="0"/>
              <a:t>字符：权值</a:t>
            </a:r>
            <a:r>
              <a:rPr lang="en-US" altLang="zh-CN" dirty="0"/>
              <a:t>&gt;</a:t>
            </a:r>
            <a:r>
              <a:rPr lang="zh-CN" altLang="en-US" dirty="0"/>
              <a:t>对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720002" y="5723668"/>
            <a:ext cx="2412842" cy="72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问题一：为何要采用字符的频率作为权值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6100352" y="5723668"/>
            <a:ext cx="2323645" cy="72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问题二：为何要采用二叉树编码</a:t>
            </a:r>
          </a:p>
        </p:txBody>
      </p:sp>
      <p:sp>
        <p:nvSpPr>
          <p:cNvPr id="2" name="矩形 11"/>
          <p:cNvSpPr/>
          <p:nvPr/>
        </p:nvSpPr>
        <p:spPr>
          <a:xfrm>
            <a:off x="900000" y="185524"/>
            <a:ext cx="235833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4.1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构建哈夫曼树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8000" y="962820"/>
            <a:ext cx="82080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第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步：统计字符出现的频率权值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构造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&lt;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字符：权值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&gt;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作为树的叶子结点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00" y="5110311"/>
            <a:ext cx="7124700" cy="444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000" y="859022"/>
            <a:ext cx="48768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构造哈夫曼树的基本思想：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52209" y="1298627"/>
            <a:ext cx="5032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权值大的结点用短路径，权值小的结点用长路径</a:t>
            </a:r>
            <a:endParaRPr lang="zh-CN" altLang="en-US" dirty="0">
              <a:solidFill>
                <a:srgbClr val="66FF33"/>
              </a:solidFill>
              <a:latin typeface="楷体_GB2312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00" y="1701436"/>
            <a:ext cx="7427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j-cs"/>
              </a:rPr>
              <a:t>第二步：构造哈夫曼树（即哈夫曼算法）：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0400" y="2452046"/>
            <a:ext cx="8686800" cy="15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</a:rPr>
              <a:t>(1) </a:t>
            </a:r>
            <a:r>
              <a:rPr kumimoji="1" lang="zh-CN" altLang="en-US" dirty="0">
                <a:latin typeface="宋体" panose="02010600030101010101" pitchFamily="2" charset="-122"/>
              </a:rPr>
              <a:t>由给定的 </a:t>
            </a:r>
            <a:r>
              <a:rPr kumimoji="1" lang="en-US" altLang="zh-CN" i="1" dirty="0">
                <a:latin typeface="宋体" panose="02010600030101010101" pitchFamily="2" charset="-122"/>
              </a:rPr>
              <a:t>n </a:t>
            </a:r>
            <a:r>
              <a:rPr kumimoji="1" lang="zh-CN" altLang="en-US" dirty="0">
                <a:latin typeface="宋体" panose="02010600030101010101" pitchFamily="2" charset="-122"/>
              </a:rPr>
              <a:t>个权值</a:t>
            </a:r>
            <a:r>
              <a:rPr kumimoji="1" lang="en-US" altLang="zh-CN" dirty="0">
                <a:latin typeface="宋体" panose="02010600030101010101" pitchFamily="2" charset="-122"/>
              </a:rPr>
              <a:t>{</a:t>
            </a:r>
            <a:r>
              <a:rPr kumimoji="1" lang="en-US" altLang="zh-CN" i="1" dirty="0">
                <a:latin typeface="宋体" panose="02010600030101010101" pitchFamily="2" charset="-122"/>
              </a:rPr>
              <a:t>w</a:t>
            </a:r>
            <a:r>
              <a:rPr kumimoji="1" lang="en-US" altLang="zh-CN" baseline="-25000" dirty="0">
                <a:latin typeface="宋体" panose="02010600030101010101" pitchFamily="2" charset="-122"/>
              </a:rPr>
              <a:t>0</a:t>
            </a:r>
            <a:r>
              <a:rPr kumimoji="1" lang="en-US" altLang="zh-CN" dirty="0">
                <a:latin typeface="宋体" panose="02010600030101010101" pitchFamily="2" charset="-122"/>
              </a:rPr>
              <a:t>, </a:t>
            </a:r>
            <a:r>
              <a:rPr kumimoji="1" lang="en-US" altLang="zh-CN" i="1" dirty="0">
                <a:latin typeface="宋体" panose="02010600030101010101" pitchFamily="2" charset="-122"/>
              </a:rPr>
              <a:t>w</a:t>
            </a:r>
            <a:r>
              <a:rPr kumimoji="1" lang="en-US" altLang="zh-CN" baseline="-25000" dirty="0">
                <a:latin typeface="宋体" panose="02010600030101010101" pitchFamily="2" charset="-122"/>
              </a:rPr>
              <a:t>1</a:t>
            </a:r>
            <a:r>
              <a:rPr kumimoji="1" lang="en-US" altLang="zh-CN" dirty="0">
                <a:latin typeface="宋体" panose="02010600030101010101" pitchFamily="2" charset="-122"/>
              </a:rPr>
              <a:t>, </a:t>
            </a:r>
            <a:r>
              <a:rPr kumimoji="1" lang="en-US" altLang="zh-CN" i="1" dirty="0">
                <a:latin typeface="宋体" panose="02010600030101010101" pitchFamily="2" charset="-122"/>
              </a:rPr>
              <a:t>w</a:t>
            </a:r>
            <a:r>
              <a:rPr kumimoji="1" lang="en-US" altLang="zh-CN" baseline="-25000" dirty="0">
                <a:latin typeface="宋体" panose="02010600030101010101" pitchFamily="2" charset="-122"/>
              </a:rPr>
              <a:t>2</a:t>
            </a:r>
            <a:r>
              <a:rPr kumimoji="1" lang="en-US" altLang="zh-CN" dirty="0">
                <a:latin typeface="宋体" panose="02010600030101010101" pitchFamily="2" charset="-122"/>
              </a:rPr>
              <a:t>, …, </a:t>
            </a:r>
            <a:r>
              <a:rPr kumimoji="1" lang="en-US" altLang="zh-CN" i="1" dirty="0">
                <a:latin typeface="宋体" panose="02010600030101010101" pitchFamily="2" charset="-122"/>
              </a:rPr>
              <a:t>w</a:t>
            </a:r>
            <a:r>
              <a:rPr kumimoji="1" lang="en-US" altLang="zh-CN" i="1" baseline="-25000" dirty="0">
                <a:latin typeface="宋体" panose="02010600030101010101" pitchFamily="2" charset="-122"/>
              </a:rPr>
              <a:t>n</a:t>
            </a:r>
            <a:r>
              <a:rPr kumimoji="1" lang="en-US" altLang="zh-CN" baseline="-25000" dirty="0">
                <a:latin typeface="宋体" panose="02010600030101010101" pitchFamily="2" charset="-122"/>
              </a:rPr>
              <a:t>-1</a:t>
            </a:r>
            <a:r>
              <a:rPr kumimoji="1" lang="en-US" altLang="zh-CN" dirty="0">
                <a:latin typeface="宋体" panose="02010600030101010101" pitchFamily="2" charset="-122"/>
              </a:rPr>
              <a:t>}</a:t>
            </a:r>
            <a:r>
              <a:rPr kumimoji="1" lang="zh-CN" altLang="en-US" dirty="0">
                <a:latin typeface="宋体" panose="02010600030101010101" pitchFamily="2" charset="-122"/>
              </a:rPr>
              <a:t>，构造具有 </a:t>
            </a:r>
            <a:r>
              <a:rPr kumimoji="1" lang="en-US" altLang="zh-CN" i="1" dirty="0">
                <a:latin typeface="宋体" panose="02010600030101010101" pitchFamily="2" charset="-122"/>
              </a:rPr>
              <a:t>n </a:t>
            </a:r>
            <a:r>
              <a:rPr kumimoji="1" lang="zh-CN" altLang="en-US" dirty="0">
                <a:latin typeface="宋体" panose="02010600030101010101" pitchFamily="2" charset="-122"/>
              </a:rPr>
              <a:t>棵</a:t>
            </a:r>
            <a:r>
              <a:rPr lang="zh-CN" altLang="en-US" b="1" dirty="0"/>
              <a:t>扩充二叉树</a:t>
            </a:r>
            <a:r>
              <a:rPr kumimoji="1" lang="zh-CN" altLang="en-US" dirty="0">
                <a:latin typeface="宋体" panose="02010600030101010101" pitchFamily="2" charset="-122"/>
              </a:rPr>
              <a:t>的森林</a:t>
            </a:r>
            <a:r>
              <a:rPr kumimoji="1" lang="en-US" altLang="zh-CN" i="1" dirty="0">
                <a:latin typeface="宋体" panose="02010600030101010101" pitchFamily="2" charset="-122"/>
              </a:rPr>
              <a:t>F</a:t>
            </a:r>
            <a:r>
              <a:rPr kumimoji="1" lang="en-US" altLang="zh-CN" dirty="0">
                <a:latin typeface="宋体" panose="02010600030101010101" pitchFamily="2" charset="-122"/>
              </a:rPr>
              <a:t> = { </a:t>
            </a:r>
            <a:r>
              <a:rPr kumimoji="1" lang="en-US" altLang="zh-CN" i="1" dirty="0">
                <a:latin typeface="宋体" panose="02010600030101010101" pitchFamily="2" charset="-122"/>
              </a:rPr>
              <a:t>T</a:t>
            </a:r>
            <a:r>
              <a:rPr kumimoji="1" lang="en-US" altLang="zh-CN" baseline="-25000" dirty="0">
                <a:latin typeface="宋体" panose="02010600030101010101" pitchFamily="2" charset="-122"/>
              </a:rPr>
              <a:t>0</a:t>
            </a:r>
            <a:r>
              <a:rPr kumimoji="1" lang="en-US" altLang="zh-CN" dirty="0">
                <a:latin typeface="宋体" panose="02010600030101010101" pitchFamily="2" charset="-122"/>
              </a:rPr>
              <a:t>, </a:t>
            </a:r>
            <a:r>
              <a:rPr kumimoji="1" lang="en-US" altLang="zh-CN" i="1" dirty="0">
                <a:latin typeface="宋体" panose="02010600030101010101" pitchFamily="2" charset="-122"/>
              </a:rPr>
              <a:t>T</a:t>
            </a:r>
            <a:r>
              <a:rPr kumimoji="1" lang="en-US" altLang="zh-CN" baseline="-25000" dirty="0">
                <a:latin typeface="宋体" panose="02010600030101010101" pitchFamily="2" charset="-122"/>
              </a:rPr>
              <a:t>1</a:t>
            </a:r>
            <a:r>
              <a:rPr kumimoji="1" lang="en-US" altLang="zh-CN" dirty="0">
                <a:latin typeface="宋体" panose="02010600030101010101" pitchFamily="2" charset="-122"/>
              </a:rPr>
              <a:t>, </a:t>
            </a:r>
            <a:r>
              <a:rPr kumimoji="1" lang="en-US" altLang="zh-CN" i="1" dirty="0">
                <a:latin typeface="宋体" panose="02010600030101010101" pitchFamily="2" charset="-122"/>
              </a:rPr>
              <a:t>T</a:t>
            </a:r>
            <a:r>
              <a:rPr kumimoji="1" lang="en-US" altLang="zh-CN" baseline="-25000" dirty="0">
                <a:latin typeface="宋体" panose="02010600030101010101" pitchFamily="2" charset="-122"/>
              </a:rPr>
              <a:t>2</a:t>
            </a:r>
            <a:r>
              <a:rPr kumimoji="1" lang="en-US" altLang="zh-CN" dirty="0">
                <a:latin typeface="宋体" panose="02010600030101010101" pitchFamily="2" charset="-122"/>
              </a:rPr>
              <a:t>, …, </a:t>
            </a:r>
            <a:r>
              <a:rPr kumimoji="1" lang="en-US" altLang="zh-CN" i="1" dirty="0">
                <a:latin typeface="宋体" panose="02010600030101010101" pitchFamily="2" charset="-122"/>
              </a:rPr>
              <a:t>T</a:t>
            </a:r>
            <a:r>
              <a:rPr kumimoji="1" lang="en-US" altLang="zh-CN" i="1" baseline="-25000" dirty="0">
                <a:latin typeface="宋体" panose="02010600030101010101" pitchFamily="2" charset="-122"/>
              </a:rPr>
              <a:t>n</a:t>
            </a:r>
            <a:r>
              <a:rPr kumimoji="1" lang="en-US" altLang="zh-CN" baseline="-25000" dirty="0">
                <a:latin typeface="宋体" panose="02010600030101010101" pitchFamily="2" charset="-122"/>
              </a:rPr>
              <a:t>-1 </a:t>
            </a:r>
            <a:r>
              <a:rPr kumimoji="1" lang="en-US" altLang="zh-CN" dirty="0">
                <a:latin typeface="宋体" panose="02010600030101010101" pitchFamily="2" charset="-122"/>
              </a:rPr>
              <a:t>}</a:t>
            </a:r>
            <a:r>
              <a:rPr kumimoji="1" lang="zh-CN" altLang="en-US" dirty="0">
                <a:latin typeface="宋体" panose="02010600030101010101" pitchFamily="2" charset="-122"/>
              </a:rPr>
              <a:t>，其中每一棵扩充二叉树 </a:t>
            </a:r>
            <a:r>
              <a:rPr kumimoji="1" lang="en-US" altLang="zh-CN" i="1" dirty="0" err="1">
                <a:latin typeface="宋体" panose="02010600030101010101" pitchFamily="2" charset="-122"/>
              </a:rPr>
              <a:t>T</a:t>
            </a:r>
            <a:r>
              <a:rPr kumimoji="1" lang="en-US" altLang="zh-CN" i="1" baseline="-25000" dirty="0" err="1">
                <a:latin typeface="宋体" panose="02010600030101010101" pitchFamily="2" charset="-122"/>
              </a:rPr>
              <a:t>i</a:t>
            </a:r>
            <a:r>
              <a:rPr kumimoji="1" lang="en-US" altLang="zh-CN" i="1" baseline="-25000" dirty="0">
                <a:latin typeface="宋体" panose="02010600030101010101" pitchFamily="2" charset="-122"/>
              </a:rPr>
              <a:t> </a:t>
            </a:r>
            <a:r>
              <a:rPr kumimoji="1" lang="zh-CN" altLang="en-US" dirty="0">
                <a:latin typeface="宋体" panose="02010600030101010101" pitchFamily="2" charset="-122"/>
              </a:rPr>
              <a:t>只有一个带有</a:t>
            </a:r>
            <a:r>
              <a:rPr kumimoji="1" lang="zh-CN" altLang="en-US" b="1" dirty="0">
                <a:latin typeface="宋体" panose="02010600030101010101" pitchFamily="2" charset="-122"/>
              </a:rPr>
              <a:t>权值 </a:t>
            </a:r>
            <a:r>
              <a:rPr kumimoji="1" lang="en-US" altLang="zh-CN" b="1" i="1" dirty="0" err="1">
                <a:latin typeface="宋体" panose="02010600030101010101" pitchFamily="2" charset="-122"/>
              </a:rPr>
              <a:t>w</a:t>
            </a:r>
            <a:r>
              <a:rPr kumimoji="1" lang="en-US" altLang="zh-CN" b="1" i="1" baseline="-25000" dirty="0" err="1">
                <a:latin typeface="宋体" panose="02010600030101010101" pitchFamily="2" charset="-122"/>
              </a:rPr>
              <a:t>i</a:t>
            </a:r>
            <a:r>
              <a:rPr kumimoji="1" lang="en-US" altLang="zh-CN" b="1" i="1" baseline="-25000" dirty="0">
                <a:latin typeface="宋体" panose="02010600030101010101" pitchFamily="2" charset="-122"/>
              </a:rPr>
              <a:t> </a:t>
            </a:r>
            <a:r>
              <a:rPr kumimoji="1" lang="zh-CN" altLang="en-US" dirty="0">
                <a:latin typeface="宋体" panose="02010600030101010101" pitchFamily="2" charset="-122"/>
              </a:rPr>
              <a:t>的根结点，其左、右子树均为空。</a:t>
            </a:r>
          </a:p>
          <a:p>
            <a:pPr algn="l">
              <a:lnSpc>
                <a:spcPct val="105000"/>
              </a:lnSpc>
            </a:pPr>
            <a:endParaRPr kumimoji="1" lang="en-US" altLang="zh-CN" dirty="0"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09" y="4557001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/>
              <a:t>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54600" y="508078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(1) </a:t>
            </a:r>
            <a:r>
              <a:rPr lang="zh-CN" altLang="en-US" dirty="0"/>
              <a:t>初始状态</a:t>
            </a:r>
          </a:p>
        </p:txBody>
      </p:sp>
      <p:sp>
        <p:nvSpPr>
          <p:cNvPr id="7" name="矩形 11"/>
          <p:cNvSpPr/>
          <p:nvPr/>
        </p:nvSpPr>
        <p:spPr>
          <a:xfrm>
            <a:off x="900000" y="185524"/>
            <a:ext cx="235833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4.1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构建哈夫曼树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4581599"/>
            <a:ext cx="7124700" cy="4445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000" y="837000"/>
            <a:ext cx="8784000" cy="1762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kumimoji="1" lang="en-US" altLang="zh-CN" dirty="0">
                <a:latin typeface="宋体" panose="02010600030101010101" pitchFamily="2" charset="-122"/>
              </a:rPr>
              <a:t>(2) </a:t>
            </a:r>
            <a:r>
              <a:rPr kumimoji="1" lang="zh-CN" altLang="en-US" dirty="0">
                <a:latin typeface="宋体" panose="02010600030101010101" pitchFamily="2" charset="-122"/>
              </a:rPr>
              <a:t>重复以下步骤</a:t>
            </a:r>
            <a:r>
              <a:rPr kumimoji="1" lang="en-US" altLang="zh-CN" dirty="0">
                <a:latin typeface="宋体" panose="02010600030101010101" pitchFamily="2" charset="-122"/>
              </a:rPr>
              <a:t>, </a:t>
            </a:r>
            <a:r>
              <a:rPr kumimoji="1" lang="zh-CN" altLang="en-US" dirty="0">
                <a:latin typeface="宋体" panose="02010600030101010101" pitchFamily="2" charset="-122"/>
              </a:rPr>
              <a:t>直到 </a:t>
            </a:r>
            <a:r>
              <a:rPr kumimoji="1" lang="en-US" altLang="zh-CN" i="1" dirty="0">
                <a:latin typeface="宋体" panose="02010600030101010101" pitchFamily="2" charset="-122"/>
              </a:rPr>
              <a:t>F </a:t>
            </a:r>
            <a:r>
              <a:rPr kumimoji="1" lang="zh-CN" altLang="en-US" dirty="0">
                <a:latin typeface="宋体" panose="02010600030101010101" pitchFamily="2" charset="-122"/>
              </a:rPr>
              <a:t>中仅剩下一棵树为止：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kumimoji="1" lang="zh-CN" altLang="en-US" dirty="0">
                <a:latin typeface="宋体" panose="02010600030101010101" pitchFamily="2" charset="-122"/>
              </a:rPr>
              <a:t>    ① 在 </a:t>
            </a:r>
            <a:r>
              <a:rPr kumimoji="1" lang="en-US" altLang="zh-CN" i="1" dirty="0">
                <a:latin typeface="宋体" panose="02010600030101010101" pitchFamily="2" charset="-122"/>
              </a:rPr>
              <a:t>F </a:t>
            </a:r>
            <a:r>
              <a:rPr kumimoji="1" lang="zh-CN" altLang="en-US" dirty="0">
                <a:latin typeface="宋体" panose="02010600030101010101" pitchFamily="2" charset="-122"/>
              </a:rPr>
              <a:t>中选取两棵根结点的权值</a:t>
            </a:r>
            <a:r>
              <a:rPr kumimoji="1" lang="zh-CN" altLang="en-US" b="1" dirty="0">
                <a:latin typeface="宋体" panose="02010600030101010101" pitchFamily="2" charset="-122"/>
              </a:rPr>
              <a:t>最小的扩充二叉树</a:t>
            </a:r>
            <a:r>
              <a:rPr kumimoji="1" lang="en-US" altLang="zh-CN" dirty="0">
                <a:latin typeface="宋体" panose="02010600030101010101" pitchFamily="2" charset="-122"/>
              </a:rPr>
              <a:t>, </a:t>
            </a:r>
            <a:r>
              <a:rPr kumimoji="1" lang="zh-CN" altLang="en-US" dirty="0">
                <a:latin typeface="宋体" panose="02010600030101010101" pitchFamily="2" charset="-122"/>
              </a:rPr>
              <a:t>做为左、右子树构造一棵新的二叉树。置新的二叉树的根结点的权值为其左、右子树上根结点的权值之和。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kumimoji="1" lang="zh-CN" altLang="en-US" dirty="0">
                <a:latin typeface="宋体" panose="02010600030101010101" pitchFamily="2" charset="-122"/>
              </a:rPr>
              <a:t>    ② </a:t>
            </a:r>
            <a:r>
              <a:rPr kumimoji="1" lang="zh-CN" altLang="en-US" b="1" dirty="0">
                <a:latin typeface="宋体" panose="02010600030101010101" pitchFamily="2" charset="-122"/>
              </a:rPr>
              <a:t>在 </a:t>
            </a:r>
            <a:r>
              <a:rPr kumimoji="1" lang="en-US" altLang="zh-CN" b="1" i="1" dirty="0">
                <a:latin typeface="宋体" panose="02010600030101010101" pitchFamily="2" charset="-122"/>
              </a:rPr>
              <a:t>F </a:t>
            </a:r>
            <a:r>
              <a:rPr kumimoji="1" lang="zh-CN" altLang="en-US" b="1" dirty="0">
                <a:latin typeface="宋体" panose="02010600030101010101" pitchFamily="2" charset="-122"/>
              </a:rPr>
              <a:t>中删去这两棵二叉树</a:t>
            </a:r>
            <a:r>
              <a:rPr kumimoji="1" lang="zh-CN" altLang="en-US" dirty="0">
                <a:latin typeface="宋体" panose="02010600030101010101" pitchFamily="2" charset="-122"/>
              </a:rPr>
              <a:t>。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kumimoji="1" lang="zh-CN" altLang="en-US" dirty="0">
                <a:latin typeface="宋体" panose="02010600030101010101" pitchFamily="2" charset="-122"/>
              </a:rPr>
              <a:t>    ③ 把新的二叉树加入 </a:t>
            </a:r>
            <a:r>
              <a:rPr kumimoji="1" lang="en-US" altLang="zh-CN" i="1" dirty="0">
                <a:latin typeface="宋体" panose="02010600030101010101" pitchFamily="2" charset="-122"/>
              </a:rPr>
              <a:t>F</a:t>
            </a:r>
            <a:r>
              <a:rPr kumimoji="1" lang="zh-CN" altLang="en-US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247712" y="1748700"/>
            <a:ext cx="46393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总是合并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当前值最小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的两个权</a:t>
            </a:r>
            <a:endParaRPr lang="en-US" altLang="zh-CN" sz="20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权值相同选择数组下标最小的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个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权值小的在左边，权值大的在右边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470738" y="6439040"/>
            <a:ext cx="4643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(2) </a:t>
            </a:r>
            <a:r>
              <a:rPr lang="zh-CN" altLang="en-US" dirty="0"/>
              <a:t>构造过程</a:t>
            </a:r>
          </a:p>
        </p:txBody>
      </p:sp>
      <p:sp>
        <p:nvSpPr>
          <p:cNvPr id="2" name="矩形 11"/>
          <p:cNvSpPr/>
          <p:nvPr/>
        </p:nvSpPr>
        <p:spPr>
          <a:xfrm>
            <a:off x="900000" y="185524"/>
            <a:ext cx="235833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4.1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构建哈夫曼树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-41347" y="4046994"/>
            <a:ext cx="1043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&lt;a:16&gt; 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507282" y="4063291"/>
            <a:ext cx="80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&lt;e:9&gt;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215560" y="4518456"/>
            <a:ext cx="80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&lt;b:6&gt;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98534" y="4051032"/>
            <a:ext cx="80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&lt;d:5&gt;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-8032" y="4497262"/>
            <a:ext cx="75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&lt;f:3&gt;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27507" y="4500130"/>
            <a:ext cx="842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&lt;s:3&gt; 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880000" y="4531343"/>
            <a:ext cx="80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&lt;o:2&gt;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930352" y="4060950"/>
            <a:ext cx="700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&lt;j:2&gt;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32034" y="4492894"/>
            <a:ext cx="75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&lt;i:2&gt; 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275464" y="4053714"/>
            <a:ext cx="80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&lt;c:1&gt;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567573" y="4507366"/>
            <a:ext cx="88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&lt;w:1&gt;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843694" y="5030021"/>
            <a:ext cx="75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843693" y="5026561"/>
            <a:ext cx="75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2261420" y="5037426"/>
            <a:ext cx="75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684629" y="5037426"/>
            <a:ext cx="75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0070C0"/>
                </a:solidFill>
              </a:rPr>
              <a:t>6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092878" y="5030021"/>
            <a:ext cx="75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0070C0"/>
                </a:solidFill>
              </a:rPr>
              <a:t>8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19938" y="5007396"/>
            <a:ext cx="75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0070C0"/>
                </a:solidFill>
              </a:rPr>
              <a:t>11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-44946" y="5007396"/>
            <a:ext cx="75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0070C0"/>
                </a:solidFill>
              </a:rPr>
              <a:t>14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403" y="4527195"/>
            <a:ext cx="75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0070C0"/>
                </a:solidFill>
              </a:rPr>
              <a:t>20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5985" y="4025875"/>
            <a:ext cx="75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0070C0"/>
                </a:solidFill>
              </a:rPr>
              <a:t>30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926905" y="4390786"/>
            <a:ext cx="1163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成功！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644" y="5094221"/>
            <a:ext cx="1200979" cy="8496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206" y="5094221"/>
            <a:ext cx="1005969" cy="8496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249" y="4579577"/>
            <a:ext cx="1169856" cy="8773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804" y="3955515"/>
            <a:ext cx="1323150" cy="93851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684" y="4538097"/>
            <a:ext cx="1200979" cy="5688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873" y="4060950"/>
            <a:ext cx="1338353" cy="53805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8443" y="3454814"/>
            <a:ext cx="1219291" cy="84840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920" y="3414619"/>
            <a:ext cx="1478764" cy="101566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4914" y="2755318"/>
            <a:ext cx="2945572" cy="76419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84000" y="5590776"/>
            <a:ext cx="1171569" cy="86044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8" grpId="0"/>
      <p:bldP spid="41" grpId="0"/>
      <p:bldP spid="43" grpId="0"/>
      <p:bldP spid="45" grpId="0"/>
      <p:bldP spid="47" grpId="0"/>
      <p:bldP spid="49" grpId="0"/>
      <p:bldP spid="51" grpId="0"/>
      <p:bldP spid="53" grpId="0"/>
      <p:bldP spid="55" grpId="0"/>
      <p:bldP spid="101" grpId="0"/>
      <p:bldP spid="101" grpId="1"/>
      <p:bldP spid="102" grpId="0"/>
      <p:bldP spid="102" grpId="1"/>
      <p:bldP spid="103" grpId="0"/>
      <p:bldP spid="103" grpId="1"/>
      <p:bldP spid="32" grpId="0"/>
      <p:bldP spid="32" grpId="1"/>
      <p:bldP spid="33" grpId="0"/>
      <p:bldP spid="33" grpId="1"/>
      <p:bldP spid="37" grpId="0"/>
      <p:bldP spid="37" grpId="1"/>
      <p:bldP spid="39" grpId="0"/>
      <p:bldP spid="39" grpId="1"/>
      <p:bldP spid="57" grpId="0"/>
      <p:bldP spid="57" grpId="1"/>
      <p:bldP spid="59" grpId="0"/>
      <p:bldP spid="59" grpId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9" y="2061000"/>
            <a:ext cx="4816328" cy="3277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158" y="2317945"/>
            <a:ext cx="5027970" cy="3421000"/>
          </a:xfrm>
          <a:prstGeom prst="rect">
            <a:avLst/>
          </a:prstGeom>
        </p:spPr>
      </p:pic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5619750" y="2860470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altLang="zh-CN" sz="2400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4296660" y="1347626"/>
            <a:ext cx="4544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将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哈夫曼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</a:rPr>
              <a:t>树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 与 </a:t>
            </a:r>
            <a:r>
              <a:rPr lang="zh-CN" altLang="en-US" sz="2000" dirty="0">
                <a:latin typeface="宋体" panose="02010600030101010101" pitchFamily="2" charset="-122"/>
              </a:rPr>
              <a:t>哈夫曼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</a:rPr>
              <a:t>编码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 挂钩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rot="16200000" flipH="1">
            <a:off x="3964585" y="2838420"/>
            <a:ext cx="550021" cy="33345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590839" y="1701000"/>
          <a:ext cx="2898882" cy="443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53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编码结果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101110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101111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矩形 11"/>
          <p:cNvSpPr/>
          <p:nvPr/>
        </p:nvSpPr>
        <p:spPr>
          <a:xfrm>
            <a:off x="900000" y="185524"/>
            <a:ext cx="3034805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4.2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实现哈夫曼编</a:t>
            </a:r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/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解码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 rot="5400000" flipH="1">
            <a:off x="3927938" y="2846566"/>
            <a:ext cx="550021" cy="33345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161921" y="840912"/>
            <a:ext cx="8736013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第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步：哈夫曼编码，按左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0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右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对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Huffman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树的所有分支编号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5" grpId="0" animBg="1"/>
      <p:bldP spid="12" grpId="0" animBg="1"/>
      <p:bldP spid="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080" y="-4445"/>
            <a:ext cx="2400935" cy="686244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077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  <a:t>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162819" name="Line 29"/>
          <p:cNvSpPr/>
          <p:nvPr/>
        </p:nvSpPr>
        <p:spPr>
          <a:xfrm>
            <a:off x="52705" y="253206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0" name="Line 32"/>
          <p:cNvSpPr/>
          <p:nvPr/>
        </p:nvSpPr>
        <p:spPr>
          <a:xfrm>
            <a:off x="52705" y="381984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1" name="TextBox 32"/>
          <p:cNvSpPr txBox="1"/>
          <p:nvPr/>
        </p:nvSpPr>
        <p:spPr>
          <a:xfrm>
            <a:off x="703263" y="2793683"/>
            <a:ext cx="9848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目 录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74930" y="3241993"/>
            <a:ext cx="2241550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+mn-cs"/>
                <a:sym typeface="+mn-ea"/>
              </a:rPr>
              <a:t>CONTENTS   </a:t>
            </a:r>
          </a:p>
        </p:txBody>
      </p:sp>
      <p:sp>
        <p:nvSpPr>
          <p:cNvPr id="162824" name="TextBox 30"/>
          <p:cNvSpPr txBox="1"/>
          <p:nvPr/>
        </p:nvSpPr>
        <p:spPr>
          <a:xfrm>
            <a:off x="3518544" y="2934758"/>
            <a:ext cx="3636963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哈夫曼编</a:t>
            </a:r>
            <a:r>
              <a:rPr lang="en-US" altLang="zh-CN" sz="2400" dirty="0"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译码相关知识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912181" y="1448703"/>
            <a:ext cx="476250" cy="463550"/>
            <a:chOff x="5555" y="2104"/>
            <a:chExt cx="750" cy="730"/>
          </a:xfrm>
        </p:grpSpPr>
        <p:sp>
          <p:nvSpPr>
            <p:cNvPr id="162846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2847" name="Text Box 24"/>
            <p:cNvSpPr txBox="1"/>
            <p:nvPr/>
          </p:nvSpPr>
          <p:spPr>
            <a:xfrm>
              <a:off x="5555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24881" y="2190788"/>
            <a:ext cx="468630" cy="463550"/>
            <a:chOff x="5567" y="2104"/>
            <a:chExt cx="738" cy="730"/>
          </a:xfrm>
        </p:grpSpPr>
        <p:sp>
          <p:nvSpPr>
            <p:cNvPr id="4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Text Box 24"/>
            <p:cNvSpPr txBox="1"/>
            <p:nvPr/>
          </p:nvSpPr>
          <p:spPr>
            <a:xfrm>
              <a:off x="5567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490405" y="1413000"/>
            <a:ext cx="403200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zh-CN" altLang="en-US" dirty="0"/>
              <a:t>教学目的及教学内容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3528022" y="4554196"/>
            <a:ext cx="3449983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-简" panose="02000000000000000000" charset="-122"/>
              </a:rPr>
              <a:t>编程要点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24881" y="2965258"/>
            <a:ext cx="468630" cy="463550"/>
            <a:chOff x="5567" y="2104"/>
            <a:chExt cx="738" cy="730"/>
          </a:xfrm>
        </p:grpSpPr>
        <p:sp>
          <p:nvSpPr>
            <p:cNvPr id="25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 Box 24"/>
            <p:cNvSpPr txBox="1"/>
            <p:nvPr/>
          </p:nvSpPr>
          <p:spPr>
            <a:xfrm>
              <a:off x="5567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19801" y="3739728"/>
            <a:ext cx="468630" cy="463550"/>
            <a:chOff x="5567" y="2104"/>
            <a:chExt cx="738" cy="730"/>
          </a:xfrm>
        </p:grpSpPr>
        <p:sp>
          <p:nvSpPr>
            <p:cNvPr id="28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Text Box 24"/>
            <p:cNvSpPr txBox="1"/>
            <p:nvPr/>
          </p:nvSpPr>
          <p:spPr>
            <a:xfrm>
              <a:off x="5567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9961" y="4514198"/>
            <a:ext cx="468630" cy="463550"/>
            <a:chOff x="5567" y="2104"/>
            <a:chExt cx="738" cy="730"/>
          </a:xfrm>
        </p:grpSpPr>
        <p:sp>
          <p:nvSpPr>
            <p:cNvPr id="31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Text Box 24"/>
            <p:cNvSpPr txBox="1"/>
            <p:nvPr/>
          </p:nvSpPr>
          <p:spPr>
            <a:xfrm>
              <a:off x="5567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5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29961" y="5288668"/>
            <a:ext cx="468630" cy="463550"/>
            <a:chOff x="5567" y="2104"/>
            <a:chExt cx="738" cy="730"/>
          </a:xfrm>
        </p:grpSpPr>
        <p:sp>
          <p:nvSpPr>
            <p:cNvPr id="35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Text Box 24"/>
            <p:cNvSpPr txBox="1"/>
            <p:nvPr/>
          </p:nvSpPr>
          <p:spPr>
            <a:xfrm>
              <a:off x="5567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6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510315" y="2185586"/>
            <a:ext cx="49423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zh-CN" altLang="en-US" dirty="0"/>
              <a:t>编码与加密问题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528022" y="3709228"/>
            <a:ext cx="403200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zh-CN" altLang="en-US" dirty="0"/>
              <a:t>哈夫曼编</a:t>
            </a:r>
            <a:r>
              <a:rPr lang="en-US" altLang="zh-CN" dirty="0"/>
              <a:t>/</a:t>
            </a:r>
            <a:r>
              <a:rPr lang="zh-CN" altLang="en-US" dirty="0"/>
              <a:t>译码实现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530813" y="5288668"/>
            <a:ext cx="403200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zh-CN" altLang="en-US" dirty="0"/>
              <a:t>任务总结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92146" y="923836"/>
            <a:ext cx="52084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j-cs"/>
              </a:rPr>
              <a:t>第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j-cs"/>
              </a:rPr>
              <a:t>4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j-cs"/>
              </a:rPr>
              <a:t>步，将原始字符串对应替换，得到机器码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266" y="4482824"/>
            <a:ext cx="8928000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b="1" dirty="0">
                <a:solidFill>
                  <a:srgbClr val="55A0C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b="1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sz="1600" b="1" dirty="0">
                <a:highlight>
                  <a:srgbClr val="55A0C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011 </a:t>
            </a:r>
            <a:r>
              <a:rPr lang="en-US" altLang="zh-CN" sz="1600" b="1" dirty="0">
                <a:solidFill>
                  <a:schemeClr val="accent4"/>
                </a:solidFill>
                <a:highlight>
                  <a:srgbClr val="55A0C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011 </a:t>
            </a:r>
            <a:r>
              <a:rPr lang="en-US" altLang="zh-CN" sz="1600" b="1" dirty="0">
                <a:solidFill>
                  <a:schemeClr val="accent2"/>
                </a:solidFill>
                <a:highlight>
                  <a:srgbClr val="55A0C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r>
              <a:rPr lang="en-US" altLang="zh-CN" sz="16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r>
              <a:rPr lang="en-US" altLang="zh-CN" sz="1600" b="1" dirty="0">
                <a:solidFill>
                  <a:schemeClr val="accent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001001001000000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0000000001000100010000101010100111010100101101110110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101110101011011111010111111111111111111101101101111010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2146" y="133762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原始英文字符串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1120" y="3936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编码结果</a:t>
            </a:r>
          </a:p>
        </p:txBody>
      </p:sp>
      <p:sp>
        <p:nvSpPr>
          <p:cNvPr id="27" name="矩形 11"/>
          <p:cNvSpPr/>
          <p:nvPr/>
        </p:nvSpPr>
        <p:spPr>
          <a:xfrm>
            <a:off x="900000" y="185524"/>
            <a:ext cx="3034805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4.2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实现哈夫曼编</a:t>
            </a:r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/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解码</a:t>
            </a:r>
          </a:p>
        </p:txBody>
      </p:sp>
      <p:sp>
        <p:nvSpPr>
          <p:cNvPr id="4" name="箭头: 下 3"/>
          <p:cNvSpPr/>
          <p:nvPr/>
        </p:nvSpPr>
        <p:spPr>
          <a:xfrm>
            <a:off x="3326436" y="2677442"/>
            <a:ext cx="237565" cy="1312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" y="1852953"/>
            <a:ext cx="5847199" cy="4642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1259" y="4254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2473" y="4254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7106" y="4254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918" y="425461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9294" y="4254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24747" y="4254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0200" y="4254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75653" y="423977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91051" y="424300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51478" y="423128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37141" y="4209809"/>
            <a:ext cx="243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………………..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1"/>
              <p:cNvSpPr>
                <a:spLocks noChangeArrowheads="1"/>
              </p:cNvSpPr>
              <p:nvPr/>
            </p:nvSpPr>
            <p:spPr bwMode="auto">
              <a:xfrm>
                <a:off x="0" y="5839705"/>
                <a:ext cx="8726788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WPL=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altLang="zh-CN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5+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9+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altLang="zh-CN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2=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149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839705"/>
                <a:ext cx="8726788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38" r="7" b="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873008" y="6460661"/>
            <a:ext cx="4632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</a:rPr>
              <a:t>采用</a:t>
            </a:r>
            <a:r>
              <a:rPr lang="en-US" altLang="zh-CN" sz="1400" b="1" dirty="0">
                <a:latin typeface="黑体" panose="02010609060101010101" charset="-122"/>
                <a:ea typeface="黑体" panose="02010609060101010101" charset="-122"/>
              </a:rPr>
              <a:t>ASCII</a:t>
            </a:r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</a:rPr>
              <a:t>码，需要</a:t>
            </a:r>
            <a:r>
              <a:rPr lang="en-US" altLang="zh-CN" sz="1400" b="1" dirty="0">
                <a:latin typeface="黑体" panose="02010609060101010101" charset="-122"/>
                <a:ea typeface="黑体" panose="02010609060101010101" charset="-122"/>
              </a:rPr>
              <a:t>400bit</a:t>
            </a:r>
            <a:endParaRPr lang="zh-CN" altLang="en-US" sz="14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936869" y="1219090"/>
          <a:ext cx="2898882" cy="443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53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编码结果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101110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101111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7" grpId="0"/>
      <p:bldP spid="10" grpId="0"/>
      <p:bldP spid="12" grpId="0"/>
      <p:bldP spid="4" grpId="0" animBg="1"/>
      <p:bldP spid="8" grpId="0"/>
      <p:bldP spid="18" grpId="0"/>
      <p:bldP spid="19" grpId="0"/>
      <p:bldP spid="20" grpId="0"/>
      <p:bldP spid="24" grpId="0"/>
      <p:bldP spid="28" grpId="0"/>
      <p:bldP spid="29" grpId="0"/>
      <p:bldP spid="30" grpId="0"/>
      <p:bldP spid="32" grpId="0"/>
      <p:bldP spid="33" grpId="0"/>
      <p:bldP spid="34" grpId="0"/>
      <p:bldP spid="2" grpId="0" build="p" autoUpdateAnimBg="0"/>
      <p:bldP spid="2" grpId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43" y="2554673"/>
            <a:ext cx="6131578" cy="41718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517" y="605134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黑体" panose="02010609060101010101" charset="-122"/>
                <a:ea typeface="黑体" panose="02010609060101010101" charset="-122"/>
              </a:rPr>
              <a:t>原始英文字符串：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0000" y="128289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黑体" panose="02010609060101010101" charset="-122"/>
                <a:ea typeface="黑体" panose="02010609060101010101" charset="-122"/>
              </a:rPr>
              <a:t>机器码</a:t>
            </a:r>
          </a:p>
        </p:txBody>
      </p:sp>
      <p:sp>
        <p:nvSpPr>
          <p:cNvPr id="23" name="对话气泡: 矩形 22"/>
          <p:cNvSpPr/>
          <p:nvPr/>
        </p:nvSpPr>
        <p:spPr>
          <a:xfrm>
            <a:off x="7662972" y="2958776"/>
            <a:ext cx="1195656" cy="675656"/>
          </a:xfrm>
          <a:prstGeom prst="wedgeRectCallout">
            <a:avLst>
              <a:gd name="adj1" fmla="val -65972"/>
              <a:gd name="adj2" fmla="val 141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哈夫曼解码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08000" y="876483"/>
            <a:ext cx="54825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j-cs"/>
              </a:rPr>
              <a:t>第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j-cs"/>
              </a:rPr>
              <a:t>5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j-cs"/>
              </a:rPr>
              <a:t>步：对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j-cs"/>
              </a:rPr>
              <a:t>0/1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j-cs"/>
              </a:rPr>
              <a:t>机器码利用哈夫曼树进行解码：</a:t>
            </a:r>
          </a:p>
        </p:txBody>
      </p:sp>
      <p:sp>
        <p:nvSpPr>
          <p:cNvPr id="21" name="矩形 11"/>
          <p:cNvSpPr/>
          <p:nvPr/>
        </p:nvSpPr>
        <p:spPr>
          <a:xfrm>
            <a:off x="900000" y="185524"/>
            <a:ext cx="3034805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4.2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实现哈夫曼编</a:t>
            </a:r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/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解码</a:t>
            </a:r>
          </a:p>
        </p:txBody>
      </p:sp>
      <p:sp>
        <p:nvSpPr>
          <p:cNvPr id="8" name="箭头: 上 7"/>
          <p:cNvSpPr/>
          <p:nvPr/>
        </p:nvSpPr>
        <p:spPr>
          <a:xfrm>
            <a:off x="392886" y="1997349"/>
            <a:ext cx="112905" cy="178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上 23"/>
          <p:cNvSpPr/>
          <p:nvPr/>
        </p:nvSpPr>
        <p:spPr>
          <a:xfrm>
            <a:off x="209309" y="1997350"/>
            <a:ext cx="121423" cy="178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/>
          <p:cNvSpPr/>
          <p:nvPr/>
        </p:nvSpPr>
        <p:spPr>
          <a:xfrm>
            <a:off x="542003" y="2001030"/>
            <a:ext cx="123698" cy="17866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上 25"/>
          <p:cNvSpPr/>
          <p:nvPr/>
        </p:nvSpPr>
        <p:spPr>
          <a:xfrm>
            <a:off x="888030" y="1997349"/>
            <a:ext cx="111222" cy="17866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上 26"/>
          <p:cNvSpPr/>
          <p:nvPr/>
        </p:nvSpPr>
        <p:spPr>
          <a:xfrm>
            <a:off x="728691" y="2004931"/>
            <a:ext cx="118542" cy="17866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 27"/>
          <p:cNvSpPr/>
          <p:nvPr/>
        </p:nvSpPr>
        <p:spPr>
          <a:xfrm>
            <a:off x="1067525" y="1994530"/>
            <a:ext cx="116644" cy="17866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箭头: 上 28"/>
          <p:cNvSpPr/>
          <p:nvPr/>
        </p:nvSpPr>
        <p:spPr>
          <a:xfrm>
            <a:off x="1389738" y="2008473"/>
            <a:ext cx="123671" cy="17866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上 29"/>
          <p:cNvSpPr/>
          <p:nvPr/>
        </p:nvSpPr>
        <p:spPr>
          <a:xfrm>
            <a:off x="1218384" y="2001030"/>
            <a:ext cx="131188" cy="17866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4638" y="2165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091274" y="2182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8" name="箭头: 上 37"/>
          <p:cNvSpPr/>
          <p:nvPr/>
        </p:nvSpPr>
        <p:spPr>
          <a:xfrm>
            <a:off x="1584256" y="2004736"/>
            <a:ext cx="113104" cy="178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箭头: 上 38"/>
          <p:cNvSpPr/>
          <p:nvPr/>
        </p:nvSpPr>
        <p:spPr>
          <a:xfrm>
            <a:off x="1764350" y="2001030"/>
            <a:ext cx="104674" cy="178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箭头: 上 39"/>
          <p:cNvSpPr/>
          <p:nvPr/>
        </p:nvSpPr>
        <p:spPr>
          <a:xfrm flipH="1">
            <a:off x="2107443" y="1994530"/>
            <a:ext cx="105831" cy="178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箭头: 上 40"/>
          <p:cNvSpPr/>
          <p:nvPr/>
        </p:nvSpPr>
        <p:spPr>
          <a:xfrm flipH="1">
            <a:off x="1944812" y="1990306"/>
            <a:ext cx="110812" cy="178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箭头: 上 41"/>
          <p:cNvSpPr/>
          <p:nvPr/>
        </p:nvSpPr>
        <p:spPr>
          <a:xfrm flipH="1">
            <a:off x="2255318" y="1997349"/>
            <a:ext cx="119810" cy="178332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箭头: 上 42"/>
          <p:cNvSpPr/>
          <p:nvPr/>
        </p:nvSpPr>
        <p:spPr>
          <a:xfrm flipH="1">
            <a:off x="2418897" y="1994530"/>
            <a:ext cx="121042" cy="178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箭头: 上 43"/>
          <p:cNvSpPr/>
          <p:nvPr/>
        </p:nvSpPr>
        <p:spPr>
          <a:xfrm flipH="1">
            <a:off x="2594748" y="2004736"/>
            <a:ext cx="110471" cy="178332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箭头: 上 44"/>
          <p:cNvSpPr/>
          <p:nvPr/>
        </p:nvSpPr>
        <p:spPr>
          <a:xfrm flipH="1">
            <a:off x="2773928" y="2004736"/>
            <a:ext cx="110470" cy="178332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箭头: 上 45"/>
          <p:cNvSpPr/>
          <p:nvPr/>
        </p:nvSpPr>
        <p:spPr>
          <a:xfrm flipH="1">
            <a:off x="2957114" y="2016325"/>
            <a:ext cx="103342" cy="178332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箭头: 上 46"/>
          <p:cNvSpPr/>
          <p:nvPr/>
        </p:nvSpPr>
        <p:spPr>
          <a:xfrm flipH="1">
            <a:off x="3135557" y="2016325"/>
            <a:ext cx="102765" cy="178332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上 47"/>
          <p:cNvSpPr/>
          <p:nvPr/>
        </p:nvSpPr>
        <p:spPr>
          <a:xfrm flipH="1">
            <a:off x="3311106" y="2008806"/>
            <a:ext cx="102764" cy="178332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76455" y="2171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543450" y="2171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1894250" y="2164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2459315" y="218632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3023246" y="21707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510332" y="21753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172364" y="21904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6459884" y="21863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729633" y="217619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4948190" y="2178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39" name="箭头: 下 138"/>
          <p:cNvSpPr/>
          <p:nvPr/>
        </p:nvSpPr>
        <p:spPr>
          <a:xfrm>
            <a:off x="1306280" y="2620064"/>
            <a:ext cx="263754" cy="3256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083113" y="6051347"/>
            <a:ext cx="27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acaafdswojie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100" y="1673011"/>
            <a:ext cx="739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1 1 1 0 1 1 1 0 1 1 1 1 1 0 0 0 0 1 0 1 0 1 1 1 1 1 0 1 1 0 1 0 1 0 0 1 0 1 0 1 0 0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257603" y="3670193"/>
            <a:ext cx="509087" cy="37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4740774" y="2958776"/>
            <a:ext cx="1205535" cy="30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5499843" y="3225012"/>
            <a:ext cx="545200" cy="8094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791852" y="2890681"/>
            <a:ext cx="1254539" cy="3223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791852" y="2792589"/>
            <a:ext cx="1253191" cy="34108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5310402" y="3158597"/>
            <a:ext cx="664336" cy="85198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2983351" y="2814608"/>
            <a:ext cx="1204011" cy="51297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3186615" y="3641680"/>
            <a:ext cx="730203" cy="4921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508727" y="4077000"/>
            <a:ext cx="719273" cy="5457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228000" y="4598281"/>
            <a:ext cx="936000" cy="6307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7164000" y="5555508"/>
            <a:ext cx="355279" cy="1774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>
            <a:off x="7164001" y="5747614"/>
            <a:ext cx="287999" cy="5613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4523742" y="4007971"/>
            <a:ext cx="737354" cy="60444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4172364" y="4622761"/>
            <a:ext cx="351378" cy="60623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>
            <a:off x="3048950" y="4365000"/>
            <a:ext cx="364920" cy="2862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utoUpdateAnimBg="0"/>
      <p:bldP spid="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9" grpId="0"/>
      <p:bldP spid="34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87" grpId="0"/>
      <p:bldP spid="88" grpId="0"/>
      <p:bldP spid="89" grpId="0"/>
      <p:bldP spid="94" grpId="0"/>
      <p:bldP spid="96" grpId="0"/>
      <p:bldP spid="115" grpId="0"/>
      <p:bldP spid="116" grpId="0"/>
      <p:bldP spid="117" grpId="0"/>
      <p:bldP spid="118" grpId="0"/>
      <p:bldP spid="119" grpId="0"/>
      <p:bldP spid="1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" y="2060549"/>
            <a:ext cx="4113897" cy="28423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8"/>
          <a:stretch>
            <a:fillRect/>
          </a:stretch>
        </p:blipFill>
        <p:spPr>
          <a:xfrm>
            <a:off x="4716000" y="1725824"/>
            <a:ext cx="3988112" cy="3602019"/>
          </a:xfrm>
          <a:prstGeom prst="rect">
            <a:avLst/>
          </a:prstGeom>
        </p:spPr>
      </p:pic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708000" y="162042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黑体" panose="02010609060101010101" charset="-122"/>
              </a:rPr>
              <a:t>不同编码方式比较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28000" y="2047639"/>
            <a:ext cx="2213778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每次选取权值最大的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个节点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组成新树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1"/>
          <p:cNvSpPr/>
          <p:nvPr/>
        </p:nvSpPr>
        <p:spPr>
          <a:xfrm>
            <a:off x="900000" y="185524"/>
            <a:ext cx="2642070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4.2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实现哈夫曼编码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-6408" y="4667353"/>
            <a:ext cx="4696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哈夫曼编码最优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宋体" panose="02010600030101010101" pitchFamily="2" charset="-122"/>
              </a:rPr>
              <a:t>！</a:t>
            </a:r>
            <a:endParaRPr lang="zh-CN" altLang="en-US" dirty="0"/>
          </a:p>
        </p:txBody>
      </p:sp>
      <p:sp>
        <p:nvSpPr>
          <p:cNvPr id="10" name="箭头: 下 9"/>
          <p:cNvSpPr/>
          <p:nvPr/>
        </p:nvSpPr>
        <p:spPr>
          <a:xfrm rot="1325572">
            <a:off x="2149035" y="1535062"/>
            <a:ext cx="144000" cy="50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 rot="18343193">
            <a:off x="5053252" y="1412538"/>
            <a:ext cx="144000" cy="50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76000" y="6261138"/>
            <a:ext cx="5406278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ASC II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码来对字符进行定长编码，需要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400bit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88980" y="5121749"/>
            <a:ext cx="6902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149bit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92806" y="5204501"/>
            <a:ext cx="6902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410bit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-37601" y="1242341"/>
            <a:ext cx="1653425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每次选取权值最小的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个节点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组成新树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箭头: 下 18"/>
          <p:cNvSpPr/>
          <p:nvPr/>
        </p:nvSpPr>
        <p:spPr>
          <a:xfrm>
            <a:off x="4109991" y="1526485"/>
            <a:ext cx="168794" cy="4514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476000" y="5928823"/>
            <a:ext cx="7334082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b="1" dirty="0">
                <a:solidFill>
                  <a:srgbClr val="FF0000"/>
                </a:solidFill>
              </a:rPr>
              <a:t>字母顺序</a:t>
            </a:r>
            <a:r>
              <a:rPr lang="zh-CN" altLang="en-US" dirty="0"/>
              <a:t>依次加一的方式（方式一）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进行可变长编码，需要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151bit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568" y="941920"/>
            <a:ext cx="7124700" cy="4445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 txBox="1"/>
          <p:nvPr/>
        </p:nvSpPr>
        <p:spPr>
          <a:xfrm>
            <a:off x="6724200" y="6979025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A892868-CECE-424F-88E6-20330453E17E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9900" y="3145501"/>
            <a:ext cx="8610600" cy="1905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rPr>
              <a:t>任务一</a:t>
            </a:r>
            <a:r>
              <a:rPr lang="zh-CN" altLang="en-US" sz="20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先给出</a:t>
            </a:r>
            <a:r>
              <a:rPr lang="zh-TW" altLang="en-US" sz="2000" b="1" dirty="0">
                <a:latin typeface="黑体" panose="02010609060101010101" charset="-122"/>
                <a:ea typeface="黑体" panose="02010609060101010101" charset="-122"/>
              </a:rPr>
              <a:t>8个字母 {</a:t>
            </a:r>
            <a:r>
              <a:rPr lang="en-US" altLang="zh-TW" sz="2000" b="1" dirty="0">
                <a:latin typeface="黑体" panose="02010609060101010101" charset="-122"/>
                <a:ea typeface="黑体" panose="02010609060101010101" charset="-122"/>
              </a:rPr>
              <a:t>a, b, c, d, e, f, g, h}</a:t>
            </a:r>
            <a:r>
              <a:rPr lang="zh-TW" altLang="en-US" sz="2000" b="1" dirty="0">
                <a:latin typeface="黑体" panose="02010609060101010101" charset="-122"/>
                <a:ea typeface="黑体" panose="02010609060101010101" charset="-122"/>
              </a:rPr>
              <a:t> ，它们出现的概率分别为{ 0.07, 0.19, 0.02, 0.06, 0.32, 0.03, 0.21, 0.10}，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组成字符串为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:</a:t>
            </a:r>
            <a:r>
              <a:rPr lang="en-US" altLang="zh-CN" sz="2000" b="1" dirty="0" err="1">
                <a:latin typeface="黑体" panose="02010609060101010101" charset="-122"/>
                <a:ea typeface="黑体" panose="02010609060101010101" charset="-122"/>
              </a:rPr>
              <a:t>abcdfhgedecf</a:t>
            </a:r>
            <a:r>
              <a:rPr lang="en-US" altLang="zh-CN" sz="2000" b="1" dirty="0"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请设计哈夫曼编码并输出编码后二进制码。</a:t>
            </a:r>
            <a:endParaRPr lang="zh-CN" altLang="en-US" sz="2000" b="1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7700" y="4941000"/>
            <a:ext cx="8534400" cy="1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先将概率放大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倍，以方便构造哈夫曼树。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权值集合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w={7, 19, 2, 6, 32, 3, 21, 10}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按哈夫曼树构造规则（合并、删除、替换），可得到哈夫曼树。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00" y="909000"/>
            <a:ext cx="4797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问题一：为何要采用字符的频率作为权值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6000" y="865500"/>
            <a:ext cx="4676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问题二：为何要采用二叉树编码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900" y="1312972"/>
            <a:ext cx="4756150" cy="1700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数据压缩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通过对出现频率较高的字符采用较短的编码，对出现频率较低的字符采用较长的编码，可以使得编码后的数据大小尽可能地减小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5071800" y="1258505"/>
            <a:ext cx="4072200" cy="2116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结合机器码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由于哈夫曼树是二叉树，因此每个字符的编码都可以用一系列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的序列来表示，这种表示方法可以与计算机硬件结合，方便数据的读取</a:t>
            </a:r>
          </a:p>
        </p:txBody>
      </p:sp>
      <p:sp>
        <p:nvSpPr>
          <p:cNvPr id="15" name="矩形 11"/>
          <p:cNvSpPr/>
          <p:nvPr/>
        </p:nvSpPr>
        <p:spPr>
          <a:xfrm>
            <a:off x="900000" y="185524"/>
            <a:ext cx="2074607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4.3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问题与任务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" grpId="1"/>
      <p:bldP spid="6" grpId="0" build="p" autoUpdateAnimBg="0"/>
      <p:bldP spid="6" grpId="1"/>
      <p:bldP spid="8" grpId="0"/>
      <p:bldP spid="10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080" y="-4445"/>
            <a:ext cx="2400935" cy="686244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2819" name="Line 29"/>
          <p:cNvSpPr/>
          <p:nvPr/>
        </p:nvSpPr>
        <p:spPr>
          <a:xfrm>
            <a:off x="52705" y="253206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0" name="Line 32"/>
          <p:cNvSpPr/>
          <p:nvPr/>
        </p:nvSpPr>
        <p:spPr>
          <a:xfrm>
            <a:off x="52705" y="381984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1" name="TextBox 32"/>
          <p:cNvSpPr txBox="1"/>
          <p:nvPr/>
        </p:nvSpPr>
        <p:spPr>
          <a:xfrm>
            <a:off x="110315" y="2793683"/>
            <a:ext cx="217078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章 节 目 录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74930" y="3241993"/>
            <a:ext cx="2241550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+mn-cs"/>
                <a:sym typeface="+mn-ea"/>
              </a:rPr>
              <a:t>CONTENTS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6000" y="1773000"/>
            <a:ext cx="539433" cy="562871"/>
            <a:chOff x="5575" y="2104"/>
            <a:chExt cx="730" cy="730"/>
          </a:xfrm>
        </p:grpSpPr>
        <p:sp>
          <p:nvSpPr>
            <p:cNvPr id="4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Text Box 24"/>
            <p:cNvSpPr txBox="1"/>
            <p:nvPr/>
          </p:nvSpPr>
          <p:spPr>
            <a:xfrm>
              <a:off x="5591" y="2104"/>
              <a:ext cx="698" cy="7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5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527067" y="1744978"/>
            <a:ext cx="5943599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zh-CN" altLang="en-US" sz="2800" b="1" dirty="0"/>
              <a:t>    编程要点</a:t>
            </a:r>
            <a:endParaRPr lang="en-US" altLang="zh-CN" sz="2800" b="1" dirty="0"/>
          </a:p>
        </p:txBody>
      </p:sp>
      <p:sp>
        <p:nvSpPr>
          <p:cNvPr id="10" name="椭圆 9"/>
          <p:cNvSpPr/>
          <p:nvPr/>
        </p:nvSpPr>
        <p:spPr>
          <a:xfrm>
            <a:off x="3527067" y="2531926"/>
            <a:ext cx="719222" cy="431558"/>
          </a:xfrm>
          <a:prstGeom prst="ellipse">
            <a:avLst/>
          </a:prstGeom>
          <a:solidFill>
            <a:srgbClr val="394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45717" y="3159528"/>
            <a:ext cx="719222" cy="431558"/>
          </a:xfrm>
          <a:prstGeom prst="ellipse">
            <a:avLst/>
          </a:prstGeom>
          <a:solidFill>
            <a:srgbClr val="394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36233" y="2481958"/>
            <a:ext cx="2416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</a:rPr>
              <a:t>构建存储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结构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536622" y="3124687"/>
            <a:ext cx="363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</a:rPr>
              <a:t>开发字符频率的统计函数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45717" y="3802256"/>
            <a:ext cx="719222" cy="431558"/>
          </a:xfrm>
          <a:prstGeom prst="ellipse">
            <a:avLst/>
          </a:prstGeom>
          <a:solidFill>
            <a:srgbClr val="394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36622" y="3767415"/>
            <a:ext cx="3419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</a:rPr>
              <a:t>开发哈夫曼树构建函数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60478" y="4414258"/>
            <a:ext cx="719222" cy="431558"/>
          </a:xfrm>
          <a:prstGeom prst="ellipse">
            <a:avLst/>
          </a:prstGeom>
          <a:solidFill>
            <a:srgbClr val="394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51383" y="4379417"/>
            <a:ext cx="3260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</a:rPr>
              <a:t>开发哈夫曼编码函数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95170" y="4996005"/>
            <a:ext cx="719222" cy="431558"/>
          </a:xfrm>
          <a:prstGeom prst="ellipse">
            <a:avLst/>
          </a:prstGeom>
          <a:solidFill>
            <a:srgbClr val="394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86075" y="4961164"/>
            <a:ext cx="3081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charset="-122"/>
                <a:ea typeface="黑体" panose="02010609060101010101" charset="-122"/>
              </a:rPr>
              <a:t>开发哈夫曼解码函数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/>
          <p:nvPr/>
        </p:nvSpPr>
        <p:spPr>
          <a:xfrm>
            <a:off x="900000" y="185524"/>
            <a:ext cx="2348720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5.1 </a:t>
            </a:r>
            <a:r>
              <a:rPr lang="zh-CN" altLang="en-US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构建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存储结构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5412" y="5363450"/>
            <a:ext cx="46336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</a:t>
            </a:r>
          </a:p>
          <a:p>
            <a:pPr>
              <a:lnSpc>
                <a:spcPct val="8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weight;</a:t>
            </a:r>
          </a:p>
          <a:p>
            <a:pPr>
              <a:lnSpc>
                <a:spcPct val="8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parent, lchild, rchild;</a:t>
            </a:r>
          </a:p>
          <a:p>
            <a:pPr>
              <a:lnSpc>
                <a:spcPct val="8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}HTNode, *HuffmanTree;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0000" y="1039103"/>
            <a:ext cx="4633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  <a:sym typeface="宋体" panose="02010600030101010101" pitchFamily="2" charset="-122"/>
              </a:rPr>
              <a:t>Huffman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  <a:sym typeface="宋体" panose="02010600030101010101" pitchFamily="2" charset="-122"/>
              </a:rPr>
              <a:t>树存储结构：顺序表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0920" y="456387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需要包含左右子树信息，父节点信息</a:t>
            </a:r>
            <a:endParaRPr lang="en-US" altLang="zh-CN" dirty="0"/>
          </a:p>
          <a:p>
            <a:r>
              <a:rPr lang="zh-CN" altLang="en-US" dirty="0"/>
              <a:t>权值信息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60000" y="1773000"/>
          <a:ext cx="3962400" cy="405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60" u="none" strike="noStrike" dirty="0">
                          <a:effectLst/>
                        </a:rPr>
                        <a:t>序号</a:t>
                      </a:r>
                      <a:endParaRPr lang="zh-CN" altLang="en-US" sz="96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60" u="none" strike="noStrike" dirty="0">
                          <a:effectLst/>
                        </a:rPr>
                        <a:t>字符</a:t>
                      </a:r>
                      <a:endParaRPr lang="zh-CN" altLang="en-US" sz="96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60" u="none" strike="noStrike" dirty="0">
                          <a:effectLst/>
                        </a:rPr>
                        <a:t>权值</a:t>
                      </a:r>
                      <a:endParaRPr lang="zh-CN" altLang="en-US" sz="96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60" u="none" strike="noStrike">
                          <a:effectLst/>
                        </a:rPr>
                        <a:t>双亲</a:t>
                      </a:r>
                      <a:endParaRPr lang="zh-CN" altLang="en-US" sz="96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60" u="none" strike="noStrike">
                          <a:effectLst/>
                        </a:rPr>
                        <a:t>左孩子</a:t>
                      </a:r>
                      <a:endParaRPr lang="zh-CN" altLang="en-US" sz="96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60" u="none" strike="noStrike">
                          <a:effectLst/>
                        </a:rPr>
                        <a:t>右孩子</a:t>
                      </a:r>
                      <a:endParaRPr lang="zh-CN" altLang="en-US" sz="96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a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d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5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17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c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12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4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j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5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e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9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19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f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15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7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 err="1">
                          <a:effectLst/>
                        </a:rPr>
                        <a:t>i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8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s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3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15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9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w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12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b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17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11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o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14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12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14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3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9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4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16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4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7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14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4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16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11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12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15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6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18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8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8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18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14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17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19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18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14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15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19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5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17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30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18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21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50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19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1" y="1558669"/>
            <a:ext cx="4326183" cy="2989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0000" y="1572196"/>
            <a:ext cx="7416000" cy="172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endParaRPr lang="en-US" altLang="zh-CN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ch; </a:t>
            </a:r>
            <a:endParaRPr lang="en-US" altLang="zh-CN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code[NUM]; </a:t>
            </a:r>
            <a:endParaRPr lang="en-US" altLang="zh-CN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}H</a:t>
            </a:r>
            <a:r>
              <a:rPr lang="en-US" altLang="zh-CN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uffman</a:t>
            </a:r>
            <a:r>
              <a:rPr lang="zh-CN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Hcode</a:t>
            </a:r>
            <a:r>
              <a:rPr lang="zh-CN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</a:pPr>
            <a:endParaRPr lang="en-US" altLang="zh-CN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</a:rPr>
              <a:t>HuffmanCode</a:t>
            </a:r>
            <a:r>
              <a:rPr lang="zh-CN" altLang="en-US" dirty="0">
                <a:latin typeface="Times New Roman" panose="02020603050405020304" pitchFamily="18" charset="0"/>
              </a:rPr>
              <a:t>：存储每个字符及其哈夫曼编码，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在编码阶段建立，用于哈夫曼解码。</a:t>
            </a:r>
          </a:p>
        </p:txBody>
      </p:sp>
      <p:sp>
        <p:nvSpPr>
          <p:cNvPr id="2" name="矩形 11"/>
          <p:cNvSpPr/>
          <p:nvPr/>
        </p:nvSpPr>
        <p:spPr>
          <a:xfrm>
            <a:off x="900000" y="185524"/>
            <a:ext cx="2348720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5.1 </a:t>
            </a:r>
            <a:r>
              <a:rPr lang="zh-CN" altLang="en-US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构建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存储结构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0000" y="1053000"/>
            <a:ext cx="4632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  <a:sym typeface="宋体" panose="02010600030101010101" pitchFamily="2" charset="-122"/>
              </a:rPr>
              <a:t>Huffman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  <a:sym typeface="宋体" panose="02010600030101010101" pitchFamily="2" charset="-122"/>
              </a:rPr>
              <a:t>编码存储结构：顺序表</a:t>
            </a:r>
            <a:endParaRPr kumimoji="1"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2395" y="1053000"/>
          <a:ext cx="2898882" cy="4474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53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charset="-122"/>
                          <a:ea typeface="黑体" panose="02010609060101010101" charset="-122"/>
                        </a:rPr>
                        <a:t>编码结果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101110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101111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548000" y="1557000"/>
            <a:ext cx="4032000" cy="47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196000" y="1413000"/>
            <a:ext cx="532800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0"/>
          <p:cNvSpPr txBox="1"/>
          <p:nvPr/>
        </p:nvSpPr>
        <p:spPr>
          <a:xfrm>
            <a:off x="166175" y="4110297"/>
            <a:ext cx="7416000" cy="19266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char **</a:t>
            </a:r>
            <a:r>
              <a:rPr lang="en-US" altLang="zh-CN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HuffmanCode</a:t>
            </a:r>
            <a:r>
              <a:rPr lang="en-US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</a:rPr>
              <a:t>HuffmanCode</a:t>
            </a:r>
            <a:r>
              <a:rPr lang="zh-CN" altLang="en-US" dirty="0">
                <a:latin typeface="Times New Roman" panose="02020603050405020304" pitchFamily="18" charset="0"/>
              </a:rPr>
              <a:t>：指向指针数组的指针类型。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实际上，</a:t>
            </a:r>
            <a:r>
              <a:rPr lang="en-US" altLang="zh-CN" dirty="0" err="1">
                <a:latin typeface="Times New Roman" panose="02020603050405020304" pitchFamily="18" charset="0"/>
              </a:rPr>
              <a:t>HuffmanCode</a:t>
            </a:r>
            <a:r>
              <a:rPr lang="zh-CN" altLang="en-US" dirty="0">
                <a:latin typeface="Times New Roman" panose="02020603050405020304" pitchFamily="18" charset="0"/>
              </a:rPr>
              <a:t>类型就是</a:t>
            </a:r>
            <a:r>
              <a:rPr lang="en-US" altLang="zh-CN" dirty="0">
                <a:latin typeface="Times New Roman" panose="02020603050405020304" pitchFamily="18" charset="0"/>
              </a:rPr>
              <a:t>char**</a:t>
            </a:r>
            <a:r>
              <a:rPr lang="zh-CN" altLang="en-US" dirty="0">
                <a:latin typeface="Times New Roman" panose="02020603050405020304" pitchFamily="18" charset="0"/>
              </a:rPr>
              <a:t>类型，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指向一个由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字符指针</a:t>
            </a:r>
            <a:r>
              <a:rPr lang="zh-CN" altLang="en-US" dirty="0">
                <a:latin typeface="Times New Roman" panose="02020603050405020304" pitchFamily="18" charset="0"/>
              </a:rPr>
              <a:t>组成的数组，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每个字符指针指向一个哈夫曼编码。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908000" y="2380593"/>
            <a:ext cx="4032000" cy="172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右弧形 20"/>
          <p:cNvSpPr/>
          <p:nvPr/>
        </p:nvSpPr>
        <p:spPr>
          <a:xfrm rot="16200000">
            <a:off x="6834153" y="1201412"/>
            <a:ext cx="255057" cy="18993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/>
          <p:nvPr/>
        </p:nvSpPr>
        <p:spPr>
          <a:xfrm>
            <a:off x="900000" y="185524"/>
            <a:ext cx="5452134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5.1 </a:t>
            </a:r>
            <a:r>
              <a:rPr lang="zh-CN" altLang="en-US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构建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存储</a:t>
            </a:r>
            <a:r>
              <a:rPr lang="zh-CN" altLang="en-US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结构</a:t>
            </a:r>
            <a:r>
              <a:rPr lang="en-US" altLang="zh-CN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—</a:t>
            </a:r>
            <a:r>
              <a:rPr lang="zh-CN" altLang="en-US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建立存储表之间的关系</a:t>
            </a:r>
            <a:endParaRPr lang="zh-CN" altLang="en-US" sz="2200" b="1" dirty="0">
              <a:solidFill>
                <a:srgbClr val="394179"/>
              </a:solidFill>
              <a:ea typeface="黑体-简" panose="02000000000000000000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8000" y="1335532"/>
          <a:ext cx="3962400" cy="405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60" u="none" strike="noStrike" dirty="0">
                          <a:effectLst/>
                        </a:rPr>
                        <a:t>序号</a:t>
                      </a:r>
                      <a:endParaRPr lang="zh-CN" altLang="en-US" sz="96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60" u="none" strike="noStrike" dirty="0">
                          <a:effectLst/>
                        </a:rPr>
                        <a:t>字符</a:t>
                      </a:r>
                      <a:endParaRPr lang="zh-CN" altLang="en-US" sz="96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60" u="none" strike="noStrike" dirty="0">
                          <a:effectLst/>
                        </a:rPr>
                        <a:t>权值</a:t>
                      </a:r>
                      <a:endParaRPr lang="zh-CN" altLang="en-US" sz="96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60" u="none" strike="noStrike" dirty="0">
                          <a:effectLst/>
                        </a:rPr>
                        <a:t>双亲</a:t>
                      </a:r>
                      <a:endParaRPr lang="zh-CN" altLang="en-US" sz="96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60" u="none" strike="noStrike" dirty="0">
                          <a:effectLst/>
                        </a:rPr>
                        <a:t>左孩子</a:t>
                      </a:r>
                      <a:endParaRPr lang="zh-CN" altLang="en-US" sz="96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60" u="none" strike="noStrike" dirty="0">
                          <a:effectLst/>
                        </a:rPr>
                        <a:t>右孩子</a:t>
                      </a:r>
                      <a:endParaRPr lang="zh-CN" altLang="en-US" sz="96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a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d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5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17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c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12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4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j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5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e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9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19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f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15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7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 err="1">
                          <a:effectLst/>
                        </a:rPr>
                        <a:t>i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8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s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3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15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9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w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12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b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17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60" u="none" strike="noStrike" dirty="0">
                          <a:effectLst/>
                        </a:rPr>
                        <a:t>o</a:t>
                      </a:r>
                      <a:endParaRPr 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14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12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14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3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9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4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16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4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7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14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4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16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11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12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15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6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18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8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8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18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14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17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19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18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14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15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19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5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17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30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18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21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60" u="none" strike="noStrike" dirty="0">
                          <a:effectLst/>
                        </a:rPr>
                        <a:t>　</a:t>
                      </a:r>
                      <a:endParaRPr lang="zh-CN" altLang="en-US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50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19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20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00342" y="1335532"/>
          <a:ext cx="2120901" cy="220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60" u="none" strike="noStrike" dirty="0">
                          <a:effectLst/>
                        </a:rPr>
                        <a:t>序号</a:t>
                      </a:r>
                      <a:endParaRPr lang="zh-CN" altLang="en-US" sz="96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字符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下标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编码结果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2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3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101110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4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5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6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7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8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9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101111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>
                          <a:effectLst/>
                        </a:rPr>
                        <a:t>10</a:t>
                      </a:r>
                      <a:endParaRPr lang="en-US" altLang="zh-CN" sz="96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60" u="none" strike="noStrike" dirty="0">
                          <a:effectLst/>
                        </a:rPr>
                        <a:t>11</a:t>
                      </a:r>
                      <a:endParaRPr lang="en-US" altLang="zh-CN" sz="96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10110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72000" y="952368"/>
            <a:ext cx="20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  <a:sym typeface="宋体" panose="02010600030101010101" pitchFamily="2" charset="-122"/>
              </a:rPr>
              <a:t>Huffman</a:t>
            </a:r>
            <a:r>
              <a:rPr kumimoji="1"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  <a:sym typeface="宋体" panose="02010600030101010101" pitchFamily="2" charset="-122"/>
              </a:rPr>
              <a:t>树存储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  <a:sym typeface="宋体" panose="02010600030101010101" pitchFamily="2" charset="-122"/>
              </a:rPr>
              <a:t>表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94557" y="981000"/>
            <a:ext cx="2211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  <a:sym typeface="宋体" panose="02010600030101010101" pitchFamily="2" charset="-122"/>
              </a:rPr>
              <a:t>Huffman</a:t>
            </a:r>
            <a:r>
              <a:rPr kumimoji="1"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  <a:sym typeface="宋体" panose="02010600030101010101" pitchFamily="2" charset="-122"/>
              </a:rPr>
              <a:t>编码存储表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12000" y="1629000"/>
            <a:ext cx="5904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12000" y="1773000"/>
            <a:ext cx="5904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2000" y="1989000"/>
            <a:ext cx="5904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12000" y="2193938"/>
            <a:ext cx="5904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12000" y="2382600"/>
            <a:ext cx="5904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2000" y="2565000"/>
            <a:ext cx="5904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16000" y="1413000"/>
            <a:ext cx="461665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通过数组下标建立联系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50092" y="541562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构造的</a:t>
            </a:r>
            <a:r>
              <a:rPr lang="en-US" altLang="zh-CN" dirty="0"/>
              <a:t>&lt;</a:t>
            </a:r>
            <a:r>
              <a:rPr lang="zh-CN" altLang="en-US" dirty="0"/>
              <a:t>字符</a:t>
            </a:r>
            <a:r>
              <a:rPr lang="en-US" altLang="zh-CN" dirty="0"/>
              <a:t>,</a:t>
            </a:r>
            <a:r>
              <a:rPr lang="zh-CN" altLang="en-US" dirty="0"/>
              <a:t>权值</a:t>
            </a:r>
            <a:r>
              <a:rPr lang="en-US" altLang="zh-CN" dirty="0"/>
              <a:t>&gt;</a:t>
            </a:r>
            <a:r>
              <a:rPr lang="zh-CN" altLang="en-US" dirty="0"/>
              <a:t>对</a:t>
            </a:r>
            <a:endParaRPr lang="en-US" altLang="zh-CN" dirty="0"/>
          </a:p>
          <a:p>
            <a:r>
              <a:rPr lang="zh-CN" altLang="en-US" dirty="0"/>
              <a:t>在代码中以下标一致为纽带形成对应关系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6083369"/>
            <a:ext cx="7124700" cy="4445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6000" y="968949"/>
            <a:ext cx="84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94179"/>
                </a:solidFill>
                <a:ea typeface="黑体-简" panose="02000000000000000000" charset="-122"/>
              </a:rPr>
              <a:t>开发字符频率的</a:t>
            </a:r>
            <a:r>
              <a:rPr lang="zh-CN" altLang="en-US" b="1" dirty="0" smtClean="0">
                <a:solidFill>
                  <a:srgbClr val="394179"/>
                </a:solidFill>
                <a:ea typeface="黑体-简" panose="02000000000000000000" charset="-122"/>
              </a:rPr>
              <a:t>统计函数的编程思路</a:t>
            </a:r>
            <a:r>
              <a:rPr lang="en-US" altLang="zh-CN" b="1" dirty="0" smtClean="0">
                <a:solidFill>
                  <a:srgbClr val="394179"/>
                </a:solidFill>
                <a:ea typeface="黑体-简" panose="02000000000000000000" charset="-122"/>
              </a:rPr>
              <a:t>1</a:t>
            </a:r>
            <a:r>
              <a:rPr lang="zh-CN" altLang="en-US" b="1" dirty="0" smtClean="0">
                <a:solidFill>
                  <a:srgbClr val="394179"/>
                </a:solidFill>
                <a:ea typeface="黑体-简" panose="02000000000000000000" charset="-122"/>
              </a:rPr>
              <a:t>：</a:t>
            </a:r>
            <a:endParaRPr lang="zh-CN" altLang="en-US" b="1" dirty="0">
              <a:solidFill>
                <a:srgbClr val="394179"/>
              </a:solidFill>
              <a:ea typeface="黑体-简" panose="02000000000000000000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zh-CN" sz="1800" dirty="0" smtClean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英文</a:t>
            </a:r>
            <a:r>
              <a:rPr lang="zh-CN" altLang="zh-CN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文章字符的</a:t>
            </a:r>
            <a:r>
              <a:rPr kumimoji="1" lang="zh-CN" altLang="zh-CN" b="1" kern="1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ASC II</a:t>
            </a:r>
            <a:r>
              <a:rPr lang="zh-CN" altLang="zh-CN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码限于0~150。读取文档的各个字符，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每个字符出现频率</a:t>
            </a:r>
            <a:r>
              <a:rPr lang="zh-CN" altLang="zh-CN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为权值，再将数组压缩：没有出现的字符从数组中删去。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算法如下：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统计字符的频率，即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确定</a:t>
            </a:r>
            <a:r>
              <a:rPr kumimoji="1" lang="zh-CN" altLang="zh-CN" b="1" kern="1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权值</a:t>
            </a:r>
            <a:r>
              <a:rPr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;</a:t>
            </a:r>
            <a:endParaRPr lang="zh-CN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定义两个数组，分别存放英文字母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和英文字母出现的频率</a:t>
            </a:r>
            <a:r>
              <a:rPr lang="zh-CN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</a:t>
            </a:r>
            <a:r>
              <a:rPr lang="zh-CN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 </a:t>
            </a:r>
            <a:r>
              <a:rPr lang="zh-CN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将两个数组初始化都为</a:t>
            </a:r>
            <a:r>
              <a:rPr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</a:t>
            </a:r>
            <a:r>
              <a:rPr lang="zh-CN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</a:t>
            </a:r>
            <a:r>
              <a:rPr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 </a:t>
            </a:r>
            <a:r>
              <a:rPr lang="zh-CN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将字母转换为数字，</a:t>
            </a:r>
            <a:r>
              <a:rPr kumimoji="1" lang="zh-CN" altLang="zh-CN" b="1" kern="10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每一个字符对应一个数字</a:t>
            </a:r>
            <a:r>
              <a:rPr lang="zh-CN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，同一个字符出现一次频率就加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，直到全部统计。</a:t>
            </a:r>
            <a:endParaRPr lang="zh-CN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</a:t>
            </a:r>
            <a:r>
              <a:rPr lang="zh-CN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c</a:t>
            </a:r>
            <a:r>
              <a:rPr lang="zh-CN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 </a:t>
            </a:r>
            <a:r>
              <a:rPr lang="zh-CN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将转换的数字再转换为相应的字符，以便为下面的建树方便调用。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最后将字符与频率匹配制作成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DataFile.data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文件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DataFile.data</a:t>
            </a:r>
            <a:r>
              <a:rPr lang="zh-CN" altLang="en-US" dirty="0">
                <a:latin typeface="宋体" panose="02010600030101010101" pitchFamily="2" charset="-122"/>
              </a:rPr>
              <a:t>文件中第一列代表</a:t>
            </a:r>
            <a:r>
              <a:rPr kumimoji="1" lang="zh-CN" altLang="en-US" b="1" kern="1000" dirty="0">
                <a:solidFill>
                  <a:srgbClr val="FF0000"/>
                </a:solidFill>
                <a:latin typeface="宋体" panose="02010600030101010101" pitchFamily="2" charset="-122"/>
              </a:rPr>
              <a:t>字符</a:t>
            </a:r>
            <a:r>
              <a:rPr lang="zh-CN" altLang="en-US" dirty="0">
                <a:latin typeface="宋体" panose="02010600030101010101" pitchFamily="2" charset="-122"/>
              </a:rPr>
              <a:t>，第二列代表对应字符对应的</a:t>
            </a:r>
            <a:r>
              <a:rPr kumimoji="1" lang="zh-CN" altLang="en-US" b="1" kern="1000" dirty="0">
                <a:solidFill>
                  <a:srgbClr val="FF0000"/>
                </a:solidFill>
                <a:latin typeface="宋体" panose="02010600030101010101" pitchFamily="2" charset="-122"/>
              </a:rPr>
              <a:t>权值</a:t>
            </a:r>
            <a:endParaRPr kumimoji="1" lang="en-US" altLang="zh-CN" b="1" kern="1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中间用空格隔开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</a:p>
        </p:txBody>
      </p:sp>
      <p:sp>
        <p:nvSpPr>
          <p:cNvPr id="4" name="矩形 11"/>
          <p:cNvSpPr/>
          <p:nvPr/>
        </p:nvSpPr>
        <p:spPr>
          <a:xfrm>
            <a:off x="900000" y="185524"/>
            <a:ext cx="3759362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5.2 </a:t>
            </a:r>
            <a:r>
              <a:rPr lang="zh-CN" altLang="en-US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开发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字符频率的统计函数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00" y="5517000"/>
            <a:ext cx="648000" cy="10014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0000" y="909000"/>
            <a:ext cx="66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哈夫曼树的搭建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0000" y="2140307"/>
            <a:ext cx="6048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1.</a:t>
            </a:r>
            <a:r>
              <a:rPr lang="zh-CN" altLang="en-US" b="0" i="0" dirty="0" smtClean="0">
                <a:effectLst/>
                <a:latin typeface="Times New Roman" panose="02020603050405020304" pitchFamily="18" charset="0"/>
              </a:rPr>
              <a:t>读取</a:t>
            </a:r>
            <a:r>
              <a:rPr lang="zh-CN" altLang="en-US" b="1" i="0" dirty="0" smtClean="0">
                <a:effectLst/>
                <a:latin typeface="Times New Roman" panose="02020603050405020304" pitchFamily="18" charset="0"/>
              </a:rPr>
              <a:t>数据</a:t>
            </a:r>
            <a:r>
              <a:rPr lang="zh-CN" altLang="en-US" b="0" i="0" dirty="0" smtClean="0">
                <a:effectLst/>
                <a:latin typeface="Times New Roman" panose="02020603050405020304" pitchFamily="18" charset="0"/>
              </a:rPr>
              <a:t>文件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，获取</a:t>
            </a:r>
            <a:r>
              <a:rPr lang="zh-CN" altLang="en-US" dirty="0">
                <a:latin typeface="宋体" panose="02010600030101010101" pitchFamily="2" charset="-122"/>
              </a:rPr>
              <a:t>每个</a:t>
            </a:r>
            <a:r>
              <a:rPr kumimoji="1" lang="zh-CN" altLang="en-US" kern="1000" dirty="0">
                <a:solidFill>
                  <a:srgbClr val="C00000"/>
                </a:solidFill>
                <a:latin typeface="宋体" panose="02010600030101010101" pitchFamily="2" charset="-122"/>
              </a:rPr>
              <a:t>字符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及其对应的</a:t>
            </a:r>
            <a:r>
              <a:rPr kumimoji="1" lang="zh-CN" altLang="en-US" kern="1000" dirty="0">
                <a:solidFill>
                  <a:srgbClr val="C00000"/>
                </a:solidFill>
                <a:latin typeface="宋体" panose="02010600030101010101" pitchFamily="2" charset="-122"/>
              </a:rPr>
              <a:t>权值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 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x-none" dirty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创建一个</a:t>
            </a:r>
            <a:r>
              <a:rPr lang="zh-CN" altLang="x-none" dirty="0" smtClean="0">
                <a:latin typeface="Times New Roman" panose="02020603050405020304" pitchFamily="18" charset="0"/>
              </a:rPr>
              <a:t>哈夫曼树HuffmanTree数组</a:t>
            </a:r>
            <a:r>
              <a:rPr lang="zh-CN" altLang="en-US" dirty="0" smtClean="0">
                <a:latin typeface="Times New Roman" panose="02020603050405020304" pitchFamily="18" charset="0"/>
              </a:rPr>
              <a:t>并对其</a:t>
            </a:r>
            <a:r>
              <a:rPr lang="zh-CN" altLang="x-none" dirty="0" smtClean="0">
                <a:latin typeface="Times New Roman" panose="02020603050405020304" pitchFamily="18" charset="0"/>
              </a:rPr>
              <a:t>初始化，</a:t>
            </a:r>
            <a:r>
              <a:rPr lang="zh-CN" altLang="en-US" dirty="0" smtClean="0">
                <a:latin typeface="Times New Roman" panose="02020603050405020304" pitchFamily="18" charset="0"/>
              </a:rPr>
              <a:t>初始化</a:t>
            </a:r>
            <a:r>
              <a:rPr lang="zh-CN" altLang="x-none" dirty="0" smtClean="0">
                <a:latin typeface="Times New Roman" panose="02020603050405020304" pitchFamily="18" charset="0"/>
              </a:rPr>
              <a:t>所有</a:t>
            </a:r>
            <a:r>
              <a:rPr lang="zh-CN" altLang="x-none" dirty="0">
                <a:latin typeface="Times New Roman" panose="02020603050405020304" pitchFamily="18" charset="0"/>
              </a:rPr>
              <a:t>元素结点的双亲、左右孩子都置为0；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x-none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x-none" dirty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由数据文件获取的</a:t>
            </a:r>
            <a:r>
              <a:rPr lang="zh-CN" altLang="en-US" dirty="0">
                <a:latin typeface="Times New Roman" panose="02020603050405020304" pitchFamily="18" charset="0"/>
              </a:rPr>
              <a:t>权值数组赋值给</a:t>
            </a:r>
            <a:r>
              <a:rPr lang="zh-CN" altLang="x-none" dirty="0">
                <a:latin typeface="Times New Roman" panose="02020603050405020304" pitchFamily="18" charset="0"/>
              </a:rPr>
              <a:t>哈夫曼树HuffmanTree的前n个元素的权值 </a:t>
            </a:r>
            <a:r>
              <a:rPr lang="en-US" altLang="zh-CN" dirty="0">
                <a:latin typeface="Times New Roman" panose="02020603050405020304" pitchFamily="18" charset="0"/>
              </a:rPr>
              <a:t>weight</a:t>
            </a:r>
            <a:r>
              <a:rPr lang="zh-CN" altLang="x-none" dirty="0">
                <a:latin typeface="Times New Roman" panose="02020603050405020304" pitchFamily="18" charset="0"/>
              </a:rPr>
              <a:t>[n]；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4</a:t>
            </a:r>
            <a:r>
              <a:rPr lang="zh-CN" altLang="x-none" dirty="0">
                <a:latin typeface="Times New Roman" panose="02020603050405020304" pitchFamily="18" charset="0"/>
              </a:rPr>
              <a:t>. 进行n-1次合并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x-none" dirty="0">
                <a:latin typeface="Times New Roman" panose="02020603050405020304" pitchFamily="18" charset="0"/>
              </a:rPr>
              <a:t>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x-none" dirty="0">
                <a:latin typeface="Times New Roman" panose="02020603050405020304" pitchFamily="18" charset="0"/>
              </a:rPr>
              <a:t>在二叉树集合中选取两个权值最小的根结点，其下标分别为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x-none" dirty="0">
                <a:latin typeface="Times New Roman" panose="02020603050405020304" pitchFamily="18" charset="0"/>
              </a:rPr>
              <a:t>1和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x-none" dirty="0">
                <a:latin typeface="Times New Roman" panose="02020603050405020304" pitchFamily="18" charset="0"/>
              </a:rPr>
              <a:t>2；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x-none" dirty="0">
                <a:latin typeface="Times New Roman" panose="02020603050405020304" pitchFamily="18" charset="0"/>
              </a:rPr>
              <a:t>.2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x-none" dirty="0">
                <a:latin typeface="Times New Roman" panose="02020603050405020304" pitchFamily="18" charset="0"/>
              </a:rPr>
              <a:t>将二叉树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x-none" dirty="0">
                <a:latin typeface="Times New Roman" panose="02020603050405020304" pitchFamily="18" charset="0"/>
              </a:rPr>
              <a:t>1和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x-none" dirty="0">
                <a:latin typeface="Times New Roman" panose="02020603050405020304" pitchFamily="18" charset="0"/>
              </a:rPr>
              <a:t>2合并为一棵新的二叉树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x-none" dirty="0" smtClean="0">
                <a:latin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4000" y="1186200"/>
            <a:ext cx="46336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</a:t>
            </a:r>
          </a:p>
          <a:p>
            <a:pPr>
              <a:lnSpc>
                <a:spcPct val="8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{weight</a:t>
            </a:r>
          </a:p>
          <a:p>
            <a:pPr>
              <a:lnSpc>
                <a:spcPct val="8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int;</a:t>
            </a:r>
          </a:p>
          <a:p>
            <a:pPr>
              <a:lnSpc>
                <a:spcPct val="8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parent, lchild, rchild;</a:t>
            </a:r>
          </a:p>
          <a:p>
            <a:pPr>
              <a:lnSpc>
                <a:spcPct val="8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}HTNode, *HuffmanTree;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7516" y="207418"/>
            <a:ext cx="46323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5.3 </a:t>
            </a:r>
            <a:r>
              <a:rPr lang="zh-CN" altLang="en-US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开发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哈夫曼树构建函数</a:t>
            </a:r>
          </a:p>
        </p:txBody>
      </p:sp>
      <p:grpSp>
        <p:nvGrpSpPr>
          <p:cNvPr id="8" name="Group 2"/>
          <p:cNvGrpSpPr/>
          <p:nvPr/>
        </p:nvGrpSpPr>
        <p:grpSpPr bwMode="auto">
          <a:xfrm>
            <a:off x="5652000" y="2997000"/>
            <a:ext cx="3744000" cy="3326606"/>
            <a:chOff x="-91" y="-230"/>
            <a:chExt cx="7200" cy="4212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91" y="-230"/>
              <a:ext cx="720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087" y="112"/>
              <a:ext cx="1296" cy="5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  <a:p>
              <a:pPr algn="l">
                <a:spcBef>
                  <a:spcPct val="0"/>
                </a:spcBef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1" idx="3"/>
            </p:cNvCxnSpPr>
            <p:nvPr/>
          </p:nvCxnSpPr>
          <p:spPr bwMode="auto">
            <a:xfrm>
              <a:off x="3277" y="575"/>
              <a:ext cx="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1891" y="940"/>
              <a:ext cx="1251" cy="5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  <a:p>
              <a:pPr algn="l">
                <a:spcBef>
                  <a:spcPct val="0"/>
                </a:spcBef>
              </a:pPr>
              <a:endParaRPr lang="en-US" altLang="zh-CN" sz="2000" b="0" dirty="0">
                <a:ea typeface="宋体" panose="02010600030101010101" pitchFamily="2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4459" y="964"/>
              <a:ext cx="1206" cy="5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  <a:p>
              <a:pPr algn="l">
                <a:spcBef>
                  <a:spcPct val="0"/>
                </a:spcBef>
              </a:pPr>
              <a:endParaRPr lang="en-US" altLang="zh-CN" sz="2000" b="0" dirty="0">
                <a:ea typeface="宋体" panose="02010600030101010101" pitchFamily="2" charset="-122"/>
              </a:endParaRPr>
            </a:p>
          </p:txBody>
        </p:sp>
        <p:cxnSp>
          <p:nvCxnSpPr>
            <p:cNvPr id="15" name="AutoShape 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2517" y="1483"/>
              <a:ext cx="626" cy="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9"/>
            <p:cNvCxnSpPr>
              <a:cxnSpLocks noChangeShapeType="1"/>
              <a:stCxn id="13" idx="4"/>
              <a:endCxn id="18" idx="0"/>
            </p:cNvCxnSpPr>
            <p:nvPr/>
          </p:nvCxnSpPr>
          <p:spPr bwMode="auto">
            <a:xfrm flipH="1">
              <a:off x="1468" y="1483"/>
              <a:ext cx="1049" cy="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2667" y="1773"/>
              <a:ext cx="951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l">
                <a:spcBef>
                  <a:spcPct val="0"/>
                </a:spcBef>
              </a:pPr>
              <a:endParaRPr lang="en-US" altLang="zh-CN" sz="2000" b="0" dirty="0">
                <a:ea typeface="宋体" panose="02010600030101010101" pitchFamily="2" charset="-122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1155" y="1773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9" name="AutoShape 12"/>
            <p:cNvCxnSpPr>
              <a:cxnSpLocks noChangeShapeType="1"/>
              <a:stCxn id="11" idx="4"/>
            </p:cNvCxnSpPr>
            <p:nvPr/>
          </p:nvCxnSpPr>
          <p:spPr bwMode="auto">
            <a:xfrm flipH="1">
              <a:off x="2461" y="655"/>
              <a:ext cx="1274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3"/>
            <p:cNvCxnSpPr>
              <a:cxnSpLocks noChangeShapeType="1"/>
              <a:stCxn id="11" idx="4"/>
              <a:endCxn id="14" idx="0"/>
            </p:cNvCxnSpPr>
            <p:nvPr/>
          </p:nvCxnSpPr>
          <p:spPr bwMode="auto">
            <a:xfrm>
              <a:off x="3735" y="655"/>
              <a:ext cx="1327" cy="3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4"/>
            <p:cNvCxnSpPr>
              <a:cxnSpLocks noChangeShapeType="1"/>
              <a:stCxn id="14" idx="4"/>
              <a:endCxn id="22" idx="0"/>
            </p:cNvCxnSpPr>
            <p:nvPr/>
          </p:nvCxnSpPr>
          <p:spPr bwMode="auto">
            <a:xfrm flipH="1">
              <a:off x="4214" y="1507"/>
              <a:ext cx="848" cy="303"/>
            </a:xfrm>
            <a:prstGeom prst="straightConnector1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3901" y="1810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" name="AutoShape 17"/>
            <p:cNvSpPr>
              <a:spLocks noChangeArrowheads="1"/>
            </p:cNvSpPr>
            <p:nvPr/>
          </p:nvSpPr>
          <p:spPr bwMode="auto">
            <a:xfrm>
              <a:off x="5605" y="1810"/>
              <a:ext cx="625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24" name="AutoShape 18"/>
            <p:cNvCxnSpPr>
              <a:cxnSpLocks noChangeShapeType="1"/>
              <a:stCxn id="17" idx="4"/>
              <a:endCxn id="26" idx="0"/>
            </p:cNvCxnSpPr>
            <p:nvPr/>
          </p:nvCxnSpPr>
          <p:spPr bwMode="auto">
            <a:xfrm flipH="1">
              <a:off x="1990" y="2318"/>
              <a:ext cx="1153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9"/>
            <p:cNvCxnSpPr>
              <a:cxnSpLocks noChangeShapeType="1"/>
              <a:stCxn id="17" idx="4"/>
              <a:endCxn id="27" idx="0"/>
            </p:cNvCxnSpPr>
            <p:nvPr/>
          </p:nvCxnSpPr>
          <p:spPr bwMode="auto">
            <a:xfrm>
              <a:off x="3143" y="2318"/>
              <a:ext cx="747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1677" y="3014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" name="AutoShape 21"/>
            <p:cNvSpPr>
              <a:spLocks noChangeArrowheads="1"/>
            </p:cNvSpPr>
            <p:nvPr/>
          </p:nvSpPr>
          <p:spPr bwMode="auto">
            <a:xfrm>
              <a:off x="3576" y="3014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cxnSp>
        <p:nvCxnSpPr>
          <p:cNvPr id="28" name="直接连接符 27"/>
          <p:cNvCxnSpPr>
            <a:stCxn id="14" idx="4"/>
            <a:endCxn id="23" idx="0"/>
          </p:cNvCxnSpPr>
          <p:nvPr/>
        </p:nvCxnSpPr>
        <p:spPr>
          <a:xfrm>
            <a:off x="8331560" y="4368869"/>
            <a:ext cx="444860" cy="23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080" y="-4445"/>
            <a:ext cx="2400935" cy="686244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077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  <a:t>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162819" name="Line 29"/>
          <p:cNvSpPr/>
          <p:nvPr/>
        </p:nvSpPr>
        <p:spPr>
          <a:xfrm>
            <a:off x="52705" y="253206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0" name="Line 32"/>
          <p:cNvSpPr/>
          <p:nvPr/>
        </p:nvSpPr>
        <p:spPr>
          <a:xfrm>
            <a:off x="52705" y="381984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1" name="TextBox 32"/>
          <p:cNvSpPr txBox="1"/>
          <p:nvPr/>
        </p:nvSpPr>
        <p:spPr>
          <a:xfrm>
            <a:off x="703263" y="2793683"/>
            <a:ext cx="9848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目 录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74930" y="3241993"/>
            <a:ext cx="2241550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+mn-cs"/>
                <a:sym typeface="+mn-ea"/>
              </a:rPr>
              <a:t>CONTENTS  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882098" y="2967377"/>
            <a:ext cx="562805" cy="523219"/>
            <a:chOff x="5575" y="2104"/>
            <a:chExt cx="730" cy="730"/>
          </a:xfrm>
        </p:grpSpPr>
        <p:sp>
          <p:nvSpPr>
            <p:cNvPr id="162846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2847" name="Text Box 24"/>
            <p:cNvSpPr txBox="1"/>
            <p:nvPr/>
          </p:nvSpPr>
          <p:spPr>
            <a:xfrm>
              <a:off x="5575" y="2104"/>
              <a:ext cx="698" cy="7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931146" y="2967376"/>
            <a:ext cx="4032001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zh-CN" altLang="en-US" sz="2800" b="1" dirty="0"/>
              <a:t>教学目的及教学内容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"/>
          <p:cNvGrpSpPr/>
          <p:nvPr/>
        </p:nvGrpSpPr>
        <p:grpSpPr bwMode="auto">
          <a:xfrm>
            <a:off x="-180000" y="3285000"/>
            <a:ext cx="3744000" cy="3326606"/>
            <a:chOff x="-84" y="-597"/>
            <a:chExt cx="7200" cy="421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4" y="-597"/>
              <a:ext cx="720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3087" y="112"/>
              <a:ext cx="1296" cy="5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  <a:p>
              <a:pPr algn="l">
                <a:spcBef>
                  <a:spcPct val="0"/>
                </a:spcBef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AutoShape 5"/>
            <p:cNvCxnSpPr>
              <a:cxnSpLocks noChangeShapeType="1"/>
              <a:stCxn id="48" idx="3"/>
              <a:endCxn id="48" idx="3"/>
            </p:cNvCxnSpPr>
            <p:nvPr/>
          </p:nvCxnSpPr>
          <p:spPr bwMode="auto">
            <a:xfrm>
              <a:off x="3277" y="575"/>
              <a:ext cx="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1891" y="940"/>
              <a:ext cx="1251" cy="5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  <a:p>
              <a:pPr algn="l">
                <a:spcBef>
                  <a:spcPct val="0"/>
                </a:spcBef>
              </a:pPr>
              <a:endParaRPr lang="en-US" altLang="zh-CN" sz="2000" b="0" dirty="0">
                <a:ea typeface="宋体" panose="02010600030101010101" pitchFamily="2" charset="-122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4459" y="964"/>
              <a:ext cx="1206" cy="5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  <a:p>
              <a:pPr algn="l">
                <a:spcBef>
                  <a:spcPct val="0"/>
                </a:spcBef>
              </a:pPr>
              <a:endParaRPr lang="en-US" altLang="zh-CN" sz="2000" b="0" dirty="0">
                <a:ea typeface="宋体" panose="02010600030101010101" pitchFamily="2" charset="-122"/>
              </a:endParaRPr>
            </a:p>
          </p:txBody>
        </p:sp>
        <p:cxnSp>
          <p:nvCxnSpPr>
            <p:cNvPr id="52" name="AutoShape 8"/>
            <p:cNvCxnSpPr>
              <a:cxnSpLocks noChangeShapeType="1"/>
              <a:stCxn id="50" idx="4"/>
              <a:endCxn id="54" idx="0"/>
            </p:cNvCxnSpPr>
            <p:nvPr/>
          </p:nvCxnSpPr>
          <p:spPr bwMode="auto">
            <a:xfrm>
              <a:off x="2517" y="1483"/>
              <a:ext cx="626" cy="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9"/>
            <p:cNvCxnSpPr>
              <a:cxnSpLocks noChangeShapeType="1"/>
              <a:stCxn id="50" idx="4"/>
              <a:endCxn id="55" idx="0"/>
            </p:cNvCxnSpPr>
            <p:nvPr/>
          </p:nvCxnSpPr>
          <p:spPr bwMode="auto">
            <a:xfrm flipH="1">
              <a:off x="1468" y="1483"/>
              <a:ext cx="1049" cy="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667" y="1773"/>
              <a:ext cx="951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l">
                <a:spcBef>
                  <a:spcPct val="0"/>
                </a:spcBef>
              </a:pPr>
              <a:endParaRPr lang="en-US" altLang="zh-CN" sz="2000" b="0" dirty="0">
                <a:ea typeface="宋体" panose="02010600030101010101" pitchFamily="2" charset="-122"/>
              </a:endParaRP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1155" y="1773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56" name="AutoShape 12"/>
            <p:cNvCxnSpPr>
              <a:cxnSpLocks noChangeShapeType="1"/>
              <a:stCxn id="48" idx="4"/>
            </p:cNvCxnSpPr>
            <p:nvPr/>
          </p:nvCxnSpPr>
          <p:spPr bwMode="auto">
            <a:xfrm flipH="1">
              <a:off x="2461" y="655"/>
              <a:ext cx="1274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3"/>
            <p:cNvCxnSpPr>
              <a:cxnSpLocks noChangeShapeType="1"/>
              <a:stCxn id="48" idx="4"/>
              <a:endCxn id="51" idx="0"/>
            </p:cNvCxnSpPr>
            <p:nvPr/>
          </p:nvCxnSpPr>
          <p:spPr bwMode="auto">
            <a:xfrm>
              <a:off x="3735" y="655"/>
              <a:ext cx="1327" cy="3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4"/>
            <p:cNvCxnSpPr>
              <a:cxnSpLocks noChangeShapeType="1"/>
              <a:stCxn id="51" idx="4"/>
              <a:endCxn id="59" idx="0"/>
            </p:cNvCxnSpPr>
            <p:nvPr/>
          </p:nvCxnSpPr>
          <p:spPr bwMode="auto">
            <a:xfrm flipH="1">
              <a:off x="4214" y="1507"/>
              <a:ext cx="848" cy="303"/>
            </a:xfrm>
            <a:prstGeom prst="straightConnector1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AutoShape 15"/>
            <p:cNvSpPr>
              <a:spLocks noChangeArrowheads="1"/>
            </p:cNvSpPr>
            <p:nvPr/>
          </p:nvSpPr>
          <p:spPr bwMode="auto">
            <a:xfrm>
              <a:off x="3901" y="1810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0" name="AutoShape 17"/>
            <p:cNvSpPr>
              <a:spLocks noChangeArrowheads="1"/>
            </p:cNvSpPr>
            <p:nvPr/>
          </p:nvSpPr>
          <p:spPr bwMode="auto">
            <a:xfrm>
              <a:off x="5605" y="1810"/>
              <a:ext cx="625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61" name="AutoShape 18"/>
            <p:cNvCxnSpPr>
              <a:cxnSpLocks noChangeShapeType="1"/>
              <a:stCxn id="54" idx="4"/>
              <a:endCxn id="63" idx="0"/>
            </p:cNvCxnSpPr>
            <p:nvPr/>
          </p:nvCxnSpPr>
          <p:spPr bwMode="auto">
            <a:xfrm flipH="1">
              <a:off x="1990" y="2318"/>
              <a:ext cx="1153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9"/>
            <p:cNvCxnSpPr>
              <a:cxnSpLocks noChangeShapeType="1"/>
              <a:stCxn id="54" idx="4"/>
              <a:endCxn id="64" idx="0"/>
            </p:cNvCxnSpPr>
            <p:nvPr/>
          </p:nvCxnSpPr>
          <p:spPr bwMode="auto">
            <a:xfrm>
              <a:off x="3143" y="2318"/>
              <a:ext cx="747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AutoShape 20"/>
            <p:cNvSpPr>
              <a:spLocks noChangeArrowheads="1"/>
            </p:cNvSpPr>
            <p:nvPr/>
          </p:nvSpPr>
          <p:spPr bwMode="auto">
            <a:xfrm>
              <a:off x="1677" y="3014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AutoShape 21"/>
            <p:cNvSpPr>
              <a:spLocks noChangeArrowheads="1"/>
            </p:cNvSpPr>
            <p:nvPr/>
          </p:nvSpPr>
          <p:spPr bwMode="auto">
            <a:xfrm>
              <a:off x="3576" y="3014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4996" y="813162"/>
            <a:ext cx="6421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利用</a:t>
            </a:r>
            <a:r>
              <a:rPr lang="zh-CN" altLang="en-US" sz="2400" b="1" dirty="0" smtClean="0">
                <a:solidFill>
                  <a:srgbClr val="394179"/>
                </a:solidFill>
                <a:ea typeface="黑体-简" panose="02000000000000000000" charset="-122"/>
              </a:rPr>
              <a:t>哈夫曼树实现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编码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函数思路</a:t>
            </a:r>
            <a:endParaRPr kumimoji="1"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996" y="1090198"/>
            <a:ext cx="88058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zh-CN" sz="1600" dirty="0">
                <a:latin typeface="Times New Roman" panose="02020603050405020304" pitchFamily="18" charset="0"/>
              </a:rPr>
              <a:t>对每个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叶子</a:t>
            </a:r>
            <a:r>
              <a:rPr lang="zh-CN" altLang="en-US" sz="1600" dirty="0">
                <a:latin typeface="Times New Roman" panose="02020603050405020304" pitchFamily="18" charset="0"/>
              </a:rPr>
              <a:t>节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点</a:t>
            </a:r>
            <a:r>
              <a:rPr lang="zh-CN" altLang="zh-CN" sz="1600" dirty="0">
                <a:latin typeface="Times New Roman" panose="02020603050405020304" pitchFamily="18" charset="0"/>
              </a:rPr>
              <a:t>进行编码：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1  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创建：临时编码存储空间</a:t>
            </a:r>
            <a:r>
              <a:rPr lang="en-US" altLang="zh-CN" sz="1600" dirty="0" err="1" smtClean="0">
                <a:latin typeface="Times New Roman" panose="02020603050405020304" pitchFamily="18" charset="0"/>
              </a:rPr>
              <a:t>NodeNum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[][]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2  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对每个叶子节点循环遍历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/>
            </a:r>
            <a:br>
              <a:rPr lang="en-US" altLang="zh-CN" sz="1600" dirty="0" smtClean="0">
                <a:latin typeface="Times New Roman" panose="02020603050405020304" pitchFamily="18" charset="0"/>
              </a:rPr>
            </a:br>
            <a:r>
              <a:rPr lang="en-US" altLang="zh-CN" sz="1600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查询当前节点的双亲节点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，双亲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节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点</a:t>
            </a:r>
            <a:r>
              <a:rPr lang="zh-CN" altLang="zh-CN" sz="1600" dirty="0">
                <a:latin typeface="Times New Roman" panose="02020603050405020304" pitchFamily="18" charset="0"/>
              </a:rPr>
              <a:t>不为空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时，</a:t>
            </a:r>
            <a:r>
              <a:rPr lang="zh-CN" altLang="en-US" sz="1600" dirty="0">
                <a:latin typeface="Times New Roman" panose="02020603050405020304" pitchFamily="18" charset="0"/>
              </a:rPr>
              <a:t>判断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孩子</a:t>
            </a:r>
            <a:r>
              <a:rPr lang="zh-CN" altLang="zh-CN" sz="1600" dirty="0">
                <a:latin typeface="Times New Roman" panose="02020603050405020304" pitchFamily="18" charset="0"/>
              </a:rPr>
              <a:t>为双亲的左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孩子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还是右孩子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如果为左，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1600" dirty="0" err="1" smtClean="0">
                <a:latin typeface="Times New Roman" panose="02020603050405020304" pitchFamily="18" charset="0"/>
              </a:rPr>
              <a:t>NodeNum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6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][]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为0</a:t>
            </a:r>
            <a:r>
              <a:rPr lang="zh-CN" altLang="zh-CN" sz="1600" dirty="0">
                <a:latin typeface="Times New Roman" panose="02020603050405020304" pitchFamily="18" charset="0"/>
              </a:rPr>
              <a:t>，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否则</a:t>
            </a:r>
            <a:r>
              <a:rPr lang="en-US" altLang="zh-CN" sz="1600" dirty="0" err="1" smtClean="0">
                <a:latin typeface="Times New Roman" panose="02020603050405020304" pitchFamily="18" charset="0"/>
              </a:rPr>
              <a:t>NodeNum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6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][]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为</a:t>
            </a:r>
            <a:r>
              <a:rPr lang="zh-CN" altLang="zh-CN" sz="1600" dirty="0">
                <a:latin typeface="Times New Roman" panose="02020603050405020304" pitchFamily="18" charset="0"/>
              </a:rPr>
              <a:t>1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将父节点作为新的节点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继续</a:t>
            </a:r>
            <a:r>
              <a:rPr lang="zh-CN" altLang="zh-CN" sz="1600" dirty="0">
                <a:latin typeface="Times New Roman" panose="02020603050405020304" pitchFamily="18" charset="0"/>
              </a:rPr>
              <a:t>向上查找，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循环</a:t>
            </a:r>
            <a:r>
              <a:rPr lang="zh-CN" altLang="en-US" sz="1600" dirty="0">
                <a:latin typeface="Times New Roman" panose="02020603050405020304" pitchFamily="18" charset="0"/>
              </a:rPr>
              <a:t>直到</a:t>
            </a:r>
            <a:r>
              <a:rPr lang="zh-CN" altLang="zh-CN" sz="1600" dirty="0">
                <a:latin typeface="Times New Roman" panose="02020603050405020304" pitchFamily="18" charset="0"/>
              </a:rPr>
              <a:t>双亲结点为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空</a:t>
            </a:r>
            <a:r>
              <a:rPr lang="zh-CN" altLang="en-US" sz="1600" dirty="0">
                <a:latin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3   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将</a:t>
            </a:r>
            <a:r>
              <a:rPr lang="en-US" altLang="zh-CN" sz="1600" dirty="0" err="1" smtClean="0">
                <a:latin typeface="Times New Roman" panose="02020603050405020304" pitchFamily="18" charset="0"/>
              </a:rPr>
              <a:t>NodeNum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6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][]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按照下标对应关系从赋值给</a:t>
            </a:r>
            <a:r>
              <a:rPr lang="en-US" altLang="zh-CN" sz="1600" dirty="0" err="1" smtClean="0">
                <a:latin typeface="Times New Roman" panose="02020603050405020304" pitchFamily="18" charset="0"/>
              </a:rPr>
              <a:t>HuffmanCode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6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] .code</a:t>
            </a:r>
            <a:r>
              <a:rPr lang="zh-CN" altLang="zh-CN" sz="1600" dirty="0" smtClean="0">
                <a:latin typeface="Times New Roman" panose="02020603050405020304" pitchFamily="18" charset="0"/>
              </a:rPr>
              <a:t>。</a:t>
            </a:r>
            <a:endParaRPr lang="zh-CN" altLang="zh-CN" sz="1600" dirty="0">
              <a:latin typeface="Times New Roman" panose="02020603050405020304" pitchFamily="18" charset="0"/>
            </a:endParaRPr>
          </a:p>
        </p:txBody>
      </p:sp>
      <p:cxnSp>
        <p:nvCxnSpPr>
          <p:cNvPr id="66" name="直接连接符 65"/>
          <p:cNvCxnSpPr>
            <a:stCxn id="51" idx="4"/>
            <a:endCxn id="60" idx="0"/>
          </p:cNvCxnSpPr>
          <p:nvPr/>
        </p:nvCxnSpPr>
        <p:spPr>
          <a:xfrm>
            <a:off x="2495920" y="4946723"/>
            <a:ext cx="444860" cy="23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07680"/>
              </p:ext>
            </p:extLst>
          </p:nvPr>
        </p:nvGraphicFramePr>
        <p:xfrm>
          <a:off x="4212000" y="3888902"/>
          <a:ext cx="3960337" cy="2642046"/>
        </p:xfrm>
        <a:graphic>
          <a:graphicData uri="http://schemas.openxmlformats.org/drawingml/2006/table">
            <a:tbl>
              <a:tblPr/>
              <a:tblGrid>
                <a:gridCol w="131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3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字符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频率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编码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b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d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3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文本框 68"/>
          <p:cNvSpPr txBox="1"/>
          <p:nvPr/>
        </p:nvSpPr>
        <p:spPr>
          <a:xfrm>
            <a:off x="707516" y="207418"/>
            <a:ext cx="61684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5.4 </a:t>
            </a:r>
            <a:r>
              <a:rPr lang="zh-CN" altLang="en-US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开发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哈夫曼编码函数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2492120" y="3874605"/>
            <a:ext cx="14414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aabbccddee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0000" y="778289"/>
            <a:ext cx="4633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哈夫曼解码的基本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流程思路</a:t>
            </a:r>
            <a:endParaRPr kumimoji="1"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73" y="1124957"/>
            <a:ext cx="8856000" cy="2261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1.</a:t>
            </a:r>
            <a:r>
              <a:rPr lang="zh-CN" altLang="en-US" sz="1600" dirty="0">
                <a:latin typeface="Times New Roman" panose="02020603050405020304" pitchFamily="18" charset="0"/>
              </a:rPr>
              <a:t>读取压缩后的二进制数据。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2.</a:t>
            </a:r>
            <a:r>
              <a:rPr lang="zh-CN" altLang="en-US" sz="1600" dirty="0">
                <a:latin typeface="Times New Roman" panose="02020603050405020304" pitchFamily="18" charset="0"/>
              </a:rPr>
              <a:t>从根节点开始遍历哈夫曼树，根据二进制数据的位值（0或1）选择左右子树，直到找到叶子节点。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3.</a:t>
            </a:r>
            <a:r>
              <a:rPr lang="zh-CN" altLang="en-US" sz="1600" dirty="0">
                <a:latin typeface="Times New Roman" panose="02020603050405020304" pitchFamily="18" charset="0"/>
              </a:rPr>
              <a:t>当找到叶子节点时，即表示已经还原出一个字符。将该字符输出，并返回到根节点重新开始遍历哈夫曼树，直到所有的压缩数据都被解码为原始数据。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4.</a:t>
            </a:r>
            <a:r>
              <a:rPr lang="zh-CN" altLang="en-US" sz="1600" dirty="0">
                <a:latin typeface="Times New Roman" panose="02020603050405020304" pitchFamily="18" charset="0"/>
              </a:rPr>
              <a:t>重复步骤2和步骤3，直到所有的压缩数据都被解码为原始数据。</a:t>
            </a:r>
          </a:p>
        </p:txBody>
      </p:sp>
      <p:grpSp>
        <p:nvGrpSpPr>
          <p:cNvPr id="5" name="Group 2"/>
          <p:cNvGrpSpPr/>
          <p:nvPr/>
        </p:nvGrpSpPr>
        <p:grpSpPr bwMode="auto">
          <a:xfrm>
            <a:off x="-324000" y="3279692"/>
            <a:ext cx="3744000" cy="3326606"/>
            <a:chOff x="-91" y="-230"/>
            <a:chExt cx="7200" cy="421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-91" y="-230"/>
              <a:ext cx="720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087" y="112"/>
              <a:ext cx="1296" cy="5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  <a:p>
              <a:pPr algn="l">
                <a:spcBef>
                  <a:spcPct val="0"/>
                </a:spcBef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AutoShape 5"/>
            <p:cNvCxnSpPr>
              <a:cxnSpLocks noChangeShapeType="1"/>
              <a:stCxn id="7" idx="3"/>
              <a:endCxn id="7" idx="3"/>
            </p:cNvCxnSpPr>
            <p:nvPr/>
          </p:nvCxnSpPr>
          <p:spPr bwMode="auto">
            <a:xfrm>
              <a:off x="3277" y="575"/>
              <a:ext cx="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891" y="940"/>
              <a:ext cx="1251" cy="5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  <a:p>
              <a:pPr algn="l">
                <a:spcBef>
                  <a:spcPct val="0"/>
                </a:spcBef>
              </a:pPr>
              <a:endParaRPr lang="en-US" altLang="zh-CN" sz="2000" b="0" dirty="0">
                <a:ea typeface="宋体" panose="02010600030101010101" pitchFamily="2" charset="-122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459" y="964"/>
              <a:ext cx="1206" cy="5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  <a:p>
              <a:pPr algn="l">
                <a:spcBef>
                  <a:spcPct val="0"/>
                </a:spcBef>
              </a:pPr>
              <a:endParaRPr lang="en-US" altLang="zh-CN" sz="2000" b="0" dirty="0">
                <a:ea typeface="宋体" panose="02010600030101010101" pitchFamily="2" charset="-122"/>
              </a:endParaRPr>
            </a:p>
          </p:txBody>
        </p:sp>
        <p:cxnSp>
          <p:nvCxnSpPr>
            <p:cNvPr id="12" name="AutoShape 8"/>
            <p:cNvCxnSpPr>
              <a:cxnSpLocks noChangeShapeType="1"/>
              <a:stCxn id="10" idx="4"/>
              <a:endCxn id="14" idx="0"/>
            </p:cNvCxnSpPr>
            <p:nvPr/>
          </p:nvCxnSpPr>
          <p:spPr bwMode="auto">
            <a:xfrm>
              <a:off x="2517" y="1483"/>
              <a:ext cx="626" cy="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9"/>
            <p:cNvCxnSpPr>
              <a:cxnSpLocks noChangeShapeType="1"/>
              <a:stCxn id="10" idx="4"/>
              <a:endCxn id="15" idx="0"/>
            </p:cNvCxnSpPr>
            <p:nvPr/>
          </p:nvCxnSpPr>
          <p:spPr bwMode="auto">
            <a:xfrm flipH="1">
              <a:off x="1468" y="1483"/>
              <a:ext cx="1049" cy="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667" y="1773"/>
              <a:ext cx="951" cy="5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l">
                <a:spcBef>
                  <a:spcPct val="0"/>
                </a:spcBef>
              </a:pPr>
              <a:endParaRPr lang="en-US" altLang="zh-CN" sz="2000" b="0" dirty="0">
                <a:ea typeface="宋体" panose="02010600030101010101" pitchFamily="2" charset="-122"/>
              </a:endParaRPr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1155" y="1773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6" name="AutoShape 12"/>
            <p:cNvCxnSpPr>
              <a:cxnSpLocks noChangeShapeType="1"/>
              <a:stCxn id="7" idx="4"/>
            </p:cNvCxnSpPr>
            <p:nvPr/>
          </p:nvCxnSpPr>
          <p:spPr bwMode="auto">
            <a:xfrm flipH="1">
              <a:off x="2461" y="655"/>
              <a:ext cx="1274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3"/>
            <p:cNvCxnSpPr>
              <a:cxnSpLocks noChangeShapeType="1"/>
              <a:stCxn id="7" idx="4"/>
              <a:endCxn id="11" idx="0"/>
            </p:cNvCxnSpPr>
            <p:nvPr/>
          </p:nvCxnSpPr>
          <p:spPr bwMode="auto">
            <a:xfrm>
              <a:off x="3735" y="655"/>
              <a:ext cx="1327" cy="3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4"/>
            <p:cNvCxnSpPr>
              <a:cxnSpLocks noChangeShapeType="1"/>
              <a:stCxn id="11" idx="4"/>
              <a:endCxn id="19" idx="0"/>
            </p:cNvCxnSpPr>
            <p:nvPr/>
          </p:nvCxnSpPr>
          <p:spPr bwMode="auto">
            <a:xfrm flipH="1">
              <a:off x="4214" y="1507"/>
              <a:ext cx="848" cy="303"/>
            </a:xfrm>
            <a:prstGeom prst="straightConnector1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3901" y="1810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5605" y="1810"/>
              <a:ext cx="625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22" name="AutoShape 18"/>
            <p:cNvCxnSpPr>
              <a:cxnSpLocks noChangeShapeType="1"/>
              <a:stCxn id="14" idx="4"/>
              <a:endCxn id="24" idx="0"/>
            </p:cNvCxnSpPr>
            <p:nvPr/>
          </p:nvCxnSpPr>
          <p:spPr bwMode="auto">
            <a:xfrm flipH="1">
              <a:off x="1990" y="2318"/>
              <a:ext cx="1153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9"/>
            <p:cNvCxnSpPr>
              <a:cxnSpLocks noChangeShapeType="1"/>
              <a:stCxn id="14" idx="4"/>
              <a:endCxn id="25" idx="0"/>
            </p:cNvCxnSpPr>
            <p:nvPr/>
          </p:nvCxnSpPr>
          <p:spPr bwMode="auto">
            <a:xfrm>
              <a:off x="3143" y="2318"/>
              <a:ext cx="747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677" y="3014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576" y="3014"/>
              <a:ext cx="626" cy="54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733560" y="4350086"/>
            <a:ext cx="501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a   </a:t>
            </a:r>
            <a:r>
              <a:rPr lang="en-US" altLang="zh-CN" dirty="0" err="1"/>
              <a:t>a</a:t>
            </a:r>
            <a:r>
              <a:rPr lang="en-US" altLang="zh-CN" dirty="0"/>
              <a:t>   b      </a:t>
            </a:r>
            <a:r>
              <a:rPr lang="en-US" altLang="zh-CN" dirty="0" err="1"/>
              <a:t>b</a:t>
            </a:r>
            <a:r>
              <a:rPr lang="en-US" altLang="zh-CN" dirty="0"/>
              <a:t>     c    </a:t>
            </a:r>
            <a:r>
              <a:rPr lang="en-US" altLang="zh-CN" dirty="0" err="1"/>
              <a:t>c</a:t>
            </a:r>
            <a:r>
              <a:rPr lang="en-US" altLang="zh-CN" dirty="0"/>
              <a:t>     d   </a:t>
            </a:r>
            <a:r>
              <a:rPr lang="en-US" altLang="zh-CN" dirty="0" err="1"/>
              <a:t>d</a:t>
            </a:r>
            <a:r>
              <a:rPr lang="en-US" altLang="zh-CN" dirty="0"/>
              <a:t>  e   </a:t>
            </a:r>
            <a:r>
              <a:rPr lang="en-US" altLang="zh-CN" dirty="0" err="1"/>
              <a:t>e</a:t>
            </a:r>
            <a:endParaRPr lang="en-US" altLang="zh-CN" dirty="0"/>
          </a:p>
          <a:p>
            <a:r>
              <a:rPr lang="en-US" altLang="zh-CN" dirty="0"/>
              <a:t>11 11 010 010 011 011 10 10 00 00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035812" y="3796418"/>
            <a:ext cx="158461" cy="3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2" name="矩形 11"/>
          <p:cNvSpPr/>
          <p:nvPr/>
        </p:nvSpPr>
        <p:spPr>
          <a:xfrm>
            <a:off x="855828" y="163570"/>
            <a:ext cx="3195105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5.5 </a:t>
            </a:r>
            <a:r>
              <a:rPr lang="zh-CN" altLang="en-US" sz="2200" b="1" dirty="0" smtClean="0">
                <a:solidFill>
                  <a:srgbClr val="394179"/>
                </a:solidFill>
                <a:ea typeface="黑体-简" panose="02000000000000000000" charset="-122"/>
              </a:rPr>
              <a:t>开发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哈夫曼解码函数</a:t>
            </a:r>
          </a:p>
        </p:txBody>
      </p:sp>
      <p:cxnSp>
        <p:nvCxnSpPr>
          <p:cNvPr id="82" name="直接连接符 81"/>
          <p:cNvCxnSpPr>
            <a:stCxn id="21" idx="0"/>
            <a:endCxn id="11" idx="4"/>
          </p:cNvCxnSpPr>
          <p:nvPr/>
        </p:nvCxnSpPr>
        <p:spPr>
          <a:xfrm flipH="1" flipV="1">
            <a:off x="2355560" y="4651561"/>
            <a:ext cx="444860" cy="23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039212" y="3818560"/>
            <a:ext cx="158461" cy="3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595083" y="4561874"/>
            <a:ext cx="158461" cy="3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234153" y="4466308"/>
            <a:ext cx="149096" cy="3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512661" y="5336680"/>
            <a:ext cx="158461" cy="3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01303" y="4466996"/>
            <a:ext cx="158461" cy="3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29071" y="5236925"/>
            <a:ext cx="158461" cy="3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860938" y="4533632"/>
            <a:ext cx="158461" cy="3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88" grpId="0"/>
      <p:bldP spid="89" grpId="0"/>
      <p:bldP spid="90" grpId="0"/>
      <p:bldP spid="91" grpId="0"/>
      <p:bldP spid="93" grpId="0"/>
      <p:bldP spid="94" grpId="0"/>
      <p:bldP spid="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080" y="-4445"/>
            <a:ext cx="2400935" cy="686244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2819" name="Line 29"/>
          <p:cNvSpPr/>
          <p:nvPr/>
        </p:nvSpPr>
        <p:spPr>
          <a:xfrm>
            <a:off x="52705" y="253206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0" name="Line 32"/>
          <p:cNvSpPr/>
          <p:nvPr/>
        </p:nvSpPr>
        <p:spPr>
          <a:xfrm>
            <a:off x="52705" y="381984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1" name="TextBox 32"/>
          <p:cNvSpPr txBox="1"/>
          <p:nvPr/>
        </p:nvSpPr>
        <p:spPr>
          <a:xfrm>
            <a:off x="110315" y="2793683"/>
            <a:ext cx="217078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章 节 目 录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74930" y="3241993"/>
            <a:ext cx="2241550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+mn-cs"/>
                <a:sym typeface="+mn-ea"/>
              </a:rPr>
              <a:t>CONTENTS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305681" y="3055293"/>
            <a:ext cx="540016" cy="545439"/>
            <a:chOff x="5575" y="2073"/>
            <a:chExt cx="730" cy="761"/>
          </a:xfrm>
        </p:grpSpPr>
        <p:sp>
          <p:nvSpPr>
            <p:cNvPr id="4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Text Box 24"/>
            <p:cNvSpPr txBox="1"/>
            <p:nvPr/>
          </p:nvSpPr>
          <p:spPr>
            <a:xfrm>
              <a:off x="5603" y="2073"/>
              <a:ext cx="698" cy="7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6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924000" y="3055293"/>
            <a:ext cx="595002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zh-CN" altLang="en-US" sz="2800" b="1" dirty="0"/>
              <a:t>  任务总结</a:t>
            </a:r>
            <a:endParaRPr lang="en-US" altLang="zh-CN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00" y="4077000"/>
            <a:ext cx="5040000" cy="2620253"/>
          </a:xfrm>
          <a:prstGeom prst="rect">
            <a:avLst/>
          </a:prstGeom>
        </p:spPr>
      </p:pic>
      <p:sp>
        <p:nvSpPr>
          <p:cNvPr id="2" name="矩形 11"/>
          <p:cNvSpPr/>
          <p:nvPr/>
        </p:nvSpPr>
        <p:spPr>
          <a:xfrm>
            <a:off x="129847" y="1407508"/>
            <a:ext cx="9006964" cy="8735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 利用给出的字符和字符频率对字符串进行哈夫曼编码。 在实验报告中画出详细推理过程并写出最终编码结果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11"/>
          <p:cNvSpPr/>
          <p:nvPr/>
        </p:nvSpPr>
        <p:spPr>
          <a:xfrm>
            <a:off x="900000" y="185524"/>
            <a:ext cx="1319592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任务总结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4" y="2334968"/>
            <a:ext cx="8585100" cy="14590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669" y="818435"/>
            <a:ext cx="4632568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-apple-system"/>
              </a:rPr>
              <a:t>总结</a:t>
            </a:r>
            <a:endParaRPr lang="en-US" altLang="zh-CN" sz="1800" b="1" dirty="0">
              <a:solidFill>
                <a:srgbClr val="4F4F4F"/>
              </a:solidFill>
              <a:latin typeface="-apple-system"/>
            </a:endParaRPr>
          </a:p>
        </p:txBody>
      </p:sp>
      <p:sp>
        <p:nvSpPr>
          <p:cNvPr id="8" name="矩形 11"/>
          <p:cNvSpPr/>
          <p:nvPr/>
        </p:nvSpPr>
        <p:spPr>
          <a:xfrm>
            <a:off x="143498" y="3933000"/>
            <a:ext cx="9006964" cy="4552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统计不区分大小写英文的字符串文件中的字符频率，要求将结果保存在文件中。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/>
          <p:nvPr/>
        </p:nvSpPr>
        <p:spPr>
          <a:xfrm>
            <a:off x="137036" y="1053000"/>
            <a:ext cx="9006964" cy="58984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三：写出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个程序，一个用来输出字符频率。一个用来编码，一个用来解码。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编码和解码的关键是         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HuffmanTree.data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文件和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Hcode.data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Word.txt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文件中读取字符统计字符和字符频率，并输出到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DataFile.data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从文件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DataFile.data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中读取字符和对应权值，建立哈夫曼树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，并输出为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HuffmanTree.data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Hcode.data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文件。对文件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ToBeTran.data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中的文本进行编码形成报文，写入文件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Code.txt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HuffmanTree.data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Hcode.data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文件，对文件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CodeFile.data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中的代码进行解码形成原文，存入文件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Textfile.txt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此外需要实现：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DataFile.data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中出现的字符和字符出现的频度；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输出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ToBeTran.data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及其报文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Code.txt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输出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CodeFile.data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及其原文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Textfile.txt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</a:p>
        </p:txBody>
      </p:sp>
      <p:sp>
        <p:nvSpPr>
          <p:cNvPr id="3" name="矩形 11"/>
          <p:cNvSpPr/>
          <p:nvPr/>
        </p:nvSpPr>
        <p:spPr>
          <a:xfrm>
            <a:off x="900000" y="185524"/>
            <a:ext cx="1319592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任务总结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矩形 11"/>
          <p:cNvSpPr/>
          <p:nvPr/>
        </p:nvSpPr>
        <p:spPr>
          <a:xfrm>
            <a:off x="902578" y="207328"/>
            <a:ext cx="2738250" cy="76944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教学目的及教学内容</a:t>
            </a:r>
          </a:p>
          <a:p>
            <a:pPr eaLnBrk="1" hangingPunct="1"/>
            <a:endParaRPr lang="zh-CN" altLang="en-US" sz="2200" b="1" dirty="0">
              <a:solidFill>
                <a:srgbClr val="394179"/>
              </a:solidFill>
              <a:ea typeface="黑体-简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578" y="1702291"/>
            <a:ext cx="7788649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       加深对树和二叉树数据结构的理解，强化学生的逻辑思维能力和动手能力，巩固良好的编程习惯，掌握工程软件设计的基本方法，为后续课程的学习打下坚实基础。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8580" y="13329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学习目的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580" y="3041119"/>
            <a:ext cx="8631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教学内容</a:t>
            </a:r>
          </a:p>
        </p:txBody>
      </p:sp>
      <p:sp>
        <p:nvSpPr>
          <p:cNvPr id="10" name="矩形 9"/>
          <p:cNvSpPr/>
          <p:nvPr/>
        </p:nvSpPr>
        <p:spPr>
          <a:xfrm>
            <a:off x="902578" y="3429000"/>
            <a:ext cx="7788649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</a:rPr>
              <a:t>问题描述：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</a:t>
            </a:r>
            <a:r>
              <a:rPr lang="zh-CN" altLang="en-US" dirty="0">
                <a:solidFill>
                  <a:srgbClr val="000000"/>
                </a:solidFill>
              </a:rPr>
              <a:t>利用哈夫曼编码进行通信可以大大提高信道利用率，缩短信息传输时间，降低传输成本。但是，这要求在发送端通过一个编码系统对待传数据预先编码，在接收端将传来的数据进行译码（解码）。对于双工信道（即可以双向传输信息的信道），每端都需要一个完整的编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译码系统。试为这样的信息收发站设计一个哈夫曼编译码系统。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" name="矩形 5"/>
          <p:cNvSpPr/>
          <p:nvPr/>
        </p:nvSpPr>
        <p:spPr>
          <a:xfrm>
            <a:off x="338004" y="1252657"/>
            <a:ext cx="8631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教学内容</a:t>
            </a:r>
          </a:p>
        </p:txBody>
      </p:sp>
      <p:sp>
        <p:nvSpPr>
          <p:cNvPr id="10" name="矩形 9"/>
          <p:cNvSpPr/>
          <p:nvPr/>
        </p:nvSpPr>
        <p:spPr>
          <a:xfrm>
            <a:off x="518795" y="1557000"/>
            <a:ext cx="8221407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基本要求：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）统计字符（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）。用已有的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Words.txt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，对文件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Words.txt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中的文本进行字符统计，将结果写在文件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Datafile.data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中；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）编码（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）。从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Datafile.data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中读取字符和频率，构建哈夫曼树，并输出为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HuffmanTree.data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Hcode.data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文件，对文件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ToBeTran.data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中的文本进行编码形成报文，将报文写在文件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Code.txt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中；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）译码（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）。利用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HuffmanTree.data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Hcode.data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文件，构建哈夫曼树，对文件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CodeFile.data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中的代码进行解码形成原文，结果存入文件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Textfile.txt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中；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）输出（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）。输出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DataFile.data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中出现的字符以及各字符出现的频度（或概率）；输出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ToBeTran.data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及其报文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Code.txt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；输出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CodeFile.data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及其原文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Textfile.txt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3" name="矩形 11"/>
          <p:cNvSpPr/>
          <p:nvPr/>
        </p:nvSpPr>
        <p:spPr>
          <a:xfrm>
            <a:off x="902578" y="207328"/>
            <a:ext cx="2738250" cy="76944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教学目的及教学内容</a:t>
            </a:r>
          </a:p>
          <a:p>
            <a:pPr eaLnBrk="1" hangingPunct="1"/>
            <a:endParaRPr lang="zh-CN" altLang="en-US" sz="2200" b="1" dirty="0">
              <a:solidFill>
                <a:srgbClr val="394179"/>
              </a:solidFill>
              <a:ea typeface="黑体-简" panose="02000000000000000000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080" y="-4445"/>
            <a:ext cx="2400935" cy="686244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2819" name="Line 29"/>
          <p:cNvSpPr/>
          <p:nvPr/>
        </p:nvSpPr>
        <p:spPr>
          <a:xfrm>
            <a:off x="52705" y="253206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0" name="Line 32"/>
          <p:cNvSpPr/>
          <p:nvPr/>
        </p:nvSpPr>
        <p:spPr>
          <a:xfrm>
            <a:off x="52705" y="381984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1" name="TextBox 32"/>
          <p:cNvSpPr txBox="1"/>
          <p:nvPr/>
        </p:nvSpPr>
        <p:spPr>
          <a:xfrm>
            <a:off x="110315" y="2793683"/>
            <a:ext cx="217078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章 节 目 录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74930" y="3241993"/>
            <a:ext cx="2241550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+mn-cs"/>
                <a:sym typeface="+mn-ea"/>
              </a:rPr>
              <a:t>CONTENTS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32516" y="2876057"/>
            <a:ext cx="540016" cy="545439"/>
            <a:chOff x="5575" y="2073"/>
            <a:chExt cx="730" cy="761"/>
          </a:xfrm>
        </p:grpSpPr>
        <p:sp>
          <p:nvSpPr>
            <p:cNvPr id="4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Text Box 24"/>
            <p:cNvSpPr txBox="1"/>
            <p:nvPr/>
          </p:nvSpPr>
          <p:spPr>
            <a:xfrm>
              <a:off x="5603" y="2073"/>
              <a:ext cx="698" cy="7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636000" y="2876057"/>
            <a:ext cx="5950027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zh-CN" altLang="en-US" sz="2800" b="1" dirty="0"/>
              <a:t>编码与加密问题</a:t>
            </a:r>
            <a:endParaRPr lang="en-US" altLang="zh-CN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0" y="2277000"/>
            <a:ext cx="2524500" cy="2376000"/>
          </a:xfrm>
          <a:prstGeom prst="rect">
            <a:avLst/>
          </a:prstGeom>
        </p:spPr>
      </p:pic>
      <p:sp>
        <p:nvSpPr>
          <p:cNvPr id="15" name="箭头: 右 14"/>
          <p:cNvSpPr/>
          <p:nvPr/>
        </p:nvSpPr>
        <p:spPr>
          <a:xfrm>
            <a:off x="3708000" y="3213000"/>
            <a:ext cx="1008000" cy="43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90" y="2169750"/>
            <a:ext cx="2524500" cy="248325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324000" y="4907503"/>
            <a:ext cx="8109606" cy="86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遵守一套加密系统，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将系统加密后的报文上传服务器，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用加密系统将报文解密</a:t>
            </a:r>
            <a:endParaRPr lang="en-US" altLang="zh-CN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78" y="5691767"/>
            <a:ext cx="2765044" cy="1094043"/>
          </a:xfrm>
          <a:prstGeom prst="rect">
            <a:avLst/>
          </a:prstGeom>
        </p:spPr>
      </p:pic>
      <p:sp>
        <p:nvSpPr>
          <p:cNvPr id="44" name="AutoShape 73"/>
          <p:cNvSpPr>
            <a:spLocks noChangeArrowheads="1"/>
          </p:cNvSpPr>
          <p:nvPr/>
        </p:nvSpPr>
        <p:spPr bwMode="auto">
          <a:xfrm>
            <a:off x="6516000" y="5457900"/>
            <a:ext cx="2209800" cy="838200"/>
          </a:xfrm>
          <a:prstGeom prst="wedgeEllipseCallout">
            <a:avLst>
              <a:gd name="adj1" fmla="val -87662"/>
              <a:gd name="adj2" fmla="val 69149"/>
            </a:avLst>
          </a:prstGeom>
          <a:solidFill>
            <a:srgbClr val="55A0C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什么样的加密算法？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4802" y="981000"/>
            <a:ext cx="8725466" cy="1238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信息存储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(/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传输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)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与加密问题：</a:t>
            </a:r>
            <a:endParaRPr kumimoji="1"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用户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发送一段信息，经过中继服务器的派送，信息通过互联网送达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问题：如果出现黑客在中继服务器中劫持数据，导致数据泄露，如何解决这个问题？</a:t>
            </a:r>
            <a:endParaRPr lang="en-US" altLang="zh-CN" dirty="0"/>
          </a:p>
        </p:txBody>
      </p:sp>
      <p:sp>
        <p:nvSpPr>
          <p:cNvPr id="11" name="文本框 2"/>
          <p:cNvSpPr txBox="1"/>
          <p:nvPr/>
        </p:nvSpPr>
        <p:spPr>
          <a:xfrm>
            <a:off x="790448" y="179601"/>
            <a:ext cx="46323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2.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编码与加密问题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1" grpId="0"/>
      <p:bldP spid="44" grpId="0" animBg="1" autoUpdateAnimBg="0"/>
      <p:bldP spid="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00" y="3535102"/>
            <a:ext cx="2495678" cy="13716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3501000"/>
            <a:ext cx="2495678" cy="13716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33" y="874420"/>
            <a:ext cx="1155700" cy="1066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000" y="1956856"/>
            <a:ext cx="8856000" cy="22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机器只能识别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机器码，加密本质是建立字母与机器码的应对关系，这种对应关系亦是解密的关键。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实现这种对应关系有哪些需要注意？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如何实现字母到机器码的对应关系？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000" y="1113569"/>
            <a:ext cx="1022350" cy="40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000" y="1051678"/>
            <a:ext cx="1543050" cy="361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2133" y="1313340"/>
            <a:ext cx="4724400" cy="292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8069" y="937920"/>
            <a:ext cx="514350" cy="939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022666" y="1113569"/>
            <a:ext cx="450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efgh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39939" y="42117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18109" y="4115407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Yes!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8000" y="4941000"/>
            <a:ext cx="8280000" cy="414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每个字母与其对应的机器码要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一一对应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，不能相同，即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唯一性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8000" y="5424252"/>
            <a:ext cx="8280000" cy="414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字母到机器码的对应关系可以是指定长度，也可以是可变长度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对话气泡: 椭圆形 25"/>
          <p:cNvSpPr/>
          <p:nvPr/>
        </p:nvSpPr>
        <p:spPr>
          <a:xfrm>
            <a:off x="1332000" y="6037934"/>
            <a:ext cx="2366666" cy="612648"/>
          </a:xfrm>
          <a:prstGeom prst="wedgeEllipseCallout">
            <a:avLst>
              <a:gd name="adj1" fmla="val 36753"/>
              <a:gd name="adj2" fmla="val -975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</a:rPr>
              <a:t>稳定，简单，如</a:t>
            </a:r>
            <a:r>
              <a:rPr lang="en-US" altLang="zh-CN" sz="1600" b="1" dirty="0">
                <a:solidFill>
                  <a:srgbClr val="000000"/>
                </a:solidFill>
              </a:rPr>
              <a:t>ASCII 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3" name="对话气泡: 椭圆形 32"/>
          <p:cNvSpPr/>
          <p:nvPr/>
        </p:nvSpPr>
        <p:spPr>
          <a:xfrm>
            <a:off x="4751999" y="6064645"/>
            <a:ext cx="2084533" cy="612648"/>
          </a:xfrm>
          <a:prstGeom prst="wedgeEllipseCallout">
            <a:avLst>
              <a:gd name="adj1" fmla="val -30795"/>
              <a:gd name="adj2" fmla="val -97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</a:rPr>
              <a:t>可压缩，可扩展</a:t>
            </a:r>
          </a:p>
        </p:txBody>
      </p:sp>
      <p:sp>
        <p:nvSpPr>
          <p:cNvPr id="19" name="文本框 2"/>
          <p:cNvSpPr txBox="1"/>
          <p:nvPr/>
        </p:nvSpPr>
        <p:spPr>
          <a:xfrm>
            <a:off x="790448" y="179601"/>
            <a:ext cx="46323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2.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编码与加密问题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0" grpId="0"/>
      <p:bldP spid="31" grpId="0"/>
      <p:bldP spid="26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16" y="2217385"/>
            <a:ext cx="6159817" cy="1352620"/>
          </a:xfrm>
          <a:prstGeom prst="rect">
            <a:avLst/>
          </a:prstGeom>
        </p:spPr>
      </p:pic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287999" y="3570005"/>
          <a:ext cx="856800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90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01100001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01100010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01100110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01101101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01110110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01111010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AutoShape 73"/>
          <p:cNvSpPr>
            <a:spLocks noChangeArrowheads="1"/>
          </p:cNvSpPr>
          <p:nvPr/>
        </p:nvSpPr>
        <p:spPr bwMode="auto">
          <a:xfrm>
            <a:off x="6713236" y="2582877"/>
            <a:ext cx="2296861" cy="838200"/>
          </a:xfrm>
          <a:prstGeom prst="wedgeEllipseCallout">
            <a:avLst>
              <a:gd name="adj1" fmla="val -87662"/>
              <a:gd name="adj2" fmla="val 69149"/>
            </a:avLst>
          </a:prstGeom>
          <a:solidFill>
            <a:srgbClr val="55A0C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如何实现更小传输量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0000" y="1025916"/>
            <a:ext cx="8424000" cy="11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编码方式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1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指定长度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charset="-122"/>
              </a:rPr>
              <a:t>）：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字符的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码编码</a:t>
            </a:r>
            <a:endParaRPr kumimoji="1"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现有一段会出现大量重复字符的英文字符串，使用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ASCII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码来对字符进行定长编码，大概需要</a:t>
            </a:r>
            <a:r>
              <a:rPr lang="en-US" altLang="zh-CN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400bit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来传输，考虑另外一种编码方法来记录这段字符，使得其能够更小的传输量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790448" y="179601"/>
            <a:ext cx="46323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b="1" dirty="0">
                <a:solidFill>
                  <a:srgbClr val="394179"/>
                </a:solidFill>
                <a:ea typeface="黑体-简" panose="02000000000000000000" charset="-122"/>
              </a:rPr>
              <a:t>2. </a:t>
            </a:r>
            <a:r>
              <a:rPr lang="zh-CN" altLang="en-US" sz="2200" b="1" dirty="0">
                <a:solidFill>
                  <a:srgbClr val="394179"/>
                </a:solidFill>
                <a:ea typeface="黑体-简" panose="02000000000000000000" charset="-122"/>
              </a:rPr>
              <a:t>编码与加密问题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803c5b0-8809-485c-921b-843c068e4b9f"/>
  <p:tag name="COMMONDATA" val="eyJoZGlkIjoiYWJkODIwNWE3MDBkMzNmOTg5MzE3NDlkODU3MTlmYzc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onstantia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3763</Words>
  <Application>Microsoft Office PowerPoint</Application>
  <PresentationFormat>全屏显示(4:3)</PresentationFormat>
  <Paragraphs>1011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-apple-system</vt:lpstr>
      <vt:lpstr>Söhne</vt:lpstr>
      <vt:lpstr>等线</vt:lpstr>
      <vt:lpstr>方正小标宋简体</vt:lpstr>
      <vt:lpstr>黑体</vt:lpstr>
      <vt:lpstr>黑体-简</vt:lpstr>
      <vt:lpstr>楷体_GB2312</vt:lpstr>
      <vt:lpstr>苹方-简</vt:lpstr>
      <vt:lpstr>宋体</vt:lpstr>
      <vt:lpstr>微软雅黑</vt:lpstr>
      <vt:lpstr>新宋体</vt:lpstr>
      <vt:lpstr>Arial</vt:lpstr>
      <vt:lpstr>Calibri</vt:lpstr>
      <vt:lpstr>Cambria Math</vt:lpstr>
      <vt:lpstr>Constantia</vt:lpstr>
      <vt:lpstr>Impact</vt:lpstr>
      <vt:lpstr>Segoe UI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AHU</cp:lastModifiedBy>
  <cp:revision>1353</cp:revision>
  <dcterms:created xsi:type="dcterms:W3CDTF">2019-06-25T15:39:00Z</dcterms:created>
  <dcterms:modified xsi:type="dcterms:W3CDTF">2023-04-12T00:26:02Z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000800f436000000000001024140</vt:lpwstr>
  </property>
  <property fmtid="{D5CDD505-2E9C-101B-9397-08002B2CF9AE}" pid="3" name="KSOProductBuildVer">
    <vt:lpwstr>2052-11.1.0.14036</vt:lpwstr>
  </property>
  <property fmtid="{D5CDD505-2E9C-101B-9397-08002B2CF9AE}" pid="4" name="ICV">
    <vt:lpwstr>9AFB347902C7494A93B481ACE295FFF6_13</vt:lpwstr>
  </property>
</Properties>
</file>