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1"/>
  </p:notesMasterIdLst>
  <p:sldIdLst>
    <p:sldId id="256" r:id="rId2"/>
    <p:sldId id="305" r:id="rId3"/>
    <p:sldId id="321" r:id="rId4"/>
    <p:sldId id="324" r:id="rId5"/>
    <p:sldId id="322" r:id="rId6"/>
    <p:sldId id="323" r:id="rId7"/>
    <p:sldId id="319" r:id="rId8"/>
    <p:sldId id="320" r:id="rId9"/>
    <p:sldId id="291" r:id="rId10"/>
    <p:sldId id="329" r:id="rId11"/>
    <p:sldId id="330" r:id="rId12"/>
    <p:sldId id="384" r:id="rId13"/>
    <p:sldId id="385" r:id="rId14"/>
    <p:sldId id="386" r:id="rId15"/>
    <p:sldId id="292" r:id="rId16"/>
    <p:sldId id="387" r:id="rId17"/>
    <p:sldId id="388" r:id="rId18"/>
    <p:sldId id="395" r:id="rId19"/>
    <p:sldId id="396" r:id="rId20"/>
    <p:sldId id="397" r:id="rId21"/>
    <p:sldId id="394" r:id="rId22"/>
    <p:sldId id="398" r:id="rId23"/>
    <p:sldId id="399" r:id="rId24"/>
    <p:sldId id="400" r:id="rId25"/>
    <p:sldId id="403" r:id="rId26"/>
    <p:sldId id="401" r:id="rId27"/>
    <p:sldId id="404" r:id="rId28"/>
    <p:sldId id="402" r:id="rId29"/>
    <p:sldId id="405" r:id="rId30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2" autoAdjust="0"/>
    <p:restoredTop sz="94677"/>
  </p:normalViewPr>
  <p:slideViewPr>
    <p:cSldViewPr>
      <p:cViewPr varScale="1">
        <p:scale>
          <a:sx n="101" d="100"/>
          <a:sy n="101" d="100"/>
        </p:scale>
        <p:origin x="20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E10C9D4-5827-444D-B4D8-EAFE58DDEA5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11785FC-D5CC-144C-9A3D-AD3FB7BDF99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321C62DE-2E5C-764D-B385-1597B86AB92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444DC3B-4050-4946-8333-DB3F62DB2C8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CC85EACF-8993-7C4D-99AC-47148F8FC41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97387012-FA08-294A-91C1-9F2D9B87F3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E4236C06-C23F-D443-9D4A-B7EAE29443D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36C06-C23F-D443-9D4A-B7EAE29443DC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431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36C06-C23F-D443-9D4A-B7EAE29443DC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3900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36C06-C23F-D443-9D4A-B7EAE29443D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8655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>
            <a:extLst>
              <a:ext uri="{FF2B5EF4-FFF2-40B4-BE49-F238E27FC236}">
                <a16:creationId xmlns:a16="http://schemas.microsoft.com/office/drawing/2014/main" id="{A7902B34-02DB-5D42-B315-547B9D438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6" name="备注占位符 2">
            <a:extLst>
              <a:ext uri="{FF2B5EF4-FFF2-40B4-BE49-F238E27FC236}">
                <a16:creationId xmlns:a16="http://schemas.microsoft.com/office/drawing/2014/main" id="{BDC6473B-54DE-2F4B-9233-571FFBF57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13667" name="灯片编号占位符 3">
            <a:extLst>
              <a:ext uri="{FF2B5EF4-FFF2-40B4-BE49-F238E27FC236}">
                <a16:creationId xmlns:a16="http://schemas.microsoft.com/office/drawing/2014/main" id="{B677F467-51E4-D840-BBB8-FC3C7ED02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5253EF-6D5C-1340-8480-AD791DED91D2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236C06-C23F-D443-9D4A-B7EAE29443DC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795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B45E483-47BD-264C-BA45-59A456D82501}"/>
              </a:ext>
            </a:extLst>
          </p:cNvPr>
          <p:cNvGrpSpPr>
            <a:grpSpLocks/>
          </p:cNvGrpSpPr>
          <p:nvPr/>
        </p:nvGrpSpPr>
        <p:grpSpPr bwMode="auto">
          <a:xfrm>
            <a:off x="0" y="908050"/>
            <a:ext cx="9009063" cy="1052513"/>
            <a:chOff x="0" y="1536"/>
            <a:chExt cx="5675" cy="6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91ECBD9-553A-224D-B311-404F27E80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303CB8ED-EBB2-BE44-A6A9-62062AA89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299F341C-AF33-7049-8197-16480768B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CB323E8-C85F-E144-8805-38B39DC65D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613BAAE0-1E5A-3443-9E8F-B696D748A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6CB909F7-0B3D-F942-AF0E-A2826E3304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74E829E0-2F84-1544-A621-5FB9B9880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A0DE467E-5AE8-3644-B1E0-38BE91A57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FCFECD28-26D7-4C42-A166-F4AFE0A6D4E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71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1911B1CD-39DD-984A-9592-0FA00699A3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965F7E6-EAEA-7843-BF55-ED465F210CEC}" type="datetime1">
              <a:rPr lang="zh-CN" altLang="en-US"/>
              <a:pPr/>
              <a:t>2024/10/15</a:t>
            </a:fld>
            <a:endParaRPr lang="en-US" altLang="zh-CN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A09E77C0-9AAE-9D43-A132-BC5BFC2D0B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CD6F5E6A-2208-4040-B10A-4AE6383BB8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D1E0681-54C6-D94A-9926-7D24C1EE51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10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D5BA4CD-0569-974A-AEB4-30B72780D7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06042-1959-0D4B-B932-32FDFE11E0F1}" type="datetime1">
              <a:rPr lang="zh-CN" altLang="en-US"/>
              <a:pPr/>
              <a:t>2024/10/15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231C394-2179-D04F-BC14-C2D339870F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6063463-492F-BC4D-A095-B5B1B81562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6732B5-BF9A-9A49-AC75-243F28671E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141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AD21634-8CFA-0D40-896E-14AFF75CB7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5AF319-5B44-C142-8968-865287F31809}" type="datetime1">
              <a:rPr lang="zh-CN" altLang="en-US"/>
              <a:pPr/>
              <a:t>2024/10/15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065B3D0-9204-8A4D-9045-CC65AC0420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E2539CD-3156-AE47-8DDE-ADD96DA569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DD7304-541C-EA4B-A773-F0ACEE4C7B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183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583BB23-37D5-DC40-BB40-16E8CD1B7C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B4E9CA-30D0-5743-B129-AF0763CD2BBA}" type="datetime1">
              <a:rPr lang="zh-CN" altLang="en-US"/>
              <a:pPr/>
              <a:t>2024/10/15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31C42A6-39AD-A04C-AAA0-B2DAB0E81F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637E21D-1841-1B42-AF80-1E06A66763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2AF7F1-14F3-F444-875C-C7F3EC9D1B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738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C436CBF-C11A-AB4B-9113-292C29326F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07E497-53CF-8340-845D-AE3B190005B3}" type="datetime1">
              <a:rPr lang="zh-CN" altLang="en-US"/>
              <a:pPr/>
              <a:t>2024/10/15</a:t>
            </a:fld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EE96B98-66CA-AF4C-A1C6-43A5B5C604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814F39F-1727-2848-84ED-02F9B9897D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253C41-1A84-3D48-8549-7945FF35F27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599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5CED16D-CDE3-9443-9DB0-04C7C1C5E9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2DDCE6-1334-EA45-A0E4-A9C196D15E83}" type="datetime1">
              <a:rPr lang="zh-CN" altLang="en-US"/>
              <a:pPr/>
              <a:t>2024/10/15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BBCE4E1-1446-4D40-A2A3-C3AE7BA63C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1835E40-60DD-F34F-8D71-47F87950ED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C06186-60D3-174C-BBEF-CD91A53CE0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20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9E1007C-022D-8640-8977-88A136594B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51D85-D391-7F4C-A23C-E73AB119B7C7}" type="datetime1">
              <a:rPr lang="zh-CN" altLang="en-US"/>
              <a:pPr/>
              <a:t>2024/10/15</a:t>
            </a:fld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EA3ECF8-C131-6840-80F4-2A37DB28A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C1956AC7-1022-1345-BECC-67BFADF5FB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CD3798-1E27-C846-B9C9-FA844A6DCC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9372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267B87F2-AA16-B548-A9BC-1A5AB0CC74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CD1E21-FD39-A74C-B468-9092A44AFDC7}" type="datetime1">
              <a:rPr lang="zh-CN" altLang="en-US"/>
              <a:pPr/>
              <a:t>2024/10/15</a:t>
            </a:fld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E2463B8-F873-FA45-8556-DB1BA35025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05A9DFD-6770-8F46-96BD-DCF5C6DB4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348A5-072C-794F-9268-315B617A70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74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4C43BB20-B1F5-2247-98EF-BEDBA75D50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574A6F-72BC-4B49-9887-8FA4EB86606B}" type="datetime1">
              <a:rPr lang="zh-CN" altLang="en-US"/>
              <a:pPr/>
              <a:t>2024/10/15</a:t>
            </a:fld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43CB09E-AC75-144B-BEC8-8B82CA2BC8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6F02F20-527B-CC42-8C98-D6D65A1C5E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C88F4-FC5E-CF4F-8A8A-4CDA37B30F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700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A3F53BE-CA3A-8B46-B3EA-A212CF2FAE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146126-82F1-DF46-BDE7-3809B52E1E3D}" type="datetime1">
              <a:rPr lang="zh-CN" altLang="en-US"/>
              <a:pPr/>
              <a:t>2024/10/15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616331F-039D-4B47-861F-399F5BFB15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89BA720-090E-5B4F-9C50-A83B2AF901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45B625-0CD7-2A47-8423-B978D1A47C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7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6545BF9-688C-6F42-B45D-9383ECBE20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CC2B0D-7A4C-BC40-B873-24B222B0C605}" type="datetime1">
              <a:rPr lang="zh-CN" altLang="en-US"/>
              <a:pPr/>
              <a:t>2024/10/15</a:t>
            </a:fld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E00DEF2-5880-5744-BF40-1747171E65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DEEC662-AFDE-6249-9806-AD5F20D95F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D5403-84EA-E742-B41E-86A2D9EACB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9810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4742733E-CE3C-4949-BA4D-904300C861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90513" y="657225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zh-CN" sz="2400" b="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9D3CD11-8979-7640-BF59-C9D03F70AA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673100" y="657225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zh-CN" sz="2400" b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962D34EA-03B2-044C-8DE9-88963E7FAF2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4338" y="10795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zh-CN" sz="2400" b="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601C27CE-1B96-914D-8B74-686D7325D6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84225" y="10795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zh-CN" sz="2400" b="0"/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5983B87F-1BA4-0D4A-968C-CCE20C66921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1006475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zh-CN" sz="2400" b="0"/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F01838D5-79DA-9B4D-A100-BE345D13BBB0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5000" y="5492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zh-CN" sz="2400" b="0"/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12029E1D-E6FB-5D4A-8CCD-6BC7BC91219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5913" y="13398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kumimoji="1" lang="zh-CN" altLang="zh-CN" sz="2400" b="0"/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85EEC255-6591-9945-83A1-5222E4470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27AEE57F-B738-F147-AEB7-24924C255D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6091" name="Rectangle 11">
            <a:extLst>
              <a:ext uri="{FF2B5EF4-FFF2-40B4-BE49-F238E27FC236}">
                <a16:creationId xmlns:a16="http://schemas.microsoft.com/office/drawing/2014/main" id="{DD82D9B4-7BE4-0146-8917-3763FDA1DC6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9B07735B-B23A-714A-B091-1B80AA8C47DD}" type="datetime1">
              <a:rPr lang="zh-CN" altLang="en-US"/>
              <a:pPr/>
              <a:t>2024/10/15</a:t>
            </a:fld>
            <a:endParaRPr lang="en-US" altLang="zh-CN"/>
          </a:p>
        </p:txBody>
      </p:sp>
      <p:sp>
        <p:nvSpPr>
          <p:cNvPr id="46092" name="Rectangle 12">
            <a:extLst>
              <a:ext uri="{FF2B5EF4-FFF2-40B4-BE49-F238E27FC236}">
                <a16:creationId xmlns:a16="http://schemas.microsoft.com/office/drawing/2014/main" id="{B9AFBD75-7184-4E4F-B2CC-2EB5A742BC3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46093" name="Rectangle 13">
            <a:extLst>
              <a:ext uri="{FF2B5EF4-FFF2-40B4-BE49-F238E27FC236}">
                <a16:creationId xmlns:a16="http://schemas.microsoft.com/office/drawing/2014/main" id="{9B0A9ABB-A60C-F144-AFEE-4BF5ACA5B5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C006249-EF9B-D440-B36A-376C077C12D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3" r:id="rId2"/>
    <p:sldLayoutId id="2147483712" r:id="rId3"/>
    <p:sldLayoutId id="2147483711" r:id="rId4"/>
    <p:sldLayoutId id="2147483710" r:id="rId5"/>
    <p:sldLayoutId id="2147483709" r:id="rId6"/>
    <p:sldLayoutId id="2147483708" r:id="rId7"/>
    <p:sldLayoutId id="2147483707" r:id="rId8"/>
    <p:sldLayoutId id="2147483706" r:id="rId9"/>
    <p:sldLayoutId id="2147483705" r:id="rId10"/>
    <p:sldLayoutId id="214748370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3.e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4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e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9.png"/><Relationship Id="rId4" Type="http://schemas.openxmlformats.org/officeDocument/2006/relationships/image" Target="../media/image25.emf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6">
            <a:extLst>
              <a:ext uri="{FF2B5EF4-FFF2-40B4-BE49-F238E27FC236}">
                <a16:creationId xmlns:a16="http://schemas.microsoft.com/office/drawing/2014/main" id="{8AAB122B-EBD6-6A42-BA11-3AB83D1945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964C868-26A2-FA4D-8EDB-10F6E129020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4578" name="Rectangle 16">
            <a:extLst>
              <a:ext uri="{FF2B5EF4-FFF2-40B4-BE49-F238E27FC236}">
                <a16:creationId xmlns:a16="http://schemas.microsoft.com/office/drawing/2014/main" id="{1ECD7AF8-5AC9-EE49-80EC-23A879A60E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3FD9DE5-A8FE-8149-8EA4-3C9F2598FE94}" type="slidenum">
              <a:rPr lang="en-US" altLang="zh-CN" sz="1400" b="0">
                <a:solidFill>
                  <a:schemeClr val="bg2"/>
                </a:solidFill>
              </a:rPr>
              <a:pPr algn="r" eaLnBrk="1" hangingPunct="1"/>
              <a:t>1</a:t>
            </a:fld>
            <a:endParaRPr lang="en-US" altLang="zh-CN" sz="1400" b="0">
              <a:solidFill>
                <a:schemeClr val="bg2"/>
              </a:solidFill>
            </a:endParaRPr>
          </a:p>
        </p:txBody>
      </p:sp>
      <p:sp>
        <p:nvSpPr>
          <p:cNvPr id="24579" name="Text Box 5">
            <a:extLst>
              <a:ext uri="{FF2B5EF4-FFF2-40B4-BE49-F238E27FC236}">
                <a16:creationId xmlns:a16="http://schemas.microsoft.com/office/drawing/2014/main" id="{EC0B6F2E-8C4E-824A-8FB0-7DB7942D2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368" y="2924944"/>
            <a:ext cx="785343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Char char="•"/>
            </a:pPr>
            <a:r>
              <a:rPr lang="en-US" altLang="zh-CN" sz="3200" dirty="0">
                <a:latin typeface="Arial" panose="020B0604020202020204" pitchFamily="34" charset="0"/>
              </a:rPr>
              <a:t> </a:t>
            </a:r>
            <a:r>
              <a:rPr lang="zh-CN" altLang="en-US" sz="3200" dirty="0">
                <a:latin typeface="Arial" panose="020B0604020202020204" pitchFamily="34" charset="0"/>
              </a:rPr>
              <a:t>课程设计一：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algn="l" eaLnBrk="1" hangingPunct="1"/>
            <a:r>
              <a:rPr lang="zh-CN" altLang="en-US" sz="3200" dirty="0">
                <a:latin typeface="Arial" panose="020B0604020202020204" pitchFamily="34" charset="0"/>
              </a:rPr>
              <a:t>        选题</a:t>
            </a:r>
            <a:r>
              <a:rPr lang="en-US" altLang="zh-CN" sz="3200" dirty="0">
                <a:latin typeface="Arial" panose="020B0604020202020204" pitchFamily="34" charset="0"/>
              </a:rPr>
              <a:t>1:</a:t>
            </a:r>
            <a:r>
              <a:rPr lang="zh-CN" altLang="en-US" sz="3200" dirty="0">
                <a:latin typeface="Arial" panose="020B0604020202020204" pitchFamily="34" charset="0"/>
              </a:rPr>
              <a:t>卷积演示系统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algn="l" eaLnBrk="1" hangingPunct="1"/>
            <a:r>
              <a:rPr lang="zh-CN" altLang="en-US" sz="3200" dirty="0">
                <a:latin typeface="Arial" panose="020B0604020202020204" pitchFamily="34" charset="0"/>
              </a:rPr>
              <a:t>        选题</a:t>
            </a:r>
            <a:r>
              <a:rPr lang="en-US" altLang="zh-CN" sz="3200" dirty="0">
                <a:latin typeface="Arial" panose="020B0604020202020204" pitchFamily="34" charset="0"/>
              </a:rPr>
              <a:t>2:</a:t>
            </a:r>
            <a:r>
              <a:rPr lang="en" altLang="zh-CN" sz="3200" dirty="0">
                <a:latin typeface="Arial" panose="020B0604020202020204" pitchFamily="34" charset="0"/>
              </a:rPr>
              <a:t> FFT</a:t>
            </a:r>
            <a:r>
              <a:rPr lang="zh-CN" altLang="en-US" sz="3200" dirty="0">
                <a:latin typeface="Arial" panose="020B0604020202020204" pitchFamily="34" charset="0"/>
              </a:rPr>
              <a:t>算法的</a:t>
            </a:r>
            <a:r>
              <a:rPr lang="en" altLang="zh-CN" sz="3200" dirty="0" err="1">
                <a:latin typeface="Arial" panose="020B0604020202020204" pitchFamily="34" charset="0"/>
              </a:rPr>
              <a:t>Matlab</a:t>
            </a:r>
            <a:r>
              <a:rPr lang="zh-CN" altLang="en-US" sz="3200" dirty="0">
                <a:latin typeface="Arial" panose="020B0604020202020204" pitchFamily="34" charset="0"/>
              </a:rPr>
              <a:t>实现及应用 </a:t>
            </a:r>
            <a:endParaRPr lang="en-US" altLang="zh-CN" sz="3200" dirty="0">
              <a:latin typeface="Arial" panose="020B0604020202020204" pitchFamily="34" charset="0"/>
            </a:endParaRPr>
          </a:p>
          <a:p>
            <a:pPr algn="l" eaLnBrk="1" hangingPunct="1"/>
            <a:endParaRPr lang="en-US" altLang="zh-CN" sz="3200" dirty="0">
              <a:latin typeface="Arial" panose="020B0604020202020204" pitchFamily="34" charset="0"/>
            </a:endParaRPr>
          </a:p>
          <a:p>
            <a:pPr algn="l" eaLnBrk="1" hangingPunct="1"/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24582" name="WordArt 8">
            <a:extLst>
              <a:ext uri="{FF2B5EF4-FFF2-40B4-BE49-F238E27FC236}">
                <a16:creationId xmlns:a16="http://schemas.microsoft.com/office/drawing/2014/main" id="{1D7E41E0-4515-EE48-BEC8-DE6683A62DB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68538" y="836613"/>
            <a:ext cx="4572000" cy="914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r>
              <a:rPr lang="zh-CN" altLang="en-US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宋体" panose="02010600030101010101" pitchFamily="2" charset="-122"/>
              </a:rPr>
              <a:t>数字信号处理课程设计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4475DA-EE71-D749-B90C-6A0A1E8D93B5}"/>
              </a:ext>
            </a:extLst>
          </p:cNvPr>
          <p:cNvSpPr txBox="1"/>
          <p:nvPr/>
        </p:nvSpPr>
        <p:spPr>
          <a:xfrm>
            <a:off x="3209458" y="5602069"/>
            <a:ext cx="25763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安徽大学 人工智能学院</a:t>
            </a:r>
            <a:endParaRPr kumimoji="1" lang="en-US" altLang="zh-CN" dirty="0"/>
          </a:p>
          <a:p>
            <a:r>
              <a:rPr kumimoji="1" lang="zh-CN" altLang="en-US" dirty="0"/>
              <a:t>郑曼 </a:t>
            </a:r>
            <a:endParaRPr kumimoji="1" lang="en-US" altLang="zh-CN" dirty="0"/>
          </a:p>
          <a:p>
            <a:r>
              <a:rPr kumimoji="1" lang="en-US" altLang="zh-CN" dirty="0"/>
              <a:t>2024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C1D84583-70FF-0347-97A8-12E49F79A9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6E253DA-39F8-7344-AB0F-E9871D89C08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B0E787BC-B234-5E45-8B51-852FF4438E53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0E65F64-4ECC-4644-B885-4C8AA1277084}" type="slidenum">
              <a:rPr lang="en-US" altLang="zh-CN" sz="1400" b="0"/>
              <a:pPr algn="r" eaLnBrk="1" hangingPunct="1"/>
              <a:t>10</a:t>
            </a:fld>
            <a:endParaRPr lang="en-US" altLang="zh-CN" sz="1400" b="0"/>
          </a:p>
        </p:txBody>
      </p:sp>
      <p:sp>
        <p:nvSpPr>
          <p:cNvPr id="47108" name="Rectangle 12">
            <a:extLst>
              <a:ext uri="{FF2B5EF4-FFF2-40B4-BE49-F238E27FC236}">
                <a16:creationId xmlns:a16="http://schemas.microsoft.com/office/drawing/2014/main" id="{DD911DB8-0199-E440-A219-687EEA54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764704"/>
            <a:ext cx="3168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/>
              <a:t>二、实验原理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1B4DEC-7F09-AC4D-A7A7-734B08C55942}"/>
              </a:ext>
            </a:extLst>
          </p:cNvPr>
          <p:cNvSpPr txBox="1"/>
          <p:nvPr/>
        </p:nvSpPr>
        <p:spPr>
          <a:xfrm>
            <a:off x="432156" y="1674148"/>
            <a:ext cx="1803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1.</a:t>
            </a:r>
            <a:r>
              <a:rPr kumimoji="1" lang="zh-CN" altLang="en-US" sz="2400" dirty="0"/>
              <a:t> 线性卷积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7EF0FD-3078-DF41-80CC-B82CC96789D3}"/>
              </a:ext>
            </a:extLst>
          </p:cNvPr>
          <p:cNvSpPr txBox="1"/>
          <p:nvPr/>
        </p:nvSpPr>
        <p:spPr>
          <a:xfrm>
            <a:off x="467544" y="2214459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/>
              <a:t>设两序列</a:t>
            </a:r>
            <a:r>
              <a:rPr kumimoji="1" lang="en-US" altLang="zh-CN" sz="2400" dirty="0"/>
              <a:t>x(n),h(n),</a:t>
            </a:r>
            <a:r>
              <a:rPr kumimoji="1" lang="zh-CN" altLang="en-US" sz="2400" dirty="0"/>
              <a:t>其线性卷积定义为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5950C4-1ECD-AD48-A960-4AFC55A0F8F3}"/>
                  </a:ext>
                </a:extLst>
              </p:cNvPr>
              <p:cNvSpPr txBox="1"/>
              <p:nvPr/>
            </p:nvSpPr>
            <p:spPr>
              <a:xfrm>
                <a:off x="2562222" y="2815630"/>
                <a:ext cx="3941335" cy="1006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C5950C4-1ECD-AD48-A960-4AFC55A0F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222" y="2815630"/>
                <a:ext cx="3941335" cy="1006750"/>
              </a:xfrm>
              <a:prstGeom prst="rect">
                <a:avLst/>
              </a:prstGeom>
              <a:blipFill>
                <a:blip r:embed="rId2"/>
                <a:stretch>
                  <a:fillRect l="-2244" t="-121250" r="-962" b="-18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7A262676-FF83-0842-A7B0-D306339520AC}"/>
              </a:ext>
            </a:extLst>
          </p:cNvPr>
          <p:cNvSpPr txBox="1"/>
          <p:nvPr/>
        </p:nvSpPr>
        <p:spPr>
          <a:xfrm>
            <a:off x="482322" y="3960098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1)</a:t>
            </a:r>
            <a:r>
              <a:rPr kumimoji="1" lang="zh-CN" altLang="en-US" sz="2400" dirty="0"/>
              <a:t>翻褶：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CAAC8A-CF90-7645-AFB8-EF1A91CC3463}"/>
                  </a:ext>
                </a:extLst>
              </p:cNvPr>
              <p:cNvSpPr txBox="1"/>
              <p:nvPr/>
            </p:nvSpPr>
            <p:spPr>
              <a:xfrm>
                <a:off x="1763688" y="3992736"/>
                <a:ext cx="221958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1CAAC8A-CF90-7645-AFB8-EF1A91CC3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992736"/>
                <a:ext cx="2219582" cy="369332"/>
              </a:xfrm>
              <a:prstGeom prst="rect">
                <a:avLst/>
              </a:prstGeom>
              <a:blipFill>
                <a:blip r:embed="rId3"/>
                <a:stretch>
                  <a:fillRect l="-3977" r="-1705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96F83CB3-A2E3-2744-975C-5298501B8577}"/>
              </a:ext>
            </a:extLst>
          </p:cNvPr>
          <p:cNvSpPr txBox="1"/>
          <p:nvPr/>
        </p:nvSpPr>
        <p:spPr>
          <a:xfrm>
            <a:off x="482323" y="4450155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2)</a:t>
            </a:r>
            <a:r>
              <a:rPr kumimoji="1" lang="zh-CN" altLang="en-US" sz="2400" dirty="0"/>
              <a:t>移位：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8D1ECC8-5831-894A-9279-D723872B6020}"/>
                  </a:ext>
                </a:extLst>
              </p:cNvPr>
              <p:cNvSpPr txBox="1"/>
              <p:nvPr/>
            </p:nvSpPr>
            <p:spPr>
              <a:xfrm>
                <a:off x="1763688" y="4908424"/>
                <a:ext cx="21091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8D1ECC8-5831-894A-9279-D723872B6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908424"/>
                <a:ext cx="2109104" cy="369332"/>
              </a:xfrm>
              <a:prstGeom prst="rect">
                <a:avLst/>
              </a:prstGeom>
              <a:blipFill>
                <a:blip r:embed="rId4"/>
                <a:stretch>
                  <a:fillRect l="-2994" r="-2395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B404A9C-2C88-E049-8203-062CD3D6A053}"/>
                  </a:ext>
                </a:extLst>
              </p:cNvPr>
              <p:cNvSpPr txBox="1"/>
              <p:nvPr/>
            </p:nvSpPr>
            <p:spPr>
              <a:xfrm>
                <a:off x="1763688" y="4485870"/>
                <a:ext cx="27844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)→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B404A9C-2C88-E049-8203-062CD3D6A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485870"/>
                <a:ext cx="2784417" cy="369332"/>
              </a:xfrm>
              <a:prstGeom prst="rect">
                <a:avLst/>
              </a:prstGeom>
              <a:blipFill>
                <a:blip r:embed="rId5"/>
                <a:stretch>
                  <a:fillRect l="-3167" r="-1357" b="-3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B8B58613-6E71-7A48-90F3-F4C04B26D3E5}"/>
              </a:ext>
            </a:extLst>
          </p:cNvPr>
          <p:cNvSpPr txBox="1"/>
          <p:nvPr/>
        </p:nvSpPr>
        <p:spPr>
          <a:xfrm>
            <a:off x="482322" y="4890916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3)</a:t>
            </a:r>
            <a:r>
              <a:rPr kumimoji="1" lang="zh-CN" altLang="en-US" sz="2400" dirty="0"/>
              <a:t>相乘：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75AF435-B8C9-4E4D-96A9-5C1CD06C43B9}"/>
              </a:ext>
            </a:extLst>
          </p:cNvPr>
          <p:cNvSpPr txBox="1"/>
          <p:nvPr/>
        </p:nvSpPr>
        <p:spPr>
          <a:xfrm>
            <a:off x="482322" y="5372479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4)</a:t>
            </a:r>
            <a:r>
              <a:rPr kumimoji="1" lang="zh-CN" altLang="en-US" sz="2400" dirty="0"/>
              <a:t>相加：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E93C5E1-8181-7440-B352-81F23F991BA2}"/>
                  </a:ext>
                </a:extLst>
              </p:cNvPr>
              <p:cNvSpPr txBox="1"/>
              <p:nvPr/>
            </p:nvSpPr>
            <p:spPr>
              <a:xfrm>
                <a:off x="1630300" y="5405803"/>
                <a:ext cx="2902589" cy="1006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E93C5E1-8181-7440-B352-81F23F991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0300" y="5405803"/>
                <a:ext cx="2902589" cy="1006750"/>
              </a:xfrm>
              <a:prstGeom prst="rect">
                <a:avLst/>
              </a:prstGeom>
              <a:blipFill>
                <a:blip r:embed="rId6"/>
                <a:stretch>
                  <a:fillRect l="-33913" t="-121250" r="-870" b="-18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4E5342D2-12E0-B143-86A7-39B12569184C}"/>
              </a:ext>
            </a:extLst>
          </p:cNvPr>
          <p:cNvSpPr txBox="1"/>
          <p:nvPr/>
        </p:nvSpPr>
        <p:spPr>
          <a:xfrm>
            <a:off x="5646575" y="5450124"/>
            <a:ext cx="2791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 err="1">
                <a:solidFill>
                  <a:srgbClr val="FF0000"/>
                </a:solidFill>
              </a:rPr>
              <a:t>Matlab</a:t>
            </a:r>
            <a:r>
              <a:rPr kumimoji="1" lang="en-US" altLang="zh-CN" sz="2400" dirty="0">
                <a:solidFill>
                  <a:srgbClr val="FF0000"/>
                </a:solidFill>
              </a:rPr>
              <a:t>:</a:t>
            </a:r>
            <a:r>
              <a:rPr kumimoji="1" lang="zh-CN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</a:rPr>
              <a:t>conv</a:t>
            </a:r>
            <a:r>
              <a:rPr kumimoji="1" lang="zh-CN" altLang="en-US" sz="2400" dirty="0">
                <a:solidFill>
                  <a:srgbClr val="FF0000"/>
                </a:solidFill>
              </a:rPr>
              <a:t>（）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6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C1D84583-70FF-0347-97A8-12E49F79A9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6E253DA-39F8-7344-AB0F-E9871D89C08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B0E787BC-B234-5E45-8B51-852FF4438E53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0E65F64-4ECC-4644-B885-4C8AA1277084}" type="slidenum">
              <a:rPr lang="en-US" altLang="zh-CN" sz="1400" b="0"/>
              <a:pPr algn="r" eaLnBrk="1" hangingPunct="1"/>
              <a:t>11</a:t>
            </a:fld>
            <a:endParaRPr lang="en-US" altLang="zh-CN" sz="1400" b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1B4DEC-7F09-AC4D-A7A7-734B08C55942}"/>
              </a:ext>
            </a:extLst>
          </p:cNvPr>
          <p:cNvSpPr txBox="1"/>
          <p:nvPr/>
        </p:nvSpPr>
        <p:spPr>
          <a:xfrm>
            <a:off x="1243023" y="665113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2.</a:t>
            </a:r>
            <a:r>
              <a:rPr kumimoji="1" lang="zh-CN" altLang="en-US" sz="2400" dirty="0"/>
              <a:t> 圆周卷积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7EF0FD-3078-DF41-80CC-B82CC96789D3}"/>
                  </a:ext>
                </a:extLst>
              </p:cNvPr>
              <p:cNvSpPr txBox="1"/>
              <p:nvPr/>
            </p:nvSpPr>
            <p:spPr>
              <a:xfrm>
                <a:off x="683568" y="1665160"/>
                <a:ext cx="71657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zh-CN" altLang="en-US" sz="2400" dirty="0"/>
                  <a:t>设</a:t>
                </a:r>
                <a:r>
                  <a:rPr kumimoji="1" lang="en-US" altLang="zh-CN" sz="2400" dirty="0"/>
                  <a:t>x(n),h(n)</a:t>
                </a:r>
                <a:r>
                  <a:rPr kumimoji="1" lang="zh-CN" altLang="en-US" sz="2400" dirty="0"/>
                  <a:t> 为</a:t>
                </a:r>
                <a14:m>
                  <m:oMath xmlns:m="http://schemas.openxmlformats.org/officeDocument/2006/math">
                    <m:r>
                      <a:rPr kumimoji="1" lang="en-US" altLang="zh-CN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kumimoji="1" lang="zh-CN" altLang="en-US" sz="2400" dirty="0"/>
                  <a:t>点有限长序列</a:t>
                </a:r>
                <a:r>
                  <a:rPr kumimoji="1" lang="en-US" altLang="zh-CN" sz="2400" dirty="0"/>
                  <a:t>, </a:t>
                </a:r>
                <a:r>
                  <a:rPr kumimoji="1" lang="zh-CN" altLang="en-US" sz="2400" dirty="0"/>
                  <a:t>其圆周卷积定义为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F7EF0FD-3078-DF41-80CC-B82CC9678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665160"/>
                <a:ext cx="7165744" cy="461665"/>
              </a:xfrm>
              <a:prstGeom prst="rect">
                <a:avLst/>
              </a:prstGeom>
              <a:blipFill>
                <a:blip r:embed="rId2"/>
                <a:stretch>
                  <a:fillRect l="-1237" t="-13514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3C29E7-3629-4F47-917D-0D1722B38BE6}"/>
                  </a:ext>
                </a:extLst>
              </p:cNvPr>
              <p:cNvSpPr txBox="1"/>
              <p:nvPr/>
            </p:nvSpPr>
            <p:spPr>
              <a:xfrm>
                <a:off x="1054131" y="2293555"/>
                <a:ext cx="5582297" cy="1047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=[</m:t>
                      </m:r>
                      <m:nary>
                        <m:naryPr>
                          <m:chr m:val="∑"/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</m:d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93C29E7-3629-4F47-917D-0D1722B38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31" y="2293555"/>
                <a:ext cx="5582297" cy="1047466"/>
              </a:xfrm>
              <a:prstGeom prst="rect">
                <a:avLst/>
              </a:prstGeom>
              <a:blipFill>
                <a:blip r:embed="rId3"/>
                <a:stretch>
                  <a:fillRect l="-909" t="-111905" b="-172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343F857-6E8E-3744-B912-F5FE9A516685}"/>
              </a:ext>
            </a:extLst>
          </p:cNvPr>
          <p:cNvSpPr txBox="1"/>
          <p:nvPr/>
        </p:nvSpPr>
        <p:spPr>
          <a:xfrm>
            <a:off x="6948264" y="2632622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点圆周卷积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516238E3-F5A0-8E42-9A3A-C24CFBDB0FFE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3576638"/>
            <a:ext cx="7772400" cy="5334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0" kern="0" dirty="0">
                <a:solidFill>
                  <a:srgbClr val="002060"/>
                </a:solidFill>
              </a:rPr>
              <a:t>圆周卷积时域过程：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2060"/>
                </a:solidFill>
              </a:rPr>
              <a:t>1</a:t>
            </a:r>
            <a:r>
              <a:rPr lang="zh-CN" altLang="en-US" sz="2400" b="0" kern="0" dirty="0">
                <a:solidFill>
                  <a:srgbClr val="002060"/>
                </a:solidFill>
              </a:rPr>
              <a:t>）补零：</a:t>
            </a:r>
            <a:r>
              <a:rPr lang="en-US" altLang="zh-CN" sz="2400" b="0" kern="0" dirty="0">
                <a:solidFill>
                  <a:srgbClr val="002060"/>
                </a:solidFill>
              </a:rPr>
              <a:t>x</a:t>
            </a:r>
            <a:r>
              <a:rPr lang="en-US" altLang="zh-CN" sz="2400" b="0" kern="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b="0" kern="0" dirty="0">
                <a:solidFill>
                  <a:srgbClr val="002060"/>
                </a:solidFill>
              </a:rPr>
              <a:t>(n),x</a:t>
            </a:r>
            <a:r>
              <a:rPr lang="en-US" altLang="zh-CN" sz="2400" b="0" kern="0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="0" kern="0" dirty="0">
                <a:solidFill>
                  <a:srgbClr val="002060"/>
                </a:solidFill>
              </a:rPr>
              <a:t>(n)</a:t>
            </a:r>
            <a:r>
              <a:rPr lang="zh-CN" altLang="en-US" sz="2400" b="0" kern="0" dirty="0">
                <a:solidFill>
                  <a:srgbClr val="002060"/>
                </a:solidFill>
              </a:rPr>
              <a:t>补零至</a:t>
            </a:r>
            <a:r>
              <a:rPr lang="en-US" altLang="zh-CN" sz="2400" b="0" kern="0" dirty="0">
                <a:solidFill>
                  <a:srgbClr val="002060"/>
                </a:solidFill>
              </a:rPr>
              <a:t>N</a:t>
            </a:r>
            <a:r>
              <a:rPr lang="zh-CN" altLang="en-US" sz="2400" b="0" kern="0" dirty="0">
                <a:solidFill>
                  <a:srgbClr val="002060"/>
                </a:solidFill>
              </a:rPr>
              <a:t>点长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2060"/>
                </a:solidFill>
              </a:rPr>
              <a:t>2</a:t>
            </a:r>
            <a:r>
              <a:rPr lang="zh-CN" altLang="en-US" sz="2400" b="0" kern="0" dirty="0">
                <a:solidFill>
                  <a:srgbClr val="002060"/>
                </a:solidFill>
              </a:rPr>
              <a:t>）周期延拓：</a:t>
            </a:r>
            <a:r>
              <a:rPr lang="en-US" altLang="zh-CN" sz="2400" b="0" kern="0" dirty="0">
                <a:solidFill>
                  <a:srgbClr val="002060"/>
                </a:solidFill>
              </a:rPr>
              <a:t>x</a:t>
            </a:r>
            <a:r>
              <a:rPr lang="en-US" altLang="zh-CN" sz="2400" b="0" kern="0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="0" kern="0" dirty="0">
                <a:solidFill>
                  <a:srgbClr val="002060"/>
                </a:solidFill>
              </a:rPr>
              <a:t>(m)</a:t>
            </a:r>
            <a:r>
              <a:rPr lang="zh-CN" altLang="en-US" sz="2400" b="0" kern="0" dirty="0">
                <a:solidFill>
                  <a:srgbClr val="002060"/>
                </a:solidFill>
              </a:rPr>
              <a:t>周期延拓为</a:t>
            </a:r>
            <a:r>
              <a:rPr lang="en-US" altLang="zh-CN" sz="2400" b="0" kern="0" dirty="0">
                <a:solidFill>
                  <a:srgbClr val="002060"/>
                </a:solidFill>
              </a:rPr>
              <a:t>x</a:t>
            </a:r>
            <a:r>
              <a:rPr lang="en-US" altLang="zh-CN" sz="2400" b="0" kern="0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="0" kern="0" dirty="0">
                <a:solidFill>
                  <a:srgbClr val="002060"/>
                </a:solidFill>
              </a:rPr>
              <a:t>((m))</a:t>
            </a:r>
            <a:r>
              <a:rPr lang="en-US" altLang="zh-CN" sz="2400" b="0" kern="0" baseline="-25000" dirty="0">
                <a:solidFill>
                  <a:srgbClr val="002060"/>
                </a:solidFill>
              </a:rPr>
              <a:t>N</a:t>
            </a:r>
            <a:endParaRPr lang="zh-CN" altLang="en-US" sz="2400" b="0" kern="0" dirty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2060"/>
                </a:solidFill>
              </a:rPr>
              <a:t>3</a:t>
            </a:r>
            <a:r>
              <a:rPr lang="zh-CN" altLang="en-US" sz="2400" b="0" kern="0" dirty="0">
                <a:solidFill>
                  <a:srgbClr val="002060"/>
                </a:solidFill>
              </a:rPr>
              <a:t>）翻褶，取主值序列</a:t>
            </a:r>
            <a:r>
              <a:rPr lang="en-US" altLang="zh-CN" sz="2400" b="0" kern="0" dirty="0">
                <a:solidFill>
                  <a:srgbClr val="002060"/>
                </a:solidFill>
              </a:rPr>
              <a:t>: x</a:t>
            </a:r>
            <a:r>
              <a:rPr lang="en-US" altLang="zh-CN" sz="2400" b="0" kern="0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="0" kern="0" dirty="0">
                <a:solidFill>
                  <a:srgbClr val="002060"/>
                </a:solidFill>
              </a:rPr>
              <a:t>((-m))</a:t>
            </a:r>
            <a:r>
              <a:rPr lang="en-US" altLang="zh-CN" sz="2400" b="0" kern="0" baseline="-25000" dirty="0">
                <a:solidFill>
                  <a:srgbClr val="002060"/>
                </a:solidFill>
              </a:rPr>
              <a:t>N</a:t>
            </a:r>
            <a:r>
              <a:rPr lang="en-US" altLang="zh-CN" sz="2400" b="0" kern="0" dirty="0">
                <a:solidFill>
                  <a:srgbClr val="002060"/>
                </a:solidFill>
              </a:rPr>
              <a:t>R</a:t>
            </a:r>
            <a:r>
              <a:rPr lang="en-US" altLang="zh-CN" sz="2400" b="0" kern="0" baseline="-25000" dirty="0">
                <a:solidFill>
                  <a:srgbClr val="002060"/>
                </a:solidFill>
              </a:rPr>
              <a:t>N</a:t>
            </a:r>
            <a:r>
              <a:rPr lang="en-US" altLang="zh-CN" sz="2400" b="0" kern="0" dirty="0">
                <a:solidFill>
                  <a:srgbClr val="002060"/>
                </a:solidFill>
              </a:rPr>
              <a:t>(m)</a:t>
            </a:r>
            <a:endParaRPr lang="zh-CN" altLang="en-US" sz="2400" b="0" kern="0" dirty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0" kern="0" dirty="0">
                <a:solidFill>
                  <a:srgbClr val="002060"/>
                </a:solidFill>
              </a:rPr>
              <a:t>4</a:t>
            </a:r>
            <a:r>
              <a:rPr lang="zh-CN" altLang="en-US" sz="2400" b="0" kern="0" dirty="0">
                <a:solidFill>
                  <a:srgbClr val="002060"/>
                </a:solidFill>
              </a:rPr>
              <a:t>）圆周移位</a:t>
            </a:r>
            <a:r>
              <a:rPr lang="en-US" altLang="zh-CN" sz="2400" b="0" kern="0" dirty="0">
                <a:solidFill>
                  <a:srgbClr val="002060"/>
                </a:solidFill>
              </a:rPr>
              <a:t>: x</a:t>
            </a:r>
            <a:r>
              <a:rPr lang="en-US" altLang="zh-CN" sz="2400" b="0" kern="0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="0" kern="0" dirty="0">
                <a:solidFill>
                  <a:srgbClr val="002060"/>
                </a:solidFill>
              </a:rPr>
              <a:t>((n-m))</a:t>
            </a:r>
            <a:r>
              <a:rPr lang="en-US" altLang="zh-CN" sz="2400" b="0" kern="0" baseline="-25000" dirty="0">
                <a:solidFill>
                  <a:srgbClr val="002060"/>
                </a:solidFill>
              </a:rPr>
              <a:t>N</a:t>
            </a:r>
            <a:r>
              <a:rPr lang="en-US" altLang="zh-CN" sz="2400" b="0" kern="0" dirty="0">
                <a:solidFill>
                  <a:srgbClr val="002060"/>
                </a:solidFill>
              </a:rPr>
              <a:t>R</a:t>
            </a:r>
            <a:r>
              <a:rPr lang="en-US" altLang="zh-CN" sz="2400" b="0" kern="0" baseline="-25000" dirty="0">
                <a:solidFill>
                  <a:srgbClr val="002060"/>
                </a:solidFill>
              </a:rPr>
              <a:t>N</a:t>
            </a:r>
            <a:r>
              <a:rPr lang="en-US" altLang="zh-CN" sz="2400" b="0" kern="0" dirty="0">
                <a:solidFill>
                  <a:srgbClr val="002060"/>
                </a:solidFill>
              </a:rPr>
              <a:t>(m)</a:t>
            </a:r>
            <a:endParaRPr lang="zh-CN" altLang="en-US" sz="2400" b="0" kern="0" dirty="0">
              <a:solidFill>
                <a:srgbClr val="002060"/>
              </a:solidFill>
            </a:endParaRPr>
          </a:p>
          <a:p>
            <a:pPr eaLnBrk="1" hangingPunct="1">
              <a:buNone/>
            </a:pPr>
            <a:r>
              <a:rPr lang="en-US" altLang="zh-CN" sz="2400" b="0" kern="0" dirty="0">
                <a:solidFill>
                  <a:srgbClr val="002060"/>
                </a:solidFill>
              </a:rPr>
              <a:t>5</a:t>
            </a:r>
            <a:r>
              <a:rPr lang="zh-CN" altLang="en-US" sz="2400" b="0" kern="0" dirty="0">
                <a:solidFill>
                  <a:srgbClr val="002060"/>
                </a:solidFill>
              </a:rPr>
              <a:t>）相乘相加：</a:t>
            </a:r>
            <a:r>
              <a:rPr lang="en-US" altLang="zh-CN" sz="2400" b="0" kern="0" dirty="0">
                <a:solidFill>
                  <a:srgbClr val="002060"/>
                </a:solidFill>
              </a:rPr>
              <a:t> x</a:t>
            </a:r>
            <a:r>
              <a:rPr lang="en-US" altLang="zh-CN" sz="2400" b="0" kern="0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b="0" kern="0" dirty="0">
                <a:solidFill>
                  <a:srgbClr val="002060"/>
                </a:solidFill>
              </a:rPr>
              <a:t>(m)x</a:t>
            </a:r>
            <a:r>
              <a:rPr lang="en-US" altLang="zh-CN" sz="2400" b="0" kern="0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b="0" kern="0" dirty="0">
                <a:solidFill>
                  <a:srgbClr val="002060"/>
                </a:solidFill>
              </a:rPr>
              <a:t>((n-m))</a:t>
            </a:r>
            <a:r>
              <a:rPr lang="en-US" altLang="zh-CN" sz="2400" b="0" kern="0" baseline="-25000" dirty="0">
                <a:solidFill>
                  <a:srgbClr val="002060"/>
                </a:solidFill>
              </a:rPr>
              <a:t>N</a:t>
            </a:r>
            <a:r>
              <a:rPr lang="en-US" altLang="zh-CN" sz="2400" b="0" kern="0" dirty="0">
                <a:solidFill>
                  <a:srgbClr val="002060"/>
                </a:solidFill>
              </a:rPr>
              <a:t>R</a:t>
            </a:r>
            <a:r>
              <a:rPr lang="en-US" altLang="zh-CN" sz="2400" b="0" kern="0" baseline="-25000" dirty="0">
                <a:solidFill>
                  <a:srgbClr val="002060"/>
                </a:solidFill>
              </a:rPr>
              <a:t>N</a:t>
            </a:r>
            <a:r>
              <a:rPr lang="en-US" altLang="zh-CN" sz="2400" b="0" kern="0" dirty="0">
                <a:solidFill>
                  <a:srgbClr val="002060"/>
                </a:solidFill>
              </a:rPr>
              <a:t>(m)</a:t>
            </a:r>
            <a:endParaRPr lang="zh-CN" altLang="en-US" sz="2400" b="0" kern="0" dirty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sz="2400" b="0" kern="0" dirty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0" kern="0" dirty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0" kern="0" dirty="0"/>
          </a:p>
        </p:txBody>
      </p:sp>
    </p:spTree>
    <p:extLst>
      <p:ext uri="{BB962C8B-B14F-4D97-AF65-F5344CB8AC3E}">
        <p14:creationId xmlns:p14="http://schemas.microsoft.com/office/powerpoint/2010/main" val="91440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802" name="Picture 2" descr="3-10">
            <a:extLst>
              <a:ext uri="{FF2B5EF4-FFF2-40B4-BE49-F238E27FC236}">
                <a16:creationId xmlns:a16="http://schemas.microsoft.com/office/drawing/2014/main" id="{6FBCD611-B5DE-7F4A-9F6A-075114803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65"/>
          <a:stretch>
            <a:fillRect/>
          </a:stretch>
        </p:blipFill>
        <p:spPr bwMode="auto">
          <a:xfrm>
            <a:off x="0" y="404664"/>
            <a:ext cx="3581400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2803" name="Picture 3">
            <a:extLst>
              <a:ext uri="{FF2B5EF4-FFF2-40B4-BE49-F238E27FC236}">
                <a16:creationId xmlns:a16="http://schemas.microsoft.com/office/drawing/2014/main" id="{60CB0B4C-0821-524C-BD92-E7FEBEBEB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12"/>
          <a:stretch>
            <a:fillRect/>
          </a:stretch>
        </p:blipFill>
        <p:spPr bwMode="auto">
          <a:xfrm>
            <a:off x="731838" y="3463925"/>
            <a:ext cx="36957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3-10">
            <a:extLst>
              <a:ext uri="{FF2B5EF4-FFF2-40B4-BE49-F238E27FC236}">
                <a16:creationId xmlns:a16="http://schemas.microsoft.com/office/drawing/2014/main" id="{36E8A429-0E4D-D54F-A862-3EE68700A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61" b="54575"/>
          <a:stretch>
            <a:fillRect/>
          </a:stretch>
        </p:blipFill>
        <p:spPr bwMode="auto">
          <a:xfrm>
            <a:off x="4736992" y="188640"/>
            <a:ext cx="3743325" cy="139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27AD343-F0ED-7E42-80B5-D791CAB68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75"/>
          <a:stretch>
            <a:fillRect/>
          </a:stretch>
        </p:blipFill>
        <p:spPr bwMode="auto">
          <a:xfrm>
            <a:off x="727076" y="4975225"/>
            <a:ext cx="3697287" cy="12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 descr="3-10">
            <a:extLst>
              <a:ext uri="{FF2B5EF4-FFF2-40B4-BE49-F238E27FC236}">
                <a16:creationId xmlns:a16="http://schemas.microsoft.com/office/drawing/2014/main" id="{A2D0245F-06CC-1844-9C17-95825C17D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72" b="25511"/>
          <a:stretch>
            <a:fillRect/>
          </a:stretch>
        </p:blipFill>
        <p:spPr bwMode="auto">
          <a:xfrm>
            <a:off x="4736992" y="1661840"/>
            <a:ext cx="3773487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3-10">
            <a:extLst>
              <a:ext uri="{FF2B5EF4-FFF2-40B4-BE49-F238E27FC236}">
                <a16:creationId xmlns:a16="http://schemas.microsoft.com/office/drawing/2014/main" id="{1BF85B51-F62F-1E40-8332-E49C0BA2D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848"/>
          <a:stretch>
            <a:fillRect/>
          </a:stretch>
        </p:blipFill>
        <p:spPr bwMode="auto">
          <a:xfrm>
            <a:off x="5025917" y="4451078"/>
            <a:ext cx="3195637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C1D84583-70FF-0347-97A8-12E49F79A9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6E253DA-39F8-7344-AB0F-E9871D89C08C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B0E787BC-B234-5E45-8B51-852FF4438E53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0E65F64-4ECC-4644-B885-4C8AA1277084}" type="slidenum">
              <a:rPr lang="en-US" altLang="zh-CN" sz="1400" b="0"/>
              <a:pPr algn="r" eaLnBrk="1" hangingPunct="1"/>
              <a:t>13</a:t>
            </a:fld>
            <a:endParaRPr lang="en-US" altLang="zh-CN" sz="1400" b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1B4DEC-7F09-AC4D-A7A7-734B08C55942}"/>
              </a:ext>
            </a:extLst>
          </p:cNvPr>
          <p:cNvSpPr txBox="1"/>
          <p:nvPr/>
        </p:nvSpPr>
        <p:spPr>
          <a:xfrm>
            <a:off x="1243023" y="665113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2.</a:t>
            </a:r>
            <a:r>
              <a:rPr kumimoji="1" lang="zh-CN" altLang="en-US" sz="2400" dirty="0"/>
              <a:t> 圆周卷积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516238E3-F5A0-8E42-9A3A-C24CFBDB0FFE}"/>
              </a:ext>
            </a:extLst>
          </p:cNvPr>
          <p:cNvSpPr txBox="1">
            <a:spLocks noChangeArrowheads="1"/>
          </p:cNvSpPr>
          <p:nvPr/>
        </p:nvSpPr>
        <p:spPr>
          <a:xfrm>
            <a:off x="253558" y="1560676"/>
            <a:ext cx="8928983" cy="3025447"/>
          </a:xfrm>
          <a:prstGeom prst="rect">
            <a:avLst/>
          </a:prstGeom>
          <a:solidFill>
            <a:srgbClr val="002060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400" b="0" kern="0" dirty="0">
                <a:solidFill>
                  <a:srgbClr val="FFFF00"/>
                </a:solidFill>
              </a:rPr>
              <a:t>圆周卷积频域过程</a:t>
            </a:r>
            <a:r>
              <a:rPr lang="zh-CN" altLang="en-US" sz="2400" b="0" kern="0" dirty="0">
                <a:solidFill>
                  <a:srgbClr val="002060"/>
                </a:solidFill>
              </a:rPr>
              <a:t>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400" b="0" kern="0" dirty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zh-CN" altLang="en-US" b="0" kern="0" dirty="0">
              <a:solidFill>
                <a:srgbClr val="00206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b="0" kern="0" dirty="0"/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5D2E8473-049D-6643-B9B0-D81CCEA23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6250" y="5176704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ADFC9A5-69D7-9840-8EC6-8509532EF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4948104"/>
            <a:ext cx="16002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补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-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 baseline="-25000">
                <a:latin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</a:rPr>
              <a:t>个零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53002E48-2C98-C644-9AC8-E7BBD51E0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4795704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1FC4E25B-6B45-B249-A3E6-E059D67C3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3650" y="5176704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8AA76DE-D5A6-524C-82D8-8CDD870FC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4948104"/>
            <a:ext cx="12192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点</a:t>
            </a:r>
            <a:r>
              <a:rPr lang="en-US" altLang="zh-CN" sz="2400">
                <a:latin typeface="Times New Roman" panose="02020603050405020304" pitchFamily="18" charset="0"/>
              </a:rPr>
              <a:t>DFT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02A689A8-8E22-C942-A57C-D3A0F80D0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0050" y="5176704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93FAAC87-D6F6-D34A-9C56-9CA1F85F3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1050" y="5176704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AutoShape 13">
            <a:extLst>
              <a:ext uri="{FF2B5EF4-FFF2-40B4-BE49-F238E27FC236}">
                <a16:creationId xmlns:a16="http://schemas.microsoft.com/office/drawing/2014/main" id="{758F1B63-4443-7849-BFF8-CB1FDB709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50" y="5633904"/>
            <a:ext cx="304800" cy="304800"/>
          </a:xfrm>
          <a:prstGeom prst="flowChartSummingJunction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7E37CE0D-BF15-6148-AE09-8FE87D09F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6250" y="6395904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BFA2C94C-1CE1-954F-B7F4-01F972598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450" y="6167304"/>
            <a:ext cx="16002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补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-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 baseline="-25000">
                <a:latin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</a:rPr>
              <a:t>个零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2885CDA2-F3B0-384A-879F-543B07445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6014904"/>
            <a:ext cx="838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h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en-US" altLang="zh-CN" sz="240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3" name="Line 17">
            <a:extLst>
              <a:ext uri="{FF2B5EF4-FFF2-40B4-BE49-F238E27FC236}">
                <a16:creationId xmlns:a16="http://schemas.microsoft.com/office/drawing/2014/main" id="{057B0F8F-B143-D142-9A24-FECA1CBEA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3650" y="6395904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A31DE595-A920-8241-B59A-4E21B029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6167304"/>
            <a:ext cx="12192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点</a:t>
            </a:r>
            <a:r>
              <a:rPr lang="en-US" altLang="zh-CN" sz="2400">
                <a:latin typeface="Times New Roman" panose="02020603050405020304" pitchFamily="18" charset="0"/>
              </a:rPr>
              <a:t>DFT</a:t>
            </a:r>
          </a:p>
        </p:txBody>
      </p:sp>
      <p:sp>
        <p:nvSpPr>
          <p:cNvPr id="25" name="Line 19">
            <a:extLst>
              <a:ext uri="{FF2B5EF4-FFF2-40B4-BE49-F238E27FC236}">
                <a16:creationId xmlns:a16="http://schemas.microsoft.com/office/drawing/2014/main" id="{5A633B6D-FBA1-A542-BC57-12C75ABDE7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0050" y="6395904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20">
            <a:extLst>
              <a:ext uri="{FF2B5EF4-FFF2-40B4-BE49-F238E27FC236}">
                <a16:creationId xmlns:a16="http://schemas.microsoft.com/office/drawing/2014/main" id="{1CE90EDF-EB48-BA43-90B1-C50B5332B8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1050" y="5938704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21">
            <a:extLst>
              <a:ext uri="{FF2B5EF4-FFF2-40B4-BE49-F238E27FC236}">
                <a16:creationId xmlns:a16="http://schemas.microsoft.com/office/drawing/2014/main" id="{2DA68623-9CA1-4347-A6BB-CE71842BA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3450" y="5786304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1F8E6AD1-A72D-F340-A898-8C19ABDC3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4450" y="5481504"/>
            <a:ext cx="12954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</a:rPr>
              <a:t>点</a:t>
            </a:r>
            <a:r>
              <a:rPr lang="en-US" altLang="zh-CN" sz="2400">
                <a:latin typeface="Times New Roman" panose="02020603050405020304" pitchFamily="18" charset="0"/>
              </a:rPr>
              <a:t>IDFT</a:t>
            </a:r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B2A5A414-2CAB-9245-B9E6-362BA00D6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9850" y="5786304"/>
            <a:ext cx="533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36" name="Group 4">
            <a:extLst>
              <a:ext uri="{FF2B5EF4-FFF2-40B4-BE49-F238E27FC236}">
                <a16:creationId xmlns:a16="http://schemas.microsoft.com/office/drawing/2014/main" id="{330E721A-8A4D-D346-848F-AAD2586E2887}"/>
              </a:ext>
            </a:extLst>
          </p:cNvPr>
          <p:cNvGrpSpPr>
            <a:grpSpLocks/>
          </p:cNvGrpSpPr>
          <p:nvPr/>
        </p:nvGrpSpPr>
        <p:grpSpPr bwMode="auto">
          <a:xfrm>
            <a:off x="1489643" y="2725473"/>
            <a:ext cx="3816350" cy="579438"/>
            <a:chOff x="748" y="845"/>
            <a:chExt cx="2404" cy="365"/>
          </a:xfrm>
        </p:grpSpPr>
        <p:graphicFrame>
          <p:nvGraphicFramePr>
            <p:cNvPr id="37" name="Object 5">
              <a:extLst>
                <a:ext uri="{FF2B5EF4-FFF2-40B4-BE49-F238E27FC236}">
                  <a16:creationId xmlns:a16="http://schemas.microsoft.com/office/drawing/2014/main" id="{C01D6230-F2D1-CC44-965F-7FBCD6F985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12" y="928"/>
            <a:ext cx="18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4" imgW="67297300" imgH="9944100" progId="Equation.DSMT4">
                    <p:embed/>
                  </p:oleObj>
                </mc:Choice>
                <mc:Fallback>
                  <p:oleObj name="Equation" r:id="rId4" imgW="67297300" imgH="9944100" progId="Equation.DSMT4">
                    <p:embed/>
                    <p:pic>
                      <p:nvPicPr>
                        <p:cNvPr id="37" name="Object 5">
                          <a:extLst>
                            <a:ext uri="{FF2B5EF4-FFF2-40B4-BE49-F238E27FC236}">
                              <a16:creationId xmlns:a16="http://schemas.microsoft.com/office/drawing/2014/main" id="{C01D6230-F2D1-CC44-965F-7FBCD6F985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2" y="928"/>
                          <a:ext cx="18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 Box 6">
              <a:extLst>
                <a:ext uri="{FF2B5EF4-FFF2-40B4-BE49-F238E27FC236}">
                  <a16:creationId xmlns:a16="http://schemas.microsoft.com/office/drawing/2014/main" id="{35A3C134-2814-2E4F-9C3C-331DA219A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845"/>
              <a:ext cx="4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若</a:t>
              </a:r>
            </a:p>
          </p:txBody>
        </p:sp>
      </p:grpSp>
      <p:grpSp>
        <p:nvGrpSpPr>
          <p:cNvPr id="39" name="Group 12">
            <a:extLst>
              <a:ext uri="{FF2B5EF4-FFF2-40B4-BE49-F238E27FC236}">
                <a16:creationId xmlns:a16="http://schemas.microsoft.com/office/drawing/2014/main" id="{3FCEB240-DCC6-0E4F-9A6F-90025D9487AF}"/>
              </a:ext>
            </a:extLst>
          </p:cNvPr>
          <p:cNvGrpSpPr>
            <a:grpSpLocks/>
          </p:cNvGrpSpPr>
          <p:nvPr/>
        </p:nvGrpSpPr>
        <p:grpSpPr bwMode="auto">
          <a:xfrm>
            <a:off x="1654175" y="2171337"/>
            <a:ext cx="6432550" cy="431800"/>
            <a:chOff x="1172" y="768"/>
            <a:chExt cx="4052" cy="272"/>
          </a:xfrm>
        </p:grpSpPr>
        <p:graphicFrame>
          <p:nvGraphicFramePr>
            <p:cNvPr id="40" name="Object 13">
              <a:extLst>
                <a:ext uri="{FF2B5EF4-FFF2-40B4-BE49-F238E27FC236}">
                  <a16:creationId xmlns:a16="http://schemas.microsoft.com/office/drawing/2014/main" id="{35F455A8-E564-BE4B-81FF-B90726875B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2" y="768"/>
            <a:ext cx="180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6" imgW="65824100" imgH="9944100" progId="Equation.DSMT4">
                    <p:embed/>
                  </p:oleObj>
                </mc:Choice>
                <mc:Fallback>
                  <p:oleObj name="Equation" r:id="rId6" imgW="65824100" imgH="9944100" progId="Equation.DSMT4">
                    <p:embed/>
                    <p:pic>
                      <p:nvPicPr>
                        <p:cNvPr id="40" name="Object 13">
                          <a:extLst>
                            <a:ext uri="{FF2B5EF4-FFF2-40B4-BE49-F238E27FC236}">
                              <a16:creationId xmlns:a16="http://schemas.microsoft.com/office/drawing/2014/main" id="{35F455A8-E564-BE4B-81FF-B90726875B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2" y="768"/>
                          <a:ext cx="180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4">
              <a:extLst>
                <a:ext uri="{FF2B5EF4-FFF2-40B4-BE49-F238E27FC236}">
                  <a16:creationId xmlns:a16="http://schemas.microsoft.com/office/drawing/2014/main" id="{A4D47260-4EEF-5748-B561-599706D714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6" y="768"/>
            <a:ext cx="18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Equation" r:id="rId8" imgW="67589400" imgH="9944100" progId="Equation.DSMT4">
                    <p:embed/>
                  </p:oleObj>
                </mc:Choice>
                <mc:Fallback>
                  <p:oleObj name="Equation" r:id="rId8" imgW="67589400" imgH="9944100" progId="Equation.DSMT4">
                    <p:embed/>
                    <p:pic>
                      <p:nvPicPr>
                        <p:cNvPr id="41" name="Object 14">
                          <a:extLst>
                            <a:ext uri="{FF2B5EF4-FFF2-40B4-BE49-F238E27FC236}">
                              <a16:creationId xmlns:a16="http://schemas.microsoft.com/office/drawing/2014/main" id="{A4D47260-4EEF-5748-B561-599706D7146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6" y="768"/>
                          <a:ext cx="18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2" name="Object 8">
            <a:extLst>
              <a:ext uri="{FF2B5EF4-FFF2-40B4-BE49-F238E27FC236}">
                <a16:creationId xmlns:a16="http://schemas.microsoft.com/office/drawing/2014/main" id="{30A450FF-79B8-594B-8B2A-0C30B66B4D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504764"/>
              </p:ext>
            </p:extLst>
          </p:nvPr>
        </p:nvGraphicFramePr>
        <p:xfrm>
          <a:off x="1243023" y="3441436"/>
          <a:ext cx="7150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10" imgW="164719000" imgH="21069300" progId="Equation.DSMT4">
                  <p:embed/>
                </p:oleObj>
              </mc:Choice>
              <mc:Fallback>
                <p:oleObj name="Equation" r:id="rId10" imgW="164719000" imgH="21069300" progId="Equation.DSMT4">
                  <p:embed/>
                  <p:pic>
                    <p:nvPicPr>
                      <p:cNvPr id="42" name="Object 8">
                        <a:extLst>
                          <a:ext uri="{FF2B5EF4-FFF2-40B4-BE49-F238E27FC236}">
                            <a16:creationId xmlns:a16="http://schemas.microsoft.com/office/drawing/2014/main" id="{30A450FF-79B8-594B-8B2A-0C30B66B4D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23" y="3441436"/>
                        <a:ext cx="7150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259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12" grpId="0" animBg="1"/>
      <p:bldP spid="13" grpId="0"/>
      <p:bldP spid="15" grpId="0" animBg="1"/>
      <p:bldP spid="18" grpId="0" animBg="1"/>
      <p:bldP spid="20" grpId="0" animBg="1"/>
      <p:bldP spid="21" grpId="0"/>
      <p:bldP spid="24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C1D84583-70FF-0347-97A8-12E49F79A9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6E253DA-39F8-7344-AB0F-E9871D89C08C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B0E787BC-B234-5E45-8B51-852FF4438E53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0E65F64-4ECC-4644-B885-4C8AA1277084}" type="slidenum">
              <a:rPr lang="en-US" altLang="zh-CN" sz="1400" b="0"/>
              <a:pPr algn="r" eaLnBrk="1" hangingPunct="1"/>
              <a:t>14</a:t>
            </a:fld>
            <a:endParaRPr lang="en-US" altLang="zh-CN" sz="1400" b="0"/>
          </a:p>
        </p:txBody>
      </p:sp>
      <p:sp>
        <p:nvSpPr>
          <p:cNvPr id="47108" name="Rectangle 12">
            <a:extLst>
              <a:ext uri="{FF2B5EF4-FFF2-40B4-BE49-F238E27FC236}">
                <a16:creationId xmlns:a16="http://schemas.microsoft.com/office/drawing/2014/main" id="{DD911DB8-0199-E440-A219-687EEA54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762035"/>
            <a:ext cx="61206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3200" dirty="0"/>
              <a:t>3.</a:t>
            </a:r>
            <a:r>
              <a:rPr lang="zh-CN" altLang="en-US" sz="3200" dirty="0"/>
              <a:t>圆周卷积和线性卷积的关系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F098876B-5025-7643-9689-7B1AC048D60A}"/>
              </a:ext>
            </a:extLst>
          </p:cNvPr>
          <p:cNvGrpSpPr>
            <a:grpSpLocks/>
          </p:cNvGrpSpPr>
          <p:nvPr/>
        </p:nvGrpSpPr>
        <p:grpSpPr bwMode="auto">
          <a:xfrm>
            <a:off x="939800" y="2921000"/>
            <a:ext cx="7264400" cy="1016000"/>
            <a:chOff x="864" y="3248"/>
            <a:chExt cx="4576" cy="640"/>
          </a:xfrm>
        </p:grpSpPr>
        <p:grpSp>
          <p:nvGrpSpPr>
            <p:cNvPr id="18" name="Group 7">
              <a:extLst>
                <a:ext uri="{FF2B5EF4-FFF2-40B4-BE49-F238E27FC236}">
                  <a16:creationId xmlns:a16="http://schemas.microsoft.com/office/drawing/2014/main" id="{C34CC50A-EA38-7345-9351-529D0975F4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3432"/>
              <a:ext cx="2576" cy="264"/>
              <a:chOff x="1296" y="3312"/>
              <a:chExt cx="2576" cy="264"/>
            </a:xfrm>
          </p:grpSpPr>
          <p:sp>
            <p:nvSpPr>
              <p:cNvPr id="20" name="Oval 8">
                <a:extLst>
                  <a:ext uri="{FF2B5EF4-FFF2-40B4-BE49-F238E27FC236}">
                    <a16:creationId xmlns:a16="http://schemas.microsoft.com/office/drawing/2014/main" id="{D384A396-3FE4-9449-9423-C1C48C87E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192" cy="192"/>
              </a:xfrm>
              <a:prstGeom prst="ellipse">
                <a:avLst/>
              </a:prstGeom>
              <a:noFill/>
              <a:ln w="12700" cap="sq">
                <a:solidFill>
                  <a:srgbClr val="FF99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itchFamily="2" charset="2"/>
                  <a:buChar char="¨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itchFamily="2" charset="2"/>
                  <a:buChar char="¨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N</a:t>
                </a:r>
              </a:p>
            </p:txBody>
          </p:sp>
          <p:graphicFrame>
            <p:nvGraphicFramePr>
              <p:cNvPr id="21" name="Object 9">
                <a:extLst>
                  <a:ext uri="{FF2B5EF4-FFF2-40B4-BE49-F238E27FC236}">
                    <a16:creationId xmlns:a16="http://schemas.microsoft.com/office/drawing/2014/main" id="{58CF89E1-5D02-1442-B076-5D90181697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96" y="3312"/>
              <a:ext cx="257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7" name="Equation" r:id="rId3" imgW="94208600" imgH="9652000" progId="Equation.DSMT4">
                      <p:embed/>
                    </p:oleObj>
                  </mc:Choice>
                  <mc:Fallback>
                    <p:oleObj name="Equation" r:id="rId3" imgW="94208600" imgH="9652000" progId="Equation.DSMT4">
                      <p:embed/>
                      <p:pic>
                        <p:nvPicPr>
                          <p:cNvPr id="21" name="Object 9">
                            <a:extLst>
                              <a:ext uri="{FF2B5EF4-FFF2-40B4-BE49-F238E27FC236}">
                                <a16:creationId xmlns:a16="http://schemas.microsoft.com/office/drawing/2014/main" id="{58CF89E1-5D02-1442-B076-5D90181697D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6" y="3312"/>
                            <a:ext cx="257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9" name="Object 10">
              <a:extLst>
                <a:ext uri="{FF2B5EF4-FFF2-40B4-BE49-F238E27FC236}">
                  <a16:creationId xmlns:a16="http://schemas.microsoft.com/office/drawing/2014/main" id="{ED1BBAAF-C758-E342-8411-8E8B27F90E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3248"/>
            <a:ext cx="1840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8" name="Equation" r:id="rId5" imgW="67297300" imgH="23406100" progId="Equation.DSMT4">
                    <p:embed/>
                  </p:oleObj>
                </mc:Choice>
                <mc:Fallback>
                  <p:oleObj name="Equation" r:id="rId5" imgW="67297300" imgH="23406100" progId="Equation.DSMT4">
                    <p:embed/>
                    <p:pic>
                      <p:nvPicPr>
                        <p:cNvPr id="19" name="Object 10">
                          <a:extLst>
                            <a:ext uri="{FF2B5EF4-FFF2-40B4-BE49-F238E27FC236}">
                              <a16:creationId xmlns:a16="http://schemas.microsoft.com/office/drawing/2014/main" id="{ED1BBAAF-C758-E342-8411-8E8B27F90E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248"/>
                          <a:ext cx="1840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3669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7DF0EBEE-84CC-B54D-B1EF-63C9A1E5D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DE3363C-210F-C248-87C4-0E7299F94A1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55BB8542-4BEE-4B4E-873B-AF40006ADB77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F10104D-0456-C147-B96A-69E573E2EF1C}" type="slidenum">
              <a:rPr lang="en-US" altLang="zh-CN" sz="1400" b="0"/>
              <a:pPr algn="r" eaLnBrk="1" hangingPunct="1"/>
              <a:t>15</a:t>
            </a:fld>
            <a:endParaRPr lang="en-US" altLang="zh-CN" sz="1400" b="0"/>
          </a:p>
        </p:txBody>
      </p:sp>
      <p:sp>
        <p:nvSpPr>
          <p:cNvPr id="48134" name="Rectangle 11">
            <a:extLst>
              <a:ext uri="{FF2B5EF4-FFF2-40B4-BE49-F238E27FC236}">
                <a16:creationId xmlns:a16="http://schemas.microsoft.com/office/drawing/2014/main" id="{6C9BAD47-A8B6-D444-B77D-AB546A86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16444"/>
            <a:ext cx="47528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/>
              <a:t>三、课程设计要求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0A56F5-3151-B34A-A80B-8B9341852BC6}"/>
              </a:ext>
            </a:extLst>
          </p:cNvPr>
          <p:cNvSpPr txBox="1"/>
          <p:nvPr/>
        </p:nvSpPr>
        <p:spPr>
          <a:xfrm>
            <a:off x="228188" y="1700808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基础</a:t>
            </a:r>
            <a:r>
              <a:rPr kumimoji="1" lang="zh-CN" altLang="en-US" sz="2400" dirty="0"/>
              <a:t>设计要求：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3F5C8E-050F-A44B-95A6-DA214A664990}"/>
              </a:ext>
            </a:extLst>
          </p:cNvPr>
          <p:cNvSpPr txBox="1"/>
          <p:nvPr/>
        </p:nvSpPr>
        <p:spPr>
          <a:xfrm>
            <a:off x="395536" y="2420888"/>
            <a:ext cx="8028384" cy="3230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400" kern="100" dirty="0" err="1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完成线性卷积的计算过程</a:t>
            </a:r>
            <a:r>
              <a:rPr lang="zh-CN" altLang="en-US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，并绘图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457200" indent="266700" algn="just"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GUI/app design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设计一个线性卷积的基本演示系统；要求两个卷积信号的参数可以自由给定；设计框图中直接包含“计算按钮”，直接计算卷积结果；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(2)   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分析卷积计算结果。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 algn="l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7DF0EBEE-84CC-B54D-B1EF-63C9A1E5D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DE3363C-210F-C248-87C4-0E7299F94A1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55BB8542-4BEE-4B4E-873B-AF40006ADB77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F10104D-0456-C147-B96A-69E573E2EF1C}" type="slidenum">
              <a:rPr lang="en-US" altLang="zh-CN" sz="1400" b="0"/>
              <a:pPr algn="r" eaLnBrk="1" hangingPunct="1"/>
              <a:t>16</a:t>
            </a:fld>
            <a:endParaRPr lang="en-US" altLang="zh-CN" sz="1400" b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0A56F5-3151-B34A-A80B-8B9341852BC6}"/>
              </a:ext>
            </a:extLst>
          </p:cNvPr>
          <p:cNvSpPr txBox="1"/>
          <p:nvPr/>
        </p:nvSpPr>
        <p:spPr>
          <a:xfrm>
            <a:off x="1043608" y="601750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基础设计要求示例：</a:t>
            </a:r>
          </a:p>
        </p:txBody>
      </p:sp>
      <p:pic>
        <p:nvPicPr>
          <p:cNvPr id="8" name="图片 7" descr="图片包含 图表&#10;&#10;描述已自动生成">
            <a:extLst>
              <a:ext uri="{FF2B5EF4-FFF2-40B4-BE49-F238E27FC236}">
                <a16:creationId xmlns:a16="http://schemas.microsoft.com/office/drawing/2014/main" id="{81ABF60D-380F-9042-9B0E-553786A8D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575734"/>
            <a:ext cx="6939962" cy="509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809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7DF0EBEE-84CC-B54D-B1EF-63C9A1E5D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DE3363C-210F-C248-87C4-0E7299F94A1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55BB8542-4BEE-4B4E-873B-AF40006ADB77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F10104D-0456-C147-B96A-69E573E2EF1C}" type="slidenum">
              <a:rPr lang="en-US" altLang="zh-CN" sz="1400" b="0"/>
              <a:pPr algn="r" eaLnBrk="1" hangingPunct="1"/>
              <a:t>17</a:t>
            </a:fld>
            <a:endParaRPr lang="en-US" altLang="zh-CN" sz="1400" b="0"/>
          </a:p>
        </p:txBody>
      </p:sp>
      <p:sp>
        <p:nvSpPr>
          <p:cNvPr id="48134" name="Rectangle 11">
            <a:extLst>
              <a:ext uri="{FF2B5EF4-FFF2-40B4-BE49-F238E27FC236}">
                <a16:creationId xmlns:a16="http://schemas.microsoft.com/office/drawing/2014/main" id="{6C9BAD47-A8B6-D444-B77D-AB546A86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16444"/>
            <a:ext cx="47528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/>
              <a:t>三、课程设计要求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0A56F5-3151-B34A-A80B-8B9341852BC6}"/>
              </a:ext>
            </a:extLst>
          </p:cNvPr>
          <p:cNvSpPr txBox="1"/>
          <p:nvPr/>
        </p:nvSpPr>
        <p:spPr>
          <a:xfrm>
            <a:off x="228189" y="1700808"/>
            <a:ext cx="2350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提高</a:t>
            </a:r>
            <a:r>
              <a:rPr kumimoji="1" lang="zh-CN" altLang="en-US" sz="2400" dirty="0"/>
              <a:t>设计要求：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3F5C8E-050F-A44B-95A6-DA214A664990}"/>
              </a:ext>
            </a:extLst>
          </p:cNvPr>
          <p:cNvSpPr txBox="1"/>
          <p:nvPr/>
        </p:nvSpPr>
        <p:spPr>
          <a:xfrm>
            <a:off x="395536" y="2308945"/>
            <a:ext cx="8028384" cy="4219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457200" algn="just">
              <a:lnSpc>
                <a:spcPct val="150000"/>
              </a:lnSpc>
              <a:buAutoNum type="arabicParenBoth"/>
            </a:pPr>
            <a:r>
              <a:rPr lang="zh-CN" altLang="en-US" sz="24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 设计线性卷积计算过程的演示系统界面；</a:t>
            </a:r>
            <a:endParaRPr lang="en-US" altLang="zh-CN" sz="2400" kern="100" dirty="0">
              <a:latin typeface="宋体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algn="just"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zh-CN" altLang="en-US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圆周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卷积的</a:t>
            </a:r>
            <a:r>
              <a:rPr lang="zh-CN" altLang="en-US" sz="24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计算过程及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演示系统</a:t>
            </a:r>
            <a:r>
              <a:rPr lang="zh-CN" altLang="en-US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，分为时域计算过程和频域计算过程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2400" kern="100" dirty="0">
              <a:effectLst/>
              <a:latin typeface="DengXian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914400" indent="-457200" algn="just">
              <a:lnSpc>
                <a:spcPct val="150000"/>
              </a:lnSpc>
              <a:buAutoNum type="arabicParenBoth" startAt="3"/>
            </a:pPr>
            <a:r>
              <a:rPr lang="zh-CN" altLang="en-US" sz="2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验证线性卷积与圆周卷积的关系，并设计演示系统界面；</a:t>
            </a:r>
            <a:endParaRPr lang="en-US" altLang="zh-CN" sz="24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914400" indent="-457200" algn="just">
              <a:lnSpc>
                <a:spcPct val="150000"/>
              </a:lnSpc>
              <a:buAutoNum type="arabicParenBoth" startAt="3"/>
            </a:pPr>
            <a:r>
              <a:rPr lang="zh-CN" alt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 err="1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kern="100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编程验证其他关于卷积的计算原理或定理</a:t>
            </a:r>
            <a:r>
              <a:rPr lang="zh-CN" altLang="en-US" sz="24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 algn="just">
              <a:lnSpc>
                <a:spcPct val="150000"/>
              </a:lnSpc>
            </a:pPr>
            <a:endParaRPr lang="zh-CN" altLang="zh-CN" sz="12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78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7DF0EBEE-84CC-B54D-B1EF-63C9A1E5D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DE3363C-210F-C248-87C4-0E7299F94A1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55BB8542-4BEE-4B4E-873B-AF40006ADB77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F10104D-0456-C147-B96A-69E573E2EF1C}" type="slidenum">
              <a:rPr lang="en-US" altLang="zh-CN" sz="1400" b="0"/>
              <a:pPr algn="r" eaLnBrk="1" hangingPunct="1"/>
              <a:t>18</a:t>
            </a:fld>
            <a:endParaRPr lang="en-US" altLang="zh-CN" sz="1400" b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0A56F5-3151-B34A-A80B-8B9341852BC6}"/>
              </a:ext>
            </a:extLst>
          </p:cNvPr>
          <p:cNvSpPr txBox="1"/>
          <p:nvPr/>
        </p:nvSpPr>
        <p:spPr>
          <a:xfrm>
            <a:off x="1043608" y="548680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提高设计要求示例：</a:t>
            </a:r>
          </a:p>
        </p:txBody>
      </p:sp>
      <p:pic>
        <p:nvPicPr>
          <p:cNvPr id="4" name="图片 3" descr="日历&#10;&#10;低可信度描述已自动生成">
            <a:extLst>
              <a:ext uri="{FF2B5EF4-FFF2-40B4-BE49-F238E27FC236}">
                <a16:creationId xmlns:a16="http://schemas.microsoft.com/office/drawing/2014/main" id="{8B3F72F4-E95B-994D-94E6-E7E69AC8D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90" y="1973905"/>
            <a:ext cx="6840760" cy="472693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C990484-8677-0747-AEF9-0C4DDF4B6497}"/>
              </a:ext>
            </a:extLst>
          </p:cNvPr>
          <p:cNvSpPr txBox="1"/>
          <p:nvPr/>
        </p:nvSpPr>
        <p:spPr>
          <a:xfrm>
            <a:off x="1149350" y="1484736"/>
            <a:ext cx="5243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提高</a:t>
            </a:r>
            <a:r>
              <a:rPr kumimoji="1" lang="en-US" altLang="zh-CN" dirty="0"/>
              <a:t>(1):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设计线性卷积计算过程的演示系统界面；</a:t>
            </a:r>
            <a:endParaRPr lang="en-US" altLang="zh-CN" sz="1800" kern="100" dirty="0">
              <a:latin typeface="宋体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881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7DF0EBEE-84CC-B54D-B1EF-63C9A1E5D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DE3363C-210F-C248-87C4-0E7299F94A1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55BB8542-4BEE-4B4E-873B-AF40006ADB77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F10104D-0456-C147-B96A-69E573E2EF1C}" type="slidenum">
              <a:rPr lang="en-US" altLang="zh-CN" sz="1400" b="0"/>
              <a:pPr algn="r" eaLnBrk="1" hangingPunct="1"/>
              <a:t>19</a:t>
            </a:fld>
            <a:endParaRPr lang="en-US" altLang="zh-CN" sz="1400" b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0A56F5-3151-B34A-A80B-8B9341852BC6}"/>
              </a:ext>
            </a:extLst>
          </p:cNvPr>
          <p:cNvSpPr txBox="1"/>
          <p:nvPr/>
        </p:nvSpPr>
        <p:spPr>
          <a:xfrm>
            <a:off x="1043608" y="548680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提高设计要求示例：</a:t>
            </a:r>
          </a:p>
        </p:txBody>
      </p:sp>
      <p:pic>
        <p:nvPicPr>
          <p:cNvPr id="5" name="图片 4" descr="图形用户界面&#10;&#10;描述已自动生成">
            <a:extLst>
              <a:ext uri="{FF2B5EF4-FFF2-40B4-BE49-F238E27FC236}">
                <a16:creationId xmlns:a16="http://schemas.microsoft.com/office/drawing/2014/main" id="{0421657E-2378-9342-AFE0-A6322021B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94" y="2180965"/>
            <a:ext cx="6545411" cy="449891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5917073-FA40-E544-8753-8E993CD4B954}"/>
              </a:ext>
            </a:extLst>
          </p:cNvPr>
          <p:cNvSpPr txBox="1"/>
          <p:nvPr/>
        </p:nvSpPr>
        <p:spPr>
          <a:xfrm>
            <a:off x="1187624" y="1428387"/>
            <a:ext cx="50369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提高</a:t>
            </a:r>
            <a:r>
              <a:rPr kumimoji="1" lang="en-US" altLang="zh-CN" dirty="0"/>
              <a:t>(2):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完成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圆周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卷积的</a:t>
            </a:r>
            <a:r>
              <a:rPr lang="zh-CN" altLang="en-US" sz="18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计算过程及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演示系统</a:t>
            </a:r>
            <a:r>
              <a:rPr lang="zh-CN" altLang="en-US" sz="18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1800" kern="100" dirty="0">
              <a:effectLst/>
              <a:latin typeface="DengXian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分为时域计算过程和频域计算过程</a:t>
            </a:r>
            <a:r>
              <a:rPr lang="zh-CN" altLang="zh-CN" sz="18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kern="100" dirty="0">
              <a:effectLst/>
              <a:latin typeface="DengXian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802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>
            <a:extLst>
              <a:ext uri="{FF2B5EF4-FFF2-40B4-BE49-F238E27FC236}">
                <a16:creationId xmlns:a16="http://schemas.microsoft.com/office/drawing/2014/main" id="{3A4B839F-0A9E-AB44-84C6-ADF0BED29F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172349"/>
            <a:ext cx="1905000" cy="457200"/>
          </a:xfrm>
          <a:ln/>
        </p:spPr>
        <p:txBody>
          <a:bodyPr/>
          <a:lstStyle/>
          <a:p>
            <a:fld id="{5D22FF1D-A135-FE4E-9A87-98EA882B6450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45D76BDE-6039-FE45-8BA7-8CF925AE7C61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172349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77BEB97-0A32-BF46-8C09-E7C4D8C026BF}" type="slidenum">
              <a:rPr lang="en-US" altLang="zh-CN" sz="1400" b="0"/>
              <a:pPr algn="r" eaLnBrk="1" hangingPunct="1"/>
              <a:t>2</a:t>
            </a:fld>
            <a:endParaRPr lang="en-US" altLang="zh-CN" sz="1400" b="0"/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B14E6497-9B70-1043-BCC5-08031DF8D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549275"/>
            <a:ext cx="540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>
                <a:latin typeface="Arial" panose="020B0604020202020204" pitchFamily="34" charset="0"/>
              </a:rPr>
              <a:t>课程设计学时与成绩分配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CB34972C-C6DF-F247-99B2-78901FD67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52826"/>
              </p:ext>
            </p:extLst>
          </p:nvPr>
        </p:nvGraphicFramePr>
        <p:xfrm>
          <a:off x="1691680" y="194564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2208477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63787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748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项目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学时分配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分数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01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课程设计一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9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课程设计二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2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总计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2096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FCBA4ED-5139-374A-B76B-A4885258B4EA}"/>
              </a:ext>
            </a:extLst>
          </p:cNvPr>
          <p:cNvSpPr txBox="1"/>
          <p:nvPr/>
        </p:nvSpPr>
        <p:spPr>
          <a:xfrm>
            <a:off x="1203653" y="389808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课时安排：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6B0EC8-D9A5-D84E-AF99-2AA00A486A8D}"/>
              </a:ext>
            </a:extLst>
          </p:cNvPr>
          <p:cNvSpPr txBox="1"/>
          <p:nvPr/>
        </p:nvSpPr>
        <p:spPr>
          <a:xfrm>
            <a:off x="1382665" y="4537752"/>
            <a:ext cx="6378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第一次课：</a:t>
            </a:r>
            <a:r>
              <a:rPr kumimoji="1" lang="zh-CN" altLang="en-US" sz="2000" dirty="0">
                <a:solidFill>
                  <a:srgbClr val="FF0000"/>
                </a:solidFill>
              </a:rPr>
              <a:t>发布任务书</a:t>
            </a:r>
            <a:r>
              <a:rPr kumimoji="1" lang="zh-CN" altLang="en-US" sz="2000" dirty="0"/>
              <a:t>，讲解课程设计要求，演示范例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59264F4-669E-0844-80A7-C027FA96247C}"/>
              </a:ext>
            </a:extLst>
          </p:cNvPr>
          <p:cNvSpPr txBox="1"/>
          <p:nvPr/>
        </p:nvSpPr>
        <p:spPr>
          <a:xfrm>
            <a:off x="1382665" y="5177422"/>
            <a:ext cx="5862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第二次课：设计方案及程序的</a:t>
            </a:r>
            <a:r>
              <a:rPr kumimoji="1" lang="zh-CN" altLang="en-US" sz="2000" dirty="0">
                <a:solidFill>
                  <a:srgbClr val="FF0000"/>
                </a:solidFill>
              </a:rPr>
              <a:t>中间验收</a:t>
            </a:r>
            <a:r>
              <a:rPr kumimoji="1" lang="zh-CN" altLang="en-US" sz="2000" dirty="0"/>
              <a:t>及中间指导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BFC6EE5-A44D-714C-9097-F2A0D729B0D5}"/>
              </a:ext>
            </a:extLst>
          </p:cNvPr>
          <p:cNvSpPr txBox="1"/>
          <p:nvPr/>
        </p:nvSpPr>
        <p:spPr>
          <a:xfrm>
            <a:off x="1382665" y="5817584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第三次课：</a:t>
            </a:r>
            <a:r>
              <a:rPr kumimoji="1" lang="zh-CN" altLang="en-US" sz="2000" dirty="0">
                <a:solidFill>
                  <a:srgbClr val="FF0000"/>
                </a:solidFill>
              </a:rPr>
              <a:t>答辩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7DF0EBEE-84CC-B54D-B1EF-63C9A1E5D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DE3363C-210F-C248-87C4-0E7299F94A1B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55BB8542-4BEE-4B4E-873B-AF40006ADB77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F10104D-0456-C147-B96A-69E573E2EF1C}" type="slidenum">
              <a:rPr lang="en-US" altLang="zh-CN" sz="1400" b="0"/>
              <a:pPr algn="r" eaLnBrk="1" hangingPunct="1"/>
              <a:t>20</a:t>
            </a:fld>
            <a:endParaRPr lang="en-US" altLang="zh-CN" sz="1400" b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0A56F5-3151-B34A-A80B-8B9341852BC6}"/>
              </a:ext>
            </a:extLst>
          </p:cNvPr>
          <p:cNvSpPr txBox="1"/>
          <p:nvPr/>
        </p:nvSpPr>
        <p:spPr>
          <a:xfrm>
            <a:off x="1043608" y="548680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/>
              <a:t>提高设计要求示例：</a:t>
            </a:r>
          </a:p>
        </p:txBody>
      </p:sp>
      <p:pic>
        <p:nvPicPr>
          <p:cNvPr id="4" name="图片 3" descr="日历&#10;&#10;描述已自动生成">
            <a:extLst>
              <a:ext uri="{FF2B5EF4-FFF2-40B4-BE49-F238E27FC236}">
                <a16:creationId xmlns:a16="http://schemas.microsoft.com/office/drawing/2014/main" id="{4762D19D-18E5-E042-9751-941552537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869146"/>
            <a:ext cx="5915513" cy="483169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0F997B4-6F7F-1A44-8F00-27BEF3378DD6}"/>
              </a:ext>
            </a:extLst>
          </p:cNvPr>
          <p:cNvSpPr txBox="1"/>
          <p:nvPr/>
        </p:nvSpPr>
        <p:spPr>
          <a:xfrm>
            <a:off x="1043608" y="1412776"/>
            <a:ext cx="6859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提高</a:t>
            </a:r>
            <a:r>
              <a:rPr kumimoji="1" lang="en-US" altLang="zh-CN" dirty="0"/>
              <a:t>(3):</a:t>
            </a:r>
            <a:r>
              <a:rPr lang="zh-CN" altLang="en-US" sz="1800" kern="100" dirty="0"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验证线性卷积与圆周卷积的关系，并设计演示系统界面。</a:t>
            </a:r>
            <a:endParaRPr lang="en-US" altLang="zh-CN" sz="1800" kern="1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2805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C1D84583-70FF-0347-97A8-12E49F79A9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6E253DA-39F8-7344-AB0F-E9871D89C08C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B0E787BC-B234-5E45-8B51-852FF4438E53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0E65F64-4ECC-4644-B885-4C8AA1277084}" type="slidenum">
              <a:rPr lang="en-US" altLang="zh-CN" sz="1400" b="0"/>
              <a:pPr algn="r" eaLnBrk="1" hangingPunct="1"/>
              <a:t>21</a:t>
            </a:fld>
            <a:endParaRPr lang="en-US" altLang="zh-CN" sz="1400" b="0"/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id="{36487448-667A-F04E-8532-74826EE2B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443" y="153720"/>
            <a:ext cx="6829114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chemeClr val="hlink"/>
                </a:solidFill>
                <a:latin typeface="Arial" panose="020B0604020202020204" pitchFamily="34" charset="0"/>
              </a:rPr>
              <a:t>课程设计一</a:t>
            </a:r>
            <a:endParaRPr lang="en-US" altLang="zh-CN" sz="36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algn="l" eaLnBrk="1" hangingPunct="1"/>
            <a:r>
              <a:rPr lang="zh-CN" altLang="en-US" sz="3200" dirty="0">
                <a:latin typeface="Arial" panose="020B0604020202020204" pitchFamily="34" charset="0"/>
              </a:rPr>
              <a:t>选题</a:t>
            </a:r>
            <a:r>
              <a:rPr lang="en-US" altLang="zh-CN" sz="3200" dirty="0">
                <a:latin typeface="Arial" panose="020B0604020202020204" pitchFamily="34" charset="0"/>
              </a:rPr>
              <a:t>2:</a:t>
            </a:r>
            <a:r>
              <a:rPr lang="en" altLang="zh-CN" sz="3200" dirty="0">
                <a:latin typeface="Arial" panose="020B0604020202020204" pitchFamily="34" charset="0"/>
              </a:rPr>
              <a:t>FFT</a:t>
            </a:r>
            <a:r>
              <a:rPr lang="zh-CN" altLang="en-US" sz="3200" dirty="0">
                <a:latin typeface="Arial" panose="020B0604020202020204" pitchFamily="34" charset="0"/>
              </a:rPr>
              <a:t>算法的</a:t>
            </a:r>
            <a:r>
              <a:rPr lang="en" altLang="zh-CN" sz="3200" dirty="0" err="1">
                <a:latin typeface="Arial" panose="020B0604020202020204" pitchFamily="34" charset="0"/>
              </a:rPr>
              <a:t>Matlab</a:t>
            </a:r>
            <a:r>
              <a:rPr lang="zh-CN" altLang="en-US" sz="3200" dirty="0">
                <a:latin typeface="Arial" panose="020B0604020202020204" pitchFamily="34" charset="0"/>
              </a:rPr>
              <a:t>实现及应用 </a:t>
            </a:r>
          </a:p>
        </p:txBody>
      </p:sp>
      <p:sp>
        <p:nvSpPr>
          <p:cNvPr id="47108" name="Rectangle 12">
            <a:extLst>
              <a:ext uri="{FF2B5EF4-FFF2-40B4-BE49-F238E27FC236}">
                <a16:creationId xmlns:a16="http://schemas.microsoft.com/office/drawing/2014/main" id="{DD911DB8-0199-E440-A219-687EEA54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557338"/>
            <a:ext cx="3168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/>
              <a:t>一、实验目的</a:t>
            </a:r>
          </a:p>
        </p:txBody>
      </p:sp>
      <p:sp>
        <p:nvSpPr>
          <p:cNvPr id="47109" name="Rectangle 13">
            <a:extLst>
              <a:ext uri="{FF2B5EF4-FFF2-40B4-BE49-F238E27FC236}">
                <a16:creationId xmlns:a16="http://schemas.microsoft.com/office/drawing/2014/main" id="{E8390C11-14ED-2B45-B673-0857E85C7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1" y="2708920"/>
            <a:ext cx="7488238" cy="2428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indent="457200" algn="l" eaLnBrk="1" hangingPunct="1">
              <a:lnSpc>
                <a:spcPct val="140000"/>
              </a:lnSpc>
            </a:pPr>
            <a:r>
              <a:rPr lang="zh-CN" altLang="en-US" sz="2800" dirty="0"/>
              <a:t>快速傅里叶变换（</a:t>
            </a:r>
            <a:r>
              <a:rPr lang="en-US" altLang="zh-CN" sz="2800" dirty="0"/>
              <a:t>FFT</a:t>
            </a:r>
            <a:r>
              <a:rPr lang="zh-CN" altLang="en-US" sz="2800" dirty="0"/>
              <a:t>）是一种离散傅里叶变换（</a:t>
            </a:r>
            <a:r>
              <a:rPr lang="en-US" altLang="zh-CN" sz="2800" dirty="0"/>
              <a:t>DFT</a:t>
            </a:r>
            <a:r>
              <a:rPr lang="zh-CN" altLang="en-US" sz="2800" dirty="0"/>
              <a:t>）的快速算法。本课程设计旨在使同学们理解</a:t>
            </a:r>
            <a:r>
              <a:rPr lang="en-US" altLang="zh-CN" sz="2800" dirty="0"/>
              <a:t>FFT</a:t>
            </a:r>
            <a:r>
              <a:rPr lang="zh-CN" altLang="en-US" sz="2800" dirty="0"/>
              <a:t>的原理，根据</a:t>
            </a:r>
            <a:r>
              <a:rPr lang="en-US" altLang="zh-CN" sz="2800" dirty="0"/>
              <a:t>FFT</a:t>
            </a:r>
            <a:r>
              <a:rPr lang="zh-CN" altLang="en-US" sz="2800" dirty="0"/>
              <a:t>的基本原理完成算法编程。</a:t>
            </a:r>
          </a:p>
        </p:txBody>
      </p:sp>
    </p:spTree>
    <p:extLst>
      <p:ext uri="{BB962C8B-B14F-4D97-AF65-F5344CB8AC3E}">
        <p14:creationId xmlns:p14="http://schemas.microsoft.com/office/powerpoint/2010/main" val="2736771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C1D84583-70FF-0347-97A8-12E49F79A9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6E253DA-39F8-7344-AB0F-E9871D89C08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B0E787BC-B234-5E45-8B51-852FF4438E53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0E65F64-4ECC-4644-B885-4C8AA1277084}" type="slidenum">
              <a:rPr lang="en-US" altLang="zh-CN" sz="1400" b="0"/>
              <a:pPr algn="r" eaLnBrk="1" hangingPunct="1"/>
              <a:t>22</a:t>
            </a:fld>
            <a:endParaRPr lang="en-US" altLang="zh-CN" sz="1400" b="0"/>
          </a:p>
        </p:txBody>
      </p:sp>
      <p:sp>
        <p:nvSpPr>
          <p:cNvPr id="47108" name="Rectangle 12">
            <a:extLst>
              <a:ext uri="{FF2B5EF4-FFF2-40B4-BE49-F238E27FC236}">
                <a16:creationId xmlns:a16="http://schemas.microsoft.com/office/drawing/2014/main" id="{DD911DB8-0199-E440-A219-687EEA54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764704"/>
            <a:ext cx="3168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/>
              <a:t>二、实验原理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89232CE-4CC9-0040-9CE7-B134FCAE56A7}"/>
                  </a:ext>
                </a:extLst>
              </p:cNvPr>
              <p:cNvSpPr txBox="1"/>
              <p:nvPr/>
            </p:nvSpPr>
            <p:spPr>
              <a:xfrm>
                <a:off x="654173" y="3453706"/>
                <a:ext cx="7350193" cy="132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kumimoji="1" lang="zh-CN" altLang="en-US" dirty="0"/>
                  <a:t>按时间抽选的基</a:t>
                </a:r>
                <a:r>
                  <a:rPr kumimoji="1" lang="en-US" altLang="zh-CN" dirty="0"/>
                  <a:t>-2FFT</a:t>
                </a:r>
                <a:r>
                  <a:rPr kumimoji="1" lang="zh-CN" altLang="en-US" dirty="0"/>
                  <a:t>算法：</a:t>
                </a:r>
                <a:endParaRPr kumimoji="1" lang="en-US" altLang="zh-CN" dirty="0"/>
              </a:p>
              <a:p>
                <a:pPr indent="457200" algn="l">
                  <a:lnSpc>
                    <a:spcPct val="150000"/>
                  </a:lnSpc>
                </a:pPr>
                <a:r>
                  <a:rPr kumimoji="1" lang="zh-CN" altLang="en-US" dirty="0"/>
                  <a:t>将序列按照奇偶分成两组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，</a:t>
                </a:r>
                <a14:m>
                  <m:oMath xmlns:m="http://schemas.openxmlformats.org/officeDocument/2006/math"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,…,</m:t>
                    </m:r>
                    <m:f>
                      <m:f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num>
                      <m:den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kumimoji="1" lang="zh-CN" altLang="en-US" dirty="0"/>
                  <a:t>。分别计算</a:t>
                </a:r>
                <a:r>
                  <a:rPr kumimoji="1" lang="en-US" altLang="zh-CN" dirty="0"/>
                  <a:t>DFT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d>
                      <m:d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kumimoji="1" lang="zh-CN" altLang="en-US" dirty="0"/>
                  <a:t>，则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可由下列蝶形运算得到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89232CE-4CC9-0040-9CE7-B134FCAE5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73" y="3453706"/>
                <a:ext cx="7350193" cy="1326325"/>
              </a:xfrm>
              <a:prstGeom prst="rect">
                <a:avLst/>
              </a:prstGeom>
              <a:blipFill>
                <a:blip r:embed="rId3"/>
                <a:stretch>
                  <a:fillRect l="-690" t="-381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7667F8C-8694-C84C-B231-81411E50453F}"/>
              </a:ext>
            </a:extLst>
          </p:cNvPr>
          <p:cNvSpPr txBox="1"/>
          <p:nvPr/>
        </p:nvSpPr>
        <p:spPr>
          <a:xfrm>
            <a:off x="755576" y="1719552"/>
            <a:ext cx="7488832" cy="12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2000" dirty="0"/>
              <a:t>FFT</a:t>
            </a:r>
            <a:r>
              <a:rPr kumimoji="1" lang="zh-CN" altLang="en-US" sz="2000" dirty="0"/>
              <a:t>算法的基本思想：</a:t>
            </a:r>
            <a:endParaRPr kumimoji="1" lang="en-US" altLang="zh-CN" sz="2000" dirty="0"/>
          </a:p>
          <a:p>
            <a:pPr indent="457200" algn="l">
              <a:lnSpc>
                <a:spcPct val="150000"/>
              </a:lnSpc>
            </a:pPr>
            <a:r>
              <a:rPr kumimoji="1" lang="zh-CN" altLang="en-US" sz="2000" dirty="0"/>
              <a:t>利用</a:t>
            </a:r>
            <a:r>
              <a:rPr kumimoji="1" lang="en-US" altLang="zh-CN" sz="2000" dirty="0"/>
              <a:t>DFT</a:t>
            </a:r>
            <a:r>
              <a:rPr kumimoji="1" lang="zh-CN" altLang="en-US" sz="2000" dirty="0"/>
              <a:t>系数的特性，合并</a:t>
            </a:r>
            <a:r>
              <a:rPr kumimoji="1" lang="en-US" altLang="zh-CN" sz="2000" dirty="0"/>
              <a:t>DFT</a:t>
            </a:r>
            <a:r>
              <a:rPr kumimoji="1" lang="zh-CN" altLang="en-US" sz="2000" dirty="0"/>
              <a:t>运算中的某些项，把长序列</a:t>
            </a:r>
            <a:r>
              <a:rPr kumimoji="1" lang="en-US" altLang="zh-CN" sz="2000" dirty="0"/>
              <a:t>DFT</a:t>
            </a:r>
            <a:r>
              <a:rPr kumimoji="1" lang="zh-CN" altLang="en-US" sz="2000" dirty="0"/>
              <a:t>转化为短序列</a:t>
            </a:r>
            <a:r>
              <a:rPr kumimoji="1" lang="en-US" altLang="zh-CN" sz="2000" dirty="0"/>
              <a:t>DFT</a:t>
            </a:r>
            <a:r>
              <a:rPr kumimoji="1" lang="zh-CN" altLang="en-US" sz="2000" dirty="0"/>
              <a:t>运算，从而减少其运算量。</a:t>
            </a:r>
          </a:p>
        </p:txBody>
      </p:sp>
      <p:grpSp>
        <p:nvGrpSpPr>
          <p:cNvPr id="20" name="Group 4">
            <a:extLst>
              <a:ext uri="{FF2B5EF4-FFF2-40B4-BE49-F238E27FC236}">
                <a16:creationId xmlns:a16="http://schemas.microsoft.com/office/drawing/2014/main" id="{C0FE8CE0-7FD8-DE44-9AD5-2DC2F324F2DA}"/>
              </a:ext>
            </a:extLst>
          </p:cNvPr>
          <p:cNvGrpSpPr>
            <a:grpSpLocks/>
          </p:cNvGrpSpPr>
          <p:nvPr/>
        </p:nvGrpSpPr>
        <p:grpSpPr bwMode="auto">
          <a:xfrm>
            <a:off x="899592" y="5085184"/>
            <a:ext cx="7620000" cy="1473200"/>
            <a:chOff x="816" y="2256"/>
            <a:chExt cx="4800" cy="928"/>
          </a:xfrm>
        </p:grpSpPr>
        <p:graphicFrame>
          <p:nvGraphicFramePr>
            <p:cNvPr id="21" name="Object 5">
              <a:extLst>
                <a:ext uri="{FF2B5EF4-FFF2-40B4-BE49-F238E27FC236}">
                  <a16:creationId xmlns:a16="http://schemas.microsoft.com/office/drawing/2014/main" id="{95B241F7-26D8-224F-8B82-52EC6FF449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256"/>
            <a:ext cx="3008" cy="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9" name="Equation" r:id="rId4" imgW="110007400" imgH="33934400" progId="Equation.DSMT4">
                    <p:embed/>
                  </p:oleObj>
                </mc:Choice>
                <mc:Fallback>
                  <p:oleObj name="Equation" r:id="rId4" imgW="110007400" imgH="33934400" progId="Equation.DSMT4">
                    <p:embed/>
                    <p:pic>
                      <p:nvPicPr>
                        <p:cNvPr id="27651" name="Object 5">
                          <a:extLst>
                            <a:ext uri="{FF2B5EF4-FFF2-40B4-BE49-F238E27FC236}">
                              <a16:creationId xmlns:a16="http://schemas.microsoft.com/office/drawing/2014/main" id="{CD4C8B1D-B9C9-F74B-911C-356A703B8A4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256"/>
                          <a:ext cx="3008" cy="928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6">
              <a:extLst>
                <a:ext uri="{FF2B5EF4-FFF2-40B4-BE49-F238E27FC236}">
                  <a16:creationId xmlns:a16="http://schemas.microsoft.com/office/drawing/2014/main" id="{95425E7E-9429-C64B-AAC6-54F0D6E302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2496"/>
            <a:ext cx="16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Equation" r:id="rId6" imgW="59690000" imgH="8483600" progId="Equation.DSMT4">
                    <p:embed/>
                  </p:oleObj>
                </mc:Choice>
                <mc:Fallback>
                  <p:oleObj name="Equation" r:id="rId6" imgW="59690000" imgH="8483600" progId="Equation.DSMT4">
                    <p:embed/>
                    <p:pic>
                      <p:nvPicPr>
                        <p:cNvPr id="27652" name="Object 6">
                          <a:extLst>
                            <a:ext uri="{FF2B5EF4-FFF2-40B4-BE49-F238E27FC236}">
                              <a16:creationId xmlns:a16="http://schemas.microsoft.com/office/drawing/2014/main" id="{2272CD02-247B-324B-AADE-D22AF4FF107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496"/>
                          <a:ext cx="1632" cy="23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24482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32ADB-142D-7641-8DB5-7ABB2DD98FAF}"/>
              </a:ext>
            </a:extLst>
          </p:cNvPr>
          <p:cNvSpPr/>
          <p:nvPr/>
        </p:nvSpPr>
        <p:spPr bwMode="auto">
          <a:xfrm>
            <a:off x="755576" y="1700808"/>
            <a:ext cx="7128792" cy="4824536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1D84583-70FF-0347-97A8-12E49F79A9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6E253DA-39F8-7344-AB0F-E9871D89C08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B0E787BC-B234-5E45-8B51-852FF4438E53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0E65F64-4ECC-4644-B885-4C8AA1277084}" type="slidenum">
              <a:rPr lang="en-US" altLang="zh-CN" sz="1400" b="0"/>
              <a:pPr algn="r" eaLnBrk="1" hangingPunct="1"/>
              <a:t>23</a:t>
            </a:fld>
            <a:endParaRPr lang="en-US" altLang="zh-CN" sz="1400" b="0"/>
          </a:p>
        </p:txBody>
      </p:sp>
      <p:sp>
        <p:nvSpPr>
          <p:cNvPr id="47108" name="Rectangle 12">
            <a:extLst>
              <a:ext uri="{FF2B5EF4-FFF2-40B4-BE49-F238E27FC236}">
                <a16:creationId xmlns:a16="http://schemas.microsoft.com/office/drawing/2014/main" id="{DD911DB8-0199-E440-A219-687EEA54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764704"/>
            <a:ext cx="3168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/>
              <a:t>二、实验原理</a:t>
            </a:r>
          </a:p>
        </p:txBody>
      </p:sp>
      <p:pic>
        <p:nvPicPr>
          <p:cNvPr id="11" name="Picture 2" descr="4-2">
            <a:extLst>
              <a:ext uri="{FF2B5EF4-FFF2-40B4-BE49-F238E27FC236}">
                <a16:creationId xmlns:a16="http://schemas.microsoft.com/office/drawing/2014/main" id="{5EEA5D91-644F-C542-8054-6F5972B37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834835"/>
            <a:ext cx="6120680" cy="4556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6410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32ADB-142D-7641-8DB5-7ABB2DD98FAF}"/>
              </a:ext>
            </a:extLst>
          </p:cNvPr>
          <p:cNvSpPr/>
          <p:nvPr/>
        </p:nvSpPr>
        <p:spPr bwMode="auto">
          <a:xfrm>
            <a:off x="954406" y="1876302"/>
            <a:ext cx="7128792" cy="4824536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1D84583-70FF-0347-97A8-12E49F79A9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6E253DA-39F8-7344-AB0F-E9871D89C08C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B0E787BC-B234-5E45-8B51-852FF4438E53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0E65F64-4ECC-4644-B885-4C8AA1277084}" type="slidenum">
              <a:rPr lang="en-US" altLang="zh-CN" sz="1400" b="0"/>
              <a:pPr algn="r" eaLnBrk="1" hangingPunct="1"/>
              <a:t>24</a:t>
            </a:fld>
            <a:endParaRPr lang="en-US" altLang="zh-CN" sz="1400" b="0"/>
          </a:p>
        </p:txBody>
      </p:sp>
      <p:sp>
        <p:nvSpPr>
          <p:cNvPr id="47108" name="Rectangle 12">
            <a:extLst>
              <a:ext uri="{FF2B5EF4-FFF2-40B4-BE49-F238E27FC236}">
                <a16:creationId xmlns:a16="http://schemas.microsoft.com/office/drawing/2014/main" id="{DD911DB8-0199-E440-A219-687EEA54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764704"/>
            <a:ext cx="3168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/>
              <a:t>二、实验原理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B92F6C1-3605-D245-917F-CE1B0B05456D}"/>
              </a:ext>
            </a:extLst>
          </p:cNvPr>
          <p:cNvSpPr txBox="1">
            <a:spLocks noChangeArrowheads="1"/>
          </p:cNvSpPr>
          <p:nvPr/>
        </p:nvSpPr>
        <p:spPr>
          <a:xfrm>
            <a:off x="1067119" y="1396103"/>
            <a:ext cx="7016079" cy="3062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b="0" kern="0" dirty="0"/>
              <a:t>这样逐级分解，直到</a:t>
            </a:r>
            <a:r>
              <a:rPr lang="en-US" altLang="zh-CN" sz="2800" b="0" kern="0" dirty="0"/>
              <a:t>2</a:t>
            </a:r>
            <a:r>
              <a:rPr lang="zh-CN" altLang="en-US" sz="2800" b="0" kern="0" dirty="0"/>
              <a:t>点</a:t>
            </a:r>
            <a:r>
              <a:rPr lang="en-US" altLang="zh-CN" sz="2800" b="0" kern="0" dirty="0"/>
              <a:t>DFT</a:t>
            </a:r>
            <a:r>
              <a:rPr lang="zh-CN" altLang="en-US" sz="2800" b="0" kern="0" dirty="0"/>
              <a:t>，当</a:t>
            </a:r>
            <a:r>
              <a:rPr lang="en-US" altLang="zh-CN" sz="2800" b="0" i="1" kern="0" dirty="0"/>
              <a:t>N </a:t>
            </a:r>
            <a:r>
              <a:rPr lang="en-US" altLang="zh-CN" sz="2800" b="0" kern="0" dirty="0"/>
              <a:t>= 8</a:t>
            </a:r>
            <a:r>
              <a:rPr lang="zh-CN" altLang="en-US" sz="2800" b="0" kern="0" dirty="0"/>
              <a:t>时，</a:t>
            </a:r>
            <a:endParaRPr lang="en-US" altLang="zh-CN" sz="2800" b="0" kern="0" dirty="0"/>
          </a:p>
        </p:txBody>
      </p:sp>
      <p:pic>
        <p:nvPicPr>
          <p:cNvPr id="9" name="Picture 4" descr="4-5">
            <a:extLst>
              <a:ext uri="{FF2B5EF4-FFF2-40B4-BE49-F238E27FC236}">
                <a16:creationId xmlns:a16="http://schemas.microsoft.com/office/drawing/2014/main" id="{1BE43A6B-EDFE-7A41-83DE-909C5F0A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217" y="2002494"/>
            <a:ext cx="6097169" cy="5094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99200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0632ADB-142D-7641-8DB5-7ABB2DD98FAF}"/>
              </a:ext>
            </a:extLst>
          </p:cNvPr>
          <p:cNvSpPr/>
          <p:nvPr/>
        </p:nvSpPr>
        <p:spPr bwMode="auto">
          <a:xfrm>
            <a:off x="1167499" y="2010518"/>
            <a:ext cx="7128792" cy="3841079"/>
          </a:xfrm>
          <a:prstGeom prst="rect">
            <a:avLst/>
          </a:prstGeom>
          <a:solidFill>
            <a:schemeClr val="tx2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1D84583-70FF-0347-97A8-12E49F79A9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95348" y="5875796"/>
            <a:ext cx="1905000" cy="457200"/>
          </a:xfrm>
          <a:ln/>
        </p:spPr>
        <p:txBody>
          <a:bodyPr/>
          <a:lstStyle/>
          <a:p>
            <a:fld id="{46E253DA-39F8-7344-AB0F-E9871D89C08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47108" name="Rectangle 12">
            <a:extLst>
              <a:ext uri="{FF2B5EF4-FFF2-40B4-BE49-F238E27FC236}">
                <a16:creationId xmlns:a16="http://schemas.microsoft.com/office/drawing/2014/main" id="{DD911DB8-0199-E440-A219-687EEA54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764704"/>
            <a:ext cx="3168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/>
              <a:t>二、实验原理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670E2F34-B941-BE44-B02E-B08A3B11E4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442210"/>
              </p:ext>
            </p:extLst>
          </p:nvPr>
        </p:nvGraphicFramePr>
        <p:xfrm>
          <a:off x="1438643" y="3418357"/>
          <a:ext cx="3378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Equation" r:id="rId3" imgW="77825600" imgH="21069300" progId="Equation.DSMT4">
                  <p:embed/>
                </p:oleObj>
              </mc:Choice>
              <mc:Fallback>
                <p:oleObj name="Equation" r:id="rId3" imgW="77825600" imgH="21069300" progId="Equation.DSMT4">
                  <p:embed/>
                  <p:pic>
                    <p:nvPicPr>
                      <p:cNvPr id="258050" name="Object 2">
                        <a:extLst>
                          <a:ext uri="{FF2B5EF4-FFF2-40B4-BE49-F238E27FC236}">
                            <a16:creationId xmlns:a16="http://schemas.microsoft.com/office/drawing/2014/main" id="{BEA36A22-766A-3D4F-8C3E-31D8627AB6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643" y="3418357"/>
                        <a:ext cx="3378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94D58B38-9268-B947-8CA5-11B1E5C2EA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177367"/>
              </p:ext>
            </p:extLst>
          </p:nvPr>
        </p:nvGraphicFramePr>
        <p:xfrm>
          <a:off x="1438643" y="4715344"/>
          <a:ext cx="6692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5" name="Equation" r:id="rId5" imgW="154190700" imgH="24282400" progId="Equation.DSMT4">
                  <p:embed/>
                </p:oleObj>
              </mc:Choice>
              <mc:Fallback>
                <p:oleObj name="Equation" r:id="rId5" imgW="154190700" imgH="24282400" progId="Equation.DSMT4">
                  <p:embed/>
                  <p:pic>
                    <p:nvPicPr>
                      <p:cNvPr id="258051" name="Object 3">
                        <a:extLst>
                          <a:ext uri="{FF2B5EF4-FFF2-40B4-BE49-F238E27FC236}">
                            <a16:creationId xmlns:a16="http://schemas.microsoft.com/office/drawing/2014/main" id="{7F03D728-4741-6045-B6E2-167319D7DC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643" y="4715344"/>
                        <a:ext cx="66929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4AC03EE6-618F-2844-8EC7-1C94DCC8B0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448758"/>
              </p:ext>
            </p:extLst>
          </p:nvPr>
        </p:nvGraphicFramePr>
        <p:xfrm>
          <a:off x="1510080" y="2194394"/>
          <a:ext cx="3263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Equation" r:id="rId7" imgW="75196700" imgH="21069300" progId="Equation.DSMT4">
                  <p:embed/>
                </p:oleObj>
              </mc:Choice>
              <mc:Fallback>
                <p:oleObj name="Equation" r:id="rId7" imgW="75196700" imgH="21069300" progId="Equation.DSMT4">
                  <p:embed/>
                  <p:pic>
                    <p:nvPicPr>
                      <p:cNvPr id="258052" name="Object 4">
                        <a:extLst>
                          <a:ext uri="{FF2B5EF4-FFF2-40B4-BE49-F238E27FC236}">
                            <a16:creationId xmlns:a16="http://schemas.microsoft.com/office/drawing/2014/main" id="{F2237C47-AE6A-164C-9F09-A90669BEC1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080" y="2194394"/>
                        <a:ext cx="3263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5">
            <a:extLst>
              <a:ext uri="{FF2B5EF4-FFF2-40B4-BE49-F238E27FC236}">
                <a16:creationId xmlns:a16="http://schemas.microsoft.com/office/drawing/2014/main" id="{C34F99DD-3527-E14C-8434-8CB7182619AD}"/>
              </a:ext>
            </a:extLst>
          </p:cNvPr>
          <p:cNvGrpSpPr>
            <a:grpSpLocks/>
          </p:cNvGrpSpPr>
          <p:nvPr/>
        </p:nvGrpSpPr>
        <p:grpSpPr bwMode="auto">
          <a:xfrm>
            <a:off x="1191435" y="6180596"/>
            <a:ext cx="7010400" cy="609600"/>
            <a:chOff x="960" y="3168"/>
            <a:chExt cx="4416" cy="384"/>
          </a:xfrm>
        </p:grpSpPr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3FC6BC7-203E-3D4A-8F16-031E75EBB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" y="3168"/>
              <a:ext cx="528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28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共轭</a:t>
              </a:r>
            </a:p>
          </p:txBody>
        </p:sp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CC65217B-39ED-DA45-9431-F599D45A9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360"/>
              <a:ext cx="6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A2072EC1-0B51-5F4C-9E45-958A5AFC0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168"/>
              <a:ext cx="528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28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</a:rPr>
                <a:t>FFT</a:t>
              </a:r>
            </a:p>
          </p:txBody>
        </p:sp>
        <p:sp>
          <p:nvSpPr>
            <p:cNvPr id="17" name="Line 9">
              <a:extLst>
                <a:ext uri="{FF2B5EF4-FFF2-40B4-BE49-F238E27FC236}">
                  <a16:creationId xmlns:a16="http://schemas.microsoft.com/office/drawing/2014/main" id="{29C398AE-48F8-5E4E-B250-4BAD410E1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3360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B09E07C5-5FB0-9244-A42B-9A9FA30D6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168"/>
              <a:ext cx="528" cy="33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28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共轭</a:t>
              </a:r>
            </a:p>
          </p:txBody>
        </p:sp>
        <p:sp>
          <p:nvSpPr>
            <p:cNvPr id="19" name="Line 11">
              <a:extLst>
                <a:ext uri="{FF2B5EF4-FFF2-40B4-BE49-F238E27FC236}">
                  <a16:creationId xmlns:a16="http://schemas.microsoft.com/office/drawing/2014/main" id="{B7C14448-0774-0B42-ADAC-8AB72A21D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360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Rectangle 12">
              <a:extLst>
                <a:ext uri="{FF2B5EF4-FFF2-40B4-BE49-F238E27FC236}">
                  <a16:creationId xmlns:a16="http://schemas.microsoft.com/office/drawing/2014/main" id="{4B969581-B099-4D48-920D-1C60B16E8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168"/>
              <a:ext cx="624" cy="384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36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28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24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3CCFF"/>
                </a:buClr>
                <a:buFont typeface="Wingdings" pitchFamily="2" charset="2"/>
                <a:buChar char="n"/>
                <a:defRPr kumimoji="1" sz="2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>
                  <a:solidFill>
                    <a:schemeClr val="tx1"/>
                  </a:solidFill>
                </a:rPr>
                <a:t>乘</a:t>
              </a:r>
              <a:r>
                <a:rPr lang="en-US" altLang="zh-CN" sz="2400">
                  <a:solidFill>
                    <a:schemeClr val="tx1"/>
                  </a:solidFill>
                </a:rPr>
                <a:t>1/ </a:t>
              </a:r>
              <a:r>
                <a:rPr lang="en-US" altLang="zh-CN" sz="2400" i="1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1" name="Line 13">
              <a:extLst>
                <a:ext uri="{FF2B5EF4-FFF2-40B4-BE49-F238E27FC236}">
                  <a16:creationId xmlns:a16="http://schemas.microsoft.com/office/drawing/2014/main" id="{46E6D66A-0F2C-BA47-95B6-9CA8D10E9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360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4">
              <a:extLst>
                <a:ext uri="{FF2B5EF4-FFF2-40B4-BE49-F238E27FC236}">
                  <a16:creationId xmlns:a16="http://schemas.microsoft.com/office/drawing/2014/main" id="{578CC1DC-3312-4C4F-8898-5347A15C60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360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6" name="Text Box 18">
            <a:extLst>
              <a:ext uri="{FF2B5EF4-FFF2-40B4-BE49-F238E27FC236}">
                <a16:creationId xmlns:a16="http://schemas.microsoft.com/office/drawing/2014/main" id="{225C8A7A-5F5D-E94B-95CD-A96DFD98C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729" y="1446974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33CCFF"/>
              </a:buClr>
              <a:buFont typeface="Wingdings" pitchFamily="2" charset="2"/>
              <a:buChar char="n"/>
              <a:defRPr kumimoji="1" sz="36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33CCFF"/>
              </a:buClr>
              <a:buFont typeface="Wingdings" pitchFamily="2" charset="2"/>
              <a:buChar char="n"/>
              <a:defRPr kumimoji="1" sz="28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33CCFF"/>
              </a:buClr>
              <a:buFont typeface="Wingdings" pitchFamily="2" charset="2"/>
              <a:buChar char="n"/>
              <a:defRPr kumimoji="1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33CCFF"/>
              </a:buClr>
              <a:buFont typeface="Wingdings" pitchFamily="2" charset="2"/>
              <a:buChar char="n"/>
              <a:defRPr kumimoji="1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33CCFF"/>
              </a:buClr>
              <a:buFont typeface="Wingdings" pitchFamily="2" charset="2"/>
              <a:buChar char="n"/>
              <a:defRPr kumimoji="1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CCFF"/>
              </a:buClr>
              <a:buFont typeface="Wingdings" pitchFamily="2" charset="2"/>
              <a:buChar char="n"/>
              <a:defRPr kumimoji="1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CCFF"/>
              </a:buClr>
              <a:buFont typeface="Wingdings" pitchFamily="2" charset="2"/>
              <a:buChar char="n"/>
              <a:defRPr kumimoji="1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CCFF"/>
              </a:buClr>
              <a:buFont typeface="Wingdings" pitchFamily="2" charset="2"/>
              <a:buChar char="n"/>
              <a:defRPr kumimoji="1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CCFF"/>
              </a:buClr>
              <a:buFont typeface="Wingdings" pitchFamily="2" charset="2"/>
              <a:buChar char="n"/>
              <a:defRPr kumimoji="1" sz="2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dirty="0">
                <a:solidFill>
                  <a:schemeClr val="tx1"/>
                </a:solidFill>
              </a:rPr>
              <a:t>直接调用</a:t>
            </a:r>
            <a:r>
              <a:rPr lang="en-US" altLang="zh-CN" sz="2800" dirty="0">
                <a:solidFill>
                  <a:schemeClr val="tx1"/>
                </a:solidFill>
              </a:rPr>
              <a:t>FFT</a:t>
            </a:r>
            <a:r>
              <a:rPr lang="zh-CN" altLang="en-US" sz="2800" dirty="0">
                <a:solidFill>
                  <a:schemeClr val="tx1"/>
                </a:solidFill>
              </a:rPr>
              <a:t>子程序计算</a:t>
            </a:r>
            <a:r>
              <a:rPr lang="en-US" altLang="zh-CN" sz="2800" dirty="0">
                <a:solidFill>
                  <a:schemeClr val="tx1"/>
                </a:solidFill>
              </a:rPr>
              <a:t>IFFT</a:t>
            </a:r>
            <a:r>
              <a:rPr lang="zh-CN" altLang="en-US" sz="2800" dirty="0">
                <a:solidFill>
                  <a:schemeClr val="tx1"/>
                </a:solidFill>
              </a:rPr>
              <a:t>的方法：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CBCD8A-D6DD-AF42-9D55-F55BE603C2FB}"/>
                  </a:ext>
                </a:extLst>
              </p:cNvPr>
              <p:cNvSpPr txBox="1"/>
              <p:nvPr/>
            </p:nvSpPr>
            <p:spPr>
              <a:xfrm>
                <a:off x="1179985" y="6080196"/>
                <a:ext cx="5610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CBCD8A-D6DD-AF42-9D55-F55BE603C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985" y="6080196"/>
                <a:ext cx="561051" cy="276999"/>
              </a:xfrm>
              <a:prstGeom prst="rect">
                <a:avLst/>
              </a:prstGeom>
              <a:blipFill>
                <a:blip r:embed="rId9"/>
                <a:stretch>
                  <a:fillRect l="-15556" r="-6667" b="-39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CA5D43-1083-334B-8C79-7E443174CDB5}"/>
                  </a:ext>
                </a:extLst>
              </p:cNvPr>
              <p:cNvSpPr txBox="1"/>
              <p:nvPr/>
            </p:nvSpPr>
            <p:spPr>
              <a:xfrm>
                <a:off x="2886144" y="6070892"/>
                <a:ext cx="652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CA5D43-1083-334B-8C79-7E443174C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144" y="6070892"/>
                <a:ext cx="652358" cy="276999"/>
              </a:xfrm>
              <a:prstGeom prst="rect">
                <a:avLst/>
              </a:prstGeom>
              <a:blipFill>
                <a:blip r:embed="rId10"/>
                <a:stretch>
                  <a:fillRect l="-11538" r="-5769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74E2FA-084D-FD47-84E3-4061C51F5314}"/>
                  </a:ext>
                </a:extLst>
              </p:cNvPr>
              <p:cNvSpPr txBox="1"/>
              <p:nvPr/>
            </p:nvSpPr>
            <p:spPr>
              <a:xfrm>
                <a:off x="7754476" y="6074071"/>
                <a:ext cx="5418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674E2FA-084D-FD47-84E3-4061C51F5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476" y="6074071"/>
                <a:ext cx="541815" cy="276999"/>
              </a:xfrm>
              <a:prstGeom prst="rect">
                <a:avLst/>
              </a:prstGeom>
              <a:blipFill>
                <a:blip r:embed="rId11"/>
                <a:stretch>
                  <a:fillRect l="-9091" r="-6818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FC991C1F-4314-6545-980D-1340857DB17F}"/>
              </a:ext>
            </a:extLst>
          </p:cNvPr>
          <p:cNvSpPr txBox="1"/>
          <p:nvPr/>
        </p:nvSpPr>
        <p:spPr>
          <a:xfrm>
            <a:off x="5153835" y="2389984"/>
            <a:ext cx="105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accent3"/>
                </a:solidFill>
              </a:rPr>
              <a:t>IDFT</a:t>
            </a:r>
            <a:endParaRPr kumimoji="1" lang="zh-CN" altLang="en-US" sz="2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8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7DF0EBEE-84CC-B54D-B1EF-63C9A1E5D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DE3363C-210F-C248-87C4-0E7299F94A1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55BB8542-4BEE-4B4E-873B-AF40006ADB77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F10104D-0456-C147-B96A-69E573E2EF1C}" type="slidenum">
              <a:rPr lang="en-US" altLang="zh-CN" sz="1400" b="0"/>
              <a:pPr algn="r" eaLnBrk="1" hangingPunct="1"/>
              <a:t>26</a:t>
            </a:fld>
            <a:endParaRPr lang="en-US" altLang="zh-CN" sz="1400" b="0"/>
          </a:p>
        </p:txBody>
      </p:sp>
      <p:sp>
        <p:nvSpPr>
          <p:cNvPr id="48134" name="Rectangle 11">
            <a:extLst>
              <a:ext uri="{FF2B5EF4-FFF2-40B4-BE49-F238E27FC236}">
                <a16:creationId xmlns:a16="http://schemas.microsoft.com/office/drawing/2014/main" id="{6C9BAD47-A8B6-D444-B77D-AB546A86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16444"/>
            <a:ext cx="47528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/>
              <a:t>三、课程设计要求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0A56F5-3151-B34A-A80B-8B9341852BC6}"/>
              </a:ext>
            </a:extLst>
          </p:cNvPr>
          <p:cNvSpPr txBox="1"/>
          <p:nvPr/>
        </p:nvSpPr>
        <p:spPr>
          <a:xfrm>
            <a:off x="228188" y="1700808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基础</a:t>
            </a:r>
            <a:r>
              <a:rPr kumimoji="1" lang="zh-CN" altLang="en-US" sz="2400" dirty="0"/>
              <a:t>设计要求：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3F5C8E-050F-A44B-95A6-DA214A664990}"/>
              </a:ext>
            </a:extLst>
          </p:cNvPr>
          <p:cNvSpPr txBox="1"/>
          <p:nvPr/>
        </p:nvSpPr>
        <p:spPr>
          <a:xfrm>
            <a:off x="395536" y="2420888"/>
            <a:ext cx="8028384" cy="3230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编程实现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FFT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457200" indent="266700" algn="just"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运行编写的</a:t>
            </a:r>
            <a:r>
              <a:rPr lang="en-US" altLang="zh-CN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FFT</a:t>
            </a:r>
            <a:r>
              <a:rPr lang="zh-CN" altLang="en-US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程序对数字信号进行</a:t>
            </a:r>
            <a:r>
              <a:rPr lang="en-US" altLang="zh-CN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FFT</a:t>
            </a:r>
            <a:r>
              <a:rPr lang="zh-CN" altLang="en-US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计算和</a:t>
            </a:r>
            <a:r>
              <a:rPr lang="en-US" altLang="zh-CN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IFFT</a:t>
            </a:r>
            <a:r>
              <a:rPr lang="zh-CN" altLang="en-US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还原，待处理的信号自行选择和产生，可以是一段音乐，可以是自己录入的语音信号或其他一维信号等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(3) </a:t>
            </a:r>
            <a:r>
              <a:rPr lang="zh-CN" altLang="en-US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MATLAB</a:t>
            </a:r>
            <a:r>
              <a:rPr lang="zh-CN" altLang="en-US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工具箱中的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FFT</a:t>
            </a:r>
            <a:r>
              <a:rPr lang="zh-CN" altLang="en-US" sz="24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函数进行比较并绘图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 algn="l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7DF0EBEE-84CC-B54D-B1EF-63C9A1E5D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DE3363C-210F-C248-87C4-0E7299F94A1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55BB8542-4BEE-4B4E-873B-AF40006ADB77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F10104D-0456-C147-B96A-69E573E2EF1C}" type="slidenum">
              <a:rPr lang="en-US" altLang="zh-CN" sz="1400" b="0"/>
              <a:pPr algn="r" eaLnBrk="1" hangingPunct="1"/>
              <a:t>27</a:t>
            </a:fld>
            <a:endParaRPr lang="en-US" altLang="zh-CN" sz="1400" b="0"/>
          </a:p>
        </p:txBody>
      </p:sp>
      <p:sp>
        <p:nvSpPr>
          <p:cNvPr id="48134" name="Rectangle 11">
            <a:extLst>
              <a:ext uri="{FF2B5EF4-FFF2-40B4-BE49-F238E27FC236}">
                <a16:creationId xmlns:a16="http://schemas.microsoft.com/office/drawing/2014/main" id="{6C9BAD47-A8B6-D444-B77D-AB546A86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16444"/>
            <a:ext cx="47528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/>
              <a:t>三、课程设计要求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0A56F5-3151-B34A-A80B-8B9341852BC6}"/>
              </a:ext>
            </a:extLst>
          </p:cNvPr>
          <p:cNvSpPr txBox="1"/>
          <p:nvPr/>
        </p:nvSpPr>
        <p:spPr>
          <a:xfrm>
            <a:off x="228189" y="1700808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基础</a:t>
            </a:r>
            <a:r>
              <a:rPr kumimoji="1" lang="zh-CN" altLang="en-US" sz="2400" dirty="0"/>
              <a:t>设计示例：</a:t>
            </a:r>
          </a:p>
        </p:txBody>
      </p:sp>
      <p:pic>
        <p:nvPicPr>
          <p:cNvPr id="6" name="图片 5" descr="图片包含 图表&#10;&#10;描述已自动生成">
            <a:extLst>
              <a:ext uri="{FF2B5EF4-FFF2-40B4-BE49-F238E27FC236}">
                <a16:creationId xmlns:a16="http://schemas.microsoft.com/office/drawing/2014/main" id="{A5CF0CCC-CA8A-3149-972A-E3CFFAF76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2206001"/>
            <a:ext cx="5683250" cy="44589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3CE603A-5831-D249-A610-349E21EA75CD}"/>
              </a:ext>
            </a:extLst>
          </p:cNvPr>
          <p:cNvSpPr txBox="1"/>
          <p:nvPr/>
        </p:nvSpPr>
        <p:spPr>
          <a:xfrm>
            <a:off x="240128" y="263691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原数字信号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510CAE-39E2-6348-A90F-C3C4DEFEE6D4}"/>
              </a:ext>
            </a:extLst>
          </p:cNvPr>
          <p:cNvSpPr txBox="1"/>
          <p:nvPr/>
        </p:nvSpPr>
        <p:spPr>
          <a:xfrm>
            <a:off x="62196" y="366709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编程实现</a:t>
            </a:r>
            <a:r>
              <a:rPr kumimoji="1" lang="en-US" altLang="zh-CN" dirty="0"/>
              <a:t>FFT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1D5154-7E80-364D-841B-0041DC44C2C2}"/>
              </a:ext>
            </a:extLst>
          </p:cNvPr>
          <p:cNvSpPr txBox="1"/>
          <p:nvPr/>
        </p:nvSpPr>
        <p:spPr>
          <a:xfrm>
            <a:off x="31927" y="4695528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自带</a:t>
            </a:r>
            <a:r>
              <a:rPr kumimoji="1" lang="en-US" altLang="zh-CN" dirty="0"/>
              <a:t>FFT</a:t>
            </a:r>
            <a:r>
              <a:rPr kumimoji="1" lang="zh-CN" altLang="en-US" dirty="0"/>
              <a:t>函数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B4D529-E4BA-CD46-A703-923F3A94E8A8}"/>
              </a:ext>
            </a:extLst>
          </p:cNvPr>
          <p:cNvSpPr txBox="1"/>
          <p:nvPr/>
        </p:nvSpPr>
        <p:spPr>
          <a:xfrm>
            <a:off x="793284" y="572396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IFFT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250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7DF0EBEE-84CC-B54D-B1EF-63C9A1E5D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DE3363C-210F-C248-87C4-0E7299F94A1B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55BB8542-4BEE-4B4E-873B-AF40006ADB77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F10104D-0456-C147-B96A-69E573E2EF1C}" type="slidenum">
              <a:rPr lang="en-US" altLang="zh-CN" sz="1400" b="0"/>
              <a:pPr algn="r" eaLnBrk="1" hangingPunct="1"/>
              <a:t>28</a:t>
            </a:fld>
            <a:endParaRPr lang="en-US" altLang="zh-CN" sz="1400" b="0"/>
          </a:p>
        </p:txBody>
      </p:sp>
      <p:sp>
        <p:nvSpPr>
          <p:cNvPr id="48134" name="Rectangle 11">
            <a:extLst>
              <a:ext uri="{FF2B5EF4-FFF2-40B4-BE49-F238E27FC236}">
                <a16:creationId xmlns:a16="http://schemas.microsoft.com/office/drawing/2014/main" id="{6C9BAD47-A8B6-D444-B77D-AB546A86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16444"/>
            <a:ext cx="47528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/>
              <a:t>三、课程设计要求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0A56F5-3151-B34A-A80B-8B9341852BC6}"/>
              </a:ext>
            </a:extLst>
          </p:cNvPr>
          <p:cNvSpPr txBox="1"/>
          <p:nvPr/>
        </p:nvSpPr>
        <p:spPr>
          <a:xfrm>
            <a:off x="228189" y="1700808"/>
            <a:ext cx="2350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提高</a:t>
            </a:r>
            <a:r>
              <a:rPr kumimoji="1" lang="zh-CN" altLang="en-US" sz="2400" dirty="0"/>
              <a:t>设计要求：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3F5C8E-050F-A44B-95A6-DA214A664990}"/>
              </a:ext>
            </a:extLst>
          </p:cNvPr>
          <p:cNvSpPr txBox="1"/>
          <p:nvPr/>
        </p:nvSpPr>
        <p:spPr>
          <a:xfrm>
            <a:off x="395536" y="2420888"/>
            <a:ext cx="8028384" cy="2122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编程实现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DFT</a:t>
            </a:r>
            <a:r>
              <a:rPr lang="zh-CN" altLang="en-US" sz="24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kern="100" dirty="0"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pPr marL="457200" indent="266700" algn="just">
              <a:lnSpc>
                <a:spcPct val="150000"/>
              </a:lnSpc>
            </a:pPr>
            <a:r>
              <a:rPr lang="en-US" altLang="zh-CN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en-US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选择不同长度的数字信号，比较采用直接计算</a:t>
            </a:r>
            <a:r>
              <a:rPr lang="en-US" altLang="zh-CN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DFT</a:t>
            </a:r>
            <a:r>
              <a:rPr lang="zh-CN" altLang="en-US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与采用快速算法</a:t>
            </a:r>
            <a:r>
              <a:rPr lang="en-US" altLang="zh-CN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FFT</a:t>
            </a:r>
            <a:r>
              <a:rPr lang="zh-CN" altLang="en-US" sz="2400" kern="100" dirty="0"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计算的时间差异</a:t>
            </a:r>
            <a:r>
              <a:rPr lang="zh-CN" altLang="en-US" sz="24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457200" indent="266700" algn="l">
              <a:lnSpc>
                <a:spcPct val="150000"/>
              </a:lnSpc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2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8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7DF0EBEE-84CC-B54D-B1EF-63C9A1E5DD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8DE3363C-210F-C248-87C4-0E7299F94A1B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48130" name="灯片编号占位符 3">
            <a:extLst>
              <a:ext uri="{FF2B5EF4-FFF2-40B4-BE49-F238E27FC236}">
                <a16:creationId xmlns:a16="http://schemas.microsoft.com/office/drawing/2014/main" id="{55BB8542-4BEE-4B4E-873B-AF40006ADB77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F10104D-0456-C147-B96A-69E573E2EF1C}" type="slidenum">
              <a:rPr lang="en-US" altLang="zh-CN" sz="1400" b="0"/>
              <a:pPr algn="r" eaLnBrk="1" hangingPunct="1"/>
              <a:t>29</a:t>
            </a:fld>
            <a:endParaRPr lang="en-US" altLang="zh-CN" sz="1400" b="0"/>
          </a:p>
        </p:txBody>
      </p:sp>
      <p:sp>
        <p:nvSpPr>
          <p:cNvPr id="48134" name="Rectangle 11">
            <a:extLst>
              <a:ext uri="{FF2B5EF4-FFF2-40B4-BE49-F238E27FC236}">
                <a16:creationId xmlns:a16="http://schemas.microsoft.com/office/drawing/2014/main" id="{6C9BAD47-A8B6-D444-B77D-AB546A86E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516444"/>
            <a:ext cx="47528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/>
              <a:t>三、课程设计要求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0A56F5-3151-B34A-A80B-8B9341852BC6}"/>
              </a:ext>
            </a:extLst>
          </p:cNvPr>
          <p:cNvSpPr txBox="1"/>
          <p:nvPr/>
        </p:nvSpPr>
        <p:spPr>
          <a:xfrm>
            <a:off x="228189" y="1700808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提高</a:t>
            </a:r>
            <a:r>
              <a:rPr kumimoji="1" lang="zh-CN" altLang="en-US" sz="2400" dirty="0"/>
              <a:t>设计示例：</a:t>
            </a:r>
          </a:p>
        </p:txBody>
      </p:sp>
      <p:pic>
        <p:nvPicPr>
          <p:cNvPr id="4" name="图片 3" descr="图形用户界面, 图表&#10;&#10;描述已自动生成">
            <a:extLst>
              <a:ext uri="{FF2B5EF4-FFF2-40B4-BE49-F238E27FC236}">
                <a16:creationId xmlns:a16="http://schemas.microsoft.com/office/drawing/2014/main" id="{4D32A798-D7F0-4D47-AFB9-3277F5221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162473"/>
            <a:ext cx="5910911" cy="461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4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>
            <a:extLst>
              <a:ext uri="{FF2B5EF4-FFF2-40B4-BE49-F238E27FC236}">
                <a16:creationId xmlns:a16="http://schemas.microsoft.com/office/drawing/2014/main" id="{3A4B839F-0A9E-AB44-84C6-ADF0BED29F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172349"/>
            <a:ext cx="1905000" cy="457200"/>
          </a:xfrm>
          <a:ln/>
        </p:spPr>
        <p:txBody>
          <a:bodyPr/>
          <a:lstStyle/>
          <a:p>
            <a:fld id="{5D22FF1D-A135-FE4E-9A87-98EA882B645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45D76BDE-6039-FE45-8BA7-8CF925AE7C61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172349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77BEB97-0A32-BF46-8C09-E7C4D8C026BF}" type="slidenum">
              <a:rPr lang="en-US" altLang="zh-CN" sz="1400" b="0"/>
              <a:pPr algn="r" eaLnBrk="1" hangingPunct="1"/>
              <a:t>3</a:t>
            </a:fld>
            <a:endParaRPr lang="en-US" altLang="zh-CN" sz="1400" b="0"/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B14E6497-9B70-1043-BCC5-08031DF8D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195" y="453906"/>
            <a:ext cx="540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>
                <a:latin typeface="Arial" panose="020B0604020202020204" pitchFamily="34" charset="0"/>
              </a:rPr>
              <a:t>设计报告及答辩要求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408B8D-3D9B-5742-B51D-AE4EF04AC936}"/>
              </a:ext>
            </a:extLst>
          </p:cNvPr>
          <p:cNvSpPr txBox="1"/>
          <p:nvPr/>
        </p:nvSpPr>
        <p:spPr>
          <a:xfrm>
            <a:off x="539552" y="1614431"/>
            <a:ext cx="7848872" cy="1137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2-3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人一组，每人交一份课程设计报告，按照安徽大学课程设计报告模板完成书面报告。</a:t>
            </a:r>
            <a:endParaRPr lang="zh-CN" altLang="zh-CN" sz="16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CAC320B-316F-D743-BC6D-602C552BDDBE}"/>
              </a:ext>
            </a:extLst>
          </p:cNvPr>
          <p:cNvSpPr txBox="1"/>
          <p:nvPr/>
        </p:nvSpPr>
        <p:spPr>
          <a:xfrm>
            <a:off x="539552" y="3081531"/>
            <a:ext cx="7813228" cy="2799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）课程报告内容完整，包含目录、设计目的、设计原理、详细的步骤，设计程序，设计结果及总结分析。报告格式排版合理、图表清晰，语句通顺。课程设计报告中要对本次课程设计中各自的工作进行详细阐述，并详细记录设计过程中遇到的问题及解决的方法；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>
            <a:extLst>
              <a:ext uri="{FF2B5EF4-FFF2-40B4-BE49-F238E27FC236}">
                <a16:creationId xmlns:a16="http://schemas.microsoft.com/office/drawing/2014/main" id="{3A4B839F-0A9E-AB44-84C6-ADF0BED29F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172349"/>
            <a:ext cx="1905000" cy="457200"/>
          </a:xfrm>
          <a:ln/>
        </p:spPr>
        <p:txBody>
          <a:bodyPr/>
          <a:lstStyle/>
          <a:p>
            <a:fld id="{5D22FF1D-A135-FE4E-9A87-98EA882B645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45D76BDE-6039-FE45-8BA7-8CF925AE7C61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172349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77BEB97-0A32-BF46-8C09-E7C4D8C026BF}" type="slidenum">
              <a:rPr lang="en-US" altLang="zh-CN" sz="1400" b="0"/>
              <a:pPr algn="r" eaLnBrk="1" hangingPunct="1"/>
              <a:t>4</a:t>
            </a:fld>
            <a:endParaRPr lang="en-US" altLang="zh-CN" sz="1400" b="0"/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B14E6497-9B70-1043-BCC5-08031DF8D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195" y="453906"/>
            <a:ext cx="540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>
                <a:latin typeface="Arial" panose="020B0604020202020204" pitchFamily="34" charset="0"/>
              </a:rPr>
              <a:t>设计报告及答辩要求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3782D3D1-EF9A-9343-986C-1B7FCFAD3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916113"/>
            <a:ext cx="7991475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</a:rPr>
              <a:t>）实验报告中涉及的原理性的图表要自己动手画，不可以拷贝；涉及的公式要用公式编辑器编辑。</a:t>
            </a:r>
            <a:r>
              <a:rPr lang="en-US" altLang="zh-CN" sz="2400" dirty="0">
                <a:latin typeface="Arial" panose="020B0604020202020204" pitchFamily="34" charset="0"/>
              </a:rPr>
              <a:t>MATLAB</a:t>
            </a:r>
            <a:r>
              <a:rPr lang="zh-CN" altLang="en-US" sz="2400" dirty="0">
                <a:latin typeface="Arial" panose="020B0604020202020204" pitchFamily="34" charset="0"/>
              </a:rPr>
              <a:t>仿真结果以及编制的程序可以拷贝。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1DF1631-D82D-0B48-A759-26D00AFFB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78" y="3663980"/>
            <a:ext cx="7993062" cy="1584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4</a:t>
            </a:r>
            <a:r>
              <a:rPr lang="zh-CN" altLang="en-US" sz="2400" dirty="0">
                <a:latin typeface="Arial" panose="020B0604020202020204" pitchFamily="34" charset="0"/>
              </a:rPr>
              <a:t>）如果发现实验报告有明显拷贝现象，拷贝者与被拷贝者课程设计成绩均为零分。同一小组的每位成员都需要提交课程设计报告，不可明显拷贝。</a:t>
            </a:r>
          </a:p>
        </p:txBody>
      </p:sp>
    </p:spTree>
    <p:extLst>
      <p:ext uri="{BB962C8B-B14F-4D97-AF65-F5344CB8AC3E}">
        <p14:creationId xmlns:p14="http://schemas.microsoft.com/office/powerpoint/2010/main" val="306496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>
            <a:extLst>
              <a:ext uri="{FF2B5EF4-FFF2-40B4-BE49-F238E27FC236}">
                <a16:creationId xmlns:a16="http://schemas.microsoft.com/office/drawing/2014/main" id="{3A4B839F-0A9E-AB44-84C6-ADF0BED29F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172349"/>
            <a:ext cx="1905000" cy="457200"/>
          </a:xfrm>
          <a:ln/>
        </p:spPr>
        <p:txBody>
          <a:bodyPr/>
          <a:lstStyle/>
          <a:p>
            <a:fld id="{5D22FF1D-A135-FE4E-9A87-98EA882B645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45D76BDE-6039-FE45-8BA7-8CF925AE7C61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172349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77BEB97-0A32-BF46-8C09-E7C4D8C026BF}" type="slidenum">
              <a:rPr lang="en-US" altLang="zh-CN" sz="1400" b="0"/>
              <a:pPr algn="r" eaLnBrk="1" hangingPunct="1"/>
              <a:t>5</a:t>
            </a:fld>
            <a:endParaRPr lang="en-US" altLang="zh-CN" sz="1400" b="0"/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B14E6497-9B70-1043-BCC5-08031DF8D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3195" y="453906"/>
            <a:ext cx="540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>
                <a:latin typeface="Arial" panose="020B0604020202020204" pitchFamily="34" charset="0"/>
              </a:rPr>
              <a:t>设计报告及答辩要求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0EBAE66-BDFC-9446-9629-1343CBBDC865}"/>
              </a:ext>
            </a:extLst>
          </p:cNvPr>
          <p:cNvSpPr txBox="1"/>
          <p:nvPr/>
        </p:nvSpPr>
        <p:spPr>
          <a:xfrm>
            <a:off x="573398" y="1412776"/>
            <a:ext cx="7848872" cy="1137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）每组准备答辩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ppt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，现场答辩。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分钟讲解设计思路、设计方案、并进行程序演示，</a:t>
            </a:r>
            <a:r>
              <a:rPr lang="en-US" altLang="zh-CN" sz="2400" kern="1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分钟提问答辩。</a:t>
            </a: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3E107F-C60D-1F46-A8A9-C930B7AA824D}"/>
              </a:ext>
            </a:extLst>
          </p:cNvPr>
          <p:cNvSpPr txBox="1"/>
          <p:nvPr/>
        </p:nvSpPr>
        <p:spPr>
          <a:xfrm>
            <a:off x="570446" y="2550588"/>
            <a:ext cx="7848872" cy="446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55600" algn="just">
              <a:lnSpc>
                <a:spcPct val="150000"/>
              </a:lnSpc>
            </a:pPr>
            <a:r>
              <a:rPr lang="zh-CN" altLang="zh-CN" sz="2400" kern="1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DengXian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2400" kern="100" dirty="0">
                <a:effectLst/>
                <a:latin typeface="DengXian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/>
              <a:t>考核方式为课程设计报告和仿真结果演示、课程设计答辩的形式</a:t>
            </a:r>
            <a:r>
              <a:rPr lang="zh-CN" altLang="en-US" sz="2400" dirty="0"/>
              <a:t>。</a:t>
            </a:r>
            <a:r>
              <a:rPr lang="zh-CN" altLang="zh-CN" sz="2400" dirty="0"/>
              <a:t>课程设计报告应包含设计任务与要求、设计方案比较与分析、系统框图、仿真结果与分析、总结与展望（包含课程设计中遇到的问题及解决方法）、</a:t>
            </a:r>
            <a:r>
              <a:rPr lang="zh-CN" altLang="en-US" sz="2400" dirty="0"/>
              <a:t>小组分工、</a:t>
            </a:r>
            <a:r>
              <a:rPr lang="zh-CN" altLang="zh-CN" sz="2400" dirty="0"/>
              <a:t>参考文献等内容。</a:t>
            </a:r>
            <a:r>
              <a:rPr lang="zh-CN" altLang="en-US" sz="2400" dirty="0"/>
              <a:t>课程设计结束一周内，</a:t>
            </a:r>
            <a:r>
              <a:rPr lang="zh-CN" altLang="zh-CN" sz="2400" dirty="0"/>
              <a:t>要求学生提交设计报告的打印稿和电子文档，同时须提交设计完成的工程文件、源代码</a:t>
            </a:r>
            <a:r>
              <a:rPr lang="zh-CN" altLang="en-US" sz="2400" dirty="0"/>
              <a:t>、答辩</a:t>
            </a:r>
            <a:r>
              <a:rPr lang="en-US" altLang="zh-CN" sz="2400" dirty="0"/>
              <a:t>ppt</a:t>
            </a:r>
            <a:r>
              <a:rPr lang="zh-CN" altLang="zh-CN" sz="2400" dirty="0"/>
              <a:t>等电子文档。</a:t>
            </a:r>
          </a:p>
          <a:p>
            <a:pPr indent="355600" algn="just">
              <a:lnSpc>
                <a:spcPct val="150000"/>
              </a:lnSpc>
            </a:pPr>
            <a:endParaRPr lang="zh-CN" altLang="zh-CN" sz="2400" kern="100" dirty="0"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751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13">
            <a:extLst>
              <a:ext uri="{FF2B5EF4-FFF2-40B4-BE49-F238E27FC236}">
                <a16:creationId xmlns:a16="http://schemas.microsoft.com/office/drawing/2014/main" id="{3A4B839F-0A9E-AB44-84C6-ADF0BED29F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42150" y="6172349"/>
            <a:ext cx="1905000" cy="457200"/>
          </a:xfrm>
          <a:ln/>
        </p:spPr>
        <p:txBody>
          <a:bodyPr/>
          <a:lstStyle/>
          <a:p>
            <a:fld id="{5D22FF1D-A135-FE4E-9A87-98EA882B6450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5602" name="灯片编号占位符 3">
            <a:extLst>
              <a:ext uri="{FF2B5EF4-FFF2-40B4-BE49-F238E27FC236}">
                <a16:creationId xmlns:a16="http://schemas.microsoft.com/office/drawing/2014/main" id="{45D76BDE-6039-FE45-8BA7-8CF925AE7C61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172349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77BEB97-0A32-BF46-8C09-E7C4D8C026BF}" type="slidenum">
              <a:rPr lang="en-US" altLang="zh-CN" sz="1400" b="0"/>
              <a:pPr algn="r" eaLnBrk="1" hangingPunct="1"/>
              <a:t>6</a:t>
            </a:fld>
            <a:endParaRPr lang="en-US" altLang="zh-CN" sz="1400" b="0"/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B14E6497-9B70-1043-BCC5-08031DF8D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476672"/>
            <a:ext cx="5400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>
                <a:latin typeface="Arial" panose="020B0604020202020204" pitchFamily="34" charset="0"/>
              </a:rPr>
              <a:t>考核方式</a:t>
            </a:r>
          </a:p>
        </p:txBody>
      </p:sp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ED550A95-8425-4C4B-A0B4-AEC0D001A5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16676"/>
              </p:ext>
            </p:extLst>
          </p:nvPr>
        </p:nvGraphicFramePr>
        <p:xfrm>
          <a:off x="1115616" y="1628800"/>
          <a:ext cx="7128792" cy="368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264">
                  <a:extLst>
                    <a:ext uri="{9D8B030D-6E8A-4147-A177-3AD203B41FA5}">
                      <a16:colId xmlns:a16="http://schemas.microsoft.com/office/drawing/2014/main" val="2220847789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06378764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77748253"/>
                    </a:ext>
                  </a:extLst>
                </a:gridCol>
              </a:tblGrid>
              <a:tr h="354657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考核环节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考核评价细则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成绩占比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018363"/>
                  </a:ext>
                </a:extLst>
              </a:tr>
              <a:tr h="930384"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课程设计报告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考核设计方案的合理性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完整性、规范性</a:t>
                      </a:r>
                      <a:r>
                        <a:rPr lang="zh-CN" altLang="zh-CN" dirty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90238"/>
                  </a:ext>
                </a:extLst>
              </a:tr>
              <a:tr h="1473736">
                <a:tc>
                  <a:txBody>
                    <a:bodyPr/>
                    <a:lstStyle/>
                    <a:p>
                      <a:r>
                        <a:rPr lang="zh-CN" altLang="en-US" dirty="0"/>
                        <a:t>软件仿真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考核利用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Matlab</a:t>
                      </a: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仿真软件进行系统设计仿真、方案选择、参数确定的能力</a:t>
                      </a:r>
                      <a:r>
                        <a:rPr lang="zh-CN" altLang="zh-CN" dirty="0">
                          <a:effectLst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20159"/>
                  </a:ext>
                </a:extLst>
              </a:tr>
              <a:tr h="736436">
                <a:tc>
                  <a:txBody>
                    <a:bodyPr/>
                    <a:lstStyle/>
                    <a:p>
                      <a:r>
                        <a:rPr lang="zh-CN" altLang="en-US" dirty="0"/>
                        <a:t>课程设计答辩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考核学生团队协作能力，表达能力</a:t>
                      </a:r>
                      <a:r>
                        <a:rPr lang="zh-CN" altLang="zh-CN" dirty="0">
                          <a:effectLst/>
                        </a:rPr>
                        <a:t> </a:t>
                      </a:r>
                      <a:endParaRPr lang="zh-CN" altLang="en-US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165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79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>
            <a:extLst>
              <a:ext uri="{FF2B5EF4-FFF2-40B4-BE49-F238E27FC236}">
                <a16:creationId xmlns:a16="http://schemas.microsoft.com/office/drawing/2014/main" id="{148DA349-4FF7-0C4B-A62C-7326C42E82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DFF56D5A-3EDB-E14B-985D-589A8A412335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102895D9-2BBF-0944-9767-106569365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836613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a typeface="楷体_GB2312" pitchFamily="49" charset="-122"/>
              </a:rPr>
              <a:t>温情提示</a:t>
            </a: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8D5ADD06-2591-4B4B-BCDA-41EC259D9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198913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2400">
                <a:ea typeface="楷体_GB2312" pitchFamily="49" charset="-122"/>
              </a:rPr>
              <a:t>各位同学：</a:t>
            </a:r>
          </a:p>
        </p:txBody>
      </p:sp>
      <p:sp>
        <p:nvSpPr>
          <p:cNvPr id="79878" name="Text Box 6">
            <a:extLst>
              <a:ext uri="{FF2B5EF4-FFF2-40B4-BE49-F238E27FC236}">
                <a16:creationId xmlns:a16="http://schemas.microsoft.com/office/drawing/2014/main" id="{734B2650-2B78-8A48-8534-B02A817B7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574984"/>
            <a:ext cx="72739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ea typeface="楷体_GB2312" pitchFamily="49" charset="-122"/>
              </a:rPr>
              <a:t>       数字信号处理课程设计为工程实践类课程，主要考察学生自主系统设计仿真、方案选择、参数确定的能力。</a:t>
            </a:r>
            <a:endParaRPr lang="en-US" altLang="zh-CN" sz="2400" dirty="0">
              <a:ea typeface="楷体_GB2312" pitchFamily="49" charset="-122"/>
            </a:endParaRPr>
          </a:p>
          <a:p>
            <a:pPr indent="457200" algn="l"/>
            <a:r>
              <a:rPr lang="zh-CN" altLang="en-US" sz="2400" dirty="0">
                <a:ea typeface="楷体_GB2312" pitchFamily="49" charset="-122"/>
              </a:rPr>
              <a:t>每个课程设计有基本设计要求和提高设计要求。至少需要完成基本设计要求，完成提高设计要求可加分。</a:t>
            </a:r>
          </a:p>
        </p:txBody>
      </p:sp>
      <p:sp>
        <p:nvSpPr>
          <p:cNvPr id="79879" name="Text Box 7">
            <a:extLst>
              <a:ext uri="{FF2B5EF4-FFF2-40B4-BE49-F238E27FC236}">
                <a16:creationId xmlns:a16="http://schemas.microsoft.com/office/drawing/2014/main" id="{C7C2184C-BDEE-C24B-B75E-C31FF4428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31" y="4796075"/>
            <a:ext cx="727233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dirty="0">
                <a:ea typeface="楷体_GB2312" pitchFamily="49" charset="-122"/>
              </a:rPr>
              <a:t>       由于课程设计内容涉及大量的编程，希望各位同学提前做好实验准备。在进实验室之前对实验中涉及的原理进行复习，并且，编制好实验程序。进入实验室后小组讨论进行程序的调试。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3">
            <a:extLst>
              <a:ext uri="{FF2B5EF4-FFF2-40B4-BE49-F238E27FC236}">
                <a16:creationId xmlns:a16="http://schemas.microsoft.com/office/drawing/2014/main" id="{F84A1168-B900-4241-ABD4-6ABCE0A92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59BD9F24-FE59-F84B-93EE-C091E10A16A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0898" name="灯片编号占位符 3">
            <a:extLst>
              <a:ext uri="{FF2B5EF4-FFF2-40B4-BE49-F238E27FC236}">
                <a16:creationId xmlns:a16="http://schemas.microsoft.com/office/drawing/2014/main" id="{3BA67F8A-C9D8-8A44-80A7-022DA0EE5FEC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B237789-1595-4648-87EC-0640287D4263}" type="slidenum">
              <a:rPr lang="en-US" altLang="zh-CN" sz="1400" b="0"/>
              <a:pPr algn="r" eaLnBrk="1" hangingPunct="1"/>
              <a:t>8</a:t>
            </a:fld>
            <a:endParaRPr lang="en-US" altLang="zh-CN" sz="1400" b="0"/>
          </a:p>
        </p:txBody>
      </p:sp>
      <p:sp>
        <p:nvSpPr>
          <p:cNvPr id="80899" name="Rectangle 4">
            <a:extLst>
              <a:ext uri="{FF2B5EF4-FFF2-40B4-BE49-F238E27FC236}">
                <a16:creationId xmlns:a16="http://schemas.microsoft.com/office/drawing/2014/main" id="{801DC101-B31D-8C4B-992E-7F9807F3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49275"/>
            <a:ext cx="34559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304800" algn="l"/>
              </a:tabLs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304800" algn="l"/>
              </a:tabLs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304800" algn="l"/>
              </a:tabLs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304800" algn="l"/>
              </a:tabLs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304800" algn="l"/>
              </a:tabLs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04800" algn="l"/>
              </a:tabLs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/>
              <a:t> 实验报告格式</a:t>
            </a:r>
          </a:p>
        </p:txBody>
      </p:sp>
      <p:sp>
        <p:nvSpPr>
          <p:cNvPr id="80900" name="Rectangle 5">
            <a:extLst>
              <a:ext uri="{FF2B5EF4-FFF2-40B4-BE49-F238E27FC236}">
                <a16:creationId xmlns:a16="http://schemas.microsoft.com/office/drawing/2014/main" id="{84A6082D-6170-6846-94C0-05D1E9A81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84313"/>
            <a:ext cx="4032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/>
              <a:t>一、实验目的和要求</a:t>
            </a:r>
          </a:p>
        </p:txBody>
      </p:sp>
      <p:sp>
        <p:nvSpPr>
          <p:cNvPr id="80901" name="Rectangle 6">
            <a:extLst>
              <a:ext uri="{FF2B5EF4-FFF2-40B4-BE49-F238E27FC236}">
                <a16:creationId xmlns:a16="http://schemas.microsoft.com/office/drawing/2014/main" id="{BC1F1531-F761-D948-962E-2AC737262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133600"/>
            <a:ext cx="287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/>
              <a:t>二、实验原理</a:t>
            </a:r>
          </a:p>
        </p:txBody>
      </p:sp>
      <p:sp>
        <p:nvSpPr>
          <p:cNvPr id="80902" name="Rectangle 7">
            <a:extLst>
              <a:ext uri="{FF2B5EF4-FFF2-40B4-BE49-F238E27FC236}">
                <a16:creationId xmlns:a16="http://schemas.microsoft.com/office/drawing/2014/main" id="{95C59F65-28D1-8346-BFBF-3D9678D89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36838"/>
            <a:ext cx="78486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800"/>
              <a:t>三、实验方法与内容（需求分析、算法设计思路、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800"/>
              <a:t>       流程图等）</a:t>
            </a:r>
          </a:p>
        </p:txBody>
      </p:sp>
      <p:sp>
        <p:nvSpPr>
          <p:cNvPr id="80903" name="Rectangle 8">
            <a:extLst>
              <a:ext uri="{FF2B5EF4-FFF2-40B4-BE49-F238E27FC236}">
                <a16:creationId xmlns:a16="http://schemas.microsoft.com/office/drawing/2014/main" id="{B42AD330-6A71-2945-9849-B39F2DBA0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933825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/>
              <a:t>四、实验原始纪录（源程序等）</a:t>
            </a:r>
          </a:p>
        </p:txBody>
      </p:sp>
      <p:sp>
        <p:nvSpPr>
          <p:cNvPr id="80904" name="Rectangle 9">
            <a:extLst>
              <a:ext uri="{FF2B5EF4-FFF2-40B4-BE49-F238E27FC236}">
                <a16:creationId xmlns:a16="http://schemas.microsoft.com/office/drawing/2014/main" id="{C73F9DF8-93D3-1245-B183-27EE5DBF8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437063"/>
            <a:ext cx="7777162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zh-CN" altLang="en-US" sz="2800"/>
              <a:t>五、实验结果及分析（计算过程与结果、数据曲</a:t>
            </a:r>
          </a:p>
          <a:p>
            <a:pPr algn="l" eaLnBrk="1" hangingPunct="1">
              <a:lnSpc>
                <a:spcPct val="140000"/>
              </a:lnSpc>
            </a:pPr>
            <a:r>
              <a:rPr lang="zh-CN" altLang="en-US" sz="2800"/>
              <a:t>       线、图表等）</a:t>
            </a:r>
          </a:p>
        </p:txBody>
      </p:sp>
      <p:sp>
        <p:nvSpPr>
          <p:cNvPr id="80905" name="Rectangle 10">
            <a:extLst>
              <a:ext uri="{FF2B5EF4-FFF2-40B4-BE49-F238E27FC236}">
                <a16:creationId xmlns:a16="http://schemas.microsoft.com/office/drawing/2014/main" id="{5992F71C-A60E-C749-9E20-EF979EF60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876925"/>
            <a:ext cx="40338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/>
              <a:t>六、实验总结与思考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>
            <a:extLst>
              <a:ext uri="{FF2B5EF4-FFF2-40B4-BE49-F238E27FC236}">
                <a16:creationId xmlns:a16="http://schemas.microsoft.com/office/drawing/2014/main" id="{C1D84583-70FF-0347-97A8-12E49F79A9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46E253DA-39F8-7344-AB0F-E9871D89C08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47106" name="灯片编号占位符 3">
            <a:extLst>
              <a:ext uri="{FF2B5EF4-FFF2-40B4-BE49-F238E27FC236}">
                <a16:creationId xmlns:a16="http://schemas.microsoft.com/office/drawing/2014/main" id="{B0E787BC-B234-5E45-8B51-852FF4438E53}"/>
              </a:ext>
            </a:extLst>
          </p:cNvPr>
          <p:cNvSpPr txBox="1">
            <a:spLocks noGrp="1"/>
          </p:cNvSpPr>
          <p:nvPr/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0E65F64-4ECC-4644-B885-4C8AA1277084}" type="slidenum">
              <a:rPr lang="en-US" altLang="zh-CN" sz="1400" b="0"/>
              <a:pPr algn="r" eaLnBrk="1" hangingPunct="1"/>
              <a:t>9</a:t>
            </a:fld>
            <a:endParaRPr lang="en-US" altLang="zh-CN" sz="1400" b="0"/>
          </a:p>
        </p:txBody>
      </p:sp>
      <p:sp>
        <p:nvSpPr>
          <p:cNvPr id="47107" name="Text Box 4">
            <a:extLst>
              <a:ext uri="{FF2B5EF4-FFF2-40B4-BE49-F238E27FC236}">
                <a16:creationId xmlns:a16="http://schemas.microsoft.com/office/drawing/2014/main" id="{36487448-667A-F04E-8532-74826EE2B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674" y="141987"/>
            <a:ext cx="640111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solidFill>
                  <a:schemeClr val="hlink"/>
                </a:solidFill>
                <a:latin typeface="Arial" panose="020B0604020202020204" pitchFamily="34" charset="0"/>
              </a:rPr>
              <a:t>课程设计一</a:t>
            </a:r>
            <a:endParaRPr lang="en-US" altLang="zh-CN" sz="3600" dirty="0">
              <a:solidFill>
                <a:schemeClr val="hlink"/>
              </a:solidFill>
              <a:latin typeface="Arial" panose="020B0604020202020204" pitchFamily="34" charset="0"/>
            </a:endParaRPr>
          </a:p>
          <a:p>
            <a:pPr algn="l" eaLnBrk="1" hangingPunct="1"/>
            <a:r>
              <a:rPr lang="zh-CN" altLang="en-US" sz="3200" dirty="0">
                <a:latin typeface="Arial" panose="020B0604020202020204" pitchFamily="34" charset="0"/>
              </a:rPr>
              <a:t>选题</a:t>
            </a:r>
            <a:r>
              <a:rPr lang="en-US" altLang="zh-CN" sz="3200" dirty="0">
                <a:latin typeface="Arial" panose="020B0604020202020204" pitchFamily="34" charset="0"/>
              </a:rPr>
              <a:t>1:</a:t>
            </a:r>
            <a:r>
              <a:rPr lang="zh-CN" altLang="en-US" sz="3200" dirty="0">
                <a:latin typeface="Arial" panose="020B0604020202020204" pitchFamily="34" charset="0"/>
              </a:rPr>
              <a:t>基于</a:t>
            </a:r>
            <a:r>
              <a:rPr lang="en-US" altLang="zh-CN" sz="3200" dirty="0" err="1">
                <a:latin typeface="Arial" panose="020B0604020202020204" pitchFamily="34" charset="0"/>
              </a:rPr>
              <a:t>matlab</a:t>
            </a:r>
            <a:r>
              <a:rPr lang="zh-CN" altLang="en-US" sz="3200" dirty="0">
                <a:latin typeface="Arial" panose="020B0604020202020204" pitchFamily="34" charset="0"/>
              </a:rPr>
              <a:t>的卷积演示系统</a:t>
            </a:r>
          </a:p>
        </p:txBody>
      </p:sp>
      <p:sp>
        <p:nvSpPr>
          <p:cNvPr id="47108" name="Rectangle 12">
            <a:extLst>
              <a:ext uri="{FF2B5EF4-FFF2-40B4-BE49-F238E27FC236}">
                <a16:creationId xmlns:a16="http://schemas.microsoft.com/office/drawing/2014/main" id="{DD911DB8-0199-E440-A219-687EEA54D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2139865"/>
            <a:ext cx="31686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dirty="0"/>
              <a:t>一、实验目的</a:t>
            </a:r>
          </a:p>
        </p:txBody>
      </p:sp>
      <p:sp>
        <p:nvSpPr>
          <p:cNvPr id="47110" name="Rectangle 14">
            <a:extLst>
              <a:ext uri="{FF2B5EF4-FFF2-40B4-BE49-F238E27FC236}">
                <a16:creationId xmlns:a16="http://schemas.microsoft.com/office/drawing/2014/main" id="{53ECE0EE-1304-CF46-A2B7-5110A4CF5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880" y="2719302"/>
            <a:ext cx="7632700" cy="1822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40000"/>
              </a:lnSpc>
            </a:pPr>
            <a:r>
              <a:rPr lang="en-US" altLang="zh-CN" sz="2800" dirty="0"/>
              <a:t>       </a:t>
            </a:r>
            <a:r>
              <a:rPr lang="zh-CN" altLang="en-US" sz="2800" dirty="0"/>
              <a:t>通过本次课程设计，使得学生能够充分了解卷积的相关定义、计算和定理；使得学生能够使用</a:t>
            </a:r>
            <a:r>
              <a:rPr lang="en-US" altLang="zh-CN" sz="2800" dirty="0"/>
              <a:t>GUI/app</a:t>
            </a:r>
            <a:r>
              <a:rPr lang="zh-CN" altLang="en-US" sz="2800" dirty="0"/>
              <a:t> </a:t>
            </a:r>
            <a:r>
              <a:rPr lang="en-US" altLang="zh-CN" sz="2800" dirty="0"/>
              <a:t>design</a:t>
            </a:r>
            <a:r>
              <a:rPr lang="zh-CN" altLang="en-US" sz="2800" dirty="0"/>
              <a:t>进行图形化界面设计。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12525</TotalTime>
  <Words>1626</Words>
  <Application>Microsoft Macintosh PowerPoint</Application>
  <PresentationFormat>全屏显示(4:3)</PresentationFormat>
  <Paragraphs>221</Paragraphs>
  <Slides>29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DengXian</vt:lpstr>
      <vt:lpstr>宋体</vt:lpstr>
      <vt:lpstr>Arial</vt:lpstr>
      <vt:lpstr>Cambria Math</vt:lpstr>
      <vt:lpstr>Tahoma</vt:lpstr>
      <vt:lpstr>Times New Roman</vt:lpstr>
      <vt:lpstr>Wingdings</vt:lpstr>
      <vt:lpstr>Blends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island</dc:creator>
  <cp:lastModifiedBy>Broderick Bethune</cp:lastModifiedBy>
  <cp:revision>156</cp:revision>
  <dcterms:created xsi:type="dcterms:W3CDTF">2012-05-03T01:50:43Z</dcterms:created>
  <dcterms:modified xsi:type="dcterms:W3CDTF">2024-10-15T00:52:36Z</dcterms:modified>
</cp:coreProperties>
</file>