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91" r:id="rId4"/>
    <p:sldId id="329" r:id="rId5"/>
    <p:sldId id="393" r:id="rId6"/>
    <p:sldId id="330" r:id="rId7"/>
    <p:sldId id="394" r:id="rId8"/>
    <p:sldId id="396" r:id="rId9"/>
    <p:sldId id="395" r:id="rId11"/>
    <p:sldId id="397" r:id="rId12"/>
    <p:sldId id="398" r:id="rId13"/>
    <p:sldId id="292" r:id="rId14"/>
    <p:sldId id="387" r:id="rId15"/>
    <p:sldId id="399" r:id="rId16"/>
    <p:sldId id="388" r:id="rId17"/>
  </p:sldIdLst>
  <p:sldSz cx="9144000" cy="6858000" type="screen4x3"/>
  <p:notesSz cx="6858000" cy="9144000"/>
  <p:custDataLst>
    <p:tags r:id="rId21"/>
  </p:custDataLst>
  <p:defaultTextStyle>
    <a:defPPr>
      <a:defRPr lang="zh-CN"/>
    </a:defPPr>
    <a:lvl1pPr algn="ctr" rtl="0" fontAlgn="base">
      <a:spcBef>
        <a:spcPct val="0"/>
      </a:spcBef>
      <a:spcAft>
        <a:spcPct val="0"/>
      </a:spcAft>
      <a:defRPr b="1"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13" autoAdjust="0"/>
    <p:restoredTop sz="94692"/>
  </p:normalViewPr>
  <p:slideViewPr>
    <p:cSldViewPr showGuides="1">
      <p:cViewPr varScale="1">
        <p:scale>
          <a:sx n="95" d="100"/>
          <a:sy n="95" d="100"/>
        </p:scale>
        <p:origin x="2296"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0">
                <a:latin typeface="Arial" panose="020B0604020202020204" pitchFamily="34" charset="0"/>
              </a:defRPr>
            </a:lvl1pPr>
          </a:lstStyle>
          <a:p>
            <a:pPr>
              <a:defRPr/>
            </a:pPr>
            <a:endParaRPr lang="en-US" altLang="zh-CN"/>
          </a:p>
        </p:txBody>
      </p:sp>
      <p:sp>
        <p:nvSpPr>
          <p:cNvPr id="6656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defRPr>
            </a:lvl1pPr>
          </a:lstStyle>
          <a:p>
            <a:pPr>
              <a:defRPr/>
            </a:pPr>
            <a:endParaRPr lang="en-US" altLang="zh-CN"/>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656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0">
                <a:latin typeface="Arial" panose="020B0604020202020204" pitchFamily="34" charset="0"/>
              </a:defRPr>
            </a:lvl1pPr>
          </a:lstStyle>
          <a:p>
            <a:pPr>
              <a:defRPr/>
            </a:pPr>
            <a:endParaRPr lang="en-US" altLang="zh-CN"/>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Arial" panose="020B0604020202020204" pitchFamily="34" charset="0"/>
              </a:defRPr>
            </a:lvl1pPr>
          </a:lstStyle>
          <a:p>
            <a:fld id="{E4236C06-C23F-D443-9D4A-B7EAE29443D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4236C06-C23F-D443-9D4A-B7EAE29443DC}"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4236C06-C23F-D443-9D4A-B7EAE29443DC}"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4236C06-C23F-D443-9D4A-B7EAE29443DC}"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4236C06-C23F-D443-9D4A-B7EAE29443DC}"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3" name="Group 2"/>
          <p:cNvGrpSpPr/>
          <p:nvPr/>
        </p:nvGrpSpPr>
        <p:grpSpPr bwMode="auto">
          <a:xfrm>
            <a:off x="0" y="908050"/>
            <a:ext cx="9009063" cy="1052513"/>
            <a:chOff x="0" y="1536"/>
            <a:chExt cx="5675" cy="663"/>
          </a:xfrm>
        </p:grpSpPr>
        <p:grpSp>
          <p:nvGrpSpPr>
            <p:cNvPr id="4" name="Group 3"/>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defRPr/>
                </a:pPr>
                <a:endParaRPr lang="zh-CN" altLang="en-US"/>
              </a:p>
            </p:txBody>
          </p:sp>
          <p:sp>
            <p:nvSpPr>
              <p:cNvPr id="12"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defRPr/>
                </a:pPr>
                <a:endParaRPr lang="zh-CN" altLang="en-US"/>
              </a:p>
            </p:txBody>
          </p:sp>
        </p:grpSp>
        <p:grpSp>
          <p:nvGrpSpPr>
            <p:cNvPr id="5" name="Group 6"/>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defRPr/>
                </a:pPr>
                <a:endParaRPr lang="zh-CN" altLang="en-US"/>
              </a:p>
            </p:txBody>
          </p:sp>
          <p:sp>
            <p:nvSpPr>
              <p:cNvPr id="1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en-US"/>
              </a:p>
            </p:txBody>
          </p:sp>
        </p:grpSp>
        <p:sp>
          <p:nvSpPr>
            <p:cNvPr id="6"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defRPr/>
              </a:pPr>
              <a:endParaRPr lang="zh-CN" altLang="en-US"/>
            </a:p>
          </p:txBody>
        </p:sp>
        <p:sp>
          <p:nvSpPr>
            <p:cNvPr id="7"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defRPr/>
              </a:pPr>
              <a:endParaRPr lang="zh-CN" alt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defRPr/>
              </a:pPr>
              <a:endParaRPr lang="zh-CN" altLang="en-US"/>
            </a:p>
          </p:txBody>
        </p:sp>
      </p:grpSp>
      <p:sp>
        <p:nvSpPr>
          <p:cNvPr id="4711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13"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C965F7E6-EAEA-7843-BF55-ED465F210CEC}" type="datetime1">
              <a:rPr lang="zh-CN" altLang="en-US"/>
            </a:fld>
            <a:endParaRPr lang="en-US" altLang="zh-CN"/>
          </a:p>
        </p:txBody>
      </p:sp>
      <p:sp>
        <p:nvSpPr>
          <p:cNvPr id="14"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en-US" altLang="zh-CN"/>
          </a:p>
        </p:txBody>
      </p:sp>
      <p:sp>
        <p:nvSpPr>
          <p:cNvPr id="15"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CD1E0681-54C6-D94A-9926-7D24C1EE51D7}"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85406042-1959-0D4B-B932-32FDFE11E0F1}"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endParaRPr lang="en-US" altLang="zh-CN"/>
          </a:p>
        </p:txBody>
      </p:sp>
      <p:sp>
        <p:nvSpPr>
          <p:cNvPr id="6" name="Rectangle 13"/>
          <p:cNvSpPr>
            <a:spLocks noGrp="1" noChangeArrowheads="1"/>
          </p:cNvSpPr>
          <p:nvPr>
            <p:ph type="sldNum" sz="quarter" idx="12"/>
          </p:nvPr>
        </p:nvSpPr>
        <p:spPr/>
        <p:txBody>
          <a:bodyPr/>
          <a:lstStyle>
            <a:lvl1pPr>
              <a:defRPr/>
            </a:lvl1pPr>
          </a:lstStyle>
          <a:p>
            <a:fld id="{476732B5-BF9A-9A49-AC75-243F28671E11}"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175AF319-5B44-C142-8968-865287F31809}"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endParaRPr lang="en-US" altLang="zh-CN"/>
          </a:p>
        </p:txBody>
      </p:sp>
      <p:sp>
        <p:nvSpPr>
          <p:cNvPr id="6" name="Rectangle 13"/>
          <p:cNvSpPr>
            <a:spLocks noGrp="1" noChangeArrowheads="1"/>
          </p:cNvSpPr>
          <p:nvPr>
            <p:ph type="sldNum" sz="quarter" idx="12"/>
          </p:nvPr>
        </p:nvSpPr>
        <p:spPr/>
        <p:txBody>
          <a:bodyPr/>
          <a:lstStyle>
            <a:lvl1pPr>
              <a:defRPr/>
            </a:lvl1pPr>
          </a:lstStyle>
          <a:p>
            <a:fld id="{34DD7304-541C-EA4B-A773-F0ACEE4C7B32}"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41B4E9CA-30D0-5743-B129-AF0763CD2BBA}"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endParaRPr lang="en-US" altLang="zh-CN"/>
          </a:p>
        </p:txBody>
      </p:sp>
      <p:sp>
        <p:nvSpPr>
          <p:cNvPr id="6" name="Rectangle 13"/>
          <p:cNvSpPr>
            <a:spLocks noGrp="1" noChangeArrowheads="1"/>
          </p:cNvSpPr>
          <p:nvPr>
            <p:ph type="sldNum" sz="quarter" idx="12"/>
          </p:nvPr>
        </p:nvSpPr>
        <p:spPr/>
        <p:txBody>
          <a:bodyPr/>
          <a:lstStyle>
            <a:lvl1pPr>
              <a:defRPr/>
            </a:lvl1pPr>
          </a:lstStyle>
          <a:p>
            <a:fld id="{602AF7F1-14F3-F444-875C-C7F3EC9D1B3A}"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1"/>
          <p:cNvSpPr>
            <a:spLocks noGrp="1" noChangeArrowheads="1"/>
          </p:cNvSpPr>
          <p:nvPr>
            <p:ph type="dt" sz="half" idx="10"/>
          </p:nvPr>
        </p:nvSpPr>
        <p:spPr/>
        <p:txBody>
          <a:bodyPr/>
          <a:lstStyle>
            <a:lvl1pPr>
              <a:defRPr/>
            </a:lvl1pPr>
          </a:lstStyle>
          <a:p>
            <a:fld id="{DA07E497-53CF-8340-845D-AE3B190005B3}"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endParaRPr lang="en-US" altLang="zh-CN"/>
          </a:p>
        </p:txBody>
      </p:sp>
      <p:sp>
        <p:nvSpPr>
          <p:cNvPr id="6" name="Rectangle 13"/>
          <p:cNvSpPr>
            <a:spLocks noGrp="1" noChangeArrowheads="1"/>
          </p:cNvSpPr>
          <p:nvPr>
            <p:ph type="sldNum" sz="quarter" idx="12"/>
          </p:nvPr>
        </p:nvSpPr>
        <p:spPr/>
        <p:txBody>
          <a:bodyPr/>
          <a:lstStyle>
            <a:lvl1pPr>
              <a:defRPr/>
            </a:lvl1pPr>
          </a:lstStyle>
          <a:p>
            <a:fld id="{67253C41-1A84-3D48-8549-7945FF35F27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p:txBody>
          <a:bodyPr/>
          <a:lstStyle>
            <a:lvl1pPr>
              <a:defRPr/>
            </a:lvl1pPr>
          </a:lstStyle>
          <a:p>
            <a:fld id="{572DDCE6-1334-EA45-A0E4-A9C196D15E83}" type="datetime1">
              <a:rPr lang="zh-CN" altLang="en-US"/>
            </a:fld>
            <a:endParaRPr lang="en-US" altLang="zh-CN"/>
          </a:p>
        </p:txBody>
      </p:sp>
      <p:sp>
        <p:nvSpPr>
          <p:cNvPr id="6" name="Rectangle 12"/>
          <p:cNvSpPr>
            <a:spLocks noGrp="1" noChangeArrowheads="1"/>
          </p:cNvSpPr>
          <p:nvPr>
            <p:ph type="ftr" sz="quarter" idx="11"/>
          </p:nvPr>
        </p:nvSpPr>
        <p:spPr/>
        <p:txBody>
          <a:bodyPr/>
          <a:lstStyle>
            <a:lvl1pPr>
              <a:defRPr/>
            </a:lvl1pPr>
          </a:lstStyle>
          <a:p>
            <a:endParaRPr lang="en-US" altLang="zh-CN"/>
          </a:p>
        </p:txBody>
      </p:sp>
      <p:sp>
        <p:nvSpPr>
          <p:cNvPr id="7" name="Rectangle 13"/>
          <p:cNvSpPr>
            <a:spLocks noGrp="1" noChangeArrowheads="1"/>
          </p:cNvSpPr>
          <p:nvPr>
            <p:ph type="sldNum" sz="quarter" idx="12"/>
          </p:nvPr>
        </p:nvSpPr>
        <p:spPr/>
        <p:txBody>
          <a:bodyPr/>
          <a:lstStyle>
            <a:lvl1pPr>
              <a:defRPr/>
            </a:lvl1pPr>
          </a:lstStyle>
          <a:p>
            <a:fld id="{44C06186-60D3-174C-BBEF-CD91A53CE0ED}"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1"/>
          <p:cNvSpPr>
            <a:spLocks noGrp="1" noChangeArrowheads="1"/>
          </p:cNvSpPr>
          <p:nvPr>
            <p:ph type="dt" sz="half" idx="10"/>
          </p:nvPr>
        </p:nvSpPr>
        <p:spPr/>
        <p:txBody>
          <a:bodyPr/>
          <a:lstStyle>
            <a:lvl1pPr>
              <a:defRPr/>
            </a:lvl1pPr>
          </a:lstStyle>
          <a:p>
            <a:fld id="{5E051D85-D391-7F4C-A23C-E73AB119B7C7}" type="datetime1">
              <a:rPr lang="zh-CN" altLang="en-US"/>
            </a:fld>
            <a:endParaRPr lang="en-US" altLang="zh-CN"/>
          </a:p>
        </p:txBody>
      </p:sp>
      <p:sp>
        <p:nvSpPr>
          <p:cNvPr id="8" name="Rectangle 12"/>
          <p:cNvSpPr>
            <a:spLocks noGrp="1" noChangeArrowheads="1"/>
          </p:cNvSpPr>
          <p:nvPr>
            <p:ph type="ftr" sz="quarter" idx="11"/>
          </p:nvPr>
        </p:nvSpPr>
        <p:spPr/>
        <p:txBody>
          <a:bodyPr/>
          <a:lstStyle>
            <a:lvl1pPr>
              <a:defRPr/>
            </a:lvl1pPr>
          </a:lstStyle>
          <a:p>
            <a:endParaRPr lang="en-US" altLang="zh-CN"/>
          </a:p>
        </p:txBody>
      </p:sp>
      <p:sp>
        <p:nvSpPr>
          <p:cNvPr id="9" name="Rectangle 13"/>
          <p:cNvSpPr>
            <a:spLocks noGrp="1" noChangeArrowheads="1"/>
          </p:cNvSpPr>
          <p:nvPr>
            <p:ph type="sldNum" sz="quarter" idx="12"/>
          </p:nvPr>
        </p:nvSpPr>
        <p:spPr/>
        <p:txBody>
          <a:bodyPr/>
          <a:lstStyle>
            <a:lvl1pPr>
              <a:defRPr/>
            </a:lvl1pPr>
          </a:lstStyle>
          <a:p>
            <a:fld id="{B1CD3798-1E27-C846-B9C9-FA844A6DCCCC}"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fld id="{E1CD1E21-FD39-A74C-B468-9092A44AFDC7}" type="datetime1">
              <a:rPr lang="zh-CN" altLang="en-US"/>
            </a:fld>
            <a:endParaRPr lang="en-US" altLang="zh-CN"/>
          </a:p>
        </p:txBody>
      </p:sp>
      <p:sp>
        <p:nvSpPr>
          <p:cNvPr id="4" name="Rectangle 12"/>
          <p:cNvSpPr>
            <a:spLocks noGrp="1" noChangeArrowheads="1"/>
          </p:cNvSpPr>
          <p:nvPr>
            <p:ph type="ftr" sz="quarter" idx="11"/>
          </p:nvPr>
        </p:nvSpPr>
        <p:spPr/>
        <p:txBody>
          <a:bodyPr/>
          <a:lstStyle>
            <a:lvl1pPr>
              <a:defRPr/>
            </a:lvl1pPr>
          </a:lstStyle>
          <a:p>
            <a:endParaRPr lang="en-US" altLang="zh-CN"/>
          </a:p>
        </p:txBody>
      </p:sp>
      <p:sp>
        <p:nvSpPr>
          <p:cNvPr id="5" name="Rectangle 13"/>
          <p:cNvSpPr>
            <a:spLocks noGrp="1" noChangeArrowheads="1"/>
          </p:cNvSpPr>
          <p:nvPr>
            <p:ph type="sldNum" sz="quarter" idx="12"/>
          </p:nvPr>
        </p:nvSpPr>
        <p:spPr/>
        <p:txBody>
          <a:bodyPr/>
          <a:lstStyle>
            <a:lvl1pPr>
              <a:defRPr/>
            </a:lvl1pPr>
          </a:lstStyle>
          <a:p>
            <a:fld id="{E46348A5-072C-794F-9268-315B617A7019}"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fld id="{83574A6F-72BC-4B49-9887-8FA4EB86606B}" type="datetime1">
              <a:rPr lang="zh-CN" altLang="en-US"/>
            </a:fld>
            <a:endParaRPr lang="en-US" altLang="zh-CN"/>
          </a:p>
        </p:txBody>
      </p:sp>
      <p:sp>
        <p:nvSpPr>
          <p:cNvPr id="3" name="Rectangle 12"/>
          <p:cNvSpPr>
            <a:spLocks noGrp="1" noChangeArrowheads="1"/>
          </p:cNvSpPr>
          <p:nvPr>
            <p:ph type="ftr" sz="quarter" idx="11"/>
          </p:nvPr>
        </p:nvSpPr>
        <p:spPr/>
        <p:txBody>
          <a:bodyPr/>
          <a:lstStyle>
            <a:lvl1pPr>
              <a:defRPr/>
            </a:lvl1pPr>
          </a:lstStyle>
          <a:p>
            <a:endParaRPr lang="en-US" altLang="zh-CN"/>
          </a:p>
        </p:txBody>
      </p:sp>
      <p:sp>
        <p:nvSpPr>
          <p:cNvPr id="4" name="Rectangle 13"/>
          <p:cNvSpPr>
            <a:spLocks noGrp="1" noChangeArrowheads="1"/>
          </p:cNvSpPr>
          <p:nvPr>
            <p:ph type="sldNum" sz="quarter" idx="12"/>
          </p:nvPr>
        </p:nvSpPr>
        <p:spPr/>
        <p:txBody>
          <a:bodyPr/>
          <a:lstStyle>
            <a:lvl1pPr>
              <a:defRPr/>
            </a:lvl1pPr>
          </a:lstStyle>
          <a:p>
            <a:fld id="{A28C88F4-FC5E-CF4F-8A8A-4CDA37B30FA9}"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fld id="{69146126-82F1-DF46-BDE7-3809B52E1E3D}" type="datetime1">
              <a:rPr lang="zh-CN" altLang="en-US"/>
            </a:fld>
            <a:endParaRPr lang="en-US" altLang="zh-CN"/>
          </a:p>
        </p:txBody>
      </p:sp>
      <p:sp>
        <p:nvSpPr>
          <p:cNvPr id="6" name="Rectangle 12"/>
          <p:cNvSpPr>
            <a:spLocks noGrp="1" noChangeArrowheads="1"/>
          </p:cNvSpPr>
          <p:nvPr>
            <p:ph type="ftr" sz="quarter" idx="11"/>
          </p:nvPr>
        </p:nvSpPr>
        <p:spPr/>
        <p:txBody>
          <a:bodyPr/>
          <a:lstStyle>
            <a:lvl1pPr>
              <a:defRPr/>
            </a:lvl1pPr>
          </a:lstStyle>
          <a:p>
            <a:endParaRPr lang="en-US" altLang="zh-CN"/>
          </a:p>
        </p:txBody>
      </p:sp>
      <p:sp>
        <p:nvSpPr>
          <p:cNvPr id="7" name="Rectangle 13"/>
          <p:cNvSpPr>
            <a:spLocks noGrp="1" noChangeArrowheads="1"/>
          </p:cNvSpPr>
          <p:nvPr>
            <p:ph type="sldNum" sz="quarter" idx="12"/>
          </p:nvPr>
        </p:nvSpPr>
        <p:spPr/>
        <p:txBody>
          <a:bodyPr/>
          <a:lstStyle>
            <a:lvl1pPr>
              <a:defRPr/>
            </a:lvl1pPr>
          </a:lstStyle>
          <a:p>
            <a:fld id="{6C45B625-0CD7-2A47-8423-B978D1A47C59}"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fld id="{2BCC2B0D-7A4C-BC40-B873-24B222B0C605}" type="datetime1">
              <a:rPr lang="zh-CN" altLang="en-US"/>
            </a:fld>
            <a:endParaRPr lang="en-US" altLang="zh-CN"/>
          </a:p>
        </p:txBody>
      </p:sp>
      <p:sp>
        <p:nvSpPr>
          <p:cNvPr id="6" name="Rectangle 12"/>
          <p:cNvSpPr>
            <a:spLocks noGrp="1" noChangeArrowheads="1"/>
          </p:cNvSpPr>
          <p:nvPr>
            <p:ph type="ftr" sz="quarter" idx="11"/>
          </p:nvPr>
        </p:nvSpPr>
        <p:spPr/>
        <p:txBody>
          <a:bodyPr/>
          <a:lstStyle>
            <a:lvl1pPr>
              <a:defRPr/>
            </a:lvl1pPr>
          </a:lstStyle>
          <a:p>
            <a:endParaRPr lang="en-US" altLang="zh-CN"/>
          </a:p>
        </p:txBody>
      </p:sp>
      <p:sp>
        <p:nvSpPr>
          <p:cNvPr id="7" name="Rectangle 13"/>
          <p:cNvSpPr>
            <a:spLocks noGrp="1" noChangeArrowheads="1"/>
          </p:cNvSpPr>
          <p:nvPr>
            <p:ph type="sldNum" sz="quarter" idx="12"/>
          </p:nvPr>
        </p:nvSpPr>
        <p:spPr/>
        <p:txBody>
          <a:bodyPr/>
          <a:lstStyle>
            <a:lvl1pPr>
              <a:defRPr/>
            </a:lvl1pPr>
          </a:lstStyle>
          <a:p>
            <a:fld id="{9BDD5403-84EA-E742-B41E-86A2D9EACB63}"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ChangeArrowheads="1"/>
          </p:cNvSpPr>
          <p:nvPr/>
        </p:nvSpPr>
        <p:spPr bwMode="ltGray">
          <a:xfrm>
            <a:off x="290513" y="657225"/>
            <a:ext cx="438150" cy="474663"/>
          </a:xfrm>
          <a:prstGeom prst="rect">
            <a:avLst/>
          </a:prstGeom>
          <a:solidFill>
            <a:schemeClr val="accent2"/>
          </a:solidFill>
          <a:ln w="9525">
            <a:noFill/>
            <a:miter lim="800000"/>
          </a:ln>
          <a:effectLst/>
        </p:spPr>
        <p:txBody>
          <a:bodyPr wrap="none" anchor="ctr"/>
          <a:lstStyle/>
          <a:p>
            <a:pPr>
              <a:defRPr/>
            </a:pPr>
            <a:endParaRPr kumimoji="1" lang="zh-CN" altLang="zh-CN" sz="2400" b="0"/>
          </a:p>
        </p:txBody>
      </p:sp>
      <p:sp>
        <p:nvSpPr>
          <p:cNvPr id="46083" name="Rectangle 3"/>
          <p:cNvSpPr>
            <a:spLocks noChangeArrowheads="1"/>
          </p:cNvSpPr>
          <p:nvPr/>
        </p:nvSpPr>
        <p:spPr bwMode="ltGray">
          <a:xfrm>
            <a:off x="673100" y="657225"/>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kumimoji="1" lang="zh-CN" altLang="zh-CN" sz="2400" b="0"/>
          </a:p>
        </p:txBody>
      </p:sp>
      <p:sp>
        <p:nvSpPr>
          <p:cNvPr id="46084" name="Rectangle 4"/>
          <p:cNvSpPr>
            <a:spLocks noChangeArrowheads="1"/>
          </p:cNvSpPr>
          <p:nvPr/>
        </p:nvSpPr>
        <p:spPr bwMode="ltGray">
          <a:xfrm>
            <a:off x="414338" y="1079500"/>
            <a:ext cx="422275" cy="474663"/>
          </a:xfrm>
          <a:prstGeom prst="rect">
            <a:avLst/>
          </a:prstGeom>
          <a:solidFill>
            <a:schemeClr val="folHlink"/>
          </a:solidFill>
          <a:ln w="9525">
            <a:noFill/>
            <a:miter lim="800000"/>
          </a:ln>
          <a:effectLst/>
        </p:spPr>
        <p:txBody>
          <a:bodyPr wrap="none" anchor="ctr"/>
          <a:lstStyle/>
          <a:p>
            <a:pPr>
              <a:defRPr/>
            </a:pPr>
            <a:endParaRPr kumimoji="1" lang="zh-CN" altLang="zh-CN" sz="2400" b="0"/>
          </a:p>
        </p:txBody>
      </p:sp>
      <p:sp>
        <p:nvSpPr>
          <p:cNvPr id="46085" name="Rectangle 5"/>
          <p:cNvSpPr>
            <a:spLocks noChangeArrowheads="1"/>
          </p:cNvSpPr>
          <p:nvPr/>
        </p:nvSpPr>
        <p:spPr bwMode="ltGray">
          <a:xfrm>
            <a:off x="784225" y="1079500"/>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defRPr/>
            </a:pPr>
            <a:endParaRPr kumimoji="1" lang="zh-CN" altLang="zh-CN" sz="2400" b="0"/>
          </a:p>
        </p:txBody>
      </p:sp>
      <p:sp>
        <p:nvSpPr>
          <p:cNvPr id="46086" name="Rectangle 6"/>
          <p:cNvSpPr>
            <a:spLocks noChangeArrowheads="1"/>
          </p:cNvSpPr>
          <p:nvPr/>
        </p:nvSpPr>
        <p:spPr bwMode="ltGray">
          <a:xfrm>
            <a:off x="0" y="1006475"/>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defRPr/>
            </a:pPr>
            <a:endParaRPr kumimoji="1" lang="zh-CN" altLang="zh-CN" sz="2400" b="0"/>
          </a:p>
        </p:txBody>
      </p:sp>
      <p:sp>
        <p:nvSpPr>
          <p:cNvPr id="46087" name="Rectangle 7"/>
          <p:cNvSpPr>
            <a:spLocks noChangeArrowheads="1"/>
          </p:cNvSpPr>
          <p:nvPr/>
        </p:nvSpPr>
        <p:spPr bwMode="gray">
          <a:xfrm>
            <a:off x="635000" y="549275"/>
            <a:ext cx="31750" cy="1052513"/>
          </a:xfrm>
          <a:prstGeom prst="rect">
            <a:avLst/>
          </a:prstGeom>
          <a:solidFill>
            <a:schemeClr val="bg2"/>
          </a:solidFill>
          <a:ln w="9525">
            <a:noFill/>
            <a:miter lim="800000"/>
          </a:ln>
          <a:effectLst/>
        </p:spPr>
        <p:txBody>
          <a:bodyPr wrap="none" anchor="ctr"/>
          <a:lstStyle/>
          <a:p>
            <a:pPr>
              <a:defRPr/>
            </a:pPr>
            <a:endParaRPr kumimoji="1" lang="zh-CN" altLang="zh-CN" sz="2400" b="0"/>
          </a:p>
        </p:txBody>
      </p:sp>
      <p:sp>
        <p:nvSpPr>
          <p:cNvPr id="46088" name="Rectangle 8"/>
          <p:cNvSpPr>
            <a:spLocks noChangeArrowheads="1"/>
          </p:cNvSpPr>
          <p:nvPr/>
        </p:nvSpPr>
        <p:spPr bwMode="gray">
          <a:xfrm>
            <a:off x="315913" y="133985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defRPr/>
            </a:pPr>
            <a:endParaRPr kumimoji="1" lang="zh-CN" altLang="zh-CN" sz="2400" b="0"/>
          </a:p>
        </p:txBody>
      </p:sp>
      <p:sp>
        <p:nvSpPr>
          <p:cNvPr id="22537"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22538"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6091"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l">
              <a:defRPr sz="1400" b="0"/>
            </a:lvl1pPr>
          </a:lstStyle>
          <a:p>
            <a:fld id="{9B07735B-B23A-714A-B091-1B80AA8C47DD}" type="datetime1">
              <a:rPr lang="zh-CN" altLang="en-US"/>
            </a:fld>
            <a:endParaRPr lang="en-US" altLang="zh-CN"/>
          </a:p>
        </p:txBody>
      </p:sp>
      <p:sp>
        <p:nvSpPr>
          <p:cNvPr id="46092"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defRPr sz="1400" b="0"/>
            </a:lvl1pPr>
          </a:lstStyle>
          <a:p>
            <a:endParaRPr lang="en-US" altLang="zh-CN"/>
          </a:p>
        </p:txBody>
      </p:sp>
      <p:sp>
        <p:nvSpPr>
          <p:cNvPr id="46093"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b="0"/>
            </a:lvl1pPr>
          </a:lstStyle>
          <a:p>
            <a:fld id="{FC006249-EF9B-D440-B36A-376C077C12D9}"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Grp="1" noChangeArrowheads="1"/>
          </p:cNvSpPr>
          <p:nvPr>
            <p:ph type="sldNum" sz="quarter" idx="12"/>
          </p:nvPr>
        </p:nvSpPr>
        <p:spPr/>
        <p:txBody>
          <a:bodyPr/>
          <a:lstStyle/>
          <a:p>
            <a:fld id="{3964C868-26A2-FA4D-8EDB-10F6E1290209}" type="slidenum">
              <a:rPr lang="en-US" altLang="zh-CN"/>
            </a:fld>
            <a:endParaRPr lang="en-US" altLang="zh-CN"/>
          </a:p>
        </p:txBody>
      </p:sp>
      <p:sp>
        <p:nvSpPr>
          <p:cNvPr id="24578" name="Rectangle 16"/>
          <p:cNvSpPr txBox="1">
            <a:spLocks noGrp="1" noChangeArrowheads="1"/>
          </p:cNvSpPr>
          <p:nvPr/>
        </p:nvSpPr>
        <p:spPr bwMode="auto">
          <a:xfrm>
            <a:off x="6858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r" eaLnBrk="1" hangingPunct="1"/>
            <a:fld id="{93FD9DE5-A8FE-8149-8EA4-3C9F2598FE94}" type="slidenum">
              <a:rPr lang="en-US" altLang="zh-CN" sz="1400" b="0">
                <a:solidFill>
                  <a:schemeClr val="bg2"/>
                </a:solidFill>
              </a:rPr>
            </a:fld>
            <a:endParaRPr lang="en-US" altLang="zh-CN" sz="1400" b="0">
              <a:solidFill>
                <a:schemeClr val="bg2"/>
              </a:solidFill>
            </a:endParaRPr>
          </a:p>
        </p:txBody>
      </p:sp>
      <p:sp>
        <p:nvSpPr>
          <p:cNvPr id="24580" name="Text Box 6"/>
          <p:cNvSpPr txBox="1">
            <a:spLocks noChangeArrowheads="1"/>
          </p:cNvSpPr>
          <p:nvPr/>
        </p:nvSpPr>
        <p:spPr bwMode="auto">
          <a:xfrm>
            <a:off x="526031" y="3136612"/>
            <a:ext cx="7943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buFontTx/>
              <a:buChar char="•"/>
            </a:pPr>
            <a:r>
              <a:rPr lang="en-US" altLang="zh-CN" sz="3200" dirty="0">
                <a:latin typeface="Arial" panose="020B0604020202020204" pitchFamily="34" charset="0"/>
              </a:rPr>
              <a:t> </a:t>
            </a:r>
            <a:r>
              <a:rPr lang="zh-CN" altLang="en-US" sz="3200" dirty="0">
                <a:latin typeface="Arial" panose="020B0604020202020204" pitchFamily="34" charset="0"/>
              </a:rPr>
              <a:t>课程设计二：基于</a:t>
            </a:r>
            <a:r>
              <a:rPr lang="en-US" altLang="zh-CN" sz="3200" dirty="0" err="1">
                <a:latin typeface="Arial" panose="020B0604020202020204" pitchFamily="34" charset="0"/>
              </a:rPr>
              <a:t>matlab</a:t>
            </a:r>
            <a:r>
              <a:rPr lang="zh-CN" altLang="en-US" sz="3200" dirty="0">
                <a:latin typeface="Arial" panose="020B0604020202020204" pitchFamily="34" charset="0"/>
              </a:rPr>
              <a:t>的语音信号去噪</a:t>
            </a:r>
            <a:endParaRPr lang="zh-CN" altLang="en-US" sz="3200" dirty="0">
              <a:latin typeface="Arial" panose="020B0604020202020204" pitchFamily="34" charset="0"/>
            </a:endParaRPr>
          </a:p>
        </p:txBody>
      </p:sp>
      <p:sp>
        <p:nvSpPr>
          <p:cNvPr id="24582" name="WordArt 8"/>
          <p:cNvSpPr>
            <a:spLocks noChangeArrowheads="1" noChangeShapeType="1" noTextEdit="1"/>
          </p:cNvSpPr>
          <p:nvPr/>
        </p:nvSpPr>
        <p:spPr bwMode="auto">
          <a:xfrm>
            <a:off x="2268538" y="836613"/>
            <a:ext cx="4572000" cy="914400"/>
          </a:xfrm>
          <a:prstGeom prst="rect">
            <a:avLst/>
          </a:prstGeom>
        </p:spPr>
        <p:txBody>
          <a:bodyPr wrap="none" fromWordArt="1">
            <a:prstTxWarp prst="textPlain">
              <a:avLst>
                <a:gd name="adj" fmla="val 50000"/>
              </a:avLst>
            </a:prstTxWarp>
          </a:bodyPr>
          <a:lstStyle/>
          <a:p>
            <a:r>
              <a:rPr lang="zh-CN" altLang="en-US" sz="3600" kern="10">
                <a:ln w="12700">
                  <a:solidFill>
                    <a:srgbClr val="3333CC"/>
                  </a:solidFill>
                  <a:round/>
                </a:ln>
                <a:solidFill>
                  <a:srgbClr val="B2B2B2">
                    <a:alpha val="50195"/>
                  </a:srgbClr>
                </a:solidFill>
                <a:effectLst>
                  <a:outerShdw dist="45791" dir="2021404" algn="ctr" rotWithShape="0">
                    <a:srgbClr val="9999FF"/>
                  </a:outerShdw>
                </a:effectLst>
                <a:latin typeface="宋体" panose="02010600030101010101" pitchFamily="2" charset="-122"/>
              </a:rPr>
              <a:t>数字信号处理课程设计</a:t>
            </a:r>
            <a:endParaRPr lang="zh-CN" altLang="en-US" sz="3600" kern="10">
              <a:ln w="12700">
                <a:solidFill>
                  <a:srgbClr val="3333CC"/>
                </a:solidFill>
                <a:round/>
              </a:ln>
              <a:solidFill>
                <a:srgbClr val="B2B2B2">
                  <a:alpha val="50195"/>
                </a:srgbClr>
              </a:solidFill>
              <a:effectLst>
                <a:outerShdw dist="45791" dir="2021404" algn="ctr" rotWithShape="0">
                  <a:srgbClr val="9999FF"/>
                </a:outerShdw>
              </a:effectLst>
              <a:latin typeface="宋体" panose="02010600030101010101" pitchFamily="2" charset="-122"/>
            </a:endParaRPr>
          </a:p>
        </p:txBody>
      </p:sp>
      <p:sp>
        <p:nvSpPr>
          <p:cNvPr id="2" name="文本框 1"/>
          <p:cNvSpPr txBox="1"/>
          <p:nvPr/>
        </p:nvSpPr>
        <p:spPr>
          <a:xfrm>
            <a:off x="3175795" y="5602069"/>
            <a:ext cx="2643672" cy="646331"/>
          </a:xfrm>
          <a:prstGeom prst="rect">
            <a:avLst/>
          </a:prstGeom>
          <a:noFill/>
        </p:spPr>
        <p:txBody>
          <a:bodyPr wrap="none" rtlCol="0">
            <a:spAutoFit/>
          </a:bodyPr>
          <a:lstStyle/>
          <a:p>
            <a:r>
              <a:rPr kumimoji="1" lang="zh-CN" altLang="en-US" dirty="0"/>
              <a:t>安徽大学 人工智能学院 </a:t>
            </a:r>
            <a:endParaRPr kumimoji="1" lang="en-US" altLang="zh-CN" dirty="0"/>
          </a:p>
          <a:p>
            <a:r>
              <a:rPr kumimoji="1" lang="en-US" altLang="zh-CN" dirty="0"/>
              <a:t>2024</a:t>
            </a:r>
            <a:r>
              <a:rPr kumimoji="1" lang="zh-CN" altLang="en-US" dirty="0"/>
              <a:t>年</a:t>
            </a:r>
            <a:r>
              <a:rPr kumimoji="1" lang="en-US" altLang="zh-CN"/>
              <a:t>1</a:t>
            </a:r>
            <a:r>
              <a:rPr kumimoji="1" lang="en-US" altLang="zh-CN" dirty="0"/>
              <a:t>1</a:t>
            </a:r>
            <a:r>
              <a:rPr kumimoji="1" lang="zh-CN" altLang="en-US"/>
              <a:t>月</a:t>
            </a:r>
            <a:endParaRPr kumimoji="1"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12"/>
          </p:nvPr>
        </p:nvSpPr>
        <p:spPr/>
        <p:txBody>
          <a:bodyPr/>
          <a:lstStyle/>
          <a:p>
            <a:fld id="{46E253DA-39F8-7344-AB0F-E9871D89C08C}" type="slidenum">
              <a:rPr lang="en-US" altLang="zh-CN"/>
            </a:fld>
            <a:endParaRPr lang="en-US" altLang="zh-CN"/>
          </a:p>
        </p:txBody>
      </p:sp>
      <p:sp>
        <p:nvSpPr>
          <p:cNvPr id="47106" name="灯片编号占位符 3"/>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r" eaLnBrk="1" hangingPunct="1"/>
            <a:fld id="{C0E65F64-4ECC-4644-B885-4C8AA1277084}" type="slidenum">
              <a:rPr lang="en-US" altLang="zh-CN" sz="1400" b="0"/>
            </a:fld>
            <a:endParaRPr lang="en-US" altLang="zh-CN" sz="1400" b="0"/>
          </a:p>
        </p:txBody>
      </p:sp>
      <p:sp>
        <p:nvSpPr>
          <p:cNvPr id="11" name="Rectangle 12"/>
          <p:cNvSpPr>
            <a:spLocks noChangeArrowheads="1"/>
          </p:cNvSpPr>
          <p:nvPr/>
        </p:nvSpPr>
        <p:spPr bwMode="auto">
          <a:xfrm>
            <a:off x="1043608" y="762035"/>
            <a:ext cx="31686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3200" dirty="0"/>
              <a:t>三、过程讲解</a:t>
            </a:r>
            <a:endParaRPr lang="zh-CN" altLang="en-US" sz="3200" dirty="0"/>
          </a:p>
        </p:txBody>
      </p:sp>
      <p:sp>
        <p:nvSpPr>
          <p:cNvPr id="8" name="文本框 7"/>
          <p:cNvSpPr txBox="1"/>
          <p:nvPr/>
        </p:nvSpPr>
        <p:spPr>
          <a:xfrm>
            <a:off x="539552" y="1796757"/>
            <a:ext cx="8064896" cy="4437753"/>
          </a:xfrm>
          <a:prstGeom prst="rect">
            <a:avLst/>
          </a:prstGeom>
          <a:noFill/>
        </p:spPr>
        <p:txBody>
          <a:bodyPr wrap="square">
            <a:spAutoFit/>
          </a:bodyPr>
          <a:lstStyle/>
          <a:p>
            <a:pPr algn="just">
              <a:lnSpc>
                <a:spcPct val="150000"/>
              </a:lnSpc>
            </a:pPr>
            <a:r>
              <a:rPr lang="zh-CN" altLang="zh-CN" sz="2400" kern="100" dirty="0">
                <a:effectLst/>
                <a:latin typeface="+mn-ea"/>
                <a:ea typeface="+mn-ea"/>
                <a:cs typeface="Times New Roman" panose="02020603050405020304" pitchFamily="18" charset="0"/>
              </a:rPr>
              <a:t>（</a:t>
            </a:r>
            <a:r>
              <a:rPr lang="en-US" altLang="zh-CN" sz="2400" kern="100" dirty="0">
                <a:effectLst/>
                <a:latin typeface="+mn-ea"/>
                <a:ea typeface="+mn-ea"/>
                <a:cs typeface="Times New Roman" panose="02020603050405020304" pitchFamily="18" charset="0"/>
              </a:rPr>
              <a:t>5</a:t>
            </a:r>
            <a:r>
              <a:rPr lang="zh-CN" altLang="zh-CN" sz="2400" kern="100" dirty="0">
                <a:effectLst/>
                <a:latin typeface="+mn-ea"/>
                <a:ea typeface="+mn-ea"/>
                <a:cs typeface="Times New Roman" panose="02020603050405020304" pitchFamily="18" charset="0"/>
              </a:rPr>
              <a:t>）去噪信号分析</a:t>
            </a:r>
            <a:endParaRPr lang="zh-CN" altLang="zh-CN" sz="2400" kern="100" dirty="0">
              <a:effectLst/>
              <a:latin typeface="+mn-ea"/>
              <a:ea typeface="+mn-ea"/>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zh-CN" sz="2400" kern="100" dirty="0">
                <a:effectLst/>
                <a:latin typeface="+mn-ea"/>
                <a:ea typeface="+mn-ea"/>
                <a:cs typeface="Times New Roman" panose="02020603050405020304" pitchFamily="18" charset="0"/>
              </a:rPr>
              <a:t>使用设计好的滤波器对加噪信号进行滤波，得到去噪信号。</a:t>
            </a:r>
            <a:r>
              <a:rPr lang="zh-CN" altLang="en-US" sz="2400" kern="100" dirty="0">
                <a:effectLst/>
                <a:latin typeface="+mn-ea"/>
                <a:ea typeface="+mn-ea"/>
                <a:cs typeface="Times New Roman" panose="02020603050405020304" pitchFamily="18" charset="0"/>
              </a:rPr>
              <a:t>画出去噪信号的时域及频谱图。</a:t>
            </a:r>
            <a:endParaRPr lang="en-US" altLang="zh-CN" sz="2400" kern="100" dirty="0">
              <a:effectLst/>
              <a:latin typeface="+mn-ea"/>
              <a:ea typeface="+mn-ea"/>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en-US" sz="2400" kern="100" dirty="0">
                <a:latin typeface="+mn-ea"/>
                <a:ea typeface="+mn-ea"/>
                <a:cs typeface="Times New Roman" panose="02020603050405020304" pitchFamily="18" charset="0"/>
              </a:rPr>
              <a:t>比较滤波前后时域与频域波形。调用</a:t>
            </a:r>
            <a:r>
              <a:rPr lang="en-US" altLang="zh-CN" sz="2400" kern="100" dirty="0">
                <a:latin typeface="+mn-ea"/>
                <a:ea typeface="+mn-ea"/>
                <a:cs typeface="Times New Roman" panose="02020603050405020304" pitchFamily="18" charset="0"/>
              </a:rPr>
              <a:t>sound</a:t>
            </a:r>
            <a:r>
              <a:rPr lang="zh-CN" altLang="en-US" sz="2400" kern="100" dirty="0">
                <a:latin typeface="+mn-ea"/>
                <a:ea typeface="+mn-ea"/>
                <a:cs typeface="Times New Roman" panose="02020603050405020304" pitchFamily="18" charset="0"/>
              </a:rPr>
              <a:t>函数回放滤波前后语音信号。</a:t>
            </a:r>
            <a:endParaRPr lang="en-US" altLang="zh-CN" sz="2400" kern="100" dirty="0">
              <a:effectLst/>
              <a:latin typeface="+mn-ea"/>
              <a:ea typeface="+mn-ea"/>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zh-CN" sz="2400" kern="100" dirty="0">
                <a:effectLst/>
                <a:latin typeface="+mn-ea"/>
                <a:ea typeface="+mn-ea"/>
                <a:cs typeface="Times New Roman" panose="02020603050405020304" pitchFamily="18" charset="0"/>
              </a:rPr>
              <a:t>综合对比去噪信号、加噪信号与原始信号的时域图和频谱，分析得出滤波效果最好的滤波器。</a:t>
            </a:r>
            <a:endParaRPr lang="zh-CN" altLang="zh-CN" sz="2400" kern="100" dirty="0">
              <a:effectLst/>
              <a:latin typeface="+mn-ea"/>
              <a:ea typeface="+mn-ea"/>
              <a:cs typeface="Times New Roman" panose="02020603050405020304" pitchFamily="18" charset="0"/>
            </a:endParaRPr>
          </a:p>
          <a:p>
            <a:pPr algn="l">
              <a:lnSpc>
                <a:spcPct val="150000"/>
              </a:lnSpc>
            </a:pPr>
            <a:endParaRPr lang="zh-CN" altLang="zh-CN" sz="24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12"/>
          </p:nvPr>
        </p:nvSpPr>
        <p:spPr/>
        <p:txBody>
          <a:bodyPr/>
          <a:lstStyle/>
          <a:p>
            <a:fld id="{8DE3363C-210F-C248-87C4-0E7299F94A1B}" type="slidenum">
              <a:rPr lang="en-US" altLang="zh-CN"/>
            </a:fld>
            <a:endParaRPr lang="en-US" altLang="zh-CN"/>
          </a:p>
        </p:txBody>
      </p:sp>
      <p:sp>
        <p:nvSpPr>
          <p:cNvPr id="48130" name="灯片编号占位符 3"/>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r" eaLnBrk="1" hangingPunct="1"/>
            <a:fld id="{AF10104D-0456-C147-B96A-69E573E2EF1C}" type="slidenum">
              <a:rPr lang="en-US" altLang="zh-CN" sz="1400" b="0"/>
            </a:fld>
            <a:endParaRPr lang="en-US" altLang="zh-CN" sz="1400" b="0"/>
          </a:p>
        </p:txBody>
      </p:sp>
      <p:sp>
        <p:nvSpPr>
          <p:cNvPr id="48134" name="Rectangle 11"/>
          <p:cNvSpPr>
            <a:spLocks noChangeArrowheads="1"/>
          </p:cNvSpPr>
          <p:nvPr/>
        </p:nvSpPr>
        <p:spPr bwMode="auto">
          <a:xfrm>
            <a:off x="1403350" y="516444"/>
            <a:ext cx="47528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3200" dirty="0"/>
              <a:t>三、课程设计要求</a:t>
            </a:r>
            <a:endParaRPr lang="zh-CN" altLang="en-US" sz="3200" dirty="0"/>
          </a:p>
        </p:txBody>
      </p:sp>
      <p:sp>
        <p:nvSpPr>
          <p:cNvPr id="2" name="文本框 1"/>
          <p:cNvSpPr txBox="1"/>
          <p:nvPr/>
        </p:nvSpPr>
        <p:spPr>
          <a:xfrm>
            <a:off x="1115616" y="1302241"/>
            <a:ext cx="2350323" cy="461665"/>
          </a:xfrm>
          <a:prstGeom prst="rect">
            <a:avLst/>
          </a:prstGeom>
          <a:noFill/>
        </p:spPr>
        <p:txBody>
          <a:bodyPr wrap="none" rtlCol="0">
            <a:spAutoFit/>
          </a:bodyPr>
          <a:lstStyle/>
          <a:p>
            <a:r>
              <a:rPr kumimoji="1" lang="zh-CN" altLang="en-US" sz="2400" dirty="0"/>
              <a:t>基础设计要求：</a:t>
            </a:r>
            <a:endParaRPr kumimoji="1" lang="zh-CN" altLang="en-US" sz="2400" dirty="0"/>
          </a:p>
        </p:txBody>
      </p:sp>
      <p:sp>
        <p:nvSpPr>
          <p:cNvPr id="10" name="文本框 9"/>
          <p:cNvSpPr txBox="1"/>
          <p:nvPr/>
        </p:nvSpPr>
        <p:spPr>
          <a:xfrm>
            <a:off x="395605" y="1734820"/>
            <a:ext cx="8028305" cy="3787140"/>
          </a:xfrm>
          <a:prstGeom prst="rect">
            <a:avLst/>
          </a:prstGeom>
          <a:noFill/>
        </p:spPr>
        <p:txBody>
          <a:bodyPr wrap="square">
            <a:noAutofit/>
          </a:bodyPr>
          <a:lstStyle/>
          <a:p>
            <a:pPr algn="l">
              <a:lnSpc>
                <a:spcPct val="150000"/>
              </a:lnSpc>
            </a:pPr>
            <a:r>
              <a:rPr lang="en-US" altLang="zh-CN" sz="2400" dirty="0">
                <a:latin typeface="+mn-ea"/>
                <a:ea typeface="+mn-ea"/>
              </a:rPr>
              <a:t>(1)	</a:t>
            </a:r>
            <a:r>
              <a:rPr lang="zh-CN" altLang="zh-CN" sz="2400" dirty="0">
                <a:latin typeface="+mn-ea"/>
                <a:ea typeface="+mn-ea"/>
              </a:rPr>
              <a:t>录制或采集一段语音信号</a:t>
            </a:r>
            <a:r>
              <a:rPr lang="zh-CN" altLang="en-US" sz="2400" dirty="0">
                <a:latin typeface="+mn-ea"/>
                <a:ea typeface="+mn-ea"/>
              </a:rPr>
              <a:t>，画出原始</a:t>
            </a:r>
            <a:r>
              <a:rPr lang="zh-CN" altLang="en-US" sz="2400" kern="100" dirty="0">
                <a:latin typeface="等线" panose="02010600030101010101" pitchFamily="2" charset="-122"/>
                <a:cs typeface="Times New Roman" panose="02020603050405020304" pitchFamily="18" charset="0"/>
              </a:rPr>
              <a:t>语音信号的时域波形及频谱。</a:t>
            </a:r>
            <a:endParaRPr lang="zh-CN" altLang="zh-CN" sz="2400" dirty="0">
              <a:latin typeface="+mn-ea"/>
              <a:ea typeface="+mn-ea"/>
            </a:endParaRPr>
          </a:p>
          <a:p>
            <a:pPr algn="l">
              <a:lnSpc>
                <a:spcPct val="150000"/>
              </a:lnSpc>
            </a:pPr>
            <a:r>
              <a:rPr lang="en-US" altLang="zh-CN" sz="2400" dirty="0">
                <a:latin typeface="+mn-ea"/>
                <a:ea typeface="+mn-ea"/>
              </a:rPr>
              <a:t>(2)	</a:t>
            </a:r>
            <a:r>
              <a:rPr lang="zh-CN" altLang="zh-CN" sz="2400" dirty="0">
                <a:latin typeface="+mn-ea"/>
                <a:ea typeface="+mn-ea"/>
              </a:rPr>
              <a:t>应用</a:t>
            </a:r>
            <a:r>
              <a:rPr lang="en-US" altLang="zh-CN" sz="2400" dirty="0" err="1">
                <a:latin typeface="+mn-ea"/>
                <a:ea typeface="+mn-ea"/>
              </a:rPr>
              <a:t>Matlab</a:t>
            </a:r>
            <a:r>
              <a:rPr lang="zh-CN" altLang="zh-CN" sz="2400" dirty="0">
                <a:latin typeface="+mn-ea"/>
                <a:ea typeface="+mn-ea"/>
              </a:rPr>
              <a:t>平台给语音信号叠加</a:t>
            </a:r>
            <a:r>
              <a:rPr lang="zh-CN" altLang="en-US" sz="2400" dirty="0">
                <a:latin typeface="+mn-ea"/>
                <a:ea typeface="+mn-ea"/>
              </a:rPr>
              <a:t>高斯白</a:t>
            </a:r>
            <a:r>
              <a:rPr lang="zh-CN" altLang="zh-CN" sz="2400" dirty="0">
                <a:latin typeface="+mn-ea"/>
                <a:ea typeface="+mn-ea"/>
              </a:rPr>
              <a:t>噪声；</a:t>
            </a:r>
            <a:r>
              <a:rPr lang="zh-CN" altLang="en-US" sz="2400" dirty="0">
                <a:latin typeface="+mn-ea"/>
                <a:ea typeface="+mn-ea"/>
              </a:rPr>
              <a:t>画出加噪信号的时域波形及频谱。</a:t>
            </a:r>
            <a:endParaRPr lang="zh-CN" altLang="zh-CN" sz="2400" dirty="0">
              <a:latin typeface="+mn-ea"/>
              <a:ea typeface="+mn-ea"/>
            </a:endParaRPr>
          </a:p>
          <a:p>
            <a:pPr marL="457200" indent="-457200" algn="l">
              <a:lnSpc>
                <a:spcPct val="150000"/>
              </a:lnSpc>
              <a:buAutoNum type="arabicParenBoth" startAt="3"/>
            </a:pPr>
            <a:r>
              <a:rPr lang="zh-CN" altLang="en-US" sz="2400" dirty="0">
                <a:latin typeface="+mn-ea"/>
                <a:ea typeface="+mn-ea"/>
              </a:rPr>
              <a:t>  确定设计性能指标，</a:t>
            </a:r>
            <a:r>
              <a:rPr lang="zh-CN" altLang="zh-CN" sz="2400" dirty="0">
                <a:latin typeface="+mn-ea"/>
                <a:ea typeface="+mn-ea"/>
              </a:rPr>
              <a:t>设计</a:t>
            </a:r>
            <a:r>
              <a:rPr lang="en-US" altLang="zh-CN" sz="2400" dirty="0">
                <a:latin typeface="+mn-ea"/>
                <a:ea typeface="+mn-ea"/>
              </a:rPr>
              <a:t>FIR</a:t>
            </a:r>
            <a:r>
              <a:rPr lang="zh-CN" altLang="en-US" sz="2400" dirty="0">
                <a:latin typeface="+mn-ea"/>
                <a:ea typeface="+mn-ea"/>
              </a:rPr>
              <a:t>或</a:t>
            </a:r>
            <a:r>
              <a:rPr lang="en-US" altLang="zh-CN" sz="2400" dirty="0">
                <a:latin typeface="+mn-ea"/>
                <a:ea typeface="+mn-ea"/>
              </a:rPr>
              <a:t>IIR</a:t>
            </a:r>
            <a:r>
              <a:rPr lang="zh-CN" altLang="zh-CN" sz="2400" dirty="0">
                <a:latin typeface="+mn-ea"/>
                <a:ea typeface="+mn-ea"/>
              </a:rPr>
              <a:t>数字滤波器进行滤波</a:t>
            </a:r>
            <a:r>
              <a:rPr lang="zh-CN" altLang="en-US" sz="2400" dirty="0">
                <a:latin typeface="+mn-ea"/>
                <a:ea typeface="+mn-ea"/>
              </a:rPr>
              <a:t>，画出滤波器的频谱。</a:t>
            </a:r>
            <a:endParaRPr lang="en-US" altLang="zh-CN" sz="2400" dirty="0">
              <a:latin typeface="+mn-ea"/>
              <a:ea typeface="+mn-ea"/>
            </a:endParaRPr>
          </a:p>
          <a:p>
            <a:pPr marL="457200" indent="-457200" algn="l">
              <a:lnSpc>
                <a:spcPct val="150000"/>
              </a:lnSpc>
              <a:buFontTx/>
              <a:buAutoNum type="arabicParenBoth" startAt="3"/>
            </a:pPr>
            <a:r>
              <a:rPr lang="zh-CN" altLang="en-US" sz="2400" kern="100" dirty="0">
                <a:latin typeface="+mn-ea"/>
                <a:cs typeface="Times New Roman" panose="02020603050405020304" pitchFamily="18" charset="0"/>
              </a:rPr>
              <a:t>  </a:t>
            </a:r>
            <a:r>
              <a:rPr lang="zh-CN" altLang="zh-CN" sz="2400" kern="100" dirty="0">
                <a:latin typeface="+mn-ea"/>
                <a:cs typeface="Times New Roman" panose="02020603050405020304" pitchFamily="18" charset="0"/>
              </a:rPr>
              <a:t>使用设计好的滤波器对加噪信号进行滤波，得到去噪信号。</a:t>
            </a:r>
            <a:r>
              <a:rPr lang="zh-CN" altLang="en-US" sz="2400" kern="100" dirty="0">
                <a:latin typeface="+mn-ea"/>
                <a:cs typeface="Times New Roman" panose="02020603050405020304" pitchFamily="18" charset="0"/>
              </a:rPr>
              <a:t>画出去噪信号的时域及频谱图。回放滤波前后语音，对比滤波效果。</a:t>
            </a:r>
            <a:r>
              <a:rPr lang="en-US" altLang="zh-CN" sz="2400" kern="100" dirty="0">
                <a:solidFill>
                  <a:srgbClr val="000000"/>
                </a:solidFill>
                <a:effectLst/>
                <a:latin typeface="+mn-ea"/>
                <a:ea typeface="+mn-ea"/>
                <a:cs typeface="Times New Roman" panose="02020603050405020304" pitchFamily="18" charset="0"/>
              </a:rPr>
              <a:t> </a:t>
            </a:r>
            <a:endParaRPr lang="zh-CN" altLang="zh-CN" sz="2400" kern="100" dirty="0">
              <a:effectLst/>
              <a:latin typeface="+mn-ea"/>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12"/>
          </p:nvPr>
        </p:nvSpPr>
        <p:spPr/>
        <p:txBody>
          <a:bodyPr/>
          <a:lstStyle/>
          <a:p>
            <a:fld id="{8DE3363C-210F-C248-87C4-0E7299F94A1B}" type="slidenum">
              <a:rPr lang="en-US" altLang="zh-CN"/>
            </a:fld>
            <a:endParaRPr lang="en-US" altLang="zh-CN"/>
          </a:p>
        </p:txBody>
      </p:sp>
      <p:sp>
        <p:nvSpPr>
          <p:cNvPr id="48130" name="灯片编号占位符 3"/>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r" eaLnBrk="1" hangingPunct="1"/>
            <a:fld id="{AF10104D-0456-C147-B96A-69E573E2EF1C}" type="slidenum">
              <a:rPr lang="en-US" altLang="zh-CN" sz="1400" b="0"/>
            </a:fld>
            <a:endParaRPr lang="en-US" altLang="zh-CN" sz="1400" b="0"/>
          </a:p>
        </p:txBody>
      </p:sp>
      <p:sp>
        <p:nvSpPr>
          <p:cNvPr id="2" name="文本框 1"/>
          <p:cNvSpPr txBox="1"/>
          <p:nvPr/>
        </p:nvSpPr>
        <p:spPr>
          <a:xfrm>
            <a:off x="1043608" y="601750"/>
            <a:ext cx="4354077" cy="646331"/>
          </a:xfrm>
          <a:prstGeom prst="rect">
            <a:avLst/>
          </a:prstGeom>
          <a:noFill/>
        </p:spPr>
        <p:txBody>
          <a:bodyPr wrap="none" rtlCol="0">
            <a:spAutoFit/>
          </a:bodyPr>
          <a:lstStyle/>
          <a:p>
            <a:r>
              <a:rPr kumimoji="1" lang="zh-CN" altLang="en-US" sz="3600" dirty="0"/>
              <a:t>基础设计要求示例：</a:t>
            </a:r>
            <a:endParaRPr kumimoji="1" lang="zh-CN" altLang="en-US" sz="3600" dirty="0"/>
          </a:p>
        </p:txBody>
      </p:sp>
      <p:pic>
        <p:nvPicPr>
          <p:cNvPr id="6" name="图片 5" descr="图示&#10;&#10;描述已自动生成"/>
          <p:cNvPicPr/>
          <p:nvPr/>
        </p:nvPicPr>
        <p:blipFill>
          <a:blip r:embed="rId1">
            <a:extLst>
              <a:ext uri="{28A0092B-C50C-407E-A947-70E740481C1C}">
                <a14:useLocalDpi xmlns:a14="http://schemas.microsoft.com/office/drawing/2010/main" val="0"/>
              </a:ext>
            </a:extLst>
          </a:blip>
          <a:stretch>
            <a:fillRect/>
          </a:stretch>
        </p:blipFill>
        <p:spPr>
          <a:xfrm>
            <a:off x="1060500" y="1412776"/>
            <a:ext cx="7128792" cy="4752528"/>
          </a:xfrm>
          <a:prstGeom prst="rect">
            <a:avLst/>
          </a:prstGeom>
        </p:spPr>
      </p:pic>
      <p:sp>
        <p:nvSpPr>
          <p:cNvPr id="3" name="文本框 2"/>
          <p:cNvSpPr txBox="1"/>
          <p:nvPr/>
        </p:nvSpPr>
        <p:spPr>
          <a:xfrm>
            <a:off x="2929560" y="6109742"/>
            <a:ext cx="3390672" cy="646331"/>
          </a:xfrm>
          <a:prstGeom prst="rect">
            <a:avLst/>
          </a:prstGeom>
          <a:noFill/>
        </p:spPr>
        <p:txBody>
          <a:bodyPr wrap="none" rtlCol="0">
            <a:spAutoFit/>
          </a:bodyPr>
          <a:lstStyle/>
          <a:p>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图</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语音信号的时域图与频谱。</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kumimoji="1" lang="zh-CN" altLang="en-US" dirty="0"/>
          </a:p>
        </p:txBody>
      </p:sp>
      <p:sp>
        <p:nvSpPr>
          <p:cNvPr id="5" name="文本框 4"/>
          <p:cNvSpPr txBox="1"/>
          <p:nvPr/>
        </p:nvSpPr>
        <p:spPr>
          <a:xfrm>
            <a:off x="-31824" y="2924944"/>
            <a:ext cx="1811713" cy="369332"/>
          </a:xfrm>
          <a:prstGeom prst="rect">
            <a:avLst/>
          </a:prstGeom>
          <a:noFill/>
        </p:spPr>
        <p:txBody>
          <a:bodyPr wrap="none" rtlCol="0">
            <a:spAutoFit/>
          </a:bodyPr>
          <a:lstStyle/>
          <a:p>
            <a:r>
              <a:rPr kumimoji="1" lang="zh-CN" altLang="en-US" dirty="0"/>
              <a:t>叠加高斯白噪声</a:t>
            </a:r>
            <a:endParaRPr kumimoji="1" lang="zh-CN" altLang="en-US" dirty="0"/>
          </a:p>
        </p:txBody>
      </p:sp>
      <p:sp>
        <p:nvSpPr>
          <p:cNvPr id="8" name="文本框 7"/>
          <p:cNvSpPr txBox="1"/>
          <p:nvPr/>
        </p:nvSpPr>
        <p:spPr>
          <a:xfrm>
            <a:off x="-31824" y="4193180"/>
            <a:ext cx="2276585" cy="369332"/>
          </a:xfrm>
          <a:prstGeom prst="rect">
            <a:avLst/>
          </a:prstGeom>
          <a:noFill/>
        </p:spPr>
        <p:txBody>
          <a:bodyPr wrap="none" rtlCol="0">
            <a:spAutoFit/>
          </a:bodyPr>
          <a:lstStyle/>
          <a:p>
            <a:r>
              <a:rPr kumimoji="1" lang="zh-CN" altLang="en-US" dirty="0"/>
              <a:t>巴特沃斯低通滤波器</a:t>
            </a:r>
            <a:endParaRPr kumimoji="1" lang="zh-CN" altLang="en-US" dirty="0"/>
          </a:p>
        </p:txBody>
      </p:sp>
      <mc:AlternateContent xmlns:mc="http://schemas.openxmlformats.org/markup-compatibility/2006">
        <mc:Choice xmlns:a14="http://schemas.microsoft.com/office/drawing/2010/main" Requires="a14">
          <p:sp>
            <p:nvSpPr>
              <p:cNvPr id="9" name="文本框 8"/>
              <p:cNvSpPr txBox="1"/>
              <p:nvPr/>
            </p:nvSpPr>
            <p:spPr>
              <a:xfrm>
                <a:off x="7668344" y="2596925"/>
                <a:ext cx="251672" cy="4785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zh-CN" i="1" smtClean="0">
                              <a:latin typeface="Cambria Math" panose="02040503050406030204" pitchFamily="18" charset="0"/>
                            </a:rPr>
                          </m:ctrlPr>
                        </m:fPr>
                        <m:num>
                          <m:r>
                            <a:rPr kumimoji="1" lang="en-US" altLang="zh-CN" i="1" smtClean="0">
                              <a:latin typeface="Cambria Math" panose="02040503050406030204" pitchFamily="18" charset="0"/>
                              <a:ea typeface="Cambria Math" panose="02040503050406030204" pitchFamily="18" charset="0"/>
                            </a:rPr>
                            <m:t>𝝎</m:t>
                          </m:r>
                        </m:num>
                        <m:den>
                          <m:r>
                            <a:rPr kumimoji="1" lang="en-US" altLang="zh-CN" i="1" smtClean="0">
                              <a:latin typeface="Cambria Math" panose="02040503050406030204" pitchFamily="18" charset="0"/>
                              <a:ea typeface="Cambria Math" panose="02040503050406030204" pitchFamily="18" charset="0"/>
                            </a:rPr>
                            <m:t>𝝅</m:t>
                          </m:r>
                        </m:den>
                      </m:f>
                    </m:oMath>
                  </m:oMathPara>
                </a14:m>
                <a:endParaRPr kumimoji="1"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7668344" y="2596925"/>
                <a:ext cx="251672" cy="478529"/>
              </a:xfrm>
              <a:prstGeom prst="rect">
                <a:avLst/>
              </a:prstGeom>
              <a:blipFill rotWithShape="1">
                <a:blip r:embed="rId2"/>
                <a:stretch>
                  <a:fillRect l="-33" t="-86" r="-13760"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7668344" y="3903137"/>
                <a:ext cx="251672" cy="4785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zh-CN" i="1" smtClean="0">
                              <a:latin typeface="Cambria Math" panose="02040503050406030204" pitchFamily="18" charset="0"/>
                            </a:rPr>
                          </m:ctrlPr>
                        </m:fPr>
                        <m:num>
                          <m:r>
                            <a:rPr kumimoji="1" lang="en-US" altLang="zh-CN" i="1" smtClean="0">
                              <a:latin typeface="Cambria Math" panose="02040503050406030204" pitchFamily="18" charset="0"/>
                              <a:ea typeface="Cambria Math" panose="02040503050406030204" pitchFamily="18" charset="0"/>
                            </a:rPr>
                            <m:t>𝝎</m:t>
                          </m:r>
                        </m:num>
                        <m:den>
                          <m:r>
                            <a:rPr kumimoji="1" lang="en-US" altLang="zh-CN" i="1" smtClean="0">
                              <a:latin typeface="Cambria Math" panose="02040503050406030204" pitchFamily="18" charset="0"/>
                              <a:ea typeface="Cambria Math" panose="02040503050406030204" pitchFamily="18" charset="0"/>
                            </a:rPr>
                            <m:t>𝝅</m:t>
                          </m:r>
                        </m:den>
                      </m:f>
                    </m:oMath>
                  </m:oMathPara>
                </a14:m>
                <a:endParaRPr kumimoji="1" lang="zh-CN" alt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7668344" y="3903137"/>
                <a:ext cx="251672" cy="478529"/>
              </a:xfrm>
              <a:prstGeom prst="rect">
                <a:avLst/>
              </a:prstGeom>
              <a:blipFill rotWithShape="1">
                <a:blip r:embed="rId2"/>
                <a:stretch>
                  <a:fillRect l="-33" t="-89" r="-13760" b="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7668344" y="5301208"/>
                <a:ext cx="251672" cy="4785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zh-CN" i="1" smtClean="0">
                              <a:latin typeface="Cambria Math" panose="02040503050406030204" pitchFamily="18" charset="0"/>
                            </a:rPr>
                          </m:ctrlPr>
                        </m:fPr>
                        <m:num>
                          <m:r>
                            <a:rPr kumimoji="1" lang="en-US" altLang="zh-CN" i="1" smtClean="0">
                              <a:latin typeface="Cambria Math" panose="02040503050406030204" pitchFamily="18" charset="0"/>
                              <a:ea typeface="Cambria Math" panose="02040503050406030204" pitchFamily="18" charset="0"/>
                            </a:rPr>
                            <m:t>𝝎</m:t>
                          </m:r>
                        </m:num>
                        <m:den>
                          <m:r>
                            <a:rPr kumimoji="1" lang="en-US" altLang="zh-CN" i="1" smtClean="0">
                              <a:latin typeface="Cambria Math" panose="02040503050406030204" pitchFamily="18" charset="0"/>
                              <a:ea typeface="Cambria Math" panose="02040503050406030204" pitchFamily="18" charset="0"/>
                            </a:rPr>
                            <m:t>𝝅</m:t>
                          </m:r>
                        </m:den>
                      </m:f>
                    </m:oMath>
                  </m:oMathPara>
                </a14:m>
                <a:endParaRPr kumimoji="1"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7668344" y="5301208"/>
                <a:ext cx="251672" cy="478529"/>
              </a:xfrm>
              <a:prstGeom prst="rect">
                <a:avLst/>
              </a:prstGeom>
              <a:blipFill rotWithShape="1">
                <a:blip r:embed="rId2"/>
                <a:stretch>
                  <a:fillRect l="-33" t="-48" r="-13760" b="126"/>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12"/>
          </p:nvPr>
        </p:nvSpPr>
        <p:spPr/>
        <p:txBody>
          <a:bodyPr/>
          <a:lstStyle/>
          <a:p>
            <a:fld id="{8DE3363C-210F-C248-87C4-0E7299F94A1B}" type="slidenum">
              <a:rPr lang="en-US" altLang="zh-CN"/>
            </a:fld>
            <a:endParaRPr lang="en-US" altLang="zh-CN"/>
          </a:p>
        </p:txBody>
      </p:sp>
      <p:sp>
        <p:nvSpPr>
          <p:cNvPr id="48130" name="灯片编号占位符 3"/>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r" eaLnBrk="1" hangingPunct="1"/>
            <a:fld id="{AF10104D-0456-C147-B96A-69E573E2EF1C}" type="slidenum">
              <a:rPr lang="en-US" altLang="zh-CN" sz="1400" b="0"/>
            </a:fld>
            <a:endParaRPr lang="en-US" altLang="zh-CN" sz="1400" b="0"/>
          </a:p>
        </p:txBody>
      </p:sp>
      <p:sp>
        <p:nvSpPr>
          <p:cNvPr id="2" name="文本框 1"/>
          <p:cNvSpPr txBox="1"/>
          <p:nvPr/>
        </p:nvSpPr>
        <p:spPr>
          <a:xfrm>
            <a:off x="1043608" y="601750"/>
            <a:ext cx="4354077" cy="646331"/>
          </a:xfrm>
          <a:prstGeom prst="rect">
            <a:avLst/>
          </a:prstGeom>
          <a:noFill/>
        </p:spPr>
        <p:txBody>
          <a:bodyPr wrap="none" rtlCol="0">
            <a:spAutoFit/>
          </a:bodyPr>
          <a:lstStyle/>
          <a:p>
            <a:r>
              <a:rPr kumimoji="1" lang="zh-CN" altLang="en-US" sz="3600" dirty="0"/>
              <a:t>基础设计要求示例：</a:t>
            </a:r>
            <a:endParaRPr kumimoji="1" lang="zh-CN" altLang="en-US" sz="3600" dirty="0"/>
          </a:p>
        </p:txBody>
      </p:sp>
      <p:pic>
        <p:nvPicPr>
          <p:cNvPr id="8" name="图片 7"/>
          <p:cNvPicPr/>
          <p:nvPr/>
        </p:nvPicPr>
        <p:blipFill>
          <a:blip r:embed="rId1">
            <a:extLst>
              <a:ext uri="{28A0092B-C50C-407E-A947-70E740481C1C}">
                <a14:useLocalDpi xmlns:a14="http://schemas.microsoft.com/office/drawing/2010/main" val="0"/>
              </a:ext>
            </a:extLst>
          </a:blip>
          <a:stretch>
            <a:fillRect/>
          </a:stretch>
        </p:blipFill>
        <p:spPr>
          <a:xfrm>
            <a:off x="3056072" y="1531637"/>
            <a:ext cx="6065852" cy="4254277"/>
          </a:xfrm>
          <a:prstGeom prst="rect">
            <a:avLst/>
          </a:prstGeom>
        </p:spPr>
      </p:pic>
      <p:sp>
        <p:nvSpPr>
          <p:cNvPr id="9" name="文本框 8"/>
          <p:cNvSpPr txBox="1"/>
          <p:nvPr/>
        </p:nvSpPr>
        <p:spPr>
          <a:xfrm>
            <a:off x="3995936" y="5750286"/>
            <a:ext cx="4572000" cy="460960"/>
          </a:xfrm>
          <a:prstGeom prst="rect">
            <a:avLst/>
          </a:prstGeom>
          <a:noFill/>
        </p:spPr>
        <p:txBody>
          <a:bodyPr wrap="square">
            <a:spAutoFit/>
          </a:bodyPr>
          <a:lstStyle/>
          <a:p>
            <a:pPr algn="ctr">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图</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数字</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滤波器频谱。</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p:cNvSpPr txBox="1"/>
          <p:nvPr/>
        </p:nvSpPr>
        <p:spPr>
          <a:xfrm>
            <a:off x="63294" y="1916832"/>
            <a:ext cx="2741455" cy="646331"/>
          </a:xfrm>
          <a:prstGeom prst="rect">
            <a:avLst/>
          </a:prstGeom>
          <a:noFill/>
        </p:spPr>
        <p:txBody>
          <a:bodyPr wrap="none" rtlCol="0">
            <a:spAutoFit/>
          </a:bodyPr>
          <a:lstStyle/>
          <a:p>
            <a:r>
              <a:rPr kumimoji="1" lang="zh-CN" altLang="en-US" dirty="0"/>
              <a:t>数字巴特沃斯低通滤波器</a:t>
            </a:r>
            <a:endParaRPr kumimoji="1" lang="en-US" altLang="zh-CN" dirty="0"/>
          </a:p>
          <a:p>
            <a:r>
              <a:rPr kumimoji="1" lang="zh-CN" altLang="en-US" dirty="0"/>
              <a:t>（冲激响应不变法）：</a:t>
            </a:r>
            <a:endParaRPr kumimoji="1" lang="zh-CN" altLang="en-US" dirty="0"/>
          </a:p>
        </p:txBody>
      </p:sp>
      <mc:AlternateContent xmlns:mc="http://schemas.openxmlformats.org/markup-compatibility/2006">
        <mc:Choice xmlns:a14="http://schemas.microsoft.com/office/drawing/2010/main" Requires="a14">
          <p:sp>
            <p:nvSpPr>
              <p:cNvPr id="10" name="文本框 9"/>
              <p:cNvSpPr txBox="1"/>
              <p:nvPr/>
            </p:nvSpPr>
            <p:spPr>
              <a:xfrm>
                <a:off x="113288" y="3252750"/>
                <a:ext cx="2959400" cy="394210"/>
              </a:xfrm>
              <a:prstGeom prst="rect">
                <a:avLst/>
              </a:prstGeom>
              <a:noFill/>
            </p:spPr>
            <p:txBody>
              <a:bodyPr wrap="none" rtlCol="0">
                <a:spAutoFit/>
              </a:bodyPr>
              <a:lstStyle/>
              <a:p>
                <a:r>
                  <a:rPr kumimoji="1" lang="zh-CN" altLang="en-US" dirty="0"/>
                  <a:t>通带截止频率：</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𝝎</m:t>
                        </m:r>
                      </m:e>
                      <m:sub>
                        <m:r>
                          <a:rPr kumimoji="1" lang="en-US" altLang="zh-CN" b="1" i="1" smtClean="0">
                            <a:latin typeface="Cambria Math" panose="02040503050406030204" pitchFamily="18" charset="0"/>
                          </a:rPr>
                          <m:t>𝒑</m:t>
                        </m:r>
                      </m:sub>
                    </m:sSub>
                    <m:r>
                      <a:rPr kumimoji="1" lang="en-US" altLang="zh-CN" b="1" i="1" smtClean="0">
                        <a:latin typeface="Cambria Math" panose="02040503050406030204" pitchFamily="18" charset="0"/>
                      </a:rPr>
                      <m:t>=</m:t>
                    </m:r>
                    <m:r>
                      <a:rPr kumimoji="1" lang="en-US" altLang="zh-CN" b="1" i="1" smtClean="0">
                        <a:latin typeface="Cambria Math" panose="02040503050406030204" pitchFamily="18" charset="0"/>
                      </a:rPr>
                      <m:t>𝟎</m:t>
                    </m:r>
                    <m:r>
                      <a:rPr kumimoji="1" lang="en-US" altLang="zh-CN" b="1" i="1" smtClean="0">
                        <a:latin typeface="Cambria Math" panose="02040503050406030204" pitchFamily="18" charset="0"/>
                      </a:rPr>
                      <m:t>.</m:t>
                    </m:r>
                    <m:r>
                      <a:rPr kumimoji="1" lang="en-US" altLang="zh-CN" b="1" i="1" smtClean="0">
                        <a:latin typeface="Cambria Math" panose="02040503050406030204" pitchFamily="18" charset="0"/>
                      </a:rPr>
                      <m:t>𝟏</m:t>
                    </m:r>
                    <m:r>
                      <a:rPr kumimoji="1" lang="en-US" altLang="zh-CN" b="1" i="1" smtClean="0">
                        <a:latin typeface="Cambria Math" panose="02040503050406030204" pitchFamily="18" charset="0"/>
                        <a:ea typeface="Cambria Math" panose="02040503050406030204" pitchFamily="18" charset="0"/>
                      </a:rPr>
                      <m:t>𝝅</m:t>
                    </m:r>
                  </m:oMath>
                </a14:m>
                <a:endParaRPr kumimoji="1"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113288" y="3252750"/>
                <a:ext cx="2959400" cy="394210"/>
              </a:xfrm>
              <a:prstGeom prst="rect">
                <a:avLst/>
              </a:prstGeom>
              <a:blipFill rotWithShape="1">
                <a:blip r:embed="rId2"/>
                <a:stretch>
                  <a:fillRect l="-9" t="-71" r="19"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101808" y="3738044"/>
                <a:ext cx="3121304" cy="369332"/>
              </a:xfrm>
              <a:prstGeom prst="rect">
                <a:avLst/>
              </a:prstGeom>
              <a:noFill/>
            </p:spPr>
            <p:txBody>
              <a:bodyPr wrap="none" rtlCol="0">
                <a:spAutoFit/>
              </a:bodyPr>
              <a:lstStyle/>
              <a:p>
                <a:r>
                  <a:rPr kumimoji="1" lang="zh-CN" altLang="en-US" dirty="0"/>
                  <a:t>阻带截止频率：</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𝝎</m:t>
                        </m:r>
                      </m:e>
                      <m:sub>
                        <m:r>
                          <a:rPr kumimoji="1" lang="en-US" altLang="zh-CN" b="1" i="1" smtClean="0">
                            <a:latin typeface="Cambria Math" panose="02040503050406030204" pitchFamily="18" charset="0"/>
                          </a:rPr>
                          <m:t>𝒔𝒕</m:t>
                        </m:r>
                      </m:sub>
                    </m:sSub>
                    <m:r>
                      <a:rPr kumimoji="1" lang="en-US" altLang="zh-CN" b="1" i="1" smtClean="0">
                        <a:latin typeface="Cambria Math" panose="02040503050406030204" pitchFamily="18" charset="0"/>
                      </a:rPr>
                      <m:t>=</m:t>
                    </m:r>
                    <m:r>
                      <a:rPr kumimoji="1" lang="en-US" altLang="zh-CN" b="1" i="1" smtClean="0">
                        <a:latin typeface="Cambria Math" panose="02040503050406030204" pitchFamily="18" charset="0"/>
                      </a:rPr>
                      <m:t>𝟎</m:t>
                    </m:r>
                    <m:r>
                      <a:rPr kumimoji="1" lang="en-US" altLang="zh-CN" b="1" i="1" smtClean="0">
                        <a:latin typeface="Cambria Math" panose="02040503050406030204" pitchFamily="18" charset="0"/>
                      </a:rPr>
                      <m:t>.</m:t>
                    </m:r>
                    <m:r>
                      <a:rPr kumimoji="1" lang="en-US" altLang="zh-CN" b="1" i="1" smtClean="0">
                        <a:latin typeface="Cambria Math" panose="02040503050406030204" pitchFamily="18" charset="0"/>
                      </a:rPr>
                      <m:t>𝟏𝟓</m:t>
                    </m:r>
                    <m:r>
                      <a:rPr kumimoji="1" lang="en-US" altLang="zh-CN" b="1" i="1" smtClean="0">
                        <a:latin typeface="Cambria Math" panose="02040503050406030204" pitchFamily="18" charset="0"/>
                        <a:ea typeface="Cambria Math" panose="02040503050406030204" pitchFamily="18" charset="0"/>
                      </a:rPr>
                      <m:t>𝝅</m:t>
                    </m:r>
                  </m:oMath>
                </a14:m>
                <a:endParaRPr kumimoji="1"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101808" y="3738044"/>
                <a:ext cx="3121304" cy="369332"/>
              </a:xfrm>
              <a:prstGeom prst="rect">
                <a:avLst/>
              </a:prstGeom>
              <a:blipFill rotWithShape="1">
                <a:blip r:embed="rId3"/>
                <a:stretch>
                  <a:fillRect l="-7" t="-118" r="16" b="53"/>
                </a:stretch>
              </a:blipFill>
            </p:spPr>
            <p:txBody>
              <a:bodyPr/>
              <a:lstStyle/>
              <a:p>
                <a:r>
                  <a:rPr lang="zh-CN" altLang="en-US">
                    <a:noFill/>
                  </a:rPr>
                  <a:t> </a:t>
                </a:r>
              </a:p>
            </p:txBody>
          </p:sp>
        </mc:Fallback>
      </mc:AlternateContent>
      <p:sp>
        <p:nvSpPr>
          <p:cNvPr id="11" name="文本框 10"/>
          <p:cNvSpPr txBox="1"/>
          <p:nvPr/>
        </p:nvSpPr>
        <p:spPr>
          <a:xfrm>
            <a:off x="49354" y="4290118"/>
            <a:ext cx="2331087" cy="369332"/>
          </a:xfrm>
          <a:prstGeom prst="rect">
            <a:avLst/>
          </a:prstGeom>
          <a:noFill/>
        </p:spPr>
        <p:txBody>
          <a:bodyPr wrap="none" rtlCol="0">
            <a:spAutoFit/>
          </a:bodyPr>
          <a:lstStyle/>
          <a:p>
            <a:r>
              <a:rPr kumimoji="1" lang="zh-CN" altLang="en-US" dirty="0"/>
              <a:t>通带最大衰减：</a:t>
            </a:r>
            <a:r>
              <a:rPr kumimoji="1" lang="en-US" altLang="zh-CN" dirty="0"/>
              <a:t>2dB</a:t>
            </a:r>
            <a:endParaRPr kumimoji="1" lang="zh-CN" altLang="en-US" dirty="0"/>
          </a:p>
        </p:txBody>
      </p:sp>
      <p:sp>
        <p:nvSpPr>
          <p:cNvPr id="14" name="文本框 13"/>
          <p:cNvSpPr txBox="1"/>
          <p:nvPr/>
        </p:nvSpPr>
        <p:spPr>
          <a:xfrm>
            <a:off x="85480" y="4814380"/>
            <a:ext cx="2411238" cy="369332"/>
          </a:xfrm>
          <a:prstGeom prst="rect">
            <a:avLst/>
          </a:prstGeom>
          <a:noFill/>
        </p:spPr>
        <p:txBody>
          <a:bodyPr wrap="none" rtlCol="0">
            <a:spAutoFit/>
          </a:bodyPr>
          <a:lstStyle/>
          <a:p>
            <a:r>
              <a:rPr kumimoji="1" lang="zh-CN" altLang="en-US" dirty="0"/>
              <a:t>阻带最小衰减：</a:t>
            </a:r>
            <a:r>
              <a:rPr kumimoji="1" lang="en-US" altLang="zh-CN" dirty="0"/>
              <a:t>30dB</a:t>
            </a:r>
            <a:endParaRPr kumimoji="1" lang="zh-CN" altLang="en-US" dirty="0"/>
          </a:p>
        </p:txBody>
      </p:sp>
      <mc:AlternateContent xmlns:mc="http://schemas.openxmlformats.org/markup-compatibility/2006">
        <mc:Choice xmlns:a14="http://schemas.microsoft.com/office/drawing/2010/main" Requires="a14">
          <p:sp>
            <p:nvSpPr>
              <p:cNvPr id="15" name="文本框 14"/>
              <p:cNvSpPr txBox="1"/>
              <p:nvPr/>
            </p:nvSpPr>
            <p:spPr>
              <a:xfrm>
                <a:off x="8718546" y="5240450"/>
                <a:ext cx="251672" cy="4785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zh-CN" i="1" smtClean="0">
                              <a:latin typeface="Cambria Math" panose="02040503050406030204" pitchFamily="18" charset="0"/>
                            </a:rPr>
                          </m:ctrlPr>
                        </m:fPr>
                        <m:num>
                          <m:r>
                            <a:rPr kumimoji="1" lang="en-US" altLang="zh-CN" i="1" smtClean="0">
                              <a:latin typeface="Cambria Math" panose="02040503050406030204" pitchFamily="18" charset="0"/>
                              <a:ea typeface="Cambria Math" panose="02040503050406030204" pitchFamily="18" charset="0"/>
                            </a:rPr>
                            <m:t>𝝎</m:t>
                          </m:r>
                        </m:num>
                        <m:den>
                          <m:r>
                            <a:rPr kumimoji="1" lang="en-US" altLang="zh-CN" i="1" smtClean="0">
                              <a:latin typeface="Cambria Math" panose="02040503050406030204" pitchFamily="18" charset="0"/>
                              <a:ea typeface="Cambria Math" panose="02040503050406030204" pitchFamily="18" charset="0"/>
                            </a:rPr>
                            <m:t>𝝅</m:t>
                          </m:r>
                        </m:den>
                      </m:f>
                    </m:oMath>
                  </m:oMathPara>
                </a14:m>
                <a:endParaRPr kumimoji="1" lang="zh-CN" altLang="en-US" dirty="0"/>
              </a:p>
            </p:txBody>
          </p:sp>
        </mc:Choice>
        <mc:Fallback>
          <p:sp>
            <p:nvSpPr>
              <p:cNvPr id="15" name="文本框 14"/>
              <p:cNvSpPr txBox="1">
                <a:spLocks noRot="1" noChangeAspect="1" noMove="1" noResize="1" noEditPoints="1" noAdjustHandles="1" noChangeArrowheads="1" noChangeShapeType="1" noTextEdit="1"/>
              </p:cNvSpPr>
              <p:nvPr/>
            </p:nvSpPr>
            <p:spPr>
              <a:xfrm>
                <a:off x="8718546" y="5240450"/>
                <a:ext cx="251672" cy="478529"/>
              </a:xfrm>
              <a:prstGeom prst="rect">
                <a:avLst/>
              </a:prstGeom>
              <a:blipFill rotWithShape="1">
                <a:blip r:embed="rId4"/>
                <a:stretch>
                  <a:fillRect l="-251" t="-90" r="-13542" b="35"/>
                </a:stretch>
              </a:blipFill>
            </p:spPr>
            <p:txBody>
              <a:bodyPr/>
              <a:lstStyle/>
              <a:p>
                <a:r>
                  <a:rPr lang="zh-CN" altLang="en-US">
                    <a:noFill/>
                  </a:rPr>
                  <a:t> </a:t>
                </a:r>
              </a:p>
            </p:txBody>
          </p:sp>
        </mc:Fallback>
      </mc:AlternateContent>
      <p:sp>
        <p:nvSpPr>
          <p:cNvPr id="13" name="文本框 12"/>
          <p:cNvSpPr txBox="1"/>
          <p:nvPr/>
        </p:nvSpPr>
        <p:spPr>
          <a:xfrm>
            <a:off x="154509" y="2750624"/>
            <a:ext cx="1579278" cy="369332"/>
          </a:xfrm>
          <a:prstGeom prst="rect">
            <a:avLst/>
          </a:prstGeom>
          <a:noFill/>
        </p:spPr>
        <p:txBody>
          <a:bodyPr wrap="none" rtlCol="0">
            <a:spAutoFit/>
          </a:bodyPr>
          <a:lstStyle/>
          <a:p>
            <a:r>
              <a:rPr kumimoji="1" lang="zh-CN" altLang="en-US" dirty="0"/>
              <a:t>技术性能指标</a:t>
            </a:r>
            <a:endParaRPr kumimoji="1"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12"/>
          </p:nvPr>
        </p:nvSpPr>
        <p:spPr/>
        <p:txBody>
          <a:bodyPr/>
          <a:lstStyle/>
          <a:p>
            <a:fld id="{8DE3363C-210F-C248-87C4-0E7299F94A1B}" type="slidenum">
              <a:rPr lang="en-US" altLang="zh-CN"/>
            </a:fld>
            <a:endParaRPr lang="en-US" altLang="zh-CN"/>
          </a:p>
        </p:txBody>
      </p:sp>
      <p:sp>
        <p:nvSpPr>
          <p:cNvPr id="48130" name="灯片编号占位符 3"/>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r" eaLnBrk="1" hangingPunct="1"/>
            <a:fld id="{AF10104D-0456-C147-B96A-69E573E2EF1C}" type="slidenum">
              <a:rPr lang="en-US" altLang="zh-CN" sz="1400" b="0"/>
            </a:fld>
            <a:endParaRPr lang="en-US" altLang="zh-CN" sz="1400" b="0"/>
          </a:p>
        </p:txBody>
      </p:sp>
      <p:sp>
        <p:nvSpPr>
          <p:cNvPr id="48134" name="Rectangle 11"/>
          <p:cNvSpPr>
            <a:spLocks noChangeArrowheads="1"/>
          </p:cNvSpPr>
          <p:nvPr/>
        </p:nvSpPr>
        <p:spPr bwMode="auto">
          <a:xfrm>
            <a:off x="1403350" y="516444"/>
            <a:ext cx="47528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3200" dirty="0"/>
              <a:t>三、课程设计要求</a:t>
            </a:r>
            <a:endParaRPr lang="zh-CN" altLang="en-US" sz="3200" dirty="0"/>
          </a:p>
        </p:txBody>
      </p:sp>
      <p:sp>
        <p:nvSpPr>
          <p:cNvPr id="2" name="文本框 1"/>
          <p:cNvSpPr txBox="1"/>
          <p:nvPr/>
        </p:nvSpPr>
        <p:spPr>
          <a:xfrm>
            <a:off x="228189" y="1700808"/>
            <a:ext cx="2350322" cy="461665"/>
          </a:xfrm>
          <a:prstGeom prst="rect">
            <a:avLst/>
          </a:prstGeom>
          <a:noFill/>
        </p:spPr>
        <p:txBody>
          <a:bodyPr wrap="none" rtlCol="0">
            <a:spAutoFit/>
          </a:bodyPr>
          <a:lstStyle/>
          <a:p>
            <a:r>
              <a:rPr kumimoji="1" lang="zh-CN" altLang="en-US" sz="2400" dirty="0"/>
              <a:t>提高设计要求：</a:t>
            </a:r>
            <a:endParaRPr kumimoji="1" lang="zh-CN" altLang="en-US" sz="2400" dirty="0"/>
          </a:p>
        </p:txBody>
      </p:sp>
      <p:sp>
        <p:nvSpPr>
          <p:cNvPr id="10" name="文本框 9"/>
          <p:cNvSpPr txBox="1"/>
          <p:nvPr/>
        </p:nvSpPr>
        <p:spPr>
          <a:xfrm>
            <a:off x="395536" y="2153345"/>
            <a:ext cx="8028384" cy="3360022"/>
          </a:xfrm>
          <a:prstGeom prst="rect">
            <a:avLst/>
          </a:prstGeom>
          <a:noFill/>
        </p:spPr>
        <p:txBody>
          <a:bodyPr wrap="square">
            <a:spAutoFit/>
          </a:bodyPr>
          <a:lstStyle/>
          <a:p>
            <a:pPr marL="457200" algn="just">
              <a:lnSpc>
                <a:spcPct val="150000"/>
              </a:lnSpc>
            </a:pPr>
            <a:r>
              <a:rPr lang="en-US" altLang="zh-CN" sz="2400" kern="100" dirty="0">
                <a:latin typeface="宋体" panose="02010600030101010101" pitchFamily="2" charset="-122"/>
                <a:ea typeface="等线" panose="02010600030101010101" pitchFamily="2" charset="-122"/>
                <a:cs typeface="Times New Roman" panose="02020603050405020304" pitchFamily="18" charset="0"/>
              </a:rPr>
              <a:t>(1) </a:t>
            </a:r>
            <a:r>
              <a:rPr lang="zh-CN" altLang="en-US" sz="2400" kern="100" dirty="0">
                <a:latin typeface="宋体" panose="02010600030101010101" pitchFamily="2" charset="-122"/>
                <a:ea typeface="等线" panose="02010600030101010101" pitchFamily="2" charset="-122"/>
                <a:cs typeface="Times New Roman" panose="02020603050405020304" pitchFamily="18" charset="0"/>
              </a:rPr>
              <a:t>设计两种及以上滤波器对语音信号进行滤波，给出不同滤波器滤波前后的信噪比（</a:t>
            </a:r>
            <a:r>
              <a:rPr lang="en-US" altLang="zh-CN" sz="2400" kern="100" dirty="0">
                <a:latin typeface="宋体" panose="02010600030101010101" pitchFamily="2" charset="-122"/>
                <a:ea typeface="等线" panose="02010600030101010101" pitchFamily="2" charset="-122"/>
                <a:cs typeface="Times New Roman" panose="02020603050405020304" pitchFamily="18" charset="0"/>
              </a:rPr>
              <a:t>SNR</a:t>
            </a:r>
            <a:r>
              <a:rPr lang="zh-CN" altLang="en-US" sz="2400" kern="100" dirty="0">
                <a:latin typeface="宋体" panose="02010600030101010101" pitchFamily="2" charset="-122"/>
                <a:ea typeface="等线" panose="02010600030101010101" pitchFamily="2" charset="-122"/>
                <a:cs typeface="Times New Roman" panose="02020603050405020304" pitchFamily="18" charset="0"/>
              </a:rPr>
              <a:t>），</a:t>
            </a:r>
            <a:r>
              <a:rPr lang="zh-CN" altLang="zh-CN" sz="2400" kern="100" dirty="0">
                <a:latin typeface="+mn-ea"/>
                <a:cs typeface="Times New Roman" panose="02020603050405020304" pitchFamily="18" charset="0"/>
              </a:rPr>
              <a:t>分析得出滤波效果最好的滤波器</a:t>
            </a:r>
            <a:r>
              <a:rPr lang="zh-CN" altLang="en-US" sz="2400" kern="100" dirty="0">
                <a:latin typeface="等线" panose="02010600030101010101" pitchFamily="2" charset="-122"/>
                <a:cs typeface="Times New Roman" panose="02020603050405020304" pitchFamily="18" charset="0"/>
              </a:rPr>
              <a:t>。</a:t>
            </a:r>
            <a:endPar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endParaRPr>
          </a:p>
          <a:p>
            <a:pPr marL="457200" algn="just">
              <a:lnSpc>
                <a:spcPct val="150000"/>
              </a:lnSpc>
            </a:pP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2</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  使用</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GUI/app</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design</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设计语音去噪系统界面。</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914400" indent="-457200" algn="just">
              <a:lnSpc>
                <a:spcPct val="150000"/>
              </a:lnSpc>
              <a:buAutoNum type="arabicParenBoth" startAt="3"/>
            </a:pP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查阅课本或文献使用现代滤波算法完成滤波。</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457200" algn="just">
              <a:lnSpc>
                <a:spcPct val="150000"/>
              </a:lnSpc>
            </a:pP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     （谱减法、卡尔曼滤波、神经网络等）</a:t>
            </a:r>
            <a:endParaRPr lang="en-US" altLang="zh-CN" sz="1200" kern="1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12"/>
          </p:nvPr>
        </p:nvSpPr>
        <p:spPr/>
        <p:txBody>
          <a:bodyPr/>
          <a:lstStyle/>
          <a:p>
            <a:fld id="{46E253DA-39F8-7344-AB0F-E9871D89C08C}" type="slidenum">
              <a:rPr lang="en-US" altLang="zh-CN"/>
            </a:fld>
            <a:endParaRPr lang="en-US" altLang="zh-CN"/>
          </a:p>
        </p:txBody>
      </p:sp>
      <p:sp>
        <p:nvSpPr>
          <p:cNvPr id="47106" name="灯片编号占位符 3"/>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r" eaLnBrk="1" hangingPunct="1"/>
            <a:fld id="{C0E65F64-4ECC-4644-B885-4C8AA1277084}" type="slidenum">
              <a:rPr lang="en-US" altLang="zh-CN" sz="1400" b="0"/>
            </a:fld>
            <a:endParaRPr lang="en-US" altLang="zh-CN" sz="1400" b="0"/>
          </a:p>
        </p:txBody>
      </p:sp>
      <p:sp>
        <p:nvSpPr>
          <p:cNvPr id="47107" name="Text Box 4"/>
          <p:cNvSpPr txBox="1">
            <a:spLocks noChangeArrowheads="1"/>
          </p:cNvSpPr>
          <p:nvPr/>
        </p:nvSpPr>
        <p:spPr bwMode="auto">
          <a:xfrm>
            <a:off x="1777004" y="153720"/>
            <a:ext cx="5589992"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3600" dirty="0">
                <a:solidFill>
                  <a:schemeClr val="hlink"/>
                </a:solidFill>
                <a:latin typeface="Arial" panose="020B0604020202020204" pitchFamily="34" charset="0"/>
              </a:rPr>
              <a:t>课程设计二</a:t>
            </a:r>
            <a:endParaRPr lang="en-US" altLang="zh-CN" sz="3600" dirty="0">
              <a:solidFill>
                <a:schemeClr val="hlink"/>
              </a:solidFill>
              <a:latin typeface="Arial" panose="020B0604020202020204" pitchFamily="34" charset="0"/>
            </a:endParaRPr>
          </a:p>
          <a:p>
            <a:pPr algn="l" eaLnBrk="1" hangingPunct="1"/>
            <a:r>
              <a:rPr lang="zh-CN" altLang="en-US" sz="3200" dirty="0">
                <a:latin typeface="Arial" panose="020B0604020202020204" pitchFamily="34" charset="0"/>
              </a:rPr>
              <a:t>基于</a:t>
            </a:r>
            <a:r>
              <a:rPr lang="en-US" altLang="zh-CN" sz="3200" dirty="0"/>
              <a:t>MATLAB</a:t>
            </a:r>
            <a:r>
              <a:rPr lang="zh-CN" altLang="en-US" sz="3200" dirty="0">
                <a:latin typeface="Arial" panose="020B0604020202020204" pitchFamily="34" charset="0"/>
              </a:rPr>
              <a:t>的语音信号去噪</a:t>
            </a:r>
            <a:endParaRPr lang="zh-CN" altLang="en-US" sz="3200" dirty="0">
              <a:latin typeface="Arial" panose="020B0604020202020204" pitchFamily="34" charset="0"/>
            </a:endParaRPr>
          </a:p>
        </p:txBody>
      </p:sp>
      <p:sp>
        <p:nvSpPr>
          <p:cNvPr id="47108" name="Rectangle 12"/>
          <p:cNvSpPr>
            <a:spLocks noChangeArrowheads="1"/>
          </p:cNvSpPr>
          <p:nvPr/>
        </p:nvSpPr>
        <p:spPr bwMode="auto">
          <a:xfrm>
            <a:off x="971550" y="1557338"/>
            <a:ext cx="3168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3200"/>
              <a:t>一、实验目的</a:t>
            </a:r>
            <a:endParaRPr lang="zh-CN" altLang="en-US" sz="3200"/>
          </a:p>
        </p:txBody>
      </p:sp>
      <p:sp>
        <p:nvSpPr>
          <p:cNvPr id="47109" name="Rectangle 13"/>
          <p:cNvSpPr>
            <a:spLocks noChangeArrowheads="1"/>
          </p:cNvSpPr>
          <p:nvPr/>
        </p:nvSpPr>
        <p:spPr bwMode="auto">
          <a:xfrm>
            <a:off x="827880" y="2108430"/>
            <a:ext cx="7488238" cy="2426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indent="457200" algn="l" eaLnBrk="1" hangingPunct="1">
              <a:lnSpc>
                <a:spcPct val="140000"/>
              </a:lnSpc>
            </a:pPr>
            <a:r>
              <a:rPr lang="zh-CN" altLang="en-US" sz="2800" dirty="0"/>
              <a:t>综合应用数字信号处理的理论知识进行信号的频谱分析和滤波器设计，通过理论推导得到相应结论，利用</a:t>
            </a:r>
            <a:r>
              <a:rPr lang="en-US" altLang="zh-CN" sz="2800" dirty="0"/>
              <a:t>MATLAB</a:t>
            </a:r>
            <a:r>
              <a:rPr lang="zh-CN" altLang="en-US" sz="2800" dirty="0"/>
              <a:t>进行计算机仿真，加深对所学知识的理论理解，融会贯通所学知识。</a:t>
            </a:r>
            <a:endParaRPr lang="zh-CN" altLang="en-US" sz="2800" dirty="0"/>
          </a:p>
        </p:txBody>
      </p:sp>
      <p:sp>
        <p:nvSpPr>
          <p:cNvPr id="47110" name="Rectangle 14"/>
          <p:cNvSpPr>
            <a:spLocks noChangeArrowheads="1"/>
          </p:cNvSpPr>
          <p:nvPr/>
        </p:nvSpPr>
        <p:spPr bwMode="auto">
          <a:xfrm>
            <a:off x="827880" y="4526541"/>
            <a:ext cx="7632700" cy="182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40000"/>
              </a:lnSpc>
            </a:pPr>
            <a:r>
              <a:rPr lang="en-US" altLang="zh-CN" sz="2800" dirty="0"/>
              <a:t>       </a:t>
            </a:r>
            <a:r>
              <a:rPr lang="zh-CN" altLang="en-US" sz="2800" dirty="0"/>
              <a:t>通过本次课程设计，掌握用</a:t>
            </a:r>
            <a:r>
              <a:rPr lang="en-US" altLang="zh-CN" sz="2800" dirty="0"/>
              <a:t>MATLAB</a:t>
            </a:r>
            <a:r>
              <a:rPr lang="zh-CN" altLang="en-US" sz="2800" dirty="0"/>
              <a:t>对语音信号进行分析和处理的能力，并进一步掌握</a:t>
            </a:r>
            <a:r>
              <a:rPr lang="en-US" altLang="zh-CN" sz="2800" dirty="0"/>
              <a:t>MATLAB </a:t>
            </a:r>
            <a:r>
              <a:rPr lang="zh-CN" altLang="en-US" sz="2800" dirty="0"/>
              <a:t>设计数字滤波器的方法。</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12"/>
          </p:nvPr>
        </p:nvSpPr>
        <p:spPr/>
        <p:txBody>
          <a:bodyPr/>
          <a:lstStyle/>
          <a:p>
            <a:fld id="{46E253DA-39F8-7344-AB0F-E9871D89C08C}" type="slidenum">
              <a:rPr lang="en-US" altLang="zh-CN"/>
            </a:fld>
            <a:endParaRPr lang="en-US" altLang="zh-CN"/>
          </a:p>
        </p:txBody>
      </p:sp>
      <p:sp>
        <p:nvSpPr>
          <p:cNvPr id="47106" name="灯片编号占位符 3"/>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r" eaLnBrk="1" hangingPunct="1"/>
            <a:fld id="{C0E65F64-4ECC-4644-B885-4C8AA1277084}" type="slidenum">
              <a:rPr lang="en-US" altLang="zh-CN" sz="1400" b="0"/>
            </a:fld>
            <a:endParaRPr lang="en-US" altLang="zh-CN" sz="1400" b="0"/>
          </a:p>
        </p:txBody>
      </p:sp>
      <p:sp>
        <p:nvSpPr>
          <p:cNvPr id="47108" name="Rectangle 12"/>
          <p:cNvSpPr>
            <a:spLocks noChangeArrowheads="1"/>
          </p:cNvSpPr>
          <p:nvPr/>
        </p:nvSpPr>
        <p:spPr bwMode="auto">
          <a:xfrm>
            <a:off x="1043608" y="764704"/>
            <a:ext cx="3168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3200" dirty="0"/>
              <a:t>二、实验原理</a:t>
            </a:r>
            <a:endParaRPr lang="zh-CN" altLang="en-US" sz="3200" dirty="0"/>
          </a:p>
        </p:txBody>
      </p:sp>
      <p:sp>
        <p:nvSpPr>
          <p:cNvPr id="18" name="文本框 17"/>
          <p:cNvSpPr txBox="1"/>
          <p:nvPr/>
        </p:nvSpPr>
        <p:spPr>
          <a:xfrm>
            <a:off x="647564" y="1556792"/>
            <a:ext cx="7848872" cy="4461799"/>
          </a:xfrm>
          <a:prstGeom prst="rect">
            <a:avLst/>
          </a:prstGeom>
          <a:noFill/>
        </p:spPr>
        <p:txBody>
          <a:bodyPr wrap="square">
            <a:spAutoFit/>
          </a:bodyPr>
          <a:lstStyle/>
          <a:p>
            <a:pPr algn="just">
              <a:lnSpc>
                <a:spcPct val="150000"/>
              </a:lnSpc>
            </a:pPr>
            <a:r>
              <a:rPr lang="zh-CN" altLang="zh-CN" sz="2400" kern="100" dirty="0">
                <a:effectLst/>
                <a:latin typeface="等线" panose="02010600030101010101" pitchFamily="2" charset="-122"/>
                <a:cs typeface="Times New Roman" panose="02020603050405020304" pitchFamily="18" charset="0"/>
              </a:rPr>
              <a:t>基于</a:t>
            </a:r>
            <a:r>
              <a:rPr lang="en-US" altLang="zh-CN" sz="2400" kern="100" dirty="0">
                <a:effectLst/>
                <a:latin typeface="等线" panose="02010600030101010101" pitchFamily="2" charset="-122"/>
                <a:cs typeface="Times New Roman" panose="02020603050405020304" pitchFamily="18" charset="0"/>
              </a:rPr>
              <a:t>MATLAB</a:t>
            </a:r>
            <a:r>
              <a:rPr lang="zh-CN" altLang="zh-CN" sz="2400" kern="100" dirty="0">
                <a:effectLst/>
                <a:latin typeface="等线" panose="02010600030101010101" pitchFamily="2" charset="-122"/>
                <a:cs typeface="Times New Roman" panose="02020603050405020304" pitchFamily="18" charset="0"/>
              </a:rPr>
              <a:t>的语音信号去噪设计主要分为以下五个步骤：</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pPr>
            <a:r>
              <a:rPr lang="zh-CN" altLang="en-US" sz="2400" kern="100" dirty="0">
                <a:effectLst/>
                <a:latin typeface="宋体" panose="02010600030101010101" pitchFamily="2" charset="-122"/>
                <a:cs typeface="Times New Roman" panose="02020603050405020304" pitchFamily="18" charset="0"/>
              </a:rPr>
              <a:t>（</a:t>
            </a:r>
            <a:r>
              <a:rPr lang="en-US" altLang="zh-CN" sz="2400" kern="100" dirty="0">
                <a:effectLst/>
                <a:latin typeface="宋体" panose="02010600030101010101" pitchFamily="2" charset="-122"/>
                <a:cs typeface="Times New Roman" panose="02020603050405020304" pitchFamily="18" charset="0"/>
              </a:rPr>
              <a:t>1</a:t>
            </a:r>
            <a:r>
              <a:rPr lang="zh-CN" altLang="en-US" sz="2400" kern="100" dirty="0">
                <a:effectLst/>
                <a:latin typeface="宋体" panose="02010600030101010101" pitchFamily="2" charset="-122"/>
                <a:cs typeface="Times New Roman" panose="02020603050405020304" pitchFamily="18" charset="0"/>
              </a:rPr>
              <a:t>）</a:t>
            </a:r>
            <a:r>
              <a:rPr lang="zh-CN" altLang="zh-CN" sz="2400" kern="100" dirty="0">
                <a:solidFill>
                  <a:srgbClr val="C00000"/>
                </a:solidFill>
                <a:effectLst/>
                <a:latin typeface="宋体" panose="02010600030101010101" pitchFamily="2" charset="-122"/>
                <a:cs typeface="Times New Roman" panose="02020603050405020304" pitchFamily="18" charset="0"/>
              </a:rPr>
              <a:t>语音采集</a:t>
            </a:r>
            <a:r>
              <a:rPr lang="zh-CN" altLang="zh-CN" sz="2400" kern="100" dirty="0">
                <a:effectLst/>
                <a:latin typeface="宋体" panose="02010600030101010101" pitchFamily="2" charset="-122"/>
                <a:cs typeface="Times New Roman" panose="02020603050405020304" pitchFamily="18" charset="0"/>
              </a:rPr>
              <a:t>：可在</a:t>
            </a:r>
            <a:r>
              <a:rPr lang="en-US" altLang="zh-CN" sz="2400" kern="100" dirty="0">
                <a:effectLst/>
                <a:latin typeface="宋体" panose="02010600030101010101" pitchFamily="2" charset="-122"/>
                <a:cs typeface="Times New Roman" panose="02020603050405020304" pitchFamily="18" charset="0"/>
              </a:rPr>
              <a:t>MATLAB</a:t>
            </a:r>
            <a:r>
              <a:rPr lang="zh-CN" altLang="zh-CN" sz="2400" kern="100" dirty="0">
                <a:effectLst/>
                <a:latin typeface="宋体" panose="02010600030101010101" pitchFamily="2" charset="-122"/>
                <a:cs typeface="Times New Roman" panose="02020603050405020304" pitchFamily="18" charset="0"/>
              </a:rPr>
              <a:t>平台上录入一段语音信号，也可直接导入收集好的语音信号；</a:t>
            </a:r>
            <a:endParaRPr lang="zh-CN" altLang="zh-CN" sz="2400" kern="100" dirty="0">
              <a:effectLst/>
              <a:latin typeface="宋体" panose="02010600030101010101" pitchFamily="2" charset="-122"/>
              <a:cs typeface="Times New Roman" panose="02020603050405020304" pitchFamily="18" charset="0"/>
            </a:endParaRPr>
          </a:p>
          <a:p>
            <a:pPr algn="just">
              <a:lnSpc>
                <a:spcPct val="150000"/>
              </a:lnSpc>
            </a:pPr>
            <a:r>
              <a:rPr lang="zh-CN" altLang="zh-CN" sz="2400" kern="100" dirty="0">
                <a:effectLst/>
                <a:latin typeface="等线" panose="02010600030101010101" pitchFamily="2" charset="-122"/>
                <a:cs typeface="Times New Roman" panose="02020603050405020304" pitchFamily="18" charset="0"/>
              </a:rPr>
              <a:t>（</a:t>
            </a:r>
            <a:r>
              <a:rPr lang="en-US" altLang="zh-CN" sz="2400" kern="100" dirty="0">
                <a:effectLst/>
                <a:latin typeface="等线" panose="02010600030101010101" pitchFamily="2" charset="-122"/>
                <a:cs typeface="Times New Roman" panose="02020603050405020304" pitchFamily="18" charset="0"/>
              </a:rPr>
              <a:t>2</a:t>
            </a:r>
            <a:r>
              <a:rPr lang="zh-CN" altLang="zh-CN" sz="2400" kern="100" dirty="0">
                <a:effectLst/>
                <a:latin typeface="等线" panose="02010600030101010101" pitchFamily="2" charset="-122"/>
                <a:cs typeface="Times New Roman" panose="02020603050405020304" pitchFamily="18" charset="0"/>
              </a:rPr>
              <a:t>）</a:t>
            </a:r>
            <a:r>
              <a:rPr lang="zh-CN" altLang="zh-CN" sz="2400" kern="100" dirty="0">
                <a:solidFill>
                  <a:srgbClr val="C00000"/>
                </a:solidFill>
                <a:effectLst/>
                <a:latin typeface="等线" panose="02010600030101010101" pitchFamily="2" charset="-122"/>
                <a:cs typeface="Times New Roman" panose="02020603050405020304" pitchFamily="18" charset="0"/>
              </a:rPr>
              <a:t>语音分析</a:t>
            </a:r>
            <a:r>
              <a:rPr lang="zh-CN" altLang="zh-CN" sz="2400" kern="100" dirty="0">
                <a:effectLst/>
                <a:latin typeface="等线" panose="02010600030101010101" pitchFamily="2" charset="-122"/>
                <a:cs typeface="Times New Roman" panose="02020603050405020304" pitchFamily="18" charset="0"/>
              </a:rPr>
              <a:t>：绘制原始语音信号时域及频谱图，分析原始语音信号频谱特征；</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sz="2400" kern="100" dirty="0">
                <a:effectLst/>
                <a:latin typeface="等线" panose="02010600030101010101" pitchFamily="2" charset="-122"/>
                <a:cs typeface="Times New Roman" panose="02020603050405020304" pitchFamily="18" charset="0"/>
              </a:rPr>
              <a:t>（</a:t>
            </a:r>
            <a:r>
              <a:rPr lang="en-US" altLang="zh-CN" sz="2400" kern="100" dirty="0">
                <a:effectLst/>
                <a:latin typeface="等线" panose="02010600030101010101" pitchFamily="2" charset="-122"/>
                <a:cs typeface="Times New Roman" panose="02020603050405020304" pitchFamily="18" charset="0"/>
              </a:rPr>
              <a:t>3</a:t>
            </a:r>
            <a:r>
              <a:rPr lang="zh-CN" altLang="zh-CN" sz="2400" kern="100" dirty="0">
                <a:effectLst/>
                <a:latin typeface="等线" panose="02010600030101010101" pitchFamily="2" charset="-122"/>
                <a:cs typeface="Times New Roman" panose="02020603050405020304" pitchFamily="18" charset="0"/>
              </a:rPr>
              <a:t>）</a:t>
            </a:r>
            <a:r>
              <a:rPr lang="zh-CN" altLang="zh-CN" sz="2400" kern="100" dirty="0">
                <a:solidFill>
                  <a:srgbClr val="C00000"/>
                </a:solidFill>
                <a:effectLst/>
                <a:latin typeface="等线" panose="02010600030101010101" pitchFamily="2" charset="-122"/>
                <a:cs typeface="Times New Roman" panose="02020603050405020304" pitchFamily="18" charset="0"/>
              </a:rPr>
              <a:t>语音加噪</a:t>
            </a:r>
            <a:r>
              <a:rPr lang="zh-CN" altLang="zh-CN" sz="2400" kern="100" dirty="0">
                <a:effectLst/>
                <a:latin typeface="等线" panose="02010600030101010101" pitchFamily="2" charset="-122"/>
                <a:cs typeface="Times New Roman" panose="02020603050405020304" pitchFamily="18" charset="0"/>
              </a:rPr>
              <a:t>：对原始语音信号叠加噪声，并绘制加噪信号时域及频谱图。常见噪声包括高斯白噪声、高频噪声、低频噪声等；</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checkerboard(across)">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blinds(horizontal)">
                                      <p:cBhvr>
                                        <p:cTn id="12" dur="500"/>
                                        <p:tgtEl>
                                          <p:spTgt spid="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checkerboard(across)">
                                      <p:cBhvr>
                                        <p:cTn id="17"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12"/>
          </p:nvPr>
        </p:nvSpPr>
        <p:spPr/>
        <p:txBody>
          <a:bodyPr/>
          <a:lstStyle/>
          <a:p>
            <a:fld id="{46E253DA-39F8-7344-AB0F-E9871D89C08C}" type="slidenum">
              <a:rPr lang="en-US" altLang="zh-CN"/>
            </a:fld>
            <a:endParaRPr lang="en-US" altLang="zh-CN"/>
          </a:p>
        </p:txBody>
      </p:sp>
      <p:sp>
        <p:nvSpPr>
          <p:cNvPr id="47106" name="灯片编号占位符 3"/>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r" eaLnBrk="1" hangingPunct="1"/>
            <a:fld id="{C0E65F64-4ECC-4644-B885-4C8AA1277084}" type="slidenum">
              <a:rPr lang="en-US" altLang="zh-CN" sz="1400" b="0"/>
            </a:fld>
            <a:endParaRPr lang="en-US" altLang="zh-CN" sz="1400" b="0"/>
          </a:p>
        </p:txBody>
      </p:sp>
      <p:sp>
        <p:nvSpPr>
          <p:cNvPr id="47108" name="Rectangle 12"/>
          <p:cNvSpPr>
            <a:spLocks noChangeArrowheads="1"/>
          </p:cNvSpPr>
          <p:nvPr/>
        </p:nvSpPr>
        <p:spPr bwMode="auto">
          <a:xfrm>
            <a:off x="1043608" y="764704"/>
            <a:ext cx="3168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3200" dirty="0"/>
              <a:t>二、实验原理</a:t>
            </a:r>
            <a:endParaRPr lang="zh-CN" altLang="en-US" sz="3200" dirty="0"/>
          </a:p>
        </p:txBody>
      </p:sp>
      <p:sp>
        <p:nvSpPr>
          <p:cNvPr id="18" name="文本框 17"/>
          <p:cNvSpPr txBox="1"/>
          <p:nvPr/>
        </p:nvSpPr>
        <p:spPr>
          <a:xfrm>
            <a:off x="647564" y="2023872"/>
            <a:ext cx="7848872" cy="3353803"/>
          </a:xfrm>
          <a:prstGeom prst="rect">
            <a:avLst/>
          </a:prstGeom>
          <a:noFill/>
        </p:spPr>
        <p:txBody>
          <a:bodyPr wrap="square">
            <a:spAutoFit/>
          </a:bodyPr>
          <a:lstStyle/>
          <a:p>
            <a:pPr algn="just">
              <a:lnSpc>
                <a:spcPct val="150000"/>
              </a:lnSpc>
            </a:pPr>
            <a:r>
              <a:rPr lang="zh-CN" altLang="zh-CN" sz="2400" kern="100" dirty="0">
                <a:effectLst/>
                <a:latin typeface="等线" panose="02010600030101010101" pitchFamily="2" charset="-122"/>
                <a:cs typeface="Times New Roman" panose="02020603050405020304" pitchFamily="18" charset="0"/>
              </a:rPr>
              <a:t>（</a:t>
            </a:r>
            <a:r>
              <a:rPr lang="en-US" altLang="zh-CN" sz="2400" kern="100" dirty="0">
                <a:effectLst/>
                <a:latin typeface="等线" panose="02010600030101010101" pitchFamily="2" charset="-122"/>
                <a:cs typeface="Times New Roman" panose="02020603050405020304" pitchFamily="18" charset="0"/>
              </a:rPr>
              <a:t>4</a:t>
            </a:r>
            <a:r>
              <a:rPr lang="zh-CN" altLang="zh-CN" sz="2400" kern="100" dirty="0">
                <a:effectLst/>
                <a:latin typeface="等线" panose="02010600030101010101" pitchFamily="2" charset="-122"/>
                <a:cs typeface="Times New Roman" panose="02020603050405020304" pitchFamily="18" charset="0"/>
              </a:rPr>
              <a:t>）</a:t>
            </a:r>
            <a:r>
              <a:rPr lang="zh-CN" altLang="zh-CN" sz="2400" kern="100" dirty="0">
                <a:solidFill>
                  <a:srgbClr val="C00000"/>
                </a:solidFill>
                <a:effectLst/>
                <a:latin typeface="等线" panose="02010600030101010101" pitchFamily="2" charset="-122"/>
                <a:cs typeface="Times New Roman" panose="02020603050405020304" pitchFamily="18" charset="0"/>
              </a:rPr>
              <a:t>滤波器设计</a:t>
            </a:r>
            <a:r>
              <a:rPr lang="zh-CN" altLang="zh-CN" sz="2400" kern="100" dirty="0">
                <a:effectLst/>
                <a:latin typeface="等线" panose="02010600030101010101" pitchFamily="2" charset="-122"/>
                <a:cs typeface="Times New Roman" panose="02020603050405020304" pitchFamily="18" charset="0"/>
              </a:rPr>
              <a:t>：结合原始语音信号频谱，针对不同的叠加噪声，确定滤波器设计</a:t>
            </a:r>
            <a:r>
              <a:rPr lang="zh-CN" altLang="en-US" sz="2400" kern="100" dirty="0">
                <a:effectLst/>
                <a:latin typeface="等线" panose="02010600030101010101" pitchFamily="2" charset="-122"/>
                <a:cs typeface="Times New Roman" panose="02020603050405020304" pitchFamily="18" charset="0"/>
              </a:rPr>
              <a:t>性能指标</a:t>
            </a:r>
            <a:r>
              <a:rPr lang="zh-CN" altLang="zh-CN" sz="2400" kern="100" dirty="0">
                <a:effectLst/>
                <a:latin typeface="等线" panose="02010600030101010101" pitchFamily="2" charset="-122"/>
                <a:cs typeface="Times New Roman" panose="02020603050405020304" pitchFamily="18" charset="0"/>
              </a:rPr>
              <a:t>，设计相应滤波器，并绘制滤波器的频谱图，判断是否符合设计要求；</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sz="2400" kern="100" dirty="0">
                <a:effectLst/>
                <a:latin typeface="等线" panose="02010600030101010101" pitchFamily="2" charset="-122"/>
                <a:cs typeface="Times New Roman" panose="02020603050405020304" pitchFamily="18" charset="0"/>
              </a:rPr>
              <a:t>（</a:t>
            </a:r>
            <a:r>
              <a:rPr lang="en-US" altLang="zh-CN" sz="2400" kern="100" dirty="0">
                <a:effectLst/>
                <a:latin typeface="等线" panose="02010600030101010101" pitchFamily="2" charset="-122"/>
                <a:cs typeface="Times New Roman" panose="02020603050405020304" pitchFamily="18" charset="0"/>
              </a:rPr>
              <a:t>5</a:t>
            </a:r>
            <a:r>
              <a:rPr lang="zh-CN" altLang="zh-CN" sz="2400" kern="100" dirty="0">
                <a:effectLst/>
                <a:latin typeface="等线" panose="02010600030101010101" pitchFamily="2" charset="-122"/>
                <a:cs typeface="Times New Roman" panose="02020603050405020304" pitchFamily="18" charset="0"/>
              </a:rPr>
              <a:t>）</a:t>
            </a:r>
            <a:r>
              <a:rPr lang="zh-CN" altLang="zh-CN" sz="2400" kern="100" dirty="0">
                <a:solidFill>
                  <a:srgbClr val="C00000"/>
                </a:solidFill>
                <a:effectLst/>
                <a:latin typeface="等线" panose="02010600030101010101" pitchFamily="2" charset="-122"/>
                <a:cs typeface="Times New Roman" panose="02020603050405020304" pitchFamily="18" charset="0"/>
              </a:rPr>
              <a:t>去噪信号分析</a:t>
            </a:r>
            <a:r>
              <a:rPr lang="zh-CN" altLang="zh-CN" sz="2400" kern="100" dirty="0">
                <a:effectLst/>
                <a:latin typeface="等线" panose="02010600030101010101" pitchFamily="2" charset="-122"/>
                <a:cs typeface="Times New Roman" panose="02020603050405020304" pitchFamily="18" charset="0"/>
              </a:rPr>
              <a:t>：利用设计的滤波器对加噪信号进行滤波，绘制去噪信号时域及频谱图，并播放去噪语音信号，与原始语音信号进行对比分析。</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blinds(horizontal)">
                                      <p:cBhvr>
                                        <p:cTn id="12"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12"/>
          </p:nvPr>
        </p:nvSpPr>
        <p:spPr/>
        <p:txBody>
          <a:bodyPr/>
          <a:lstStyle/>
          <a:p>
            <a:fld id="{46E253DA-39F8-7344-AB0F-E9871D89C08C}" type="slidenum">
              <a:rPr lang="en-US" altLang="zh-CN"/>
            </a:fld>
            <a:endParaRPr lang="en-US" altLang="zh-CN"/>
          </a:p>
        </p:txBody>
      </p:sp>
      <p:sp>
        <p:nvSpPr>
          <p:cNvPr id="47106" name="灯片编号占位符 3"/>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r" eaLnBrk="1" hangingPunct="1"/>
            <a:fld id="{C0E65F64-4ECC-4644-B885-4C8AA1277084}" type="slidenum">
              <a:rPr lang="en-US" altLang="zh-CN" sz="1400" b="0"/>
            </a:fld>
            <a:endParaRPr lang="en-US" altLang="zh-CN" sz="1400" b="0"/>
          </a:p>
        </p:txBody>
      </p:sp>
      <p:sp>
        <p:nvSpPr>
          <p:cNvPr id="11" name="Rectangle 12"/>
          <p:cNvSpPr>
            <a:spLocks noChangeArrowheads="1"/>
          </p:cNvSpPr>
          <p:nvPr/>
        </p:nvSpPr>
        <p:spPr bwMode="auto">
          <a:xfrm>
            <a:off x="1043608" y="762035"/>
            <a:ext cx="31686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3200" dirty="0"/>
              <a:t>三、过程讲解</a:t>
            </a:r>
            <a:endParaRPr lang="zh-CN" altLang="en-US" sz="3200" dirty="0"/>
          </a:p>
        </p:txBody>
      </p:sp>
      <p:sp>
        <p:nvSpPr>
          <p:cNvPr id="12" name="文本框 11"/>
          <p:cNvSpPr txBox="1"/>
          <p:nvPr/>
        </p:nvSpPr>
        <p:spPr>
          <a:xfrm>
            <a:off x="755576" y="1844824"/>
            <a:ext cx="7704856" cy="3907801"/>
          </a:xfrm>
          <a:prstGeom prst="rect">
            <a:avLst/>
          </a:prstGeom>
          <a:noFill/>
        </p:spPr>
        <p:txBody>
          <a:bodyPr wrap="square">
            <a:spAutoFit/>
          </a:bodyPr>
          <a:lstStyle/>
          <a:p>
            <a:pPr algn="just">
              <a:lnSpc>
                <a:spcPct val="150000"/>
              </a:lnSpc>
            </a:pPr>
            <a:r>
              <a:rPr lang="zh-CN" altLang="en-US" sz="2400" kern="100" dirty="0">
                <a:effectLst/>
                <a:latin typeface="+mn-ea"/>
                <a:ea typeface="+mn-ea"/>
                <a:cs typeface="Times New Roman" panose="02020603050405020304" pitchFamily="18" charset="0"/>
              </a:rPr>
              <a:t>（</a:t>
            </a:r>
            <a:r>
              <a:rPr lang="en-US" altLang="zh-CN" sz="2400" kern="100" dirty="0">
                <a:effectLst/>
                <a:latin typeface="宋体" panose="02010600030101010101" pitchFamily="2" charset="-122"/>
                <a:ea typeface="等线" panose="02010600030101010101" pitchFamily="2" charset="-122"/>
                <a:cs typeface="Times New Roman" panose="02020603050405020304" pitchFamily="18" charset="0"/>
              </a:rPr>
              <a:t>1</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）语音采集</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语音收集可利用</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MATLAB</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自带函数录制一段音频，也可导入语音信号</a:t>
            </a:r>
            <a:r>
              <a:rPr lang="zh-CN" altLang="en-US" sz="2400" kern="100" dirty="0">
                <a:latin typeface="等线" panose="02010600030101010101" pitchFamily="2" charset="-122"/>
                <a:cs typeface="Times New Roman" panose="02020603050405020304" pitchFamily="18" charset="0"/>
              </a:rPr>
              <a:t>（</a:t>
            </a:r>
            <a:r>
              <a:rPr lang="en-US" altLang="zh-CN" sz="2400" kern="100" dirty="0">
                <a:latin typeface="等线" panose="02010600030101010101" pitchFamily="2" charset="-122"/>
                <a:cs typeface="Times New Roman" panose="02020603050405020304" pitchFamily="18" charset="0"/>
              </a:rPr>
              <a:t>wav</a:t>
            </a:r>
            <a:r>
              <a:rPr lang="zh-CN" altLang="en-US" sz="2400" kern="100" dirty="0">
                <a:latin typeface="等线" panose="02010600030101010101" pitchFamily="2" charset="-122"/>
                <a:cs typeface="Times New Roman" panose="02020603050405020304" pitchFamily="18" charset="0"/>
              </a:rPr>
              <a:t>格式）</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a:t>
            </a:r>
            <a:endParaRPr lang="en-US" altLang="zh-CN" sz="2400" kern="100" dirty="0">
              <a:latin typeface="等线"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利用</a:t>
            </a:r>
            <a:r>
              <a:rPr lang="en-US" altLang="zh-CN" sz="2400" kern="100" dirty="0" err="1">
                <a:effectLst/>
                <a:latin typeface="等线" panose="02010600030101010101" pitchFamily="2" charset="-122"/>
                <a:ea typeface="宋体" panose="02010600030101010101" pitchFamily="2" charset="-122"/>
                <a:cs typeface="Times New Roman" panose="02020603050405020304" pitchFamily="18" charset="0"/>
              </a:rPr>
              <a:t>audioread</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函数</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或者</a:t>
            </a:r>
            <a:r>
              <a:rPr lang="en-US" altLang="zh-CN" sz="2400" kern="100" dirty="0" err="1">
                <a:effectLst/>
                <a:latin typeface="等线" panose="02010600030101010101" pitchFamily="2" charset="-122"/>
                <a:ea typeface="宋体" panose="02010600030101010101" pitchFamily="2" charset="-122"/>
                <a:cs typeface="Times New Roman" panose="02020603050405020304" pitchFamily="18" charset="0"/>
              </a:rPr>
              <a:t>wavread</a:t>
            </a:r>
            <a:r>
              <a:rPr lang="zh-CN" altLang="en-US" sz="2400" kern="100" dirty="0">
                <a:latin typeface="等线" panose="02010600030101010101" pitchFamily="2" charset="-122"/>
                <a:cs typeface="Times New Roman" panose="02020603050405020304" pitchFamily="18" charset="0"/>
              </a:rPr>
              <a:t>函数</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将语音信号转换为序列。</a:t>
            </a:r>
            <a:endPar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使用</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sound</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函数可播放语音序列，方便直观对比加噪前后信号的区别。</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blinds(horizontal)">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blinds(horizontal)">
                                      <p:cBhvr>
                                        <p:cTn id="17"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12"/>
          </p:nvPr>
        </p:nvSpPr>
        <p:spPr/>
        <p:txBody>
          <a:bodyPr/>
          <a:lstStyle/>
          <a:p>
            <a:fld id="{46E253DA-39F8-7344-AB0F-E9871D89C08C}" type="slidenum">
              <a:rPr lang="en-US" altLang="zh-CN"/>
            </a:fld>
            <a:endParaRPr lang="en-US" altLang="zh-CN"/>
          </a:p>
        </p:txBody>
      </p:sp>
      <p:sp>
        <p:nvSpPr>
          <p:cNvPr id="47106" name="灯片编号占位符 3"/>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r" eaLnBrk="1" hangingPunct="1"/>
            <a:fld id="{C0E65F64-4ECC-4644-B885-4C8AA1277084}" type="slidenum">
              <a:rPr lang="en-US" altLang="zh-CN" sz="1400" b="0"/>
            </a:fld>
            <a:endParaRPr lang="en-US" altLang="zh-CN" sz="1400" b="0"/>
          </a:p>
        </p:txBody>
      </p:sp>
      <p:sp>
        <p:nvSpPr>
          <p:cNvPr id="11" name="Rectangle 12"/>
          <p:cNvSpPr>
            <a:spLocks noChangeArrowheads="1"/>
          </p:cNvSpPr>
          <p:nvPr/>
        </p:nvSpPr>
        <p:spPr bwMode="auto">
          <a:xfrm>
            <a:off x="1043608" y="762035"/>
            <a:ext cx="31686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3200" dirty="0"/>
              <a:t>三、过程讲解</a:t>
            </a:r>
            <a:endParaRPr lang="zh-CN" altLang="en-US" sz="3200" dirty="0"/>
          </a:p>
        </p:txBody>
      </p:sp>
      <p:sp>
        <p:nvSpPr>
          <p:cNvPr id="8" name="文本框 7"/>
          <p:cNvSpPr txBox="1"/>
          <p:nvPr/>
        </p:nvSpPr>
        <p:spPr>
          <a:xfrm>
            <a:off x="539552" y="1772816"/>
            <a:ext cx="8064896" cy="3353803"/>
          </a:xfrm>
          <a:prstGeom prst="rect">
            <a:avLst/>
          </a:prstGeom>
          <a:noFill/>
        </p:spPr>
        <p:txBody>
          <a:bodyPr wrap="square">
            <a:spAutoFit/>
          </a:bodyPr>
          <a:lstStyle/>
          <a:p>
            <a:pPr algn="just">
              <a:lnSpc>
                <a:spcPct val="150000"/>
              </a:lnSpc>
            </a:pP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2</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）语音分析</a:t>
            </a:r>
            <a:endPar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en-US" sz="2400" kern="100" dirty="0">
                <a:latin typeface="等线" panose="02010600030101010101" pitchFamily="2" charset="-122"/>
                <a:cs typeface="Times New Roman" panose="02020603050405020304" pitchFamily="18" charset="0"/>
              </a:rPr>
              <a:t>画出语音序列的时域波形。</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对序列进行</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频谱分析。</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在</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MATLAB</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中通常采用离散傅里叶变换（</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DFT</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进行频谱分析，可以利用</a:t>
            </a:r>
            <a:r>
              <a:rPr lang="en-US" altLang="zh-CN" sz="2400" kern="100" dirty="0" err="1">
                <a:effectLst/>
                <a:latin typeface="等线" panose="02010600030101010101" pitchFamily="2" charset="-122"/>
                <a:ea typeface="宋体" panose="02010600030101010101" pitchFamily="2" charset="-122"/>
                <a:cs typeface="Times New Roman" panose="02020603050405020304" pitchFamily="18" charset="0"/>
              </a:rPr>
              <a:t>fft</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函数对信号进行快速傅里叶变换得到信号的频谱特性</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画出语音序列的频谱。</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12"/>
          </p:nvPr>
        </p:nvSpPr>
        <p:spPr/>
        <p:txBody>
          <a:bodyPr/>
          <a:lstStyle/>
          <a:p>
            <a:fld id="{46E253DA-39F8-7344-AB0F-E9871D89C08C}" type="slidenum">
              <a:rPr lang="en-US" altLang="zh-CN"/>
            </a:fld>
            <a:endParaRPr lang="en-US" altLang="zh-CN"/>
          </a:p>
        </p:txBody>
      </p:sp>
      <p:sp>
        <p:nvSpPr>
          <p:cNvPr id="47106" name="灯片编号占位符 3"/>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r" eaLnBrk="1" hangingPunct="1"/>
            <a:fld id="{C0E65F64-4ECC-4644-B885-4C8AA1277084}" type="slidenum">
              <a:rPr lang="en-US" altLang="zh-CN" sz="1400" b="0"/>
            </a:fld>
            <a:endParaRPr lang="en-US" altLang="zh-CN" sz="1400" b="0"/>
          </a:p>
        </p:txBody>
      </p:sp>
      <p:sp>
        <p:nvSpPr>
          <p:cNvPr id="11" name="Rectangle 12"/>
          <p:cNvSpPr>
            <a:spLocks noChangeArrowheads="1"/>
          </p:cNvSpPr>
          <p:nvPr/>
        </p:nvSpPr>
        <p:spPr bwMode="auto">
          <a:xfrm>
            <a:off x="1043608" y="762035"/>
            <a:ext cx="31686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3200" dirty="0"/>
              <a:t>三、过程讲解</a:t>
            </a:r>
            <a:endParaRPr lang="zh-CN" altLang="en-US" sz="3200" dirty="0"/>
          </a:p>
        </p:txBody>
      </p:sp>
      <p:sp>
        <p:nvSpPr>
          <p:cNvPr id="8" name="文本框 7"/>
          <p:cNvSpPr txBox="1"/>
          <p:nvPr/>
        </p:nvSpPr>
        <p:spPr>
          <a:xfrm>
            <a:off x="539552" y="1480487"/>
            <a:ext cx="8064896" cy="4991751"/>
          </a:xfrm>
          <a:prstGeom prst="rect">
            <a:avLst/>
          </a:prstGeom>
          <a:noFill/>
        </p:spPr>
        <p:txBody>
          <a:bodyPr wrap="square">
            <a:spAutoFit/>
          </a:bodyPr>
          <a:lstStyle/>
          <a:p>
            <a:pPr algn="l">
              <a:lnSpc>
                <a:spcPct val="150000"/>
              </a:lnSpc>
            </a:pPr>
            <a:r>
              <a:rPr lang="zh-CN" altLang="zh-CN" sz="2400" dirty="0">
                <a:latin typeface="+mn-ea"/>
                <a:ea typeface="+mn-ea"/>
              </a:rPr>
              <a:t>（</a:t>
            </a:r>
            <a:r>
              <a:rPr lang="en-US" altLang="zh-CN" sz="2400" dirty="0">
                <a:latin typeface="+mn-ea"/>
                <a:ea typeface="+mn-ea"/>
              </a:rPr>
              <a:t>3</a:t>
            </a:r>
            <a:r>
              <a:rPr lang="zh-CN" altLang="zh-CN" sz="2400" dirty="0">
                <a:latin typeface="+mn-ea"/>
                <a:ea typeface="+mn-ea"/>
              </a:rPr>
              <a:t>）语音加噪</a:t>
            </a:r>
            <a:endParaRPr lang="zh-CN" altLang="zh-CN" sz="2400" dirty="0">
              <a:latin typeface="+mn-ea"/>
              <a:ea typeface="+mn-ea"/>
            </a:endParaRPr>
          </a:p>
          <a:p>
            <a:pPr marL="342900" indent="-342900" algn="l">
              <a:lnSpc>
                <a:spcPct val="150000"/>
              </a:lnSpc>
              <a:buFont typeface="Wingdings" panose="05000000000000000000" pitchFamily="2" charset="2"/>
              <a:buChar char="l"/>
            </a:pPr>
            <a:r>
              <a:rPr lang="zh-CN" altLang="zh-CN" sz="2400" dirty="0">
                <a:latin typeface="+mn-ea"/>
                <a:ea typeface="+mn-ea"/>
              </a:rPr>
              <a:t>常见噪音包括高斯白噪</a:t>
            </a:r>
            <a:r>
              <a:rPr lang="zh-CN" altLang="en-US" sz="2400" dirty="0">
                <a:latin typeface="+mn-ea"/>
                <a:ea typeface="+mn-ea"/>
              </a:rPr>
              <a:t>声</a:t>
            </a:r>
            <a:r>
              <a:rPr lang="zh-CN" altLang="zh-CN" sz="2400" dirty="0">
                <a:latin typeface="+mn-ea"/>
                <a:ea typeface="+mn-ea"/>
              </a:rPr>
              <a:t>、高频噪</a:t>
            </a:r>
            <a:r>
              <a:rPr lang="zh-CN" altLang="en-US" sz="2400" dirty="0">
                <a:latin typeface="+mn-ea"/>
                <a:ea typeface="+mn-ea"/>
              </a:rPr>
              <a:t>声</a:t>
            </a:r>
            <a:r>
              <a:rPr lang="zh-CN" altLang="zh-CN" sz="2400" dirty="0">
                <a:latin typeface="+mn-ea"/>
                <a:ea typeface="+mn-ea"/>
              </a:rPr>
              <a:t>、低频噪</a:t>
            </a:r>
            <a:r>
              <a:rPr lang="zh-CN" altLang="en-US" sz="2400" dirty="0">
                <a:latin typeface="+mn-ea"/>
                <a:ea typeface="+mn-ea"/>
              </a:rPr>
              <a:t>声</a:t>
            </a:r>
            <a:r>
              <a:rPr lang="zh-CN" altLang="zh-CN" sz="2400" dirty="0">
                <a:latin typeface="+mn-ea"/>
                <a:ea typeface="+mn-ea"/>
              </a:rPr>
              <a:t>等。</a:t>
            </a:r>
            <a:endParaRPr lang="zh-CN" altLang="zh-CN" sz="2400" dirty="0">
              <a:latin typeface="+mn-ea"/>
              <a:ea typeface="+mn-ea"/>
            </a:endParaRPr>
          </a:p>
          <a:p>
            <a:pPr algn="l">
              <a:lnSpc>
                <a:spcPct val="150000"/>
              </a:lnSpc>
            </a:pPr>
            <a:r>
              <a:rPr lang="zh-CN" altLang="zh-CN" sz="2400" dirty="0">
                <a:latin typeface="+mn-ea"/>
                <a:ea typeface="+mn-ea"/>
              </a:rPr>
              <a:t>高斯白噪</a:t>
            </a:r>
            <a:r>
              <a:rPr lang="zh-CN" altLang="en-US" sz="2400" dirty="0">
                <a:latin typeface="+mn-ea"/>
                <a:ea typeface="+mn-ea"/>
              </a:rPr>
              <a:t>声</a:t>
            </a:r>
            <a:r>
              <a:rPr lang="zh-CN" altLang="zh-CN" sz="2400" dirty="0">
                <a:latin typeface="+mn-ea"/>
                <a:ea typeface="+mn-ea"/>
              </a:rPr>
              <a:t>是信号处理中最常见的噪声类型之一。高斯白噪声是一种随机信号，它具有平均值为</a:t>
            </a:r>
            <a:r>
              <a:rPr lang="en-US" altLang="zh-CN" sz="2400" dirty="0">
                <a:latin typeface="+mn-ea"/>
                <a:ea typeface="+mn-ea"/>
              </a:rPr>
              <a:t>0</a:t>
            </a:r>
            <a:r>
              <a:rPr lang="zh-CN" altLang="zh-CN" sz="2400" dirty="0">
                <a:latin typeface="+mn-ea"/>
                <a:ea typeface="+mn-ea"/>
              </a:rPr>
              <a:t>和方差为常数的特点，并且在频谱上是均匀分布的。</a:t>
            </a:r>
            <a:endParaRPr lang="en-US" altLang="zh-CN" sz="2400" dirty="0">
              <a:latin typeface="+mn-ea"/>
              <a:ea typeface="+mn-ea"/>
            </a:endParaRPr>
          </a:p>
          <a:p>
            <a:pPr marL="342900" indent="-342900" algn="l">
              <a:lnSpc>
                <a:spcPct val="150000"/>
              </a:lnSpc>
              <a:buFont typeface="Wingdings" panose="05000000000000000000" pitchFamily="2" charset="2"/>
              <a:buChar char="l"/>
            </a:pPr>
            <a:r>
              <a:rPr lang="en-US" altLang="zh-CN" sz="2400" dirty="0">
                <a:latin typeface="+mn-ea"/>
                <a:ea typeface="+mn-ea"/>
              </a:rPr>
              <a:t>MALTAB</a:t>
            </a:r>
            <a:r>
              <a:rPr lang="zh-CN" altLang="zh-CN" sz="2400" dirty="0">
                <a:latin typeface="+mn-ea"/>
                <a:ea typeface="+mn-ea"/>
              </a:rPr>
              <a:t>中，高斯白噪</a:t>
            </a:r>
            <a:r>
              <a:rPr lang="zh-CN" altLang="en-US" sz="2400" dirty="0">
                <a:latin typeface="+mn-ea"/>
                <a:ea typeface="+mn-ea"/>
              </a:rPr>
              <a:t>声</a:t>
            </a:r>
            <a:r>
              <a:rPr lang="zh-CN" altLang="zh-CN" sz="2400" dirty="0">
                <a:latin typeface="+mn-ea"/>
                <a:ea typeface="+mn-ea"/>
              </a:rPr>
              <a:t>可由</a:t>
            </a:r>
            <a:r>
              <a:rPr lang="en-US" altLang="zh-CN" sz="2400" dirty="0" err="1">
                <a:latin typeface="+mn-ea"/>
                <a:ea typeface="+mn-ea"/>
              </a:rPr>
              <a:t>wgn</a:t>
            </a:r>
            <a:r>
              <a:rPr lang="zh-CN" altLang="zh-CN" sz="2400" dirty="0">
                <a:latin typeface="+mn-ea"/>
                <a:ea typeface="+mn-ea"/>
              </a:rPr>
              <a:t>函数或者</a:t>
            </a:r>
            <a:r>
              <a:rPr lang="en-US" altLang="zh-CN" sz="2400" dirty="0">
                <a:latin typeface="+mn-ea"/>
                <a:ea typeface="+mn-ea"/>
              </a:rPr>
              <a:t>rand</a:t>
            </a:r>
            <a:r>
              <a:rPr lang="zh-CN" altLang="zh-CN" sz="2400" dirty="0">
                <a:latin typeface="+mn-ea"/>
                <a:ea typeface="+mn-ea"/>
              </a:rPr>
              <a:t>函数产生</a:t>
            </a:r>
            <a:r>
              <a:rPr lang="zh-CN" altLang="en-US" sz="2400" dirty="0">
                <a:latin typeface="+mn-ea"/>
                <a:ea typeface="+mn-ea"/>
              </a:rPr>
              <a:t>。</a:t>
            </a:r>
            <a:endParaRPr lang="en-US" altLang="zh-CN" sz="2400" dirty="0">
              <a:latin typeface="+mn-ea"/>
              <a:ea typeface="+mn-ea"/>
            </a:endParaRPr>
          </a:p>
          <a:p>
            <a:pPr marL="342900" indent="-342900" algn="l">
              <a:lnSpc>
                <a:spcPct val="150000"/>
              </a:lnSpc>
              <a:buFont typeface="Wingdings" panose="05000000000000000000" pitchFamily="2" charset="2"/>
              <a:buChar char="l"/>
            </a:pPr>
            <a:r>
              <a:rPr lang="zh-CN" altLang="zh-CN" sz="2400" dirty="0">
                <a:latin typeface="+mn-ea"/>
                <a:ea typeface="+mn-ea"/>
              </a:rPr>
              <a:t>高频噪声或低频噪声只对原始信号的高频段或低频段产生影响。</a:t>
            </a:r>
            <a:endParaRPr lang="en-US" altLang="zh-CN" sz="2400" dirty="0">
              <a:latin typeface="+mn-ea"/>
              <a:ea typeface="+mn-ea"/>
            </a:endParaRPr>
          </a:p>
          <a:p>
            <a:pPr marL="342900" indent="-342900" algn="l">
              <a:lnSpc>
                <a:spcPct val="150000"/>
              </a:lnSpc>
              <a:buFont typeface="Wingdings" panose="05000000000000000000" pitchFamily="2" charset="2"/>
              <a:buChar char="l"/>
            </a:pPr>
            <a:r>
              <a:rPr lang="zh-CN" altLang="en-US" sz="2400" dirty="0">
                <a:latin typeface="+mn-ea"/>
                <a:ea typeface="+mn-ea"/>
              </a:rPr>
              <a:t>画出加噪信号时域图及频谱。</a:t>
            </a:r>
            <a:endParaRPr lang="zh-CN" altLang="zh-CN" sz="24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12"/>
          </p:nvPr>
        </p:nvSpPr>
        <p:spPr/>
        <p:txBody>
          <a:bodyPr/>
          <a:lstStyle/>
          <a:p>
            <a:fld id="{46E253DA-39F8-7344-AB0F-E9871D89C08C}" type="slidenum">
              <a:rPr lang="en-US" altLang="zh-CN"/>
            </a:fld>
            <a:endParaRPr lang="en-US" altLang="zh-CN"/>
          </a:p>
        </p:txBody>
      </p:sp>
      <p:sp>
        <p:nvSpPr>
          <p:cNvPr id="47106" name="灯片编号占位符 3"/>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r" eaLnBrk="1" hangingPunct="1"/>
            <a:fld id="{C0E65F64-4ECC-4644-B885-4C8AA1277084}" type="slidenum">
              <a:rPr lang="en-US" altLang="zh-CN" sz="1400" b="0"/>
            </a:fld>
            <a:endParaRPr lang="en-US" altLang="zh-CN" sz="1400" b="0"/>
          </a:p>
        </p:txBody>
      </p:sp>
      <p:sp>
        <p:nvSpPr>
          <p:cNvPr id="11" name="Rectangle 12"/>
          <p:cNvSpPr>
            <a:spLocks noChangeArrowheads="1"/>
          </p:cNvSpPr>
          <p:nvPr/>
        </p:nvSpPr>
        <p:spPr bwMode="auto">
          <a:xfrm>
            <a:off x="1043608" y="762035"/>
            <a:ext cx="31686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3200" dirty="0"/>
              <a:t>三、过程讲解</a:t>
            </a:r>
            <a:endParaRPr lang="zh-CN" altLang="en-US" sz="3200" dirty="0"/>
          </a:p>
        </p:txBody>
      </p:sp>
      <p:sp>
        <p:nvSpPr>
          <p:cNvPr id="8" name="文本框 7"/>
          <p:cNvSpPr txBox="1"/>
          <p:nvPr/>
        </p:nvSpPr>
        <p:spPr>
          <a:xfrm>
            <a:off x="431540" y="1312251"/>
            <a:ext cx="8280920" cy="5545749"/>
          </a:xfrm>
          <a:prstGeom prst="rect">
            <a:avLst/>
          </a:prstGeom>
          <a:noFill/>
        </p:spPr>
        <p:txBody>
          <a:bodyPr wrap="square">
            <a:spAutoFit/>
          </a:bodyPr>
          <a:lstStyle/>
          <a:p>
            <a:pPr algn="l">
              <a:lnSpc>
                <a:spcPct val="150000"/>
              </a:lnSpc>
            </a:pPr>
            <a:r>
              <a:rPr lang="zh-CN" altLang="en-US" sz="2400" dirty="0">
                <a:latin typeface="+mn-ea"/>
                <a:ea typeface="+mn-ea"/>
              </a:rPr>
              <a:t>（</a:t>
            </a:r>
            <a:r>
              <a:rPr lang="en-US" altLang="zh-CN" sz="2400" dirty="0">
                <a:latin typeface="+mn-ea"/>
                <a:ea typeface="+mn-ea"/>
              </a:rPr>
              <a:t>4</a:t>
            </a:r>
            <a:r>
              <a:rPr lang="zh-CN" altLang="zh-CN" sz="2400" dirty="0">
                <a:latin typeface="+mn-ea"/>
                <a:ea typeface="+mn-ea"/>
              </a:rPr>
              <a:t>）滤波器设计</a:t>
            </a:r>
            <a:endParaRPr lang="zh-CN" altLang="zh-CN" sz="2400" dirty="0">
              <a:latin typeface="+mn-ea"/>
              <a:ea typeface="+mn-ea"/>
            </a:endParaRPr>
          </a:p>
          <a:p>
            <a:pPr marL="342900" indent="-342900" algn="l">
              <a:lnSpc>
                <a:spcPct val="150000"/>
              </a:lnSpc>
              <a:buFont typeface="Wingdings" panose="05000000000000000000" pitchFamily="2" charset="2"/>
              <a:buChar char="l"/>
            </a:pPr>
            <a:r>
              <a:rPr lang="en-US" altLang="zh-CN" sz="2400" dirty="0">
                <a:latin typeface="+mn-ea"/>
                <a:ea typeface="+mn-ea"/>
              </a:rPr>
              <a:t>FIR</a:t>
            </a:r>
            <a:r>
              <a:rPr lang="zh-CN" altLang="zh-CN" sz="2400" dirty="0">
                <a:latin typeface="+mn-ea"/>
                <a:ea typeface="+mn-ea"/>
              </a:rPr>
              <a:t>数字滤波器和</a:t>
            </a:r>
            <a:r>
              <a:rPr lang="en-US" altLang="zh-CN" sz="2400" dirty="0">
                <a:solidFill>
                  <a:srgbClr val="C00000"/>
                </a:solidFill>
                <a:latin typeface="+mn-ea"/>
                <a:ea typeface="+mn-ea"/>
              </a:rPr>
              <a:t>IIR</a:t>
            </a:r>
            <a:r>
              <a:rPr lang="zh-CN" altLang="zh-CN" sz="2400" dirty="0">
                <a:solidFill>
                  <a:srgbClr val="C00000"/>
                </a:solidFill>
                <a:latin typeface="+mn-ea"/>
                <a:ea typeface="+mn-ea"/>
              </a:rPr>
              <a:t>数字滤波器</a:t>
            </a:r>
            <a:r>
              <a:rPr lang="zh-CN" altLang="zh-CN" sz="2400" dirty="0">
                <a:latin typeface="+mn-ea"/>
                <a:ea typeface="+mn-ea"/>
              </a:rPr>
              <a:t>。</a:t>
            </a:r>
            <a:endParaRPr lang="en-US" altLang="zh-CN" sz="2400" dirty="0">
              <a:latin typeface="+mn-ea"/>
              <a:ea typeface="+mn-ea"/>
            </a:endParaRPr>
          </a:p>
          <a:p>
            <a:pPr marL="342900" indent="-342900" algn="l">
              <a:lnSpc>
                <a:spcPct val="150000"/>
              </a:lnSpc>
              <a:buFont typeface="Wingdings" panose="05000000000000000000" pitchFamily="2" charset="2"/>
              <a:buChar char="l"/>
            </a:pPr>
            <a:r>
              <a:rPr lang="zh-CN" altLang="zh-CN" sz="2400" dirty="0">
                <a:latin typeface="+mn-ea"/>
                <a:ea typeface="+mn-ea"/>
              </a:rPr>
              <a:t>根据频率响应特性可分为低通、高通、带通、带阻滤波器。</a:t>
            </a:r>
            <a:endParaRPr lang="en-US" altLang="zh-CN" sz="2400" dirty="0">
              <a:latin typeface="+mn-ea"/>
              <a:ea typeface="+mn-ea"/>
            </a:endParaRPr>
          </a:p>
          <a:p>
            <a:pPr marL="342900" indent="-342900" algn="l">
              <a:lnSpc>
                <a:spcPct val="150000"/>
              </a:lnSpc>
              <a:buFont typeface="Wingdings" panose="05000000000000000000" pitchFamily="2" charset="2"/>
              <a:buChar char="l"/>
            </a:pPr>
            <a:r>
              <a:rPr lang="zh-CN" altLang="zh-CN" sz="2400" dirty="0">
                <a:latin typeface="+mn-ea"/>
                <a:ea typeface="+mn-ea"/>
              </a:rPr>
              <a:t>模拟滤波器数字化方法有冲激响应不变法、双线性变换法。</a:t>
            </a:r>
            <a:endParaRPr lang="en-US" altLang="zh-CN" sz="2400" dirty="0">
              <a:latin typeface="+mn-ea"/>
              <a:ea typeface="+mn-ea"/>
            </a:endParaRPr>
          </a:p>
          <a:p>
            <a:pPr marL="342900" indent="-342900" algn="l">
              <a:lnSpc>
                <a:spcPct val="150000"/>
              </a:lnSpc>
              <a:buFont typeface="Wingdings" panose="05000000000000000000" pitchFamily="2" charset="2"/>
              <a:buChar char="l"/>
            </a:pPr>
            <a:r>
              <a:rPr lang="zh-CN" altLang="zh-CN" sz="2400" dirty="0">
                <a:latin typeface="+mn-ea"/>
                <a:ea typeface="+mn-ea"/>
              </a:rPr>
              <a:t>选用</a:t>
            </a:r>
            <a:r>
              <a:rPr lang="en-US" altLang="zh-CN" sz="2400" dirty="0">
                <a:latin typeface="+mn-ea"/>
                <a:ea typeface="+mn-ea"/>
              </a:rPr>
              <a:t>IIR</a:t>
            </a:r>
            <a:r>
              <a:rPr lang="zh-CN" altLang="zh-CN" sz="2400" dirty="0">
                <a:latin typeface="+mn-ea"/>
                <a:ea typeface="+mn-ea"/>
              </a:rPr>
              <a:t>数字滤波器进行设计时，常用滤波器有巴特沃斯滤波器、切比雪夫滤波器、椭圆滤波器。</a:t>
            </a:r>
            <a:endParaRPr lang="en-US" altLang="zh-CN" sz="2400" dirty="0">
              <a:latin typeface="+mn-ea"/>
              <a:ea typeface="+mn-ea"/>
            </a:endParaRPr>
          </a:p>
          <a:p>
            <a:pPr marL="342900" indent="-342900" algn="l">
              <a:lnSpc>
                <a:spcPct val="150000"/>
              </a:lnSpc>
              <a:buFont typeface="Wingdings" panose="05000000000000000000" pitchFamily="2" charset="2"/>
              <a:buChar char="l"/>
            </a:pPr>
            <a:r>
              <a:rPr lang="zh-CN" altLang="zh-CN" sz="2400" dirty="0">
                <a:latin typeface="+mn-ea"/>
                <a:ea typeface="+mn-ea"/>
              </a:rPr>
              <a:t>选用</a:t>
            </a:r>
            <a:r>
              <a:rPr lang="en-US" altLang="zh-CN" sz="2400" dirty="0">
                <a:latin typeface="+mn-ea"/>
                <a:ea typeface="+mn-ea"/>
              </a:rPr>
              <a:t>FIR</a:t>
            </a:r>
            <a:r>
              <a:rPr lang="zh-CN" altLang="zh-CN" sz="2400" dirty="0">
                <a:latin typeface="+mn-ea"/>
                <a:ea typeface="+mn-ea"/>
              </a:rPr>
              <a:t>数字滤波器设计时，常见方法包括窗函数法、频率抽样法和优化设计法。使用窗函数法时，常见窗函数包括矩形窗、汉宁窗、海明窗、高斯窗、布莱克曼窗、平顶窗。</a:t>
            </a:r>
            <a:endParaRPr lang="en-US" altLang="zh-CN" sz="24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12"/>
          </p:nvPr>
        </p:nvSpPr>
        <p:spPr/>
        <p:txBody>
          <a:bodyPr/>
          <a:lstStyle/>
          <a:p>
            <a:fld id="{46E253DA-39F8-7344-AB0F-E9871D89C08C}" type="slidenum">
              <a:rPr lang="en-US" altLang="zh-CN"/>
            </a:fld>
            <a:endParaRPr lang="en-US" altLang="zh-CN"/>
          </a:p>
        </p:txBody>
      </p:sp>
      <p:sp>
        <p:nvSpPr>
          <p:cNvPr id="47106" name="灯片编号占位符 3"/>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r" eaLnBrk="1" hangingPunct="1"/>
            <a:fld id="{C0E65F64-4ECC-4644-B885-4C8AA1277084}" type="slidenum">
              <a:rPr lang="en-US" altLang="zh-CN" sz="1400" b="0"/>
            </a:fld>
            <a:endParaRPr lang="en-US" altLang="zh-CN" sz="1400" b="0"/>
          </a:p>
        </p:txBody>
      </p:sp>
      <p:sp>
        <p:nvSpPr>
          <p:cNvPr id="11" name="Rectangle 12"/>
          <p:cNvSpPr>
            <a:spLocks noChangeArrowheads="1"/>
          </p:cNvSpPr>
          <p:nvPr/>
        </p:nvSpPr>
        <p:spPr bwMode="auto">
          <a:xfrm>
            <a:off x="1043608" y="762035"/>
            <a:ext cx="31686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3200" dirty="0"/>
              <a:t>三、过程讲解</a:t>
            </a:r>
            <a:endParaRPr lang="zh-CN" altLang="en-US" sz="3200" dirty="0"/>
          </a:p>
        </p:txBody>
      </p:sp>
      <p:sp>
        <p:nvSpPr>
          <p:cNvPr id="8" name="文本框 7"/>
          <p:cNvSpPr txBox="1"/>
          <p:nvPr/>
        </p:nvSpPr>
        <p:spPr>
          <a:xfrm>
            <a:off x="539552" y="2276872"/>
            <a:ext cx="8064896" cy="2775760"/>
          </a:xfrm>
          <a:prstGeom prst="rect">
            <a:avLst/>
          </a:prstGeom>
          <a:noFill/>
        </p:spPr>
        <p:txBody>
          <a:bodyPr wrap="square">
            <a:spAutoFit/>
          </a:bodyPr>
          <a:lstStyle/>
          <a:p>
            <a:pPr marL="342900" indent="-342900" algn="l">
              <a:lnSpc>
                <a:spcPct val="150000"/>
              </a:lnSpc>
              <a:buFont typeface="Wingdings" panose="05000000000000000000" pitchFamily="2" charset="2"/>
              <a:buChar char="l"/>
            </a:pPr>
            <a:r>
              <a:rPr lang="zh-CN" altLang="zh-CN" sz="2400" dirty="0">
                <a:latin typeface="+mn-ea"/>
                <a:ea typeface="+mn-ea"/>
              </a:rPr>
              <a:t>滤波器的设计有丰富的理论结果和方法，应结合原始信号频谱特征与噪声信号，综合判断选用的滤波器及设计方法。</a:t>
            </a:r>
            <a:endParaRPr lang="en-US" altLang="zh-CN" sz="2400" dirty="0">
              <a:latin typeface="+mn-ea"/>
              <a:ea typeface="+mn-ea"/>
            </a:endParaRPr>
          </a:p>
          <a:p>
            <a:pPr marL="342900" indent="-342900" algn="l">
              <a:lnSpc>
                <a:spcPct val="150000"/>
              </a:lnSpc>
              <a:buFont typeface="Wingdings" panose="05000000000000000000" pitchFamily="2" charset="2"/>
              <a:buChar char="l"/>
            </a:pPr>
            <a:r>
              <a:rPr lang="zh-CN" altLang="en-US" sz="2400" dirty="0">
                <a:latin typeface="+mn-ea"/>
                <a:ea typeface="+mn-ea"/>
              </a:rPr>
              <a:t>确定滤波器设计性能指标并完成响应设计，画出滤波器频谱。</a:t>
            </a:r>
            <a:endParaRPr lang="zh-CN" altLang="zh-CN" sz="24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ZmQ1NGRiMTMyNjdjYzQwMjU4MjA4MTUzMTBiZWZlNTkifQ=="/>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1909</Words>
  <Application>WPS 演示</Application>
  <PresentationFormat>全屏显示(4:3)</PresentationFormat>
  <Paragraphs>180</Paragraphs>
  <Slides>14</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Tahoma</vt:lpstr>
      <vt:lpstr>等线</vt:lpstr>
      <vt:lpstr>Times New Roman</vt:lpstr>
      <vt:lpstr>Cambria Math</vt:lpstr>
      <vt:lpstr>微软雅黑</vt:lpstr>
      <vt:lpstr>Arial Unicode MS</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island</dc:creator>
  <cp:lastModifiedBy>天字玖号</cp:lastModifiedBy>
  <cp:revision>164</cp:revision>
  <dcterms:created xsi:type="dcterms:W3CDTF">2012-05-03T01:50:00Z</dcterms:created>
  <dcterms:modified xsi:type="dcterms:W3CDTF">2024-11-05T07:39:31Z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603574C0D81246F6B536FA4FFBD0D86E_12</vt:lpwstr>
  </property>
  <property fmtid="{D5CDD505-2E9C-101B-9397-08002B2CF9AE}" pid="3" name="KSOProductBuildVer">
    <vt:lpwstr>2052-12.1.0.18608</vt:lpwstr>
  </property>
</Properties>
</file>