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32" r:id="rId3"/>
    <p:sldId id="290" r:id="rId4"/>
    <p:sldId id="288" r:id="rId5"/>
    <p:sldId id="300" r:id="rId6"/>
    <p:sldId id="259" r:id="rId7"/>
    <p:sldId id="260" r:id="rId8"/>
    <p:sldId id="261" r:id="rId9"/>
    <p:sldId id="262" r:id="rId11"/>
    <p:sldId id="264" r:id="rId12"/>
    <p:sldId id="265" r:id="rId13"/>
    <p:sldId id="266" r:id="rId14"/>
    <p:sldId id="301" r:id="rId15"/>
    <p:sldId id="293" r:id="rId16"/>
    <p:sldId id="363" r:id="rId17"/>
    <p:sldId id="267" r:id="rId18"/>
    <p:sldId id="269" r:id="rId19"/>
    <p:sldId id="270" r:id="rId20"/>
    <p:sldId id="271" r:id="rId21"/>
    <p:sldId id="274" r:id="rId22"/>
    <p:sldId id="275" r:id="rId23"/>
    <p:sldId id="276" r:id="rId24"/>
    <p:sldId id="277" r:id="rId25"/>
    <p:sldId id="278" r:id="rId26"/>
    <p:sldId id="279" r:id="rId27"/>
    <p:sldId id="280" r:id="rId28"/>
    <p:sldId id="281" r:id="rId29"/>
    <p:sldId id="364" r:id="rId30"/>
    <p:sldId id="294" r:id="rId31"/>
    <p:sldId id="297" r:id="rId32"/>
  </p:sldIdLst>
  <p:sldSz cx="9144000" cy="6858000" type="screen4x3"/>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692" y="-84"/>
      </p:cViewPr>
      <p:guideLst>
        <p:guide orient="horz" pos="2160"/>
        <p:guide pos="291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34.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5.wmf"/><Relationship Id="rId8" Type="http://schemas.openxmlformats.org/officeDocument/2006/relationships/image" Target="../media/image24.wmf"/><Relationship Id="rId7" Type="http://schemas.openxmlformats.org/officeDocument/2006/relationships/image" Target="../media/image2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1" Type="http://schemas.openxmlformats.org/officeDocument/2006/relationships/image" Target="../media/image27.wmf"/><Relationship Id="rId10" Type="http://schemas.openxmlformats.org/officeDocument/2006/relationships/image" Target="../media/image26.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占位符 1"/>
          <p:cNvSpPr txBox="1"/>
          <p:nvPr userDrawn="1"/>
        </p:nvSpPr>
        <p:spPr>
          <a:xfrm>
            <a:off x="251520" y="77876"/>
            <a:ext cx="8435280"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729908"/>
            <a:ext cx="9144000" cy="1511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hyperlink" Target="http://www.erogol.com/wp-content/uploads/2014/05/test.jp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media/image18.wmf"/><Relationship Id="rId7" Type="http://schemas.openxmlformats.org/officeDocument/2006/relationships/oleObject" Target="../embeddings/oleObject2.bin"/><Relationship Id="rId6" Type="http://schemas.openxmlformats.org/officeDocument/2006/relationships/tags" Target="../tags/tag7.xml"/><Relationship Id="rId56" Type="http://schemas.openxmlformats.org/officeDocument/2006/relationships/vmlDrawing" Target="../drawings/vmlDrawing1.vml"/><Relationship Id="rId55" Type="http://schemas.openxmlformats.org/officeDocument/2006/relationships/slideLayout" Target="../slideLayouts/slideLayout1.xml"/><Relationship Id="rId54" Type="http://schemas.openxmlformats.org/officeDocument/2006/relationships/tags" Target="../tags/tag33.xml"/><Relationship Id="rId53" Type="http://schemas.openxmlformats.org/officeDocument/2006/relationships/image" Target="../media/image27.wmf"/><Relationship Id="rId52" Type="http://schemas.openxmlformats.org/officeDocument/2006/relationships/oleObject" Target="../embeddings/oleObject13.bin"/><Relationship Id="rId51" Type="http://schemas.openxmlformats.org/officeDocument/2006/relationships/tags" Target="../tags/tag32.xml"/><Relationship Id="rId50" Type="http://schemas.openxmlformats.org/officeDocument/2006/relationships/tags" Target="../tags/tag31.xml"/><Relationship Id="rId5" Type="http://schemas.openxmlformats.org/officeDocument/2006/relationships/tags" Target="../tags/tag6.xml"/><Relationship Id="rId49" Type="http://schemas.openxmlformats.org/officeDocument/2006/relationships/tags" Target="../tags/tag30.xml"/><Relationship Id="rId48" Type="http://schemas.openxmlformats.org/officeDocument/2006/relationships/image" Target="../media/image26.wmf"/><Relationship Id="rId47" Type="http://schemas.openxmlformats.org/officeDocument/2006/relationships/oleObject" Target="../embeddings/oleObject12.bin"/><Relationship Id="rId46" Type="http://schemas.openxmlformats.org/officeDocument/2006/relationships/tags" Target="../tags/tag29.xml"/><Relationship Id="rId45" Type="http://schemas.openxmlformats.org/officeDocument/2006/relationships/tags" Target="../tags/tag28.xml"/><Relationship Id="rId44" Type="http://schemas.openxmlformats.org/officeDocument/2006/relationships/oleObject" Target="../embeddings/oleObject11.bin"/><Relationship Id="rId43" Type="http://schemas.openxmlformats.org/officeDocument/2006/relationships/tags" Target="../tags/tag27.xml"/><Relationship Id="rId42" Type="http://schemas.openxmlformats.org/officeDocument/2006/relationships/tags" Target="../tags/tag26.xml"/><Relationship Id="rId41" Type="http://schemas.openxmlformats.org/officeDocument/2006/relationships/oleObject" Target="../embeddings/oleObject10.bin"/><Relationship Id="rId40" Type="http://schemas.openxmlformats.org/officeDocument/2006/relationships/tags" Target="../tags/tag25.xml"/><Relationship Id="rId4" Type="http://schemas.openxmlformats.org/officeDocument/2006/relationships/image" Target="../media/image17.wmf"/><Relationship Id="rId39" Type="http://schemas.openxmlformats.org/officeDocument/2006/relationships/tags" Target="../tags/tag24.xml"/><Relationship Id="rId38" Type="http://schemas.openxmlformats.org/officeDocument/2006/relationships/image" Target="../media/image25.wmf"/><Relationship Id="rId37" Type="http://schemas.openxmlformats.org/officeDocument/2006/relationships/oleObject" Target="../embeddings/oleObject9.bin"/><Relationship Id="rId36" Type="http://schemas.openxmlformats.org/officeDocument/2006/relationships/tags" Target="../tags/tag23.xml"/><Relationship Id="rId35" Type="http://schemas.openxmlformats.org/officeDocument/2006/relationships/image" Target="../media/image24.wmf"/><Relationship Id="rId34" Type="http://schemas.openxmlformats.org/officeDocument/2006/relationships/oleObject" Target="../embeddings/oleObject8.bin"/><Relationship Id="rId33" Type="http://schemas.openxmlformats.org/officeDocument/2006/relationships/tags" Target="../tags/tag22.xml"/><Relationship Id="rId32" Type="http://schemas.openxmlformats.org/officeDocument/2006/relationships/image" Target="../media/image23.wmf"/><Relationship Id="rId31" Type="http://schemas.openxmlformats.org/officeDocument/2006/relationships/oleObject" Target="../embeddings/oleObject7.bin"/><Relationship Id="rId30" Type="http://schemas.openxmlformats.org/officeDocument/2006/relationships/tags" Target="../tags/tag21.xml"/><Relationship Id="rId3" Type="http://schemas.openxmlformats.org/officeDocument/2006/relationships/oleObject" Target="../embeddings/oleObject1.bin"/><Relationship Id="rId29" Type="http://schemas.openxmlformats.org/officeDocument/2006/relationships/tags" Target="../tags/tag20.xml"/><Relationship Id="rId28" Type="http://schemas.openxmlformats.org/officeDocument/2006/relationships/tags" Target="../tags/tag19.xml"/><Relationship Id="rId27" Type="http://schemas.openxmlformats.org/officeDocument/2006/relationships/tags" Target="../tags/tag18.xml"/><Relationship Id="rId26" Type="http://schemas.openxmlformats.org/officeDocument/2006/relationships/tags" Target="../tags/tag17.xml"/><Relationship Id="rId25" Type="http://schemas.openxmlformats.org/officeDocument/2006/relationships/tags" Target="../tags/tag16.xml"/><Relationship Id="rId24" Type="http://schemas.openxmlformats.org/officeDocument/2006/relationships/image" Target="../media/image22.wmf"/><Relationship Id="rId23" Type="http://schemas.openxmlformats.org/officeDocument/2006/relationships/oleObject" Target="../embeddings/oleObject6.bin"/><Relationship Id="rId22" Type="http://schemas.openxmlformats.org/officeDocument/2006/relationships/tags" Target="../tags/tag15.xml"/><Relationship Id="rId21" Type="http://schemas.openxmlformats.org/officeDocument/2006/relationships/tags" Target="../tags/tag14.xml"/><Relationship Id="rId20" Type="http://schemas.openxmlformats.org/officeDocument/2006/relationships/image" Target="../media/image21.wmf"/><Relationship Id="rId2" Type="http://schemas.openxmlformats.org/officeDocument/2006/relationships/tags" Target="../tags/tag5.xml"/><Relationship Id="rId19" Type="http://schemas.openxmlformats.org/officeDocument/2006/relationships/oleObject" Target="../embeddings/oleObject5.bin"/><Relationship Id="rId18" Type="http://schemas.openxmlformats.org/officeDocument/2006/relationships/tags" Target="../tags/tag13.xml"/><Relationship Id="rId17" Type="http://schemas.openxmlformats.org/officeDocument/2006/relationships/tags" Target="../tags/tag12.xml"/><Relationship Id="rId16" Type="http://schemas.openxmlformats.org/officeDocument/2006/relationships/image" Target="../media/image20.wmf"/><Relationship Id="rId15" Type="http://schemas.openxmlformats.org/officeDocument/2006/relationships/oleObject" Target="../embeddings/oleObject4.bin"/><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image" Target="../media/image19.wmf"/><Relationship Id="rId11" Type="http://schemas.openxmlformats.org/officeDocument/2006/relationships/oleObject" Target="../embeddings/oleObject3.bin"/><Relationship Id="rId10" Type="http://schemas.openxmlformats.org/officeDocument/2006/relationships/tags" Target="../tags/tag9.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318782" y="2060848"/>
            <a:ext cx="8556770" cy="132556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zh-CN" altLang="en-US" sz="6000" b="1" dirty="0" smtClean="0">
                <a:latin typeface="黑体" panose="02010609060101010101" pitchFamily="49" charset="-122"/>
                <a:ea typeface="黑体" panose="02010609060101010101" pitchFamily="49" charset="-122"/>
              </a:rPr>
              <a:t>机器学习</a:t>
            </a:r>
            <a:br>
              <a:rPr lang="en-US" altLang="zh-CN" dirty="0" smtClean="0">
                <a:latin typeface="黑体" panose="02010609060101010101" pitchFamily="49" charset="-122"/>
                <a:ea typeface="黑体" panose="02010609060101010101" pitchFamily="49" charset="-122"/>
              </a:rPr>
            </a:br>
            <a:endParaRPr lang="en-US" altLang="zh-CN" dirty="0" smtClean="0">
              <a:latin typeface="黑体" panose="02010609060101010101" pitchFamily="49" charset="-122"/>
              <a:ea typeface="黑体" panose="02010609060101010101" pitchFamily="49" charset="-122"/>
            </a:endParaRPr>
          </a:p>
          <a:p>
            <a:pPr algn="ctr"/>
            <a:endParaRPr lang="en-US" altLang="zh-CN" dirty="0" smtClean="0">
              <a:latin typeface="黑体" panose="02010609060101010101" pitchFamily="49" charset="-122"/>
              <a:ea typeface="黑体" panose="02010609060101010101" pitchFamily="49" charset="-122"/>
            </a:endParaRPr>
          </a:p>
          <a:p>
            <a:pPr algn="ctr">
              <a:spcAft>
                <a:spcPts val="1200"/>
              </a:spcAft>
            </a:pPr>
            <a:r>
              <a:rPr lang="zh-CN" altLang="en-US" sz="3200" dirty="0" smtClean="0">
                <a:latin typeface="黑体" panose="02010609060101010101" pitchFamily="49" charset="-122"/>
                <a:ea typeface="黑体" panose="02010609060101010101" pitchFamily="49" charset="-122"/>
              </a:rPr>
              <a:t>李成龙</a:t>
            </a:r>
            <a:br>
              <a:rPr lang="en-US" altLang="zh-CN" sz="800" dirty="0" smtClean="0">
                <a:latin typeface="黑体" panose="02010609060101010101" pitchFamily="49" charset="-122"/>
                <a:ea typeface="黑体" panose="02010609060101010101" pitchFamily="49" charset="-122"/>
              </a:rPr>
            </a:br>
            <a:br>
              <a:rPr lang="en-US" altLang="zh-CN"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安徽大学人工智能学院</a:t>
            </a:r>
            <a:br>
              <a:rPr lang="en-US" altLang="zh-CN" sz="2000" dirty="0" smtClean="0">
                <a:latin typeface="黑体" panose="02010609060101010101" pitchFamily="49" charset="-122"/>
                <a:ea typeface="黑体" panose="02010609060101010101" pitchFamily="49" charset="-122"/>
              </a:rPr>
            </a:br>
            <a:endParaRPr lang="zh-CN" altLang="en-US" sz="2000" dirty="0">
              <a:latin typeface="黑体" panose="02010609060101010101" pitchFamily="49" charset="-122"/>
              <a:ea typeface="黑体" panose="02010609060101010101" pitchFamily="49" charset="-122"/>
            </a:endParaRPr>
          </a:p>
        </p:txBody>
      </p:sp>
      <p:sp>
        <p:nvSpPr>
          <p:cNvPr id="3" name="矩形 2"/>
          <p:cNvSpPr/>
          <p:nvPr/>
        </p:nvSpPr>
        <p:spPr>
          <a:xfrm>
            <a:off x="0" y="0"/>
            <a:ext cx="9144000" cy="9087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030080"/>
            <a:ext cx="9152792"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人工智能与机器学习</a:t>
            </a:r>
            <a:endParaRPr lang="zh-CN" altLang="en-US" dirty="0">
              <a:latin typeface="黑体" panose="02010609060101010101" pitchFamily="49" charset="-122"/>
              <a:ea typeface="黑体" panose="02010609060101010101" pitchFamily="49" charset="-122"/>
            </a:endParaRPr>
          </a:p>
        </p:txBody>
      </p:sp>
      <p:pic>
        <p:nvPicPr>
          <p:cNvPr id="3" name="图片 2"/>
          <p:cNvPicPr/>
          <p:nvPr/>
        </p:nvPicPr>
        <p:blipFill>
          <a:blip r:embed="rId1" cstate="print">
            <a:extLst>
              <a:ext uri="{28A0092B-C50C-407E-A947-70E740481C1C}">
                <a14:useLocalDpi xmlns:a14="http://schemas.microsoft.com/office/drawing/2010/main" val="0"/>
              </a:ext>
            </a:extLst>
          </a:blip>
          <a:stretch>
            <a:fillRect/>
          </a:stretch>
        </p:blipFill>
        <p:spPr>
          <a:xfrm>
            <a:off x="1540644" y="1844824"/>
            <a:ext cx="6062712" cy="3312368"/>
          </a:xfrm>
          <a:prstGeom prst="rect">
            <a:avLst/>
          </a:prstGeom>
        </p:spPr>
      </p:pic>
      <p:sp>
        <p:nvSpPr>
          <p:cNvPr id="4" name="矩形 3"/>
          <p:cNvSpPr/>
          <p:nvPr/>
        </p:nvSpPr>
        <p:spPr>
          <a:xfrm>
            <a:off x="3197264" y="5301208"/>
            <a:ext cx="2749471" cy="400110"/>
          </a:xfrm>
          <a:prstGeom prst="rect">
            <a:avLst/>
          </a:prstGeom>
        </p:spPr>
        <p:txBody>
          <a:bodyPr wrap="none">
            <a:spAutoFit/>
          </a:bodyPr>
          <a:lstStyle/>
          <a:p>
            <a:r>
              <a:rPr lang="zh-CN" altLang="zh-CN" sz="20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人工智能系统典型框架</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人工智能与机器学习</a:t>
            </a:r>
            <a:endParaRPr lang="zh-CN" altLang="en-US" dirty="0">
              <a:latin typeface="黑体" panose="02010609060101010101" pitchFamily="49" charset="-122"/>
              <a:ea typeface="黑体" panose="02010609060101010101" pitchFamily="49" charset="-122"/>
            </a:endParaRPr>
          </a:p>
        </p:txBody>
      </p:sp>
      <p:sp>
        <p:nvSpPr>
          <p:cNvPr id="3" name="文本框 2"/>
          <p:cNvSpPr txBox="1"/>
          <p:nvPr/>
        </p:nvSpPr>
        <p:spPr>
          <a:xfrm>
            <a:off x="1019225" y="2564904"/>
            <a:ext cx="7308812" cy="369332"/>
          </a:xfrm>
          <a:prstGeom prst="rect">
            <a:avLst/>
          </a:prstGeom>
          <a:noFill/>
        </p:spPr>
        <p:txBody>
          <a:bodyPr wrap="square" rtlCol="0">
            <a:spAutoFit/>
          </a:bodyPr>
          <a:lstStyle/>
          <a:p>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机器学习</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是一种通过先验信息来提升模型能力的</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方式</a:t>
            </a:r>
            <a:r>
              <a:rPr lang="en-US"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endPar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810165" y="3434333"/>
            <a:ext cx="7726932" cy="646331"/>
          </a:xfrm>
          <a:prstGeom prst="rect">
            <a:avLst/>
          </a:prstGeom>
        </p:spPr>
        <p:txBody>
          <a:bodyPr wrap="square">
            <a:spAutoFit/>
          </a:bodyPr>
          <a:lstStyle/>
          <a:p>
            <a:pPr algn="just"/>
            <a:r>
              <a:rPr lang="en-US"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具体地说</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，对于给定的任务和性能度量标准，使用先验</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信息，</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通过某种计算</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方式</a:t>
            </a:r>
            <a:r>
              <a:rPr lang="zh-CN" altLang="en-US"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改进</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初始模型</a:t>
            </a:r>
            <a:r>
              <a:rPr lang="zh-CN" altLang="en-US"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获得一个</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性能更好的改进</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模型</a:t>
            </a:r>
            <a:endPar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人工智能与机器学习</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机器学习的发展历程</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机器学习</a:t>
            </a:r>
            <a:r>
              <a:rPr lang="zh-CN" altLang="en-US" b="1" dirty="0">
                <a:latin typeface="黑体" panose="02010609060101010101" pitchFamily="49" charset="-122"/>
                <a:ea typeface="黑体" panose="02010609060101010101" pitchFamily="49" charset="-122"/>
              </a:rPr>
              <a:t>的发展历程</a:t>
            </a:r>
            <a:endParaRPr lang="zh-CN" altLang="en-US" b="1" dirty="0">
              <a:latin typeface="黑体" panose="02010609060101010101" pitchFamily="49" charset="-122"/>
              <a:ea typeface="黑体" panose="02010609060101010101" pitchFamily="49" charset="-122"/>
            </a:endParaRPr>
          </a:p>
        </p:txBody>
      </p:sp>
      <p:pic>
        <p:nvPicPr>
          <p:cNvPr id="7" name="Picture 2" descr="My subjective ML timeline">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8316925" cy="5544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感知机与连接学习</a:t>
            </a:r>
            <a:endParaRPr lang="en-US" altLang="zh-CN" sz="2800" b="1" dirty="0" smtClean="0">
              <a:latin typeface="黑体" panose="02010609060101010101" pitchFamily="49" charset="-122"/>
              <a:ea typeface="黑体" panose="02010609060101010101" pitchFamily="49" charset="-122"/>
            </a:endParaRPr>
          </a:p>
        </p:txBody>
      </p:sp>
      <p:sp>
        <p:nvSpPr>
          <p:cNvPr id="7" name="矩形 6"/>
          <p:cNvSpPr/>
          <p:nvPr/>
        </p:nvSpPr>
        <p:spPr>
          <a:xfrm>
            <a:off x="827584" y="2097962"/>
            <a:ext cx="2954655" cy="461665"/>
          </a:xfrm>
          <a:prstGeom prst="rect">
            <a:avLst/>
          </a:prstGeom>
        </p:spPr>
        <p:txBody>
          <a:bodyPr wrap="none">
            <a:spAutoFit/>
          </a:bodyPr>
          <a:lstStyle/>
          <a:p>
            <a:r>
              <a:rPr lang="zh-CN" altLang="zh-CN" sz="24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人工智能的</a:t>
            </a:r>
            <a:r>
              <a:rPr lang="zh-CN" altLang="zh-CN" sz="24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连接主义</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8" name="矩形 7"/>
          <p:cNvSpPr/>
          <p:nvPr/>
        </p:nvSpPr>
        <p:spPr>
          <a:xfrm>
            <a:off x="971600" y="2841090"/>
            <a:ext cx="7896702" cy="369332"/>
          </a:xfrm>
          <a:prstGeom prst="rect">
            <a:avLst/>
          </a:prstGeom>
        </p:spPr>
        <p:txBody>
          <a:bodyPr wrap="square">
            <a:spAutoFit/>
          </a:bodyPr>
          <a:lstStyle/>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通过模仿生物大脑神经网络结构的方式实现机器智能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816928" y="3977153"/>
            <a:ext cx="7704856" cy="369332"/>
          </a:xfrm>
          <a:prstGeom prst="rect">
            <a:avLst/>
          </a:prstGeom>
        </p:spPr>
        <p:txBody>
          <a:bodyPr wrap="square">
            <a:spAutoFit/>
          </a:bodyPr>
          <a:lstStyle/>
          <a:p>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连接学习</a:t>
            </a:r>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使用样例信息调节神经元之间连接权重的</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学习方式</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感知机与连接学习</a:t>
            </a:r>
            <a:endParaRPr lang="en-US" altLang="zh-CN" sz="2800" b="1" dirty="0" smtClean="0">
              <a:latin typeface="黑体" panose="02010609060101010101" pitchFamily="49" charset="-122"/>
              <a:ea typeface="黑体" panose="02010609060101010101" pitchFamily="49" charset="-122"/>
            </a:endParaRPr>
          </a:p>
        </p:txBody>
      </p:sp>
      <p:pic>
        <p:nvPicPr>
          <p:cNvPr id="4" name="图片 3"/>
          <p:cNvPicPr/>
          <p:nvPr/>
        </p:nvPicPr>
        <p:blipFill>
          <a:blip r:embed="rId1"/>
          <a:stretch>
            <a:fillRect/>
          </a:stretch>
        </p:blipFill>
        <p:spPr>
          <a:xfrm>
            <a:off x="2825284" y="2184154"/>
            <a:ext cx="3493432" cy="2472799"/>
          </a:xfrm>
          <a:prstGeom prst="rect">
            <a:avLst/>
          </a:prstGeom>
        </p:spPr>
      </p:pic>
      <p:sp>
        <p:nvSpPr>
          <p:cNvPr id="5" name="矩形 4"/>
          <p:cNvSpPr/>
          <p:nvPr/>
        </p:nvSpPr>
        <p:spPr>
          <a:xfrm>
            <a:off x="1115616" y="1953322"/>
            <a:ext cx="1224136" cy="368300"/>
          </a:xfrm>
          <a:prstGeom prst="rect">
            <a:avLst/>
          </a:prstGeom>
        </p:spPr>
        <p:txBody>
          <a:bodyPr wrap="square">
            <a:spAutoFit/>
          </a:bodyPr>
          <a:lstStyle/>
          <a:p>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M-P</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模型</a:t>
            </a:r>
            <a:endParaRPr lang="zh-CN" altLang="en-US" dirty="0">
              <a:solidFill>
                <a:srgbClr val="0000FF"/>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6" name="矩形 5"/>
              <p:cNvSpPr/>
              <p:nvPr/>
            </p:nvSpPr>
            <p:spPr>
              <a:xfrm>
                <a:off x="1115616" y="4808900"/>
                <a:ext cx="7632848" cy="924356"/>
              </a:xfrm>
              <a:prstGeom prst="rect">
                <a:avLst/>
              </a:prstGeom>
            </p:spPr>
            <p:txBody>
              <a:bodyPr wrap="square">
                <a:spAutoFit/>
              </a:bodyPr>
              <a:lstStyle/>
              <a:p>
                <a14:m>
                  <m:oMath xmlns:m="http://schemas.openxmlformats.org/officeDocument/2006/math">
                    <m:r>
                      <a:rPr lang="en-US" altLang="zh-CN" b="0" kern="100" smtClean="0">
                        <a:solidFill>
                          <a:schemeClr val="tx1"/>
                        </a:solidFill>
                        <a:latin typeface="Cambria Math" panose="02040503050406030204" pitchFamily="18" charset="0"/>
                        <a:cs typeface="Times New Roman" panose="02020603050405020304" pitchFamily="18" charset="0"/>
                      </a:rPr>
                      <m:t>{</m:t>
                    </m:r>
                    <m:sSub>
                      <m:sSubPr>
                        <m:ctrlPr>
                          <a:rPr lang="zh-CN" altLang="zh-CN" i="1">
                            <a:solidFill>
                              <a:schemeClr val="tx1"/>
                            </a:solidFill>
                            <a:effectLst/>
                            <a:latin typeface="Cambria Math" panose="02040503050406030204"/>
                          </a:rPr>
                        </m:ctrlPr>
                      </m:sSubPr>
                      <m:e>
                        <m:r>
                          <a:rPr lang="en-US" altLang="zh-CN" b="0" i="1" kern="100">
                            <a:solidFill>
                              <a:schemeClr val="tx1"/>
                            </a:solidFill>
                            <a:latin typeface="Cambria Math" panose="02040503050406030204" pitchFamily="18" charset="0"/>
                            <a:cs typeface="Times New Roman" panose="02020603050405020304" pitchFamily="18" charset="0"/>
                          </a:rPr>
                          <m:t>𝑥</m:t>
                        </m:r>
                      </m:e>
                      <m:sub>
                        <m:r>
                          <a:rPr lang="en-US" altLang="zh-CN" b="0" i="1" kern="100">
                            <a:solidFill>
                              <a:schemeClr val="tx1"/>
                            </a:solidFill>
                            <a:latin typeface="Cambria Math" panose="02040503050406030204" pitchFamily="18" charset="0"/>
                            <a:cs typeface="Times New Roman" panose="02020603050405020304" pitchFamily="18" charset="0"/>
                          </a:rPr>
                          <m:t>1</m:t>
                        </m:r>
                      </m:sub>
                    </m:sSub>
                    <m:r>
                      <a:rPr lang="en-US" altLang="zh-CN" b="0" kern="100">
                        <a:solidFill>
                          <a:schemeClr val="tx1"/>
                        </a:solidFill>
                        <a:latin typeface="Cambria Math" panose="02040503050406030204" pitchFamily="18" charset="0"/>
                        <a:cs typeface="Times New Roman" panose="02020603050405020304" pitchFamily="18" charset="0"/>
                      </a:rPr>
                      <m:t>,</m:t>
                    </m:r>
                    <m:r>
                      <a:rPr lang="zh-CN" altLang="zh-CN" b="0" kern="100">
                        <a:solidFill>
                          <a:schemeClr val="tx1"/>
                        </a:solidFill>
                        <a:latin typeface="Cambria Math" panose="02040503050406030204" pitchFamily="18" charset="0"/>
                        <a:cs typeface="Times New Roman" panose="02020603050405020304" pitchFamily="18" charset="0"/>
                      </a:rPr>
                      <m:t>…</m:t>
                    </m:r>
                    <m:r>
                      <a:rPr lang="en-US" altLang="zh-CN" b="0" kern="100">
                        <a:solidFill>
                          <a:schemeClr val="tx1"/>
                        </a:solidFill>
                        <a:latin typeface="Cambria Math" panose="02040503050406030204" pitchFamily="18" charset="0"/>
                        <a:cs typeface="Times New Roman" panose="02020603050405020304" pitchFamily="18" charset="0"/>
                      </a:rPr>
                      <m:t>,</m:t>
                    </m:r>
                    <m:sSub>
                      <m:sSubPr>
                        <m:ctrlPr>
                          <a:rPr lang="zh-CN" altLang="zh-CN" i="1">
                            <a:solidFill>
                              <a:schemeClr val="tx1"/>
                            </a:solidFill>
                            <a:effectLst/>
                            <a:latin typeface="Cambria Math" panose="02040503050406030204"/>
                          </a:rPr>
                        </m:ctrlPr>
                      </m:sSubPr>
                      <m:e>
                        <m:r>
                          <a:rPr lang="en-US" altLang="zh-CN" b="0" i="1" kern="100">
                            <a:solidFill>
                              <a:schemeClr val="tx1"/>
                            </a:solidFill>
                            <a:latin typeface="Cambria Math" panose="02040503050406030204" pitchFamily="18" charset="0"/>
                            <a:cs typeface="Times New Roman" panose="02020603050405020304" pitchFamily="18" charset="0"/>
                          </a:rPr>
                          <m:t>𝑥</m:t>
                        </m:r>
                      </m:e>
                      <m:sub>
                        <m:r>
                          <a:rPr lang="en-US" altLang="zh-CN" b="0" i="1" kern="100">
                            <a:solidFill>
                              <a:schemeClr val="tx1"/>
                            </a:solidFill>
                            <a:latin typeface="Cambria Math" panose="02040503050406030204" pitchFamily="18" charset="0"/>
                            <a:cs typeface="Times New Roman" panose="02020603050405020304" pitchFamily="18" charset="0"/>
                          </a:rPr>
                          <m:t>𝑚</m:t>
                        </m:r>
                      </m:sub>
                    </m:sSub>
                    <m:r>
                      <a:rPr lang="en-US" altLang="zh-CN" b="0" kern="100">
                        <a:solidFill>
                          <a:schemeClr val="tx1"/>
                        </a:solidFill>
                        <a:latin typeface="Cambria Math" panose="02040503050406030204" pitchFamily="18" charset="0"/>
                        <a:cs typeface="Times New Roman" panose="02020603050405020304" pitchFamily="18" charset="0"/>
                      </a:rPr>
                      <m:t>}</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为</a:t>
                </a:r>
                <a14:m>
                  <m:oMath xmlns:m="http://schemas.openxmlformats.org/officeDocument/2006/math">
                    <m:r>
                      <a:rPr lang="en-US" altLang="zh-CN" b="0" i="1" kern="100">
                        <a:solidFill>
                          <a:schemeClr val="tx1"/>
                        </a:solidFill>
                        <a:latin typeface="Cambria Math" panose="02040503050406030204" pitchFamily="18" charset="0"/>
                        <a:cs typeface="Times New Roman" panose="02020603050405020304" pitchFamily="18" charset="0"/>
                      </a:rPr>
                      <m:t>𝑚</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个模型输入变量，</a:t>
                </a:r>
                <a14:m>
                  <m:oMath xmlns:m="http://schemas.openxmlformats.org/officeDocument/2006/math">
                    <m:sSub>
                      <m:sSubPr>
                        <m:ctrlPr>
                          <a:rPr lang="zh-CN" altLang="zh-CN" i="1">
                            <a:solidFill>
                              <a:schemeClr val="tx1"/>
                            </a:solidFill>
                            <a:effectLst/>
                            <a:latin typeface="Cambria Math" panose="02040503050406030204"/>
                          </a:rPr>
                        </m:ctrlPr>
                      </m:sSubPr>
                      <m:e>
                        <m:r>
                          <a:rPr lang="en-US" altLang="zh-CN" b="0" i="1" kern="100">
                            <a:solidFill>
                              <a:schemeClr val="tx1"/>
                            </a:solidFill>
                            <a:latin typeface="Cambria Math" panose="02040503050406030204" pitchFamily="18" charset="0"/>
                            <a:cs typeface="Times New Roman" panose="02020603050405020304" pitchFamily="18" charset="0"/>
                          </a:rPr>
                          <m:t>𝑥</m:t>
                        </m:r>
                      </m:e>
                      <m:sub>
                        <m:r>
                          <a:rPr lang="en-US" altLang="zh-CN" b="0" i="1" kern="100">
                            <a:solidFill>
                              <a:schemeClr val="tx1"/>
                            </a:solidFill>
                            <a:latin typeface="Cambria Math" panose="02040503050406030204" pitchFamily="18" charset="0"/>
                            <a:cs typeface="Times New Roman" panose="02020603050405020304" pitchFamily="18" charset="0"/>
                          </a:rPr>
                          <m:t>𝑖</m:t>
                        </m:r>
                      </m:sub>
                    </m:sSub>
                    <m:r>
                      <a:rPr lang="en-US" altLang="zh-CN" b="0" i="1" kern="100">
                        <a:solidFill>
                          <a:schemeClr val="tx1"/>
                        </a:solidFill>
                        <a:latin typeface="Cambria Math" panose="02040503050406030204" pitchFamily="18" charset="0"/>
                        <a:cs typeface="Times New Roman" panose="02020603050405020304" pitchFamily="18" charset="0"/>
                      </a:rPr>
                      <m:t>∈(</m:t>
                    </m:r>
                    <m:r>
                      <a:rPr lang="en-US" altLang="zh-CN" b="0" i="1" kern="100">
                        <a:solidFill>
                          <a:schemeClr val="tx1"/>
                        </a:solidFill>
                        <a:latin typeface="Cambria Math" panose="02040503050406030204" pitchFamily="18" charset="0"/>
                        <a:cs typeface="Times New Roman" panose="02020603050405020304" pitchFamily="18" charset="0"/>
                      </a:rPr>
                      <m:t>0</m:t>
                    </m:r>
                    <m:r>
                      <a:rPr lang="en-US" altLang="zh-CN" b="0" i="1" kern="100">
                        <a:solidFill>
                          <a:schemeClr val="tx1"/>
                        </a:solidFill>
                        <a:latin typeface="Cambria Math" panose="02040503050406030204" pitchFamily="18" charset="0"/>
                        <a:cs typeface="Times New Roman" panose="02020603050405020304" pitchFamily="18" charset="0"/>
                      </a:rPr>
                      <m:t>,</m:t>
                    </m:r>
                    <m:r>
                      <a:rPr lang="en-US" altLang="zh-CN" b="0" i="1" kern="100">
                        <a:solidFill>
                          <a:schemeClr val="tx1"/>
                        </a:solidFill>
                        <a:latin typeface="Cambria Math" panose="02040503050406030204" pitchFamily="18" charset="0"/>
                        <a:cs typeface="Times New Roman" panose="02020603050405020304" pitchFamily="18" charset="0"/>
                      </a:rPr>
                      <m:t>1</m:t>
                    </m:r>
                    <m:r>
                      <a:rPr lang="en-US" altLang="zh-CN" b="0" i="1" kern="100">
                        <a:solidFill>
                          <a:schemeClr val="tx1"/>
                        </a:solidFill>
                        <a:latin typeface="Cambria Math" panose="02040503050406030204" pitchFamily="18" charset="0"/>
                        <a:cs typeface="Times New Roman" panose="02020603050405020304" pitchFamily="18" charset="0"/>
                      </a:rPr>
                      <m:t>)</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r>
                      <a:rPr lang="en-US" altLang="zh-CN" b="0" i="1" kern="100">
                        <a:solidFill>
                          <a:schemeClr val="tx1"/>
                        </a:solidFill>
                        <a:latin typeface="Cambria Math" panose="02040503050406030204" pitchFamily="18" charset="0"/>
                        <a:cs typeface="Times New Roman" panose="02020603050405020304" pitchFamily="18" charset="0"/>
                      </a:rPr>
                      <m:t>𝜃</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为阈值，模型输出</a:t>
                </a:r>
                <a14:m>
                  <m:oMath xmlns:m="http://schemas.openxmlformats.org/officeDocument/2006/math">
                    <m:r>
                      <a:rPr lang="en-US" altLang="zh-CN" b="0" i="1" kern="100">
                        <a:solidFill>
                          <a:schemeClr val="tx1"/>
                        </a:solidFill>
                        <a:latin typeface="Cambria Math" panose="02040503050406030204" pitchFamily="18" charset="0"/>
                        <a:cs typeface="Times New Roman" panose="02020603050405020304" pitchFamily="18" charset="0"/>
                      </a:rPr>
                      <m:t>𝑦</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有两种可能的取值状态：</a:t>
                </a:r>
                <a:endPar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当</a:t>
                </a:r>
                <a14:m>
                  <m:oMath xmlns:m="http://schemas.openxmlformats.org/officeDocument/2006/math">
                    <m:nary>
                      <m:naryPr>
                        <m:chr m:val="∑"/>
                        <m:limLoc m:val="undOvr"/>
                        <m:ctrlPr>
                          <a:rPr lang="zh-CN" altLang="zh-CN" i="1">
                            <a:solidFill>
                              <a:schemeClr val="tx1"/>
                            </a:solidFill>
                            <a:effectLst/>
                            <a:latin typeface="Cambria Math" panose="02040503050406030204"/>
                          </a:rPr>
                        </m:ctrlPr>
                      </m:naryPr>
                      <m:sub>
                        <m:r>
                          <a:rPr lang="en-US" altLang="zh-CN" b="0" i="1" kern="100">
                            <a:solidFill>
                              <a:schemeClr val="tx1"/>
                            </a:solidFill>
                            <a:latin typeface="Cambria Math" panose="02040503050406030204" pitchFamily="18" charset="0"/>
                            <a:cs typeface="Times New Roman" panose="02020603050405020304" pitchFamily="18" charset="0"/>
                          </a:rPr>
                          <m:t>𝑖</m:t>
                        </m:r>
                        <m:r>
                          <a:rPr lang="en-US" altLang="zh-CN" b="0" i="1" kern="100">
                            <a:solidFill>
                              <a:schemeClr val="tx1"/>
                            </a:solidFill>
                            <a:latin typeface="Cambria Math" panose="02040503050406030204" pitchFamily="18" charset="0"/>
                            <a:cs typeface="Times New Roman" panose="02020603050405020304" pitchFamily="18" charset="0"/>
                          </a:rPr>
                          <m:t>=</m:t>
                        </m:r>
                        <m:r>
                          <a:rPr lang="en-US" altLang="zh-CN" b="0" i="1" kern="100">
                            <a:solidFill>
                              <a:schemeClr val="tx1"/>
                            </a:solidFill>
                            <a:latin typeface="Cambria Math" panose="02040503050406030204" pitchFamily="18" charset="0"/>
                            <a:cs typeface="Times New Roman" panose="02020603050405020304" pitchFamily="18" charset="0"/>
                          </a:rPr>
                          <m:t>1</m:t>
                        </m:r>
                      </m:sub>
                      <m:sup>
                        <m:r>
                          <a:rPr lang="en-US" altLang="zh-CN" b="0" i="1" kern="100">
                            <a:solidFill>
                              <a:schemeClr val="tx1"/>
                            </a:solidFill>
                            <a:latin typeface="Cambria Math" panose="02040503050406030204" pitchFamily="18" charset="0"/>
                            <a:cs typeface="Times New Roman" panose="02020603050405020304" pitchFamily="18" charset="0"/>
                          </a:rPr>
                          <m:t>𝑚</m:t>
                        </m:r>
                      </m:sup>
                      <m:e>
                        <m:sSub>
                          <m:sSubPr>
                            <m:ctrlPr>
                              <a:rPr lang="zh-CN" altLang="zh-CN" i="1">
                                <a:solidFill>
                                  <a:schemeClr val="tx1"/>
                                </a:solidFill>
                                <a:effectLst/>
                                <a:latin typeface="Cambria Math" panose="02040503050406030204"/>
                              </a:rPr>
                            </m:ctrlPr>
                          </m:sSubPr>
                          <m:e>
                            <m:r>
                              <a:rPr lang="en-US" altLang="zh-CN" b="0" i="1" kern="100">
                                <a:solidFill>
                                  <a:schemeClr val="tx1"/>
                                </a:solidFill>
                                <a:latin typeface="Cambria Math" panose="02040503050406030204" pitchFamily="18" charset="0"/>
                                <a:cs typeface="Times New Roman" panose="02020603050405020304" pitchFamily="18" charset="0"/>
                              </a:rPr>
                              <m:t>𝑥</m:t>
                            </m:r>
                          </m:e>
                          <m:sub>
                            <m:r>
                              <a:rPr lang="en-US" altLang="zh-CN" b="0" i="1" kern="100">
                                <a:solidFill>
                                  <a:schemeClr val="tx1"/>
                                </a:solidFill>
                                <a:latin typeface="Cambria Math" panose="02040503050406030204" pitchFamily="18" charset="0"/>
                                <a:cs typeface="Times New Roman" panose="02020603050405020304" pitchFamily="18" charset="0"/>
                              </a:rPr>
                              <m:t>𝑖</m:t>
                            </m:r>
                          </m:sub>
                        </m:sSub>
                      </m:e>
                    </m:nary>
                    <m:r>
                      <a:rPr lang="en-US" altLang="zh-CN" b="0" i="1" kern="100">
                        <a:solidFill>
                          <a:schemeClr val="tx1"/>
                        </a:solidFill>
                        <a:latin typeface="Cambria Math" panose="02040503050406030204" pitchFamily="18" charset="0"/>
                        <a:cs typeface="Times New Roman" panose="02020603050405020304" pitchFamily="18" charset="0"/>
                      </a:rPr>
                      <m:t>&gt;</m:t>
                    </m:r>
                    <m:r>
                      <a:rPr lang="en-US" altLang="zh-CN" b="0" i="1" kern="100">
                        <a:solidFill>
                          <a:schemeClr val="tx1"/>
                        </a:solidFill>
                        <a:latin typeface="Cambria Math" panose="02040503050406030204" pitchFamily="18" charset="0"/>
                        <a:cs typeface="Times New Roman" panose="02020603050405020304" pitchFamily="18" charset="0"/>
                      </a:rPr>
                      <m:t>𝜃</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时，</a:t>
                </a:r>
                <a14:m>
                  <m:oMath xmlns:m="http://schemas.openxmlformats.org/officeDocument/2006/math">
                    <m:r>
                      <a:rPr lang="en-US" altLang="zh-CN" b="0" i="1" kern="100">
                        <a:solidFill>
                          <a:schemeClr val="tx1"/>
                        </a:solidFill>
                        <a:latin typeface="Cambria Math" panose="02040503050406030204" pitchFamily="18" charset="0"/>
                        <a:cs typeface="Times New Roman" panose="02020603050405020304" pitchFamily="18" charset="0"/>
                      </a:rPr>
                      <m:t>𝑦</m:t>
                    </m:r>
                    <m:r>
                      <a:rPr lang="en-US" altLang="zh-CN" b="0" i="1" kern="100">
                        <a:solidFill>
                          <a:schemeClr val="tx1"/>
                        </a:solidFill>
                        <a:latin typeface="Cambria Math" panose="02040503050406030204" pitchFamily="18" charset="0"/>
                        <a:cs typeface="Times New Roman" panose="02020603050405020304" pitchFamily="18" charset="0"/>
                      </a:rPr>
                      <m:t>=</m:t>
                    </m:r>
                    <m:r>
                      <a:rPr lang="en-US" altLang="zh-CN" b="0" i="1" kern="100">
                        <a:solidFill>
                          <a:schemeClr val="tx1"/>
                        </a:solidFill>
                        <a:latin typeface="Cambria Math" panose="02040503050406030204" pitchFamily="18" charset="0"/>
                        <a:cs typeface="Times New Roman" panose="02020603050405020304" pitchFamily="18" charset="0"/>
                      </a:rPr>
                      <m:t>1</m:t>
                    </m:r>
                    <m:r>
                      <a:rPr lang="zh-CN" altLang="zh-CN" b="0" i="1" kern="100">
                        <a:solidFill>
                          <a:schemeClr val="tx1"/>
                        </a:solidFill>
                        <a:latin typeface="Cambria Math" panose="02040503050406030204" pitchFamily="18" charset="0"/>
                        <a:cs typeface="Times New Roman" panose="02020603050405020304" pitchFamily="18" charset="0"/>
                      </a:rPr>
                      <m:t>，</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否则，</a:t>
                </a:r>
                <a14:m>
                  <m:oMath xmlns:m="http://schemas.openxmlformats.org/officeDocument/2006/math">
                    <m:r>
                      <a:rPr lang="en-US" altLang="zh-CN" b="0" i="1" kern="100">
                        <a:solidFill>
                          <a:schemeClr val="tx1"/>
                        </a:solidFill>
                        <a:latin typeface="Cambria Math" panose="02040503050406030204" pitchFamily="18" charset="0"/>
                        <a:cs typeface="Times New Roman" panose="02020603050405020304" pitchFamily="18" charset="0"/>
                      </a:rPr>
                      <m:t>𝑦</m:t>
                    </m:r>
                    <m:r>
                      <a:rPr lang="en-US" altLang="zh-CN" b="0" i="1" kern="100">
                        <a:solidFill>
                          <a:schemeClr val="tx1"/>
                        </a:solidFill>
                        <a:latin typeface="Cambria Math" panose="02040503050406030204" pitchFamily="18" charset="0"/>
                        <a:cs typeface="Times New Roman" panose="02020603050405020304" pitchFamily="18" charset="0"/>
                      </a:rPr>
                      <m:t>=</m:t>
                    </m:r>
                    <m:r>
                      <a:rPr lang="en-US" altLang="zh-CN" b="0" i="1" kern="100">
                        <a:solidFill>
                          <a:schemeClr val="tx1"/>
                        </a:solidFill>
                        <a:latin typeface="Cambria Math" panose="02040503050406030204" pitchFamily="18" charset="0"/>
                        <a:cs typeface="Times New Roman" panose="02020603050405020304" pitchFamily="18" charset="0"/>
                      </a:rPr>
                      <m:t>0</m:t>
                    </m:r>
                  </m:oMath>
                </a14:m>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6" name="矩形 5"/>
              <p:cNvSpPr>
                <a:spLocks noRot="1" noChangeAspect="1" noMove="1" noResize="1" noEditPoints="1" noAdjustHandles="1" noChangeArrowheads="1" noChangeShapeType="1" noTextEdit="1"/>
              </p:cNvSpPr>
              <p:nvPr/>
            </p:nvSpPr>
            <p:spPr>
              <a:xfrm>
                <a:off x="1115616" y="4808900"/>
                <a:ext cx="7632848" cy="924356"/>
              </a:xfrm>
              <a:prstGeom prst="rect">
                <a:avLst/>
              </a:prstGeom>
              <a:blipFill rotWithShape="1">
                <a:blip r:embed="rId2"/>
                <a:stretch>
                  <a:fillRect l="-7" t="-5" r="1" b="5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感知机与连接学习</a:t>
            </a:r>
            <a:endParaRPr lang="en-US" altLang="zh-CN" sz="2800" b="1" dirty="0" smtClean="0">
              <a:latin typeface="黑体" panose="02010609060101010101" pitchFamily="49" charset="-122"/>
              <a:ea typeface="黑体" panose="02010609060101010101" pitchFamily="49" charset="-122"/>
            </a:endParaRPr>
          </a:p>
        </p:txBody>
      </p:sp>
      <p:sp>
        <p:nvSpPr>
          <p:cNvPr id="4" name="矩形 3"/>
          <p:cNvSpPr/>
          <p:nvPr/>
        </p:nvSpPr>
        <p:spPr>
          <a:xfrm>
            <a:off x="5451373" y="2106048"/>
            <a:ext cx="2507418" cy="400110"/>
          </a:xfrm>
          <a:prstGeom prst="rect">
            <a:avLst/>
          </a:prstGeom>
        </p:spPr>
        <p:txBody>
          <a:bodyPr wrap="none">
            <a:spAutoFit/>
          </a:bodyPr>
          <a:lstStyle/>
          <a:p>
            <a:r>
              <a:rPr lang="zh-CN" altLang="zh-CN" sz="20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单层感知机分类效果</a:t>
            </a:r>
            <a:endParaRPr lang="zh-CN" altLang="en-US" sz="20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5" name="图片 4"/>
          <p:cNvPicPr/>
          <p:nvPr/>
        </p:nvPicPr>
        <p:blipFill>
          <a:blip r:embed="rId1">
            <a:extLst>
              <a:ext uri="{28A0092B-C50C-407E-A947-70E740481C1C}">
                <a14:useLocalDpi xmlns:a14="http://schemas.microsoft.com/office/drawing/2010/main" val="0"/>
              </a:ext>
            </a:extLst>
          </a:blip>
          <a:stretch>
            <a:fillRect/>
          </a:stretch>
        </p:blipFill>
        <p:spPr>
          <a:xfrm>
            <a:off x="4914791" y="2680998"/>
            <a:ext cx="3580582" cy="2220249"/>
          </a:xfrm>
          <a:prstGeom prst="rect">
            <a:avLst/>
          </a:prstGeom>
        </p:spPr>
      </p:pic>
      <p:pic>
        <p:nvPicPr>
          <p:cNvPr id="6" name="图片 5"/>
          <p:cNvPicPr>
            <a:picLocks noChangeAspect="1"/>
          </p:cNvPicPr>
          <p:nvPr/>
        </p:nvPicPr>
        <p:blipFill>
          <a:blip r:embed="rId2"/>
          <a:stretch>
            <a:fillRect/>
          </a:stretch>
        </p:blipFill>
        <p:spPr>
          <a:xfrm>
            <a:off x="847402" y="2680998"/>
            <a:ext cx="3580582" cy="2220249"/>
          </a:xfrm>
          <a:prstGeom prst="rect">
            <a:avLst/>
          </a:prstGeom>
        </p:spPr>
      </p:pic>
      <p:sp>
        <p:nvSpPr>
          <p:cNvPr id="7" name="矩形 6"/>
          <p:cNvSpPr/>
          <p:nvPr/>
        </p:nvSpPr>
        <p:spPr>
          <a:xfrm>
            <a:off x="1901754" y="2106048"/>
            <a:ext cx="1471878" cy="400110"/>
          </a:xfrm>
          <a:prstGeom prst="rect">
            <a:avLst/>
          </a:prstGeom>
        </p:spPr>
        <p:txBody>
          <a:bodyPr wrap="none">
            <a:spAutoFit/>
          </a:bodyPr>
          <a:lstStyle/>
          <a:p>
            <a:r>
              <a:rPr lang="zh-CN" altLang="zh-CN" sz="20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感知机模型</a:t>
            </a:r>
            <a:endParaRPr lang="zh-CN" altLang="en-US" sz="20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感知机与连接学习</a:t>
            </a:r>
            <a:endParaRPr lang="en-US" altLang="zh-CN" sz="2800" b="1" dirty="0" smtClean="0">
              <a:latin typeface="黑体" panose="02010609060101010101" pitchFamily="49" charset="-122"/>
              <a:ea typeface="黑体" panose="02010609060101010101" pitchFamily="49" charset="-122"/>
            </a:endParaRPr>
          </a:p>
        </p:txBody>
      </p:sp>
      <p:pic>
        <p:nvPicPr>
          <p:cNvPr id="4" name="图片 3"/>
          <p:cNvPicPr/>
          <p:nvPr/>
        </p:nvPicPr>
        <p:blipFill>
          <a:blip r:embed="rId1"/>
          <a:stretch>
            <a:fillRect/>
          </a:stretch>
        </p:blipFill>
        <p:spPr>
          <a:xfrm>
            <a:off x="2420937" y="1964740"/>
            <a:ext cx="4302125" cy="2400404"/>
          </a:xfrm>
          <a:prstGeom prst="rect">
            <a:avLst/>
          </a:prstGeom>
        </p:spPr>
      </p:pic>
      <p:sp>
        <p:nvSpPr>
          <p:cNvPr id="5" name="矩形 4"/>
          <p:cNvSpPr/>
          <p:nvPr/>
        </p:nvSpPr>
        <p:spPr>
          <a:xfrm>
            <a:off x="3419872" y="4365144"/>
            <a:ext cx="1800493" cy="369332"/>
          </a:xfrm>
          <a:prstGeom prst="rect">
            <a:avLst/>
          </a:prstGeom>
        </p:spPr>
        <p:txBody>
          <a:bodyPr wrap="none">
            <a:spAutoFit/>
          </a:bodyPr>
          <a:lstStyle/>
          <a:p>
            <a:r>
              <a:rPr lang="zh-CN" altLang="zh-CN" sz="1800" b="1" kern="100"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多层感知机模型</a:t>
            </a:r>
            <a:endParaRPr lang="zh-CN" altLang="en-US" sz="1800" b="1" dirty="0">
              <a:latin typeface="黑体" panose="02010609060101010101" pitchFamily="49" charset="-122"/>
              <a:ea typeface="黑体" panose="02010609060101010101" pitchFamily="49" charset="-122"/>
            </a:endParaRPr>
          </a:p>
        </p:txBody>
      </p:sp>
      <p:sp>
        <p:nvSpPr>
          <p:cNvPr id="6" name="矩形 5"/>
          <p:cNvSpPr/>
          <p:nvPr/>
        </p:nvSpPr>
        <p:spPr>
          <a:xfrm>
            <a:off x="846436" y="4820959"/>
            <a:ext cx="7776864" cy="923330"/>
          </a:xfrm>
          <a:prstGeom prst="rect">
            <a:avLst/>
          </a:prstGeom>
        </p:spPr>
        <p:txBody>
          <a:bodyPr wrap="square">
            <a:spAutoFit/>
          </a:bodyPr>
          <a:lstStyle/>
          <a:p>
            <a:pPr algn="just"/>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多层感知机在单层感知机基础之上添加一个隐藏层，通过基于反向传播的连接学习算法优化模型参数</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图中输入数据</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1</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为线性组合中关于常数项的输入</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符号学习与统计学习</a:t>
            </a:r>
            <a:endParaRPr lang="en-US" altLang="zh-CN" sz="2800" b="1" dirty="0" smtClean="0">
              <a:latin typeface="黑体" panose="02010609060101010101" pitchFamily="49" charset="-122"/>
              <a:ea typeface="黑体" panose="02010609060101010101" pitchFamily="49" charset="-122"/>
            </a:endParaRPr>
          </a:p>
        </p:txBody>
      </p:sp>
      <p:sp>
        <p:nvSpPr>
          <p:cNvPr id="4" name="矩形 3"/>
          <p:cNvSpPr/>
          <p:nvPr/>
        </p:nvSpPr>
        <p:spPr>
          <a:xfrm>
            <a:off x="1187624" y="2636912"/>
            <a:ext cx="7056784" cy="1200329"/>
          </a:xfrm>
          <a:prstGeom prst="rect">
            <a:avLst/>
          </a:prstGeom>
        </p:spPr>
        <p:txBody>
          <a:bodyPr wrap="square">
            <a:spAutoFit/>
          </a:bodyPr>
          <a:lstStyle/>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符号主义</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认为思维的基本单元是符号信息，智能活动过程就是符号推理或符号计算的过程，生物大脑的本质就是一个能够高效处理符号信息的物理系统。基于符号主义理论，机器学习发展出另一套学习理论——</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符号学习</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符号学习与统计学习</a:t>
            </a:r>
            <a:endParaRPr lang="en-US" altLang="zh-CN" sz="2800" b="1" dirty="0">
              <a:latin typeface="黑体" panose="02010609060101010101" pitchFamily="49" charset="-122"/>
              <a:ea typeface="黑体" panose="02010609060101010101" pitchFamily="49" charset="-122"/>
            </a:endParaRPr>
          </a:p>
        </p:txBody>
      </p:sp>
      <p:sp>
        <p:nvSpPr>
          <p:cNvPr id="4" name="矩形 3"/>
          <p:cNvSpPr/>
          <p:nvPr/>
        </p:nvSpPr>
        <p:spPr>
          <a:xfrm>
            <a:off x="538853" y="3429000"/>
            <a:ext cx="1620957" cy="523220"/>
          </a:xfrm>
          <a:prstGeom prst="rect">
            <a:avLst/>
          </a:prstGeom>
        </p:spPr>
        <p:txBody>
          <a:bodyPr wrap="none">
            <a:spAutoFit/>
          </a:bodyPr>
          <a:lstStyle/>
          <a:p>
            <a:r>
              <a:rPr lang="zh-CN" altLang="zh-CN" sz="28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符号学习</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2483768" y="4941168"/>
            <a:ext cx="1107996" cy="369332"/>
          </a:xfrm>
          <a:prstGeom prst="rect">
            <a:avLst/>
          </a:prstGeom>
        </p:spPr>
        <p:txBody>
          <a:bodyPr wrap="none">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归纳学习</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左大括号 5"/>
          <p:cNvSpPr/>
          <p:nvPr/>
        </p:nvSpPr>
        <p:spPr bwMode="auto">
          <a:xfrm>
            <a:off x="2166808" y="1890410"/>
            <a:ext cx="316960" cy="3600400"/>
          </a:xfrm>
          <a:prstGeom prst="leftBrac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a:ln>
                <a:noFill/>
              </a:ln>
              <a:effectLst/>
              <a:latin typeface="黑体" panose="02010609060101010101" pitchFamily="49" charset="-122"/>
              <a:ea typeface="黑体" panose="02010609060101010101" pitchFamily="49" charset="-122"/>
            </a:endParaRPr>
          </a:p>
        </p:txBody>
      </p:sp>
      <p:sp>
        <p:nvSpPr>
          <p:cNvPr id="7" name="矩形 6"/>
          <p:cNvSpPr/>
          <p:nvPr/>
        </p:nvSpPr>
        <p:spPr>
          <a:xfrm>
            <a:off x="2483768" y="2060848"/>
            <a:ext cx="1107996" cy="369332"/>
          </a:xfrm>
          <a:prstGeom prst="rect">
            <a:avLst/>
          </a:prstGeom>
        </p:spPr>
        <p:txBody>
          <a:bodyPr wrap="none">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记忆学习</a:t>
            </a:r>
            <a:endParaRPr lang="zh-CN" altLang="en-US" dirty="0">
              <a:solidFill>
                <a:schemeClr val="tx1"/>
              </a:solidFill>
              <a:latin typeface="黑体" panose="02010609060101010101" pitchFamily="49" charset="-122"/>
              <a:ea typeface="黑体" panose="02010609060101010101" pitchFamily="49" charset="-122"/>
            </a:endParaRPr>
          </a:p>
        </p:txBody>
      </p:sp>
      <p:sp>
        <p:nvSpPr>
          <p:cNvPr id="8" name="矩形 7"/>
          <p:cNvSpPr/>
          <p:nvPr/>
        </p:nvSpPr>
        <p:spPr>
          <a:xfrm>
            <a:off x="2490766" y="3501008"/>
            <a:ext cx="1107996" cy="369332"/>
          </a:xfrm>
          <a:prstGeom prst="rect">
            <a:avLst/>
          </a:prstGeom>
        </p:spPr>
        <p:txBody>
          <a:bodyPr wrap="none">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演绎学习</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矩形 8"/>
          <p:cNvSpPr/>
          <p:nvPr/>
        </p:nvSpPr>
        <p:spPr>
          <a:xfrm>
            <a:off x="3491880" y="2550095"/>
            <a:ext cx="2262158" cy="369332"/>
          </a:xfrm>
          <a:prstGeom prst="rect">
            <a:avLst/>
          </a:prstGeom>
        </p:spPr>
        <p:txBody>
          <a:bodyPr wrap="none">
            <a:spAutoFit/>
          </a:bodyPr>
          <a:lstStyle/>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死记硬背式学习</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3491880" y="4149476"/>
            <a:ext cx="5212080" cy="368300"/>
          </a:xfrm>
          <a:prstGeom prst="rect">
            <a:avLst/>
          </a:prstGeom>
        </p:spPr>
        <p:txBody>
          <a:bodyPr wrap="none">
            <a:spAutoFit/>
          </a:bodyPr>
          <a:lstStyle/>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以演绎推理</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由一般到特殊</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为基础的学习方式</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10"/>
          <p:cNvSpPr/>
          <p:nvPr/>
        </p:nvSpPr>
        <p:spPr>
          <a:xfrm>
            <a:off x="3491374" y="5518024"/>
            <a:ext cx="5212080" cy="368300"/>
          </a:xfrm>
          <a:prstGeom prst="rect">
            <a:avLst/>
          </a:prstGeom>
        </p:spPr>
        <p:txBody>
          <a:bodyPr wrap="none">
            <a:spAutoFit/>
          </a:bodyPr>
          <a:lstStyle/>
          <a:p>
            <a:pPr algn="l"/>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以归纳推理</a:t>
            </a:r>
            <a:r>
              <a:rPr lang="en-US" altLang="zh-CN" kern="100" dirty="0">
                <a:latin typeface="黑体" panose="02010609060101010101" pitchFamily="49" charset="-122"/>
                <a:ea typeface="黑体" panose="02010609060101010101" pitchFamily="49" charset="-122"/>
                <a:cs typeface="Times New Roman" panose="02020603050405020304" pitchFamily="18" charset="0"/>
                <a:sym typeface="+mn-ea"/>
              </a:rPr>
              <a:t>(</a:t>
            </a:r>
            <a:r>
              <a:rPr lang="zh-CN" altLang="en-US" kern="100" dirty="0">
                <a:latin typeface="黑体" panose="02010609060101010101" pitchFamily="49" charset="-122"/>
                <a:ea typeface="黑体" panose="02010609060101010101" pitchFamily="49" charset="-122"/>
                <a:cs typeface="Times New Roman" panose="02020603050405020304" pitchFamily="18" charset="0"/>
                <a:sym typeface="+mn-ea"/>
              </a:rPr>
              <a:t>由</a:t>
            </a:r>
            <a:r>
              <a:rPr lang="zh-CN" altLang="en-US" kern="100" dirty="0">
                <a:latin typeface="黑体" panose="02010609060101010101" pitchFamily="49" charset="-122"/>
                <a:ea typeface="黑体" panose="02010609060101010101" pitchFamily="49" charset="-122"/>
                <a:cs typeface="Times New Roman" panose="02020603050405020304" pitchFamily="18" charset="0"/>
                <a:sym typeface="+mn-ea"/>
              </a:rPr>
              <a:t>特殊</a:t>
            </a:r>
            <a:r>
              <a:rPr lang="zh-CN" altLang="en-US" kern="100" dirty="0">
                <a:latin typeface="黑体" panose="02010609060101010101" pitchFamily="49" charset="-122"/>
                <a:ea typeface="黑体" panose="02010609060101010101" pitchFamily="49" charset="-122"/>
                <a:cs typeface="Times New Roman" panose="02020603050405020304" pitchFamily="18" charset="0"/>
                <a:sym typeface="+mn-ea"/>
              </a:rPr>
              <a:t>到</a:t>
            </a:r>
            <a:r>
              <a:rPr lang="zh-CN" altLang="en-US" kern="100" dirty="0">
                <a:latin typeface="黑体" panose="02010609060101010101" pitchFamily="49" charset="-122"/>
                <a:ea typeface="黑体" panose="02010609060101010101" pitchFamily="49" charset="-122"/>
                <a:cs typeface="Times New Roman" panose="02020603050405020304" pitchFamily="18" charset="0"/>
                <a:sym typeface="+mn-ea"/>
              </a:rPr>
              <a:t>一般</a:t>
            </a:r>
            <a:r>
              <a:rPr lang="en-US" altLang="zh-CN" kern="100" dirty="0">
                <a:latin typeface="黑体" panose="02010609060101010101" pitchFamily="49" charset="-122"/>
                <a:ea typeface="黑体" panose="02010609060101010101" pitchFamily="49" charset="-122"/>
                <a:cs typeface="Times New Roman" panose="02020603050405020304" pitchFamily="18" charset="0"/>
                <a:sym typeface="+mn-ea"/>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为基础的学习方式</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什么是机器学习</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solidFill>
                  <a:srgbClr val="C00000"/>
                </a:solidFill>
                <a:latin typeface="黑体" panose="02010609060101010101" pitchFamily="49" charset="-122"/>
                <a:ea typeface="黑体" panose="02010609060101010101" pitchFamily="49" charset="-122"/>
              </a:rPr>
              <a:t>机器学习的发展历史与背景</a:t>
            </a:r>
            <a:endParaRPr lang="en-US" altLang="zh-CN" sz="2400" dirty="0" smtClean="0">
              <a:solidFill>
                <a:srgbClr val="C00000"/>
              </a:solidFill>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机器学习的基本概念</a:t>
            </a:r>
            <a:endParaRPr lang="zh-CN" altLang="en-US" sz="24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模型评估与性能度量</a:t>
            </a: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符号学习与统计学习</a:t>
            </a:r>
            <a:endParaRPr lang="en-US" altLang="zh-CN" sz="2800" b="1" dirty="0">
              <a:latin typeface="黑体" panose="02010609060101010101" pitchFamily="49" charset="-122"/>
              <a:ea typeface="黑体" panose="02010609060101010101" pitchFamily="49" charset="-122"/>
            </a:endParaRPr>
          </a:p>
        </p:txBody>
      </p:sp>
      <p:sp>
        <p:nvSpPr>
          <p:cNvPr id="4" name="矩形 3"/>
          <p:cNvSpPr/>
          <p:nvPr/>
        </p:nvSpPr>
        <p:spPr>
          <a:xfrm>
            <a:off x="1044940" y="3367396"/>
            <a:ext cx="7560840" cy="923330"/>
          </a:xfrm>
          <a:prstGeom prst="rect">
            <a:avLst/>
          </a:prstGeom>
        </p:spPr>
        <p:txBody>
          <a:bodyPr wrap="square">
            <a:spAutoFit/>
          </a:bodyPr>
          <a:lstStyle/>
          <a:p>
            <a:pPr algn="just"/>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决策树模型是一个树形结构，包含了一个根结点、若干内部结点和若干叶子结点。该模型主要用于表示某种级联判断或决策，其中每个结点对应一次判断或决策，叶子结点表示判断或决策的最终</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结果</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408710" y="2476847"/>
            <a:ext cx="6156176" cy="369332"/>
          </a:xfrm>
          <a:prstGeom prst="rect">
            <a:avLst/>
          </a:prstGeom>
        </p:spPr>
        <p:txBody>
          <a:bodyPr wrap="square">
            <a:spAutoFit/>
          </a:bodyPr>
          <a:lstStyle/>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符号学习代表性成果</a:t>
            </a:r>
            <a:r>
              <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基于归纳学习</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683568" y="1871306"/>
            <a:ext cx="1723549" cy="461665"/>
          </a:xfrm>
          <a:prstGeom prst="rect">
            <a:avLst/>
          </a:prstGeom>
        </p:spPr>
        <p:txBody>
          <a:bodyPr wrap="none">
            <a:spAutoFit/>
          </a:bodyPr>
          <a:lstStyle/>
          <a:p>
            <a:r>
              <a:rPr lang="zh-CN" altLang="zh-CN" sz="24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决策树模型</a:t>
            </a:r>
            <a:endParaRPr lang="zh-CN" altLang="en-US" sz="2400" dirty="0">
              <a:solidFill>
                <a:schemeClr val="tx1"/>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7" name="矩形 6"/>
              <p:cNvSpPr/>
              <p:nvPr/>
            </p:nvSpPr>
            <p:spPr>
              <a:xfrm>
                <a:off x="1186292" y="4941168"/>
                <a:ext cx="7778196" cy="369332"/>
              </a:xfrm>
              <a:prstGeom prst="rect">
                <a:avLst/>
              </a:prstGeom>
            </p:spPr>
            <p:txBody>
              <a:bodyPr wrap="square">
                <a:spAutoFit/>
              </a:bodyPr>
              <a:lstStyle/>
              <a:p>
                <a:r>
                  <a:rPr lang="zh-CN" altLang="zh-CN" dirty="0">
                    <a:solidFill>
                      <a:schemeClr val="tx1"/>
                    </a:solidFill>
                    <a:latin typeface="黑体" panose="02010609060101010101" pitchFamily="49" charset="-122"/>
                    <a:ea typeface="黑体" panose="02010609060101010101" pitchFamily="49" charset="-122"/>
                  </a:rPr>
                  <a:t>构造决策树模型</a:t>
                </a:r>
                <a:r>
                  <a:rPr lang="zh-CN" altLang="en-US" dirty="0">
                    <a:solidFill>
                      <a:schemeClr val="tx1"/>
                    </a:solidFill>
                    <a:latin typeface="黑体" panose="02010609060101010101" pitchFamily="49" charset="-122"/>
                    <a:ea typeface="黑体" panose="02010609060101010101" pitchFamily="49" charset="-122"/>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通过</a:t>
                </a:r>
                <a14:m>
                  <m:oMath xmlns:m="http://schemas.openxmlformats.org/officeDocument/2006/math">
                    <m:r>
                      <a:rPr lang="en-US" altLang="zh-CN" b="0" i="1" kern="100" smtClean="0">
                        <a:solidFill>
                          <a:srgbClr val="0000FF"/>
                        </a:solidFill>
                        <a:latin typeface="Cambria Math" panose="02040503050406030204" pitchFamily="18" charset="0"/>
                        <a:cs typeface="Times New Roman" panose="02020603050405020304" pitchFamily="18" charset="0"/>
                      </a:rPr>
                      <m:t>𝐼𝐷</m:t>
                    </m:r>
                    <m:r>
                      <a:rPr lang="en-US" altLang="zh-CN" b="0" i="1" kern="100">
                        <a:solidFill>
                          <a:srgbClr val="0000FF"/>
                        </a:solidFill>
                        <a:latin typeface="Cambria Math" panose="02040503050406030204" pitchFamily="18" charset="0"/>
                        <a:cs typeface="Times New Roman" panose="02020603050405020304" pitchFamily="18" charset="0"/>
                      </a:rPr>
                      <m:t>3</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r>
                      <a:rPr lang="en-US" altLang="zh-CN" i="1" kern="100">
                        <a:solidFill>
                          <a:srgbClr val="0000FF"/>
                        </a:solidFill>
                        <a:latin typeface="Cambria Math" panose="02040503050406030204" pitchFamily="18" charset="0"/>
                        <a:cs typeface="Times New Roman" panose="02020603050405020304" pitchFamily="18" charset="0"/>
                      </a:rPr>
                      <m:t>𝐶</m:t>
                    </m:r>
                    <m:r>
                      <a:rPr lang="en-US" altLang="zh-CN" i="1" kern="100">
                        <a:solidFill>
                          <a:srgbClr val="0000FF"/>
                        </a:solidFill>
                        <a:latin typeface="Cambria Math" panose="02040503050406030204" pitchFamily="18" charset="0"/>
                        <a:cs typeface="Times New Roman" panose="02020603050405020304" pitchFamily="18" charset="0"/>
                      </a:rPr>
                      <m:t>4</m:t>
                    </m:r>
                    <m:r>
                      <a:rPr lang="en-US" altLang="zh-CN" i="1" kern="100">
                        <a:solidFill>
                          <a:srgbClr val="0000FF"/>
                        </a:solidFill>
                        <a:latin typeface="Cambria Math" panose="02040503050406030204" pitchFamily="18" charset="0"/>
                        <a:cs typeface="Times New Roman" panose="02020603050405020304" pitchFamily="18" charset="0"/>
                      </a:rPr>
                      <m:t>.</m:t>
                    </m:r>
                    <m:r>
                      <a:rPr lang="en-US" altLang="zh-CN" i="1" kern="100">
                        <a:solidFill>
                          <a:srgbClr val="0000FF"/>
                        </a:solidFill>
                        <a:latin typeface="Cambria Math" panose="02040503050406030204" pitchFamily="18" charset="0"/>
                        <a:cs typeface="Times New Roman" panose="02020603050405020304" pitchFamily="18" charset="0"/>
                      </a:rPr>
                      <m:t>5</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和</a:t>
                </a:r>
                <a14:m>
                  <m:oMath xmlns:m="http://schemas.openxmlformats.org/officeDocument/2006/math">
                    <m:r>
                      <a:rPr lang="en-US" altLang="zh-CN" i="1" kern="100">
                        <a:solidFill>
                          <a:srgbClr val="0000FF"/>
                        </a:solidFill>
                        <a:latin typeface="Cambria Math" panose="02040503050406030204" pitchFamily="18" charset="0"/>
                        <a:cs typeface="Times New Roman" panose="02020603050405020304" pitchFamily="18" charset="0"/>
                      </a:rPr>
                      <m:t>𝐶𝐴𝑅𝑇</m:t>
                    </m:r>
                  </m:oMath>
                </a14:m>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等机器学习算法</a:t>
                </a:r>
                <a:endParaRPr lang="zh-CN" altLang="en-US" dirty="0">
                  <a:solidFill>
                    <a:schemeClr val="tx1"/>
                  </a:solidFill>
                  <a:latin typeface="黑体" panose="02010609060101010101" pitchFamily="49" charset="-122"/>
                  <a:ea typeface="黑体" panose="02010609060101010101" pitchFamily="49" charset="-122"/>
                </a:endParaRPr>
              </a:p>
            </p:txBody>
          </p:sp>
        </mc:Choice>
        <mc:Fallback>
          <p:sp>
            <p:nvSpPr>
              <p:cNvPr id="7" name="矩形 6"/>
              <p:cNvSpPr>
                <a:spLocks noRot="1" noChangeAspect="1" noMove="1" noResize="1" noEditPoints="1" noAdjustHandles="1" noChangeArrowheads="1" noChangeShapeType="1" noTextEdit="1"/>
              </p:cNvSpPr>
              <p:nvPr/>
            </p:nvSpPr>
            <p:spPr>
              <a:xfrm>
                <a:off x="1186292" y="4941168"/>
                <a:ext cx="7778196" cy="369332"/>
              </a:xfrm>
              <a:prstGeom prst="rect">
                <a:avLst/>
              </a:prstGeom>
              <a:blipFill rotWithShape="1">
                <a:blip r:embed="rId1"/>
                <a:stretch>
                  <a:fillRect l="-1" t="-63" r="2" b="17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符号学习与统计学习</a:t>
            </a:r>
            <a:endParaRPr lang="en-US" altLang="zh-CN" sz="2800" b="1" dirty="0">
              <a:latin typeface="黑体" panose="02010609060101010101" pitchFamily="49" charset="-122"/>
              <a:ea typeface="黑体" panose="02010609060101010101" pitchFamily="49" charset="-122"/>
            </a:endParaRPr>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a:xfrm>
            <a:off x="2039330" y="2852936"/>
            <a:ext cx="5065340" cy="2818100"/>
          </a:xfrm>
          <a:prstGeom prst="rect">
            <a:avLst/>
          </a:prstGeom>
          <a:noFill/>
          <a:ln>
            <a:noFill/>
          </a:ln>
        </p:spPr>
      </p:pic>
      <p:sp>
        <p:nvSpPr>
          <p:cNvPr id="5" name="矩形 4"/>
          <p:cNvSpPr/>
          <p:nvPr/>
        </p:nvSpPr>
        <p:spPr>
          <a:xfrm>
            <a:off x="827584" y="1844824"/>
            <a:ext cx="5328592" cy="369332"/>
          </a:xfrm>
          <a:prstGeom prst="rect">
            <a:avLst/>
          </a:prstGeom>
        </p:spPr>
        <p:txBody>
          <a:bodyPr wrap="square">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用于挑选篮球运动员的决策树模型</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符号学习与统计学习</a:t>
            </a:r>
            <a:endParaRPr lang="en-US" altLang="zh-CN" sz="2800" b="1" dirty="0">
              <a:latin typeface="黑体" panose="02010609060101010101" pitchFamily="49" charset="-122"/>
              <a:ea typeface="黑体" panose="02010609060101010101" pitchFamily="49" charset="-122"/>
            </a:endParaRPr>
          </a:p>
        </p:txBody>
      </p:sp>
      <p:sp>
        <p:nvSpPr>
          <p:cNvPr id="4" name="矩形 3"/>
          <p:cNvSpPr/>
          <p:nvPr/>
        </p:nvSpPr>
        <p:spPr>
          <a:xfrm>
            <a:off x="971600" y="1891989"/>
            <a:ext cx="1415772" cy="461665"/>
          </a:xfrm>
          <a:prstGeom prst="rect">
            <a:avLst/>
          </a:prstGeom>
        </p:spPr>
        <p:txBody>
          <a:bodyPr wrap="none">
            <a:spAutoFit/>
          </a:bodyPr>
          <a:lstStyle/>
          <a:p>
            <a:r>
              <a:rPr lang="zh-CN" altLang="zh-CN" sz="24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统计学习</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5" name="矩形 4"/>
          <p:cNvSpPr/>
          <p:nvPr/>
        </p:nvSpPr>
        <p:spPr>
          <a:xfrm>
            <a:off x="2797741" y="2015099"/>
            <a:ext cx="2492990" cy="369332"/>
          </a:xfrm>
          <a:prstGeom prst="rect">
            <a:avLst/>
          </a:prstGeom>
        </p:spPr>
        <p:txBody>
          <a:bodyPr wrap="none">
            <a:spAutoFit/>
          </a:bodyPr>
          <a:lstStyle/>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基于概率统计理论</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971600" y="2599874"/>
            <a:ext cx="8172908" cy="369332"/>
          </a:xfrm>
          <a:prstGeom prst="rect">
            <a:avLst/>
          </a:prstGeom>
        </p:spPr>
        <p:txBody>
          <a:bodyPr wrap="square">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最具代表性的成果是</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支持向量机模型</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及相关的统计学习算法</a:t>
            </a:r>
            <a:endParaRPr lang="zh-CN" altLang="en-US" dirty="0">
              <a:solidFill>
                <a:schemeClr val="tx1"/>
              </a:solidFill>
              <a:latin typeface="黑体" panose="02010609060101010101" pitchFamily="49" charset="-122"/>
              <a:ea typeface="黑体" panose="02010609060101010101" pitchFamily="49" charset="-122"/>
            </a:endParaRPr>
          </a:p>
        </p:txBody>
      </p:sp>
      <p:pic>
        <p:nvPicPr>
          <p:cNvPr id="7" name="图片 6"/>
          <p:cNvPicPr/>
          <p:nvPr/>
        </p:nvPicPr>
        <p:blipFill>
          <a:blip r:embed="rId1">
            <a:extLst>
              <a:ext uri="{28A0092B-C50C-407E-A947-70E740481C1C}">
                <a14:useLocalDpi xmlns:a14="http://schemas.microsoft.com/office/drawing/2010/main" val="0"/>
              </a:ext>
            </a:extLst>
          </a:blip>
          <a:stretch>
            <a:fillRect/>
          </a:stretch>
        </p:blipFill>
        <p:spPr>
          <a:xfrm>
            <a:off x="1227175" y="3184649"/>
            <a:ext cx="3427218" cy="2627812"/>
          </a:xfrm>
          <a:prstGeom prst="rect">
            <a:avLst/>
          </a:prstGeom>
        </p:spPr>
      </p:pic>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4932040" y="3204825"/>
            <a:ext cx="3600400" cy="2627812"/>
          </a:xfrm>
          <a:prstGeom prst="rect">
            <a:avLst/>
          </a:prstGeom>
        </p:spPr>
      </p:pic>
      <p:sp>
        <p:nvSpPr>
          <p:cNvPr id="9" name="矩形 8"/>
          <p:cNvSpPr/>
          <p:nvPr/>
        </p:nvSpPr>
        <p:spPr>
          <a:xfrm>
            <a:off x="2128327" y="5832637"/>
            <a:ext cx="1338828" cy="369332"/>
          </a:xfrm>
          <a:prstGeom prst="rect">
            <a:avLst/>
          </a:prstGeom>
        </p:spPr>
        <p:txBody>
          <a:bodyPr wrap="none">
            <a:spAutoFit/>
          </a:bodyPr>
          <a:lstStyle/>
          <a:p>
            <a:r>
              <a:rPr lang="zh-CN" altLang="zh-CN" sz="18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分离超平面</a:t>
            </a:r>
            <a:endParaRPr lang="zh-CN" altLang="en-US" sz="1800" dirty="0">
              <a:solidFill>
                <a:srgbClr val="0000FF"/>
              </a:solidFill>
              <a:latin typeface="黑体" panose="02010609060101010101" pitchFamily="49" charset="-122"/>
              <a:ea typeface="黑体" panose="02010609060101010101" pitchFamily="49" charset="-122"/>
            </a:endParaRPr>
          </a:p>
        </p:txBody>
      </p:sp>
      <p:sp>
        <p:nvSpPr>
          <p:cNvPr id="10" name="矩形 9"/>
          <p:cNvSpPr/>
          <p:nvPr/>
        </p:nvSpPr>
        <p:spPr>
          <a:xfrm>
            <a:off x="5485745" y="5867980"/>
            <a:ext cx="2492990" cy="369332"/>
          </a:xfrm>
          <a:prstGeom prst="rect">
            <a:avLst/>
          </a:prstGeom>
        </p:spPr>
        <p:txBody>
          <a:bodyPr wrap="none">
            <a:spAutoFit/>
          </a:bodyPr>
          <a:lstStyle/>
          <a:p>
            <a:r>
              <a:rPr lang="zh-CN" altLang="zh-CN" sz="18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间隔最大的分离超平面</a:t>
            </a:r>
            <a:endParaRPr lang="zh-CN" altLang="en-US" sz="18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符号学习与统计学习</a:t>
            </a:r>
            <a:endParaRPr lang="en-US" altLang="zh-CN" sz="2800" b="1" dirty="0">
              <a:latin typeface="黑体" panose="02010609060101010101" pitchFamily="49" charset="-122"/>
              <a:ea typeface="黑体" panose="02010609060101010101" pitchFamily="49" charset="-122"/>
            </a:endParaRPr>
          </a:p>
        </p:txBody>
      </p:sp>
      <p:sp>
        <p:nvSpPr>
          <p:cNvPr id="4" name="矩形 3"/>
          <p:cNvSpPr/>
          <p:nvPr/>
        </p:nvSpPr>
        <p:spPr>
          <a:xfrm>
            <a:off x="827584" y="1990581"/>
            <a:ext cx="7848872" cy="646331"/>
          </a:xfrm>
          <a:prstGeom prst="rect">
            <a:avLst/>
          </a:prstGeom>
        </p:spPr>
        <p:txBody>
          <a:bodyPr wrap="square">
            <a:spAutoFit/>
          </a:bodyPr>
          <a:lstStyle/>
          <a:p>
            <a:r>
              <a:rPr lang="en-US" altLang="zh-CN"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核方法</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的基本思想是将低维特征空间当中线性不可分的数据映射到高维特征空间当中，使得这些数据在高维特征空间当中线性可</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分</a:t>
            </a:r>
            <a:endParaRPr lang="zh-CN" altLang="en-US" dirty="0">
              <a:solidFill>
                <a:schemeClr val="tx1"/>
              </a:solidFill>
              <a:latin typeface="黑体" panose="02010609060101010101" pitchFamily="49" charset="-122"/>
              <a:ea typeface="黑体" panose="02010609060101010101" pitchFamily="49" charset="-122"/>
            </a:endParaRPr>
          </a:p>
        </p:txBody>
      </p:sp>
      <p:pic>
        <p:nvPicPr>
          <p:cNvPr id="5" name="图片 4"/>
          <p:cNvPicPr/>
          <p:nvPr/>
        </p:nvPicPr>
        <p:blipFill>
          <a:blip r:embed="rId1"/>
          <a:stretch>
            <a:fillRect/>
          </a:stretch>
        </p:blipFill>
        <p:spPr>
          <a:xfrm>
            <a:off x="1401445" y="3354705"/>
            <a:ext cx="3170555" cy="2070100"/>
          </a:xfrm>
          <a:prstGeom prst="rect">
            <a:avLst/>
          </a:prstGeom>
        </p:spPr>
      </p:pic>
      <p:pic>
        <p:nvPicPr>
          <p:cNvPr id="6" name="图片 5"/>
          <p:cNvPicPr/>
          <p:nvPr/>
        </p:nvPicPr>
        <p:blipFill>
          <a:blip r:embed="rId2"/>
          <a:stretch>
            <a:fillRect/>
          </a:stretch>
        </p:blipFill>
        <p:spPr>
          <a:xfrm>
            <a:off x="5148064" y="2996952"/>
            <a:ext cx="3024335" cy="2427838"/>
          </a:xfrm>
          <a:prstGeom prst="rect">
            <a:avLst/>
          </a:prstGeom>
        </p:spPr>
      </p:pic>
      <p:sp>
        <p:nvSpPr>
          <p:cNvPr id="7" name="矩形 6"/>
          <p:cNvSpPr/>
          <p:nvPr/>
        </p:nvSpPr>
        <p:spPr>
          <a:xfrm>
            <a:off x="1545050" y="5516938"/>
            <a:ext cx="2723823" cy="369332"/>
          </a:xfrm>
          <a:prstGeom prst="rect">
            <a:avLst/>
          </a:prstGeom>
        </p:spPr>
        <p:txBody>
          <a:bodyPr wrap="none">
            <a:spAutoFit/>
          </a:bodyPr>
          <a:lstStyle/>
          <a:p>
            <a:r>
              <a:rPr lang="zh-CN" altLang="zh-CN" sz="18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二维特征空间的数据分布</a:t>
            </a:r>
            <a:endParaRPr lang="zh-CN" altLang="en-US" sz="18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5298319" y="5503518"/>
            <a:ext cx="2723823" cy="369332"/>
          </a:xfrm>
          <a:prstGeom prst="rect">
            <a:avLst/>
          </a:prstGeom>
        </p:spPr>
        <p:txBody>
          <a:bodyPr wrap="none">
            <a:spAutoFit/>
          </a:bodyPr>
          <a:lstStyle/>
          <a:p>
            <a:r>
              <a:rPr lang="zh-CN" altLang="zh-CN" sz="18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三维特征空间的数据分布</a:t>
            </a:r>
            <a:endParaRPr lang="zh-CN" altLang="en-US"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符号学习与统计学习</a:t>
            </a:r>
            <a:endParaRPr lang="en-US" altLang="zh-CN" sz="2800" b="1" dirty="0">
              <a:latin typeface="黑体" panose="02010609060101010101" pitchFamily="49" charset="-122"/>
              <a:ea typeface="黑体" panose="02010609060101010101" pitchFamily="49" charset="-122"/>
            </a:endParaRPr>
          </a:p>
        </p:txBody>
      </p:sp>
      <p:sp>
        <p:nvSpPr>
          <p:cNvPr id="7" name="矩形 6"/>
          <p:cNvSpPr/>
          <p:nvPr/>
        </p:nvSpPr>
        <p:spPr>
          <a:xfrm>
            <a:off x="899592" y="1844824"/>
            <a:ext cx="2646878" cy="461665"/>
          </a:xfrm>
          <a:prstGeom prst="rect">
            <a:avLst/>
          </a:prstGeom>
        </p:spPr>
        <p:txBody>
          <a:bodyPr wrap="none">
            <a:spAutoFit/>
          </a:bodyPr>
          <a:lstStyle/>
          <a:p>
            <a:r>
              <a:rPr lang="zh-CN" altLang="zh-CN" sz="24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支持向量机</a:t>
            </a:r>
            <a:r>
              <a:rPr lang="zh-CN" altLang="en-US" sz="24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优势：</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文本框 3"/>
          <p:cNvSpPr txBox="1"/>
          <p:nvPr/>
        </p:nvSpPr>
        <p:spPr>
          <a:xfrm>
            <a:off x="1259632" y="2635969"/>
            <a:ext cx="7200800" cy="923330"/>
          </a:xfrm>
          <a:prstGeom prst="rect">
            <a:avLst/>
          </a:prstGeom>
          <a:noFill/>
        </p:spPr>
        <p:txBody>
          <a:bodyPr wrap="square" rtlCol="0">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1</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）支持向量机使用的最大间隔思想使得分类器模型只取决于支持向量，模型计算复杂度只与支持向量数目有关，有效避免了维数灾难问题并使得支持向量机对训练样本的变化具有较强的</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鲁棒性</a:t>
            </a:r>
            <a:endPar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文本框 5"/>
          <p:cNvSpPr txBox="1"/>
          <p:nvPr/>
        </p:nvSpPr>
        <p:spPr>
          <a:xfrm>
            <a:off x="1227600" y="4077072"/>
            <a:ext cx="7200800" cy="646331"/>
          </a:xfrm>
          <a:prstGeom prst="rect">
            <a:avLst/>
          </a:prstGeom>
          <a:noFill/>
        </p:spPr>
        <p:txBody>
          <a:bodyPr wrap="square" rtlCol="0">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2</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）支持向量机的核方法在一定程度上避免了直接在高维空间中处理问题，有效降低了问题求解的</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难度</a:t>
            </a:r>
            <a:endPar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连接学习的兴起</a:t>
            </a:r>
            <a:endParaRPr lang="en-US" altLang="zh-CN" sz="2800" b="1" dirty="0">
              <a:latin typeface="黑体" panose="02010609060101010101" pitchFamily="49" charset="-122"/>
              <a:ea typeface="黑体" panose="02010609060101010101" pitchFamily="49" charset="-122"/>
            </a:endParaRPr>
          </a:p>
        </p:txBody>
      </p:sp>
      <p:sp>
        <p:nvSpPr>
          <p:cNvPr id="4" name="矩形 3"/>
          <p:cNvSpPr/>
          <p:nvPr/>
        </p:nvSpPr>
        <p:spPr>
          <a:xfrm>
            <a:off x="842969" y="1797830"/>
            <a:ext cx="2031325" cy="461665"/>
          </a:xfrm>
          <a:prstGeom prst="rect">
            <a:avLst/>
          </a:prstGeom>
        </p:spPr>
        <p:txBody>
          <a:bodyPr wrap="none">
            <a:spAutoFit/>
          </a:bodyPr>
          <a:lstStyle/>
          <a:p>
            <a:r>
              <a:rPr lang="zh-CN" altLang="zh-CN" sz="24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深度信念网络</a:t>
            </a:r>
            <a:endParaRPr lang="zh-CN" altLang="en-US" sz="2400" dirty="0">
              <a:solidFill>
                <a:srgbClr val="0000FF"/>
              </a:solidFill>
              <a:latin typeface="黑体" panose="02010609060101010101" pitchFamily="49" charset="-122"/>
              <a:ea typeface="黑体" panose="02010609060101010101" pitchFamily="49" charset="-122"/>
            </a:endParaRPr>
          </a:p>
        </p:txBody>
      </p:sp>
      <p:sp>
        <p:nvSpPr>
          <p:cNvPr id="5" name="矩形 4"/>
          <p:cNvSpPr/>
          <p:nvPr/>
        </p:nvSpPr>
        <p:spPr>
          <a:xfrm>
            <a:off x="1491041" y="2382605"/>
            <a:ext cx="6337300" cy="369332"/>
          </a:xfrm>
          <a:prstGeom prst="rect">
            <a:avLst/>
          </a:prstGeom>
        </p:spPr>
        <p:txBody>
          <a:bodyPr wrap="square">
            <a:spAutoFit/>
          </a:bodyPr>
          <a:lstStyle/>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使用逐层学习策略对样本数据进行训练</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842969" y="3343632"/>
            <a:ext cx="7776147" cy="2031325"/>
          </a:xfrm>
          <a:prstGeom prst="rect">
            <a:avLst/>
          </a:prstGeom>
          <a:solidFill>
            <a:srgbClr val="FFFF99"/>
          </a:solidFill>
        </p:spPr>
        <p:txBody>
          <a:bodyPr wrap="square">
            <a:spAutoFit/>
          </a:bodyPr>
          <a:lstStyle/>
          <a:p>
            <a:pPr marL="342900" indent="-342900" algn="just">
              <a:buFont typeface="Wingdings" panose="05000000000000000000" pitchFamily="2" charset="2"/>
              <a:buChar char="Ø"/>
            </a:pP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首先将深层神经网络拆分成若干相对独立的浅层的自编码网络，各个自编码网络可以根据其输入与输出一致的特点进行无监督学习，由此计算出</a:t>
            </a:r>
            <a:r>
              <a:rPr lang="zh-CN" altLang="zh-CN" kern="100">
                <a:solidFill>
                  <a:schemeClr val="tx1"/>
                </a:solidFill>
                <a:latin typeface="黑体" panose="02010609060101010101" pitchFamily="49" charset="-122"/>
                <a:ea typeface="黑体" panose="02010609060101010101" pitchFamily="49" charset="-122"/>
                <a:cs typeface="Times New Roman" panose="02020603050405020304" pitchFamily="18" charset="0"/>
              </a:rPr>
              <a:t>连接</a:t>
            </a:r>
            <a:r>
              <a:rPr lang="zh-CN" altLang="zh-CN" kern="10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权重</a:t>
            </a:r>
            <a:endPar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buFont typeface="Wingdings" panose="05000000000000000000" pitchFamily="2" charset="2"/>
              <a:buChar char="Ø"/>
            </a:pP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然后通过将多个训练好的自编码网络进行堆叠的方式获得一个参数较优的深层</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神经网络</a:t>
            </a:r>
            <a:endPar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buFont typeface="Wingdings" panose="05000000000000000000" pitchFamily="2" charset="2"/>
              <a:buChar char="Ø"/>
            </a:pP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最后，通过少量带标注的样本对网络进行微调便可获得一种性能优良的深层神经网络，即深度信念</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网络</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7" name="直接连接符 6"/>
          <p:cNvCxnSpPr>
            <a:endCxn id="5" idx="2"/>
          </p:cNvCxnSpPr>
          <p:nvPr/>
        </p:nvCxnSpPr>
        <p:spPr bwMode="auto">
          <a:xfrm>
            <a:off x="2555776" y="2751937"/>
            <a:ext cx="2103915" cy="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箭头连接符 7"/>
          <p:cNvCxnSpPr/>
          <p:nvPr/>
        </p:nvCxnSpPr>
        <p:spPr bwMode="auto">
          <a:xfrm flipH="1">
            <a:off x="2987824" y="2751937"/>
            <a:ext cx="619909" cy="538451"/>
          </a:xfrm>
          <a:prstGeom prst="straightConnector1">
            <a:avLst/>
          </a:prstGeom>
          <a:noFill/>
          <a:ln w="2857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连接学习的兴起</a:t>
            </a:r>
            <a:endParaRPr lang="en-US" altLang="zh-CN" sz="2800"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 name="矩形 3"/>
              <p:cNvSpPr/>
              <p:nvPr/>
            </p:nvSpPr>
            <p:spPr>
              <a:xfrm>
                <a:off x="809328" y="1988840"/>
                <a:ext cx="7525344" cy="707886"/>
              </a:xfrm>
              <a:prstGeom prst="rect">
                <a:avLst/>
              </a:prstGeom>
            </p:spPr>
            <p:txBody>
              <a:bodyPr wrap="square">
                <a:spAutoFit/>
              </a:bodyPr>
              <a:lstStyle/>
              <a:p>
                <a:r>
                  <a:rPr lang="en-US" altLang="zh-CN" sz="2000" kern="100" dirty="0">
                    <a:latin typeface="+mn-ea"/>
                    <a:cs typeface="Times New Roman" panose="02020603050405020304" pitchFamily="18" charset="0"/>
                  </a:rPr>
                  <a:t>    </a:t>
                </a:r>
                <a:r>
                  <a:rPr lang="zh-CN" altLang="zh-CN" sz="2000" kern="100" dirty="0">
                    <a:solidFill>
                      <a:schemeClr val="tx1"/>
                    </a:solidFill>
                    <a:latin typeface="+mn-ea"/>
                    <a:cs typeface="Times New Roman" panose="02020603050405020304" pitchFamily="18" charset="0"/>
                  </a:rPr>
                  <a:t>深度信念网络以</a:t>
                </a:r>
                <a:r>
                  <a:rPr lang="zh-CN" altLang="zh-CN" sz="2000" kern="100" dirty="0">
                    <a:solidFill>
                      <a:srgbClr val="0000FF"/>
                    </a:solidFill>
                    <a:latin typeface="+mn-ea"/>
                    <a:cs typeface="Times New Roman" panose="02020603050405020304" pitchFamily="18" charset="0"/>
                  </a:rPr>
                  <a:t>受限玻尔兹曼机（</a:t>
                </a:r>
                <a14:m>
                  <m:oMath xmlns:m="http://schemas.openxmlformats.org/officeDocument/2006/math">
                    <m:r>
                      <a:rPr lang="en-US" altLang="zh-CN" sz="2000" b="0" i="1" kern="100">
                        <a:solidFill>
                          <a:srgbClr val="0000FF"/>
                        </a:solidFill>
                        <a:latin typeface="Cambria Math" panose="02040503050406030204"/>
                        <a:cs typeface="Times New Roman" panose="02020603050405020304" pitchFamily="18" charset="0"/>
                      </a:rPr>
                      <m:t>𝑅𝐵𝑀</m:t>
                    </m:r>
                  </m:oMath>
                </a14:m>
                <a:r>
                  <a:rPr lang="zh-CN" altLang="zh-CN" sz="2000" kern="100" dirty="0">
                    <a:solidFill>
                      <a:srgbClr val="0000FF"/>
                    </a:solidFill>
                    <a:latin typeface="+mn-ea"/>
                    <a:cs typeface="Times New Roman" panose="02020603050405020304" pitchFamily="18" charset="0"/>
                  </a:rPr>
                  <a:t>）</a:t>
                </a:r>
                <a:r>
                  <a:rPr lang="zh-CN" altLang="zh-CN" sz="2000" kern="100" dirty="0">
                    <a:solidFill>
                      <a:schemeClr val="tx1"/>
                    </a:solidFill>
                    <a:latin typeface="+mn-ea"/>
                    <a:cs typeface="Times New Roman" panose="02020603050405020304" pitchFamily="18" charset="0"/>
                  </a:rPr>
                  <a:t>为基本构件堆叠组建而</a:t>
                </a:r>
                <a:r>
                  <a:rPr lang="zh-CN" altLang="zh-CN" sz="2000" kern="100" dirty="0" smtClean="0">
                    <a:solidFill>
                      <a:schemeClr val="tx1"/>
                    </a:solidFill>
                    <a:latin typeface="+mn-ea"/>
                    <a:cs typeface="Times New Roman" panose="02020603050405020304" pitchFamily="18" charset="0"/>
                  </a:rPr>
                  <a:t>成</a:t>
                </a:r>
                <a:endParaRPr lang="zh-CN" altLang="en-US" sz="2000" dirty="0">
                  <a:latin typeface="+mn-ea"/>
                </a:endParaRPr>
              </a:p>
            </p:txBody>
          </p:sp>
        </mc:Choice>
        <mc:Fallback>
          <p:sp>
            <p:nvSpPr>
              <p:cNvPr id="4" name="矩形 3"/>
              <p:cNvSpPr>
                <a:spLocks noRot="1" noChangeAspect="1" noMove="1" noResize="1" noEditPoints="1" noAdjustHandles="1" noChangeArrowheads="1" noChangeShapeType="1" noTextEdit="1"/>
              </p:cNvSpPr>
              <p:nvPr/>
            </p:nvSpPr>
            <p:spPr>
              <a:xfrm>
                <a:off x="809328" y="1988840"/>
                <a:ext cx="7525344" cy="707886"/>
              </a:xfrm>
              <a:prstGeom prst="rect">
                <a:avLst/>
              </a:prstGeom>
              <a:blipFill rotWithShape="1">
                <a:blip r:embed="rId1"/>
                <a:stretch>
                  <a:fillRect l="-4" t="-3" r="4" b="73"/>
                </a:stretch>
              </a:blipFill>
            </p:spPr>
            <p:txBody>
              <a:bodyPr/>
              <a:lstStyle/>
              <a:p>
                <a:r>
                  <a:rPr lang="zh-CN" altLang="en-US">
                    <a:noFill/>
                  </a:rPr>
                  <a:t> </a:t>
                </a:r>
              </a:p>
            </p:txBody>
          </p:sp>
        </mc:Fallback>
      </mc:AlternateContent>
      <p:pic>
        <p:nvPicPr>
          <p:cNvPr id="5" name="图片 4"/>
          <p:cNvPicPr/>
          <p:nvPr/>
        </p:nvPicPr>
        <p:blipFill>
          <a:blip r:embed="rId2"/>
          <a:stretch>
            <a:fillRect/>
          </a:stretch>
        </p:blipFill>
        <p:spPr>
          <a:xfrm>
            <a:off x="899592" y="3500582"/>
            <a:ext cx="2304256" cy="1551930"/>
          </a:xfrm>
          <a:prstGeom prst="rect">
            <a:avLst/>
          </a:prstGeom>
        </p:spPr>
      </p:pic>
      <p:pic>
        <p:nvPicPr>
          <p:cNvPr id="6" name="图片 5"/>
          <p:cNvPicPr/>
          <p:nvPr/>
        </p:nvPicPr>
        <p:blipFill>
          <a:blip r:embed="rId3" cstate="print">
            <a:extLst>
              <a:ext uri="{28A0092B-C50C-407E-A947-70E740481C1C}">
                <a14:useLocalDpi xmlns:a14="http://schemas.microsoft.com/office/drawing/2010/main" val="0"/>
              </a:ext>
            </a:extLst>
          </a:blip>
          <a:stretch>
            <a:fillRect/>
          </a:stretch>
        </p:blipFill>
        <p:spPr>
          <a:xfrm>
            <a:off x="3768090" y="2820035"/>
            <a:ext cx="5274310" cy="2913380"/>
          </a:xfrm>
          <a:prstGeom prst="rect">
            <a:avLst/>
          </a:prstGeom>
        </p:spPr>
      </p:pic>
      <p:sp>
        <p:nvSpPr>
          <p:cNvPr id="7" name="矩形 6"/>
          <p:cNvSpPr/>
          <p:nvPr/>
        </p:nvSpPr>
        <p:spPr>
          <a:xfrm>
            <a:off x="805225" y="5229200"/>
            <a:ext cx="2492990" cy="369332"/>
          </a:xfrm>
          <a:prstGeom prst="rect">
            <a:avLst/>
          </a:prstGeom>
        </p:spPr>
        <p:txBody>
          <a:bodyPr wrap="none">
            <a:spAutoFit/>
          </a:bodyPr>
          <a:lstStyle/>
          <a:p>
            <a:r>
              <a:rPr lang="zh-CN" altLang="zh-CN" sz="18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受限玻尔兹曼机示意图</a:t>
            </a:r>
            <a:endParaRPr lang="zh-CN" altLang="en-US" sz="18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5108227" y="5748464"/>
            <a:ext cx="2723823" cy="369332"/>
          </a:xfrm>
          <a:prstGeom prst="rect">
            <a:avLst/>
          </a:prstGeom>
        </p:spPr>
        <p:txBody>
          <a:bodyPr wrap="none">
            <a:spAutoFit/>
          </a:bodyPr>
          <a:lstStyle/>
          <a:p>
            <a:r>
              <a:rPr lang="zh-CN" altLang="zh-CN" sz="18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深度信念网络的基本结构</a:t>
            </a:r>
            <a:endParaRPr lang="zh-CN" altLang="en-US"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连接学习的兴起</a:t>
            </a:r>
            <a:endParaRPr lang="en-US" altLang="zh-CN" sz="2800" b="1" dirty="0">
              <a:latin typeface="黑体" panose="02010609060101010101" pitchFamily="49" charset="-122"/>
              <a:ea typeface="黑体" panose="02010609060101010101" pitchFamily="49" charset="-122"/>
            </a:endParaRPr>
          </a:p>
        </p:txBody>
      </p:sp>
      <p:sp>
        <p:nvSpPr>
          <p:cNvPr id="9" name="内容占位符 2"/>
          <p:cNvSpPr txBox="1"/>
          <p:nvPr>
            <p:custDataLst>
              <p:tags r:id="rId1"/>
            </p:custDataLst>
          </p:nvPr>
        </p:nvSpPr>
        <p:spPr>
          <a:xfrm>
            <a:off x="362535" y="2204720"/>
            <a:ext cx="7571184" cy="273630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zh-CN" altLang="en-US" sz="2000" dirty="0" smtClean="0">
                <a:latin typeface="+mn-ea"/>
              </a:rPr>
              <a:t>预训练</a:t>
            </a:r>
            <a:r>
              <a:rPr lang="en-US" altLang="zh-CN" sz="2000" dirty="0">
                <a:latin typeface="+mn-ea"/>
              </a:rPr>
              <a:t>(</a:t>
            </a:r>
            <a:r>
              <a:rPr lang="zh-CN" altLang="en-US" sz="2000" dirty="0">
                <a:latin typeface="+mn-ea"/>
              </a:rPr>
              <a:t>无监督</a:t>
            </a:r>
            <a:r>
              <a:rPr lang="en-US" altLang="zh-CN" sz="2000" dirty="0" smtClean="0">
                <a:latin typeface="+mn-ea"/>
              </a:rPr>
              <a:t>):</a:t>
            </a:r>
            <a:r>
              <a:rPr lang="zh-CN" altLang="en-US" sz="2000" dirty="0" smtClean="0">
                <a:latin typeface="+mn-ea"/>
              </a:rPr>
              <a:t>大量的无标签数据集进行逐层预训练</a:t>
            </a:r>
            <a:endParaRPr lang="en-US" altLang="zh-CN" sz="2000" dirty="0" smtClean="0">
              <a:latin typeface="+mn-ea"/>
            </a:endParaRPr>
          </a:p>
          <a:p>
            <a:pPr marL="514350" indent="-514350">
              <a:buFont typeface="Arial" panose="020B0604020202020204" pitchFamily="34" charset="0"/>
              <a:buAutoNum type="arabicPeriod"/>
            </a:pPr>
            <a:endParaRPr lang="en-US" altLang="zh-CN" sz="2000" dirty="0" smtClean="0">
              <a:latin typeface="+mn-ea"/>
            </a:endParaRPr>
          </a:p>
          <a:p>
            <a:endParaRPr lang="en-US" altLang="zh-CN" sz="2000" dirty="0" smtClean="0">
              <a:latin typeface="+mn-ea"/>
            </a:endParaRPr>
          </a:p>
          <a:p>
            <a:pPr>
              <a:buFont typeface="Arial" panose="020B0604020202020204" pitchFamily="34" charset="0"/>
              <a:buNone/>
            </a:pPr>
            <a:endParaRPr lang="en-US" altLang="zh-CN" sz="2000" dirty="0" smtClean="0">
              <a:latin typeface="+mn-ea"/>
            </a:endParaRPr>
          </a:p>
          <a:p>
            <a:pPr>
              <a:buFont typeface="Arial" panose="020B0604020202020204" pitchFamily="34" charset="0"/>
              <a:buNone/>
            </a:pPr>
            <a:endParaRPr lang="en-US" altLang="zh-CN" sz="2000" dirty="0" smtClean="0">
              <a:latin typeface="+mn-ea"/>
            </a:endParaRPr>
          </a:p>
          <a:p>
            <a:pPr>
              <a:buFont typeface="Arial" panose="020B0604020202020204" pitchFamily="34" charset="0"/>
              <a:buNone/>
            </a:pPr>
            <a:r>
              <a:rPr lang="en-US" altLang="zh-CN" sz="2000" dirty="0" smtClean="0">
                <a:latin typeface="+mn-ea"/>
              </a:rPr>
              <a:t>2. </a:t>
            </a:r>
            <a:r>
              <a:rPr lang="zh-CN" altLang="en-US" sz="2000" dirty="0" smtClean="0">
                <a:latin typeface="+mn-ea"/>
              </a:rPr>
              <a:t>微调</a:t>
            </a:r>
            <a:r>
              <a:rPr lang="en-US" altLang="zh-CN" sz="2000" dirty="0" smtClean="0">
                <a:latin typeface="+mn-ea"/>
              </a:rPr>
              <a:t>(</a:t>
            </a:r>
            <a:r>
              <a:rPr lang="zh-CN" altLang="en-US" sz="2000" dirty="0" smtClean="0">
                <a:latin typeface="+mn-ea"/>
              </a:rPr>
              <a:t>有监督</a:t>
            </a:r>
            <a:r>
              <a:rPr lang="en-US" altLang="zh-CN" sz="2000" dirty="0" smtClean="0">
                <a:latin typeface="+mn-ea"/>
              </a:rPr>
              <a:t>)</a:t>
            </a:r>
            <a:r>
              <a:rPr lang="zh-CN" altLang="en-US" sz="2000" dirty="0" smtClean="0">
                <a:latin typeface="+mn-ea"/>
              </a:rPr>
              <a:t>：少量的有标签数据进行</a:t>
            </a:r>
            <a:r>
              <a:rPr lang="en-US" altLang="zh-CN" sz="2000" dirty="0" smtClean="0">
                <a:latin typeface="+mn-ea"/>
              </a:rPr>
              <a:t>BP</a:t>
            </a:r>
            <a:r>
              <a:rPr lang="zh-CN" altLang="en-US" sz="2000" dirty="0" smtClean="0">
                <a:latin typeface="+mn-ea"/>
              </a:rPr>
              <a:t>微调</a:t>
            </a:r>
            <a:endParaRPr lang="zh-CN" altLang="en-US" sz="2000" dirty="0">
              <a:latin typeface="+mn-ea"/>
            </a:endParaRPr>
          </a:p>
        </p:txBody>
      </p:sp>
      <p:graphicFrame>
        <p:nvGraphicFramePr>
          <p:cNvPr id="10" name="Object 9"/>
          <p:cNvGraphicFramePr>
            <a:graphicFrameLocks noChangeAspect="1"/>
          </p:cNvGraphicFramePr>
          <p:nvPr>
            <p:custDataLst>
              <p:tags r:id="rId2"/>
            </p:custDataLst>
          </p:nvPr>
        </p:nvGraphicFramePr>
        <p:xfrm>
          <a:off x="8221751" y="4917885"/>
          <a:ext cx="240981" cy="284797"/>
        </p:xfrm>
        <a:graphic>
          <a:graphicData uri="http://schemas.openxmlformats.org/presentationml/2006/ole">
            <mc:AlternateContent xmlns:mc="http://schemas.openxmlformats.org/markup-compatibility/2006">
              <mc:Choice xmlns:v="urn:schemas-microsoft-com:vml" Requires="v">
                <p:oleObj spid="_x0000_s33407" name="Equation" r:id="rId3" imgW="139700" imgH="165100" progId="Equation.DSMT4">
                  <p:embed/>
                </p:oleObj>
              </mc:Choice>
              <mc:Fallback>
                <p:oleObj name="Equation" r:id="rId3" imgW="139700" imgH="165100" progId="Equation.DSMT4">
                  <p:embed/>
                  <p:pic>
                    <p:nvPicPr>
                      <p:cNvPr id="0" name="图片 334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1751" y="4917885"/>
                        <a:ext cx="240981" cy="284797"/>
                      </a:xfrm>
                      <a:prstGeom prst="rect">
                        <a:avLst/>
                      </a:prstGeom>
                      <a:noFill/>
                      <a:ln>
                        <a:noFill/>
                      </a:ln>
                      <a:effectLst/>
                    </p:spPr>
                  </p:pic>
                </p:oleObj>
              </mc:Fallback>
            </mc:AlternateContent>
          </a:graphicData>
        </a:graphic>
      </p:graphicFrame>
      <p:grpSp>
        <p:nvGrpSpPr>
          <p:cNvPr id="11" name="组合 10"/>
          <p:cNvGrpSpPr/>
          <p:nvPr/>
        </p:nvGrpSpPr>
        <p:grpSpPr>
          <a:xfrm>
            <a:off x="5978842" y="4189185"/>
            <a:ext cx="2914650" cy="966836"/>
            <a:chOff x="6098469" y="3860100"/>
            <a:chExt cx="3168117" cy="1152863"/>
          </a:xfrm>
        </p:grpSpPr>
        <p:sp>
          <p:nvSpPr>
            <p:cNvPr id="12" name="丁字箭头 11"/>
            <p:cNvSpPr/>
            <p:nvPr>
              <p:custDataLst>
                <p:tags r:id="rId5"/>
              </p:custDataLst>
            </p:nvPr>
          </p:nvSpPr>
          <p:spPr>
            <a:xfrm>
              <a:off x="6814490" y="4298584"/>
              <a:ext cx="1500198" cy="714379"/>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aphicFrame>
          <p:nvGraphicFramePr>
            <p:cNvPr id="13" name="Object 11"/>
            <p:cNvGraphicFramePr>
              <a:graphicFrameLocks noChangeAspect="1"/>
            </p:cNvGraphicFramePr>
            <p:nvPr>
              <p:custDataLst>
                <p:tags r:id="rId6"/>
              </p:custDataLst>
            </p:nvPr>
          </p:nvGraphicFramePr>
          <p:xfrm>
            <a:off x="6098469" y="3860100"/>
            <a:ext cx="3168117" cy="524347"/>
          </p:xfrm>
          <a:graphic>
            <a:graphicData uri="http://schemas.openxmlformats.org/presentationml/2006/ole">
              <mc:AlternateContent xmlns:mc="http://schemas.openxmlformats.org/markup-compatibility/2006">
                <mc:Choice xmlns:v="urn:schemas-microsoft-com:vml" Requires="v">
                  <p:oleObj spid="_x0000_s33408" name="Equation" r:id="rId7" imgW="40538400" imgH="6705600" progId="Equation.DSMT4">
                    <p:embed/>
                  </p:oleObj>
                </mc:Choice>
                <mc:Fallback>
                  <p:oleObj name="Equation" r:id="rId7" imgW="40538400" imgH="6705600" progId="Equation.DSMT4">
                    <p:embed/>
                    <p:pic>
                      <p:nvPicPr>
                        <p:cNvPr id="0" name="图片 33407"/>
                        <p:cNvPicPr>
                          <a:picLocks noChangeAspect="1" noChangeArrowheads="1"/>
                        </p:cNvPicPr>
                        <p:nvPr/>
                      </p:nvPicPr>
                      <p:blipFill>
                        <a:blip r:embed="rId8"/>
                        <a:srcRect/>
                        <a:stretch>
                          <a:fillRect/>
                        </a:stretch>
                      </p:blipFill>
                      <p:spPr bwMode="auto">
                        <a:xfrm>
                          <a:off x="6098469" y="3860100"/>
                          <a:ext cx="3168117" cy="524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 name="双括号 13"/>
          <p:cNvSpPr/>
          <p:nvPr>
            <p:custDataLst>
              <p:tags r:id="rId9"/>
            </p:custDataLst>
          </p:nvPr>
        </p:nvSpPr>
        <p:spPr>
          <a:xfrm>
            <a:off x="1262625" y="2650594"/>
            <a:ext cx="657225" cy="1138302"/>
          </a:xfrm>
          <a:prstGeom prst="bracketPair">
            <a:avLst/>
          </a:prstGeom>
          <a:solidFill>
            <a:srgbClr val="FF00FF">
              <a:alpha val="14118"/>
            </a:srgbClr>
          </a:solidFill>
          <a:ln w="57150">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aphicFrame>
        <p:nvGraphicFramePr>
          <p:cNvPr id="15" name="Object 2"/>
          <p:cNvGraphicFramePr>
            <a:graphicFrameLocks noChangeAspect="1"/>
          </p:cNvGraphicFramePr>
          <p:nvPr>
            <p:custDataLst>
              <p:tags r:id="rId10"/>
            </p:custDataLst>
          </p:nvPr>
        </p:nvGraphicFramePr>
        <p:xfrm>
          <a:off x="1476959" y="2967530"/>
          <a:ext cx="284795" cy="284795"/>
        </p:xfrm>
        <a:graphic>
          <a:graphicData uri="http://schemas.openxmlformats.org/presentationml/2006/ole">
            <mc:AlternateContent xmlns:mc="http://schemas.openxmlformats.org/markup-compatibility/2006">
              <mc:Choice xmlns:v="urn:schemas-microsoft-com:vml" Requires="v">
                <p:oleObj spid="_x0000_s33409" name="Equation" r:id="rId11" imgW="165100" imgH="165100" progId="Equation.DSMT4">
                  <p:embed/>
                </p:oleObj>
              </mc:Choice>
              <mc:Fallback>
                <p:oleObj name="Equation" r:id="rId11" imgW="165100" imgH="165100" progId="Equation.DSMT4">
                  <p:embed/>
                  <p:pic>
                    <p:nvPicPr>
                      <p:cNvPr id="0" name="图片 3340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959" y="2967530"/>
                        <a:ext cx="284795" cy="284795"/>
                      </a:xfrm>
                      <a:prstGeom prst="rect">
                        <a:avLst/>
                      </a:prstGeom>
                      <a:noFill/>
                      <a:ln>
                        <a:noFill/>
                      </a:ln>
                      <a:effectLst/>
                    </p:spPr>
                  </p:pic>
                </p:oleObj>
              </mc:Fallback>
            </mc:AlternateContent>
          </a:graphicData>
        </a:graphic>
      </p:graphicFrame>
      <p:grpSp>
        <p:nvGrpSpPr>
          <p:cNvPr id="16" name="组合 15"/>
          <p:cNvGrpSpPr/>
          <p:nvPr/>
        </p:nvGrpSpPr>
        <p:grpSpPr>
          <a:xfrm>
            <a:off x="2691385" y="2650594"/>
            <a:ext cx="657225" cy="1138302"/>
            <a:chOff x="2357422" y="2428868"/>
            <a:chExt cx="714380" cy="1357322"/>
          </a:xfrm>
        </p:grpSpPr>
        <p:sp>
          <p:nvSpPr>
            <p:cNvPr id="17" name="双括号 16"/>
            <p:cNvSpPr/>
            <p:nvPr>
              <p:custDataLst>
                <p:tags r:id="rId13"/>
              </p:custDataLst>
            </p:nvPr>
          </p:nvSpPr>
          <p:spPr>
            <a:xfrm>
              <a:off x="2357422" y="2428868"/>
              <a:ext cx="714380" cy="1357322"/>
            </a:xfrm>
            <a:prstGeom prst="bracketPair">
              <a:avLst/>
            </a:prstGeom>
            <a:solidFill>
              <a:srgbClr val="00FF99">
                <a:alpha val="14118"/>
              </a:srgbClr>
            </a:solidFill>
            <a:ln w="5715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aphicFrame>
          <p:nvGraphicFramePr>
            <p:cNvPr id="18" name="Object 3"/>
            <p:cNvGraphicFramePr>
              <a:graphicFrameLocks noChangeAspect="1"/>
            </p:cNvGraphicFramePr>
            <p:nvPr>
              <p:custDataLst>
                <p:tags r:id="rId14"/>
              </p:custDataLst>
            </p:nvPr>
          </p:nvGraphicFramePr>
          <p:xfrm>
            <a:off x="2406650" y="2881320"/>
            <a:ext cx="500063" cy="404813"/>
          </p:xfrm>
          <a:graphic>
            <a:graphicData uri="http://schemas.openxmlformats.org/presentationml/2006/ole">
              <mc:AlternateContent xmlns:mc="http://schemas.openxmlformats.org/markup-compatibility/2006">
                <mc:Choice xmlns:v="urn:schemas-microsoft-com:vml" Requires="v">
                  <p:oleObj spid="_x0000_s33410" name="Equation" r:id="rId15" imgW="266065" imgH="215900" progId="Equation.DSMT4">
                    <p:embed/>
                  </p:oleObj>
                </mc:Choice>
                <mc:Fallback>
                  <p:oleObj name="Equation" r:id="rId15" imgW="266065" imgH="215900" progId="Equation.DSMT4">
                    <p:embed/>
                    <p:pic>
                      <p:nvPicPr>
                        <p:cNvPr id="0" name="图片 3340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6650" y="2881320"/>
                          <a:ext cx="500063"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 name="组合 18"/>
          <p:cNvGrpSpPr/>
          <p:nvPr/>
        </p:nvGrpSpPr>
        <p:grpSpPr>
          <a:xfrm>
            <a:off x="4120145" y="2650594"/>
            <a:ext cx="657225" cy="1138302"/>
            <a:chOff x="3786182" y="2428868"/>
            <a:chExt cx="714380" cy="1357322"/>
          </a:xfrm>
        </p:grpSpPr>
        <p:sp>
          <p:nvSpPr>
            <p:cNvPr id="20" name="双括号 19"/>
            <p:cNvSpPr/>
            <p:nvPr>
              <p:custDataLst>
                <p:tags r:id="rId17"/>
              </p:custDataLst>
            </p:nvPr>
          </p:nvSpPr>
          <p:spPr>
            <a:xfrm>
              <a:off x="3786182" y="2428868"/>
              <a:ext cx="714380" cy="1357322"/>
            </a:xfrm>
            <a:prstGeom prst="bracketPair">
              <a:avLst/>
            </a:prstGeom>
            <a:solidFill>
              <a:srgbClr val="00FF99">
                <a:alpha val="14118"/>
              </a:srgbClr>
            </a:solidFill>
            <a:ln w="5715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aphicFrame>
          <p:nvGraphicFramePr>
            <p:cNvPr id="21" name="Object 3"/>
            <p:cNvGraphicFramePr>
              <a:graphicFrameLocks noChangeAspect="1"/>
            </p:cNvGraphicFramePr>
            <p:nvPr>
              <p:custDataLst>
                <p:tags r:id="rId18"/>
              </p:custDataLst>
            </p:nvPr>
          </p:nvGraphicFramePr>
          <p:xfrm>
            <a:off x="3835396" y="2881320"/>
            <a:ext cx="500062" cy="404813"/>
          </p:xfrm>
          <a:graphic>
            <a:graphicData uri="http://schemas.openxmlformats.org/presentationml/2006/ole">
              <mc:AlternateContent xmlns:mc="http://schemas.openxmlformats.org/markup-compatibility/2006">
                <mc:Choice xmlns:v="urn:schemas-microsoft-com:vml" Requires="v">
                  <p:oleObj spid="_x0000_s33411" name="Equation" r:id="rId19" imgW="266065" imgH="215900" progId="Equation.DSMT4">
                    <p:embed/>
                  </p:oleObj>
                </mc:Choice>
                <mc:Fallback>
                  <p:oleObj name="Equation" r:id="rId19" imgW="266065" imgH="215900" progId="Equation.DSMT4">
                    <p:embed/>
                    <p:pic>
                      <p:nvPicPr>
                        <p:cNvPr id="0" name="图片 334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35396" y="2881320"/>
                          <a:ext cx="500062"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 name="组合 21"/>
          <p:cNvGrpSpPr/>
          <p:nvPr/>
        </p:nvGrpSpPr>
        <p:grpSpPr>
          <a:xfrm>
            <a:off x="6191847" y="2650594"/>
            <a:ext cx="657225" cy="1138302"/>
            <a:chOff x="5857884" y="2428868"/>
            <a:chExt cx="714380" cy="1357322"/>
          </a:xfrm>
        </p:grpSpPr>
        <p:sp>
          <p:nvSpPr>
            <p:cNvPr id="23" name="双括号 22"/>
            <p:cNvSpPr/>
            <p:nvPr>
              <p:custDataLst>
                <p:tags r:id="rId21"/>
              </p:custDataLst>
            </p:nvPr>
          </p:nvSpPr>
          <p:spPr>
            <a:xfrm>
              <a:off x="5857884" y="2428868"/>
              <a:ext cx="714380" cy="1357322"/>
            </a:xfrm>
            <a:prstGeom prst="bracketPair">
              <a:avLst/>
            </a:prstGeom>
            <a:solidFill>
              <a:srgbClr val="00FF99">
                <a:alpha val="14118"/>
              </a:srgbClr>
            </a:solidFill>
            <a:ln w="5715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aphicFrame>
          <p:nvGraphicFramePr>
            <p:cNvPr id="24" name="Object 3"/>
            <p:cNvGraphicFramePr>
              <a:graphicFrameLocks noChangeAspect="1"/>
            </p:cNvGraphicFramePr>
            <p:nvPr>
              <p:custDataLst>
                <p:tags r:id="rId22"/>
              </p:custDataLst>
            </p:nvPr>
          </p:nvGraphicFramePr>
          <p:xfrm>
            <a:off x="5954708" y="2881320"/>
            <a:ext cx="547688" cy="404813"/>
          </p:xfrm>
          <a:graphic>
            <a:graphicData uri="http://schemas.openxmlformats.org/presentationml/2006/ole">
              <mc:AlternateContent xmlns:mc="http://schemas.openxmlformats.org/markup-compatibility/2006">
                <mc:Choice xmlns:v="urn:schemas-microsoft-com:vml" Requires="v">
                  <p:oleObj spid="_x0000_s33412" name="Equation" r:id="rId23" imgW="292100" imgH="215900" progId="Equation.DSMT4">
                    <p:embed/>
                  </p:oleObj>
                </mc:Choice>
                <mc:Fallback>
                  <p:oleObj name="Equation" r:id="rId23" imgW="292100" imgH="215900" progId="Equation.DSMT4">
                    <p:embed/>
                    <p:pic>
                      <p:nvPicPr>
                        <p:cNvPr id="0" name="图片 3341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54708" y="2881320"/>
                          <a:ext cx="547688"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 name="右箭头 24"/>
          <p:cNvSpPr/>
          <p:nvPr>
            <p:custDataLst>
              <p:tags r:id="rId25"/>
            </p:custDataLst>
          </p:nvPr>
        </p:nvSpPr>
        <p:spPr>
          <a:xfrm>
            <a:off x="2048443" y="3049188"/>
            <a:ext cx="525780" cy="239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26" name="右箭头 25"/>
          <p:cNvSpPr/>
          <p:nvPr>
            <p:custDataLst>
              <p:tags r:id="rId26"/>
            </p:custDataLst>
          </p:nvPr>
        </p:nvSpPr>
        <p:spPr>
          <a:xfrm>
            <a:off x="3477203" y="3049188"/>
            <a:ext cx="525780" cy="239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27" name="右箭头 26"/>
          <p:cNvSpPr/>
          <p:nvPr>
            <p:custDataLst>
              <p:tags r:id="rId27"/>
            </p:custDataLst>
          </p:nvPr>
        </p:nvSpPr>
        <p:spPr>
          <a:xfrm>
            <a:off x="5548905" y="3049188"/>
            <a:ext cx="525780" cy="239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sp>
        <p:nvSpPr>
          <p:cNvPr id="28" name="矩形 27"/>
          <p:cNvSpPr/>
          <p:nvPr>
            <p:custDataLst>
              <p:tags r:id="rId28"/>
            </p:custDataLst>
          </p:nvPr>
        </p:nvSpPr>
        <p:spPr>
          <a:xfrm>
            <a:off x="4905963" y="2979094"/>
            <a:ext cx="315893" cy="400110"/>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
        <p:nvSpPr>
          <p:cNvPr id="29" name="矩形 28"/>
          <p:cNvSpPr/>
          <p:nvPr>
            <p:custDataLst>
              <p:tags r:id="rId29"/>
            </p:custDataLst>
          </p:nvPr>
        </p:nvSpPr>
        <p:spPr>
          <a:xfrm>
            <a:off x="5058363" y="2982444"/>
            <a:ext cx="315893" cy="400110"/>
          </a:xfrm>
          <a:prstGeom prst="rect">
            <a:avLst/>
          </a:prstGeom>
        </p:spPr>
        <p:txBody>
          <a:bodyPr wrap="square">
            <a:spAutoFit/>
          </a:bodyPr>
          <a:lstStyle/>
          <a:p>
            <a:r>
              <a:rPr lang="en-US" altLang="zh-CN" sz="2000" dirty="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graphicFrame>
        <p:nvGraphicFramePr>
          <p:cNvPr id="30" name="Object 6"/>
          <p:cNvGraphicFramePr>
            <a:graphicFrameLocks noChangeAspect="1"/>
          </p:cNvGraphicFramePr>
          <p:nvPr>
            <p:custDataLst>
              <p:tags r:id="rId30"/>
            </p:custDataLst>
          </p:nvPr>
        </p:nvGraphicFramePr>
        <p:xfrm>
          <a:off x="2155336" y="2708775"/>
          <a:ext cx="424790" cy="283193"/>
        </p:xfrm>
        <a:graphic>
          <a:graphicData uri="http://schemas.openxmlformats.org/presentationml/2006/ole">
            <mc:AlternateContent xmlns:mc="http://schemas.openxmlformats.org/markup-compatibility/2006">
              <mc:Choice xmlns:v="urn:schemas-microsoft-com:vml" Requires="v">
                <p:oleObj spid="_x0000_s33413" name="Equation" r:id="rId31" imgW="342900" imgH="228600" progId="Equation.DSMT4">
                  <p:embed/>
                </p:oleObj>
              </mc:Choice>
              <mc:Fallback>
                <p:oleObj name="Equation" r:id="rId31" imgW="342900" imgH="228600" progId="Equation.DSMT4">
                  <p:embed/>
                  <p:pic>
                    <p:nvPicPr>
                      <p:cNvPr id="0" name="图片 3341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155336" y="2708775"/>
                        <a:ext cx="424790" cy="283193"/>
                      </a:xfrm>
                      <a:prstGeom prst="rect">
                        <a:avLst/>
                      </a:prstGeom>
                      <a:noFill/>
                      <a:ln>
                        <a:noFill/>
                      </a:ln>
                      <a:effectLst/>
                    </p:spPr>
                  </p:pic>
                </p:oleObj>
              </mc:Fallback>
            </mc:AlternateContent>
          </a:graphicData>
        </a:graphic>
      </p:graphicFrame>
      <p:graphicFrame>
        <p:nvGraphicFramePr>
          <p:cNvPr id="31" name="Object 7"/>
          <p:cNvGraphicFramePr>
            <a:graphicFrameLocks noChangeAspect="1"/>
          </p:cNvGraphicFramePr>
          <p:nvPr>
            <p:custDataLst>
              <p:tags r:id="rId33"/>
            </p:custDataLst>
          </p:nvPr>
        </p:nvGraphicFramePr>
        <p:xfrm>
          <a:off x="3631711" y="2708775"/>
          <a:ext cx="474158" cy="294305"/>
        </p:xfrm>
        <a:graphic>
          <a:graphicData uri="http://schemas.openxmlformats.org/presentationml/2006/ole">
            <mc:AlternateContent xmlns:mc="http://schemas.openxmlformats.org/markup-compatibility/2006">
              <mc:Choice xmlns:v="urn:schemas-microsoft-com:vml" Requires="v">
                <p:oleObj spid="_x0000_s33414" name="Equation" r:id="rId34" imgW="368300" imgH="228600" progId="Equation.DSMT4">
                  <p:embed/>
                </p:oleObj>
              </mc:Choice>
              <mc:Fallback>
                <p:oleObj name="Equation" r:id="rId34" imgW="368300" imgH="228600" progId="Equation.DSMT4">
                  <p:embed/>
                  <p:pic>
                    <p:nvPicPr>
                      <p:cNvPr id="0" name="图片 3341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31711" y="2708775"/>
                        <a:ext cx="474158" cy="294305"/>
                      </a:xfrm>
                      <a:prstGeom prst="rect">
                        <a:avLst/>
                      </a:prstGeom>
                      <a:noFill/>
                      <a:ln>
                        <a:noFill/>
                      </a:ln>
                      <a:effectLst/>
                    </p:spPr>
                  </p:pic>
                </p:oleObj>
              </mc:Fallback>
            </mc:AlternateContent>
          </a:graphicData>
        </a:graphic>
      </p:graphicFrame>
      <p:graphicFrame>
        <p:nvGraphicFramePr>
          <p:cNvPr id="32" name="Object 8"/>
          <p:cNvGraphicFramePr>
            <a:graphicFrameLocks noChangeAspect="1"/>
          </p:cNvGraphicFramePr>
          <p:nvPr>
            <p:custDataLst>
              <p:tags r:id="rId36"/>
            </p:custDataLst>
          </p:nvPr>
        </p:nvGraphicFramePr>
        <p:xfrm>
          <a:off x="5536710" y="2747772"/>
          <a:ext cx="524801" cy="255309"/>
        </p:xfrm>
        <a:graphic>
          <a:graphicData uri="http://schemas.openxmlformats.org/presentationml/2006/ole">
            <mc:AlternateContent xmlns:mc="http://schemas.openxmlformats.org/markup-compatibility/2006">
              <mc:Choice xmlns:v="urn:schemas-microsoft-com:vml" Requires="v">
                <p:oleObj spid="_x0000_s33415" name="Equation" r:id="rId37" imgW="469900" imgH="228600" progId="Equation.DSMT4">
                  <p:embed/>
                </p:oleObj>
              </mc:Choice>
              <mc:Fallback>
                <p:oleObj name="Equation" r:id="rId37" imgW="469900" imgH="228600" progId="Equation.DSMT4">
                  <p:embed/>
                  <p:pic>
                    <p:nvPicPr>
                      <p:cNvPr id="0" name="图片 3341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536710" y="2747772"/>
                        <a:ext cx="524801" cy="255309"/>
                      </a:xfrm>
                      <a:prstGeom prst="rect">
                        <a:avLst/>
                      </a:prstGeom>
                      <a:noFill/>
                      <a:ln>
                        <a:noFill/>
                      </a:ln>
                      <a:effectLst/>
                    </p:spPr>
                  </p:pic>
                </p:oleObj>
              </mc:Fallback>
            </mc:AlternateContent>
          </a:graphicData>
        </a:graphic>
      </p:graphicFrame>
      <p:grpSp>
        <p:nvGrpSpPr>
          <p:cNvPr id="33" name="组合 32"/>
          <p:cNvGrpSpPr/>
          <p:nvPr/>
        </p:nvGrpSpPr>
        <p:grpSpPr>
          <a:xfrm>
            <a:off x="691121" y="4328795"/>
            <a:ext cx="5802437" cy="1305933"/>
            <a:chOff x="785786" y="3857629"/>
            <a:chExt cx="6307036" cy="1557207"/>
          </a:xfrm>
        </p:grpSpPr>
        <p:sp>
          <p:nvSpPr>
            <p:cNvPr id="34" name="双括号 33"/>
            <p:cNvSpPr/>
            <p:nvPr>
              <p:custDataLst>
                <p:tags r:id="rId39"/>
              </p:custDataLst>
            </p:nvPr>
          </p:nvSpPr>
          <p:spPr>
            <a:xfrm>
              <a:off x="785786" y="4000504"/>
              <a:ext cx="714380" cy="1357322"/>
            </a:xfrm>
            <a:prstGeom prst="bracketPair">
              <a:avLst/>
            </a:prstGeom>
            <a:solidFill>
              <a:srgbClr val="FF00FF">
                <a:alpha val="14118"/>
              </a:srgbClr>
            </a:solidFill>
            <a:ln w="57150">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aphicFrame>
          <p:nvGraphicFramePr>
            <p:cNvPr id="35" name="Object 2"/>
            <p:cNvGraphicFramePr>
              <a:graphicFrameLocks noChangeAspect="1"/>
            </p:cNvGraphicFramePr>
            <p:nvPr>
              <p:custDataLst>
                <p:tags r:id="rId40"/>
              </p:custDataLst>
            </p:nvPr>
          </p:nvGraphicFramePr>
          <p:xfrm>
            <a:off x="976290" y="4548198"/>
            <a:ext cx="309562" cy="309562"/>
          </p:xfrm>
          <a:graphic>
            <a:graphicData uri="http://schemas.openxmlformats.org/presentationml/2006/ole">
              <mc:AlternateContent xmlns:mc="http://schemas.openxmlformats.org/markup-compatibility/2006">
                <mc:Choice xmlns:v="urn:schemas-microsoft-com:vml" Requires="v">
                  <p:oleObj spid="_x0000_s33416" name="Equation" r:id="rId41" imgW="165100" imgH="165100" progId="Equation.DSMT4">
                    <p:embed/>
                  </p:oleObj>
                </mc:Choice>
                <mc:Fallback>
                  <p:oleObj name="Equation" r:id="rId41" imgW="165100" imgH="165100" progId="Equation.DSMT4">
                    <p:embed/>
                    <p:pic>
                      <p:nvPicPr>
                        <p:cNvPr id="0" name="图片 334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6290" y="4548198"/>
                          <a:ext cx="309562"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6" name="组合 35"/>
            <p:cNvGrpSpPr/>
            <p:nvPr/>
          </p:nvGrpSpPr>
          <p:grpSpPr>
            <a:xfrm>
              <a:off x="3571868" y="4000504"/>
              <a:ext cx="714380" cy="1357322"/>
              <a:chOff x="5857884" y="2428868"/>
              <a:chExt cx="714380" cy="1357322"/>
            </a:xfrm>
          </p:grpSpPr>
          <p:sp>
            <p:nvSpPr>
              <p:cNvPr id="38" name="双括号 37"/>
              <p:cNvSpPr/>
              <p:nvPr>
                <p:custDataLst>
                  <p:tags r:id="rId42"/>
                </p:custDataLst>
              </p:nvPr>
            </p:nvSpPr>
            <p:spPr>
              <a:xfrm>
                <a:off x="5857884" y="2428868"/>
                <a:ext cx="714380" cy="1357322"/>
              </a:xfrm>
              <a:prstGeom prst="bracketPair">
                <a:avLst/>
              </a:prstGeom>
              <a:solidFill>
                <a:srgbClr val="00FF99">
                  <a:alpha val="14118"/>
                </a:srgbClr>
              </a:solidFill>
              <a:ln w="57150">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aphicFrame>
            <p:nvGraphicFramePr>
              <p:cNvPr id="39" name="Object 3"/>
              <p:cNvGraphicFramePr>
                <a:graphicFrameLocks noChangeAspect="1"/>
              </p:cNvGraphicFramePr>
              <p:nvPr>
                <p:custDataLst>
                  <p:tags r:id="rId43"/>
                </p:custDataLst>
              </p:nvPr>
            </p:nvGraphicFramePr>
            <p:xfrm>
              <a:off x="5954708" y="2881320"/>
              <a:ext cx="547688" cy="404813"/>
            </p:xfrm>
            <a:graphic>
              <a:graphicData uri="http://schemas.openxmlformats.org/presentationml/2006/ole">
                <mc:AlternateContent xmlns:mc="http://schemas.openxmlformats.org/markup-compatibility/2006">
                  <mc:Choice xmlns:v="urn:schemas-microsoft-com:vml" Requires="v">
                    <p:oleObj spid="_x0000_s33417" name="Equation" r:id="rId44" imgW="292100" imgH="215900" progId="Equation.DSMT4">
                      <p:embed/>
                    </p:oleObj>
                  </mc:Choice>
                  <mc:Fallback>
                    <p:oleObj name="Equation" r:id="rId44" imgW="292100" imgH="215900" progId="Equation.DSMT4">
                      <p:embed/>
                      <p:pic>
                        <p:nvPicPr>
                          <p:cNvPr id="0" name="图片 334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54708" y="2881320"/>
                            <a:ext cx="547688"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7" name="右箭头 36"/>
            <p:cNvSpPr/>
            <p:nvPr>
              <p:custDataLst>
                <p:tags r:id="rId45"/>
              </p:custDataLst>
            </p:nvPr>
          </p:nvSpPr>
          <p:spPr>
            <a:xfrm>
              <a:off x="4357686" y="4572008"/>
              <a:ext cx="57150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aphicFrame>
          <p:nvGraphicFramePr>
            <p:cNvPr id="40" name="Object 8"/>
            <p:cNvGraphicFramePr>
              <a:graphicFrameLocks noChangeAspect="1"/>
            </p:cNvGraphicFramePr>
            <p:nvPr>
              <p:custDataLst>
                <p:tags r:id="rId46"/>
              </p:custDataLst>
            </p:nvPr>
          </p:nvGraphicFramePr>
          <p:xfrm>
            <a:off x="1762125" y="3857629"/>
            <a:ext cx="1524000" cy="690562"/>
          </p:xfrm>
          <a:graphic>
            <a:graphicData uri="http://schemas.openxmlformats.org/presentationml/2006/ole">
              <mc:AlternateContent xmlns:mc="http://schemas.openxmlformats.org/markup-compatibility/2006">
                <mc:Choice xmlns:v="urn:schemas-microsoft-com:vml" Requires="v">
                  <p:oleObj spid="_x0000_s33418" name="Equation" r:id="rId47" imgW="812165" imgH="368300" progId="Equation.DSMT4">
                    <p:embed/>
                  </p:oleObj>
                </mc:Choice>
                <mc:Fallback>
                  <p:oleObj name="Equation" r:id="rId47" imgW="812165" imgH="368300" progId="Equation.DSMT4">
                    <p:embed/>
                    <p:pic>
                      <p:nvPicPr>
                        <p:cNvPr id="0" name="图片 33417"/>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762125" y="3857629"/>
                          <a:ext cx="1524000" cy="69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左右箭头标注 40"/>
            <p:cNvSpPr/>
            <p:nvPr>
              <p:custDataLst>
                <p:tags r:id="rId49"/>
              </p:custDataLst>
            </p:nvPr>
          </p:nvSpPr>
          <p:spPr>
            <a:xfrm rot="5400000">
              <a:off x="4729300" y="4071940"/>
              <a:ext cx="1542785" cy="1143008"/>
            </a:xfrm>
            <a:prstGeom prst="leftRight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000" dirty="0" smtClean="0">
                  <a:solidFill>
                    <a:srgbClr val="FF0000"/>
                  </a:solidFill>
                  <a:latin typeface="黑体" panose="02010609060101010101" pitchFamily="49" charset="-122"/>
                  <a:ea typeface="黑体" panose="02010609060101010101" pitchFamily="49" charset="-122"/>
                </a:rPr>
                <a:t>分类器</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42" name="右箭头 41"/>
            <p:cNvSpPr/>
            <p:nvPr>
              <p:custDataLst>
                <p:tags r:id="rId50"/>
              </p:custDataLst>
            </p:nvPr>
          </p:nvSpPr>
          <p:spPr>
            <a:xfrm>
              <a:off x="6143636" y="4510641"/>
              <a:ext cx="571504" cy="285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aphicFrame>
          <p:nvGraphicFramePr>
            <p:cNvPr id="43" name="Object 10"/>
            <p:cNvGraphicFramePr>
              <a:graphicFrameLocks noChangeAspect="1"/>
            </p:cNvGraphicFramePr>
            <p:nvPr>
              <p:custDataLst>
                <p:tags r:id="rId51"/>
              </p:custDataLst>
            </p:nvPr>
          </p:nvGraphicFramePr>
          <p:xfrm>
            <a:off x="6830884" y="4473094"/>
            <a:ext cx="261938" cy="381000"/>
          </p:xfrm>
          <a:graphic>
            <a:graphicData uri="http://schemas.openxmlformats.org/presentationml/2006/ole">
              <mc:AlternateContent xmlns:mc="http://schemas.openxmlformats.org/markup-compatibility/2006">
                <mc:Choice xmlns:v="urn:schemas-microsoft-com:vml" Requires="v">
                  <p:oleObj spid="_x0000_s33419" name="Equation" r:id="rId52" imgW="139700" imgH="203200" progId="Equation.DSMT4">
                    <p:embed/>
                  </p:oleObj>
                </mc:Choice>
                <mc:Fallback>
                  <p:oleObj name="Equation" r:id="rId52" imgW="139700" imgH="203200" progId="Equation.DSMT4">
                    <p:embed/>
                    <p:pic>
                      <p:nvPicPr>
                        <p:cNvPr id="0" name="图片 33418"/>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6830884" y="4473094"/>
                          <a:ext cx="2619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虚尾箭头 43"/>
            <p:cNvSpPr/>
            <p:nvPr>
              <p:custDataLst>
                <p:tags r:id="rId54"/>
              </p:custDataLst>
            </p:nvPr>
          </p:nvSpPr>
          <p:spPr>
            <a:xfrm>
              <a:off x="1571604" y="4500570"/>
              <a:ext cx="1857388" cy="35719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25" grpId="0" bldLvl="0" animBg="1"/>
      <p:bldP spid="26" grpId="0" bldLvl="0" animBg="1"/>
      <p:bldP spid="27" grpId="0" bldLvl="0" animBg="1"/>
      <p:bldP spid="28" grpId="0"/>
      <p:bldP spid="2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机器学习的发展历程</a:t>
            </a:r>
            <a:endParaRPr lang="zh-CN" altLang="en-US" dirty="0">
              <a:latin typeface="黑体" panose="02010609060101010101" pitchFamily="49" charset="-122"/>
              <a:ea typeface="黑体" panose="02010609060101010101" pitchFamily="49" charset="-122"/>
            </a:endParaRPr>
          </a:p>
        </p:txBody>
      </p:sp>
      <p:sp>
        <p:nvSpPr>
          <p:cNvPr id="3"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机器学习与其他领域的关系</a:t>
            </a:r>
            <a:endParaRPr lang="en-US" altLang="zh-CN" sz="2800" b="1" dirty="0" smtClean="0">
              <a:latin typeface="黑体" panose="02010609060101010101" pitchFamily="49" charset="-122"/>
              <a:ea typeface="黑体" panose="02010609060101010101" pitchFamily="49" charset="-122"/>
            </a:endParaRPr>
          </a:p>
          <a:p>
            <a:pPr lvl="1"/>
            <a:r>
              <a:rPr lang="zh-CN" altLang="en-US" sz="2400" b="1" dirty="0" smtClean="0">
                <a:latin typeface="黑体" panose="02010609060101010101" pitchFamily="49" charset="-122"/>
                <a:ea typeface="黑体" panose="02010609060101010101" pitchFamily="49" charset="-122"/>
              </a:rPr>
              <a:t>人工智能、表示学习、深度学习</a:t>
            </a:r>
            <a:endParaRPr lang="en-US" altLang="zh-CN" sz="2400" b="1" dirty="0">
              <a:latin typeface="黑体" panose="02010609060101010101" pitchFamily="49" charset="-122"/>
              <a:ea typeface="黑体" panose="02010609060101010101" pitchFamily="49" charset="-122"/>
            </a:endParaRPr>
          </a:p>
        </p:txBody>
      </p:sp>
      <p:pic>
        <p:nvPicPr>
          <p:cNvPr id="9" name="Picture 2"/>
          <p:cNvPicPr>
            <a:picLocks noChangeAspect="1" noChangeArrowheads="1"/>
          </p:cNvPicPr>
          <p:nvPr/>
        </p:nvPicPr>
        <p:blipFill>
          <a:blip r:embed="rId1"/>
          <a:srcRect/>
          <a:stretch>
            <a:fillRect/>
          </a:stretch>
        </p:blipFill>
        <p:spPr bwMode="auto">
          <a:xfrm>
            <a:off x="1853936" y="2348880"/>
            <a:ext cx="5436127" cy="423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总结</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人工智能与机器学习</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smtClean="0">
                <a:latin typeface="+mn-ea"/>
              </a:rPr>
              <a:t>人工智能的诞生、目标和发展历程，与机器学习的关系</a:t>
            </a:r>
            <a:endParaRPr lang="en-US" altLang="zh-CN" sz="2000" dirty="0" smtClean="0">
              <a:latin typeface="+mn-ea"/>
            </a:endParaRPr>
          </a:p>
          <a:p>
            <a:r>
              <a:rPr lang="zh-CN" altLang="en-US" sz="2800" b="1" dirty="0" smtClean="0">
                <a:latin typeface="黑体" panose="02010609060101010101" pitchFamily="49" charset="-122"/>
                <a:ea typeface="黑体" panose="02010609060101010101" pitchFamily="49" charset="-122"/>
              </a:rPr>
              <a:t>机器学习的发展历程</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smtClean="0">
                <a:latin typeface="+mn-ea"/>
              </a:rPr>
              <a:t>感知机与连接主义、符号学习与统计学习、连接主义的兴起、与其他领域的关系</a:t>
            </a:r>
            <a:endParaRPr lang="zh-CN" altLang="en-US" sz="2000" dirty="0">
              <a:latin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人工智能与机器学习</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机器学习的发展历程</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人工智能与机器学习</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机器学习的发展历程</a:t>
            </a:r>
            <a:endParaRPr lang="zh-CN" altLang="en-US" sz="2400" dirty="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人工智能与机器学习</a:t>
            </a:r>
            <a:endParaRPr lang="zh-CN" altLang="en-US" b="1" dirty="0">
              <a:latin typeface="黑体" panose="02010609060101010101" pitchFamily="49" charset="-122"/>
              <a:ea typeface="黑体" panose="02010609060101010101" pitchFamily="49" charset="-122"/>
            </a:endParaRPr>
          </a:p>
        </p:txBody>
      </p:sp>
      <p:sp>
        <p:nvSpPr>
          <p:cNvPr id="4" name="卷形: 水平 2"/>
          <p:cNvSpPr/>
          <p:nvPr/>
        </p:nvSpPr>
        <p:spPr>
          <a:xfrm>
            <a:off x="1104278" y="1570364"/>
            <a:ext cx="1152670" cy="695265"/>
          </a:xfrm>
          <a:prstGeom prst="horizontalScroll">
            <a:avLst/>
          </a:prstGeom>
          <a:ln w="19050">
            <a:solidFill>
              <a:schemeClr val="accent6">
                <a:lumMod val="60000"/>
                <a:lumOff val="40000"/>
              </a:schemeClr>
            </a:solidFill>
          </a:ln>
        </p:spPr>
        <p:txBody>
          <a:bodyPr wrap="square">
            <a:spAutoFit/>
          </a:bodyPr>
          <a:lstStyle/>
          <a:p>
            <a:r>
              <a:rPr lang="zh-CN" altLang="zh-CN" sz="28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诞生</a:t>
            </a:r>
            <a:r>
              <a:rPr lang="zh-CN" altLang="en-US" sz="28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sz="2800" dirty="0">
              <a:solidFill>
                <a:srgbClr val="0000FF"/>
              </a:solidFill>
              <a:latin typeface="黑体" panose="02010609060101010101" pitchFamily="49" charset="-122"/>
              <a:ea typeface="黑体" panose="02010609060101010101" pitchFamily="49" charset="-122"/>
            </a:endParaRPr>
          </a:p>
        </p:txBody>
      </p:sp>
      <p:sp>
        <p:nvSpPr>
          <p:cNvPr id="5" name="矩形 4"/>
          <p:cNvSpPr/>
          <p:nvPr/>
        </p:nvSpPr>
        <p:spPr>
          <a:xfrm>
            <a:off x="1343080" y="2132856"/>
            <a:ext cx="6759520" cy="923330"/>
          </a:xfrm>
          <a:prstGeom prst="rect">
            <a:avLst/>
          </a:prstGeom>
        </p:spPr>
        <p:txBody>
          <a:bodyPr wrap="square">
            <a:spAutoFit/>
          </a:bodyPr>
          <a:lstStyle/>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一</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批具有远见卓识的科学家共同探究使用机器模拟人类思维或人类智能的一系列问题，并在</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1956</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年夏季首次提出人工智能的概念</a:t>
            </a:r>
            <a:r>
              <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1343080" y="3838274"/>
            <a:ext cx="6759520" cy="646331"/>
          </a:xfrm>
          <a:prstGeom prst="rect">
            <a:avLst/>
          </a:prstGeom>
        </p:spPr>
        <p:txBody>
          <a:bodyPr wrap="square">
            <a:spAutoFit/>
          </a:bodyPr>
          <a:lstStyle/>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通过</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计算机这台机器模拟人的某些思维能力或智能行为，让计算机能够像人类一样进行思考。</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p:cNvSpPr/>
          <p:nvPr/>
        </p:nvSpPr>
        <p:spPr>
          <a:xfrm>
            <a:off x="1343080" y="5219908"/>
            <a:ext cx="6759520" cy="369332"/>
          </a:xfrm>
          <a:prstGeom prst="rect">
            <a:avLst/>
          </a:prstGeom>
        </p:spPr>
        <p:txBody>
          <a:bodyPr wrap="square">
            <a:spAutoFit/>
          </a:bodyPr>
          <a:lstStyle/>
          <a:p>
            <a:r>
              <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en-US"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机器翻译</a:t>
            </a:r>
            <a:r>
              <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、智能控制</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、图像理解、语音识别、游戏博弈等</a:t>
            </a:r>
            <a:r>
              <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卷形: 水平 9"/>
          <p:cNvSpPr/>
          <p:nvPr/>
        </p:nvSpPr>
        <p:spPr>
          <a:xfrm>
            <a:off x="1104277" y="3267513"/>
            <a:ext cx="1152670" cy="695265"/>
          </a:xfrm>
          <a:prstGeom prst="horizontalScroll">
            <a:avLst/>
          </a:prstGeom>
          <a:ln w="19050">
            <a:solidFill>
              <a:schemeClr val="accent6">
                <a:lumMod val="60000"/>
                <a:lumOff val="40000"/>
              </a:schemeClr>
            </a:solidFill>
          </a:ln>
        </p:spPr>
        <p:txBody>
          <a:bodyPr wrap="square">
            <a:spAutoFit/>
          </a:bodyPr>
          <a:lstStyle/>
          <a:p>
            <a:r>
              <a:rPr lang="zh-CN" altLang="en-US" sz="28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目标：</a:t>
            </a:r>
            <a:endParaRPr lang="zh-CN" altLang="en-US" sz="2800" dirty="0">
              <a:solidFill>
                <a:srgbClr val="0000FF"/>
              </a:solidFill>
              <a:latin typeface="黑体" panose="02010609060101010101" pitchFamily="49" charset="-122"/>
              <a:ea typeface="黑体" panose="02010609060101010101" pitchFamily="49" charset="-122"/>
            </a:endParaRPr>
          </a:p>
        </p:txBody>
      </p:sp>
      <p:sp>
        <p:nvSpPr>
          <p:cNvPr id="9" name="卷形: 水平 10"/>
          <p:cNvSpPr/>
          <p:nvPr/>
        </p:nvSpPr>
        <p:spPr>
          <a:xfrm>
            <a:off x="1104277" y="4670042"/>
            <a:ext cx="1152670" cy="695265"/>
          </a:xfrm>
          <a:prstGeom prst="horizontalScroll">
            <a:avLst/>
          </a:prstGeom>
          <a:ln w="19050">
            <a:solidFill>
              <a:schemeClr val="accent6">
                <a:lumMod val="60000"/>
                <a:lumOff val="40000"/>
              </a:schemeClr>
            </a:solidFill>
          </a:ln>
        </p:spPr>
        <p:txBody>
          <a:bodyPr wrap="square">
            <a:spAutoFit/>
          </a:bodyPr>
          <a:lstStyle/>
          <a:p>
            <a:r>
              <a:rPr lang="zh-CN" altLang="en-US" sz="28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领域：</a:t>
            </a:r>
            <a:endParaRPr lang="zh-CN" altLang="en-US" sz="28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人工智能与机器学习</a:t>
            </a:r>
            <a:endParaRPr lang="zh-CN" altLang="en-US" dirty="0">
              <a:latin typeface="黑体" panose="02010609060101010101" pitchFamily="49" charset="-122"/>
              <a:ea typeface="黑体" panose="02010609060101010101" pitchFamily="49" charset="-122"/>
            </a:endParaRPr>
          </a:p>
        </p:txBody>
      </p:sp>
      <p:sp>
        <p:nvSpPr>
          <p:cNvPr id="10" name="矩形 9"/>
          <p:cNvSpPr/>
          <p:nvPr/>
        </p:nvSpPr>
        <p:spPr>
          <a:xfrm>
            <a:off x="2800494" y="2276872"/>
            <a:ext cx="3877985" cy="584775"/>
          </a:xfrm>
          <a:prstGeom prst="rect">
            <a:avLst/>
          </a:prstGeom>
        </p:spPr>
        <p:txBody>
          <a:bodyPr wrap="none">
            <a:spAutoFit/>
          </a:bodyPr>
          <a:lstStyle/>
          <a:p>
            <a:r>
              <a:rPr lang="zh-CN" altLang="zh-CN" sz="3200"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人工智能的发展历程</a:t>
            </a:r>
            <a:endParaRPr lang="zh-CN" altLang="en-US" sz="3200" dirty="0">
              <a:solidFill>
                <a:srgbClr val="0000FF"/>
              </a:solidFill>
              <a:latin typeface="黑体" panose="02010609060101010101" pitchFamily="49" charset="-122"/>
              <a:ea typeface="黑体" panose="02010609060101010101" pitchFamily="49" charset="-122"/>
            </a:endParaRPr>
          </a:p>
        </p:txBody>
      </p:sp>
      <p:cxnSp>
        <p:nvCxnSpPr>
          <p:cNvPr id="11" name="直接箭头连接符 10"/>
          <p:cNvCxnSpPr/>
          <p:nvPr/>
        </p:nvCxnSpPr>
        <p:spPr bwMode="auto">
          <a:xfrm>
            <a:off x="1271588" y="4226170"/>
            <a:ext cx="7476876" cy="0"/>
          </a:xfrm>
          <a:prstGeom prst="straightConnector1">
            <a:avLst/>
          </a:prstGeom>
          <a:noFill/>
          <a:ln w="2857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矩形 11"/>
          <p:cNvSpPr/>
          <p:nvPr/>
        </p:nvSpPr>
        <p:spPr>
          <a:xfrm>
            <a:off x="1519788" y="3534689"/>
            <a:ext cx="1107996" cy="369332"/>
          </a:xfrm>
          <a:prstGeom prst="rect">
            <a:avLst/>
          </a:prstGeom>
        </p:spPr>
        <p:txBody>
          <a:bodyPr wrap="none">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逻辑推理</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4256092" y="3534688"/>
            <a:ext cx="1107996" cy="369332"/>
          </a:xfrm>
          <a:prstGeom prst="rect">
            <a:avLst/>
          </a:prstGeom>
        </p:spPr>
        <p:txBody>
          <a:bodyPr wrap="none">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知识工程</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4" name="矩形 13"/>
          <p:cNvSpPr/>
          <p:nvPr/>
        </p:nvSpPr>
        <p:spPr>
          <a:xfrm>
            <a:off x="6804248" y="3534690"/>
            <a:ext cx="1107996" cy="369332"/>
          </a:xfrm>
          <a:prstGeom prst="rect">
            <a:avLst/>
          </a:prstGeom>
        </p:spPr>
        <p:txBody>
          <a:bodyPr wrap="none">
            <a:spAutoFit/>
          </a:bodyPr>
          <a:lstStyle/>
          <a:p>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机器学习</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cxnSp>
        <p:nvCxnSpPr>
          <p:cNvPr id="15" name="直接连接符 14"/>
          <p:cNvCxnSpPr/>
          <p:nvPr/>
        </p:nvCxnSpPr>
        <p:spPr bwMode="auto">
          <a:xfrm>
            <a:off x="2051720" y="4082154"/>
            <a:ext cx="0" cy="14401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4788024" y="4082154"/>
            <a:ext cx="0" cy="14401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7380312" y="4082154"/>
            <a:ext cx="0" cy="144016"/>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3576369" y="4456729"/>
            <a:ext cx="2723823" cy="369332"/>
          </a:xfrm>
          <a:prstGeom prst="rect">
            <a:avLst/>
          </a:prstGeom>
        </p:spPr>
        <p:txBody>
          <a:bodyPr wrap="none">
            <a:spAutoFit/>
          </a:bodyPr>
          <a:lstStyle/>
          <a:p>
            <a:r>
              <a:rPr lang="zh-CN" altLang="zh-CN" sz="18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依据所用核心技术的不同</a:t>
            </a:r>
            <a:endParaRPr lang="zh-CN" altLang="en-US"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人工智能与机器学习</a:t>
            </a:r>
            <a:endParaRPr lang="zh-CN" altLang="en-US" dirty="0">
              <a:latin typeface="黑体" panose="02010609060101010101" pitchFamily="49" charset="-122"/>
              <a:ea typeface="黑体" panose="02010609060101010101" pitchFamily="49" charset="-122"/>
            </a:endParaRPr>
          </a:p>
        </p:txBody>
      </p:sp>
      <p:sp>
        <p:nvSpPr>
          <p:cNvPr id="19" name="矩形: 圆角 1"/>
          <p:cNvSpPr/>
          <p:nvPr/>
        </p:nvSpPr>
        <p:spPr>
          <a:xfrm>
            <a:off x="683568" y="1770390"/>
            <a:ext cx="8048998" cy="646986"/>
          </a:xfrm>
          <a:prstGeom prst="roundRect">
            <a:avLst/>
          </a:prstGeom>
          <a:solidFill>
            <a:srgbClr val="FFFF99"/>
          </a:solidFill>
          <a:ln>
            <a:solidFill>
              <a:srgbClr val="92D050"/>
            </a:solidFill>
          </a:ln>
          <a:effectLst>
            <a:glow rad="101600">
              <a:schemeClr val="accent1">
                <a:satMod val="175000"/>
                <a:alpha val="40000"/>
              </a:schemeClr>
            </a:glow>
            <a:outerShdw blurRad="50800" dist="38100" dir="16200000" rotWithShape="0">
              <a:prstClr val="black">
                <a:alpha val="40000"/>
              </a:prstClr>
            </a:outerShdw>
          </a:effectLst>
        </p:spPr>
        <p:txBody>
          <a:bodyPr wrap="square">
            <a:spAutoFit/>
          </a:bodyPr>
          <a:lstStyle/>
          <a:p>
            <a:r>
              <a:rPr lang="zh-CN" altLang="zh-CN" sz="32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逻辑推理</a:t>
            </a:r>
            <a:r>
              <a:rPr lang="zh-CN" altLang="en-US" sz="32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阶段</a:t>
            </a:r>
            <a:r>
              <a:rPr lang="en-US" altLang="zh-CN" sz="32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sz="3200" dirty="0">
                <a:solidFill>
                  <a:schemeClr val="tx1"/>
                </a:solidFill>
                <a:latin typeface="黑体" panose="02010609060101010101" pitchFamily="49" charset="-122"/>
                <a:ea typeface="黑体" panose="02010609060101010101" pitchFamily="49" charset="-122"/>
              </a:rPr>
              <a:t>人工智能发展的早期阶段</a:t>
            </a:r>
            <a:endParaRPr lang="zh-CN" altLang="en-US" sz="3200" dirty="0">
              <a:solidFill>
                <a:schemeClr val="tx1"/>
              </a:solidFill>
              <a:latin typeface="黑体" panose="02010609060101010101" pitchFamily="49" charset="-122"/>
              <a:ea typeface="黑体" panose="02010609060101010101" pitchFamily="49" charset="-122"/>
            </a:endParaRPr>
          </a:p>
        </p:txBody>
      </p:sp>
      <p:sp>
        <p:nvSpPr>
          <p:cNvPr id="20" name="矩形 19"/>
          <p:cNvSpPr/>
          <p:nvPr/>
        </p:nvSpPr>
        <p:spPr>
          <a:xfrm>
            <a:off x="1115616" y="2662747"/>
            <a:ext cx="3185487" cy="369332"/>
          </a:xfrm>
          <a:prstGeom prst="rect">
            <a:avLst/>
          </a:prstGeom>
        </p:spPr>
        <p:txBody>
          <a:bodyPr wrap="none">
            <a:spAutoFit/>
          </a:bodyPr>
          <a:lstStyle/>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时间：</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20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世纪</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50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年代至</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70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年代</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矩形 20"/>
          <p:cNvSpPr/>
          <p:nvPr/>
        </p:nvSpPr>
        <p:spPr>
          <a:xfrm>
            <a:off x="1115616" y="3277415"/>
            <a:ext cx="7023496" cy="646331"/>
          </a:xfrm>
          <a:prstGeom prst="rect">
            <a:avLst/>
          </a:prstGeom>
        </p:spPr>
        <p:txBody>
          <a:bodyPr wrap="square">
            <a:spAutoFit/>
          </a:bodyPr>
          <a:lstStyle/>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思想：</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普遍认为实现人工智能的关键技术在于自动逻辑推理，只要机器被赋予逻辑推理能力就可以实现</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人工智能</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2" name="矩形 21"/>
          <p:cNvSpPr/>
          <p:nvPr/>
        </p:nvSpPr>
        <p:spPr>
          <a:xfrm>
            <a:off x="1121718" y="4221088"/>
            <a:ext cx="7023496" cy="923330"/>
          </a:xfrm>
          <a:prstGeom prst="rect">
            <a:avLst/>
          </a:prstGeom>
        </p:spPr>
        <p:txBody>
          <a:bodyPr wrap="square">
            <a:spAutoFit/>
          </a:bodyPr>
          <a:lstStyle/>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成果：</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主要通过谓词逻辑演算模拟人类智能。这个阶段的人工智能的主流核心技术是符号逻辑计算，在数学定理自动证明等领域获得了一定</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成功</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人工智能与机器学习</a:t>
            </a:r>
            <a:endParaRPr lang="zh-CN" altLang="en-US" dirty="0">
              <a:latin typeface="黑体" panose="02010609060101010101" pitchFamily="49" charset="-122"/>
              <a:ea typeface="黑体" panose="02010609060101010101" pitchFamily="49" charset="-122"/>
            </a:endParaRPr>
          </a:p>
        </p:txBody>
      </p:sp>
      <p:sp>
        <p:nvSpPr>
          <p:cNvPr id="7" name="矩形 6"/>
          <p:cNvSpPr/>
          <p:nvPr/>
        </p:nvSpPr>
        <p:spPr>
          <a:xfrm>
            <a:off x="1163054" y="1324262"/>
            <a:ext cx="6817892" cy="584775"/>
          </a:xfrm>
          <a:prstGeom prst="rect">
            <a:avLst/>
          </a:prstGeom>
          <a:solidFill>
            <a:srgbClr val="FFFF99"/>
          </a:solidFill>
          <a:ln>
            <a:solidFill>
              <a:srgbClr val="92D050"/>
            </a:solidFill>
          </a:ln>
          <a:effectLst>
            <a:glow rad="101600">
              <a:schemeClr val="accent1">
                <a:satMod val="175000"/>
                <a:alpha val="40000"/>
              </a:schemeClr>
            </a:glow>
            <a:outerShdw blurRad="50800" dist="38100" dir="16200000" rotWithShape="0">
              <a:prstClr val="black">
                <a:alpha val="40000"/>
              </a:prstClr>
            </a:outerShdw>
          </a:effectLst>
        </p:spPr>
        <p:txBody>
          <a:bodyPr wrap="square">
            <a:spAutoFit/>
          </a:bodyPr>
          <a:lstStyle/>
          <a:p>
            <a:r>
              <a:rPr lang="zh-CN" altLang="zh-CN" sz="32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专家系统</a:t>
            </a:r>
            <a:r>
              <a:rPr lang="en-US" altLang="zh-CN" sz="32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zh-CN" sz="32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以知识工程为核心技术</a:t>
            </a:r>
            <a:endParaRPr lang="zh-CN" altLang="en-US" sz="32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8" name="矩形 7"/>
          <p:cNvSpPr/>
          <p:nvPr/>
        </p:nvSpPr>
        <p:spPr>
          <a:xfrm>
            <a:off x="1309568" y="2184251"/>
            <a:ext cx="3185487" cy="369332"/>
          </a:xfrm>
          <a:prstGeom prst="rect">
            <a:avLst/>
          </a:prstGeom>
        </p:spPr>
        <p:txBody>
          <a:bodyPr wrap="none">
            <a:spAutoFit/>
          </a:bodyPr>
          <a:lstStyle/>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时间：</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20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世纪</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70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年代至</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90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年代</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矩形 8"/>
          <p:cNvSpPr/>
          <p:nvPr/>
        </p:nvSpPr>
        <p:spPr>
          <a:xfrm>
            <a:off x="1276454" y="2753434"/>
            <a:ext cx="6862658" cy="646331"/>
          </a:xfrm>
          <a:prstGeom prst="rect">
            <a:avLst/>
          </a:prstGeom>
        </p:spPr>
        <p:txBody>
          <a:bodyPr wrap="square">
            <a:spAutoFit/>
          </a:bodyPr>
          <a:lstStyle/>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提出原因：</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如果没有一定数量专业领域知识支撑，则很难实现对复杂实际问题的</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逻辑推理</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 name="矩形 9"/>
          <p:cNvSpPr/>
          <p:nvPr/>
        </p:nvSpPr>
        <p:spPr>
          <a:xfrm>
            <a:off x="1309449" y="4438074"/>
            <a:ext cx="6862658" cy="646331"/>
          </a:xfrm>
          <a:prstGeom prst="rect">
            <a:avLst/>
          </a:prstGeom>
        </p:spPr>
        <p:txBody>
          <a:bodyPr wrap="square">
            <a:spAutoFit/>
          </a:bodyPr>
          <a:lstStyle/>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成果：</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专家系统使用基于专家知识库的知识推理取代纯粹的符号逻辑计算，在故障诊断、游戏博弈等领域取得了巨大</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成功</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矩形 2"/>
          <p:cNvSpPr/>
          <p:nvPr>
            <p:custDataLst>
              <p:tags r:id="rId1"/>
            </p:custDataLst>
          </p:nvPr>
        </p:nvSpPr>
        <p:spPr>
          <a:xfrm>
            <a:off x="1276523" y="3570585"/>
            <a:ext cx="6951489" cy="646331"/>
          </a:xfrm>
          <a:prstGeom prst="rect">
            <a:avLst/>
          </a:prstGeom>
        </p:spPr>
        <p:txBody>
          <a:bodyPr wrap="square">
            <a:spAutoFit/>
          </a:bodyPr>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方法：</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专家系统需要针对具体问题的专业领域特点建立相应的专家知识库，利用这些知识来完成推理和</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决策</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 name="矩形 3"/>
          <p:cNvSpPr/>
          <p:nvPr>
            <p:custDataLst>
              <p:tags r:id="rId2"/>
            </p:custDataLst>
          </p:nvPr>
        </p:nvSpPr>
        <p:spPr>
          <a:xfrm>
            <a:off x="1309544" y="5301367"/>
            <a:ext cx="6951488" cy="646331"/>
          </a:xfrm>
          <a:prstGeom prst="rect">
            <a:avLst/>
          </a:prstGeom>
        </p:spPr>
        <p:txBody>
          <a:bodyPr wrap="square">
            <a:spAutoFit/>
          </a:bodyPr>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缺陷：</a:t>
            </a:r>
            <a:r>
              <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将</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专家知识总结出来并以适当的方式告诉计算机程序有时非常困难，通常需要针对每个具体任务手工建立相应的</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知识库</a:t>
            </a:r>
            <a:endParaRPr lang="zh-CN" altLang="en-US"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文本框 6"/>
          <p:cNvSpPr txBox="1"/>
          <p:nvPr>
            <p:custDataLst>
              <p:tags r:id="rId3"/>
            </p:custDataLst>
          </p:nvPr>
        </p:nvSpPr>
        <p:spPr>
          <a:xfrm>
            <a:off x="1331768" y="6164263"/>
            <a:ext cx="6951487" cy="646331"/>
          </a:xfrm>
          <a:prstGeom prst="rect">
            <a:avLst/>
          </a:prstGeom>
          <a:noFill/>
        </p:spPr>
        <p:txBody>
          <a:bodyPr wrap="square" rtlCol="0">
            <a:spAutoFit/>
          </a:bodyPr>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总结：</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专家知识的人工获取和表示方式严重制约了</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人</a:t>
            </a:r>
            <a:r>
              <a:rPr lang="zh-CN" altLang="en-US"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工</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智能</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的进一步</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发展</a:t>
            </a:r>
            <a:endPar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人工智能与机器学习</a:t>
            </a:r>
            <a:endParaRPr lang="zh-CN" altLang="en-US" dirty="0">
              <a:latin typeface="黑体" panose="02010609060101010101" pitchFamily="49" charset="-122"/>
              <a:ea typeface="黑体" panose="02010609060101010101" pitchFamily="49" charset="-122"/>
            </a:endParaRPr>
          </a:p>
        </p:txBody>
      </p:sp>
      <p:sp>
        <p:nvSpPr>
          <p:cNvPr id="3" name="矩形 2"/>
          <p:cNvSpPr/>
          <p:nvPr/>
        </p:nvSpPr>
        <p:spPr>
          <a:xfrm>
            <a:off x="1384529" y="2550493"/>
            <a:ext cx="5493812" cy="369332"/>
          </a:xfrm>
          <a:prstGeom prst="rect">
            <a:avLst/>
          </a:prstGeom>
        </p:spPr>
        <p:txBody>
          <a:bodyPr wrap="none">
            <a:spAutoFit/>
          </a:bodyPr>
          <a:lstStyle/>
          <a:p>
            <a:r>
              <a:rPr lang="en-US" altLang="zh-CN" dirty="0">
                <a:solidFill>
                  <a:schemeClr val="tx1"/>
                </a:solidFill>
                <a:latin typeface="黑体" panose="02010609060101010101" pitchFamily="49" charset="-122"/>
                <a:ea typeface="黑体" panose="02010609060101010101" pitchFamily="49" charset="-122"/>
              </a:rPr>
              <a:t>——</a:t>
            </a:r>
            <a:r>
              <a:rPr lang="zh-CN" altLang="zh-CN" dirty="0">
                <a:solidFill>
                  <a:schemeClr val="tx1"/>
                </a:solidFill>
                <a:latin typeface="黑体" panose="02010609060101010101" pitchFamily="49" charset="-122"/>
                <a:ea typeface="黑体" panose="02010609060101010101" pitchFamily="49" charset="-122"/>
              </a:rPr>
              <a:t>如何使得机器能够像人类一样具有这种学习能力</a:t>
            </a:r>
            <a:endParaRPr lang="zh-CN" altLang="en-US" dirty="0">
              <a:solidFill>
                <a:schemeClr val="tx1"/>
              </a:solidFill>
              <a:latin typeface="黑体" panose="02010609060101010101" pitchFamily="49" charset="-122"/>
              <a:ea typeface="黑体" panose="02010609060101010101" pitchFamily="49" charset="-122"/>
            </a:endParaRPr>
          </a:p>
        </p:txBody>
      </p:sp>
      <p:sp>
        <p:nvSpPr>
          <p:cNvPr id="4" name="矩形 3"/>
          <p:cNvSpPr/>
          <p:nvPr/>
        </p:nvSpPr>
        <p:spPr>
          <a:xfrm>
            <a:off x="899591" y="1772816"/>
            <a:ext cx="1826141" cy="584775"/>
          </a:xfrm>
          <a:prstGeom prst="rect">
            <a:avLst/>
          </a:prstGeom>
          <a:solidFill>
            <a:srgbClr val="FFFF99"/>
          </a:solidFill>
          <a:ln>
            <a:solidFill>
              <a:srgbClr val="92D050"/>
            </a:solidFill>
          </a:ln>
          <a:effectLst>
            <a:glow rad="101600">
              <a:schemeClr val="accent1">
                <a:satMod val="175000"/>
                <a:alpha val="40000"/>
              </a:schemeClr>
            </a:glow>
            <a:outerShdw blurRad="50800" dist="38100" dir="16200000" rotWithShape="0">
              <a:prstClr val="black">
                <a:alpha val="40000"/>
              </a:prstClr>
            </a:outerShdw>
          </a:effectLst>
        </p:spPr>
        <p:txBody>
          <a:bodyPr wrap="square">
            <a:spAutoFit/>
          </a:bodyPr>
          <a:lstStyle/>
          <a:p>
            <a:r>
              <a:rPr lang="zh-CN" altLang="zh-CN" sz="32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机器学习</a:t>
            </a:r>
            <a:endParaRPr lang="en-US" altLang="zh-CN" sz="3200"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1362478" y="3138440"/>
            <a:ext cx="4108817" cy="369332"/>
          </a:xfrm>
          <a:prstGeom prst="rect">
            <a:avLst/>
          </a:prstGeom>
        </p:spPr>
        <p:txBody>
          <a:bodyPr wrap="none">
            <a:spAutoFit/>
          </a:bodyPr>
          <a:lstStyle/>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起源：</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20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世纪</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50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年代的感知机数学模型</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 name="矩形 5"/>
          <p:cNvSpPr/>
          <p:nvPr/>
        </p:nvSpPr>
        <p:spPr>
          <a:xfrm>
            <a:off x="1384976" y="3750250"/>
            <a:ext cx="7263526" cy="1754326"/>
          </a:xfrm>
          <a:prstGeom prst="rect">
            <a:avLst/>
          </a:prstGeom>
        </p:spPr>
        <p:txBody>
          <a:bodyPr wrap="square">
            <a:spAutoFit/>
          </a:bodyPr>
          <a:lstStyle/>
          <a:p>
            <a:r>
              <a:rPr lang="zh-CN" altLang="en-US"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发展：</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20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世纪</a:t>
            </a:r>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90</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年代中期以来，机器学习得到迅速发展并逐步取代传统专家系统成为人工智能的主流核心技术，使得人工智能逐步进入机器学习</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时代</a:t>
            </a:r>
            <a:endPar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r>
              <a:rPr lang="en-US"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    </a:t>
            </a:r>
            <a:r>
              <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目前，以机器学习为主流核心技术的人工智能在多个领域取得的巨大成功已使其成为社会各界关注的焦点和引领社会未来的战略性</a:t>
            </a:r>
            <a:r>
              <a:rPr lang="zh-CN" altLang="zh-CN" kern="100" dirty="0" smtClean="0">
                <a:solidFill>
                  <a:schemeClr val="tx1"/>
                </a:solidFill>
                <a:latin typeface="黑体" panose="02010609060101010101" pitchFamily="49" charset="-122"/>
                <a:ea typeface="黑体" panose="02010609060101010101" pitchFamily="49" charset="-122"/>
                <a:cs typeface="Times New Roman" panose="02020603050405020304" pitchFamily="18" charset="0"/>
              </a:rPr>
              <a:t>技术</a:t>
            </a:r>
            <a:endParaRPr lang="zh-CN" altLang="zh-CN" kern="1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PP_MARK_KEY" val="29083340-8450-4f1d-b480-fe05e275e797"/>
  <p:tag name="COMMONDATA" val="eyJoZGlkIjoiYzcyNDA3ZWU5ZjBhOTlmMGJhNWQxYWZkMzY5MjBmODc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2574</Words>
  <Application>WPS 演示</Application>
  <PresentationFormat>全屏显示(4:3)</PresentationFormat>
  <Paragraphs>263</Paragraphs>
  <Slides>29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13</vt:i4>
      </vt:variant>
      <vt:variant>
        <vt:lpstr>幻灯片标题</vt:lpstr>
      </vt:variant>
      <vt:variant>
        <vt:i4>29</vt:i4>
      </vt:variant>
    </vt:vector>
  </HeadingPairs>
  <TitlesOfParts>
    <vt:vector size="53" baseType="lpstr">
      <vt:lpstr>Arial</vt:lpstr>
      <vt:lpstr>宋体</vt:lpstr>
      <vt:lpstr>Wingdings</vt:lpstr>
      <vt:lpstr>黑体</vt:lpstr>
      <vt:lpstr>Times New Roman</vt:lpstr>
      <vt:lpstr>Calibri</vt:lpstr>
      <vt:lpstr>微软雅黑</vt:lpstr>
      <vt:lpstr>Arial Unicode MS</vt:lpstr>
      <vt:lpstr>Cambria Math</vt:lpstr>
      <vt:lpstr>Cambria Math</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内容安排</vt:lpstr>
      <vt:lpstr>本节目录</vt:lpstr>
      <vt:lpstr>本节目录</vt:lpstr>
      <vt:lpstr>人工智能与机器学习</vt:lpstr>
      <vt:lpstr>人工智能与机器学习</vt:lpstr>
      <vt:lpstr>人工智能与机器学习</vt:lpstr>
      <vt:lpstr>人工智能与机器学习</vt:lpstr>
      <vt:lpstr>人工智能与机器学习</vt:lpstr>
      <vt:lpstr>人工智能与机器学习</vt:lpstr>
      <vt:lpstr>人工智能与机器学习</vt:lpstr>
      <vt:lpstr>本节目录</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机器学习的发展历程</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lcl</cp:lastModifiedBy>
  <cp:revision>191</cp:revision>
  <dcterms:created xsi:type="dcterms:W3CDTF">2020-09-26T01:51:00Z</dcterms:created>
  <dcterms:modified xsi:type="dcterms:W3CDTF">2024-09-01T09:16:03Z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C91D9089A94D42FDA064A86FF93C7967</vt:lpwstr>
  </property>
  <property fmtid="{D5CDD505-2E9C-101B-9397-08002B2CF9AE}" pid="3" name="KSOProductBuildVer">
    <vt:lpwstr>2052-12.1.0.17827</vt:lpwstr>
  </property>
</Properties>
</file>