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85" r:id="rId3"/>
    <p:sldId id="535" r:id="rId4"/>
    <p:sldId id="536" r:id="rId5"/>
    <p:sldId id="288" r:id="rId6"/>
    <p:sldId id="417" r:id="rId8"/>
    <p:sldId id="418" r:id="rId9"/>
    <p:sldId id="419" r:id="rId10"/>
    <p:sldId id="421" r:id="rId11"/>
    <p:sldId id="420" r:id="rId12"/>
    <p:sldId id="259" r:id="rId13"/>
    <p:sldId id="379" r:id="rId14"/>
    <p:sldId id="424" r:id="rId15"/>
    <p:sldId id="425" r:id="rId16"/>
    <p:sldId id="448" r:id="rId17"/>
    <p:sldId id="408" r:id="rId18"/>
    <p:sldId id="380" r:id="rId19"/>
    <p:sldId id="381" r:id="rId20"/>
    <p:sldId id="426" r:id="rId21"/>
    <p:sldId id="427" r:id="rId22"/>
    <p:sldId id="428" r:id="rId23"/>
    <p:sldId id="429" r:id="rId24"/>
    <p:sldId id="430" r:id="rId25"/>
    <p:sldId id="431" r:id="rId26"/>
    <p:sldId id="382" r:id="rId27"/>
    <p:sldId id="383" r:id="rId28"/>
    <p:sldId id="388" r:id="rId29"/>
    <p:sldId id="384" r:id="rId30"/>
    <p:sldId id="411" r:id="rId31"/>
    <p:sldId id="385" r:id="rId32"/>
    <p:sldId id="439" r:id="rId33"/>
    <p:sldId id="440" r:id="rId34"/>
    <p:sldId id="433" r:id="rId35"/>
    <p:sldId id="434" r:id="rId36"/>
    <p:sldId id="435" r:id="rId37"/>
    <p:sldId id="436" r:id="rId38"/>
    <p:sldId id="443" r:id="rId39"/>
    <p:sldId id="444" r:id="rId40"/>
    <p:sldId id="445" r:id="rId41"/>
    <p:sldId id="432" r:id="rId42"/>
    <p:sldId id="386" r:id="rId43"/>
    <p:sldId id="446" r:id="rId44"/>
    <p:sldId id="389" r:id="rId45"/>
    <p:sldId id="394" r:id="rId46"/>
    <p:sldId id="395" r:id="rId47"/>
    <p:sldId id="390" r:id="rId48"/>
    <p:sldId id="538" r:id="rId49"/>
    <p:sldId id="391" r:id="rId50"/>
    <p:sldId id="392" r:id="rId51"/>
    <p:sldId id="539" r:id="rId52"/>
    <p:sldId id="540" r:id="rId53"/>
    <p:sldId id="438" r:id="rId54"/>
    <p:sldId id="537" r:id="rId55"/>
  </p:sldIdLst>
  <p:sldSz cx="9144000" cy="6858000" type="screen4x3"/>
  <p:notesSz cx="6858000" cy="914400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692" y="-84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tags" Target="tags/tag16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.wmf"/><Relationship Id="rId4" Type="http://schemas.openxmlformats.org/officeDocument/2006/relationships/image" Target="../media/image1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B7CD9-437C-42E9-AA7C-FB34E81D8F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D7B0E-E2A2-4918-B20C-8FEA3755F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7B0E-E2A2-4918-B20C-8FEA3755F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7B0E-E2A2-4918-B20C-8FEA3755F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7B0E-E2A2-4918-B20C-8FEA3755F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7B0E-E2A2-4918-B20C-8FEA3755F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7B0E-E2A2-4918-B20C-8FEA3755F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7B0E-E2A2-4918-B20C-8FEA3755F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7B0E-E2A2-4918-B20C-8FEA3755F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 txBox="1"/>
          <p:nvPr userDrawn="1"/>
        </p:nvSpPr>
        <p:spPr>
          <a:xfrm>
            <a:off x="251520" y="77876"/>
            <a:ext cx="84352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29908"/>
            <a:ext cx="9144000" cy="1511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5.png"/><Relationship Id="rId21" Type="http://schemas.openxmlformats.org/officeDocument/2006/relationships/vmlDrawing" Target="../drawings/vmlDrawing3.v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9" Type="http://schemas.openxmlformats.org/officeDocument/2006/relationships/tags" Target="../tags/tag2.xml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12" Type="http://schemas.openxmlformats.org/officeDocument/2006/relationships/oleObject" Target="../embeddings/oleObject9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1.wmf"/><Relationship Id="rId2" Type="http://schemas.openxmlformats.org/officeDocument/2006/relationships/oleObject" Target="../embeddings/oleObject21.bin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7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29.wmf"/><Relationship Id="rId2" Type="http://schemas.openxmlformats.org/officeDocument/2006/relationships/oleObject" Target="../embeddings/oleObject23.bin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oleObject" Target="../embeddings/oleObject31.bin"/><Relationship Id="rId7" Type="http://schemas.openxmlformats.org/officeDocument/2006/relationships/image" Target="../media/image42.w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40.wmf"/><Relationship Id="rId2" Type="http://schemas.openxmlformats.org/officeDocument/2006/relationships/oleObject" Target="../embeddings/oleObject28.bin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4.wmf"/><Relationship Id="rId10" Type="http://schemas.openxmlformats.org/officeDocument/2006/relationships/oleObject" Target="../embeddings/oleObject32.bin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en.wikipedia.org/wiki/Lagrange_duality" TargetMode="External"/><Relationship Id="rId1" Type="http://schemas.openxmlformats.org/officeDocument/2006/relationships/hyperlink" Target="http://en.wikipedia.org/wiki/Quadratic_programming" TargetMode="Externa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55.wmf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oleObject" Target="../embeddings/oleObject42.bin"/><Relationship Id="rId7" Type="http://schemas.openxmlformats.org/officeDocument/2006/relationships/oleObject" Target="../embeddings/oleObject41.bin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61.wmf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54.png"/><Relationship Id="rId12" Type="http://schemas.openxmlformats.org/officeDocument/2006/relationships/tags" Target="../tags/tag4.xml"/><Relationship Id="rId11" Type="http://schemas.openxmlformats.org/officeDocument/2006/relationships/image" Target="../media/image63.png"/><Relationship Id="rId10" Type="http://schemas.openxmlformats.org/officeDocument/2006/relationships/oleObject" Target="../embeddings/oleObject44.bin"/><Relationship Id="rId1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81.png"/><Relationship Id="rId10" Type="http://schemas.openxmlformats.org/officeDocument/2006/relationships/image" Target="../media/image80.png"/><Relationship Id="rId1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1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82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wmf"/><Relationship Id="rId1" Type="http://schemas.openxmlformats.org/officeDocument/2006/relationships/oleObject" Target="../embeddings/oleObject45.bin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51.bin"/><Relationship Id="rId3" Type="http://schemas.openxmlformats.org/officeDocument/2006/relationships/image" Target="../media/image86.wmf"/><Relationship Id="rId2" Type="http://schemas.openxmlformats.org/officeDocument/2006/relationships/oleObject" Target="../embeddings/oleObject50.bin"/><Relationship Id="rId1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88.wmf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5.xml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52.bin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6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GIF"/><Relationship Id="rId1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png"/><Relationship Id="rId8" Type="http://schemas.openxmlformats.org/officeDocument/2006/relationships/image" Target="../media/image118.png"/><Relationship Id="rId7" Type="http://schemas.openxmlformats.org/officeDocument/2006/relationships/image" Target="../media/image117.png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114.wmf"/><Relationship Id="rId12" Type="http://schemas.openxmlformats.org/officeDocument/2006/relationships/notesSlide" Target="../notesSlides/notesSlide5.xml"/><Relationship Id="rId11" Type="http://schemas.openxmlformats.org/officeDocument/2006/relationships/vmlDrawing" Target="../drawings/vmlDrawing20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61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tags" Target="../tags/tag10.xml"/><Relationship Id="rId7" Type="http://schemas.openxmlformats.org/officeDocument/2006/relationships/image" Target="../media/image124.wmf"/><Relationship Id="rId6" Type="http://schemas.openxmlformats.org/officeDocument/2006/relationships/oleObject" Target="../embeddings/oleObject64.bin"/><Relationship Id="rId5" Type="http://schemas.openxmlformats.org/officeDocument/2006/relationships/tags" Target="../tags/tag9.xml"/><Relationship Id="rId4" Type="http://schemas.openxmlformats.org/officeDocument/2006/relationships/image" Target="../media/image123.png"/><Relationship Id="rId3" Type="http://schemas.openxmlformats.org/officeDocument/2006/relationships/tags" Target="../tags/tag8.xml"/><Relationship Id="rId2" Type="http://schemas.openxmlformats.org/officeDocument/2006/relationships/image" Target="../media/image122.png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25.wmf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wmf"/><Relationship Id="rId8" Type="http://schemas.openxmlformats.org/officeDocument/2006/relationships/oleObject" Target="../embeddings/oleObject68.bin"/><Relationship Id="rId7" Type="http://schemas.openxmlformats.org/officeDocument/2006/relationships/tags" Target="../tags/tag13.x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67.bin"/><Relationship Id="rId4" Type="http://schemas.openxmlformats.org/officeDocument/2006/relationships/tags" Target="../tags/tag12.xml"/><Relationship Id="rId3" Type="http://schemas.openxmlformats.org/officeDocument/2006/relationships/image" Target="../media/image126.wmf"/><Relationship Id="rId2" Type="http://schemas.openxmlformats.org/officeDocument/2006/relationships/oleObject" Target="../embeddings/oleObject66.bin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4.xml"/><Relationship Id="rId1" Type="http://schemas.openxmlformats.org/officeDocument/2006/relationships/tags" Target="../tags/tag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9.wmf"/><Relationship Id="rId2" Type="http://schemas.openxmlformats.org/officeDocument/2006/relationships/oleObject" Target="../embeddings/oleObject69.bin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030080"/>
            <a:ext cx="9152792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/>
          <p:nvPr>
            <p:custDataLst>
              <p:tags r:id="rId1"/>
            </p:custDataLst>
          </p:nvPr>
        </p:nvSpPr>
        <p:spPr>
          <a:xfrm>
            <a:off x="318782" y="2060848"/>
            <a:ext cx="85567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Aft>
                <a:spcPts val="1200"/>
              </a:spcAft>
            </a:pPr>
            <a:endParaRPr lang="zh-CN" altLang="en-US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Aft>
                <a:spcPts val="1200"/>
              </a:spcAft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李成龙</a:t>
            </a:r>
            <a:br>
              <a:rPr lang="en-US" altLang="zh-CN" sz="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安徽大学人工智能学院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线性模型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：在样本空间中寻找一个超平面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将不同类别的样本分开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921247" y="2348880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911529" y="5386380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77"/>
          <p:cNvSpPr txBox="1"/>
          <p:nvPr/>
        </p:nvSpPr>
        <p:spPr>
          <a:xfrm>
            <a:off x="2695869" y="5288113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/>
              </a:rPr>
              <a:t>0</a:t>
            </a:r>
            <a:endParaRPr lang="zh-CN" altLang="en-US" sz="1400" dirty="0">
              <a:latin typeface="Time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229034" y="3066449"/>
            <a:ext cx="128045" cy="130175"/>
            <a:chOff x="5476803" y="2392530"/>
            <a:chExt cx="108000" cy="1080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078700" y="3849731"/>
            <a:ext cx="128045" cy="130175"/>
            <a:chOff x="5476803" y="2392530"/>
            <a:chExt cx="108000" cy="108000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871725" y="3659405"/>
            <a:ext cx="128045" cy="130175"/>
            <a:chOff x="5476803" y="2392530"/>
            <a:chExt cx="108000" cy="10800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443810" y="3932348"/>
            <a:ext cx="128045" cy="130175"/>
            <a:chOff x="5476803" y="2392530"/>
            <a:chExt cx="108000" cy="10800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656059" y="4145081"/>
            <a:ext cx="128045" cy="130175"/>
            <a:chOff x="5476803" y="2392530"/>
            <a:chExt cx="108000" cy="108000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070846" y="4137997"/>
            <a:ext cx="128045" cy="130175"/>
            <a:chOff x="5476803" y="2392530"/>
            <a:chExt cx="108000" cy="108000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554013" y="3116856"/>
            <a:ext cx="128045" cy="130175"/>
            <a:chOff x="5476803" y="2392530"/>
            <a:chExt cx="108000" cy="1080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直接连接符 30"/>
          <p:cNvCxnSpPr/>
          <p:nvPr/>
        </p:nvCxnSpPr>
        <p:spPr>
          <a:xfrm>
            <a:off x="5480113" y="444927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72810" y="4310974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725497" y="4979941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326846" y="485610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282993" y="480647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337178" y="4649264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652186" y="471742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544135" y="421016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36833" y="4649264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4744766" y="2924548"/>
            <a:ext cx="128045" cy="130175"/>
            <a:chOff x="5476803" y="2392530"/>
            <a:chExt cx="108000" cy="10800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4476697" y="3181944"/>
            <a:ext cx="128045" cy="130175"/>
            <a:chOff x="5476803" y="2392530"/>
            <a:chExt cx="108000" cy="108000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343077" y="4319102"/>
            <a:ext cx="128045" cy="130175"/>
            <a:chOff x="5476803" y="2392530"/>
            <a:chExt cx="108000" cy="10800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3893531" y="3338631"/>
            <a:ext cx="128045" cy="130175"/>
            <a:chOff x="5476803" y="2392530"/>
            <a:chExt cx="108000" cy="108000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" name="组合 51"/>
          <p:cNvGrpSpPr/>
          <p:nvPr/>
        </p:nvGrpSpPr>
        <p:grpSpPr>
          <a:xfrm>
            <a:off x="3465616" y="3611574"/>
            <a:ext cx="128045" cy="130175"/>
            <a:chOff x="5476803" y="2392530"/>
            <a:chExt cx="108000" cy="108000"/>
          </a:xfrm>
        </p:grpSpPr>
        <p:cxnSp>
          <p:nvCxnSpPr>
            <p:cNvPr id="53" name="直接连接符 5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直接连接符 54"/>
          <p:cNvCxnSpPr/>
          <p:nvPr/>
        </p:nvCxnSpPr>
        <p:spPr>
          <a:xfrm>
            <a:off x="5077901" y="496001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205946" y="4384190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5337178" y="399743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761789" y="3721897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5953517" y="5462020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36" name="Formula" r:id="rId1" imgW="1028700" imgH="981075" progId="Equation.Ribbit">
                  <p:embed/>
                </p:oleObj>
              </mc:Choice>
              <mc:Fallback>
                <p:oleObj name="Formula" r:id="rId1" imgW="1028700" imgH="981075" progId="Equation.Ribbit">
                  <p:embed/>
                  <p:pic>
                    <p:nvPicPr>
                      <p:cNvPr id="0" name="图片 459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3517" y="5462020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2524511" y="2590404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37" name="Formula" r:id="rId3" imgW="1057275" imgH="981075" progId="Equation.Ribbit">
                  <p:embed/>
                </p:oleObj>
              </mc:Choice>
              <mc:Fallback>
                <p:oleObj name="Formula" r:id="rId3" imgW="1057275" imgH="981075" progId="Equation.Ribbit">
                  <p:embed/>
                  <p:pic>
                    <p:nvPicPr>
                      <p:cNvPr id="0" name="图片 459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511" y="2590404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连接符 60"/>
          <p:cNvCxnSpPr/>
          <p:nvPr/>
        </p:nvCxnSpPr>
        <p:spPr>
          <a:xfrm flipV="1">
            <a:off x="3635877" y="2843282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将训练样本分开的超平面可能有很多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哪一个好呢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H="1" flipV="1">
            <a:off x="2921247" y="2359765"/>
            <a:ext cx="0" cy="303742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2911529" y="5397265"/>
            <a:ext cx="3585255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77"/>
          <p:cNvSpPr txBox="1"/>
          <p:nvPr/>
        </p:nvSpPr>
        <p:spPr>
          <a:xfrm>
            <a:off x="2695869" y="5298998"/>
            <a:ext cx="325369" cy="3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/>
              </a:rPr>
              <a:t>0</a:t>
            </a:r>
            <a:endParaRPr lang="zh-CN" altLang="en-US" sz="1400" dirty="0">
              <a:latin typeface="Times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229034" y="3077334"/>
            <a:ext cx="128045" cy="130175"/>
            <a:chOff x="5476803" y="2392530"/>
            <a:chExt cx="108000" cy="108000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4078700" y="3860616"/>
            <a:ext cx="128045" cy="130175"/>
            <a:chOff x="5476803" y="2392530"/>
            <a:chExt cx="108000" cy="108000"/>
          </a:xfrm>
        </p:grpSpPr>
        <p:cxnSp>
          <p:nvCxnSpPr>
            <p:cNvPr id="69" name="直接连接符 6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3871725" y="3670290"/>
            <a:ext cx="128045" cy="130175"/>
            <a:chOff x="5476803" y="2392530"/>
            <a:chExt cx="108000" cy="108000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3443810" y="3943233"/>
            <a:ext cx="128045" cy="130175"/>
            <a:chOff x="5476803" y="2392530"/>
            <a:chExt cx="108000" cy="108000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3656059" y="4155966"/>
            <a:ext cx="128045" cy="130175"/>
            <a:chOff x="5476803" y="2392530"/>
            <a:chExt cx="108000" cy="108000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4070846" y="4148882"/>
            <a:ext cx="128045" cy="130175"/>
            <a:chOff x="5476803" y="2392530"/>
            <a:chExt cx="108000" cy="108000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3554013" y="3127741"/>
            <a:ext cx="128045" cy="130175"/>
            <a:chOff x="5476803" y="2392530"/>
            <a:chExt cx="108000" cy="108000"/>
          </a:xfrm>
        </p:grpSpPr>
        <p:cxnSp>
          <p:nvCxnSpPr>
            <p:cNvPr id="84" name="直接连接符 8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直接连接符 85"/>
          <p:cNvCxnSpPr/>
          <p:nvPr/>
        </p:nvCxnSpPr>
        <p:spPr>
          <a:xfrm>
            <a:off x="5480113" y="446016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4872810" y="432185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725497" y="4990826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326846" y="4866994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5282993" y="4817358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337178" y="466014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4652186" y="4728310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544135" y="4221053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4936833" y="4660149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3146627" y="3438112"/>
            <a:ext cx="3115757" cy="127181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V="1">
            <a:off x="3635877" y="2854167"/>
            <a:ext cx="2317640" cy="23090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4744766" y="2935433"/>
            <a:ext cx="128045" cy="130175"/>
            <a:chOff x="5476803" y="2392530"/>
            <a:chExt cx="108000" cy="108000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/>
          <p:cNvGrpSpPr/>
          <p:nvPr/>
        </p:nvGrpSpPr>
        <p:grpSpPr>
          <a:xfrm>
            <a:off x="4476697" y="3192829"/>
            <a:ext cx="128045" cy="130175"/>
            <a:chOff x="5476803" y="2392530"/>
            <a:chExt cx="108000" cy="108000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3343077" y="4329987"/>
            <a:ext cx="128045" cy="130175"/>
            <a:chOff x="5476803" y="2392530"/>
            <a:chExt cx="108000" cy="108000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组合 105"/>
          <p:cNvGrpSpPr/>
          <p:nvPr/>
        </p:nvGrpSpPr>
        <p:grpSpPr>
          <a:xfrm>
            <a:off x="3893531" y="3349516"/>
            <a:ext cx="128045" cy="130175"/>
            <a:chOff x="5476803" y="2392530"/>
            <a:chExt cx="108000" cy="108000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3465616" y="3622459"/>
            <a:ext cx="128045" cy="130175"/>
            <a:chOff x="5476803" y="2392530"/>
            <a:chExt cx="108000" cy="108000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直接连接符 111"/>
          <p:cNvCxnSpPr/>
          <p:nvPr/>
        </p:nvCxnSpPr>
        <p:spPr>
          <a:xfrm>
            <a:off x="5077901" y="4970904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5205946" y="4395075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337178" y="4008320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761789" y="3732782"/>
            <a:ext cx="12804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6" name="对象 115"/>
          <p:cNvGraphicFramePr>
            <a:graphicFrameLocks noChangeAspect="1"/>
          </p:cNvGraphicFramePr>
          <p:nvPr/>
        </p:nvGraphicFramePr>
        <p:xfrm>
          <a:off x="5953517" y="5472905"/>
          <a:ext cx="26385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8" name="Formula" r:id="rId1" imgW="1028700" imgH="981075" progId="Equation.Ribbit">
                  <p:embed/>
                </p:oleObj>
              </mc:Choice>
              <mc:Fallback>
                <p:oleObj name="Formula" r:id="rId1" imgW="1028700" imgH="981075" progId="Equation.Ribbit">
                  <p:embed/>
                  <p:pic>
                    <p:nvPicPr>
                      <p:cNvPr id="0" name="图片 469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3517" y="5472905"/>
                        <a:ext cx="26385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对象 116"/>
          <p:cNvGraphicFramePr>
            <a:graphicFrameLocks noChangeAspect="1"/>
          </p:cNvGraphicFramePr>
          <p:nvPr/>
        </p:nvGraphicFramePr>
        <p:xfrm>
          <a:off x="2524511" y="2601289"/>
          <a:ext cx="273161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9" name="Formula" r:id="rId3" imgW="1057275" imgH="981075" progId="Equation.Ribbit">
                  <p:embed/>
                </p:oleObj>
              </mc:Choice>
              <mc:Fallback>
                <p:oleObj name="Formula" r:id="rId3" imgW="1057275" imgH="981075" progId="Equation.Ribbit">
                  <p:embed/>
                  <p:pic>
                    <p:nvPicPr>
                      <p:cNvPr id="0" name="图片 469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511" y="2601289"/>
                        <a:ext cx="273161" cy="26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8" name="直接连接符 117"/>
          <p:cNvCxnSpPr/>
          <p:nvPr/>
        </p:nvCxnSpPr>
        <p:spPr>
          <a:xfrm flipH="1">
            <a:off x="4021576" y="2601289"/>
            <a:ext cx="1120348" cy="260367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3784199" y="2967801"/>
            <a:ext cx="2304807" cy="22997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3377611" y="2741861"/>
            <a:ext cx="2408275" cy="229064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/>
              <p:nvPr/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函数间隔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超平面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方程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样本数据点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/>
                      </a:rPr>
                      <m:t>    </m:t>
                    </m:r>
                  </m:oMath>
                </a14:m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到该超平面的</a:t>
                </a:r>
                <a:r>
                  <a:rPr lang="zh-CN" altLang="zh-CN" sz="2400" dirty="0">
                    <a:solidFill>
                      <a:schemeClr val="accent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距离表示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400" dirty="0" smtClean="0"/>
                  <a:t>：</a:t>
                </a:r>
                <a:endParaRPr lang="en-US" altLang="zh-CN" sz="2400" dirty="0" smtClean="0"/>
              </a:p>
              <a:p>
                <a:pPr lvl="1"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判断       与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标记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/>
                        <a:ea typeface="黑体" panose="02010609060101010101" pitchFamily="49" charset="-122"/>
                      </a:rPr>
                      <m:t>   </m:t>
                    </m:r>
                  </m:oMath>
                </a14:m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符号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是否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一致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2"/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若一致，则分类正确；否则，分类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错误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可用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替代          表示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样本数据</a:t>
                </a:r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点到超平面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距离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zh-CN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函数间隔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样本数据集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的函数间隔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中所有样本数据点到超平面函数</a:t>
                </a:r>
                <a:r>
                  <a:rPr lang="zh-CN" altLang="zh-CN" sz="2400" dirty="0">
                    <a:solidFill>
                      <a:schemeClr val="accent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间隔的最小值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，即</a:t>
                </a:r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en-US" altLang="zh-CN" sz="2400" i="1" dirty="0" smtClean="0"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作为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优化指标构造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SVM</a:t>
                </a:r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</a:t>
                </a:r>
                <a:r>
                  <a:rPr lang="zh-CN" altLang="en-US" sz="2400" dirty="0"/>
                  <a:t>：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图片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20" y="1700808"/>
            <a:ext cx="1615580" cy="335309"/>
          </a:xfrm>
          <a:prstGeom prst="rect">
            <a:avLst/>
          </a:prstGeom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417" y="2193571"/>
            <a:ext cx="277091" cy="26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516688" y="2019300"/>
          <a:ext cx="14366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8" name="Equation" r:id="rId4" imgW="15240000" imgH="5486400" progId="Equation.DSMT4">
                  <p:embed/>
                </p:oleObj>
              </mc:Choice>
              <mc:Fallback>
                <p:oleObj name="Equation" r:id="rId4" imgW="15240000" imgH="5486400" progId="Equation.DSMT4">
                  <p:embed/>
                  <p:pic>
                    <p:nvPicPr>
                      <p:cNvPr id="0" name="图片 903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6688" y="2019300"/>
                        <a:ext cx="1436687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25625" y="2503488"/>
          <a:ext cx="1130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79" name="Equation" r:id="rId6" imgW="12801600" imgH="4876800" progId="Equation.DSMT4">
                  <p:embed/>
                </p:oleObj>
              </mc:Choice>
              <mc:Fallback>
                <p:oleObj name="Equation" r:id="rId6" imgW="12801600" imgH="4876800" progId="Equation.DSMT4">
                  <p:embed/>
                  <p:pic>
                    <p:nvPicPr>
                      <p:cNvPr id="0" name="图片 903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5625" y="2503488"/>
                        <a:ext cx="1130300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869755" y="2585980"/>
          <a:ext cx="270197" cy="3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0" name="Equation" r:id="rId8" imgW="3352800" imgH="3962400" progId="Equation.DSMT4">
                  <p:embed/>
                </p:oleObj>
              </mc:Choice>
              <mc:Fallback>
                <p:oleObj name="Equation" r:id="rId8" imgW="3352800" imgH="3962400" progId="Equation.DSMT4">
                  <p:embed/>
                  <p:pic>
                    <p:nvPicPr>
                      <p:cNvPr id="0" name="图片 903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69755" y="2585980"/>
                        <a:ext cx="270197" cy="319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84760" y="3288614"/>
          <a:ext cx="15351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1" name="Equation" r:id="rId10" imgW="17373600" imgH="5486400" progId="Equation.DSMT4">
                  <p:embed/>
                </p:oleObj>
              </mc:Choice>
              <mc:Fallback>
                <p:oleObj name="Equation" r:id="rId10" imgW="17373600" imgH="5486400" progId="Equation.DSMT4">
                  <p:embed/>
                  <p:pic>
                    <p:nvPicPr>
                      <p:cNvPr id="0" name="图片 90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760" y="3288614"/>
                        <a:ext cx="15351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139952" y="3284984"/>
          <a:ext cx="14366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2" name="Equation" r:id="rId12" imgW="15240000" imgH="5486400" progId="Equation.DSMT4">
                  <p:embed/>
                </p:oleObj>
              </mc:Choice>
              <mc:Fallback>
                <p:oleObj name="Equation" r:id="rId12" imgW="15240000" imgH="5486400" progId="Equation.DSMT4">
                  <p:embed/>
                  <p:pic>
                    <p:nvPicPr>
                      <p:cNvPr id="0" name="图片 90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284984"/>
                        <a:ext cx="14366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19622" y="4077072"/>
          <a:ext cx="22891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3" name="Equation" r:id="rId13" imgW="25908000" imgH="5791200" progId="Equation.DSMT4">
                  <p:embed/>
                </p:oleObj>
              </mc:Choice>
              <mc:Fallback>
                <p:oleObj name="Equation" r:id="rId13" imgW="25908000" imgH="5791200" progId="Equation.DSMT4">
                  <p:embed/>
                  <p:pic>
                    <p:nvPicPr>
                      <p:cNvPr id="0" name="图片 90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622" y="4077072"/>
                        <a:ext cx="22891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652120" y="4941168"/>
          <a:ext cx="14001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4" name="Equation" r:id="rId15" imgW="15849600" imgH="5486400" progId="Equation.DSMT4">
                  <p:embed/>
                </p:oleObj>
              </mc:Choice>
              <mc:Fallback>
                <p:oleObj name="Equation" r:id="rId15" imgW="15849600" imgH="5486400" progId="Equation.DSMT4">
                  <p:embed/>
                  <p:pic>
                    <p:nvPicPr>
                      <p:cNvPr id="0" name="图片 90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941168"/>
                        <a:ext cx="14001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66535" y="5877272"/>
          <a:ext cx="2235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5" name="Equation" r:id="rId17" imgW="25298400" imgH="7010400" progId="Equation.DSMT4">
                  <p:embed/>
                </p:oleObj>
              </mc:Choice>
              <mc:Fallback>
                <p:oleObj name="Equation" r:id="rId17" imgW="25298400" imgH="7010400" progId="Equation.DSMT4">
                  <p:embed/>
                  <p:pic>
                    <p:nvPicPr>
                      <p:cNvPr id="0" name="图片 90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535" y="5877272"/>
                        <a:ext cx="2235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双波形 11"/>
          <p:cNvSpPr/>
          <p:nvPr>
            <p:custDataLst>
              <p:tags r:id="rId19"/>
            </p:custDataLst>
          </p:nvPr>
        </p:nvSpPr>
        <p:spPr>
          <a:xfrm>
            <a:off x="7019925" y="5517515"/>
            <a:ext cx="1588135" cy="1162685"/>
          </a:xfrm>
          <a:prstGeom prst="doubleWave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思考：</a:t>
            </a:r>
            <a:r>
              <a:rPr 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函数间隔有什么缺点</a:t>
            </a:r>
            <a:r>
              <a:rPr 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？</a:t>
            </a:r>
            <a:endParaRPr 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/>
              <p:nvPr/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几何</a:t>
                </a:r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间隔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函数间隔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缺点：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若同时同比例缩放其参数</a:t>
                </a:r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向量</a:t>
                </a:r>
                <a:r>
                  <a:rPr lang="en-US" altLang="zh-CN" sz="2400" b="1" i="1" dirty="0" smtClean="0"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rPr>
                  <a:t>w</a:t>
                </a:r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偏置量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，会改变函数间隔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的取值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几何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间隔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2"/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解决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函数间隔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取值混乱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的问题，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对参数向量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i="1" dirty="0"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rPr>
                      <m:t>w</m:t>
                    </m:r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作归一化后计算得到的函数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间隔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trlPr>
                          <a:rPr lang="zh-CN" altLang="zh-CN" sz="2000" i="1">
                            <a:latin typeface="Cambria Math" panose="02040503050406030204"/>
                            <a:ea typeface="黑体" panose="02010609060101010101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/>
                                <a:ea typeface="黑体" panose="02010609060101010101" pitchFamily="49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为函数间隔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所对应的几何间隔，则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2"/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2"/>
                <a:endParaRPr lang="en-US" altLang="zh-CN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2"/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2"/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优化问题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27784" y="4005064"/>
          <a:ext cx="3097213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4" name="Equation" r:id="rId2" imgW="35052000" imgH="10668000" progId="Equation.DSMT4">
                  <p:embed/>
                </p:oleObj>
              </mc:Choice>
              <mc:Fallback>
                <p:oleObj name="Equation" r:id="rId2" imgW="35052000" imgH="10668000" progId="Equation.DSMT4">
                  <p:embed/>
                  <p:pic>
                    <p:nvPicPr>
                      <p:cNvPr id="0" name="图片 72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005064"/>
                        <a:ext cx="3097213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71775" y="5373688"/>
          <a:ext cx="31242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5" name="Equation" r:id="rId4" imgW="35356800" imgH="10058400" progId="Equation.DSMT4">
                  <p:embed/>
                </p:oleObj>
              </mc:Choice>
              <mc:Fallback>
                <p:oleObj name="Equation" r:id="rId4" imgW="35356800" imgH="10058400" progId="Equation.DSMT4">
                  <p:embed/>
                  <p:pic>
                    <p:nvPicPr>
                      <p:cNvPr id="0" name="图片 72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373688"/>
                        <a:ext cx="31242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/>
              <p:nvPr/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几何</a:t>
                </a:r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间隔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函数间隔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缺点：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若同时同比例缩放其参数</a:t>
                </a:r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向量</a:t>
                </a:r>
                <a:r>
                  <a:rPr lang="en-US" altLang="zh-CN" sz="2400" b="1" i="1" dirty="0" smtClean="0"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rPr>
                  <a:t>w</a:t>
                </a:r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偏置量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，会改变函数间隔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的取值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几何</a:t>
                </a:r>
                <a:r>
                  <a:rPr lang="zh-CN" altLang="en-US" sz="2400" dirty="0" smtClean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间隔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2"/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可在对参数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向量</a:t>
                </a:r>
                <a:r>
                  <a:rPr lang="en-US" altLang="zh-CN" sz="2000" b="1" i="1" dirty="0" smtClean="0"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rPr>
                  <a:t>w</a:t>
                </a:r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作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归一化缩放基础上对其做进一步适当缩放，使得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2" indent="0">
                  <a:buNone/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2"/>
                <a:r>
                  <a:rPr lang="zh-CN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优化</a:t>
                </a:r>
                <a:r>
                  <a:rPr lang="zh-CN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问题转化为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208462" y="3428273"/>
          <a:ext cx="7270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8" name="Equation" r:id="rId2" imgW="8229600" imgH="4267200" progId="Equation.DSMT4">
                  <p:embed/>
                </p:oleObj>
              </mc:Choice>
              <mc:Fallback>
                <p:oleObj name="Equation" r:id="rId2" imgW="8229600" imgH="4267200" progId="Equation.DSMT4">
                  <p:embed/>
                  <p:pic>
                    <p:nvPicPr>
                      <p:cNvPr id="0" name="图片 92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2" y="3428273"/>
                        <a:ext cx="7270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15816" y="4293096"/>
          <a:ext cx="39068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9" name="Equation" r:id="rId4" imgW="44196000" imgH="10058400" progId="Equation.DSMT4">
                  <p:embed/>
                </p:oleObj>
              </mc:Choice>
              <mc:Fallback>
                <p:oleObj name="Equation" r:id="rId4" imgW="44196000" imgH="10058400" progId="Equation.DSMT4">
                  <p:embed/>
                  <p:pic>
                    <p:nvPicPr>
                      <p:cNvPr id="0" name="图片 92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293096"/>
                        <a:ext cx="3906838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几何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间隔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求得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该优化问题的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 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得到最优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分离超平面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 smtClean="0"/>
              <a:t>SVM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923928" y="1628800"/>
          <a:ext cx="4302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2" name="Equation" r:id="rId1" imgW="4876800" imgH="4876800" progId="Equation.DSMT4">
                  <p:embed/>
                </p:oleObj>
              </mc:Choice>
              <mc:Fallback>
                <p:oleObj name="Equation" r:id="rId1" imgW="4876800" imgH="4876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28800"/>
                        <a:ext cx="4302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587026" y="1628800"/>
          <a:ext cx="3508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3" name="Equation" r:id="rId3" imgW="3962400" imgH="4876800" progId="Equation.DSMT4">
                  <p:embed/>
                </p:oleObj>
              </mc:Choice>
              <mc:Fallback>
                <p:oleObj name="Equation" r:id="rId3" imgW="3962400" imgH="4876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026" y="1628800"/>
                        <a:ext cx="3508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635896" y="2060848"/>
          <a:ext cx="16970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4" name="Equation" r:id="rId5" imgW="19202400" imgH="4876800" progId="Equation.DSMT4">
                  <p:embed/>
                </p:oleObj>
              </mc:Choice>
              <mc:Fallback>
                <p:oleObj name="Equation" r:id="rId5" imgW="19202400" imgH="4876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060848"/>
                        <a:ext cx="16970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087688" y="2852738"/>
          <a:ext cx="29670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5" name="Equation" r:id="rId7" imgW="33528000" imgH="5486400" progId="Equation.DSMT4">
                  <p:embed/>
                </p:oleObj>
              </mc:Choice>
              <mc:Fallback>
                <p:oleObj name="Equation" r:id="rId7" imgW="33528000" imgH="54864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2852738"/>
                        <a:ext cx="29670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超平面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方程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0" name="图片 17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39" y="1221483"/>
            <a:ext cx="1615580" cy="335309"/>
          </a:xfrm>
          <a:prstGeom prst="rect">
            <a:avLst/>
          </a:prstGeom>
        </p:spPr>
      </p:pic>
      <p:sp>
        <p:nvSpPr>
          <p:cNvPr id="181" name="内容占位符 3"/>
          <p:cNvSpPr txBox="1"/>
          <p:nvPr/>
        </p:nvSpPr>
        <p:spPr>
          <a:xfrm>
            <a:off x="7066078" y="2349045"/>
            <a:ext cx="778769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间隔</a:t>
            </a:r>
            <a:endParaRPr lang="zh-CN" altLang="en-US" dirty="0"/>
          </a:p>
        </p:txBody>
      </p:sp>
      <p:cxnSp>
        <p:nvCxnSpPr>
          <p:cNvPr id="182" name="直接箭头连接符 181"/>
          <p:cNvCxnSpPr/>
          <p:nvPr/>
        </p:nvCxnSpPr>
        <p:spPr>
          <a:xfrm flipH="1" flipV="1">
            <a:off x="2678982" y="2206222"/>
            <a:ext cx="0" cy="3121607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/>
          <p:nvPr/>
        </p:nvCxnSpPr>
        <p:spPr>
          <a:xfrm>
            <a:off x="2668639" y="5327903"/>
            <a:ext cx="3815968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54"/>
          <p:cNvSpPr txBox="1"/>
          <p:nvPr/>
        </p:nvSpPr>
        <p:spPr>
          <a:xfrm>
            <a:off x="2439101" y="5226913"/>
            <a:ext cx="346307" cy="3812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"/>
              </a:rPr>
              <a:t>0</a:t>
            </a:r>
            <a:endParaRPr lang="zh-CN" altLang="en-US" sz="1400" dirty="0">
              <a:latin typeface="Times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4070926" y="2943678"/>
            <a:ext cx="136285" cy="133783"/>
            <a:chOff x="5476803" y="2392530"/>
            <a:chExt cx="108000" cy="108000"/>
          </a:xfrm>
        </p:grpSpPr>
        <p:cxnSp>
          <p:nvCxnSpPr>
            <p:cNvPr id="186" name="直接连接符 18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8" name="组合 187"/>
          <p:cNvGrpSpPr/>
          <p:nvPr/>
        </p:nvGrpSpPr>
        <p:grpSpPr>
          <a:xfrm>
            <a:off x="3910918" y="3748667"/>
            <a:ext cx="136285" cy="133783"/>
            <a:chOff x="5476803" y="2392530"/>
            <a:chExt cx="108000" cy="108000"/>
          </a:xfrm>
        </p:grpSpPr>
        <p:cxnSp>
          <p:nvCxnSpPr>
            <p:cNvPr id="189" name="直接连接符 18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90624" y="3553066"/>
            <a:ext cx="136285" cy="133783"/>
            <a:chOff x="5476803" y="2392530"/>
            <a:chExt cx="108000" cy="108000"/>
          </a:xfrm>
        </p:grpSpPr>
        <p:cxnSp>
          <p:nvCxnSpPr>
            <p:cNvPr id="192" name="直接连接符 191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/>
        </p:nvGrpSpPr>
        <p:grpSpPr>
          <a:xfrm>
            <a:off x="3235172" y="3833574"/>
            <a:ext cx="136285" cy="133783"/>
            <a:chOff x="5476803" y="2392530"/>
            <a:chExt cx="108000" cy="108000"/>
          </a:xfrm>
        </p:grpSpPr>
        <p:cxnSp>
          <p:nvCxnSpPr>
            <p:cNvPr id="195" name="直接连接符 194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3461079" y="4052203"/>
            <a:ext cx="136285" cy="133783"/>
            <a:chOff x="5476803" y="2392530"/>
            <a:chExt cx="108000" cy="108000"/>
          </a:xfrm>
        </p:grpSpPr>
        <p:cxnSp>
          <p:nvCxnSpPr>
            <p:cNvPr id="198" name="直接连接符 197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3902558" y="4044922"/>
            <a:ext cx="136285" cy="133783"/>
            <a:chOff x="5476803" y="2392530"/>
            <a:chExt cx="108000" cy="108000"/>
          </a:xfrm>
        </p:grpSpPr>
        <p:cxnSp>
          <p:nvCxnSpPr>
            <p:cNvPr id="201" name="直接连接符 200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组合 202"/>
          <p:cNvGrpSpPr/>
          <p:nvPr/>
        </p:nvGrpSpPr>
        <p:grpSpPr>
          <a:xfrm>
            <a:off x="3352467" y="2995482"/>
            <a:ext cx="136285" cy="133783"/>
            <a:chOff x="5476803" y="2392530"/>
            <a:chExt cx="108000" cy="108000"/>
          </a:xfrm>
        </p:grpSpPr>
        <p:cxnSp>
          <p:nvCxnSpPr>
            <p:cNvPr id="204" name="直接连接符 203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6" name="直接连接符 205"/>
          <p:cNvCxnSpPr/>
          <p:nvPr/>
        </p:nvCxnSpPr>
        <p:spPr>
          <a:xfrm>
            <a:off x="5402512" y="436483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/>
        </p:nvCxnSpPr>
        <p:spPr>
          <a:xfrm>
            <a:off x="4756130" y="4222693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/>
        </p:nvCxnSpPr>
        <p:spPr>
          <a:xfrm>
            <a:off x="4599337" y="4910200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/>
        </p:nvCxnSpPr>
        <p:spPr>
          <a:xfrm>
            <a:off x="4175032" y="478293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/>
        </p:nvCxnSpPr>
        <p:spPr>
          <a:xfrm>
            <a:off x="5192707" y="473192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连接符 210"/>
          <p:cNvCxnSpPr/>
          <p:nvPr/>
        </p:nvCxnSpPr>
        <p:spPr>
          <a:xfrm>
            <a:off x="5250379" y="457035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/>
          <p:nvPr/>
        </p:nvCxnSpPr>
        <p:spPr>
          <a:xfrm>
            <a:off x="4521308" y="464040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连接符 212"/>
          <p:cNvCxnSpPr/>
          <p:nvPr/>
        </p:nvCxnSpPr>
        <p:spPr>
          <a:xfrm>
            <a:off x="5470654" y="4119094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/>
          <p:nvPr/>
        </p:nvCxnSpPr>
        <p:spPr>
          <a:xfrm>
            <a:off x="4824272" y="4570358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接连接符 214"/>
          <p:cNvCxnSpPr/>
          <p:nvPr/>
        </p:nvCxnSpPr>
        <p:spPr>
          <a:xfrm flipV="1">
            <a:off x="3439599" y="2714325"/>
            <a:ext cx="2466781" cy="23730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组合 215"/>
          <p:cNvGrpSpPr/>
          <p:nvPr/>
        </p:nvGrpSpPr>
        <p:grpSpPr>
          <a:xfrm>
            <a:off x="4619845" y="2797844"/>
            <a:ext cx="136285" cy="133783"/>
            <a:chOff x="5476803" y="2392530"/>
            <a:chExt cx="108000" cy="108000"/>
          </a:xfrm>
        </p:grpSpPr>
        <p:cxnSp>
          <p:nvCxnSpPr>
            <p:cNvPr id="217" name="直接连接符 216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9" name="组合 218"/>
          <p:cNvGrpSpPr/>
          <p:nvPr/>
        </p:nvGrpSpPr>
        <p:grpSpPr>
          <a:xfrm>
            <a:off x="4334526" y="3062373"/>
            <a:ext cx="136285" cy="133783"/>
            <a:chOff x="5476803" y="2392530"/>
            <a:chExt cx="108000" cy="108000"/>
          </a:xfrm>
        </p:grpSpPr>
        <p:cxnSp>
          <p:nvCxnSpPr>
            <p:cNvPr id="220" name="直接连接符 219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2" name="组合 221"/>
          <p:cNvGrpSpPr/>
          <p:nvPr/>
        </p:nvGrpSpPr>
        <p:grpSpPr>
          <a:xfrm>
            <a:off x="3127957" y="4231047"/>
            <a:ext cx="136285" cy="133783"/>
            <a:chOff x="5476803" y="2392530"/>
            <a:chExt cx="108000" cy="108000"/>
          </a:xfrm>
        </p:grpSpPr>
        <p:cxnSp>
          <p:nvCxnSpPr>
            <p:cNvPr id="223" name="直接连接符 222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5" name="组合 224"/>
          <p:cNvGrpSpPr/>
          <p:nvPr/>
        </p:nvGrpSpPr>
        <p:grpSpPr>
          <a:xfrm>
            <a:off x="3713833" y="3223402"/>
            <a:ext cx="136285" cy="133783"/>
            <a:chOff x="5476803" y="2392530"/>
            <a:chExt cx="108000" cy="108000"/>
          </a:xfrm>
        </p:grpSpPr>
        <p:cxnSp>
          <p:nvCxnSpPr>
            <p:cNvPr id="226" name="直接连接符 225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8" name="组合 227"/>
          <p:cNvGrpSpPr/>
          <p:nvPr/>
        </p:nvGrpSpPr>
        <p:grpSpPr>
          <a:xfrm>
            <a:off x="3258381" y="3503910"/>
            <a:ext cx="136285" cy="133783"/>
            <a:chOff x="5476803" y="2392530"/>
            <a:chExt cx="108000" cy="108000"/>
          </a:xfrm>
        </p:grpSpPr>
        <p:cxnSp>
          <p:nvCxnSpPr>
            <p:cNvPr id="229" name="直接连接符 228"/>
            <p:cNvCxnSpPr/>
            <p:nvPr/>
          </p:nvCxnSpPr>
          <p:spPr>
            <a:xfrm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 rot="5400000">
              <a:off x="5476803" y="244653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1" name="直接连接符 230"/>
          <p:cNvCxnSpPr/>
          <p:nvPr/>
        </p:nvCxnSpPr>
        <p:spPr>
          <a:xfrm>
            <a:off x="4974418" y="4889726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5110703" y="4297939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>
            <a:off x="5250379" y="3900465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>
            <a:off x="5702314" y="3617291"/>
            <a:ext cx="13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5" name="对象 234"/>
          <p:cNvGraphicFramePr>
            <a:graphicFrameLocks noChangeAspect="1"/>
          </p:cNvGraphicFramePr>
          <p:nvPr/>
        </p:nvGraphicFramePr>
        <p:xfrm>
          <a:off x="5906380" y="5405640"/>
          <a:ext cx="280830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0" name="Formula" r:id="rId2" imgW="1028700" imgH="981075" progId="Equation.Ribbit">
                  <p:embed/>
                </p:oleObj>
              </mc:Choice>
              <mc:Fallback>
                <p:oleObj name="Formula" r:id="rId2" imgW="1028700" imgH="981075" progId="Equation.Ribbit">
                  <p:embed/>
                  <p:pic>
                    <p:nvPicPr>
                      <p:cNvPr id="0" name="图片 489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06380" y="5405640"/>
                        <a:ext cx="280830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对象 235"/>
          <p:cNvGraphicFramePr>
            <a:graphicFrameLocks noChangeAspect="1"/>
          </p:cNvGraphicFramePr>
          <p:nvPr/>
        </p:nvGraphicFramePr>
        <p:xfrm>
          <a:off x="2256716" y="2454439"/>
          <a:ext cx="290739" cy="26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01" name="Formula" r:id="rId4" imgW="1057275" imgH="981075" progId="Equation.Ribbit">
                  <p:embed/>
                </p:oleObj>
              </mc:Choice>
              <mc:Fallback>
                <p:oleObj name="Formula" r:id="rId4" imgW="1057275" imgH="981075" progId="Equation.Ribbit">
                  <p:embed/>
                  <p:pic>
                    <p:nvPicPr>
                      <p:cNvPr id="0" name="图片 490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6716" y="2454439"/>
                        <a:ext cx="290739" cy="26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7" name="直接连接符 236"/>
          <p:cNvCxnSpPr/>
          <p:nvPr/>
        </p:nvCxnSpPr>
        <p:spPr>
          <a:xfrm flipV="1">
            <a:off x="3728068" y="2903108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V="1">
            <a:off x="3239273" y="2450816"/>
            <a:ext cx="2466781" cy="237303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/>
          <p:cNvSpPr/>
          <p:nvPr/>
        </p:nvSpPr>
        <p:spPr>
          <a:xfrm>
            <a:off x="3850897" y="3997776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4123340" y="4674248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4716304" y="4107900"/>
            <a:ext cx="227141" cy="2229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右大括号 173"/>
          <p:cNvSpPr/>
          <p:nvPr/>
        </p:nvSpPr>
        <p:spPr>
          <a:xfrm rot="19020000">
            <a:off x="5865858" y="2347436"/>
            <a:ext cx="181713" cy="668916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-1" fmla="*/ 0 w 155448"/>
              <a:gd name="connsiteY0-2" fmla="*/ 0 h 914400"/>
              <a:gd name="connsiteX1-3" fmla="*/ 77724 w 155448"/>
              <a:gd name="connsiteY1-4" fmla="*/ 12953 h 914400"/>
              <a:gd name="connsiteX2-5" fmla="*/ 77724 w 155448"/>
              <a:gd name="connsiteY2-6" fmla="*/ 444247 h 914400"/>
              <a:gd name="connsiteX3-7" fmla="*/ 155448 w 155448"/>
              <a:gd name="connsiteY3-8" fmla="*/ 457200 h 914400"/>
              <a:gd name="connsiteX4-9" fmla="*/ 77724 w 155448"/>
              <a:gd name="connsiteY4-10" fmla="*/ 470153 h 914400"/>
              <a:gd name="connsiteX5-11" fmla="*/ 77724 w 155448"/>
              <a:gd name="connsiteY5-12" fmla="*/ 901447 h 914400"/>
              <a:gd name="connsiteX6-13" fmla="*/ 0 w 155448"/>
              <a:gd name="connsiteY6-14" fmla="*/ 914400 h 914400"/>
              <a:gd name="connsiteX0-15" fmla="*/ 0 w 155449"/>
              <a:gd name="connsiteY0-16" fmla="*/ 0 h 914400"/>
              <a:gd name="connsiteX1-17" fmla="*/ 77724 w 155449"/>
              <a:gd name="connsiteY1-18" fmla="*/ 12953 h 914400"/>
              <a:gd name="connsiteX2-19" fmla="*/ 77724 w 155449"/>
              <a:gd name="connsiteY2-20" fmla="*/ 444247 h 914400"/>
              <a:gd name="connsiteX3-21" fmla="*/ 155448 w 155449"/>
              <a:gd name="connsiteY3-22" fmla="*/ 457200 h 914400"/>
              <a:gd name="connsiteX4-23" fmla="*/ 77724 w 155449"/>
              <a:gd name="connsiteY4-24" fmla="*/ 470153 h 914400"/>
              <a:gd name="connsiteX5-25" fmla="*/ 77724 w 155449"/>
              <a:gd name="connsiteY5-26" fmla="*/ 901447 h 914400"/>
              <a:gd name="connsiteX6-27" fmla="*/ 0 w 155449"/>
              <a:gd name="connsiteY6-28" fmla="*/ 914400 h 914400"/>
              <a:gd name="connsiteX7-29" fmla="*/ 0 w 155449"/>
              <a:gd name="connsiteY7-30" fmla="*/ 0 h 914400"/>
              <a:gd name="connsiteX0-31" fmla="*/ 0 w 155449"/>
              <a:gd name="connsiteY0-32" fmla="*/ 0 h 914400"/>
              <a:gd name="connsiteX1-33" fmla="*/ 77724 w 155449"/>
              <a:gd name="connsiteY1-34" fmla="*/ 12953 h 914400"/>
              <a:gd name="connsiteX2-35" fmla="*/ 77724 w 155449"/>
              <a:gd name="connsiteY2-36" fmla="*/ 444247 h 914400"/>
              <a:gd name="connsiteX3-37" fmla="*/ 155448 w 155449"/>
              <a:gd name="connsiteY3-38" fmla="*/ 457200 h 914400"/>
              <a:gd name="connsiteX4-39" fmla="*/ 75681 w 155449"/>
              <a:gd name="connsiteY4-40" fmla="*/ 482121 h 914400"/>
              <a:gd name="connsiteX5-41" fmla="*/ 77724 w 155449"/>
              <a:gd name="connsiteY5-42" fmla="*/ 901447 h 914400"/>
              <a:gd name="connsiteX6-43" fmla="*/ 0 w 155449"/>
              <a:gd name="connsiteY6-44" fmla="*/ 914400 h 914400"/>
              <a:gd name="connsiteX0-45" fmla="*/ 0 w 155451"/>
              <a:gd name="connsiteY0-46" fmla="*/ 0 h 914400"/>
              <a:gd name="connsiteX1-47" fmla="*/ 77724 w 155451"/>
              <a:gd name="connsiteY1-48" fmla="*/ 12953 h 914400"/>
              <a:gd name="connsiteX2-49" fmla="*/ 77724 w 155451"/>
              <a:gd name="connsiteY2-50" fmla="*/ 444247 h 914400"/>
              <a:gd name="connsiteX3-51" fmla="*/ 155448 w 155451"/>
              <a:gd name="connsiteY3-52" fmla="*/ 457200 h 914400"/>
              <a:gd name="connsiteX4-53" fmla="*/ 77724 w 155451"/>
              <a:gd name="connsiteY4-54" fmla="*/ 470153 h 914400"/>
              <a:gd name="connsiteX5-55" fmla="*/ 77724 w 155451"/>
              <a:gd name="connsiteY5-56" fmla="*/ 901447 h 914400"/>
              <a:gd name="connsiteX6-57" fmla="*/ 0 w 155451"/>
              <a:gd name="connsiteY6-58" fmla="*/ 914400 h 914400"/>
              <a:gd name="connsiteX7-59" fmla="*/ 0 w 155451"/>
              <a:gd name="connsiteY7-60" fmla="*/ 0 h 914400"/>
              <a:gd name="connsiteX0-61" fmla="*/ 0 w 155451"/>
              <a:gd name="connsiteY0-62" fmla="*/ 0 h 914400"/>
              <a:gd name="connsiteX1-63" fmla="*/ 77724 w 155451"/>
              <a:gd name="connsiteY1-64" fmla="*/ 12953 h 914400"/>
              <a:gd name="connsiteX2-65" fmla="*/ 79251 w 155451"/>
              <a:gd name="connsiteY2-66" fmla="*/ 426979 h 914400"/>
              <a:gd name="connsiteX3-67" fmla="*/ 155448 w 155451"/>
              <a:gd name="connsiteY3-68" fmla="*/ 457200 h 914400"/>
              <a:gd name="connsiteX4-69" fmla="*/ 75681 w 155451"/>
              <a:gd name="connsiteY4-70" fmla="*/ 482121 h 914400"/>
              <a:gd name="connsiteX5-71" fmla="*/ 77724 w 155451"/>
              <a:gd name="connsiteY5-72" fmla="*/ 901447 h 914400"/>
              <a:gd name="connsiteX6-73" fmla="*/ 0 w 155451"/>
              <a:gd name="connsiteY6-74" fmla="*/ 914400 h 914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任意多边形 242"/>
          <p:cNvSpPr/>
          <p:nvPr/>
        </p:nvSpPr>
        <p:spPr>
          <a:xfrm>
            <a:off x="4930392" y="2492567"/>
            <a:ext cx="234382" cy="460158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任意多边形 243"/>
          <p:cNvSpPr/>
          <p:nvPr/>
        </p:nvSpPr>
        <p:spPr>
          <a:xfrm>
            <a:off x="5435528" y="3688981"/>
            <a:ext cx="472769" cy="307528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任意多边形 244"/>
          <p:cNvSpPr/>
          <p:nvPr/>
        </p:nvSpPr>
        <p:spPr>
          <a:xfrm>
            <a:off x="5548752" y="3092191"/>
            <a:ext cx="472769" cy="301364"/>
          </a:xfrm>
          <a:custGeom>
            <a:avLst/>
            <a:gdLst>
              <a:gd name="connsiteX0" fmla="*/ 368300 w 368300"/>
              <a:gd name="connsiteY0" fmla="*/ 228600 h 241300"/>
              <a:gd name="connsiteX1" fmla="*/ 209550 w 368300"/>
              <a:gd name="connsiteY1" fmla="*/ 215900 h 241300"/>
              <a:gd name="connsiteX2" fmla="*/ 0 w 368300"/>
              <a:gd name="connsiteY2" fmla="*/ 0 h 241300"/>
              <a:gd name="connsiteX0-1" fmla="*/ 349250 w 349250"/>
              <a:gd name="connsiteY0-2" fmla="*/ 247650 h 254239"/>
              <a:gd name="connsiteX1-3" fmla="*/ 209550 w 349250"/>
              <a:gd name="connsiteY1-4" fmla="*/ 215900 h 254239"/>
              <a:gd name="connsiteX2-5" fmla="*/ 0 w 349250"/>
              <a:gd name="connsiteY2-6" fmla="*/ 0 h 254239"/>
              <a:gd name="connsiteX0-7" fmla="*/ 374650 w 374650"/>
              <a:gd name="connsiteY0-8" fmla="*/ 254000 h 259411"/>
              <a:gd name="connsiteX1-9" fmla="*/ 209550 w 374650"/>
              <a:gd name="connsiteY1-10" fmla="*/ 215900 h 259411"/>
              <a:gd name="connsiteX2-11" fmla="*/ 0 w 374650"/>
              <a:gd name="connsiteY2-12" fmla="*/ 0 h 259411"/>
              <a:gd name="connsiteX0-13" fmla="*/ 374650 w 374650"/>
              <a:gd name="connsiteY0-14" fmla="*/ 254000 h 254671"/>
              <a:gd name="connsiteX1-15" fmla="*/ 209550 w 374650"/>
              <a:gd name="connsiteY1-16" fmla="*/ 215900 h 254671"/>
              <a:gd name="connsiteX2-17" fmla="*/ 0 w 374650"/>
              <a:gd name="connsiteY2-18" fmla="*/ 0 h 254671"/>
              <a:gd name="connsiteX0-19" fmla="*/ 374650 w 374650"/>
              <a:gd name="connsiteY0-20" fmla="*/ 254000 h 254033"/>
              <a:gd name="connsiteX1-21" fmla="*/ 175891 w 374650"/>
              <a:gd name="connsiteY1-22" fmla="*/ 165412 h 254033"/>
              <a:gd name="connsiteX2-23" fmla="*/ 0 w 374650"/>
              <a:gd name="connsiteY2-24" fmla="*/ 0 h 254033"/>
              <a:gd name="connsiteX0-25" fmla="*/ 374650 w 374650"/>
              <a:gd name="connsiteY0-26" fmla="*/ 242781 h 242822"/>
              <a:gd name="connsiteX1-27" fmla="*/ 175891 w 374650"/>
              <a:gd name="connsiteY1-28" fmla="*/ 165412 h 242822"/>
              <a:gd name="connsiteX2-29" fmla="*/ 0 w 374650"/>
              <a:gd name="connsiteY2-30" fmla="*/ 0 h 242822"/>
              <a:gd name="connsiteX0-31" fmla="*/ 374650 w 374650"/>
              <a:gd name="connsiteY0-32" fmla="*/ 242781 h 243284"/>
              <a:gd name="connsiteX1-33" fmla="*/ 198330 w 374650"/>
              <a:gd name="connsiteY1-34" fmla="*/ 204681 h 243284"/>
              <a:gd name="connsiteX2-35" fmla="*/ 0 w 374650"/>
              <a:gd name="connsiteY2-36" fmla="*/ 0 h 2432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74650" h="243284">
                <a:moveTo>
                  <a:pt x="374650" y="242781"/>
                </a:moveTo>
                <a:cubicBezTo>
                  <a:pt x="314746" y="244261"/>
                  <a:pt x="260772" y="245144"/>
                  <a:pt x="198330" y="204681"/>
                </a:cubicBezTo>
                <a:cubicBezTo>
                  <a:pt x="135888" y="164218"/>
                  <a:pt x="74083" y="889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6" name="直接连接符 245"/>
          <p:cNvCxnSpPr/>
          <p:nvPr/>
        </p:nvCxnSpPr>
        <p:spPr>
          <a:xfrm flipH="1" flipV="1">
            <a:off x="4132051" y="3010569"/>
            <a:ext cx="714190" cy="73809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右大括号 173"/>
          <p:cNvSpPr/>
          <p:nvPr/>
        </p:nvSpPr>
        <p:spPr>
          <a:xfrm rot="18960000" flipH="1">
            <a:off x="4341226" y="2982443"/>
            <a:ext cx="136285" cy="936482"/>
          </a:xfrm>
          <a:custGeom>
            <a:avLst/>
            <a:gdLst>
              <a:gd name="connsiteX0" fmla="*/ 0 w 155448"/>
              <a:gd name="connsiteY0" fmla="*/ 0 h 914400"/>
              <a:gd name="connsiteX1" fmla="*/ 77724 w 155448"/>
              <a:gd name="connsiteY1" fmla="*/ 12953 h 914400"/>
              <a:gd name="connsiteX2" fmla="*/ 77724 w 155448"/>
              <a:gd name="connsiteY2" fmla="*/ 444247 h 914400"/>
              <a:gd name="connsiteX3" fmla="*/ 155448 w 155448"/>
              <a:gd name="connsiteY3" fmla="*/ 457200 h 914400"/>
              <a:gd name="connsiteX4" fmla="*/ 77724 w 155448"/>
              <a:gd name="connsiteY4" fmla="*/ 470153 h 914400"/>
              <a:gd name="connsiteX5" fmla="*/ 77724 w 155448"/>
              <a:gd name="connsiteY5" fmla="*/ 901447 h 914400"/>
              <a:gd name="connsiteX6" fmla="*/ 0 w 155448"/>
              <a:gd name="connsiteY6" fmla="*/ 914400 h 914400"/>
              <a:gd name="connsiteX7" fmla="*/ 0 w 155448"/>
              <a:gd name="connsiteY7" fmla="*/ 0 h 914400"/>
              <a:gd name="connsiteX0-1" fmla="*/ 0 w 155448"/>
              <a:gd name="connsiteY0-2" fmla="*/ 0 h 914400"/>
              <a:gd name="connsiteX1-3" fmla="*/ 77724 w 155448"/>
              <a:gd name="connsiteY1-4" fmla="*/ 12953 h 914400"/>
              <a:gd name="connsiteX2-5" fmla="*/ 77724 w 155448"/>
              <a:gd name="connsiteY2-6" fmla="*/ 444247 h 914400"/>
              <a:gd name="connsiteX3-7" fmla="*/ 155448 w 155448"/>
              <a:gd name="connsiteY3-8" fmla="*/ 457200 h 914400"/>
              <a:gd name="connsiteX4-9" fmla="*/ 77724 w 155448"/>
              <a:gd name="connsiteY4-10" fmla="*/ 470153 h 914400"/>
              <a:gd name="connsiteX5-11" fmla="*/ 77724 w 155448"/>
              <a:gd name="connsiteY5-12" fmla="*/ 901447 h 914400"/>
              <a:gd name="connsiteX6-13" fmla="*/ 0 w 155448"/>
              <a:gd name="connsiteY6-14" fmla="*/ 914400 h 914400"/>
              <a:gd name="connsiteX0-15" fmla="*/ 0 w 155449"/>
              <a:gd name="connsiteY0-16" fmla="*/ 0 h 914400"/>
              <a:gd name="connsiteX1-17" fmla="*/ 77724 w 155449"/>
              <a:gd name="connsiteY1-18" fmla="*/ 12953 h 914400"/>
              <a:gd name="connsiteX2-19" fmla="*/ 77724 w 155449"/>
              <a:gd name="connsiteY2-20" fmla="*/ 444247 h 914400"/>
              <a:gd name="connsiteX3-21" fmla="*/ 155448 w 155449"/>
              <a:gd name="connsiteY3-22" fmla="*/ 457200 h 914400"/>
              <a:gd name="connsiteX4-23" fmla="*/ 77724 w 155449"/>
              <a:gd name="connsiteY4-24" fmla="*/ 470153 h 914400"/>
              <a:gd name="connsiteX5-25" fmla="*/ 77724 w 155449"/>
              <a:gd name="connsiteY5-26" fmla="*/ 901447 h 914400"/>
              <a:gd name="connsiteX6-27" fmla="*/ 0 w 155449"/>
              <a:gd name="connsiteY6-28" fmla="*/ 914400 h 914400"/>
              <a:gd name="connsiteX7-29" fmla="*/ 0 w 155449"/>
              <a:gd name="connsiteY7-30" fmla="*/ 0 h 914400"/>
              <a:gd name="connsiteX0-31" fmla="*/ 0 w 155449"/>
              <a:gd name="connsiteY0-32" fmla="*/ 0 h 914400"/>
              <a:gd name="connsiteX1-33" fmla="*/ 77724 w 155449"/>
              <a:gd name="connsiteY1-34" fmla="*/ 12953 h 914400"/>
              <a:gd name="connsiteX2-35" fmla="*/ 77724 w 155449"/>
              <a:gd name="connsiteY2-36" fmla="*/ 444247 h 914400"/>
              <a:gd name="connsiteX3-37" fmla="*/ 155448 w 155449"/>
              <a:gd name="connsiteY3-38" fmla="*/ 457200 h 914400"/>
              <a:gd name="connsiteX4-39" fmla="*/ 75681 w 155449"/>
              <a:gd name="connsiteY4-40" fmla="*/ 482121 h 914400"/>
              <a:gd name="connsiteX5-41" fmla="*/ 77724 w 155449"/>
              <a:gd name="connsiteY5-42" fmla="*/ 901447 h 914400"/>
              <a:gd name="connsiteX6-43" fmla="*/ 0 w 155449"/>
              <a:gd name="connsiteY6-44" fmla="*/ 914400 h 914400"/>
              <a:gd name="connsiteX0-45" fmla="*/ 0 w 155451"/>
              <a:gd name="connsiteY0-46" fmla="*/ 0 h 914400"/>
              <a:gd name="connsiteX1-47" fmla="*/ 77724 w 155451"/>
              <a:gd name="connsiteY1-48" fmla="*/ 12953 h 914400"/>
              <a:gd name="connsiteX2-49" fmla="*/ 77724 w 155451"/>
              <a:gd name="connsiteY2-50" fmla="*/ 444247 h 914400"/>
              <a:gd name="connsiteX3-51" fmla="*/ 155448 w 155451"/>
              <a:gd name="connsiteY3-52" fmla="*/ 457200 h 914400"/>
              <a:gd name="connsiteX4-53" fmla="*/ 77724 w 155451"/>
              <a:gd name="connsiteY4-54" fmla="*/ 470153 h 914400"/>
              <a:gd name="connsiteX5-55" fmla="*/ 77724 w 155451"/>
              <a:gd name="connsiteY5-56" fmla="*/ 901447 h 914400"/>
              <a:gd name="connsiteX6-57" fmla="*/ 0 w 155451"/>
              <a:gd name="connsiteY6-58" fmla="*/ 914400 h 914400"/>
              <a:gd name="connsiteX7-59" fmla="*/ 0 w 155451"/>
              <a:gd name="connsiteY7-60" fmla="*/ 0 h 914400"/>
              <a:gd name="connsiteX0-61" fmla="*/ 0 w 155451"/>
              <a:gd name="connsiteY0-62" fmla="*/ 0 h 914400"/>
              <a:gd name="connsiteX1-63" fmla="*/ 77724 w 155451"/>
              <a:gd name="connsiteY1-64" fmla="*/ 12953 h 914400"/>
              <a:gd name="connsiteX2-65" fmla="*/ 79251 w 155451"/>
              <a:gd name="connsiteY2-66" fmla="*/ 426979 h 914400"/>
              <a:gd name="connsiteX3-67" fmla="*/ 155448 w 155451"/>
              <a:gd name="connsiteY3-68" fmla="*/ 457200 h 914400"/>
              <a:gd name="connsiteX4-69" fmla="*/ 75681 w 155451"/>
              <a:gd name="connsiteY4-70" fmla="*/ 482121 h 914400"/>
              <a:gd name="connsiteX5-71" fmla="*/ 77724 w 155451"/>
              <a:gd name="connsiteY5-72" fmla="*/ 901447 h 914400"/>
              <a:gd name="connsiteX6-73" fmla="*/ 0 w 155451"/>
              <a:gd name="connsiteY6-74" fmla="*/ 914400 h 914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55451" h="914400" stroke="0" extrusionOk="0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7724" y="444247"/>
                </a:lnTo>
                <a:cubicBezTo>
                  <a:pt x="77724" y="451401"/>
                  <a:pt x="112522" y="457200"/>
                  <a:pt x="155448" y="457200"/>
                </a:cubicBezTo>
                <a:cubicBezTo>
                  <a:pt x="112522" y="457200"/>
                  <a:pt x="77724" y="462999"/>
                  <a:pt x="77724" y="470153"/>
                </a:cubicBezTo>
                <a:lnTo>
                  <a:pt x="77724" y="901447"/>
                </a:lnTo>
                <a:cubicBezTo>
                  <a:pt x="77724" y="908601"/>
                  <a:pt x="42926" y="914400"/>
                  <a:pt x="0" y="914400"/>
                </a:cubicBezTo>
                <a:lnTo>
                  <a:pt x="0" y="0"/>
                </a:lnTo>
                <a:close/>
              </a:path>
              <a:path w="155451" h="914400" fill="none">
                <a:moveTo>
                  <a:pt x="0" y="0"/>
                </a:moveTo>
                <a:cubicBezTo>
                  <a:pt x="42926" y="0"/>
                  <a:pt x="77724" y="5799"/>
                  <a:pt x="77724" y="12953"/>
                </a:cubicBezTo>
                <a:lnTo>
                  <a:pt x="79251" y="426979"/>
                </a:lnTo>
                <a:cubicBezTo>
                  <a:pt x="79251" y="434133"/>
                  <a:pt x="156043" y="448010"/>
                  <a:pt x="155448" y="457200"/>
                </a:cubicBezTo>
                <a:cubicBezTo>
                  <a:pt x="154853" y="466390"/>
                  <a:pt x="75681" y="474967"/>
                  <a:pt x="75681" y="482121"/>
                </a:cubicBezTo>
                <a:cubicBezTo>
                  <a:pt x="75681" y="625886"/>
                  <a:pt x="77724" y="757682"/>
                  <a:pt x="77724" y="901447"/>
                </a:cubicBezTo>
                <a:cubicBezTo>
                  <a:pt x="77724" y="908601"/>
                  <a:pt x="42926" y="914400"/>
                  <a:pt x="0" y="914400"/>
                </a:cubicBezTo>
              </a:path>
            </a:pathLst>
          </a:cu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8" name="图片 24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91" y="3223402"/>
            <a:ext cx="1341236" cy="310923"/>
          </a:xfrm>
          <a:prstGeom prst="rect">
            <a:avLst/>
          </a:prstGeom>
        </p:spPr>
      </p:pic>
      <p:pic>
        <p:nvPicPr>
          <p:cNvPr id="249" name="图片 2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77" y="2189391"/>
            <a:ext cx="1335140" cy="304826"/>
          </a:xfrm>
          <a:prstGeom prst="rect">
            <a:avLst/>
          </a:prstGeom>
        </p:spPr>
      </p:pic>
      <p:pic>
        <p:nvPicPr>
          <p:cNvPr id="250" name="图片 2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27" y="3826140"/>
            <a:ext cx="1518036" cy="304826"/>
          </a:xfrm>
          <a:prstGeom prst="rect">
            <a:avLst/>
          </a:prstGeom>
        </p:spPr>
      </p:pic>
      <p:pic>
        <p:nvPicPr>
          <p:cNvPr id="251" name="图片 2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72" y="3481965"/>
            <a:ext cx="121931" cy="219475"/>
          </a:xfrm>
          <a:prstGeom prst="rect">
            <a:avLst/>
          </a:prstGeom>
        </p:spPr>
      </p:pic>
      <p:sp>
        <p:nvSpPr>
          <p:cNvPr id="252" name="内容占位符 3"/>
          <p:cNvSpPr txBox="1"/>
          <p:nvPr/>
        </p:nvSpPr>
        <p:spPr>
          <a:xfrm>
            <a:off x="2700604" y="4367765"/>
            <a:ext cx="1322573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支持向量</a:t>
            </a:r>
            <a:endParaRPr lang="zh-CN" altLang="en-US" dirty="0"/>
          </a:p>
        </p:txBody>
      </p:sp>
      <p:pic>
        <p:nvPicPr>
          <p:cNvPr id="253" name="图片 2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848" y="2217638"/>
            <a:ext cx="951058" cy="57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4" grpId="0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7" grpId="0" animBg="1"/>
      <p:bldP spid="2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支持向量机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基本型：线性可分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最大间隔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寻找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b="1" i="1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i="1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使得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最大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凸二次规划问题</a:t>
            </a:r>
            <a:r>
              <a:rPr lang="en-US" altLang="zh-CN" sz="2400" dirty="0"/>
              <a:t>(convex quadratic programming)</a:t>
            </a:r>
            <a:endParaRPr lang="en-US" altLang="zh-CN" sz="2400" dirty="0"/>
          </a:p>
          <a:p>
            <a:pPr lvl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32" y="1734796"/>
            <a:ext cx="216000" cy="288000"/>
          </a:xfrm>
          <a:prstGeom prst="rect">
            <a:avLst/>
          </a:prstGeom>
        </p:spPr>
      </p:pic>
      <p:sp>
        <p:nvSpPr>
          <p:cNvPr id="81" name="下箭头 80"/>
          <p:cNvSpPr/>
          <p:nvPr/>
        </p:nvSpPr>
        <p:spPr>
          <a:xfrm>
            <a:off x="3808803" y="3779774"/>
            <a:ext cx="486610" cy="424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67421" y="2112929"/>
          <a:ext cx="406876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8" name="Equation" r:id="rId2" imgW="46024800" imgH="16459200" progId="Equation.DSMT4">
                  <p:embed/>
                </p:oleObj>
              </mc:Choice>
              <mc:Fallback>
                <p:oleObj name="Equation" r:id="rId2" imgW="46024800" imgH="16459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421" y="2112929"/>
                        <a:ext cx="4068763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12963" y="4346575"/>
          <a:ext cx="436403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9" name="Equation" r:id="rId4" imgW="49377600" imgH="15240000" progId="Equation.DSMT4">
                  <p:embed/>
                </p:oleObj>
              </mc:Choice>
              <mc:Fallback>
                <p:oleObj name="Equation" r:id="rId4" imgW="49377600" imgH="15240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4346575"/>
                        <a:ext cx="4364037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补充知识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凸集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16" y="2276872"/>
            <a:ext cx="720080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    一</a:t>
            </a:r>
            <a:r>
              <a:rPr lang="zh-CN" altLang="en-US" sz="2000" dirty="0"/>
              <a:t>个点集（或区域），如果连接其中任意两</a:t>
            </a:r>
            <a:r>
              <a:rPr lang="zh-CN" altLang="en-US" sz="2000" dirty="0" smtClean="0"/>
              <a:t>点</a:t>
            </a:r>
            <a:r>
              <a:rPr lang="en-US" altLang="zh-CN" sz="2000" i="1" dirty="0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2000" i="1" dirty="0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线段都全部包含在该集合内，就称该点集为凸集</a:t>
            </a:r>
            <a:r>
              <a:rPr lang="zh-CN" altLang="en-US" sz="2000" dirty="0" smtClean="0"/>
              <a:t>，否则</a:t>
            </a:r>
            <a:r>
              <a:rPr lang="zh-CN" altLang="en-US" sz="2000" dirty="0"/>
              <a:t>为非凸集。</a:t>
            </a:r>
            <a:endParaRPr lang="zh-CN" altLang="en-US" sz="2000" dirty="0"/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62" y="3401734"/>
            <a:ext cx="5532094" cy="31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补充知识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凸性条件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/>
              <a:t>根据一阶导数（函数的梯度）来判断函数的</a:t>
            </a:r>
            <a:r>
              <a:rPr lang="zh-CN" altLang="en-US" sz="2000" dirty="0" smtClean="0"/>
              <a:t>凸性</a:t>
            </a:r>
            <a:endParaRPr lang="en-US" altLang="zh-CN" sz="2000" dirty="0" smtClean="0"/>
          </a:p>
          <a:p>
            <a:pPr lvl="2"/>
            <a:endParaRPr lang="en-US" altLang="zh-CN" sz="2000" dirty="0" smtClean="0"/>
          </a:p>
          <a:p>
            <a:pPr lvl="2"/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/>
              <a:t>根据二阶导数（ </a:t>
            </a:r>
            <a:r>
              <a:rPr lang="en-US" altLang="zh-CN" sz="2000" dirty="0" smtClean="0"/>
              <a:t>Hessen</a:t>
            </a:r>
            <a:r>
              <a:rPr lang="zh-CN" altLang="en-US" sz="2000" dirty="0" smtClean="0"/>
              <a:t>矩阵</a:t>
            </a:r>
            <a:r>
              <a:rPr lang="zh-CN" altLang="en-US" sz="2000" dirty="0"/>
              <a:t>）</a:t>
            </a:r>
            <a:r>
              <a:rPr lang="zh-CN" altLang="en-US" sz="2000" dirty="0"/>
              <a:t>来判断函数的凸性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19672" y="2609617"/>
            <a:ext cx="684076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    设</a:t>
            </a:r>
            <a:r>
              <a:rPr lang="en-US" altLang="zh-CN" sz="2000" dirty="0"/>
              <a:t>f(x)</a:t>
            </a:r>
            <a:r>
              <a:rPr lang="zh-CN" altLang="en-US" sz="2000" dirty="0"/>
              <a:t>为定义在凸集</a:t>
            </a:r>
            <a:r>
              <a:rPr lang="en-US" altLang="zh-CN" sz="2000" dirty="0"/>
              <a:t>R</a:t>
            </a:r>
            <a:r>
              <a:rPr lang="zh-CN" altLang="en-US" sz="2000" dirty="0"/>
              <a:t>上，且具有连续的一阶</a:t>
            </a:r>
            <a:r>
              <a:rPr lang="zh-CN" altLang="en-US" sz="2000" dirty="0" smtClean="0"/>
              <a:t>导数的</a:t>
            </a:r>
            <a:r>
              <a:rPr lang="zh-CN" altLang="en-US" sz="2000" dirty="0"/>
              <a:t>函数，则</a:t>
            </a:r>
            <a:r>
              <a:rPr lang="en-US" altLang="zh-CN" sz="2000" dirty="0"/>
              <a:t>f(x)</a:t>
            </a:r>
            <a:r>
              <a:rPr lang="zh-CN" altLang="en-US" sz="2000" dirty="0"/>
              <a:t>在</a:t>
            </a:r>
            <a:r>
              <a:rPr lang="en-US" altLang="zh-CN" sz="2000" dirty="0"/>
              <a:t>R</a:t>
            </a:r>
            <a:r>
              <a:rPr lang="zh-CN" altLang="en-US" sz="2000" dirty="0"/>
              <a:t>上为凸函数的充要条件是对</a:t>
            </a:r>
            <a:r>
              <a:rPr lang="zh-CN" altLang="en-US" sz="2000" dirty="0" smtClean="0"/>
              <a:t>凸集</a:t>
            </a:r>
            <a:r>
              <a:rPr lang="en-US" altLang="zh-CN" sz="2000" dirty="0"/>
              <a:t>R</a:t>
            </a:r>
            <a:r>
              <a:rPr lang="zh-CN" altLang="en-US" sz="2000" dirty="0"/>
              <a:t>内任意不同两</a:t>
            </a:r>
            <a:r>
              <a:rPr lang="zh-CN" altLang="en-US" sz="2000" dirty="0" smtClean="0"/>
              <a:t>点</a:t>
            </a:r>
            <a:r>
              <a:rPr lang="en-US" altLang="zh-CN" sz="2000" i="1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2000" i="1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baseline="-25000" dirty="0"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zh-CN" altLang="en-US" sz="2000" dirty="0" smtClean="0"/>
              <a:t>，不等式                                                             </a:t>
            </a:r>
            <a:r>
              <a:rPr lang="zh-CN" altLang="en-US" sz="2000" dirty="0"/>
              <a:t>恒</a:t>
            </a:r>
            <a:r>
              <a:rPr lang="zh-CN" altLang="en-US" sz="2000" dirty="0" smtClean="0"/>
              <a:t>成立。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74754" name="Object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578" y="3214745"/>
            <a:ext cx="3384858" cy="44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619672" y="4430067"/>
            <a:ext cx="684076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    设</a:t>
            </a:r>
            <a:r>
              <a:rPr lang="en-US" altLang="zh-CN" sz="2000" dirty="0"/>
              <a:t>f(x)</a:t>
            </a:r>
            <a:r>
              <a:rPr lang="zh-CN" altLang="en-US" sz="2000" dirty="0"/>
              <a:t>为定义在凸集</a:t>
            </a:r>
            <a:r>
              <a:rPr lang="en-US" altLang="zh-CN" sz="2000" dirty="0"/>
              <a:t>R</a:t>
            </a:r>
            <a:r>
              <a:rPr lang="zh-CN" altLang="en-US" sz="2000" dirty="0" smtClean="0"/>
              <a:t>上</a:t>
            </a:r>
            <a:r>
              <a:rPr lang="zh-CN" altLang="en-US" sz="2000" dirty="0"/>
              <a:t>且具有连续二阶导数的</a:t>
            </a:r>
            <a:endParaRPr lang="zh-CN" altLang="en-US" sz="2000" dirty="0"/>
          </a:p>
          <a:p>
            <a:r>
              <a:rPr lang="zh-CN" altLang="en-US" sz="2000" dirty="0"/>
              <a:t>函数，则</a:t>
            </a:r>
            <a:r>
              <a:rPr lang="en-US" altLang="zh-CN" sz="2000" dirty="0"/>
              <a:t>f(x)</a:t>
            </a:r>
            <a:r>
              <a:rPr lang="zh-CN" altLang="en-US" sz="2000" dirty="0"/>
              <a:t>在</a:t>
            </a:r>
            <a:r>
              <a:rPr lang="en-US" altLang="zh-CN" sz="2000" dirty="0"/>
              <a:t>R</a:t>
            </a:r>
            <a:r>
              <a:rPr lang="zh-CN" altLang="en-US" sz="2000" dirty="0"/>
              <a:t>上为凸函数的</a:t>
            </a:r>
            <a:r>
              <a:rPr lang="zh-CN" altLang="en-US" sz="2000" dirty="0" smtClean="0"/>
              <a:t>充要条件：</a:t>
            </a:r>
            <a:r>
              <a:rPr lang="en-US" altLang="zh-CN" sz="2000" dirty="0" smtClean="0"/>
              <a:t>Hessen</a:t>
            </a:r>
            <a:r>
              <a:rPr lang="zh-CN" altLang="en-US" sz="2000" dirty="0" smtClean="0"/>
              <a:t>矩阵</a:t>
            </a:r>
            <a:r>
              <a:rPr lang="zh-CN" altLang="en-US" sz="2000" dirty="0"/>
              <a:t>在</a:t>
            </a:r>
            <a:r>
              <a:rPr lang="en-US" altLang="zh-CN" sz="2000" dirty="0"/>
              <a:t>R</a:t>
            </a:r>
            <a:r>
              <a:rPr lang="zh-CN" altLang="en-US" sz="2000" dirty="0"/>
              <a:t>上处处半</a:t>
            </a:r>
            <a:r>
              <a:rPr lang="zh-CN" altLang="en-US" sz="2000" dirty="0" smtClean="0"/>
              <a:t>正定。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什么是机器学习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如何学习</a:t>
            </a:r>
            <a:endParaRPr lang="en-US" altLang="zh-CN" sz="2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如何让机器学习的更好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为什么机器能学习</a:t>
            </a:r>
            <a:endParaRPr lang="zh-CN" altLang="en-US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补充知识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凸规划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buNone/>
            </a:pPr>
            <a:endParaRPr lang="en-US" altLang="zh-CN" sz="2000" dirty="0" smtClean="0"/>
          </a:p>
          <a:p>
            <a:pPr lvl="2"/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2267744"/>
            <a:ext cx="7272808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    对于</a:t>
            </a:r>
            <a:r>
              <a:rPr lang="zh-CN" altLang="en-US" sz="2000" dirty="0"/>
              <a:t>约束优化</a:t>
            </a:r>
            <a:r>
              <a:rPr lang="zh-CN" altLang="en-US" sz="2000" dirty="0" smtClean="0"/>
              <a:t>问题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若        和           都</a:t>
            </a:r>
            <a:r>
              <a:rPr lang="zh-CN" altLang="en-US" sz="2000" dirty="0"/>
              <a:t>为凸函数，则此问题为凸规划。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28" y="2780927"/>
            <a:ext cx="3680643" cy="81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834672"/>
            <a:ext cx="4762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154" y="3825146"/>
            <a:ext cx="528638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补充知识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凸规划的性质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/>
              <a:t>若给定</a:t>
            </a:r>
            <a:r>
              <a:rPr lang="zh-CN" altLang="en-US" sz="2000" dirty="0" smtClean="0"/>
              <a:t>一点</a:t>
            </a:r>
            <a:r>
              <a:rPr lang="en-US" altLang="zh-CN" sz="2000" i="1" dirty="0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en-US" altLang="zh-CN" sz="2000" dirty="0" smtClean="0"/>
              <a:t>, </a:t>
            </a:r>
            <a:r>
              <a:rPr lang="zh-CN" altLang="en-US" sz="2000" dirty="0"/>
              <a:t>则</a:t>
            </a:r>
            <a:r>
              <a:rPr lang="zh-CN" altLang="en-US" sz="2000" dirty="0" smtClean="0"/>
              <a:t>集合                                        为凸集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可行域                                                       为凸集</a:t>
            </a:r>
            <a:endParaRPr lang="en-US" altLang="zh-CN" sz="2000" dirty="0" smtClean="0"/>
          </a:p>
          <a:p>
            <a:pPr lvl="2"/>
            <a:r>
              <a:rPr lang="zh-CN" altLang="en-US" sz="2000" dirty="0">
                <a:solidFill>
                  <a:srgbClr val="0000FF"/>
                </a:solidFill>
              </a:rPr>
              <a:t>凸规划的任何局部最优解就是全局最优解</a:t>
            </a:r>
            <a:endParaRPr lang="zh-CN" altLang="en-US" sz="2000" dirty="0">
              <a:solidFill>
                <a:srgbClr val="0000FF"/>
              </a:solidFill>
            </a:endParaRPr>
          </a:p>
          <a:p>
            <a:pPr lvl="2"/>
            <a:endParaRPr lang="zh-CN" altLang="en-US" sz="2000" dirty="0"/>
          </a:p>
          <a:p>
            <a:pPr lvl="2"/>
            <a:endParaRPr lang="zh-CN" altLang="en-US" sz="2000" dirty="0"/>
          </a:p>
          <a:p>
            <a:pPr lvl="2"/>
            <a:endParaRPr lang="zh-CN" altLang="en-US" sz="2000" dirty="0"/>
          </a:p>
          <a:p>
            <a:pPr lvl="2"/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3" indent="0">
              <a:buNone/>
            </a:pPr>
            <a:endParaRPr lang="en-US" altLang="zh-CN" sz="1600" dirty="0" smtClean="0"/>
          </a:p>
          <a:p>
            <a:pPr lvl="3"/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031104" y="2086960"/>
          <a:ext cx="2174230" cy="361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5" name="Equation" r:id="rId1" imgW="32918400" imgH="5486400" progId="Equation.DSMT4">
                  <p:embed/>
                </p:oleObj>
              </mc:Choice>
              <mc:Fallback>
                <p:oleObj name="Equation" r:id="rId1" imgW="32918400" imgH="548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104" y="2086960"/>
                        <a:ext cx="2174230" cy="361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11760" y="2454352"/>
          <a:ext cx="306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6" name="Equation" r:id="rId3" imgW="46329600" imgH="5791200" progId="Equation.DSMT4">
                  <p:embed/>
                </p:oleObj>
              </mc:Choice>
              <mc:Fallback>
                <p:oleObj name="Equation" r:id="rId3" imgW="46329600" imgH="579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454352"/>
                        <a:ext cx="3060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补充知识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凸优化问题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solidFill>
                  <a:srgbClr val="C00000"/>
                </a:solidFill>
              </a:rPr>
              <a:t>凸优化问题</a:t>
            </a:r>
            <a:r>
              <a:rPr lang="en-US" altLang="zh-CN" sz="2000" dirty="0">
                <a:solidFill>
                  <a:srgbClr val="C00000"/>
                </a:solidFill>
              </a:rPr>
              <a:t>: </a:t>
            </a:r>
            <a:r>
              <a:rPr lang="zh-CN" altLang="en-US" sz="2000" dirty="0"/>
              <a:t>指约束最优化问题</a:t>
            </a:r>
            <a:endParaRPr lang="en-US" altLang="zh-CN" sz="2000" dirty="0"/>
          </a:p>
          <a:p>
            <a:pPr marL="914400" lvl="2" indent="0">
              <a:buNone/>
            </a:pPr>
            <a:endParaRPr lang="en-US" altLang="zh-CN" sz="2000" dirty="0" smtClean="0"/>
          </a:p>
          <a:p>
            <a:pPr marL="914400" lvl="2" indent="0">
              <a:buNone/>
            </a:pP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2000" dirty="0" smtClean="0"/>
              <a:t>        其中</a:t>
            </a:r>
            <a:r>
              <a:rPr lang="zh-CN" altLang="en-US" sz="2000" dirty="0"/>
              <a:t>，目标函数</a:t>
            </a:r>
            <a:r>
              <a:rPr lang="en-US" altLang="zh-CN" sz="2000" i="1" dirty="0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2000" dirty="0" smtClean="0"/>
              <a:t>(</a:t>
            </a:r>
            <a:r>
              <a:rPr lang="en-US" altLang="zh-CN" sz="2000" b="1" i="1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sz="2000" dirty="0" smtClean="0"/>
              <a:t>) </a:t>
            </a:r>
            <a:r>
              <a:rPr lang="zh-CN" altLang="en-US" sz="2000" dirty="0"/>
              <a:t>和约束</a:t>
            </a:r>
            <a:r>
              <a:rPr lang="zh-CN" altLang="en-US" sz="2000" dirty="0" smtClean="0"/>
              <a:t>函数</a:t>
            </a:r>
            <a:r>
              <a:rPr lang="en-US" altLang="zh-CN" sz="2000" i="1" dirty="0" err="1" smtClean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en-US" altLang="zh-CN" sz="2000" i="1" baseline="-25000" dirty="0" err="1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000" dirty="0" smtClean="0"/>
              <a:t>(</a:t>
            </a:r>
            <a:r>
              <a:rPr lang="en-US" altLang="zh-CN" sz="2000" b="1" i="1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都是</a:t>
            </a:r>
            <a:r>
              <a:rPr lang="en-US" altLang="zh-CN" sz="2000" i="1" dirty="0" err="1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2000" i="1" baseline="30000" dirty="0" err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sz="2000" dirty="0"/>
              <a:t>上连续可微的凸函数，约束函数</a:t>
            </a:r>
            <a:r>
              <a:rPr lang="en-US" altLang="zh-CN" sz="2000" i="1" dirty="0" err="1" smtClean="0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sz="2000" i="1" baseline="-25000" dirty="0" err="1" smtClean="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000" dirty="0" smtClean="0"/>
              <a:t>(</a:t>
            </a:r>
            <a:r>
              <a:rPr lang="en-US" altLang="zh-CN" sz="2000" b="1" i="1" dirty="0">
                <a:latin typeface="Times New Roman" panose="02020603050405020304" charset="0"/>
                <a:cs typeface="Times New Roman" panose="02020603050405020304" charset="0"/>
              </a:rPr>
              <a:t>w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是</a:t>
            </a:r>
            <a:r>
              <a:rPr lang="en-US" altLang="zh-CN" sz="2000" i="1" dirty="0" err="1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zh-CN" sz="2000" i="1" baseline="30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2000" dirty="0"/>
              <a:t>上的仿射函数。</a:t>
            </a:r>
            <a:endParaRPr lang="en-US" altLang="zh-CN" sz="2000" dirty="0"/>
          </a:p>
          <a:p>
            <a:pPr marL="914400" lvl="2" indent="0">
              <a:buNone/>
            </a:pPr>
            <a:endParaRPr lang="en-US" altLang="zh-CN" sz="2000" dirty="0"/>
          </a:p>
          <a:p>
            <a:pPr lvl="2"/>
            <a:r>
              <a:rPr lang="zh-CN" altLang="en-US" sz="2000" dirty="0" smtClean="0"/>
              <a:t>当</a:t>
            </a:r>
            <a:r>
              <a:rPr lang="zh-CN" altLang="en-US" sz="2000" dirty="0"/>
              <a:t>目标函数为二次函数，</a:t>
            </a:r>
            <a:r>
              <a:rPr lang="en-US" altLang="zh-CN" sz="2000" i="1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zh-CN" altLang="en-US" sz="2000" dirty="0"/>
              <a:t>函数为仿射函数时，为</a:t>
            </a:r>
            <a:r>
              <a:rPr lang="zh-CN" altLang="en-US" sz="2000" dirty="0">
                <a:solidFill>
                  <a:srgbClr val="C00000"/>
                </a:solidFill>
              </a:rPr>
              <a:t>凸二次规划问题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zh-CN" altLang="en-US" sz="2000" dirty="0"/>
          </a:p>
          <a:p>
            <a:pPr lvl="2"/>
            <a:endParaRPr lang="zh-CN" altLang="en-US" sz="2000" dirty="0"/>
          </a:p>
          <a:p>
            <a:pPr lvl="2"/>
            <a:endParaRPr lang="zh-CN" altLang="en-US" sz="2000" dirty="0"/>
          </a:p>
          <a:p>
            <a:pPr lvl="2"/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71600" lvl="3" indent="0">
              <a:buNone/>
            </a:pPr>
            <a:endParaRPr lang="en-US" altLang="zh-CN" sz="1600" dirty="0" smtClean="0"/>
          </a:p>
          <a:p>
            <a:pPr lvl="3"/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27188" y="2565400"/>
          <a:ext cx="58880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" name="Equation" r:id="rId1" imgW="84734400" imgH="6705600" progId="Equation.DSMT4">
                  <p:embed/>
                </p:oleObj>
              </mc:Choice>
              <mc:Fallback>
                <p:oleObj name="Equation" r:id="rId1" imgW="84734400" imgH="6705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565400"/>
                        <a:ext cx="58880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/>
              <p:nvPr/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学习算法流程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输入：线性可分训练数据集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楷体_GB2312"/>
                      </a:rPr>
                      <m:t>={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/>
                                <a:ea typeface="楷体_GB231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_GB231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ea typeface="楷体_GB231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_GB231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_GB231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/>
                                <a:ea typeface="楷体_GB231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_GB231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ea typeface="楷体_GB231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_GB231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楷体_GB231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r>
                      <a:rPr lang="zh-CN" altLang="zh-CN" sz="2000">
                        <a:latin typeface="Cambria Math" panose="02040503050406030204" pitchFamily="18" charset="0"/>
                        <a:ea typeface="楷体_GB2312"/>
                      </a:rPr>
                      <m:t>…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楷体_GB2312"/>
                      </a:rPr>
                      <m:t>,(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/>
                            <a:ea typeface="楷体_GB2312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楷体_GB2312"/>
                          </a:rPr>
                          <m:t>𝑛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楷体_GB2312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楷体_GB2312"/>
                          </a:rPr>
                          <m:t>𝑛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楷体_GB2312"/>
                      </a:rPr>
                      <m:t>)}</m:t>
                    </m:r>
                  </m:oMath>
                </a14:m>
                <a:endParaRPr lang="en-US" altLang="zh-CN" sz="2000" dirty="0"/>
              </a:p>
              <a:p>
                <a:pPr marL="457200" lvl="1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输出：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最大间隔分离超平面和分类决策函数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2"/>
                <a:r>
                  <a:rPr lang="zh-CN" altLang="en-US" sz="2000" dirty="0" smtClean="0"/>
                  <a:t>构造</a:t>
                </a:r>
                <a:r>
                  <a:rPr lang="zh-CN" altLang="en-US" sz="2000" dirty="0"/>
                  <a:t>并求解约束最优化</a:t>
                </a:r>
                <a:r>
                  <a:rPr lang="zh-CN" altLang="en-US" sz="2000" dirty="0" smtClean="0"/>
                  <a:t>问题，求得</a:t>
                </a:r>
                <a:r>
                  <a:rPr lang="en-US" altLang="zh-CN" sz="2000" b="1" i="1" dirty="0" smtClean="0"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rPr>
                  <a:t>w</a:t>
                </a:r>
                <a:r>
                  <a:rPr lang="zh-CN" altLang="en-US" sz="2000" i="1" dirty="0" smtClean="0"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rPr>
                  <a:t>*</a:t>
                </a:r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en-US" altLang="zh-CN" sz="2000" i="1" dirty="0" smtClean="0"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rPr>
                  <a:t>b</a:t>
                </a:r>
                <a:r>
                  <a:rPr lang="zh-CN" altLang="en-US" sz="2000" i="1" dirty="0" smtClean="0"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rPr>
                  <a:t>*</a:t>
                </a:r>
                <a:endParaRPr lang="en-US" altLang="zh-CN" sz="2000" dirty="0" smtClean="0"/>
              </a:p>
              <a:p>
                <a:pPr marL="914400" lvl="2" indent="0">
                  <a:buNone/>
                </a:pPr>
                <a:endParaRPr lang="en-US" altLang="zh-CN" sz="2000" dirty="0"/>
              </a:p>
              <a:p>
                <a:pPr marL="914400" lvl="2" indent="0">
                  <a:buNone/>
                </a:pPr>
                <a:endParaRPr lang="en-US" altLang="zh-CN" sz="2000" dirty="0"/>
              </a:p>
              <a:p>
                <a:pPr lvl="2"/>
                <a:endParaRPr lang="en-US" altLang="zh-CN" sz="2000" dirty="0" smtClean="0"/>
              </a:p>
              <a:p>
                <a:pPr lvl="2"/>
                <a:r>
                  <a:rPr lang="zh-CN" altLang="en-US" sz="2000" dirty="0"/>
                  <a:t>得到</a:t>
                </a:r>
                <a:r>
                  <a:rPr lang="zh-CN" altLang="en-US" sz="2000" dirty="0" smtClean="0"/>
                  <a:t>分离超平面</a:t>
                </a:r>
                <a:endParaRPr lang="en-US" altLang="zh-CN" sz="2000" dirty="0" smtClean="0"/>
              </a:p>
              <a:p>
                <a:pPr lvl="2"/>
                <a:endParaRPr lang="en-US" altLang="zh-CN" sz="2000" dirty="0" smtClean="0"/>
              </a:p>
              <a:p>
                <a:pPr lvl="2"/>
                <a:r>
                  <a:rPr lang="zh-CN" altLang="en-US" sz="2000" dirty="0"/>
                  <a:t>分类</a:t>
                </a:r>
                <a:r>
                  <a:rPr lang="zh-CN" altLang="en-US" sz="2000" dirty="0" smtClean="0"/>
                  <a:t>决策函数</a:t>
                </a:r>
                <a:endParaRPr lang="zh-CN" altLang="en-US" sz="2000" dirty="0"/>
              </a:p>
              <a:p>
                <a:pPr lvl="2"/>
                <a:endParaRPr lang="zh-CN" altLang="en-US" sz="2000" dirty="0"/>
              </a:p>
              <a:p>
                <a:pPr lvl="2"/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1371600" lvl="3" indent="0">
                  <a:buNone/>
                </a:pPr>
                <a:endParaRPr lang="en-US" altLang="zh-CN" sz="1600" dirty="0" smtClean="0"/>
              </a:p>
              <a:p>
                <a:pPr lvl="3"/>
                <a:endPara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3"/>
                <a:endParaRPr lang="en-US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3"/>
                <a:endPara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:endPara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1" b="-6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87824" y="3199027"/>
          <a:ext cx="3600400" cy="1108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99" name="Equation" r:id="rId2" imgW="49377600" imgH="15240000" progId="Equation.DSMT4">
                  <p:embed/>
                </p:oleObj>
              </mc:Choice>
              <mc:Fallback>
                <p:oleObj name="Equation" r:id="rId2" imgW="49377600" imgH="15240000" progId="Equation.DSMT4">
                  <p:embed/>
                  <p:pic>
                    <p:nvPicPr>
                      <p:cNvPr id="0" name="图片 80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199027"/>
                        <a:ext cx="3600400" cy="1108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3648" y="2132856"/>
          <a:ext cx="14144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0" name="Equation" r:id="rId4" imgW="20726400" imgH="4876800" progId="Equation.DSMT4">
                  <p:embed/>
                </p:oleObj>
              </mc:Choice>
              <mc:Fallback>
                <p:oleObj name="Equation" r:id="rId4" imgW="20726400" imgH="4876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32856"/>
                        <a:ext cx="14144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87824" y="2159232"/>
          <a:ext cx="1520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1" name="Equation" r:id="rId6" imgW="22250400" imgH="4876800" progId="Equation.DSMT4">
                  <p:embed/>
                </p:oleObj>
              </mc:Choice>
              <mc:Fallback>
                <p:oleObj name="Equation" r:id="rId6" imgW="22250400" imgH="4876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159232"/>
                        <a:ext cx="15208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65475" y="4757738"/>
          <a:ext cx="1444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2" name="Equation" r:id="rId8" imgW="19812000" imgH="4876800" progId="Equation.DSMT4">
                  <p:embed/>
                </p:oleObj>
              </mc:Choice>
              <mc:Fallback>
                <p:oleObj name="Equation" r:id="rId8" imgW="19812000" imgH="48768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4757738"/>
                        <a:ext cx="14446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82888" y="5445125"/>
          <a:ext cx="2489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03" name="Equation" r:id="rId10" imgW="34137600" imgH="5791200" progId="Equation.DSMT4">
                  <p:embed/>
                </p:oleObj>
              </mc:Choice>
              <mc:Fallback>
                <p:oleObj name="Equation" r:id="rId10" imgW="34137600" imgH="579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445125"/>
                        <a:ext cx="2489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对偶问题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目标函数是二次的，约束条件是线性的，所以它是一个凸二次规划问题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hlinkClick r:id="rId1"/>
              </a:rPr>
              <a:t>QP (Quadratic Programming)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 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的优化包都可以进行求解：在一定的约束条件下，目标最优，损失最小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lvl="1"/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结构特殊：通过 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hlinkClick r:id="rId2"/>
              </a:rPr>
              <a:t>Lagrange Duality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 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变换到对偶变量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(dual variable) 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的优化问题之后，可以找到一种更加有效的方法来进行求解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lvl="1"/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通常情况下这种方法比直接使用通用的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QP 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优化包进行优化要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高效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得多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lvl="1"/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可以自然的引入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核函数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，进而推广到非线性分类问题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lvl="1"/>
            <a:endParaRPr lang="zh-CN" altLang="en-US" sz="2400" b="1" dirty="0" smtClean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拉格朗日乘子法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引入拉格朗日乘子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得到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拉格朗日函数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上式可以转换为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满足以下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KKT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条件时，上式等价于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40" y="1718804"/>
            <a:ext cx="786452" cy="2865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90" y="2133546"/>
            <a:ext cx="5145470" cy="71939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50" y="3485603"/>
            <a:ext cx="3209190" cy="53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251326"/>
            <a:ext cx="1861430" cy="47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35" y="4941168"/>
            <a:ext cx="2822693" cy="1329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拉格朗日乘子法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第一步：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拉格朗日乘子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得到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拉格朗日函数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第二步：令    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400" b="1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i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偏导为零可得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第三步：回代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双波形 2"/>
          <p:cNvSpPr/>
          <p:nvPr>
            <p:custDataLst>
              <p:tags r:id="rId1"/>
            </p:custDataLst>
          </p:nvPr>
        </p:nvSpPr>
        <p:spPr>
          <a:xfrm>
            <a:off x="6875780" y="3717290"/>
            <a:ext cx="1588135" cy="1162685"/>
          </a:xfrm>
          <a:prstGeom prst="doubleWave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思考：</a:t>
            </a:r>
            <a:r>
              <a:rPr 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如果求解出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，怎么求解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w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和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b</a:t>
            </a:r>
            <a:r>
              <a:rPr 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？</a:t>
            </a:r>
            <a:endParaRPr 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76" y="1729538"/>
            <a:ext cx="786452" cy="2865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90" y="2133546"/>
            <a:ext cx="5145470" cy="7193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20" y="3040098"/>
            <a:ext cx="1310754" cy="35359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824" y="3137444"/>
            <a:ext cx="237852" cy="219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040098"/>
            <a:ext cx="156157" cy="352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13" y="3501775"/>
            <a:ext cx="3206774" cy="7193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528" y="4905968"/>
            <a:ext cx="4304149" cy="147536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1885" y="4221480"/>
          <a:ext cx="210820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52400" imgH="139700" progId="Equation.KSEE3">
                  <p:embed/>
                </p:oleObj>
              </mc:Choice>
              <mc:Fallback>
                <p:oleObj name="" r:id="rId9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61885" y="4221480"/>
                        <a:ext cx="210820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使用序列最小化算法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SMO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求解，得到最优参数向量 ，则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偏移项</a:t>
            </a:r>
            <a:r>
              <a:rPr lang="en-US" altLang="zh-CN" sz="2400" i="1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：通过某个支持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向量或者所有支持向量（结果取均值）来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最终模型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400668" y="1133536"/>
          <a:ext cx="4032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6" name="Equation" r:id="rId1" imgW="4572000" imgH="4876800" progId="Equation.DSMT4">
                  <p:embed/>
                </p:oleObj>
              </mc:Choice>
              <mc:Fallback>
                <p:oleObj name="Equation" r:id="rId1" imgW="4572000" imgH="4876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668" y="1133536"/>
                        <a:ext cx="4032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331640" y="1844824"/>
          <a:ext cx="6602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7" name="Equation" r:id="rId3" imgW="74676000" imgH="10363200" progId="Equation.DSMT4">
                  <p:embed/>
                </p:oleObj>
              </mc:Choice>
              <mc:Fallback>
                <p:oleObj name="Equation" r:id="rId3" imgW="74676000" imgH="103632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44824"/>
                        <a:ext cx="66024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524000" y="4292600"/>
          <a:ext cx="63119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78" name="Equation" r:id="rId5" imgW="71323200" imgH="10363200" progId="Equation.DSMT4">
                  <p:embed/>
                </p:oleObj>
              </mc:Choice>
              <mc:Fallback>
                <p:oleObj name="Equation" r:id="rId5" imgW="71323200" imgH="103632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292600"/>
                        <a:ext cx="63119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KKT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899782" y="3790725"/>
            <a:ext cx="318053" cy="306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1" y="2080228"/>
            <a:ext cx="2822693" cy="13290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80" y="3761609"/>
            <a:ext cx="1505843" cy="3596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94" y="3785994"/>
            <a:ext cx="847417" cy="31092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403648" y="4514443"/>
            <a:ext cx="678915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/>
              <a:t>支持向量</a:t>
            </a:r>
            <a:r>
              <a:rPr lang="zh-CN" altLang="en-US" sz="2400" dirty="0" smtClean="0"/>
              <a:t>机解的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稀疏性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训练完成后</a:t>
            </a:r>
            <a:r>
              <a:rPr lang="en-US" altLang="zh-CN" sz="2400" dirty="0"/>
              <a:t>, </a:t>
            </a:r>
            <a:r>
              <a:rPr lang="zh-CN" altLang="en-US" sz="2400" dirty="0"/>
              <a:t>大部分的训练样本都不需保留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最终</a:t>
            </a:r>
            <a:r>
              <a:rPr lang="zh-CN" altLang="en-US" sz="2400" dirty="0"/>
              <a:t>模型仅与支持向量有关</a:t>
            </a:r>
            <a:r>
              <a:rPr lang="en-US" altLang="zh-CN" sz="2400" dirty="0"/>
              <a:t>.</a:t>
            </a:r>
            <a:endParaRPr lang="zh-CN" altLang="en-US" sz="2200" dirty="0">
              <a:latin typeface="Verdana" panose="020B060403050404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求解算法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-SMO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/>
              <a:t>Sequential Minimal </a:t>
            </a:r>
            <a:r>
              <a:rPr lang="en-US" altLang="zh-CN" sz="2800" dirty="0" smtClean="0"/>
              <a:t>Optimization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基本思路：不断执行如下两个步骤直至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收敛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第一步：选取一对需更新的变量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第二步：固定</a:t>
            </a:r>
            <a:r>
              <a:rPr lang="en-US" altLang="zh-CN" sz="2000" i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  以外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的参数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求解对偶问题更新   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仅考虑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   时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对偶问题的约束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变为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220072" y="3450822"/>
          <a:ext cx="2857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8" name="Formula" r:id="rId1" imgW="134620" imgH="119380" progId="Equation.Ribbit">
                  <p:embed/>
                </p:oleObj>
              </mc:Choice>
              <mc:Fallback>
                <p:oleObj name="Formula" r:id="rId1" imgW="134620" imgH="11938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450822"/>
                        <a:ext cx="285750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68144" y="3450822"/>
          <a:ext cx="30003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49" name="Formula" r:id="rId3" imgW="143510" imgH="133350" progId="Equation.Ribbit">
                  <p:embed/>
                </p:oleObj>
              </mc:Choice>
              <mc:Fallback>
                <p:oleObj name="Formula" r:id="rId3" imgW="143510" imgH="13335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450822"/>
                        <a:ext cx="300037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03848" y="3819654"/>
          <a:ext cx="2857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0" name="Formula" r:id="rId5" imgW="134620" imgH="119380" progId="Equation.Ribbit">
                  <p:embed/>
                </p:oleObj>
              </mc:Choice>
              <mc:Fallback>
                <p:oleObj name="Formula" r:id="rId5" imgW="134620" imgH="11938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819654"/>
                        <a:ext cx="28575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757936" y="3828446"/>
          <a:ext cx="2857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1" name="Formula" r:id="rId6" imgW="134620" imgH="119380" progId="Equation.Ribbit">
                  <p:embed/>
                </p:oleObj>
              </mc:Choice>
              <mc:Fallback>
                <p:oleObj name="Formula" r:id="rId6" imgW="134620" imgH="11938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7936" y="3828446"/>
                        <a:ext cx="28575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834336" y="3819654"/>
          <a:ext cx="30003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2" name="Formula" r:id="rId7" imgW="143510" imgH="133350" progId="Equation.Ribbit">
                  <p:embed/>
                </p:oleObj>
              </mc:Choice>
              <mc:Fallback>
                <p:oleObj name="Formula" r:id="rId7" imgW="143510" imgH="13335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4336" y="3819654"/>
                        <a:ext cx="30003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414817" y="3810862"/>
          <a:ext cx="30003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3" name="Formula" r:id="rId8" imgW="143510" imgH="133350" progId="Equation.Ribbit">
                  <p:embed/>
                </p:oleObj>
              </mc:Choice>
              <mc:Fallback>
                <p:oleObj name="Formula" r:id="rId8" imgW="143510" imgH="13335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4817" y="3810862"/>
                        <a:ext cx="30003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32576" y="4225326"/>
          <a:ext cx="28575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4" name="Formula" r:id="rId9" imgW="134620" imgH="119380" progId="Equation.Ribbit">
                  <p:embed/>
                </p:oleObj>
              </mc:Choice>
              <mc:Fallback>
                <p:oleObj name="Formula" r:id="rId9" imgW="134620" imgH="11938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576" y="4225326"/>
                        <a:ext cx="28575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87824" y="4216534"/>
          <a:ext cx="30003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5" name="Formula" r:id="rId10" imgW="143510" imgH="133350" progId="Equation.Ribbit">
                  <p:embed/>
                </p:oleObj>
              </mc:Choice>
              <mc:Fallback>
                <p:oleObj name="Formula" r:id="rId10" imgW="143510" imgH="133350" progId="Equation.Ribbit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216534"/>
                        <a:ext cx="300037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35" y="4684931"/>
            <a:ext cx="5480779" cy="7193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331640" y="5440923"/>
            <a:ext cx="678915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2400" dirty="0"/>
              <a:t>用一个变量表示另一个变量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回代入对偶问题可</a:t>
            </a:r>
            <a:r>
              <a:rPr lang="zh-CN" altLang="en-US" sz="2400" dirty="0"/>
              <a:t>得一</a:t>
            </a:r>
            <a:r>
              <a:rPr lang="zh-CN" altLang="en-US" sz="2400" dirty="0" smtClean="0"/>
              <a:t>个单变量的二次规划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该问题具有</a:t>
            </a:r>
            <a:r>
              <a:rPr lang="zh-CN" altLang="en-US" sz="2400" b="1" dirty="0">
                <a:solidFill>
                  <a:srgbClr val="C00000"/>
                </a:solidFill>
              </a:rPr>
              <a:t>闭式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解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65" y="1628775"/>
            <a:ext cx="3688715" cy="1264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机器如何学习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监督学习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线性模型</a:t>
            </a:r>
            <a:endParaRPr lang="en-US" altLang="zh-CN" sz="20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algn="l">
              <a:buClrTx/>
              <a:buSzTx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决策树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神经网络与深度学习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2" algn="l">
              <a:buClrTx/>
              <a:buSzTx/>
            </a:pPr>
            <a:r>
              <a:rPr lang="zh-CN" altLang="en-US" sz="20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支持向量机</a:t>
            </a:r>
            <a:endParaRPr lang="zh-CN" altLang="en-US" sz="200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贝叶斯分类器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无监督学习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聚类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降维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强化学习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317" y="5970133"/>
            <a:ext cx="762427" cy="32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练习：给定正例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x</a:t>
            </a:r>
            <a:r>
              <a:rPr lang="en-US" altLang="zh-CN" sz="2400" baseline="-25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=(3,3)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x</a:t>
            </a:r>
            <a:r>
              <a:rPr lang="en-US" altLang="zh-CN" sz="2400" baseline="-25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=(4,3)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，负例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x</a:t>
            </a:r>
            <a:r>
              <a:rPr lang="en-US" altLang="zh-CN" sz="2400" baseline="-25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=(1,1</a:t>
            </a:r>
            <a:r>
              <a:rPr lang="en-US" altLang="zh-CN" sz="24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)</a:t>
            </a:r>
            <a:r>
              <a:rPr lang="zh-CN" altLang="en-US" sz="24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，计算支持向量、分类决策函数和分类超平面方程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解：对偶形式</a:t>
            </a:r>
            <a:endParaRPr lang="en-US" altLang="zh-CN" sz="2000" dirty="0" smtClean="0">
              <a:latin typeface="+mn-ea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+mn-ea"/>
              </a:rPr>
              <a:t>把            代入目标函数，得到：</a:t>
            </a:r>
            <a:endParaRPr lang="en-US" altLang="zh-CN" sz="2000" dirty="0">
              <a:latin typeface="+mn-ea"/>
            </a:endParaRPr>
          </a:p>
          <a:p>
            <a:pPr marL="457200" lvl="1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000" dirty="0" smtClean="0"/>
              <a:t>对             </a:t>
            </a:r>
            <a:r>
              <a:rPr lang="zh-CN" altLang="en-US" sz="2000" dirty="0"/>
              <a:t>求偏导，</a:t>
            </a:r>
            <a:r>
              <a:rPr lang="zh-CN" altLang="en-US" sz="2000" dirty="0" smtClean="0"/>
              <a:t>得到                在                取</a:t>
            </a:r>
            <a:r>
              <a:rPr lang="zh-CN" altLang="en-US" sz="2000" dirty="0"/>
              <a:t>极值，但该点不满足</a:t>
            </a:r>
            <a:r>
              <a:rPr lang="zh-CN" altLang="en-US" sz="2000" dirty="0" smtClean="0"/>
              <a:t>约束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条件               ，</a:t>
            </a:r>
            <a:r>
              <a:rPr lang="zh-CN" altLang="en-US" sz="2000" dirty="0"/>
              <a:t>所以最小值应在边界上达到</a:t>
            </a:r>
            <a:endParaRPr lang="en-US" altLang="zh-CN" sz="2000" dirty="0"/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6912768" cy="191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08" y="4552736"/>
            <a:ext cx="1368152" cy="32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71" y="4964522"/>
            <a:ext cx="4752528" cy="59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88" y="5644509"/>
            <a:ext cx="638444" cy="32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597498"/>
            <a:ext cx="825923" cy="37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127" y="5450267"/>
            <a:ext cx="792088" cy="543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练习：给定正例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x</a:t>
            </a:r>
            <a:r>
              <a:rPr lang="en-US" altLang="zh-CN" sz="2400" baseline="-25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=(3,3)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x</a:t>
            </a:r>
            <a:r>
              <a:rPr lang="en-US" altLang="zh-CN" sz="2400" baseline="-25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=(4,3)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，负例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x</a:t>
            </a:r>
            <a:r>
              <a:rPr lang="en-US" altLang="zh-CN" sz="2400" baseline="-25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=(1,1</a:t>
            </a:r>
            <a:r>
              <a:rPr lang="en-US" altLang="zh-CN" sz="24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)</a:t>
            </a:r>
            <a:r>
              <a:rPr lang="zh-CN" altLang="en-US" sz="2400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，计算支持向量、分类决策函数和分类超平面方程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 smtClean="0"/>
              <a:t>当            </a:t>
            </a:r>
            <a:r>
              <a:rPr lang="zh-CN" altLang="en-US" sz="2000" dirty="0"/>
              <a:t>时，</a:t>
            </a:r>
            <a:r>
              <a:rPr lang="zh-CN" altLang="en-US" sz="2000" dirty="0" smtClean="0"/>
              <a:t>最小值                           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当              </a:t>
            </a:r>
            <a:r>
              <a:rPr lang="zh-CN" altLang="en-US" sz="2000" dirty="0"/>
              <a:t>时，</a:t>
            </a:r>
            <a:r>
              <a:rPr lang="zh-CN" altLang="en-US" sz="2000" dirty="0" smtClean="0"/>
              <a:t>最小值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于是      </a:t>
            </a:r>
            <a:r>
              <a:rPr lang="zh-CN" altLang="en-US" sz="2000" dirty="0" smtClean="0"/>
              <a:t>            在                         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获得极</a:t>
            </a:r>
            <a:r>
              <a:rPr lang="zh-CN" altLang="en-US" sz="2000" dirty="0" smtClean="0"/>
              <a:t>小，则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000" dirty="0" smtClean="0"/>
              <a:t>                      对应</a:t>
            </a:r>
            <a:r>
              <a:rPr lang="zh-CN" altLang="en-US" sz="2000" dirty="0"/>
              <a:t>的实例向量为支持</a:t>
            </a:r>
            <a:r>
              <a:rPr lang="zh-CN" altLang="en-US" sz="2000" dirty="0" smtClean="0"/>
              <a:t>向量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计算得到：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分类决策函数为：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 smtClean="0"/>
              <a:t>分类超平面方程为：</a:t>
            </a:r>
            <a:endParaRPr lang="en-US" altLang="zh-CN" sz="2000" dirty="0"/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44" y="1998717"/>
            <a:ext cx="621759" cy="27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900390"/>
            <a:ext cx="1368152" cy="586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12" y="1971316"/>
            <a:ext cx="720080" cy="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89" y="1829993"/>
            <a:ext cx="1224136" cy="58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44" y="2708920"/>
            <a:ext cx="883416" cy="2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24" y="2573184"/>
            <a:ext cx="1330461" cy="565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807" y="2573183"/>
            <a:ext cx="1583347" cy="53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74576"/>
            <a:ext cx="1192168" cy="52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794" y="3891423"/>
            <a:ext cx="1169070" cy="92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819379"/>
            <a:ext cx="3069968" cy="59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76" y="5534816"/>
            <a:ext cx="2183168" cy="58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endParaRPr lang="zh-CN" altLang="en-US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核方法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训练数据中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有一些特异点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outlier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），不能满足函数间隔大于等于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约束条件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引入“</a:t>
            </a:r>
            <a:r>
              <a:rPr lang="zh-CN" altLang="en-US" sz="24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软间隔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的概念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允许支持向量机在一些样本上不满足约束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755706" y="4217101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3368356" y="3851976"/>
            <a:ext cx="1954824" cy="1915691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513307" y="4955252"/>
          <a:ext cx="1206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83" name="Formula" r:id="rId1" imgW="7162800" imgH="1466850" progId="Equation.Ribbit">
                  <p:embed/>
                </p:oleObj>
              </mc:Choice>
              <mc:Fallback>
                <p:oleObj name="Formula" r:id="rId1" imgW="7162800" imgH="1466850" progId="Equation.Ribbit">
                  <p:embed/>
                  <p:pic>
                    <p:nvPicPr>
                      <p:cNvPr id="0" name="图片 814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3307" y="4955252"/>
                        <a:ext cx="120650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029410" y="3664254"/>
          <a:ext cx="10556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84" name="Formula" r:id="rId3" imgW="6276975" imgH="1466850" progId="Equation.Ribbit">
                  <p:embed/>
                </p:oleObj>
              </mc:Choice>
              <mc:Fallback>
                <p:oleObj name="Formula" r:id="rId3" imgW="6276975" imgH="1466850" progId="Equation.Ribbit">
                  <p:embed/>
                  <p:pic>
                    <p:nvPicPr>
                      <p:cNvPr id="0" name="图片 814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9410" y="3664254"/>
                        <a:ext cx="10556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4708499" y="3885681"/>
            <a:ext cx="185738" cy="371475"/>
          </a:xfrm>
          <a:custGeom>
            <a:avLst/>
            <a:gdLst>
              <a:gd name="connsiteX0" fmla="*/ 0 w 185738"/>
              <a:gd name="connsiteY0" fmla="*/ 0 h 371475"/>
              <a:gd name="connsiteX1" fmla="*/ 33338 w 185738"/>
              <a:gd name="connsiteY1" fmla="*/ 204787 h 371475"/>
              <a:gd name="connsiteX2" fmla="*/ 185738 w 185738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738" h="371475">
                <a:moveTo>
                  <a:pt x="0" y="0"/>
                </a:moveTo>
                <a:cubicBezTo>
                  <a:pt x="1191" y="71437"/>
                  <a:pt x="2382" y="142875"/>
                  <a:pt x="33338" y="204787"/>
                </a:cubicBezTo>
                <a:cubicBezTo>
                  <a:pt x="64294" y="266699"/>
                  <a:pt x="125016" y="319087"/>
                  <a:pt x="185738" y="371475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108799" y="4851518"/>
            <a:ext cx="374650" cy="248260"/>
          </a:xfrm>
          <a:custGeom>
            <a:avLst/>
            <a:gdLst>
              <a:gd name="connsiteX0" fmla="*/ 374650 w 374650"/>
              <a:gd name="connsiteY0" fmla="*/ 247650 h 248260"/>
              <a:gd name="connsiteX1" fmla="*/ 209550 w 374650"/>
              <a:gd name="connsiteY1" fmla="*/ 209550 h 248260"/>
              <a:gd name="connsiteX2" fmla="*/ 0 w 374650"/>
              <a:gd name="connsiteY2" fmla="*/ 0 h 24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650" h="248260">
                <a:moveTo>
                  <a:pt x="374650" y="247650"/>
                </a:moveTo>
                <a:cubicBezTo>
                  <a:pt x="323321" y="249237"/>
                  <a:pt x="271992" y="250825"/>
                  <a:pt x="209550" y="209550"/>
                </a:cubicBezTo>
                <a:cubicBezTo>
                  <a:pt x="147108" y="168275"/>
                  <a:pt x="73554" y="841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527106" y="4064701"/>
            <a:ext cx="3166926" cy="1915691"/>
            <a:chOff x="3527106" y="3469632"/>
            <a:chExt cx="3166926" cy="1915691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3527106" y="3469632"/>
              <a:ext cx="1954824" cy="191569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5631995" y="3884291"/>
            <a:ext cx="1062037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85" name="Formula" r:id="rId5" imgW="6315075" imgH="1466850" progId="Equation.Ribbit">
                    <p:embed/>
                  </p:oleObj>
                </mc:Choice>
                <mc:Fallback>
                  <p:oleObj name="Formula" r:id="rId5" imgW="6315075" imgH="1466850" progId="Equation.Ribbit">
                    <p:embed/>
                    <p:pic>
                      <p:nvPicPr>
                        <p:cNvPr id="0" name="图片 814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31995" y="3884291"/>
                          <a:ext cx="1062037" cy="247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任意多边形 13"/>
            <p:cNvSpPr/>
            <p:nvPr/>
          </p:nvSpPr>
          <p:spPr>
            <a:xfrm>
              <a:off x="5198524" y="3774674"/>
              <a:ext cx="374650" cy="243284"/>
            </a:xfrm>
            <a:custGeom>
              <a:avLst/>
              <a:gdLst>
                <a:gd name="connsiteX0" fmla="*/ 368300 w 368300"/>
                <a:gd name="connsiteY0" fmla="*/ 228600 h 241300"/>
                <a:gd name="connsiteX1" fmla="*/ 209550 w 368300"/>
                <a:gd name="connsiteY1" fmla="*/ 215900 h 241300"/>
                <a:gd name="connsiteX2" fmla="*/ 0 w 368300"/>
                <a:gd name="connsiteY2" fmla="*/ 0 h 241300"/>
                <a:gd name="connsiteX0-1" fmla="*/ 349250 w 349250"/>
                <a:gd name="connsiteY0-2" fmla="*/ 247650 h 254239"/>
                <a:gd name="connsiteX1-3" fmla="*/ 209550 w 349250"/>
                <a:gd name="connsiteY1-4" fmla="*/ 215900 h 254239"/>
                <a:gd name="connsiteX2-5" fmla="*/ 0 w 349250"/>
                <a:gd name="connsiteY2-6" fmla="*/ 0 h 254239"/>
                <a:gd name="connsiteX0-7" fmla="*/ 374650 w 374650"/>
                <a:gd name="connsiteY0-8" fmla="*/ 254000 h 259411"/>
                <a:gd name="connsiteX1-9" fmla="*/ 209550 w 374650"/>
                <a:gd name="connsiteY1-10" fmla="*/ 215900 h 259411"/>
                <a:gd name="connsiteX2-11" fmla="*/ 0 w 374650"/>
                <a:gd name="connsiteY2-12" fmla="*/ 0 h 259411"/>
                <a:gd name="connsiteX0-13" fmla="*/ 374650 w 374650"/>
                <a:gd name="connsiteY0-14" fmla="*/ 254000 h 254671"/>
                <a:gd name="connsiteX1-15" fmla="*/ 209550 w 374650"/>
                <a:gd name="connsiteY1-16" fmla="*/ 215900 h 254671"/>
                <a:gd name="connsiteX2-17" fmla="*/ 0 w 374650"/>
                <a:gd name="connsiteY2-18" fmla="*/ 0 h 254671"/>
                <a:gd name="connsiteX0-19" fmla="*/ 374650 w 374650"/>
                <a:gd name="connsiteY0-20" fmla="*/ 254000 h 254033"/>
                <a:gd name="connsiteX1-21" fmla="*/ 175891 w 374650"/>
                <a:gd name="connsiteY1-22" fmla="*/ 165412 h 254033"/>
                <a:gd name="connsiteX2-23" fmla="*/ 0 w 374650"/>
                <a:gd name="connsiteY2-24" fmla="*/ 0 h 254033"/>
                <a:gd name="connsiteX0-25" fmla="*/ 374650 w 374650"/>
                <a:gd name="connsiteY0-26" fmla="*/ 242781 h 242822"/>
                <a:gd name="connsiteX1-27" fmla="*/ 175891 w 374650"/>
                <a:gd name="connsiteY1-28" fmla="*/ 165412 h 242822"/>
                <a:gd name="connsiteX2-29" fmla="*/ 0 w 374650"/>
                <a:gd name="connsiteY2-30" fmla="*/ 0 h 242822"/>
                <a:gd name="connsiteX0-31" fmla="*/ 374650 w 374650"/>
                <a:gd name="connsiteY0-32" fmla="*/ 242781 h 243284"/>
                <a:gd name="connsiteX1-33" fmla="*/ 198330 w 374650"/>
                <a:gd name="connsiteY1-34" fmla="*/ 204681 h 243284"/>
                <a:gd name="connsiteX2-35" fmla="*/ 0 w 374650"/>
                <a:gd name="connsiteY2-36" fmla="*/ 0 h 24328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374650" h="243284">
                  <a:moveTo>
                    <a:pt x="374650" y="242781"/>
                  </a:moveTo>
                  <a:cubicBezTo>
                    <a:pt x="314746" y="244261"/>
                    <a:pt x="260772" y="245144"/>
                    <a:pt x="198330" y="204681"/>
                  </a:cubicBezTo>
                  <a:cubicBezTo>
                    <a:pt x="135888" y="164218"/>
                    <a:pt x="74083" y="88900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89719" y="3654521"/>
            <a:ext cx="3350432" cy="2798815"/>
            <a:chOff x="2589719" y="3059452"/>
            <a:chExt cx="3350432" cy="2798815"/>
          </a:xfrm>
        </p:grpSpPr>
        <p:cxnSp>
          <p:nvCxnSpPr>
            <p:cNvPr id="16" name="直接箭头连接符 15"/>
            <p:cNvCxnSpPr/>
            <p:nvPr/>
          </p:nvCxnSpPr>
          <p:spPr>
            <a:xfrm flipH="1" flipV="1">
              <a:off x="2924348" y="3059452"/>
              <a:ext cx="0" cy="252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2916151" y="5579512"/>
              <a:ext cx="3024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5"/>
            <p:cNvSpPr txBox="1"/>
            <p:nvPr/>
          </p:nvSpPr>
          <p:spPr>
            <a:xfrm>
              <a:off x="2734252" y="5497985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>
                  <a:latin typeface="Times"/>
                </a:rPr>
                <a:t>0</a:t>
              </a:r>
              <a:endParaRPr lang="zh-CN" altLang="en-US" sz="1400" dirty="0">
                <a:latin typeface="Times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027407" y="3654783"/>
              <a:ext cx="108000" cy="108000"/>
              <a:chOff x="5476803" y="2392530"/>
              <a:chExt cx="108000" cy="10800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3900607" y="4304632"/>
              <a:ext cx="108000" cy="108000"/>
              <a:chOff x="5476803" y="2392530"/>
              <a:chExt cx="108000" cy="108000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3726033" y="4146728"/>
              <a:ext cx="108000" cy="108000"/>
              <a:chOff x="5476803" y="2392530"/>
              <a:chExt cx="108000" cy="108000"/>
            </a:xfrm>
          </p:grpSpPr>
          <p:cxnSp>
            <p:nvCxnSpPr>
              <p:cNvPr id="73" name="直接连接符 7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3365106" y="4373175"/>
              <a:ext cx="108000" cy="108000"/>
              <a:chOff x="5476803" y="2392530"/>
              <a:chExt cx="108000" cy="108000"/>
            </a:xfrm>
          </p:grpSpPr>
          <p:cxnSp>
            <p:nvCxnSpPr>
              <p:cNvPr id="71" name="直接连接符 7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3544128" y="4549669"/>
              <a:ext cx="108000" cy="108000"/>
              <a:chOff x="5476803" y="2392530"/>
              <a:chExt cx="108000" cy="108000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3893982" y="4543792"/>
              <a:ext cx="108000" cy="108000"/>
              <a:chOff x="5476803" y="2392530"/>
              <a:chExt cx="108000" cy="108000"/>
            </a:xfrm>
          </p:grpSpPr>
          <p:cxnSp>
            <p:nvCxnSpPr>
              <p:cNvPr id="67" name="直接连接符 6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>
              <a:off x="3458057" y="3696603"/>
              <a:ext cx="108000" cy="108000"/>
              <a:chOff x="5476803" y="2392530"/>
              <a:chExt cx="108000" cy="108000"/>
            </a:xfrm>
          </p:grpSpPr>
          <p:cxnSp>
            <p:nvCxnSpPr>
              <p:cNvPr id="65" name="直接连接符 6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连接符 25"/>
            <p:cNvCxnSpPr/>
            <p:nvPr/>
          </p:nvCxnSpPr>
          <p:spPr>
            <a:xfrm>
              <a:off x="5082635" y="4802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570403" y="468730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446151" y="524231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109907" y="513957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916373" y="5098393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962076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384316" y="502451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136635" y="4603669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624403" y="496796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组合 34"/>
            <p:cNvGrpSpPr/>
            <p:nvPr/>
          </p:nvGrpSpPr>
          <p:grpSpPr>
            <a:xfrm>
              <a:off x="4462403" y="3537055"/>
              <a:ext cx="108000" cy="108000"/>
              <a:chOff x="5476803" y="2392530"/>
              <a:chExt cx="108000" cy="10800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4236299" y="3750603"/>
              <a:ext cx="108000" cy="108000"/>
              <a:chOff x="5476803" y="2392530"/>
              <a:chExt cx="108000" cy="108000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/>
            <p:cNvGrpSpPr/>
            <p:nvPr/>
          </p:nvGrpSpPr>
          <p:grpSpPr>
            <a:xfrm>
              <a:off x="3280142" y="4694046"/>
              <a:ext cx="108000" cy="108000"/>
              <a:chOff x="5476803" y="2392530"/>
              <a:chExt cx="108000" cy="108000"/>
            </a:xfrm>
          </p:grpSpPr>
          <p:cxnSp>
            <p:nvCxnSpPr>
              <p:cNvPr id="59" name="直接连接符 58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3744425" y="3880598"/>
              <a:ext cx="108000" cy="108000"/>
              <a:chOff x="5476803" y="2392530"/>
              <a:chExt cx="108000" cy="108000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/>
            <p:cNvGrpSpPr/>
            <p:nvPr/>
          </p:nvGrpSpPr>
          <p:grpSpPr>
            <a:xfrm>
              <a:off x="3383498" y="4107045"/>
              <a:ext cx="108000" cy="108000"/>
              <a:chOff x="5476803" y="2392530"/>
              <a:chExt cx="108000" cy="108000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接连接符 39"/>
            <p:cNvCxnSpPr/>
            <p:nvPr/>
          </p:nvCxnSpPr>
          <p:spPr>
            <a:xfrm>
              <a:off x="4743388" y="522578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4851388" y="4748046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962076" y="44271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320216" y="419857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4" name="对象 43"/>
            <p:cNvGraphicFramePr>
              <a:graphicFrameLocks noChangeAspect="1"/>
            </p:cNvGraphicFramePr>
            <p:nvPr/>
          </p:nvGraphicFramePr>
          <p:xfrm>
            <a:off x="5481930" y="5642267"/>
            <a:ext cx="222546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86" name="Formula" r:id="rId7" imgW="1028700" imgH="981075" progId="Equation.Ribbit">
                    <p:embed/>
                  </p:oleObj>
                </mc:Choice>
                <mc:Fallback>
                  <p:oleObj name="Formula" r:id="rId7" imgW="1028700" imgH="981075" progId="Equation.Ribbit">
                    <p:embed/>
                    <p:pic>
                      <p:nvPicPr>
                        <p:cNvPr id="0" name="图片 814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481930" y="5642267"/>
                          <a:ext cx="222546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2589719" y="3259832"/>
            <a:ext cx="230399" cy="2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487" name="Formula" r:id="rId9" imgW="1057275" imgH="981075" progId="Equation.Ribbit">
                    <p:embed/>
                  </p:oleObj>
                </mc:Choice>
                <mc:Fallback>
                  <p:oleObj name="Formula" r:id="rId9" imgW="1057275" imgH="981075" progId="Equation.Ribbit">
                    <p:embed/>
                    <p:pic>
                      <p:nvPicPr>
                        <p:cNvPr id="0" name="图片 814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89719" y="3259832"/>
                          <a:ext cx="230399" cy="21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直接连接符 45"/>
            <p:cNvCxnSpPr/>
            <p:nvPr/>
          </p:nvCxnSpPr>
          <p:spPr>
            <a:xfrm>
              <a:off x="4570403" y="4116190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7" name="组合 46"/>
            <p:cNvGrpSpPr/>
            <p:nvPr/>
          </p:nvGrpSpPr>
          <p:grpSpPr>
            <a:xfrm>
              <a:off x="4272093" y="4684632"/>
              <a:ext cx="108000" cy="108000"/>
              <a:chOff x="5476803" y="2392530"/>
              <a:chExt cx="108000" cy="108000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/>
          </p:nvGrpSpPr>
          <p:grpSpPr>
            <a:xfrm>
              <a:off x="5505122" y="3820344"/>
              <a:ext cx="108000" cy="108000"/>
              <a:chOff x="5476803" y="2392530"/>
              <a:chExt cx="108000" cy="108000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接连接符 48"/>
            <p:cNvCxnSpPr/>
            <p:nvPr/>
          </p:nvCxnSpPr>
          <p:spPr>
            <a:xfrm>
              <a:off x="4320151" y="435863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405920" y="3962172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3846393" y="4371500"/>
            <a:ext cx="1804550" cy="1449351"/>
            <a:chOff x="3846393" y="3776431"/>
            <a:chExt cx="1804550" cy="1449351"/>
          </a:xfrm>
        </p:grpSpPr>
        <p:sp>
          <p:nvSpPr>
            <p:cNvPr id="80" name="椭圆 79"/>
            <p:cNvSpPr/>
            <p:nvPr/>
          </p:nvSpPr>
          <p:spPr>
            <a:xfrm>
              <a:off x="3846393" y="451682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5470943" y="3776431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4235768" y="4648632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4536585" y="459109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4539785" y="4023386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281333" y="4256169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4060259" y="5045782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4374151" y="3864098"/>
              <a:ext cx="180000" cy="1800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8" name="内容占位符 3"/>
          <p:cNvSpPr txBox="1"/>
          <p:nvPr/>
        </p:nvSpPr>
        <p:spPr>
          <a:xfrm>
            <a:off x="1689111" y="5316748"/>
            <a:ext cx="2731878" cy="451134"/>
          </a:xfrm>
          <a:prstGeom prst="rect">
            <a:avLst/>
          </a:prstGeom>
        </p:spPr>
        <p:txBody>
          <a:bodyPr vert="horz" lIns="91440" tIns="4680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23A9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不满足约束的样本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副标题 2"/>
              <p:cNvSpPr txBox="1"/>
              <p:nvPr/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线性</a:t>
                </a:r>
                <a:r>
                  <a:rPr lang="en-US" altLang="zh-CN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SVM</a:t>
                </a:r>
                <a:r>
                  <a:rPr lang="zh-CN" altLang="zh-CN" sz="2800" b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基本想法：最大化间隔的同时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让不满足约束的样本应尽可能少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引入一个松弛变量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sz="2400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𝜉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将约束条件转化</a:t>
                </a:r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400" dirty="0" smtClean="0"/>
                  <a:t>   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/>
                            <a:ea typeface="黑体" panose="02010609060101010101" pitchFamily="49" charset="-122"/>
                          </a:rPr>
                          <m:t>，</m:t>
                        </m:r>
                        <m:r>
                          <a:rPr lang="en-US" altLang="zh-CN" sz="2400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𝜉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的取值越大，模型对错误分类的容忍程度越高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线性</a:t>
                </a:r>
                <a:r>
                  <a:rPr lang="en-US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SVM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模型的</a:t>
                </a:r>
                <a:r>
                  <a:rPr lang="zh-CN" altLang="zh-CN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目标函数</a:t>
                </a:r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1"/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:r>
                  <a:rPr lang="en-US" altLang="zh-CN" sz="2400" dirty="0" smtClean="0"/>
                  <a:t>    </a:t>
                </a:r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sz="2400">
                        <a:latin typeface="Cambria Math" panose="02040503050406030204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400">
                        <a:latin typeface="Cambria Math" panose="02040503050406030204"/>
                        <a:ea typeface="黑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是为惩罚因子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:endPara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:endPara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457200" lvl="1" indent="0">
                  <a:buNone/>
                </a:pP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8352928" cy="5256584"/>
              </a:xfrm>
              <a:prstGeom prst="rect">
                <a:avLst/>
              </a:prstGeom>
              <a:blipFill rotWithShape="1">
                <a:blip r:embed="rId1"/>
                <a:stretch>
                  <a:fillRect l="-7" t="-3" r="1" b="-7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03648" y="4293096"/>
          <a:ext cx="67357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9" name="Equation" r:id="rId2" imgW="76200000" imgH="10363200" progId="Equation.DSMT4">
                  <p:embed/>
                </p:oleObj>
              </mc:Choice>
              <mc:Fallback>
                <p:oleObj name="Equation" r:id="rId2" imgW="76200000" imgH="10363200" progId="Equation.DSMT4">
                  <p:embed/>
                  <p:pic>
                    <p:nvPicPr>
                      <p:cNvPr id="0" name="图片 82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93096"/>
                        <a:ext cx="67357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332162" y="2924944"/>
          <a:ext cx="24796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0" name="Equation" r:id="rId4" imgW="28041600" imgH="5791200" progId="Equation.DSMT4">
                  <p:embed/>
                </p:oleObj>
              </mc:Choice>
              <mc:Fallback>
                <p:oleObj name="Equation" r:id="rId4" imgW="28041600" imgH="5791200" progId="Equation.DSMT4">
                  <p:embed/>
                  <p:pic>
                    <p:nvPicPr>
                      <p:cNvPr id="0" name="图片 82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2" y="2924944"/>
                        <a:ext cx="24796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软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间隔最大化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上述优化问题对应的拉格朗日函数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即有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优参数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  后，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可求得对应的软间隔支持向量机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62050" y="2060575"/>
          <a:ext cx="78279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2" name="Equation" r:id="rId1" imgW="103632000" imgH="10363200" progId="Equation.DSMT4">
                  <p:embed/>
                </p:oleObj>
              </mc:Choice>
              <mc:Fallback>
                <p:oleObj name="Equation" r:id="rId1" imgW="103632000" imgH="10363200" progId="Equation.DSMT4">
                  <p:embed/>
                  <p:pic>
                    <p:nvPicPr>
                      <p:cNvPr id="0" name="图片 83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060575"/>
                        <a:ext cx="78279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31263" y="3354695"/>
          <a:ext cx="7982023" cy="796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3" name="Equation" r:id="rId3" imgW="103632000" imgH="10363200" progId="Equation.DSMT4">
                  <p:embed/>
                </p:oleObj>
              </mc:Choice>
              <mc:Fallback>
                <p:oleObj name="Equation" r:id="rId3" imgW="103632000" imgH="10363200" progId="Equation.DSMT4">
                  <p:embed/>
                  <p:pic>
                    <p:nvPicPr>
                      <p:cNvPr id="0" name="图片 83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263" y="3354695"/>
                        <a:ext cx="7982023" cy="796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635896" y="4293096"/>
          <a:ext cx="3476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4" name="Equation" r:id="rId5" imgW="4572000" imgH="4876800" progId="Equation.DSMT4">
                  <p:embed/>
                </p:oleObj>
              </mc:Choice>
              <mc:Fallback>
                <p:oleObj name="Equation" r:id="rId5" imgW="4572000" imgH="4876800" progId="Equation.DSMT4">
                  <p:embed/>
                  <p:pic>
                    <p:nvPicPr>
                      <p:cNvPr id="0" name="图片 835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896" y="4293096"/>
                        <a:ext cx="347663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39900" y="4941888"/>
          <a:ext cx="63119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5" name="Equation" r:id="rId7" imgW="71323200" imgH="10363200" progId="Equation.DSMT4">
                  <p:embed/>
                </p:oleObj>
              </mc:Choice>
              <mc:Fallback>
                <p:oleObj name="Equation" r:id="rId7" imgW="71323200" imgH="10363200" progId="Equation.DSMT4">
                  <p:embed/>
                  <p:pic>
                    <p:nvPicPr>
                      <p:cNvPr id="0" name="图片 83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4941888"/>
                        <a:ext cx="6311900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93863" y="5753100"/>
          <a:ext cx="7359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6" name="Equation" r:id="rId9" imgW="83210400" imgH="10363200" progId="Equation.DSMT4">
                  <p:embed/>
                </p:oleObj>
              </mc:Choice>
              <mc:Fallback>
                <p:oleObj name="Equation" r:id="rId9" imgW="83210400" imgH="10363200" progId="Equation.DSMT4">
                  <p:embed/>
                  <p:pic>
                    <p:nvPicPr>
                      <p:cNvPr id="0" name="图片 83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5753100"/>
                        <a:ext cx="73596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双波形 2"/>
          <p:cNvSpPr/>
          <p:nvPr>
            <p:custDataLst>
              <p:tags r:id="rId11"/>
            </p:custDataLst>
          </p:nvPr>
        </p:nvSpPr>
        <p:spPr>
          <a:xfrm>
            <a:off x="6948170" y="909320"/>
            <a:ext cx="1588135" cy="1162685"/>
          </a:xfrm>
          <a:prstGeom prst="doubleWave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思考：</a:t>
            </a:r>
            <a:r>
              <a:rPr 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试推导线性</a:t>
            </a:r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SVM</a:t>
            </a:r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的对偶形式。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的支持向量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3" y="3005943"/>
            <a:ext cx="2273138" cy="315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16832"/>
            <a:ext cx="4528940" cy="3366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58" y="3436751"/>
            <a:ext cx="2281006" cy="33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19745"/>
            <a:ext cx="1988996" cy="34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14" y="4385399"/>
            <a:ext cx="2032869" cy="363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箭头连接符 15"/>
          <p:cNvCxnSpPr>
            <a:stCxn id="10" idx="3"/>
          </p:cNvCxnSpPr>
          <p:nvPr/>
        </p:nvCxnSpPr>
        <p:spPr>
          <a:xfrm>
            <a:off x="3338141" y="3163649"/>
            <a:ext cx="3898155" cy="4400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347864" y="3608208"/>
            <a:ext cx="3888432" cy="486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098583" y="3919745"/>
            <a:ext cx="3057593" cy="6290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098583" y="4548786"/>
            <a:ext cx="2841569" cy="608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98583" y="4094603"/>
            <a:ext cx="3993697" cy="1748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348865"/>
            <a:ext cx="1073150" cy="379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的另一种解释：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合页损失函数（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hinge loss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对于优化问题：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sz="2000" i="1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称为合页损失函数，定义如下：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上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述优化问题和线性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优化问题是</a:t>
            </a:r>
            <a:r>
              <a:rPr lang="zh-CN" altLang="en-US" sz="2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等价的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55776" y="1988840"/>
          <a:ext cx="36845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7" name="Equation" r:id="rId1" imgW="48768000" imgH="10363200" progId="Equation.DSMT4">
                  <p:embed/>
                </p:oleObj>
              </mc:Choice>
              <mc:Fallback>
                <p:oleObj name="Equation" r:id="rId1" imgW="48768000" imgH="10363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988840"/>
                        <a:ext cx="36845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46275" y="3190875"/>
          <a:ext cx="54800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8" name="Equation" r:id="rId3" imgW="72542400" imgH="10972800" progId="Equation.DSMT4">
                  <p:embed/>
                </p:oleObj>
              </mc:Choice>
              <mc:Fallback>
                <p:oleObj name="Equation" r:id="rId3" imgW="72542400" imgH="10972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190875"/>
                        <a:ext cx="54800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91680" y="4437112"/>
          <a:ext cx="6192687" cy="840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99" name="Equation" r:id="rId5" imgW="76200000" imgH="10363200" progId="Equation.DSMT4">
                  <p:embed/>
                </p:oleObj>
              </mc:Choice>
              <mc:Fallback>
                <p:oleObj name="Equation" r:id="rId5" imgW="76200000" imgH="1036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437112"/>
                        <a:ext cx="6192687" cy="840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双波形 2"/>
          <p:cNvSpPr/>
          <p:nvPr>
            <p:custDataLst>
              <p:tags r:id="rId7"/>
            </p:custDataLst>
          </p:nvPr>
        </p:nvSpPr>
        <p:spPr>
          <a:xfrm>
            <a:off x="3491865" y="5373370"/>
            <a:ext cx="1588135" cy="1162685"/>
          </a:xfrm>
          <a:prstGeom prst="doubleWave">
            <a:avLst/>
          </a:prstGeom>
          <a:noFill/>
          <a:ln w="12700" cmpd="sng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/>
            <a:r>
              <a:rPr lang="zh-CN" altLang="en-US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思考：</a:t>
            </a:r>
            <a:r>
              <a:rPr 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如何证明等价性？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的另一种解释：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合页损失函数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hinge loss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67100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核方法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核方法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与核函数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线性不可分情况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若不存在一个能正确划分两类样本的超平面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怎么办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将样本从原始空间映射到一个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更高维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的特征空间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样本在这个特征空间内线性可分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与核函数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线性不可分情况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举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个简单例子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线性分类面不存在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从二维转换到三维：</a:t>
            </a:r>
            <a:r>
              <a:rPr lang="en-US" altLang="zh-CN" sz="2000" i="1" dirty="0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baseline="-25000" dirty="0" smtClean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=</a:t>
            </a:r>
            <a:r>
              <a:rPr lang="en-US" altLang="zh-CN" sz="2000" i="1" dirty="0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000" dirty="0" smtClean="0"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sz="2000" i="1" dirty="0" smtClean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zh-CN" altLang="en-US" sz="2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1548673" y="3300296"/>
            <a:ext cx="0" cy="216000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548673" y="5435498"/>
            <a:ext cx="2160000" cy="0"/>
          </a:xfrm>
          <a:prstGeom prst="straightConnector1">
            <a:avLst/>
          </a:prstGeom>
          <a:ln w="19050">
            <a:headEnd type="none"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927659" y="3848473"/>
            <a:ext cx="1259870" cy="1238551"/>
            <a:chOff x="1772741" y="1770345"/>
            <a:chExt cx="1259870" cy="1238551"/>
          </a:xfrm>
        </p:grpSpPr>
        <p:grpSp>
          <p:nvGrpSpPr>
            <p:cNvPr id="7" name="组合 6"/>
            <p:cNvGrpSpPr/>
            <p:nvPr/>
          </p:nvGrpSpPr>
          <p:grpSpPr>
            <a:xfrm>
              <a:off x="2924611" y="2900896"/>
              <a:ext cx="108000" cy="108000"/>
              <a:chOff x="5476803" y="2392530"/>
              <a:chExt cx="108000" cy="108000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1772741" y="1770345"/>
              <a:ext cx="108000" cy="108000"/>
              <a:chOff x="5476803" y="2392530"/>
              <a:chExt cx="108000" cy="108000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5476803" y="2446530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连接符 8"/>
            <p:cNvCxnSpPr/>
            <p:nvPr/>
          </p:nvCxnSpPr>
          <p:spPr>
            <a:xfrm>
              <a:off x="2924611" y="1824345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772741" y="2970574"/>
              <a:ext cx="10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任意多边形 15"/>
          <p:cNvSpPr/>
          <p:nvPr/>
        </p:nvSpPr>
        <p:spPr>
          <a:xfrm rot="1472675">
            <a:off x="1814990" y="3772364"/>
            <a:ext cx="1869834" cy="1287549"/>
          </a:xfrm>
          <a:custGeom>
            <a:avLst/>
            <a:gdLst>
              <a:gd name="connsiteX0" fmla="*/ 440266 w 1856405"/>
              <a:gd name="connsiteY0" fmla="*/ 0 h 1821971"/>
              <a:gd name="connsiteX1" fmla="*/ 1851378 w 1856405"/>
              <a:gd name="connsiteY1" fmla="*/ 1749778 h 1821971"/>
              <a:gd name="connsiteX2" fmla="*/ 0 w 1856405"/>
              <a:gd name="connsiteY2" fmla="*/ 1512711 h 1821971"/>
              <a:gd name="connsiteX3" fmla="*/ 0 w 1856405"/>
              <a:gd name="connsiteY3" fmla="*/ 1512711 h 182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405" h="1821971">
                <a:moveTo>
                  <a:pt x="440266" y="0"/>
                </a:moveTo>
                <a:cubicBezTo>
                  <a:pt x="1182511" y="748830"/>
                  <a:pt x="1924756" y="1497660"/>
                  <a:pt x="1851378" y="1749778"/>
                </a:cubicBezTo>
                <a:cubicBezTo>
                  <a:pt x="1778000" y="2001896"/>
                  <a:pt x="0" y="1512711"/>
                  <a:pt x="0" y="1512711"/>
                </a:cubicBezTo>
                <a:lnTo>
                  <a:pt x="0" y="151271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5557148" y="3158236"/>
            <a:ext cx="2589902" cy="2647028"/>
            <a:chOff x="4882943" y="976705"/>
            <a:chExt cx="2589902" cy="2647028"/>
          </a:xfrm>
        </p:grpSpPr>
        <p:cxnSp>
          <p:nvCxnSpPr>
            <p:cNvPr id="18" name="直接箭头连接符 17"/>
            <p:cNvCxnSpPr/>
            <p:nvPr/>
          </p:nvCxnSpPr>
          <p:spPr>
            <a:xfrm flipH="1" flipV="1">
              <a:off x="5681042" y="976705"/>
              <a:ext cx="0" cy="180000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5672845" y="2774272"/>
              <a:ext cx="1800000" cy="0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882943" y="2774212"/>
              <a:ext cx="802679" cy="849521"/>
            </a:xfrm>
            <a:prstGeom prst="straightConnector1">
              <a:avLst/>
            </a:prstGeom>
            <a:ln w="19050">
              <a:headEnd type="none" w="med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5183915" y="3189965"/>
              <a:ext cx="144000" cy="144000"/>
              <a:chOff x="7101657" y="1465531"/>
              <a:chExt cx="144000" cy="14400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44" name="直接连接符 43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" name="直接箭头连接符 21"/>
            <p:cNvCxnSpPr/>
            <p:nvPr/>
          </p:nvCxnSpPr>
          <p:spPr>
            <a:xfrm flipH="1">
              <a:off x="5249077" y="1769551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249077" y="2273664"/>
              <a:ext cx="6838" cy="88684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646110" y="1816416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5693933" y="1790153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5619505" y="1712961"/>
              <a:ext cx="144000" cy="144000"/>
              <a:chOff x="7101657" y="1465531"/>
              <a:chExt cx="144000" cy="14400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7120045" y="1481721"/>
                <a:ext cx="108000" cy="108000"/>
                <a:chOff x="5476803" y="2392530"/>
                <a:chExt cx="108000" cy="108000"/>
              </a:xfrm>
            </p:grpSpPr>
            <p:cxnSp>
              <p:nvCxnSpPr>
                <p:cNvPr id="40" name="直接连接符 39"/>
                <p:cNvCxnSpPr/>
                <p:nvPr/>
              </p:nvCxnSpPr>
              <p:spPr>
                <a:xfrm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 rot="5400000">
                  <a:off x="5476803" y="2446530"/>
                  <a:ext cx="10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7" name="直接箭头连接符 26"/>
            <p:cNvCxnSpPr/>
            <p:nvPr/>
          </p:nvCxnSpPr>
          <p:spPr>
            <a:xfrm flipH="1" flipV="1">
              <a:off x="5249077" y="3238588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6192303" y="2752000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5249077" y="2262477"/>
              <a:ext cx="936000" cy="371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6196220" y="2266000"/>
              <a:ext cx="6838" cy="972000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6192303" y="1798427"/>
              <a:ext cx="455344" cy="487923"/>
            </a:xfrm>
            <a:prstGeom prst="straightConnector1">
              <a:avLst/>
            </a:prstGeom>
            <a:ln w="9525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>
              <a:off x="6127639" y="2212067"/>
              <a:ext cx="144000" cy="144000"/>
              <a:chOff x="7101657" y="1465531"/>
              <a:chExt cx="144000" cy="144000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5637893" y="2677645"/>
              <a:ext cx="144000" cy="144000"/>
              <a:chOff x="7101657" y="1465531"/>
              <a:chExt cx="144000" cy="14400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101657" y="146553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/>
              <p:cNvCxnSpPr/>
              <p:nvPr/>
            </p:nvCxnSpPr>
            <p:spPr>
              <a:xfrm>
                <a:off x="7120045" y="1535721"/>
                <a:ext cx="108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直接连接符 45"/>
          <p:cNvCxnSpPr/>
          <p:nvPr/>
        </p:nvCxnSpPr>
        <p:spPr>
          <a:xfrm>
            <a:off x="6540046" y="3960906"/>
            <a:ext cx="67241" cy="50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6092755" y="4461853"/>
            <a:ext cx="517392" cy="948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6355247" y="3979958"/>
            <a:ext cx="177068" cy="2937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065938" y="5232540"/>
            <a:ext cx="23944" cy="18821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6060048" y="4283828"/>
            <a:ext cx="287973" cy="97047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任意多边形 50"/>
          <p:cNvSpPr/>
          <p:nvPr/>
        </p:nvSpPr>
        <p:spPr>
          <a:xfrm>
            <a:off x="6069589" y="3965086"/>
            <a:ext cx="538163" cy="1452563"/>
          </a:xfrm>
          <a:custGeom>
            <a:avLst/>
            <a:gdLst>
              <a:gd name="connsiteX0" fmla="*/ 466725 w 538163"/>
              <a:gd name="connsiteY0" fmla="*/ 0 h 1452563"/>
              <a:gd name="connsiteX1" fmla="*/ 538163 w 538163"/>
              <a:gd name="connsiteY1" fmla="*/ 490538 h 1452563"/>
              <a:gd name="connsiteX2" fmla="*/ 23813 w 538163"/>
              <a:gd name="connsiteY2" fmla="*/ 1452563 h 1452563"/>
              <a:gd name="connsiteX3" fmla="*/ 0 w 538163"/>
              <a:gd name="connsiteY3" fmla="*/ 1285875 h 1452563"/>
              <a:gd name="connsiteX4" fmla="*/ 285750 w 538163"/>
              <a:gd name="connsiteY4" fmla="*/ 309563 h 1452563"/>
              <a:gd name="connsiteX5" fmla="*/ 466725 w 538163"/>
              <a:gd name="connsiteY5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163" h="1452563">
                <a:moveTo>
                  <a:pt x="466725" y="0"/>
                </a:moveTo>
                <a:lnTo>
                  <a:pt x="538163" y="490538"/>
                </a:lnTo>
                <a:lnTo>
                  <a:pt x="23813" y="1452563"/>
                </a:lnTo>
                <a:lnTo>
                  <a:pt x="0" y="1285875"/>
                </a:lnTo>
                <a:lnTo>
                  <a:pt x="285750" y="309563"/>
                </a:lnTo>
                <a:lnTo>
                  <a:pt x="466725" y="0"/>
                </a:lnTo>
                <a:close/>
              </a:path>
            </a:pathLst>
          </a:cu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4118659" y="3989557"/>
          <a:ext cx="102227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Formula" r:id="rId1" imgW="4733925" imgH="1333500" progId="Equation.Ribbit">
                  <p:embed/>
                </p:oleObj>
              </mc:Choice>
              <mc:Fallback>
                <p:oleObj name="Formula" r:id="rId1" imgW="4733925" imgH="1333500" progId="Equation.Ribbit">
                  <p:embed/>
                  <p:pic>
                    <p:nvPicPr>
                      <p:cNvPr id="0" name="图片 89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8659" y="3989557"/>
                        <a:ext cx="102227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右箭头 52"/>
          <p:cNvSpPr/>
          <p:nvPr/>
        </p:nvSpPr>
        <p:spPr>
          <a:xfrm>
            <a:off x="3972437" y="4363335"/>
            <a:ext cx="1429946" cy="231976"/>
          </a:xfrm>
          <a:prstGeom prst="rightArrow">
            <a:avLst>
              <a:gd name="adj1" fmla="val 26304"/>
              <a:gd name="adj2" fmla="val 798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与核函数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举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个复杂例子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用</a:t>
            </a:r>
            <a:r>
              <a:rPr lang="zh-CN" altLang="en-US" sz="2000" dirty="0">
                <a:latin typeface="+mn-ea"/>
              </a:rPr>
              <a:t>两个半径不同的圆圈加上了少量的噪音生成得到如下数据</a:t>
            </a:r>
            <a:endParaRPr lang="en-US" altLang="zh-CN" sz="2000" dirty="0">
              <a:solidFill>
                <a:schemeClr val="tx2"/>
              </a:solidFill>
              <a:latin typeface="+mn-ea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一</a:t>
            </a:r>
            <a:r>
              <a:rPr lang="zh-CN" altLang="en-US" sz="2000" dirty="0">
                <a:latin typeface="+mn-ea"/>
              </a:rPr>
              <a:t>个理想的分界应该是一个“圆圈”而不是一条线（超平面）</a:t>
            </a:r>
            <a:endParaRPr lang="en-US" altLang="zh-CN" sz="2000" dirty="0">
              <a:latin typeface="+mn-ea"/>
            </a:endParaRPr>
          </a:p>
          <a:p>
            <a:pPr lvl="1"/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90985"/>
            <a:ext cx="3258462" cy="261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与核函数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举个复杂例子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+mn-ea"/>
              </a:rPr>
              <a:t>一条二次曲线（圆圈是二次曲线的一种特殊情况）的方程可以写作这样的</a:t>
            </a:r>
            <a:r>
              <a:rPr lang="zh-CN" altLang="en-US" sz="2000" dirty="0" smtClean="0">
                <a:latin typeface="+mn-ea"/>
              </a:rPr>
              <a:t>形式</a:t>
            </a:r>
            <a:endParaRPr lang="en-US" altLang="zh-CN" sz="2000" dirty="0" smtClean="0">
              <a:latin typeface="+mn-ea"/>
            </a:endParaRPr>
          </a:p>
          <a:p>
            <a:pPr lvl="2"/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构造</a:t>
            </a:r>
            <a:r>
              <a:rPr lang="zh-CN" altLang="en-US" sz="2000" dirty="0">
                <a:latin typeface="+mn-ea"/>
              </a:rPr>
              <a:t>另外一个五维的空间，其中五个坐标的值分别为</a:t>
            </a:r>
            <a:r>
              <a:rPr lang="en-US" altLang="zh-CN" sz="2000" i="1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000" baseline="-25000" dirty="0">
                <a:latin typeface="+mn-ea"/>
              </a:rPr>
              <a:t>1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000" baseline="-25000" dirty="0">
                <a:latin typeface="+mn-ea"/>
              </a:rPr>
              <a:t>1</a:t>
            </a:r>
            <a:r>
              <a:rPr lang="en-US" altLang="zh-CN" sz="2000" baseline="30000" dirty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000" baseline="-25000" dirty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000" baseline="-25000" dirty="0">
                <a:latin typeface="+mn-ea"/>
              </a:rPr>
              <a:t>2</a:t>
            </a:r>
            <a:r>
              <a:rPr lang="en-US" altLang="zh-CN" sz="2000" baseline="30000" dirty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000" baseline="-25000" dirty="0">
                <a:latin typeface="+mn-ea"/>
              </a:rPr>
              <a:t>1</a:t>
            </a:r>
            <a:r>
              <a:rPr lang="en-US" altLang="zh-CN" sz="20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000" baseline="-25000" dirty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,</a:t>
            </a:r>
            <a:r>
              <a:rPr lang="zh-CN" altLang="en-US" sz="2000" dirty="0" smtClean="0">
                <a:latin typeface="+mn-ea"/>
              </a:rPr>
              <a:t>那</a:t>
            </a:r>
            <a:r>
              <a:rPr lang="zh-CN" altLang="en-US" sz="2000" dirty="0">
                <a:latin typeface="+mn-ea"/>
              </a:rPr>
              <a:t>上述方程可以写成</a:t>
            </a:r>
            <a:endParaRPr lang="en-US" altLang="zh-CN" sz="2000" b="1" dirty="0" smtClean="0">
              <a:latin typeface="+mn-ea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22280"/>
            <a:ext cx="28956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C:\Users\lcl\Desktop\1364952814_350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4995" y="4356532"/>
            <a:ext cx="3156734" cy="253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93" y="3789040"/>
            <a:ext cx="1558987" cy="59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339" y="2742315"/>
            <a:ext cx="4835600" cy="3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与核函数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处理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维度的增大为计算带来了非常大的困难，而且如果遇到无穷维的情况，就根本无从计算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例子：设两个向量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，       ，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表示之前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维到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维的映射，映射过后的内积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又注意到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只要把某几个维度线性缩放一下，然后再加上一个常数维度，两者相等，区别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一个是映射到高维空间中，然后再根据内积的公式进行计算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另一个则直接在原来的低维空间中进行计算，而不需要显式地写出映射后的结果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核函数：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/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/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4"/>
            <a:endParaRPr lang="en-US" altLang="zh-CN" sz="1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71650" lvl="4" indent="0">
              <a:buNone/>
            </a:pP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492896"/>
            <a:ext cx="11906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9488"/>
            <a:ext cx="11620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524296"/>
            <a:ext cx="352425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39" y="3346122"/>
            <a:ext cx="44672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53036"/>
            <a:ext cx="51149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39" y="6064032"/>
            <a:ext cx="2233612" cy="27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与核函数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设样本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映射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后的向量为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划分超平面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原始问题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对偶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95736" y="1772816"/>
          <a:ext cx="20796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1" name="Formula" r:id="rId1" imgW="100330" imgH="120650" progId="Equation.Ribbit">
                  <p:embed/>
                </p:oleObj>
              </mc:Choice>
              <mc:Fallback>
                <p:oleObj name="Formula" r:id="rId1" imgW="100330" imgH="120650" progId="Equation.Ribbit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772816"/>
                        <a:ext cx="20796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644008" y="1700808"/>
          <a:ext cx="5445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2" name="Formula" r:id="rId3" imgW="295910" imgH="176530" progId="Equation.Ribbit">
                  <p:embed/>
                </p:oleObj>
              </mc:Choice>
              <mc:Fallback>
                <p:oleObj name="Formula" r:id="rId3" imgW="295910" imgH="176530" progId="Equation.Ribbit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700808"/>
                        <a:ext cx="5445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31840" y="2132856"/>
          <a:ext cx="23590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93" name="Formula" r:id="rId5" imgW="1280160" imgH="198120" progId="Equation.Ribbit">
                  <p:embed/>
                </p:oleObj>
              </mc:Choice>
              <mc:Fallback>
                <p:oleObj name="Formula" r:id="rId5" imgW="1280160" imgH="198120" progId="Equation.Ribbit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132856"/>
                        <a:ext cx="23590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08920"/>
            <a:ext cx="4608512" cy="972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842282"/>
            <a:ext cx="5472608" cy="18067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427984" y="4514836"/>
            <a:ext cx="294787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zh-CN" altLang="en-US" sz="2400" dirty="0" smtClean="0"/>
              <a:t>只以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内积</a:t>
            </a:r>
            <a:r>
              <a:rPr lang="zh-CN" altLang="en-US" sz="2400" dirty="0" smtClean="0"/>
              <a:t>的形式出现</a:t>
            </a:r>
            <a:endParaRPr lang="en-US" altLang="zh-CN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903" y="5858522"/>
            <a:ext cx="5462489" cy="81083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277019" y="5902459"/>
            <a:ext cx="1380968" cy="722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</a:pP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非线性SVM</a:t>
            </a:r>
            <a:endParaRPr lang="zh-CN" altLang="en-US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核方法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核方法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496944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基本想法：不显式地设计核映射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而是设计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核函数</a:t>
            </a:r>
            <a:endParaRPr lang="en-US" altLang="zh-CN" sz="28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Mercer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充分非必要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：只要一个对称函数所对应的核矩阵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半正定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则它就能作为核函数来使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常用核函数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29609"/>
            <a:ext cx="3127519" cy="396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63834"/>
            <a:ext cx="7929472" cy="21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核方法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核方法的本质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实际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中，我们会经常遇到线性不可分的样例，此时，我们的常用做法是把样例特征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映射到高维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空间中去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如果凡是遇到线性不可分的样例，一律映射到高维空间，那么这个维度大小是会高到可怕的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核函数的价值在于它虽然也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是将特征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进行从低维到高维的转换，但核函数的本质是在它事先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在低维上进行计算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，而将实质上的分类效果表现在了高维上，也就避免了直接在高维空间中的复杂计算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核方法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605" y="1124585"/>
            <a:ext cx="8352790" cy="26339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表示定理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对于任意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单调增函数</a:t>
            </a:r>
            <a:r>
              <a:rPr lang="zh-CN" altLang="en-US" sz="2400" dirty="0" smtClean="0">
                <a:sym typeface="+mn-ea"/>
              </a:rPr>
              <a:t>   和任意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非负损失函数</a:t>
            </a:r>
            <a:r>
              <a:rPr lang="zh-CN" altLang="en-US" sz="2400" dirty="0" smtClean="0">
                <a:sym typeface="+mn-ea"/>
              </a:rPr>
              <a:t>  </a:t>
            </a:r>
            <a:r>
              <a:rPr lang="en-US" altLang="zh-CN" sz="2400" dirty="0" smtClean="0">
                <a:sym typeface="+mn-ea"/>
              </a:rPr>
              <a:t>, </a:t>
            </a:r>
            <a:r>
              <a:rPr lang="zh-CN" altLang="en-US" sz="2400" dirty="0" smtClean="0">
                <a:sym typeface="+mn-ea"/>
              </a:rPr>
              <a:t>优化问题</a:t>
            </a:r>
            <a:endParaRPr lang="zh-CN" altLang="en-US" sz="2400" dirty="0" smtClean="0">
              <a:sym typeface="+mn-ea"/>
            </a:endParaRPr>
          </a:p>
          <a:p>
            <a:pPr lvl="1"/>
            <a:endParaRPr lang="zh-CN" altLang="en-US" sz="2400" dirty="0" smtClean="0">
              <a:sym typeface="+mn-ea"/>
            </a:endParaRPr>
          </a:p>
          <a:p>
            <a:pPr lvl="1"/>
            <a:endParaRPr lang="zh-CN" altLang="en-US" sz="2400" dirty="0" smtClean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sym typeface="+mn-ea"/>
              </a:rPr>
              <a:t>的解总可以写为</a:t>
            </a:r>
            <a:br>
              <a:rPr lang="en-US" altLang="zh-CN" sz="2400" dirty="0" smtClean="0">
                <a:sym typeface="+mn-ea"/>
              </a:rPr>
            </a:b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54" y="2225248"/>
            <a:ext cx="5791702" cy="4816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4" y="2781403"/>
            <a:ext cx="2365453" cy="87790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957095" y="1700928"/>
          <a:ext cx="2174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" name="Formula" r:id="rId6" imgW="809625" imgH="1181100" progId="Equation.Ribbit">
                  <p:embed/>
                </p:oleObj>
              </mc:Choice>
              <mc:Fallback>
                <p:oleObj name="Formula" r:id="rId6" imgW="809625" imgH="1181100" progId="Equation.Ribbit">
                  <p:embed/>
                  <p:pic>
                    <p:nvPicPr>
                      <p:cNvPr id="0" name="图片 960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7095" y="1700928"/>
                        <a:ext cx="217487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948593" y="1701245"/>
          <a:ext cx="920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" name="Formula" r:id="rId9" imgW="342900" imgH="1181100" progId="Equation.Ribbit">
                  <p:embed/>
                </p:oleObj>
              </mc:Choice>
              <mc:Fallback>
                <p:oleObj name="Formula" r:id="rId9" imgW="342900" imgH="1181100" progId="Equation.Ribbit">
                  <p:embed/>
                  <p:pic>
                    <p:nvPicPr>
                      <p:cNvPr id="0" name="图片 96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48593" y="1701245"/>
                        <a:ext cx="9207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endParaRPr lang="en-US" altLang="zh-CN" sz="2800" b="1" dirty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endParaRPr lang="zh-CN" altLang="en-US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核方法</a:t>
            </a:r>
            <a:endParaRPr lang="zh-CN" altLang="en-US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核方法</a:t>
            </a:r>
            <a:endParaRPr 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ym typeface="+mn-ea"/>
              </a:rPr>
              <a:t>通过表示定理可以得到很多线性模型的</a:t>
            </a:r>
            <a:r>
              <a:rPr lang="en-US" altLang="zh-CN" sz="2800" b="1" dirty="0" smtClean="0">
                <a:sym typeface="+mn-ea"/>
              </a:rPr>
              <a:t>”</a:t>
            </a:r>
            <a:r>
              <a:rPr lang="zh-CN" altLang="en-US" sz="2800" b="1" dirty="0" smtClean="0">
                <a:sym typeface="+mn-ea"/>
              </a:rPr>
              <a:t>核化</a:t>
            </a:r>
            <a:r>
              <a:rPr lang="en-US" altLang="zh-CN" sz="2800" b="1" dirty="0" smtClean="0">
                <a:sym typeface="+mn-ea"/>
              </a:rPr>
              <a:t>”</a:t>
            </a:r>
            <a:r>
              <a:rPr lang="zh-CN" altLang="en-US" sz="2800" b="1" dirty="0" smtClean="0">
                <a:sym typeface="+mn-ea"/>
              </a:rPr>
              <a:t>版本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sym typeface="+mn-ea"/>
              </a:rPr>
              <a:t>核</a:t>
            </a:r>
            <a:r>
              <a:rPr lang="en-US" altLang="zh-CN" sz="2400" dirty="0" smtClean="0">
                <a:sym typeface="+mn-ea"/>
              </a:rPr>
              <a:t>SVM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核</a:t>
            </a:r>
            <a:r>
              <a:rPr lang="en-US" altLang="zh-CN" sz="2400" dirty="0" smtClean="0">
                <a:sym typeface="+mn-ea"/>
              </a:rPr>
              <a:t>LDA</a:t>
            </a:r>
            <a:endParaRPr lang="en-US" altLang="zh-CN" sz="2400" dirty="0" smtClean="0"/>
          </a:p>
          <a:p>
            <a:pPr lvl="1"/>
            <a:r>
              <a:rPr lang="zh-CN" altLang="en-US" sz="2400" dirty="0" smtClean="0">
                <a:sym typeface="+mn-ea"/>
              </a:rPr>
              <a:t>核</a:t>
            </a:r>
            <a:r>
              <a:rPr lang="en-US" altLang="zh-CN" sz="2400" dirty="0" smtClean="0">
                <a:sym typeface="+mn-ea"/>
              </a:rPr>
              <a:t>PCA</a:t>
            </a:r>
            <a:endParaRPr lang="en-US" altLang="zh-CN" sz="2400" dirty="0" smtClean="0"/>
          </a:p>
          <a:p>
            <a:pPr lvl="1"/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740" dirty="0">
                <a:sym typeface="+mn-ea"/>
              </a:rPr>
              <a:t>核</a:t>
            </a:r>
            <a:r>
              <a:rPr lang="en-US" altLang="zh-CN" sz="2740" dirty="0" smtClean="0">
                <a:sym typeface="+mn-ea"/>
              </a:rPr>
              <a:t>LDA: </a:t>
            </a:r>
            <a:r>
              <a:rPr lang="zh-CN" altLang="en-US" sz="2740" dirty="0" smtClean="0">
                <a:sym typeface="+mn-ea"/>
              </a:rPr>
              <a:t>先将样本映射到高维特征空间</a:t>
            </a:r>
            <a:r>
              <a:rPr lang="en-US" altLang="zh-CN" sz="2740" dirty="0" smtClean="0">
                <a:sym typeface="+mn-ea"/>
              </a:rPr>
              <a:t>, </a:t>
            </a:r>
            <a:r>
              <a:rPr lang="zh-CN" altLang="en-US" sz="2740" dirty="0" smtClean="0">
                <a:sym typeface="+mn-ea"/>
              </a:rPr>
              <a:t>然后在此特征空间中做线性判别分析</a:t>
            </a:r>
            <a:endParaRPr lang="en-US" altLang="zh-CN" sz="274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635751" y="5085227"/>
          <a:ext cx="4071938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Formula" r:id="rId2" imgW="15801975" imgH="3286125" progId="Equation.Ribbit">
                  <p:embed/>
                </p:oleObj>
              </mc:Choice>
              <mc:Fallback>
                <p:oleObj name="Formula" r:id="rId2" imgW="15801975" imgH="3286125" progId="Equation.Ribbit">
                  <p:embed/>
                  <p:pic>
                    <p:nvPicPr>
                      <p:cNvPr id="0" name="图片 113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5751" y="5085227"/>
                        <a:ext cx="4071938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22284" y="4248784"/>
          <a:ext cx="27336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Formula" r:id="rId5" imgW="10601325" imgH="3076575" progId="Equation.Ribbit">
                  <p:embed/>
                </p:oleObj>
              </mc:Choice>
              <mc:Fallback>
                <p:oleObj name="Formula" r:id="rId5" imgW="10601325" imgH="3076575" progId="Equation.Ribbit">
                  <p:embed/>
                  <p:pic>
                    <p:nvPicPr>
                      <p:cNvPr id="0" name="图片 11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2284" y="4248784"/>
                        <a:ext cx="2733675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122284" y="5974058"/>
          <a:ext cx="26447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Formula" r:id="rId8" imgW="10258425" imgH="2657475" progId="Equation.Ribbit">
                  <p:embed/>
                </p:oleObj>
              </mc:Choice>
              <mc:Fallback>
                <p:oleObj name="Formula" r:id="rId8" imgW="10258425" imgH="2657475" progId="Equation.Ribbit">
                  <p:embed/>
                  <p:pic>
                    <p:nvPicPr>
                      <p:cNvPr id="0" name="图片 114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2284" y="5974058"/>
                        <a:ext cx="2644775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下箭头 13"/>
          <p:cNvSpPr/>
          <p:nvPr>
            <p:custDataLst>
              <p:tags r:id="rId10"/>
            </p:custDataLst>
          </p:nvPr>
        </p:nvSpPr>
        <p:spPr>
          <a:xfrm>
            <a:off x="3229714" y="5045709"/>
            <a:ext cx="259407" cy="9283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605" y="909320"/>
            <a:ext cx="8352790" cy="596265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+mn-ea"/>
              </a:rPr>
              <a:t>解决</a:t>
            </a:r>
            <a:r>
              <a:rPr lang="zh-CN" altLang="en-US" sz="2000" dirty="0" smtClean="0">
                <a:latin typeface="+mn-ea"/>
              </a:rPr>
              <a:t>了感知机遇到的两个关键问题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+mn-ea"/>
              </a:rPr>
              <a:t>函数间隔与几何间隔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SVM</a:t>
            </a:r>
            <a:r>
              <a:rPr lang="zh-CN" altLang="en-US" sz="2000" dirty="0">
                <a:latin typeface="+mn-ea"/>
              </a:rPr>
              <a:t>基本型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对偶问题及其求解</a:t>
            </a:r>
            <a:endParaRPr lang="en-US" altLang="zh-CN" sz="2000" dirty="0">
              <a:latin typeface="+mn-ea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+mn-ea"/>
              </a:rPr>
              <a:t>特异点与软间隔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线性</a:t>
            </a:r>
            <a:r>
              <a:rPr lang="en-US" altLang="zh-CN" sz="2000" dirty="0">
                <a:latin typeface="+mn-ea"/>
              </a:rPr>
              <a:t>SVM</a:t>
            </a:r>
            <a:r>
              <a:rPr lang="zh-CN" altLang="en-US" sz="2000" dirty="0">
                <a:latin typeface="+mn-ea"/>
              </a:rPr>
              <a:t>模型</a:t>
            </a:r>
            <a:endParaRPr lang="en-US" altLang="zh-CN" sz="2000" dirty="0">
              <a:latin typeface="+mn-ea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+mn-ea"/>
              </a:rPr>
              <a:t>非线性问题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非线性</a:t>
            </a:r>
            <a:r>
              <a:rPr lang="en-US" altLang="zh-CN" sz="2000" dirty="0">
                <a:latin typeface="+mn-ea"/>
              </a:rPr>
              <a:t>SVM</a:t>
            </a:r>
            <a:r>
              <a:rPr lang="zh-CN" altLang="en-US" sz="2000" dirty="0">
                <a:latin typeface="+mn-ea"/>
              </a:rPr>
              <a:t>模型</a:t>
            </a:r>
            <a:endParaRPr lang="zh-CN" altLang="en-US" sz="2000" dirty="0">
              <a:latin typeface="+mn-ea"/>
            </a:endParaRPr>
          </a:p>
          <a:p>
            <a:pPr marL="342900" lvl="1" indent="-342900" algn="l">
              <a:buClrTx/>
              <a:buSzTx/>
              <a:buChar char="•"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核方法</a:t>
            </a:r>
            <a:endParaRPr lang="zh-CN" altLang="en-US" sz="28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 algn="l">
              <a:buClrTx/>
              <a:buSzTx/>
              <a:buChar char="–"/>
            </a:pPr>
            <a:r>
              <a:rPr lang="zh-CN" altLang="en-US" sz="2000" dirty="0">
                <a:latin typeface="+mn-ea"/>
              </a:rPr>
              <a:t>核函数、表示定理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作业题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800" dirty="0"/>
              <a:t>1. </a:t>
            </a:r>
            <a:r>
              <a:rPr lang="zh-CN" altLang="en-US" sz="1800" dirty="0">
                <a:sym typeface="+mn-ea"/>
              </a:rPr>
              <a:t>线性可分SVM对噪声点敏感吗？为什么？</a:t>
            </a:r>
            <a:endParaRPr lang="zh-CN" altLang="en-US" sz="1800" dirty="0"/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z="1800" dirty="0"/>
              <a:t>2. </a:t>
            </a:r>
            <a:r>
              <a:rPr lang="zh-CN" altLang="en-US" sz="1800" dirty="0">
                <a:sym typeface="+mn-ea"/>
              </a:rPr>
              <a:t>对于线性SVM通过引入软间隔的方式解决不满足约束条件的样本点，而非线性SVM能够处理这种情形吗？为什么？</a:t>
            </a:r>
            <a:endParaRPr lang="zh-CN" altLang="en-US" sz="1800" dirty="0">
              <a:sym typeface="+mn-ea"/>
            </a:endParaRPr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1800" dirty="0">
                <a:sym typeface="+mn-ea"/>
              </a:rPr>
              <a:t>3. 讨论线性判别分析与支持向量机在何种条件下等价。</a:t>
            </a:r>
            <a:endParaRPr lang="en-US" altLang="zh-CN" sz="1800" dirty="0">
              <a:sym typeface="+mn-ea"/>
            </a:endParaRPr>
          </a:p>
          <a:p>
            <a:pPr marL="0" algn="l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. </a:t>
            </a:r>
            <a:r>
              <a:rPr lang="zh-CN" altLang="en-US" sz="1800" dirty="0">
                <a:sym typeface="+mn-ea"/>
              </a:rPr>
              <a:t>推导线性SVM如下变形的对偶形式：</a:t>
            </a:r>
            <a:endParaRPr lang="en-US" altLang="zh-CN" sz="1800" dirty="0">
              <a:sym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81735" y="3499485"/>
          <a:ext cx="576897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1" name="Equation" r:id="rId2" imgW="77114400" imgH="10363200" progId="Equation.DSMT4">
                  <p:embed/>
                </p:oleObj>
              </mc:Choice>
              <mc:Fallback>
                <p:oleObj name="Equation" r:id="rId2" imgW="77114400" imgH="10363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735" y="3499485"/>
                        <a:ext cx="5768975" cy="774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、感知机的分类超平面不唯一问题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增加约束，如</a:t>
            </a:r>
            <a:r>
              <a:rPr lang="en-US" altLang="zh-CN" sz="2000" dirty="0" smtClean="0">
                <a:latin typeface="+mn-ea"/>
              </a:rPr>
              <a:t>SVM</a:t>
            </a:r>
            <a:r>
              <a:rPr lang="zh-CN" altLang="en-US" sz="2000" dirty="0" smtClean="0">
                <a:latin typeface="+mn-ea"/>
              </a:rPr>
              <a:t>中的最大化间隔</a:t>
            </a:r>
            <a:endParaRPr lang="en-US" altLang="zh-CN" sz="2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、感知机无法解决非线性问题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+mn-ea"/>
              </a:rPr>
              <a:t>使用</a:t>
            </a:r>
            <a:r>
              <a:rPr lang="zh-CN" altLang="en-US" sz="2000" dirty="0" smtClean="0">
                <a:latin typeface="+mn-ea"/>
              </a:rPr>
              <a:t>核</a:t>
            </a:r>
            <a:r>
              <a:rPr lang="zh-CN" altLang="en-US" sz="2000" dirty="0">
                <a:latin typeface="+mn-ea"/>
              </a:rPr>
              <a:t>方法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映射到高维空间</a:t>
            </a:r>
            <a:endParaRPr lang="en-US" altLang="zh-CN" sz="2000" dirty="0">
              <a:latin typeface="+mn-ea"/>
            </a:endParaRPr>
          </a:p>
          <a:p>
            <a:pPr lvl="2"/>
            <a:endParaRPr lang="zh-CN" altLang="en-US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支持向量机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S</a:t>
            </a:r>
            <a:r>
              <a:rPr lang="en-US" altLang="zh-CN" sz="2400" dirty="0" smtClean="0"/>
              <a:t>upport Vector Machines</a:t>
            </a:r>
            <a:r>
              <a:rPr lang="en-US" altLang="zh-CN" sz="2400" dirty="0"/>
              <a:t>, </a:t>
            </a:r>
            <a:r>
              <a:rPr lang="en-US" altLang="zh-CN" sz="2400" dirty="0"/>
              <a:t>SVM</a:t>
            </a:r>
            <a:r>
              <a:rPr lang="en-US" altLang="zh-CN" sz="2400" dirty="0" smtClean="0"/>
              <a:t>)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/>
              <a:t>二分类模型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基本</a:t>
            </a:r>
            <a:r>
              <a:rPr lang="zh-CN" altLang="en-US" sz="2400" dirty="0"/>
              <a:t>模型是定义在特征空间上的</a:t>
            </a:r>
            <a:r>
              <a:rPr lang="zh-CN" altLang="en-US" sz="2400" dirty="0">
                <a:solidFill>
                  <a:srgbClr val="0000FF"/>
                </a:solidFill>
              </a:rPr>
              <a:t>间隔最大</a:t>
            </a:r>
            <a:r>
              <a:rPr lang="zh-CN" altLang="en-US" sz="2400" dirty="0"/>
              <a:t>的线性分类器，间隔最大使它有别于</a:t>
            </a:r>
            <a:r>
              <a:rPr lang="zh-CN" altLang="en-US" sz="2400" dirty="0" smtClean="0"/>
              <a:t>感知机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支持向量机还包括</a:t>
            </a:r>
            <a:r>
              <a:rPr lang="zh-CN" altLang="en-US" sz="2400" dirty="0">
                <a:solidFill>
                  <a:srgbClr val="0000FF"/>
                </a:solidFill>
              </a:rPr>
              <a:t>核技巧</a:t>
            </a:r>
            <a:r>
              <a:rPr lang="zh-CN" altLang="en-US" sz="2400" dirty="0"/>
              <a:t>，这使它成为实质上的非线性</a:t>
            </a:r>
            <a:r>
              <a:rPr lang="zh-CN" altLang="en-US" sz="2400" dirty="0" smtClean="0"/>
              <a:t>分类器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支持向量机的学习策略就是间隔最大化，可形式化为一个求解</a:t>
            </a:r>
            <a:r>
              <a:rPr lang="zh-CN" altLang="en-US" sz="2400" dirty="0">
                <a:solidFill>
                  <a:srgbClr val="0000FF"/>
                </a:solidFill>
              </a:rPr>
              <a:t>凸二次规划</a:t>
            </a:r>
            <a:r>
              <a:rPr lang="en-US" altLang="zh-CN" sz="2400" dirty="0"/>
              <a:t>(convex quadratic programming)</a:t>
            </a:r>
            <a:r>
              <a:rPr lang="zh-CN" altLang="en-US" sz="2400" dirty="0"/>
              <a:t>的问题，也等价于正则化的合页损失函数的最小化</a:t>
            </a:r>
            <a:r>
              <a:rPr lang="zh-CN" altLang="en-US" sz="2400" dirty="0" smtClean="0"/>
              <a:t>问题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支持</a:t>
            </a:r>
            <a:r>
              <a:rPr lang="zh-CN" altLang="en-US" sz="2400" dirty="0"/>
              <a:t>向量机的学习算法是求解凸二次规划的</a:t>
            </a:r>
            <a:r>
              <a:rPr lang="zh-CN" altLang="en-US" sz="2400" dirty="0">
                <a:solidFill>
                  <a:srgbClr val="0000FF"/>
                </a:solidFill>
              </a:rPr>
              <a:t>最优化算法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支持向量机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/>
              <a:t>线性可分支持向量机</a:t>
            </a:r>
            <a:r>
              <a:rPr lang="en-US" altLang="zh-CN" sz="2400" dirty="0"/>
              <a:t>(linear support vector machine in linearly separable case 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2"/>
            <a:r>
              <a:rPr lang="zh-CN" altLang="en-US" sz="2000" dirty="0">
                <a:solidFill>
                  <a:srgbClr val="0000FF"/>
                </a:solidFill>
              </a:rPr>
              <a:t>硬间隔最大化</a:t>
            </a:r>
            <a:r>
              <a:rPr lang="en-US" altLang="zh-CN" sz="2000" dirty="0"/>
              <a:t>(hard margin maximization)</a:t>
            </a:r>
            <a:endParaRPr lang="en-US" altLang="zh-CN" sz="2000" dirty="0" smtClean="0"/>
          </a:p>
          <a:p>
            <a:pPr lvl="1"/>
            <a:r>
              <a:rPr lang="zh-CN" altLang="en-US" sz="2400" dirty="0"/>
              <a:t>线性支持向量机</a:t>
            </a:r>
            <a:r>
              <a:rPr lang="en-US" altLang="zh-CN" sz="2400" dirty="0"/>
              <a:t>(linear </a:t>
            </a:r>
            <a:r>
              <a:rPr lang="en-US" altLang="zh-CN" sz="2400" dirty="0" smtClean="0"/>
              <a:t>support vector </a:t>
            </a:r>
            <a:r>
              <a:rPr lang="en-US" altLang="zh-CN" sz="2400" dirty="0"/>
              <a:t>machine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2"/>
            <a:r>
              <a:rPr lang="zh-CN" altLang="en-US" sz="2000" dirty="0"/>
              <a:t>训练数据近似线性可分时，通过</a:t>
            </a:r>
            <a:r>
              <a:rPr lang="zh-CN" altLang="en-US" sz="2000" dirty="0">
                <a:solidFill>
                  <a:srgbClr val="0000FF"/>
                </a:solidFill>
              </a:rPr>
              <a:t>软间隔最大化</a:t>
            </a:r>
            <a:r>
              <a:rPr lang="en-US" altLang="zh-CN" sz="2000" dirty="0"/>
              <a:t>(soft margin maximization)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非线性</a:t>
            </a:r>
            <a:r>
              <a:rPr lang="zh-CN" altLang="en-US" sz="2400" dirty="0"/>
              <a:t>支持向量机</a:t>
            </a:r>
            <a:r>
              <a:rPr lang="en-US" altLang="zh-CN" sz="2400" dirty="0"/>
              <a:t>(non-linear support vector machine)</a:t>
            </a:r>
            <a:endParaRPr lang="en-US" altLang="zh-CN" sz="2400" dirty="0"/>
          </a:p>
          <a:p>
            <a:pPr lvl="2"/>
            <a:r>
              <a:rPr lang="zh-CN" altLang="en-US" sz="2000" dirty="0"/>
              <a:t>当训练数据线性不可分时，通过使用</a:t>
            </a:r>
            <a:r>
              <a:rPr lang="zh-CN" altLang="en-US" sz="2000" dirty="0">
                <a:solidFill>
                  <a:srgbClr val="0000FF"/>
                </a:solidFill>
              </a:rPr>
              <a:t>核技巧</a:t>
            </a:r>
            <a:r>
              <a:rPr lang="en-US" altLang="zh-CN" sz="2000" dirty="0"/>
              <a:t>(kernel trick)</a:t>
            </a:r>
            <a:r>
              <a:rPr lang="zh-CN" altLang="en-US" sz="2000" dirty="0"/>
              <a:t>及软间隔</a:t>
            </a:r>
            <a:r>
              <a:rPr lang="zh-CN" altLang="en-US" sz="2000" dirty="0" smtClean="0"/>
              <a:t>最大化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本节目录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线性可分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与硬间隔最大化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与软间隔最大化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SVM</a:t>
            </a:r>
            <a:endParaRPr lang="zh-CN" altLang="en-US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核方法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104c9fc1-43fb-4cdb-9643-e5ba23111ed3"/>
  <p:tag name="COMMONDATA" val="eyJoZGlkIjoiYzcyNDA3ZWU5ZjBhOTlmMGJhNWQxYWZkMzY5MjBmOD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5357</Words>
  <Application>WPS 演示</Application>
  <PresentationFormat>全屏显示(4:3)</PresentationFormat>
  <Paragraphs>634</Paragraphs>
  <Slides>52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69</vt:i4>
      </vt:variant>
      <vt:variant>
        <vt:lpstr>幻灯片标题</vt:lpstr>
      </vt:variant>
      <vt:variant>
        <vt:i4>52</vt:i4>
      </vt:variant>
    </vt:vector>
  </HeadingPairs>
  <TitlesOfParts>
    <vt:vector size="140" baseType="lpstr">
      <vt:lpstr>Arial</vt:lpstr>
      <vt:lpstr>宋体</vt:lpstr>
      <vt:lpstr>Wingdings</vt:lpstr>
      <vt:lpstr>黑体</vt:lpstr>
      <vt:lpstr>Times</vt:lpstr>
      <vt:lpstr>Times New Roman</vt:lpstr>
      <vt:lpstr>Calibri</vt:lpstr>
      <vt:lpstr>微软雅黑</vt:lpstr>
      <vt:lpstr>Arial Unicode MS</vt:lpstr>
      <vt:lpstr>Cambria Math</vt:lpstr>
      <vt:lpstr>Cambria Math</vt:lpstr>
      <vt:lpstr>Verdana</vt:lpstr>
      <vt:lpstr>幼圆</vt:lpstr>
      <vt:lpstr>楷体_GB2312</vt:lpstr>
      <vt:lpstr>新宋体</vt:lpstr>
      <vt:lpstr>华文楷体</vt:lpstr>
      <vt:lpstr>汉仪糯米团简</vt:lpstr>
      <vt:lpstr>仿宋</vt:lpstr>
      <vt:lpstr>Office 主题</vt:lpstr>
      <vt:lpstr>Equation.Ribbit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Equation.Ribbit</vt:lpstr>
      <vt:lpstr>Equation.DSMT4</vt:lpstr>
      <vt:lpstr>Equation.Ribbit</vt:lpstr>
      <vt:lpstr>Equation.Ribbit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Equation.Ribbit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Equation.DSMT4</vt:lpstr>
      <vt:lpstr>Equation.DSMT4</vt:lpstr>
      <vt:lpstr>Equation.DSMT4</vt:lpstr>
      <vt:lpstr>Equation.DSMT4</vt:lpstr>
      <vt:lpstr>PowerPoint 演示文稿</vt:lpstr>
      <vt:lpstr>内容安排</vt:lpstr>
      <vt:lpstr>内容安排</vt:lpstr>
      <vt:lpstr>本节目录</vt:lpstr>
      <vt:lpstr>本节目录</vt:lpstr>
      <vt:lpstr>概述</vt:lpstr>
      <vt:lpstr>概述</vt:lpstr>
      <vt:lpstr>概述</vt:lpstr>
      <vt:lpstr>本节目录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线性可分SVM与硬间隔最大化 </vt:lpstr>
      <vt:lpstr>本节目录</vt:lpstr>
      <vt:lpstr>线性SVM与软间隔最大化</vt:lpstr>
      <vt:lpstr>线性SVM与软间隔最大化</vt:lpstr>
      <vt:lpstr>线性SVM与软间隔最大化</vt:lpstr>
      <vt:lpstr>线性SVM与软间隔最大化</vt:lpstr>
      <vt:lpstr>线性SVM与软间隔最大化</vt:lpstr>
      <vt:lpstr>线性SVM与软间隔最大化</vt:lpstr>
      <vt:lpstr>本节目录</vt:lpstr>
      <vt:lpstr>非线性SVM与核函数</vt:lpstr>
      <vt:lpstr>非线性SVM与核函数</vt:lpstr>
      <vt:lpstr>非线性SVM与核函数</vt:lpstr>
      <vt:lpstr>非线性SVM与核函数</vt:lpstr>
      <vt:lpstr>非线性SVM与核函数</vt:lpstr>
      <vt:lpstr>非线性SVM与核函数</vt:lpstr>
      <vt:lpstr>本节目录</vt:lpstr>
      <vt:lpstr>核方法</vt:lpstr>
      <vt:lpstr>核方法</vt:lpstr>
      <vt:lpstr>核方法</vt:lpstr>
      <vt:lpstr>核方法</vt:lpstr>
      <vt:lpstr>总结</vt:lpstr>
      <vt:lpstr>作业题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lcl</dc:creator>
  <cp:lastModifiedBy>lcl</cp:lastModifiedBy>
  <cp:revision>698</cp:revision>
  <dcterms:created xsi:type="dcterms:W3CDTF">2020-09-26T01:51:00Z</dcterms:created>
  <dcterms:modified xsi:type="dcterms:W3CDTF">2024-09-29T12:28:03Z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F50FEB71E3E54FED9C878F836A5170CB</vt:lpwstr>
  </property>
  <property fmtid="{D5CDD505-2E9C-101B-9397-08002B2CF9AE}" pid="3" name="KSOProductBuildVer">
    <vt:lpwstr>2052-12.1.0.17827</vt:lpwstr>
  </property>
</Properties>
</file>