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1225" r:id="rId2"/>
    <p:sldId id="1050" r:id="rId3"/>
    <p:sldId id="1052" r:id="rId4"/>
    <p:sldId id="1054" r:id="rId5"/>
    <p:sldId id="1055" r:id="rId6"/>
    <p:sldId id="1057" r:id="rId7"/>
    <p:sldId id="1056" r:id="rId8"/>
    <p:sldId id="1058" r:id="rId9"/>
    <p:sldId id="1059" r:id="rId10"/>
    <p:sldId id="1060" r:id="rId11"/>
    <p:sldId id="1061" r:id="rId12"/>
    <p:sldId id="1063" r:id="rId13"/>
    <p:sldId id="1064" r:id="rId14"/>
    <p:sldId id="1065" r:id="rId15"/>
    <p:sldId id="1066" r:id="rId16"/>
    <p:sldId id="1067" r:id="rId17"/>
    <p:sldId id="1068" r:id="rId18"/>
    <p:sldId id="1069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wmf"/><Relationship Id="rId16" Type="http://schemas.openxmlformats.org/officeDocument/2006/relationships/image" Target="../media/image20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33131-D319-4DF2-BB71-82EDC19B5297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8387AA-24A5-4ECC-8E52-7E5F56629E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ABE665-6720-4C14-B898-1114B12662E9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8443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D8F8944-A04C-4FD2-80E6-7222CB204798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968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519B9D9-9F6A-46A0-BD74-7E62EF3F533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220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DFB04-1BAF-46F6-B94D-529F67D8680F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50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A4E10-1A0F-4F16-9E68-AF534EF4013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05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02B34-CC98-43CD-9F43-92CB58EFB0E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59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D8D72-B111-4058-819F-1B3A4426600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0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BA266A6-8D19-4F86-932F-33DAB096DA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010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6643DC-589B-4816-BC7F-F7258CC1E6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79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9E4706-C9CC-407C-B215-F7DD21BED7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212FD-6959-45C4-800A-518864662C8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75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0945C-994B-48EF-A395-31040ED5C958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587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34EF54-18D7-46F3-87F3-8B4888E0C5F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64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1C3C6-2A0F-4D33-A5B5-AFBCBCA0D33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85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26EC1-FA68-4BBE-9A96-DC4BD70E5DD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78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B3B42-BD79-4EBF-8485-FB9EE1AB7B16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07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B6F36-8FF9-420C-92BC-BFB1F83DF57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187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BF755-643A-48C0-A33D-7E10ABBD534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317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/>
            </a:lvl1pPr>
          </a:lstStyle>
          <a:p>
            <a:pPr>
              <a:defRPr/>
            </a:pPr>
            <a:fld id="{8FF7655D-5783-4DB9-8B4F-5A110B3A1264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823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47.jpeg"/><Relationship Id="rId4" Type="http://schemas.openxmlformats.org/officeDocument/2006/relationships/image" Target="../media/image4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41.wmf"/><Relationship Id="rId10" Type="http://schemas.openxmlformats.org/officeDocument/2006/relationships/image" Target="../media/image50.png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5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2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21" Type="http://schemas.openxmlformats.org/officeDocument/2006/relationships/image" Target="../media/image13.wmf"/><Relationship Id="rId34" Type="http://schemas.openxmlformats.org/officeDocument/2006/relationships/oleObject" Target="../embeddings/oleObject20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33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32" Type="http://schemas.openxmlformats.org/officeDocument/2006/relationships/oleObject" Target="../embeddings/oleObject19.bin"/><Relationship Id="rId37" Type="http://schemas.openxmlformats.org/officeDocument/2006/relationships/image" Target="../media/image21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17.bin"/><Relationship Id="rId36" Type="http://schemas.openxmlformats.org/officeDocument/2006/relationships/oleObject" Target="../embeddings/oleObject21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18.bin"/><Relationship Id="rId35" Type="http://schemas.openxmlformats.org/officeDocument/2006/relationships/image" Target="../media/image20.wmf"/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771" name="Group 3"/>
          <p:cNvGraphicFramePr>
            <a:graphicFrameLocks noGrp="1"/>
          </p:cNvGraphicFramePr>
          <p:nvPr/>
        </p:nvGraphicFramePr>
        <p:xfrm>
          <a:off x="723515" y="1747607"/>
          <a:ext cx="7592901" cy="2670048"/>
        </p:xfrm>
        <a:graphic>
          <a:graphicData uri="http://schemas.openxmlformats.org/drawingml/2006/table">
            <a:tbl>
              <a:tblPr/>
              <a:tblGrid>
                <a:gridCol w="625410">
                  <a:extLst>
                    <a:ext uri="{9D8B030D-6E8A-4147-A177-3AD203B41FA5}">
                      <a16:colId xmlns:a16="http://schemas.microsoft.com/office/drawing/2014/main" val="1104687514"/>
                    </a:ext>
                  </a:extLst>
                </a:gridCol>
                <a:gridCol w="676004">
                  <a:extLst>
                    <a:ext uri="{9D8B030D-6E8A-4147-A177-3AD203B41FA5}">
                      <a16:colId xmlns:a16="http://schemas.microsoft.com/office/drawing/2014/main" val="3280666925"/>
                    </a:ext>
                  </a:extLst>
                </a:gridCol>
                <a:gridCol w="751897">
                  <a:extLst>
                    <a:ext uri="{9D8B030D-6E8A-4147-A177-3AD203B41FA5}">
                      <a16:colId xmlns:a16="http://schemas.microsoft.com/office/drawing/2014/main" val="3736686706"/>
                    </a:ext>
                  </a:extLst>
                </a:gridCol>
                <a:gridCol w="5539590">
                  <a:extLst>
                    <a:ext uri="{9D8B030D-6E8A-4147-A177-3AD203B41FA5}">
                      <a16:colId xmlns:a16="http://schemas.microsoft.com/office/drawing/2014/main" val="984528356"/>
                    </a:ext>
                  </a:extLst>
                </a:gridCol>
              </a:tblGrid>
              <a:tr h="433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0" i="1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一阶差商  二阶差商  三阶差商  四阶差商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423468"/>
                  </a:ext>
                </a:extLst>
              </a:tr>
              <a:tr h="22115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400" b="0" i="0" u="none" strike="noStrike" cap="none" normalizeH="0" baseline="-25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3                   0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           -1            -1/3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-2                 -3/2          -1/6            1/24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221998"/>
                  </a:ext>
                </a:extLst>
              </a:tr>
            </a:tbl>
          </a:graphicData>
        </a:graphic>
      </p:graphicFrame>
      <p:graphicFrame>
        <p:nvGraphicFramePr>
          <p:cNvPr id="544788" name="Object 20"/>
          <p:cNvGraphicFramePr>
            <a:graphicFrameLocks noChangeAspect="1"/>
          </p:cNvGraphicFramePr>
          <p:nvPr/>
        </p:nvGraphicFramePr>
        <p:xfrm>
          <a:off x="395536" y="5276056"/>
          <a:ext cx="5753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2882880" imgH="228600" progId="Equation.DSMT4">
                  <p:embed/>
                </p:oleObj>
              </mc:Choice>
              <mc:Fallback>
                <p:oleObj name="Equation" r:id="rId3" imgW="2882880" imgH="228600" progId="Equation.DSMT4">
                  <p:embed/>
                  <p:pic>
                    <p:nvPicPr>
                      <p:cNvPr id="54478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76056"/>
                        <a:ext cx="5753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89" name="Object 21"/>
          <p:cNvGraphicFramePr>
            <a:graphicFrameLocks noChangeAspect="1"/>
          </p:cNvGraphicFramePr>
          <p:nvPr/>
        </p:nvGraphicFramePr>
        <p:xfrm>
          <a:off x="1331640" y="5733256"/>
          <a:ext cx="4165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5" imgW="4165560" imgH="545760" progId="Equation.3">
                  <p:embed/>
                </p:oleObj>
              </mc:Choice>
              <mc:Fallback>
                <p:oleObj name="公式" r:id="rId5" imgW="4165560" imgH="545760" progId="Equation.3">
                  <p:embed/>
                  <p:pic>
                    <p:nvPicPr>
                      <p:cNvPr id="54478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733256"/>
                        <a:ext cx="4165600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90" name="Object 22"/>
          <p:cNvGraphicFramePr>
            <a:graphicFrameLocks noGrp="1" noChangeAspect="1"/>
          </p:cNvGraphicFramePr>
          <p:nvPr>
            <p:ph/>
          </p:nvPr>
        </p:nvGraphicFramePr>
        <p:xfrm>
          <a:off x="395536" y="4797152"/>
          <a:ext cx="8497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4686120" imgH="228600" progId="Equation.DSMT4">
                  <p:embed/>
                </p:oleObj>
              </mc:Choice>
              <mc:Fallback>
                <p:oleObj name="Equation" r:id="rId7" imgW="4686120" imgH="228600" progId="Equation.DSMT4">
                  <p:embed/>
                  <p:pic>
                    <p:nvPicPr>
                      <p:cNvPr id="54479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797152"/>
                        <a:ext cx="84978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0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-3398" y="35842"/>
            <a:ext cx="9036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等距节点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4790" y="678057"/>
            <a:ext cx="8497888" cy="889000"/>
            <a:chOff x="228467" y="944056"/>
            <a:chExt cx="8497888" cy="889000"/>
          </a:xfrm>
          <a:solidFill>
            <a:schemeClr val="bg1"/>
          </a:solidFill>
        </p:grpSpPr>
        <p:graphicFrame>
          <p:nvGraphicFramePr>
            <p:cNvPr id="544770" name="Object 2"/>
            <p:cNvGraphicFramePr>
              <a:graphicFrameLocks noChangeAspect="1"/>
            </p:cNvGraphicFramePr>
            <p:nvPr/>
          </p:nvGraphicFramePr>
          <p:xfrm>
            <a:off x="228467" y="944056"/>
            <a:ext cx="8497888" cy="889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3873240" imgH="431640" progId="Equation.DSMT4">
                    <p:embed/>
                  </p:oleObj>
                </mc:Choice>
                <mc:Fallback>
                  <p:oleObj name="Equation" r:id="rId9" imgW="3873240" imgH="431640" progId="Equation.DSMT4">
                    <p:embed/>
                    <p:pic>
                      <p:nvPicPr>
                        <p:cNvPr id="54477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67" y="944056"/>
                          <a:ext cx="8497888" cy="889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/>
            <p:cNvSpPr txBox="1"/>
            <p:nvPr/>
          </p:nvSpPr>
          <p:spPr>
            <a:xfrm>
              <a:off x="228467" y="944056"/>
              <a:ext cx="85745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引例</a:t>
              </a:r>
              <a:endPara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10963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463255" y="1052736"/>
            <a:ext cx="49071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向前差分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插值公式的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余项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</a:p>
        </p:txBody>
      </p:sp>
      <p:graphicFrame>
        <p:nvGraphicFramePr>
          <p:cNvPr id="547843" name="Object 3"/>
          <p:cNvGraphicFramePr>
            <a:graphicFrameLocks noChangeAspect="1"/>
          </p:cNvGraphicFramePr>
          <p:nvPr/>
        </p:nvGraphicFramePr>
        <p:xfrm>
          <a:off x="1115616" y="1988840"/>
          <a:ext cx="6264275" cy="242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3047760" imgH="1180800" progId="Equation.DSMT4">
                  <p:embed/>
                </p:oleObj>
              </mc:Choice>
              <mc:Fallback>
                <p:oleObj name="Equation" r:id="rId3" imgW="3047760" imgH="1180800" progId="Equation.DSMT4">
                  <p:embed/>
                  <p:pic>
                    <p:nvPicPr>
                      <p:cNvPr id="547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88840"/>
                        <a:ext cx="6264275" cy="242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463255" y="4725144"/>
            <a:ext cx="79928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牛顿向前插值公式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适合于计算函数表表头处附近的函数值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405174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47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4" name="Text Box 4"/>
          <p:cNvSpPr txBox="1">
            <a:spLocks noChangeArrowheads="1"/>
          </p:cNvSpPr>
          <p:nvPr/>
        </p:nvSpPr>
        <p:spPr bwMode="auto">
          <a:xfrm>
            <a:off x="250825" y="260350"/>
            <a:ext cx="8208963" cy="50699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）考虑向后情形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5536" y="2978631"/>
            <a:ext cx="8305130" cy="936347"/>
            <a:chOff x="394808" y="3253434"/>
            <a:chExt cx="8305130" cy="936347"/>
          </a:xfrm>
        </p:grpSpPr>
        <p:sp>
          <p:nvSpPr>
            <p:cNvPr id="583685" name="Text Box 5"/>
            <p:cNvSpPr txBox="1">
              <a:spLocks noChangeArrowheads="1"/>
            </p:cNvSpPr>
            <p:nvPr/>
          </p:nvSpPr>
          <p:spPr bwMode="auto">
            <a:xfrm>
              <a:off x="394808" y="3253434"/>
              <a:ext cx="8305130" cy="936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                           　　，在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Newton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插值公式中用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代替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，用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代替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，用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1" i="1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-k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代替</a:t>
              </a: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，这样可以得到</a:t>
              </a:r>
            </a:p>
          </p:txBody>
        </p:sp>
        <p:graphicFrame>
          <p:nvGraphicFramePr>
            <p:cNvPr id="583686" name="Object 6"/>
            <p:cNvGraphicFramePr>
              <a:graphicFrameLocks noChangeAspect="1"/>
            </p:cNvGraphicFramePr>
            <p:nvPr/>
          </p:nvGraphicFramePr>
          <p:xfrm>
            <a:off x="898864" y="3299049"/>
            <a:ext cx="2578497" cy="484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" name="Equation" r:id="rId3" imgW="1371600" imgH="228600" progId="Equation.DSMT4">
                    <p:embed/>
                  </p:oleObj>
                </mc:Choice>
                <mc:Fallback>
                  <p:oleObj name="Equation" r:id="rId3" imgW="1371600" imgH="228600" progId="Equation.DSMT4">
                    <p:embed/>
                    <p:pic>
                      <p:nvPicPr>
                        <p:cNvPr id="58368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864" y="3299049"/>
                          <a:ext cx="2578497" cy="484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323528" y="3917158"/>
            <a:ext cx="8640960" cy="781758"/>
            <a:chOff x="295088" y="3482338"/>
            <a:chExt cx="8640960" cy="781758"/>
          </a:xfrm>
        </p:grpSpPr>
        <p:graphicFrame>
          <p:nvGraphicFramePr>
            <p:cNvPr id="583687" name="Object 7"/>
            <p:cNvGraphicFramePr>
              <a:graphicFrameLocks noChangeAspect="1"/>
            </p:cNvGraphicFramePr>
            <p:nvPr/>
          </p:nvGraphicFramePr>
          <p:xfrm>
            <a:off x="295088" y="3486478"/>
            <a:ext cx="5174181" cy="777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9" name="公式" r:id="rId5" imgW="2958840" imgH="406080" progId="Equation.3">
                    <p:embed/>
                  </p:oleObj>
                </mc:Choice>
                <mc:Fallback>
                  <p:oleObj name="公式" r:id="rId5" imgW="2958840" imgH="406080" progId="Equation.3">
                    <p:embed/>
                    <p:pic>
                      <p:nvPicPr>
                        <p:cNvPr id="58368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88" y="3486478"/>
                          <a:ext cx="5174181" cy="777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688" name="Object 8"/>
            <p:cNvGraphicFramePr>
              <a:graphicFrameLocks noChangeAspect="1"/>
            </p:cNvGraphicFramePr>
            <p:nvPr/>
          </p:nvGraphicFramePr>
          <p:xfrm>
            <a:off x="5407656" y="3482338"/>
            <a:ext cx="3528392" cy="76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0" name="Equation" r:id="rId7" imgW="1739880" imgH="393480" progId="Equation.DSMT4">
                    <p:embed/>
                  </p:oleObj>
                </mc:Choice>
                <mc:Fallback>
                  <p:oleObj name="Equation" r:id="rId7" imgW="1739880" imgH="393480" progId="Equation.DSMT4">
                    <p:embed/>
                    <p:pic>
                      <p:nvPicPr>
                        <p:cNvPr id="5836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7656" y="3482338"/>
                          <a:ext cx="3528392" cy="764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690" name="Line 10"/>
          <p:cNvSpPr>
            <a:spLocks noChangeShapeType="1"/>
          </p:cNvSpPr>
          <p:nvPr/>
        </p:nvSpPr>
        <p:spPr bwMode="auto">
          <a:xfrm>
            <a:off x="539750" y="1125538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1" name="Line 11"/>
          <p:cNvSpPr>
            <a:spLocks noChangeShapeType="1"/>
          </p:cNvSpPr>
          <p:nvPr/>
        </p:nvSpPr>
        <p:spPr bwMode="auto">
          <a:xfrm>
            <a:off x="1258888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2" name="Line 12"/>
          <p:cNvSpPr>
            <a:spLocks noChangeShapeType="1"/>
          </p:cNvSpPr>
          <p:nvPr/>
        </p:nvSpPr>
        <p:spPr bwMode="auto">
          <a:xfrm>
            <a:off x="2268538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3" name="Line 13"/>
          <p:cNvSpPr>
            <a:spLocks noChangeShapeType="1"/>
          </p:cNvSpPr>
          <p:nvPr/>
        </p:nvSpPr>
        <p:spPr bwMode="auto">
          <a:xfrm>
            <a:off x="3276600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4" name="Line 14"/>
          <p:cNvSpPr>
            <a:spLocks noChangeShapeType="1"/>
          </p:cNvSpPr>
          <p:nvPr/>
        </p:nvSpPr>
        <p:spPr bwMode="auto">
          <a:xfrm>
            <a:off x="4356100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5" name="Line 15"/>
          <p:cNvSpPr>
            <a:spLocks noChangeShapeType="1"/>
          </p:cNvSpPr>
          <p:nvPr/>
        </p:nvSpPr>
        <p:spPr bwMode="auto">
          <a:xfrm>
            <a:off x="5365750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6" name="Line 16"/>
          <p:cNvSpPr>
            <a:spLocks noChangeShapeType="1"/>
          </p:cNvSpPr>
          <p:nvPr/>
        </p:nvSpPr>
        <p:spPr bwMode="auto">
          <a:xfrm>
            <a:off x="6373813" y="98266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697" name="Rectangle 17"/>
          <p:cNvSpPr>
            <a:spLocks noChangeArrowheads="1"/>
          </p:cNvSpPr>
          <p:nvPr/>
        </p:nvSpPr>
        <p:spPr bwMode="auto">
          <a:xfrm>
            <a:off x="1042988" y="1270000"/>
            <a:ext cx="712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</a:p>
        </p:txBody>
      </p:sp>
      <p:sp>
        <p:nvSpPr>
          <p:cNvPr id="583700" name="Rectangle 20"/>
          <p:cNvSpPr>
            <a:spLocks noChangeArrowheads="1"/>
          </p:cNvSpPr>
          <p:nvPr/>
        </p:nvSpPr>
        <p:spPr bwMode="auto">
          <a:xfrm>
            <a:off x="467544" y="1975388"/>
            <a:ext cx="7921128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附近，可将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插值公式改为按节点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的次序排列的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插值公式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076153" y="4698916"/>
            <a:ext cx="43439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向后插值公式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282761" y="5566888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余项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362880" y="5422872"/>
          <a:ext cx="7344296" cy="80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公式" r:id="rId9" imgW="3390840" imgH="431640" progId="Equation.3">
                  <p:embed/>
                </p:oleObj>
              </mc:Choice>
              <mc:Fallback>
                <p:oleObj name="公式" r:id="rId9" imgW="3390840" imgH="431640" progId="Equation.3">
                  <p:embed/>
                  <p:pic>
                    <p:nvPicPr>
                      <p:cNvPr id="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880" y="5422872"/>
                        <a:ext cx="7344296" cy="802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365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ChangeArrowheads="1"/>
          </p:cNvSpPr>
          <p:nvPr/>
        </p:nvSpPr>
        <p:spPr bwMode="auto">
          <a:xfrm>
            <a:off x="250825" y="476672"/>
            <a:ext cx="8460432" cy="58169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给定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在等距节点上的函数值表如下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1.00    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1.00000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1.05    1.02470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1.10    1.04881 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1.15    1.07238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1.20    1.09544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1.25    1.11803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1.30    1.14017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分别用三次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向后差分插值公式求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(1.01)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及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(1.28)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的近似值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587779" name="Object 3"/>
          <p:cNvGraphicFramePr>
            <a:graphicFrameLocks noChangeAspect="1"/>
          </p:cNvGraphicFramePr>
          <p:nvPr/>
        </p:nvGraphicFramePr>
        <p:xfrm>
          <a:off x="2184401" y="447676"/>
          <a:ext cx="517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241200" imgH="228600" progId="Equation.DSMT4">
                  <p:embed/>
                </p:oleObj>
              </mc:Choice>
              <mc:Fallback>
                <p:oleObj name="Equation" r:id="rId3" imgW="241200" imgH="228600" progId="Equation.DSMT4">
                  <p:embed/>
                  <p:pic>
                    <p:nvPicPr>
                      <p:cNvPr id="5877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1" y="447676"/>
                        <a:ext cx="51752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2676848" y="1996178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0.02470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2679897" y="2448571"/>
            <a:ext cx="117352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0.02411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2662560" y="2851707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0.02357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4337669" y="2392598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-0.00059</a:t>
            </a:r>
          </a:p>
        </p:txBody>
      </p:sp>
      <p:sp>
        <p:nvSpPr>
          <p:cNvPr id="587784" name="Rectangle 8"/>
          <p:cNvSpPr>
            <a:spLocks noChangeArrowheads="1"/>
          </p:cNvSpPr>
          <p:nvPr/>
        </p:nvSpPr>
        <p:spPr bwMode="auto">
          <a:xfrm>
            <a:off x="6019562" y="2774529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-0.00005</a:t>
            </a:r>
          </a:p>
        </p:txBody>
      </p:sp>
      <p:sp>
        <p:nvSpPr>
          <p:cNvPr id="587785" name="Rectangle 9"/>
          <p:cNvSpPr>
            <a:spLocks noChangeArrowheads="1"/>
          </p:cNvSpPr>
          <p:nvPr/>
        </p:nvSpPr>
        <p:spPr bwMode="auto">
          <a:xfrm>
            <a:off x="4344749" y="2839960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-0.00054</a:t>
            </a:r>
          </a:p>
        </p:txBody>
      </p:sp>
      <p:sp>
        <p:nvSpPr>
          <p:cNvPr id="587787" name="Line 11"/>
          <p:cNvSpPr>
            <a:spLocks noChangeShapeType="1"/>
          </p:cNvSpPr>
          <p:nvPr/>
        </p:nvSpPr>
        <p:spPr bwMode="auto">
          <a:xfrm>
            <a:off x="323528" y="1744663"/>
            <a:ext cx="792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88" name="Line 12"/>
          <p:cNvSpPr>
            <a:spLocks noChangeShapeType="1"/>
          </p:cNvSpPr>
          <p:nvPr/>
        </p:nvSpPr>
        <p:spPr bwMode="auto">
          <a:xfrm>
            <a:off x="250825" y="3327957"/>
            <a:ext cx="792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89" name="Rectangle 13"/>
          <p:cNvSpPr>
            <a:spLocks noChangeArrowheads="1"/>
          </p:cNvSpPr>
          <p:nvPr/>
        </p:nvSpPr>
        <p:spPr bwMode="auto">
          <a:xfrm>
            <a:off x="250825" y="1224757"/>
            <a:ext cx="2303463" cy="3744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90" name="Line 14"/>
          <p:cNvSpPr>
            <a:spLocks noChangeShapeType="1"/>
          </p:cNvSpPr>
          <p:nvPr/>
        </p:nvSpPr>
        <p:spPr bwMode="auto">
          <a:xfrm>
            <a:off x="1116013" y="1341438"/>
            <a:ext cx="0" cy="367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91" name="Rectangle 15"/>
          <p:cNvSpPr>
            <a:spLocks noChangeArrowheads="1"/>
          </p:cNvSpPr>
          <p:nvPr/>
        </p:nvSpPr>
        <p:spPr bwMode="auto">
          <a:xfrm>
            <a:off x="2950269" y="1279563"/>
            <a:ext cx="406233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△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△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587792" name="Line 16"/>
          <p:cNvSpPr>
            <a:spLocks noChangeShapeType="1"/>
          </p:cNvSpPr>
          <p:nvPr/>
        </p:nvSpPr>
        <p:spPr bwMode="auto">
          <a:xfrm>
            <a:off x="34925" y="2060848"/>
            <a:ext cx="8270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7793" name="Line 17"/>
          <p:cNvSpPr>
            <a:spLocks noChangeShapeType="1"/>
          </p:cNvSpPr>
          <p:nvPr/>
        </p:nvSpPr>
        <p:spPr bwMode="auto">
          <a:xfrm>
            <a:off x="34925" y="4149080"/>
            <a:ext cx="82708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4688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8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7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7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87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7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7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80" grpId="0"/>
      <p:bldP spid="587781" grpId="0"/>
      <p:bldP spid="587782" grpId="0"/>
      <p:bldP spid="587783" grpId="0"/>
      <p:bldP spid="587784" grpId="0"/>
      <p:bldP spid="587785" grpId="0"/>
      <p:bldP spid="5877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2736850" y="1800225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0.02470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2736850" y="2305050"/>
            <a:ext cx="1173526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0.02411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2736850" y="2808288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0.02357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4392613" y="2233613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-0.00059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6121400" y="2736850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-0.00005</a:t>
            </a:r>
          </a:p>
        </p:txBody>
      </p:sp>
      <p:sp>
        <p:nvSpPr>
          <p:cNvPr id="629769" name="Rectangle 9"/>
          <p:cNvSpPr>
            <a:spLocks noChangeArrowheads="1"/>
          </p:cNvSpPr>
          <p:nvPr/>
        </p:nvSpPr>
        <p:spPr bwMode="auto">
          <a:xfrm>
            <a:off x="4392613" y="2736850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-0.00054</a:t>
            </a:r>
          </a:p>
        </p:txBody>
      </p:sp>
      <p:sp>
        <p:nvSpPr>
          <p:cNvPr id="629770" name="Line 10"/>
          <p:cNvSpPr>
            <a:spLocks noChangeShapeType="1"/>
          </p:cNvSpPr>
          <p:nvPr/>
        </p:nvSpPr>
        <p:spPr bwMode="auto">
          <a:xfrm>
            <a:off x="360363" y="1412875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9771" name="Line 11"/>
          <p:cNvSpPr>
            <a:spLocks noChangeShapeType="1"/>
          </p:cNvSpPr>
          <p:nvPr/>
        </p:nvSpPr>
        <p:spPr bwMode="auto">
          <a:xfrm>
            <a:off x="287338" y="3355975"/>
            <a:ext cx="7920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9772" name="Rectangle 12"/>
          <p:cNvSpPr>
            <a:spLocks noChangeArrowheads="1"/>
          </p:cNvSpPr>
          <p:nvPr/>
        </p:nvSpPr>
        <p:spPr bwMode="auto">
          <a:xfrm>
            <a:off x="2640013" y="908050"/>
            <a:ext cx="4062331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△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△</a:t>
            </a:r>
            <a:r>
              <a:rPr kumimoji="1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△</a:t>
            </a:r>
            <a:r>
              <a:rPr kumimoji="1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29773" name="Line 13"/>
          <p:cNvSpPr>
            <a:spLocks noChangeShapeType="1"/>
          </p:cNvSpPr>
          <p:nvPr/>
        </p:nvSpPr>
        <p:spPr bwMode="auto">
          <a:xfrm>
            <a:off x="36513" y="1844675"/>
            <a:ext cx="8270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9775" name="Rectangle 15"/>
          <p:cNvSpPr>
            <a:spLocks noChangeArrowheads="1"/>
          </p:cNvSpPr>
          <p:nvPr/>
        </p:nvSpPr>
        <p:spPr bwMode="auto">
          <a:xfrm>
            <a:off x="0" y="908050"/>
            <a:ext cx="4572000" cy="2172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1.00    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1.00000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1.05    1.02470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1.10    1.04881 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1.15    1.07238</a:t>
            </a:r>
          </a:p>
        </p:txBody>
      </p:sp>
      <p:sp>
        <p:nvSpPr>
          <p:cNvPr id="629776" name="Rectangle 16"/>
          <p:cNvSpPr>
            <a:spLocks noChangeArrowheads="1"/>
          </p:cNvSpPr>
          <p:nvPr/>
        </p:nvSpPr>
        <p:spPr bwMode="auto">
          <a:xfrm>
            <a:off x="197643" y="3478590"/>
            <a:ext cx="8748713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向前差分表中对角线上的值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向前差分插值公式如下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629777" name="Object 17"/>
          <p:cNvGraphicFramePr>
            <a:graphicFrameLocks noChangeAspect="1"/>
          </p:cNvGraphicFramePr>
          <p:nvPr/>
        </p:nvGraphicFramePr>
        <p:xfrm>
          <a:off x="1384300" y="4156644"/>
          <a:ext cx="6896100" cy="1538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3301920" imgH="838080" progId="Equation.DSMT4">
                  <p:embed/>
                </p:oleObj>
              </mc:Choice>
              <mc:Fallback>
                <p:oleObj name="Equation" r:id="rId3" imgW="3301920" imgH="838080" progId="Equation.DSMT4">
                  <p:embed/>
                  <p:pic>
                    <p:nvPicPr>
                      <p:cNvPr id="6297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156644"/>
                        <a:ext cx="6896100" cy="1538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9552" y="5805264"/>
            <a:ext cx="84963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=1.01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用公式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=0.2.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(1.01)≈N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(1.01)=1.00499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54367" y="332656"/>
            <a:ext cx="7730001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取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=1.0,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=0.05,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=1.15.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先构造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三次向前差分表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95065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9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9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2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62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4" grpId="0"/>
      <p:bldP spid="629765" grpId="0"/>
      <p:bldP spid="629766" grpId="0"/>
      <p:bldP spid="629767" grpId="0"/>
      <p:bldP spid="629768" grpId="0"/>
      <p:bldP spid="629769" grpId="0"/>
      <p:bldP spid="629772" grpId="0"/>
      <p:bldP spid="629776" grpId="0"/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ChangeArrowheads="1"/>
          </p:cNvSpPr>
          <p:nvPr/>
        </p:nvSpPr>
        <p:spPr bwMode="auto">
          <a:xfrm>
            <a:off x="323528" y="795401"/>
            <a:ext cx="7749237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取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=1.30 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=1.15, </a:t>
            </a:r>
            <a:r>
              <a:rPr kumimoji="1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=0.05,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构造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三次向后差分表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如下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377825" y="1628774"/>
            <a:ext cx="7740650" cy="3391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　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1.00    1.00000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1.05    1.02470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1.10    1.04881 </a:t>
            </a:r>
            <a:endParaRPr kumimoji="1" lang="en-US" altLang="zh-CN" sz="2400" b="0" i="0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1.15    1.07238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1.20    1.09544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1.25    1.11803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1.30    </a:t>
            </a:r>
            <a:r>
              <a:rPr kumimoji="1" lang="en-US" altLang="zh-CN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1.14017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611188" y="5373688"/>
            <a:ext cx="7561262" cy="485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2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楷体_GB2312" pitchFamily="49" charset="-122"/>
                <a:cs typeface="+mn-cs"/>
              </a:rPr>
              <a:t>3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328988" y="3384550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0.02307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3328988" y="3889375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0.02259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3328988" y="4392613"/>
            <a:ext cx="1184940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0.02214</a:t>
            </a:r>
          </a:p>
        </p:txBody>
      </p:sp>
      <p:sp>
        <p:nvSpPr>
          <p:cNvPr id="589832" name="Rectangle 8"/>
          <p:cNvSpPr>
            <a:spLocks noChangeArrowheads="1"/>
          </p:cNvSpPr>
          <p:nvPr/>
        </p:nvSpPr>
        <p:spPr bwMode="auto">
          <a:xfrm>
            <a:off x="4984750" y="3357563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-0.00048</a:t>
            </a:r>
          </a:p>
        </p:txBody>
      </p:sp>
      <p:sp>
        <p:nvSpPr>
          <p:cNvPr id="589833" name="Rectangle 9"/>
          <p:cNvSpPr>
            <a:spLocks noChangeArrowheads="1"/>
          </p:cNvSpPr>
          <p:nvPr/>
        </p:nvSpPr>
        <p:spPr bwMode="auto">
          <a:xfrm>
            <a:off x="6659563" y="3357563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-0.00003</a:t>
            </a:r>
          </a:p>
        </p:txBody>
      </p:sp>
      <p:sp>
        <p:nvSpPr>
          <p:cNvPr id="589834" name="Rectangle 10"/>
          <p:cNvSpPr>
            <a:spLocks noChangeArrowheads="1"/>
          </p:cNvSpPr>
          <p:nvPr/>
        </p:nvSpPr>
        <p:spPr bwMode="auto">
          <a:xfrm>
            <a:off x="4984750" y="3889375"/>
            <a:ext cx="128753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-0.00045</a:t>
            </a:r>
          </a:p>
        </p:txBody>
      </p:sp>
      <p:sp>
        <p:nvSpPr>
          <p:cNvPr id="589835" name="Line 11"/>
          <p:cNvSpPr>
            <a:spLocks noChangeShapeType="1"/>
          </p:cNvSpPr>
          <p:nvPr/>
        </p:nvSpPr>
        <p:spPr bwMode="auto">
          <a:xfrm>
            <a:off x="611188" y="1628775"/>
            <a:ext cx="7705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36" name="Line 12"/>
          <p:cNvSpPr>
            <a:spLocks noChangeShapeType="1"/>
          </p:cNvSpPr>
          <p:nvPr/>
        </p:nvSpPr>
        <p:spPr bwMode="auto">
          <a:xfrm>
            <a:off x="1476375" y="16287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37" name="Line 13"/>
          <p:cNvSpPr>
            <a:spLocks noChangeShapeType="1"/>
          </p:cNvSpPr>
          <p:nvPr/>
        </p:nvSpPr>
        <p:spPr bwMode="auto">
          <a:xfrm>
            <a:off x="3059113" y="16287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38" name="Line 14"/>
          <p:cNvSpPr>
            <a:spLocks noChangeShapeType="1"/>
          </p:cNvSpPr>
          <p:nvPr/>
        </p:nvSpPr>
        <p:spPr bwMode="auto">
          <a:xfrm>
            <a:off x="4859338" y="16287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39" name="Line 15"/>
          <p:cNvSpPr>
            <a:spLocks noChangeShapeType="1"/>
          </p:cNvSpPr>
          <p:nvPr/>
        </p:nvSpPr>
        <p:spPr bwMode="auto">
          <a:xfrm>
            <a:off x="6588125" y="1628775"/>
            <a:ext cx="0" cy="3744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9840" name="Line 16"/>
          <p:cNvSpPr>
            <a:spLocks noChangeShapeType="1"/>
          </p:cNvSpPr>
          <p:nvPr/>
        </p:nvSpPr>
        <p:spPr bwMode="auto">
          <a:xfrm>
            <a:off x="539750" y="3357563"/>
            <a:ext cx="7920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284577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9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9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9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9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/>
      <p:bldP spid="589828" grpId="0" animBg="1"/>
      <p:bldP spid="589829" grpId="0"/>
      <p:bldP spid="589831" grpId="0"/>
      <p:bldP spid="589832" grpId="0"/>
      <p:bldP spid="589833" grpId="0"/>
      <p:bldP spid="5898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ChangeArrowheads="1"/>
          </p:cNvSpPr>
          <p:nvPr/>
        </p:nvSpPr>
        <p:spPr bwMode="auto">
          <a:xfrm>
            <a:off x="197643" y="548680"/>
            <a:ext cx="8748713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向后差分表中副对角线上的值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向后差分插值公式如下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590851" name="Object 3"/>
          <p:cNvGraphicFramePr>
            <a:graphicFrameLocks noChangeAspect="1"/>
          </p:cNvGraphicFramePr>
          <p:nvPr/>
        </p:nvGraphicFramePr>
        <p:xfrm>
          <a:off x="684213" y="1341438"/>
          <a:ext cx="6986587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3251160" imgH="838080" progId="Equation.DSMT4">
                  <p:embed/>
                </p:oleObj>
              </mc:Choice>
              <mc:Fallback>
                <p:oleObj name="Equation" r:id="rId3" imgW="3251160" imgH="838080" progId="Equation.DSMT4">
                  <p:embed/>
                  <p:pic>
                    <p:nvPicPr>
                      <p:cNvPr id="5908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1438"/>
                        <a:ext cx="6986587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323850" y="3281363"/>
            <a:ext cx="849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=1.28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用公式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=-0.4.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=-0.4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(1.28)≈N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(1.28)=1.13137</a:t>
            </a:r>
          </a:p>
        </p:txBody>
      </p:sp>
      <p:sp>
        <p:nvSpPr>
          <p:cNvPr id="590853" name="AutoShape 5" descr="再生纸"/>
          <p:cNvSpPr>
            <a:spLocks noChangeArrowheads="1"/>
          </p:cNvSpPr>
          <p:nvPr/>
        </p:nvSpPr>
        <p:spPr bwMode="auto">
          <a:xfrm>
            <a:off x="453527" y="5013176"/>
            <a:ext cx="8353425" cy="990600"/>
          </a:xfrm>
          <a:prstGeom prst="roundRect">
            <a:avLst>
              <a:gd name="adj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4675" indent="-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520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711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01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92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495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067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639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211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4675" marR="0" lvl="0" indent="-5746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靠近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时用前插，靠近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时用后插，故两种公式亦称为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表初公式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表末公式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368492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/>
      <p:bldP spid="59085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253929" y="751819"/>
            <a:ext cx="8532440" cy="19759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练习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给定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在等距节点上的函数值表如下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0.4          0.6         0.8        1.0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1.5          1.8         2.2        2.8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向后差分插值公式求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(0.5)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及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(0.9)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的近似值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    </a:t>
            </a:r>
          </a:p>
        </p:txBody>
      </p:sp>
      <p:sp>
        <p:nvSpPr>
          <p:cNvPr id="630787" name="Line 3"/>
          <p:cNvSpPr>
            <a:spLocks noChangeShapeType="1"/>
          </p:cNvSpPr>
          <p:nvPr/>
        </p:nvSpPr>
        <p:spPr bwMode="auto">
          <a:xfrm>
            <a:off x="251520" y="3634358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310" y="3501008"/>
            <a:ext cx="755650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0.5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6764" y="6002819"/>
            <a:ext cx="8856984" cy="810557"/>
            <a:chOff x="1104725" y="6918925"/>
            <a:chExt cx="8702575" cy="777618"/>
          </a:xfrm>
        </p:grpSpPr>
        <p:graphicFrame>
          <p:nvGraphicFramePr>
            <p:cNvPr id="17" name="Object 7"/>
            <p:cNvGraphicFramePr>
              <a:graphicFrameLocks noChangeAspect="1"/>
            </p:cNvGraphicFramePr>
            <p:nvPr/>
          </p:nvGraphicFramePr>
          <p:xfrm>
            <a:off x="1104725" y="6918925"/>
            <a:ext cx="5174182" cy="777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公式" r:id="rId4" imgW="2958840" imgH="406080" progId="Equation.3">
                    <p:embed/>
                  </p:oleObj>
                </mc:Choice>
                <mc:Fallback>
                  <p:oleObj name="公式" r:id="rId4" imgW="2958840" imgH="406080" progId="Equation.3">
                    <p:embed/>
                    <p:pic>
                      <p:nvPicPr>
                        <p:cNvPr id="1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725" y="6918925"/>
                          <a:ext cx="5174182" cy="777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8"/>
            <p:cNvGraphicFramePr>
              <a:graphicFrameLocks noChangeAspect="1"/>
            </p:cNvGraphicFramePr>
            <p:nvPr/>
          </p:nvGraphicFramePr>
          <p:xfrm>
            <a:off x="6278907" y="6918925"/>
            <a:ext cx="3528393" cy="76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Equation" r:id="rId6" imgW="1739880" imgH="393480" progId="Equation.DSMT4">
                    <p:embed/>
                  </p:oleObj>
                </mc:Choice>
                <mc:Fallback>
                  <p:oleObj name="Equation" r:id="rId6" imgW="1739880" imgH="393480" progId="Equation.DSMT4">
                    <p:embed/>
                    <p:pic>
                      <p:nvPicPr>
                        <p:cNvPr id="1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8907" y="6918925"/>
                          <a:ext cx="3528393" cy="764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-46165" y="5308993"/>
            <a:ext cx="9190165" cy="648072"/>
            <a:chOff x="49758" y="2858007"/>
            <a:chExt cx="11048410" cy="879217"/>
          </a:xfrm>
        </p:grpSpPr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37693" y="2903763"/>
              <a:ext cx="6195468" cy="806077"/>
            </a:xfrm>
            <a:prstGeom prst="rect">
              <a:avLst/>
            </a:prstGeom>
          </p:spPr>
        </p:pic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49758" y="2996953"/>
              <a:ext cx="1058379" cy="626325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1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48264" y="2858007"/>
              <a:ext cx="4149904" cy="879217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12360" y="5771068"/>
            <a:ext cx="1180969" cy="435441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3" name="矩形 2"/>
          <p:cNvSpPr/>
          <p:nvPr/>
        </p:nvSpPr>
        <p:spPr>
          <a:xfrm>
            <a:off x="268462" y="2471213"/>
            <a:ext cx="7237238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先构造向前差分表如下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△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△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△</a:t>
            </a:r>
            <a:r>
              <a:rPr kumimoji="1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0.4      1.5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0.6      1.8           0.3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0.8      2.2           0.4             0.1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1.0      2.8           0.6             0.2             0.1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28184" y="1336891"/>
            <a:ext cx="295232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=0.4,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=0.2,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=1.0. </a:t>
            </a:r>
          </a:p>
        </p:txBody>
      </p:sp>
    </p:spTree>
    <p:extLst>
      <p:ext uri="{BB962C8B-B14F-4D97-AF65-F5344CB8AC3E}">
        <p14:creationId xmlns:p14="http://schemas.microsoft.com/office/powerpoint/2010/main" val="120507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7" grpId="0" animBg="1"/>
      <p:bldP spid="630788" grpId="0" animBg="1"/>
      <p:bldP spid="3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1810" name="Object 2"/>
          <p:cNvGraphicFramePr>
            <a:graphicFrameLocks noChangeAspect="1"/>
          </p:cNvGraphicFramePr>
          <p:nvPr/>
        </p:nvGraphicFramePr>
        <p:xfrm>
          <a:off x="727300" y="4056252"/>
          <a:ext cx="7345115" cy="79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3619440" imgH="393480" progId="Equation.DSMT4">
                  <p:embed/>
                </p:oleObj>
              </mc:Choice>
              <mc:Fallback>
                <p:oleObj name="Equation" r:id="rId3" imgW="3619440" imgH="393480" progId="Equation.DSMT4">
                  <p:embed/>
                  <p:pic>
                    <p:nvPicPr>
                      <p:cNvPr id="6318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00" y="4056252"/>
                        <a:ext cx="7345115" cy="797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1" name="Text Box 3"/>
          <p:cNvSpPr txBox="1">
            <a:spLocks noChangeArrowheads="1"/>
          </p:cNvSpPr>
          <p:nvPr/>
        </p:nvSpPr>
        <p:spPr bwMode="auto">
          <a:xfrm>
            <a:off x="8171111" y="4226468"/>
            <a:ext cx="720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</a:p>
        </p:txBody>
      </p:sp>
      <p:sp>
        <p:nvSpPr>
          <p:cNvPr id="631812" name="Text Box 4"/>
          <p:cNvSpPr txBox="1">
            <a:spLocks noChangeArrowheads="1"/>
          </p:cNvSpPr>
          <p:nvPr/>
        </p:nvSpPr>
        <p:spPr bwMode="auto">
          <a:xfrm>
            <a:off x="395536" y="4886847"/>
            <a:ext cx="84963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用公式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=0.5.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(1),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(0.5)≈N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(0.5)=1.64375.</a:t>
            </a:r>
          </a:p>
        </p:txBody>
      </p:sp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385707" y="3636289"/>
            <a:ext cx="8569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向前差分表中对角线上的值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向前插值如下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3" name="矩形 2"/>
          <p:cNvSpPr/>
          <p:nvPr/>
        </p:nvSpPr>
        <p:spPr>
          <a:xfrm>
            <a:off x="395536" y="398977"/>
            <a:ext cx="2952328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=0.4,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=0.2,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=1.0.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-1426" y="6122064"/>
            <a:ext cx="9178183" cy="720080"/>
            <a:chOff x="78346" y="2858007"/>
            <a:chExt cx="11019822" cy="879217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7693" y="2903763"/>
              <a:ext cx="6195468" cy="806077"/>
            </a:xfrm>
            <a:prstGeom prst="rect">
              <a:avLst/>
            </a:prstGeom>
          </p:spPr>
        </p:pic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78346" y="2996952"/>
              <a:ext cx="1001205" cy="56369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48264" y="2858007"/>
              <a:ext cx="4149904" cy="879217"/>
            </a:xfrm>
            <a:prstGeom prst="rect">
              <a:avLst/>
            </a:prstGeom>
          </p:spPr>
        </p:pic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2" name="矩形 1"/>
          <p:cNvSpPr/>
          <p:nvPr/>
        </p:nvSpPr>
        <p:spPr>
          <a:xfrm>
            <a:off x="385707" y="933486"/>
            <a:ext cx="6519957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构造向前差分表如下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△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△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△</a:t>
            </a:r>
            <a:r>
              <a:rPr kumimoji="1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0.4      1.5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0.6      1.8           0.3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0.8      2.2           0.4             0.1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1.0      2.8           0.6             0.2             0.1</a:t>
            </a: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368" y="5724571"/>
            <a:ext cx="1180969" cy="43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9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/>
      <p:bldP spid="631812" grpId="0"/>
      <p:bldP spid="6318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ChangeArrowheads="1"/>
          </p:cNvSpPr>
          <p:nvPr/>
        </p:nvSpPr>
        <p:spPr bwMode="auto">
          <a:xfrm>
            <a:off x="683568" y="548680"/>
            <a:ext cx="7561262" cy="282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再构造向后差分表如下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</a:t>
            </a:r>
            <a:r>
              <a:rPr kumimoji="1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0.4      1.5         0.3           0.1            0.1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0.6      1.8        0.4            0.2         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0.8      2.2        0.6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1.0      2.8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683568" y="3501430"/>
            <a:ext cx="77048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向后差分表中副对角线上的值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Newton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向后插值如下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graphicFrame>
        <p:nvGraphicFramePr>
          <p:cNvPr id="632836" name="Object 4"/>
          <p:cNvGraphicFramePr>
            <a:graphicFrameLocks noChangeAspect="1"/>
          </p:cNvGraphicFramePr>
          <p:nvPr/>
        </p:nvGraphicFramePr>
        <p:xfrm>
          <a:off x="678219" y="4269009"/>
          <a:ext cx="71786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3517560" imgH="393480" progId="Equation.DSMT4">
                  <p:embed/>
                </p:oleObj>
              </mc:Choice>
              <mc:Fallback>
                <p:oleObj name="Equation" r:id="rId3" imgW="3517560" imgH="393480" progId="Equation.DSMT4">
                  <p:embed/>
                  <p:pic>
                    <p:nvPicPr>
                      <p:cNvPr id="6328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219" y="4269009"/>
                        <a:ext cx="7178675" cy="803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7" name="Text Box 5"/>
          <p:cNvSpPr txBox="1">
            <a:spLocks noChangeArrowheads="1"/>
          </p:cNvSpPr>
          <p:nvPr/>
        </p:nvSpPr>
        <p:spPr bwMode="auto">
          <a:xfrm>
            <a:off x="8038455" y="4410338"/>
            <a:ext cx="79216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(2)</a:t>
            </a:r>
          </a:p>
        </p:txBody>
      </p:sp>
      <p:sp>
        <p:nvSpPr>
          <p:cNvPr id="632838" name="Line 6"/>
          <p:cNvSpPr>
            <a:spLocks noChangeShapeType="1"/>
          </p:cNvSpPr>
          <p:nvPr/>
        </p:nvSpPr>
        <p:spPr bwMode="auto">
          <a:xfrm>
            <a:off x="685155" y="2925167"/>
            <a:ext cx="719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2839" name="Rectangle 7"/>
          <p:cNvSpPr>
            <a:spLocks noChangeArrowheads="1"/>
          </p:cNvSpPr>
          <p:nvPr/>
        </p:nvSpPr>
        <p:spPr bwMode="auto">
          <a:xfrm>
            <a:off x="361305" y="2493367"/>
            <a:ext cx="827088" cy="431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0.9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6764" y="6002819"/>
            <a:ext cx="8856984" cy="810557"/>
            <a:chOff x="1104725" y="6918925"/>
            <a:chExt cx="8702575" cy="777618"/>
          </a:xfrm>
        </p:grpSpPr>
        <p:graphicFrame>
          <p:nvGraphicFramePr>
            <p:cNvPr id="9" name="Object 7"/>
            <p:cNvGraphicFramePr>
              <a:graphicFrameLocks noChangeAspect="1"/>
            </p:cNvGraphicFramePr>
            <p:nvPr/>
          </p:nvGraphicFramePr>
          <p:xfrm>
            <a:off x="1104725" y="6918925"/>
            <a:ext cx="5174182" cy="777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公式" r:id="rId5" imgW="2958840" imgH="406080" progId="Equation.3">
                    <p:embed/>
                  </p:oleObj>
                </mc:Choice>
                <mc:Fallback>
                  <p:oleObj name="公式" r:id="rId5" imgW="2958840" imgH="406080" progId="Equation.3">
                    <p:embed/>
                    <p:pic>
                      <p:nvPicPr>
                        <p:cNvPr id="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725" y="6918925"/>
                          <a:ext cx="5174182" cy="777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8"/>
            <p:cNvGraphicFramePr>
              <a:graphicFrameLocks noChangeAspect="1"/>
            </p:cNvGraphicFramePr>
            <p:nvPr/>
          </p:nvGraphicFramePr>
          <p:xfrm>
            <a:off x="6278907" y="6918925"/>
            <a:ext cx="3528393" cy="764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Equation" r:id="rId7" imgW="1739880" imgH="393480" progId="Equation.DSMT4">
                    <p:embed/>
                  </p:oleObj>
                </mc:Choice>
                <mc:Fallback>
                  <p:oleObj name="Equation" r:id="rId7" imgW="1739880" imgH="393480" progId="Equation.DSMT4">
                    <p:embed/>
                    <p:pic>
                      <p:nvPicPr>
                        <p:cNvPr id="1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8907" y="6918925"/>
                          <a:ext cx="3528393" cy="764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59399" y="5008866"/>
            <a:ext cx="7488832" cy="96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=0.9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用向后插值公式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这时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t=(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)/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=0.5.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1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－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  <a:r>
              <a:rPr kumimoji="1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(0.9)≈N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(0.9)=2.46875.</a:t>
            </a:r>
          </a:p>
        </p:txBody>
      </p:sp>
    </p:spTree>
    <p:extLst>
      <p:ext uri="{BB962C8B-B14F-4D97-AF65-F5344CB8AC3E}">
        <p14:creationId xmlns:p14="http://schemas.microsoft.com/office/powerpoint/2010/main" val="398633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/>
      <p:bldP spid="632835" grpId="0"/>
      <p:bldP spid="632837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434" name="Group 42"/>
          <p:cNvGrpSpPr>
            <a:grpSpLocks/>
          </p:cNvGrpSpPr>
          <p:nvPr/>
        </p:nvGrpSpPr>
        <p:grpSpPr bwMode="auto">
          <a:xfrm>
            <a:off x="1226758" y="573883"/>
            <a:ext cx="6470650" cy="844550"/>
            <a:chOff x="386" y="482"/>
            <a:chExt cx="4076" cy="532"/>
          </a:xfrm>
        </p:grpSpPr>
        <p:sp>
          <p:nvSpPr>
            <p:cNvPr id="187435" name="Rectangle 43"/>
            <p:cNvSpPr>
              <a:spLocks noChangeArrowheads="1"/>
            </p:cNvSpPr>
            <p:nvPr/>
          </p:nvSpPr>
          <p:spPr bwMode="auto">
            <a:xfrm>
              <a:off x="386" y="617"/>
              <a:ext cx="11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给定</a:t>
              </a:r>
            </a:p>
          </p:txBody>
        </p:sp>
        <p:graphicFrame>
          <p:nvGraphicFramePr>
            <p:cNvPr id="187436" name="Object 44"/>
            <p:cNvGraphicFramePr>
              <a:graphicFrameLocks noChangeAspect="1"/>
            </p:cNvGraphicFramePr>
            <p:nvPr/>
          </p:nvGraphicFramePr>
          <p:xfrm>
            <a:off x="839" y="663"/>
            <a:ext cx="64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公式" r:id="rId4" imgW="609480" imgH="203040" progId="Equation.3">
                    <p:embed/>
                  </p:oleObj>
                </mc:Choice>
                <mc:Fallback>
                  <p:oleObj name="公式" r:id="rId4" imgW="609480" imgH="203040" progId="Equation.3">
                    <p:embed/>
                    <p:pic>
                      <p:nvPicPr>
                        <p:cNvPr id="187436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663"/>
                          <a:ext cx="648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37" name="Rectangle 45"/>
            <p:cNvSpPr>
              <a:spLocks noChangeArrowheads="1"/>
            </p:cNvSpPr>
            <p:nvPr/>
          </p:nvSpPr>
          <p:spPr bwMode="auto">
            <a:xfrm>
              <a:off x="1247" y="617"/>
              <a:ext cx="20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的函数表</a:t>
              </a:r>
            </a:p>
          </p:txBody>
        </p:sp>
        <p:graphicFrame>
          <p:nvGraphicFramePr>
            <p:cNvPr id="187438" name="Object 46"/>
            <p:cNvGraphicFramePr>
              <a:graphicFrameLocks noChangeAspect="1"/>
            </p:cNvGraphicFramePr>
            <p:nvPr/>
          </p:nvGraphicFramePr>
          <p:xfrm>
            <a:off x="2336" y="482"/>
            <a:ext cx="212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公式" r:id="rId6" imgW="2197080" imgH="457200" progId="Equation.3">
                    <p:embed/>
                  </p:oleObj>
                </mc:Choice>
                <mc:Fallback>
                  <p:oleObj name="公式" r:id="rId6" imgW="2197080" imgH="457200" progId="Equation.3">
                    <p:embed/>
                    <p:pic>
                      <p:nvPicPr>
                        <p:cNvPr id="187438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482"/>
                          <a:ext cx="2126" cy="5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folHlink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439" name="Group 47"/>
          <p:cNvGrpSpPr>
            <a:grpSpLocks/>
          </p:cNvGrpSpPr>
          <p:nvPr/>
        </p:nvGrpSpPr>
        <p:grpSpPr bwMode="auto">
          <a:xfrm>
            <a:off x="4028281" y="2987642"/>
            <a:ext cx="4143375" cy="461962"/>
            <a:chOff x="2426" y="1252"/>
            <a:chExt cx="2610" cy="291"/>
          </a:xfrm>
        </p:grpSpPr>
        <p:sp>
          <p:nvSpPr>
            <p:cNvPr id="187440" name="Rectangle 48"/>
            <p:cNvSpPr>
              <a:spLocks noChangeArrowheads="1"/>
            </p:cNvSpPr>
            <p:nvPr/>
          </p:nvSpPr>
          <p:spPr bwMode="auto">
            <a:xfrm>
              <a:off x="2426" y="1252"/>
              <a:ext cx="146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并记</a:t>
              </a:r>
            </a:p>
          </p:txBody>
        </p:sp>
        <p:graphicFrame>
          <p:nvGraphicFramePr>
            <p:cNvPr id="187441" name="Object 49"/>
            <p:cNvGraphicFramePr>
              <a:graphicFrameLocks noChangeAspect="1"/>
            </p:cNvGraphicFramePr>
            <p:nvPr/>
          </p:nvGraphicFramePr>
          <p:xfrm>
            <a:off x="2950" y="1256"/>
            <a:ext cx="208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公式" r:id="rId8" imgW="1726920" imgH="228600" progId="Equation.3">
                    <p:embed/>
                  </p:oleObj>
                </mc:Choice>
                <mc:Fallback>
                  <p:oleObj name="公式" r:id="rId8" imgW="1726920" imgH="228600" progId="Equation.3">
                    <p:embed/>
                    <p:pic>
                      <p:nvPicPr>
                        <p:cNvPr id="187441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1256"/>
                          <a:ext cx="2086" cy="2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442" name="Group 50"/>
          <p:cNvGrpSpPr>
            <a:grpSpLocks/>
          </p:cNvGrpSpPr>
          <p:nvPr/>
        </p:nvGrpSpPr>
        <p:grpSpPr bwMode="auto">
          <a:xfrm>
            <a:off x="348456" y="1549703"/>
            <a:ext cx="7092950" cy="492125"/>
            <a:chOff x="0" y="980"/>
            <a:chExt cx="4468" cy="310"/>
          </a:xfrm>
        </p:grpSpPr>
        <p:graphicFrame>
          <p:nvGraphicFramePr>
            <p:cNvPr id="187443" name="Object 51"/>
            <p:cNvGraphicFramePr>
              <a:graphicFrameLocks noChangeAspect="1"/>
            </p:cNvGraphicFramePr>
            <p:nvPr/>
          </p:nvGraphicFramePr>
          <p:xfrm>
            <a:off x="295" y="981"/>
            <a:ext cx="172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name="公式" r:id="rId10" imgW="1625400" imgH="228600" progId="Equation.3">
                    <p:embed/>
                  </p:oleObj>
                </mc:Choice>
                <mc:Fallback>
                  <p:oleObj name="公式" r:id="rId10" imgW="1625400" imgH="228600" progId="Equation.3">
                    <p:embed/>
                    <p:pic>
                      <p:nvPicPr>
                        <p:cNvPr id="187443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981"/>
                          <a:ext cx="1723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44" name="Rectangle 52"/>
            <p:cNvSpPr>
              <a:spLocks noChangeArrowheads="1"/>
            </p:cNvSpPr>
            <p:nvPr/>
          </p:nvSpPr>
          <p:spPr bwMode="auto">
            <a:xfrm>
              <a:off x="0" y="980"/>
              <a:ext cx="39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且</a:t>
              </a:r>
            </a:p>
          </p:txBody>
        </p:sp>
        <p:graphicFrame>
          <p:nvGraphicFramePr>
            <p:cNvPr id="187445" name="Object 53"/>
            <p:cNvGraphicFramePr>
              <a:graphicFrameLocks noChangeAspect="1"/>
            </p:cNvGraphicFramePr>
            <p:nvPr/>
          </p:nvGraphicFramePr>
          <p:xfrm>
            <a:off x="2064" y="981"/>
            <a:ext cx="240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name="公式" r:id="rId12" imgW="2070000" imgH="228600" progId="Equation.3">
                    <p:embed/>
                  </p:oleObj>
                </mc:Choice>
                <mc:Fallback>
                  <p:oleObj name="公式" r:id="rId12" imgW="2070000" imgH="228600" progId="Equation.3">
                    <p:embed/>
                    <p:pic>
                      <p:nvPicPr>
                        <p:cNvPr id="187445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981"/>
                          <a:ext cx="240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7446" name="Group 54"/>
          <p:cNvGrpSpPr>
            <a:grpSpLocks/>
          </p:cNvGrpSpPr>
          <p:nvPr/>
        </p:nvGrpSpPr>
        <p:grpSpPr bwMode="auto">
          <a:xfrm>
            <a:off x="7407825" y="1412776"/>
            <a:ext cx="1981200" cy="792162"/>
            <a:chOff x="4512" y="890"/>
            <a:chExt cx="1248" cy="499"/>
          </a:xfrm>
        </p:grpSpPr>
        <p:graphicFrame>
          <p:nvGraphicFramePr>
            <p:cNvPr id="187447" name="Object 55"/>
            <p:cNvGraphicFramePr>
              <a:graphicFrameLocks noChangeAspect="1"/>
            </p:cNvGraphicFramePr>
            <p:nvPr/>
          </p:nvGraphicFramePr>
          <p:xfrm>
            <a:off x="4830" y="890"/>
            <a:ext cx="621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name="公式" r:id="rId14" imgW="660240" imgH="393480" progId="Equation.3">
                    <p:embed/>
                  </p:oleObj>
                </mc:Choice>
                <mc:Fallback>
                  <p:oleObj name="公式" r:id="rId14" imgW="660240" imgH="393480" progId="Equation.3">
                    <p:embed/>
                    <p:pic>
                      <p:nvPicPr>
                        <p:cNvPr id="187447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890"/>
                          <a:ext cx="621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448" name="Rectangle 56"/>
            <p:cNvSpPr>
              <a:spLocks noChangeArrowheads="1"/>
            </p:cNvSpPr>
            <p:nvPr/>
          </p:nvSpPr>
          <p:spPr bwMode="auto">
            <a:xfrm>
              <a:off x="4512" y="980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即</a:t>
              </a:r>
            </a:p>
          </p:txBody>
        </p:sp>
      </p:grpSp>
      <p:graphicFrame>
        <p:nvGraphicFramePr>
          <p:cNvPr id="187450" name="Object 58"/>
          <p:cNvGraphicFramePr>
            <a:graphicFrameLocks noChangeAspect="1"/>
          </p:cNvGraphicFramePr>
          <p:nvPr/>
        </p:nvGraphicFramePr>
        <p:xfrm>
          <a:off x="412750" y="2987642"/>
          <a:ext cx="35433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16" imgW="1777680" imgH="228600" progId="Equation.DSMT4">
                  <p:embed/>
                </p:oleObj>
              </mc:Choice>
              <mc:Fallback>
                <p:oleObj name="Equation" r:id="rId16" imgW="1777680" imgH="228600" progId="Equation.DSMT4">
                  <p:embed/>
                  <p:pic>
                    <p:nvPicPr>
                      <p:cNvPr id="1874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987642"/>
                        <a:ext cx="35433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76" name="Rectangle 84"/>
          <p:cNvSpPr>
            <a:spLocks noChangeArrowheads="1"/>
          </p:cNvSpPr>
          <p:nvPr/>
        </p:nvSpPr>
        <p:spPr bwMode="auto">
          <a:xfrm>
            <a:off x="348456" y="2271796"/>
            <a:ext cx="27352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步长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常数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187478" name="Rectangle 86"/>
          <p:cNvSpPr>
            <a:spLocks noChangeArrowheads="1"/>
          </p:cNvSpPr>
          <p:nvPr/>
        </p:nvSpPr>
        <p:spPr bwMode="auto">
          <a:xfrm>
            <a:off x="2685057" y="2271795"/>
            <a:ext cx="47227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… , </a:t>
            </a:r>
            <a:r>
              <a:rPr kumimoji="1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1" lang="en-US" altLang="zh-CN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等距节点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</a:p>
        </p:txBody>
      </p:sp>
      <p:sp>
        <p:nvSpPr>
          <p:cNvPr id="22" name="Rectangle 70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-3398" y="35842"/>
            <a:ext cx="9036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等距节点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48456" y="3498563"/>
            <a:ext cx="16196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引入记号</a:t>
            </a:r>
          </a:p>
        </p:txBody>
      </p:sp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1835420" y="3573016"/>
          <a:ext cx="14763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公式" r:id="rId18" imgW="876240" imgH="228600" progId="Equation.3">
                  <p:embed/>
                </p:oleObj>
              </mc:Choice>
              <mc:Fallback>
                <p:oleObj name="公式" r:id="rId18" imgW="876240" imgH="228600" progId="Equation.3">
                  <p:embed/>
                  <p:pic>
                    <p:nvPicPr>
                      <p:cNvPr id="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20" y="3573016"/>
                        <a:ext cx="1476375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1835420" y="4134534"/>
          <a:ext cx="42465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公式" r:id="rId20" imgW="2400120" imgH="228600" progId="Equation.3">
                  <p:embed/>
                </p:oleObj>
              </mc:Choice>
              <mc:Fallback>
                <p:oleObj name="公式" r:id="rId20" imgW="2400120" imgH="228600" progId="Equation.3">
                  <p:embed/>
                  <p:pic>
                    <p:nvPicPr>
                      <p:cNvPr id="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20" y="4134534"/>
                        <a:ext cx="4246562" cy="4302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1835420" y="4610248"/>
          <a:ext cx="43195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公式" r:id="rId22" imgW="2781000" imgH="431640" progId="Equation.3">
                  <p:embed/>
                </p:oleObj>
              </mc:Choice>
              <mc:Fallback>
                <p:oleObj name="公式" r:id="rId22" imgW="2781000" imgH="431640" progId="Equation.3">
                  <p:embed/>
                  <p:pic>
                    <p:nvPicPr>
                      <p:cNvPr id="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420" y="4610248"/>
                        <a:ext cx="4319587" cy="806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5"/>
          <p:cNvGraphicFramePr>
            <a:graphicFrameLocks noChangeAspect="1"/>
          </p:cNvGraphicFramePr>
          <p:nvPr/>
        </p:nvGraphicFramePr>
        <p:xfrm>
          <a:off x="3275282" y="3573016"/>
          <a:ext cx="2203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公式" r:id="rId24" imgW="1307880" imgH="228600" progId="Equation.3">
                  <p:embed/>
                </p:oleObj>
              </mc:Choice>
              <mc:Fallback>
                <p:oleObj name="公式" r:id="rId24" imgW="1307880" imgH="228600" progId="Equation.3">
                  <p:embed/>
                  <p:pic>
                    <p:nvPicPr>
                      <p:cNvPr id="2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282" y="3573016"/>
                        <a:ext cx="2203450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5507307" y="3573016"/>
          <a:ext cx="13033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公式" r:id="rId26" imgW="774360" imgH="228600" progId="Equation.3">
                  <p:embed/>
                </p:oleObj>
              </mc:Choice>
              <mc:Fallback>
                <p:oleObj name="公式" r:id="rId26" imgW="774360" imgH="228600" progId="Equation.3">
                  <p:embed/>
                  <p:pic>
                    <p:nvPicPr>
                      <p:cNvPr id="29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7307" y="3573016"/>
                        <a:ext cx="1303338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6976241" y="3567397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向前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差分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76241" y="416273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向后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差分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86316" y="4809950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中心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差分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8418574" y="3676141"/>
            <a:ext cx="614524" cy="15696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一阶差分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258" y="6068503"/>
            <a:ext cx="9216648" cy="504825"/>
            <a:chOff x="0" y="5720450"/>
            <a:chExt cx="9216648" cy="504825"/>
          </a:xfrm>
        </p:grpSpPr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0" y="5755900"/>
              <a:ext cx="921664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分别称为          在            点的步长为</a:t>
              </a: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一阶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向前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向后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、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中心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差分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34" name="Object 14"/>
            <p:cNvGraphicFramePr>
              <a:graphicFrameLocks noChangeAspect="1"/>
            </p:cNvGraphicFramePr>
            <p:nvPr/>
          </p:nvGraphicFramePr>
          <p:xfrm>
            <a:off x="2394922" y="5720450"/>
            <a:ext cx="935178" cy="504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公式" r:id="rId28" imgW="444240" imgH="228600" progId="Equation.3">
                    <p:embed/>
                  </p:oleObj>
                </mc:Choice>
                <mc:Fallback>
                  <p:oleObj name="公式" r:id="rId28" imgW="444240" imgH="228600" progId="Equation.3">
                    <p:embed/>
                    <p:pic>
                      <p:nvPicPr>
                        <p:cNvPr id="3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922" y="5720450"/>
                          <a:ext cx="935178" cy="5048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5"/>
            <p:cNvGraphicFramePr>
              <a:graphicFrameLocks noChangeAspect="1"/>
            </p:cNvGraphicFramePr>
            <p:nvPr/>
          </p:nvGraphicFramePr>
          <p:xfrm>
            <a:off x="1386860" y="5776013"/>
            <a:ext cx="726624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公式" r:id="rId30" imgW="368280" imgH="203040" progId="Equation.3">
                    <p:embed/>
                  </p:oleObj>
                </mc:Choice>
                <mc:Fallback>
                  <p:oleObj name="公式" r:id="rId30" imgW="368280" imgH="203040" progId="Equation.3">
                    <p:embed/>
                    <p:pic>
                      <p:nvPicPr>
                        <p:cNvPr id="3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6860" y="5776013"/>
                          <a:ext cx="726624" cy="3778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701742" y="5420691"/>
            <a:ext cx="7528764" cy="462314"/>
            <a:chOff x="467544" y="6235103"/>
            <a:chExt cx="7528764" cy="536576"/>
          </a:xfrm>
        </p:grpSpPr>
        <p:grpSp>
          <p:nvGrpSpPr>
            <p:cNvPr id="37" name="Group 7"/>
            <p:cNvGrpSpPr>
              <a:grpSpLocks/>
            </p:cNvGrpSpPr>
            <p:nvPr/>
          </p:nvGrpSpPr>
          <p:grpSpPr bwMode="auto">
            <a:xfrm>
              <a:off x="467544" y="6235103"/>
              <a:ext cx="7528764" cy="536576"/>
              <a:chOff x="385" y="2703"/>
              <a:chExt cx="3325" cy="338"/>
            </a:xfrm>
          </p:grpSpPr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385" y="2703"/>
                <a:ext cx="3325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CC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       — 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分别称为向前、向后、中心差分算子；</a:t>
                </a:r>
              </a:p>
            </p:txBody>
          </p:sp>
          <p:graphicFrame>
            <p:nvGraphicFramePr>
              <p:cNvPr id="39" name="Object 9"/>
              <p:cNvGraphicFramePr>
                <a:graphicFrameLocks noChangeAspect="1"/>
              </p:cNvGraphicFramePr>
              <p:nvPr/>
            </p:nvGraphicFramePr>
            <p:xfrm>
              <a:off x="385" y="2750"/>
              <a:ext cx="219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4" name="公式" r:id="rId32" imgW="152280" imgH="164880" progId="Equation.3">
                      <p:embed/>
                    </p:oleObj>
                  </mc:Choice>
                  <mc:Fallback>
                    <p:oleObj name="公式" r:id="rId32" imgW="152280" imgH="164880" progId="Equation.3">
                      <p:embed/>
                      <p:pic>
                        <p:nvPicPr>
                          <p:cNvPr id="39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2750"/>
                            <a:ext cx="219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" name="Object 24"/>
            <p:cNvGraphicFramePr>
              <a:graphicFrameLocks noChangeAspect="1"/>
            </p:cNvGraphicFramePr>
            <p:nvPr/>
          </p:nvGraphicFramePr>
          <p:xfrm>
            <a:off x="900479" y="6333016"/>
            <a:ext cx="27305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公式" r:id="rId34" imgW="152280" imgH="177480" progId="Equation.3">
                    <p:embed/>
                  </p:oleObj>
                </mc:Choice>
                <mc:Fallback>
                  <p:oleObj name="公式" r:id="rId34" imgW="152280" imgH="177480" progId="Equation.3">
                    <p:embed/>
                    <p:pic>
                      <p:nvPicPr>
                        <p:cNvPr id="4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479" y="6333016"/>
                          <a:ext cx="273050" cy="377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0"/>
            <p:cNvGraphicFramePr>
              <a:graphicFrameLocks noChangeAspect="1"/>
            </p:cNvGraphicFramePr>
            <p:nvPr/>
          </p:nvGraphicFramePr>
          <p:xfrm>
            <a:off x="1276337" y="6331027"/>
            <a:ext cx="240041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公式" r:id="rId36" imgW="190440" imgH="203040" progId="Equation.3">
                    <p:embed/>
                  </p:oleObj>
                </mc:Choice>
                <mc:Fallback>
                  <p:oleObj name="公式" r:id="rId36" imgW="190440" imgH="203040" progId="Equation.3">
                    <p:embed/>
                    <p:pic>
                      <p:nvPicPr>
                        <p:cNvPr id="41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337" y="6331027"/>
                          <a:ext cx="240041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1605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8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8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8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76" grpId="0"/>
      <p:bldP spid="187478" grpId="0"/>
      <p:bldP spid="24" grpId="0"/>
      <p:bldP spid="2" grpId="0"/>
      <p:bldP spid="3" grpId="0"/>
      <p:bldP spid="4" grpId="0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6516216" y="1840079"/>
            <a:ext cx="31680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二阶向前差分；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/>
        </p:nvGraphicFramePr>
        <p:xfrm>
          <a:off x="2304257" y="1368856"/>
          <a:ext cx="1722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52200" imgH="241200" progId="Equation.DSMT4">
                  <p:embed/>
                </p:oleObj>
              </mc:Choice>
              <mc:Fallback>
                <p:oleObj name="Equation" r:id="rId3" imgW="952200" imgH="241200" progId="Equation.DSMT4">
                  <p:embed/>
                  <p:pic>
                    <p:nvPicPr>
                      <p:cNvPr id="3543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257" y="1368856"/>
                        <a:ext cx="17224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1" name="Rectangle 7"/>
          <p:cNvSpPr>
            <a:spLocks noChangeArrowheads="1"/>
          </p:cNvSpPr>
          <p:nvPr/>
        </p:nvSpPr>
        <p:spPr bwMode="auto">
          <a:xfrm>
            <a:off x="6516216" y="2822188"/>
            <a:ext cx="3132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二阶向后差分；</a:t>
            </a:r>
          </a:p>
        </p:txBody>
      </p:sp>
      <p:graphicFrame>
        <p:nvGraphicFramePr>
          <p:cNvPr id="354312" name="Object 8"/>
          <p:cNvGraphicFramePr>
            <a:graphicFrameLocks noChangeAspect="1"/>
          </p:cNvGraphicFramePr>
          <p:nvPr/>
        </p:nvGraphicFramePr>
        <p:xfrm>
          <a:off x="2371670" y="2693429"/>
          <a:ext cx="1800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公式" r:id="rId5" imgW="1015920" imgH="241200" progId="Equation.3">
                  <p:embed/>
                </p:oleObj>
              </mc:Choice>
              <mc:Fallback>
                <p:oleObj name="公式" r:id="rId5" imgW="1015920" imgH="241200" progId="Equation.3">
                  <p:embed/>
                  <p:pic>
                    <p:nvPicPr>
                      <p:cNvPr id="3543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670" y="2693429"/>
                        <a:ext cx="18002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8" name="Object 14"/>
          <p:cNvGraphicFramePr>
            <a:graphicFrameLocks noChangeAspect="1"/>
          </p:cNvGraphicFramePr>
          <p:nvPr/>
        </p:nvGraphicFramePr>
        <p:xfrm>
          <a:off x="4031457" y="1395451"/>
          <a:ext cx="15605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公式" r:id="rId7" imgW="863280" imgH="228600" progId="Equation.3">
                  <p:embed/>
                </p:oleObj>
              </mc:Choice>
              <mc:Fallback>
                <p:oleObj name="公式" r:id="rId7" imgW="863280" imgH="228600" progId="Equation.3">
                  <p:embed/>
                  <p:pic>
                    <p:nvPicPr>
                      <p:cNvPr id="3543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457" y="1395451"/>
                        <a:ext cx="15605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9" name="Object 15"/>
          <p:cNvGraphicFramePr>
            <a:graphicFrameLocks noChangeAspect="1"/>
          </p:cNvGraphicFramePr>
          <p:nvPr/>
        </p:nvGraphicFramePr>
        <p:xfrm>
          <a:off x="2987824" y="2015654"/>
          <a:ext cx="22272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公式" r:id="rId9" imgW="1231560" imgH="228600" progId="Equation.3">
                  <p:embed/>
                </p:oleObj>
              </mc:Choice>
              <mc:Fallback>
                <p:oleObj name="公式" r:id="rId9" imgW="1231560" imgH="228600" progId="Equation.3">
                  <p:embed/>
                  <p:pic>
                    <p:nvPicPr>
                      <p:cNvPr id="3543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015654"/>
                        <a:ext cx="222726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0" name="Object 16"/>
          <p:cNvGraphicFramePr>
            <a:graphicFrameLocks noChangeAspect="1"/>
          </p:cNvGraphicFramePr>
          <p:nvPr/>
        </p:nvGraphicFramePr>
        <p:xfrm>
          <a:off x="4243332" y="2693429"/>
          <a:ext cx="14398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公式" r:id="rId11" imgW="888840" imgH="228600" progId="Equation.3">
                  <p:embed/>
                </p:oleObj>
              </mc:Choice>
              <mc:Fallback>
                <p:oleObj name="公式" r:id="rId11" imgW="888840" imgH="228600" progId="Equation.3">
                  <p:embed/>
                  <p:pic>
                    <p:nvPicPr>
                      <p:cNvPr id="354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32" y="2693429"/>
                        <a:ext cx="143986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21" name="Object 17"/>
          <p:cNvGraphicFramePr>
            <a:graphicFrameLocks noChangeAspect="1"/>
          </p:cNvGraphicFramePr>
          <p:nvPr/>
        </p:nvGraphicFramePr>
        <p:xfrm>
          <a:off x="3058263" y="3260917"/>
          <a:ext cx="22272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公式" r:id="rId13" imgW="1231560" imgH="228600" progId="Equation.3">
                  <p:embed/>
                </p:oleObj>
              </mc:Choice>
              <mc:Fallback>
                <p:oleObj name="公式" r:id="rId13" imgW="1231560" imgH="228600" progId="Equation.3">
                  <p:embed/>
                  <p:pic>
                    <p:nvPicPr>
                      <p:cNvPr id="354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263" y="3260917"/>
                        <a:ext cx="222726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5" name="Rectangle 21"/>
          <p:cNvSpPr>
            <a:spLocks noChangeArrowheads="1"/>
          </p:cNvSpPr>
          <p:nvPr/>
        </p:nvSpPr>
        <p:spPr bwMode="auto">
          <a:xfrm>
            <a:off x="359569" y="635353"/>
            <a:ext cx="48253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利用一阶差分，可定义二阶差分为</a:t>
            </a:r>
          </a:p>
        </p:txBody>
      </p:sp>
      <p:sp>
        <p:nvSpPr>
          <p:cNvPr id="354326" name="Rectangle 22"/>
          <p:cNvSpPr>
            <a:spLocks noChangeArrowheads="1"/>
          </p:cNvSpPr>
          <p:nvPr/>
        </p:nvSpPr>
        <p:spPr bwMode="auto">
          <a:xfrm>
            <a:off x="463958" y="3672080"/>
            <a:ext cx="39212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一般地，可定义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阶差分为</a:t>
            </a:r>
          </a:p>
        </p:txBody>
      </p:sp>
      <p:graphicFrame>
        <p:nvGraphicFramePr>
          <p:cNvPr id="354328" name="Object 24"/>
          <p:cNvGraphicFramePr>
            <a:graphicFrameLocks noChangeAspect="1"/>
          </p:cNvGraphicFramePr>
          <p:nvPr/>
        </p:nvGraphicFramePr>
        <p:xfrm>
          <a:off x="2371670" y="4322065"/>
          <a:ext cx="504031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3022560" imgH="241200" progId="Equation.DSMT4">
                  <p:embed/>
                </p:oleObj>
              </mc:Choice>
              <mc:Fallback>
                <p:oleObj name="Equation" r:id="rId15" imgW="3022560" imgH="241200" progId="Equation.DSMT4">
                  <p:embed/>
                  <p:pic>
                    <p:nvPicPr>
                      <p:cNvPr id="3543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670" y="4322065"/>
                        <a:ext cx="5040312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29" name="Rectangle 25"/>
          <p:cNvSpPr>
            <a:spLocks noChangeArrowheads="1"/>
          </p:cNvSpPr>
          <p:nvPr/>
        </p:nvSpPr>
        <p:spPr bwMode="auto">
          <a:xfrm>
            <a:off x="6372200" y="4840288"/>
            <a:ext cx="2520082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阶向前差分；</a:t>
            </a:r>
          </a:p>
        </p:txBody>
      </p:sp>
      <p:graphicFrame>
        <p:nvGraphicFramePr>
          <p:cNvPr id="354332" name="Object 28"/>
          <p:cNvGraphicFramePr>
            <a:graphicFrameLocks noChangeAspect="1"/>
          </p:cNvGraphicFramePr>
          <p:nvPr/>
        </p:nvGraphicFramePr>
        <p:xfrm>
          <a:off x="2371670" y="5369810"/>
          <a:ext cx="55260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3314520" imgH="241200" progId="Equation.DSMT4">
                  <p:embed/>
                </p:oleObj>
              </mc:Choice>
              <mc:Fallback>
                <p:oleObj name="Equation" r:id="rId17" imgW="3314520" imgH="241200" progId="Equation.DSMT4">
                  <p:embed/>
                  <p:pic>
                    <p:nvPicPr>
                      <p:cNvPr id="3543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670" y="5369810"/>
                        <a:ext cx="5526087" cy="401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3" name="Rectangle 29"/>
          <p:cNvSpPr>
            <a:spLocks noChangeArrowheads="1"/>
          </p:cNvSpPr>
          <p:nvPr/>
        </p:nvSpPr>
        <p:spPr bwMode="auto">
          <a:xfrm>
            <a:off x="6336481" y="5921522"/>
            <a:ext cx="2591520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阶向后差分；</a:t>
            </a:r>
          </a:p>
        </p:txBody>
      </p:sp>
      <p:sp>
        <p:nvSpPr>
          <p:cNvPr id="354335" name="Rectangle 31"/>
          <p:cNvSpPr>
            <a:spLocks noChangeArrowheads="1"/>
          </p:cNvSpPr>
          <p:nvPr/>
        </p:nvSpPr>
        <p:spPr bwMode="auto">
          <a:xfrm>
            <a:off x="359569" y="1251335"/>
            <a:ext cx="1944688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二阶差分</a:t>
            </a:r>
          </a:p>
        </p:txBody>
      </p:sp>
      <p:sp>
        <p:nvSpPr>
          <p:cNvPr id="354336" name="Rectangle 32"/>
          <p:cNvSpPr>
            <a:spLocks noChangeArrowheads="1"/>
          </p:cNvSpPr>
          <p:nvPr/>
        </p:nvSpPr>
        <p:spPr bwMode="auto">
          <a:xfrm>
            <a:off x="468313" y="4215756"/>
            <a:ext cx="1727200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阶差分</a:t>
            </a:r>
          </a:p>
        </p:txBody>
      </p:sp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80169" y="-4465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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差分定义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77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35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3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5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autoUpdateAnimBg="0"/>
      <p:bldP spid="354311" grpId="0" autoUpdateAnimBg="0"/>
      <p:bldP spid="354326" grpId="0"/>
      <p:bldP spid="354329" grpId="0" animBg="1"/>
      <p:bldP spid="354333" grpId="0" animBg="1"/>
      <p:bldP spid="3543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ChangeArrowheads="1"/>
          </p:cNvSpPr>
          <p:nvPr/>
        </p:nvSpPr>
        <p:spPr bwMode="auto">
          <a:xfrm>
            <a:off x="-555588" y="379180"/>
            <a:ext cx="8207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计算各阶差分可按如下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差分表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graphicFrame>
        <p:nvGraphicFramePr>
          <p:cNvPr id="607235" name="Object 3"/>
          <p:cNvGraphicFramePr>
            <a:graphicFrameLocks noChangeAspect="1"/>
          </p:cNvGraphicFramePr>
          <p:nvPr/>
        </p:nvGraphicFramePr>
        <p:xfrm>
          <a:off x="1187745" y="1412776"/>
          <a:ext cx="6480175" cy="47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2539800" imgH="1879560" progId="Equation.DSMT4">
                  <p:embed/>
                </p:oleObj>
              </mc:Choice>
              <mc:Fallback>
                <p:oleObj name="Equation" r:id="rId3" imgW="2539800" imgH="1879560" progId="Equation.DSMT4">
                  <p:embed/>
                  <p:pic>
                    <p:nvPicPr>
                      <p:cNvPr id="6072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745" y="1412776"/>
                        <a:ext cx="6480175" cy="479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971600" y="6381328"/>
            <a:ext cx="6324600" cy="457200"/>
            <a:chOff x="432" y="576"/>
            <a:chExt cx="3984" cy="288"/>
          </a:xfrm>
        </p:grpSpPr>
        <p:sp>
          <p:nvSpPr>
            <p:cNvPr id="6" name="Text Box 92"/>
            <p:cNvSpPr txBox="1">
              <a:spLocks noChangeArrowheads="1"/>
            </p:cNvSpPr>
            <p:nvPr/>
          </p:nvSpPr>
          <p:spPr bwMode="auto">
            <a:xfrm>
              <a:off x="432" y="576"/>
              <a:ext cx="20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当节点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等距</a:t>
              </a:r>
              <a:r>
                <a:rPr kumimoji="0" lang="zh-CN" alt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分布时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:</a:t>
              </a:r>
            </a:p>
          </p:txBody>
        </p:sp>
        <p:graphicFrame>
          <p:nvGraphicFramePr>
            <p:cNvPr id="7" name="Object 93"/>
            <p:cNvGraphicFramePr>
              <a:graphicFrameLocks noChangeAspect="1"/>
            </p:cNvGraphicFramePr>
            <p:nvPr/>
          </p:nvGraphicFramePr>
          <p:xfrm>
            <a:off x="2208" y="576"/>
            <a:ext cx="2208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9" name="Equation" r:id="rId5" imgW="1650960" imgH="228600" progId="Equation.3">
                    <p:embed/>
                  </p:oleObj>
                </mc:Choice>
                <mc:Fallback>
                  <p:oleObj name="Equation" r:id="rId5" imgW="1650960" imgH="228600" progId="Equation.3">
                    <p:embed/>
                    <p:pic>
                      <p:nvPicPr>
                        <p:cNvPr id="7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576"/>
                          <a:ext cx="2208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0139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ChangeArrowheads="1"/>
          </p:cNvSpPr>
          <p:nvPr/>
        </p:nvSpPr>
        <p:spPr bwMode="auto">
          <a:xfrm>
            <a:off x="467544" y="548680"/>
            <a:ext cx="91457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在等距节点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3,  4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上的各阶差分值</a:t>
            </a:r>
          </a:p>
        </p:txBody>
      </p:sp>
      <p:pic>
        <p:nvPicPr>
          <p:cNvPr id="608259" name="Picture 3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84313"/>
            <a:ext cx="634682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26892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470843" y="763341"/>
            <a:ext cx="8820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等距节点情况下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4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+ih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向前差分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为例表示差商：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29808" y="2028033"/>
            <a:ext cx="7865310" cy="1347787"/>
            <a:chOff x="811146" y="2636912"/>
            <a:chExt cx="7865310" cy="1347787"/>
          </a:xfrm>
        </p:grpSpPr>
        <p:sp>
          <p:nvSpPr>
            <p:cNvPr id="565265" name="Rectangle 17"/>
            <p:cNvSpPr>
              <a:spLocks noChangeArrowheads="1"/>
            </p:cNvSpPr>
            <p:nvPr/>
          </p:nvSpPr>
          <p:spPr bwMode="auto">
            <a:xfrm>
              <a:off x="811146" y="3226362"/>
              <a:ext cx="1576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83CA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]=</a:t>
              </a:r>
            </a:p>
          </p:txBody>
        </p:sp>
        <p:sp>
          <p:nvSpPr>
            <p:cNvPr id="565266" name="Rectangle 18"/>
            <p:cNvSpPr>
              <a:spLocks noChangeArrowheads="1"/>
            </p:cNvSpPr>
            <p:nvPr/>
          </p:nvSpPr>
          <p:spPr bwMode="auto">
            <a:xfrm>
              <a:off x="2427941" y="2989337"/>
              <a:ext cx="2139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83CA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]- 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565267" name="Line 19"/>
            <p:cNvSpPr>
              <a:spLocks noChangeShapeType="1"/>
            </p:cNvSpPr>
            <p:nvPr/>
          </p:nvSpPr>
          <p:spPr bwMode="auto">
            <a:xfrm flipV="1">
              <a:off x="2377295" y="3476699"/>
              <a:ext cx="2223942" cy="923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268" name="Rectangle 20"/>
            <p:cNvSpPr>
              <a:spLocks noChangeArrowheads="1"/>
            </p:cNvSpPr>
            <p:nvPr/>
          </p:nvSpPr>
          <p:spPr bwMode="auto">
            <a:xfrm>
              <a:off x="3003491" y="3465586"/>
              <a:ext cx="971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 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65269" name="Rectangle 21"/>
            <p:cNvSpPr>
              <a:spLocks noChangeArrowheads="1"/>
            </p:cNvSpPr>
            <p:nvPr/>
          </p:nvSpPr>
          <p:spPr bwMode="auto">
            <a:xfrm>
              <a:off x="4576705" y="3226362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270" name="Line 22"/>
            <p:cNvSpPr>
              <a:spLocks noChangeShapeType="1"/>
            </p:cNvSpPr>
            <p:nvPr/>
          </p:nvSpPr>
          <p:spPr bwMode="auto">
            <a:xfrm flipV="1">
              <a:off x="4974300" y="3490985"/>
              <a:ext cx="15007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5271" name="Group 23"/>
            <p:cNvGrpSpPr>
              <a:grpSpLocks/>
            </p:cNvGrpSpPr>
            <p:nvPr/>
          </p:nvGrpSpPr>
          <p:grpSpPr bwMode="auto">
            <a:xfrm>
              <a:off x="4923500" y="2654374"/>
              <a:ext cx="676275" cy="887412"/>
              <a:chOff x="3408" y="1786"/>
              <a:chExt cx="394" cy="559"/>
            </a:xfrm>
          </p:grpSpPr>
          <p:sp>
            <p:nvSpPr>
              <p:cNvPr id="565272" name="Rectangle 24"/>
              <p:cNvSpPr>
                <a:spLocks noChangeArrowheads="1"/>
              </p:cNvSpPr>
              <p:nvPr/>
            </p:nvSpPr>
            <p:spPr bwMode="auto">
              <a:xfrm>
                <a:off x="3439" y="1786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5273" name="Line 25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274" name="Rectangle 26"/>
              <p:cNvSpPr>
                <a:spLocks noChangeArrowheads="1"/>
              </p:cNvSpPr>
              <p:nvPr/>
            </p:nvSpPr>
            <p:spPr bwMode="auto">
              <a:xfrm>
                <a:off x="3448" y="2057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</a:p>
            </p:txBody>
          </p:sp>
        </p:grpSp>
        <p:sp>
          <p:nvSpPr>
            <p:cNvPr id="565275" name="Rectangle 27"/>
            <p:cNvSpPr>
              <a:spLocks noChangeArrowheads="1"/>
            </p:cNvSpPr>
            <p:nvPr/>
          </p:nvSpPr>
          <p:spPr bwMode="auto">
            <a:xfrm>
              <a:off x="5580427" y="2843286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</a:p>
          </p:txBody>
        </p:sp>
        <p:grpSp>
          <p:nvGrpSpPr>
            <p:cNvPr id="565276" name="Group 28"/>
            <p:cNvGrpSpPr>
              <a:grpSpLocks/>
            </p:cNvGrpSpPr>
            <p:nvPr/>
          </p:nvGrpSpPr>
          <p:grpSpPr bwMode="auto">
            <a:xfrm>
              <a:off x="5869880" y="2636912"/>
              <a:ext cx="622300" cy="909638"/>
              <a:chOff x="4015" y="1772"/>
              <a:chExt cx="363" cy="573"/>
            </a:xfrm>
          </p:grpSpPr>
          <p:sp>
            <p:nvSpPr>
              <p:cNvPr id="565277" name="Rectangle 29"/>
              <p:cNvSpPr>
                <a:spLocks noChangeArrowheads="1"/>
              </p:cNvSpPr>
              <p:nvPr/>
            </p:nvSpPr>
            <p:spPr bwMode="auto">
              <a:xfrm>
                <a:off x="4015" y="1772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65278" name="Line 30"/>
              <p:cNvSpPr>
                <a:spLocks noChangeShapeType="1"/>
              </p:cNvSpPr>
              <p:nvPr/>
            </p:nvSpPr>
            <p:spPr bwMode="auto">
              <a:xfrm flipV="1">
                <a:off x="4032" y="2064"/>
                <a:ext cx="336" cy="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279" name="Rectangle 31"/>
              <p:cNvSpPr>
                <a:spLocks noChangeArrowheads="1"/>
              </p:cNvSpPr>
              <p:nvPr/>
            </p:nvSpPr>
            <p:spPr bwMode="auto">
              <a:xfrm>
                <a:off x="4023" y="2057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1!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</a:p>
            </p:txBody>
          </p:sp>
        </p:grpSp>
        <p:sp>
          <p:nvSpPr>
            <p:cNvPr id="565280" name="Rectangle 32"/>
            <p:cNvSpPr>
              <a:spLocks noChangeArrowheads="1"/>
            </p:cNvSpPr>
            <p:nvPr/>
          </p:nvSpPr>
          <p:spPr bwMode="auto">
            <a:xfrm>
              <a:off x="5583900" y="3527499"/>
              <a:ext cx="5064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565281" name="Rectangle 33"/>
            <p:cNvSpPr>
              <a:spLocks noChangeArrowheads="1"/>
            </p:cNvSpPr>
            <p:nvPr/>
          </p:nvSpPr>
          <p:spPr bwMode="auto">
            <a:xfrm>
              <a:off x="6501931" y="3224991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282" name="Rectangle 34"/>
            <p:cNvSpPr>
              <a:spLocks noChangeArrowheads="1"/>
            </p:cNvSpPr>
            <p:nvPr/>
          </p:nvSpPr>
          <p:spPr bwMode="auto">
            <a:xfrm>
              <a:off x="6722835" y="3016035"/>
              <a:ext cx="1133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-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65283" name="Line 35"/>
            <p:cNvSpPr>
              <a:spLocks noChangeShapeType="1"/>
            </p:cNvSpPr>
            <p:nvPr/>
          </p:nvSpPr>
          <p:spPr bwMode="auto">
            <a:xfrm>
              <a:off x="6885310" y="3485935"/>
              <a:ext cx="8442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284" name="Rectangle 36"/>
            <p:cNvSpPr>
              <a:spLocks noChangeArrowheads="1"/>
            </p:cNvSpPr>
            <p:nvPr/>
          </p:nvSpPr>
          <p:spPr bwMode="auto">
            <a:xfrm>
              <a:off x="7029223" y="3460535"/>
              <a:ext cx="6080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565285" name="Rectangle 37"/>
            <p:cNvSpPr>
              <a:spLocks noChangeArrowheads="1"/>
            </p:cNvSpPr>
            <p:nvPr/>
          </p:nvSpPr>
          <p:spPr bwMode="auto">
            <a:xfrm>
              <a:off x="7729778" y="3219524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286" name="Rectangle 38"/>
            <p:cNvSpPr>
              <a:spLocks noChangeArrowheads="1"/>
            </p:cNvSpPr>
            <p:nvPr/>
          </p:nvSpPr>
          <p:spPr bwMode="auto">
            <a:xfrm>
              <a:off x="7952556" y="3006451"/>
              <a:ext cx="7096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65287" name="Line 39"/>
            <p:cNvSpPr>
              <a:spLocks noChangeShapeType="1"/>
            </p:cNvSpPr>
            <p:nvPr/>
          </p:nvSpPr>
          <p:spPr bwMode="auto">
            <a:xfrm>
              <a:off x="8052717" y="3473235"/>
              <a:ext cx="54750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288" name="Rectangle 40"/>
            <p:cNvSpPr>
              <a:spLocks noChangeArrowheads="1"/>
            </p:cNvSpPr>
            <p:nvPr/>
          </p:nvSpPr>
          <p:spPr bwMode="auto">
            <a:xfrm>
              <a:off x="7966843" y="3498576"/>
              <a:ext cx="709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2!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5399" y="3335784"/>
            <a:ext cx="8368083" cy="1324175"/>
            <a:chOff x="466683" y="3971131"/>
            <a:chExt cx="8368083" cy="1324175"/>
          </a:xfrm>
        </p:grpSpPr>
        <p:sp>
          <p:nvSpPr>
            <p:cNvPr id="565289" name="Rectangle 41"/>
            <p:cNvSpPr>
              <a:spLocks noChangeArrowheads="1"/>
            </p:cNvSpPr>
            <p:nvPr/>
          </p:nvSpPr>
          <p:spPr bwMode="auto">
            <a:xfrm>
              <a:off x="466683" y="4648200"/>
              <a:ext cx="15763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83CA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]=</a:t>
              </a:r>
            </a:p>
          </p:txBody>
        </p:sp>
        <p:sp>
          <p:nvSpPr>
            <p:cNvPr id="565290" name="Rectangle 42"/>
            <p:cNvSpPr>
              <a:spLocks noChangeArrowheads="1"/>
            </p:cNvSpPr>
            <p:nvPr/>
          </p:nvSpPr>
          <p:spPr bwMode="auto">
            <a:xfrm>
              <a:off x="1946275" y="4408488"/>
              <a:ext cx="2139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83CA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]- 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</a:t>
              </a:r>
            </a:p>
          </p:txBody>
        </p:sp>
        <p:sp>
          <p:nvSpPr>
            <p:cNvPr id="565291" name="Line 43"/>
            <p:cNvSpPr>
              <a:spLocks noChangeShapeType="1"/>
            </p:cNvSpPr>
            <p:nvPr/>
          </p:nvSpPr>
          <p:spPr bwMode="auto">
            <a:xfrm flipV="1">
              <a:off x="2062120" y="4854574"/>
              <a:ext cx="1868928" cy="2222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292" name="Rectangle 44"/>
            <p:cNvSpPr>
              <a:spLocks noChangeArrowheads="1"/>
            </p:cNvSpPr>
            <p:nvPr/>
          </p:nvSpPr>
          <p:spPr bwMode="auto">
            <a:xfrm>
              <a:off x="2449513" y="4803775"/>
              <a:ext cx="971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 </a:t>
              </a: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– 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65293" name="Rectangle 45"/>
            <p:cNvSpPr>
              <a:spLocks noChangeArrowheads="1"/>
            </p:cNvSpPr>
            <p:nvPr/>
          </p:nvSpPr>
          <p:spPr bwMode="auto">
            <a:xfrm>
              <a:off x="3986872" y="4636385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294" name="Line 46"/>
            <p:cNvSpPr>
              <a:spLocks noChangeShapeType="1"/>
            </p:cNvSpPr>
            <p:nvPr/>
          </p:nvSpPr>
          <p:spPr bwMode="auto">
            <a:xfrm flipV="1">
              <a:off x="4344060" y="4855369"/>
              <a:ext cx="1651000" cy="142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65295" name="Group 47"/>
            <p:cNvGrpSpPr>
              <a:grpSpLocks/>
            </p:cNvGrpSpPr>
            <p:nvPr/>
          </p:nvGrpSpPr>
          <p:grpSpPr bwMode="auto">
            <a:xfrm>
              <a:off x="4293260" y="4033044"/>
              <a:ext cx="676275" cy="887412"/>
              <a:chOff x="3408" y="1786"/>
              <a:chExt cx="394" cy="559"/>
            </a:xfrm>
          </p:grpSpPr>
          <p:sp>
            <p:nvSpPr>
              <p:cNvPr id="565296" name="Rectangle 48"/>
              <p:cNvSpPr>
                <a:spLocks noChangeArrowheads="1"/>
              </p:cNvSpPr>
              <p:nvPr/>
            </p:nvSpPr>
            <p:spPr bwMode="auto">
              <a:xfrm>
                <a:off x="3439" y="1786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5297" name="Line 49"/>
              <p:cNvSpPr>
                <a:spLocks noChangeShapeType="1"/>
              </p:cNvSpPr>
              <p:nvPr/>
            </p:nvSpPr>
            <p:spPr bwMode="auto">
              <a:xfrm>
                <a:off x="3408" y="2064"/>
                <a:ext cx="38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298" name="Rectangle 50"/>
              <p:cNvSpPr>
                <a:spLocks noChangeArrowheads="1"/>
              </p:cNvSpPr>
              <p:nvPr/>
            </p:nvSpPr>
            <p:spPr bwMode="auto">
              <a:xfrm>
                <a:off x="3448" y="2057"/>
                <a:ext cx="35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</a:p>
            </p:txBody>
          </p:sp>
        </p:grpSp>
        <p:sp>
          <p:nvSpPr>
            <p:cNvPr id="565299" name="Rectangle 51"/>
            <p:cNvSpPr>
              <a:spLocks noChangeArrowheads="1"/>
            </p:cNvSpPr>
            <p:nvPr/>
          </p:nvSpPr>
          <p:spPr bwMode="auto">
            <a:xfrm>
              <a:off x="4969535" y="4220369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</a:p>
          </p:txBody>
        </p:sp>
        <p:grpSp>
          <p:nvGrpSpPr>
            <p:cNvPr id="565300" name="Group 52"/>
            <p:cNvGrpSpPr>
              <a:grpSpLocks/>
            </p:cNvGrpSpPr>
            <p:nvPr/>
          </p:nvGrpSpPr>
          <p:grpSpPr bwMode="auto">
            <a:xfrm>
              <a:off x="5245495" y="3971131"/>
              <a:ext cx="622300" cy="949325"/>
              <a:chOff x="4015" y="1747"/>
              <a:chExt cx="363" cy="598"/>
            </a:xfrm>
          </p:grpSpPr>
          <p:sp>
            <p:nvSpPr>
              <p:cNvPr id="565301" name="Rectangle 53"/>
              <p:cNvSpPr>
                <a:spLocks noChangeArrowheads="1"/>
              </p:cNvSpPr>
              <p:nvPr/>
            </p:nvSpPr>
            <p:spPr bwMode="auto">
              <a:xfrm>
                <a:off x="4015" y="1747"/>
                <a:ext cx="3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5302" name="Line 54"/>
              <p:cNvSpPr>
                <a:spLocks noChangeShapeType="1"/>
              </p:cNvSpPr>
              <p:nvPr/>
            </p:nvSpPr>
            <p:spPr bwMode="auto">
              <a:xfrm flipV="1">
                <a:off x="4032" y="2064"/>
                <a:ext cx="336" cy="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303" name="Rectangle 55"/>
              <p:cNvSpPr>
                <a:spLocks noChangeArrowheads="1"/>
              </p:cNvSpPr>
              <p:nvPr/>
            </p:nvSpPr>
            <p:spPr bwMode="auto">
              <a:xfrm>
                <a:off x="4023" y="2057"/>
                <a:ext cx="3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</a:p>
            </p:txBody>
          </p:sp>
        </p:grpSp>
        <p:sp>
          <p:nvSpPr>
            <p:cNvPr id="565304" name="Rectangle 56"/>
            <p:cNvSpPr>
              <a:spLocks noChangeArrowheads="1"/>
            </p:cNvSpPr>
            <p:nvPr/>
          </p:nvSpPr>
          <p:spPr bwMode="auto">
            <a:xfrm>
              <a:off x="4953660" y="4829969"/>
              <a:ext cx="5064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565305" name="Rectangle 57"/>
            <p:cNvSpPr>
              <a:spLocks noChangeArrowheads="1"/>
            </p:cNvSpPr>
            <p:nvPr/>
          </p:nvSpPr>
          <p:spPr bwMode="auto">
            <a:xfrm>
              <a:off x="5998500" y="4633912"/>
              <a:ext cx="3571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grpSp>
          <p:nvGrpSpPr>
            <p:cNvPr id="565306" name="Group 58"/>
            <p:cNvGrpSpPr>
              <a:grpSpLocks/>
            </p:cNvGrpSpPr>
            <p:nvPr/>
          </p:nvGrpSpPr>
          <p:grpSpPr bwMode="auto">
            <a:xfrm>
              <a:off x="6363029" y="4393606"/>
              <a:ext cx="1238250" cy="901700"/>
              <a:chOff x="4083" y="2872"/>
              <a:chExt cx="720" cy="568"/>
            </a:xfrm>
          </p:grpSpPr>
          <p:sp>
            <p:nvSpPr>
              <p:cNvPr id="565307" name="Rectangle 59"/>
              <p:cNvSpPr>
                <a:spLocks noChangeArrowheads="1"/>
              </p:cNvSpPr>
              <p:nvPr/>
            </p:nvSpPr>
            <p:spPr bwMode="auto">
              <a:xfrm>
                <a:off x="4135" y="2872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-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5308" name="Line 60"/>
              <p:cNvSpPr>
                <a:spLocks noChangeShapeType="1"/>
              </p:cNvSpPr>
              <p:nvPr/>
            </p:nvSpPr>
            <p:spPr bwMode="auto">
              <a:xfrm>
                <a:off x="4083" y="3168"/>
                <a:ext cx="720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309" name="Rectangle 61"/>
              <p:cNvSpPr>
                <a:spLocks noChangeArrowheads="1"/>
              </p:cNvSpPr>
              <p:nvPr/>
            </p:nvSpPr>
            <p:spPr bwMode="auto">
              <a:xfrm>
                <a:off x="4284" y="3152"/>
                <a:ext cx="4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  <p:sp>
          <p:nvSpPr>
            <p:cNvPr id="565310" name="Rectangle 62"/>
            <p:cNvSpPr>
              <a:spLocks noChangeArrowheads="1"/>
            </p:cNvSpPr>
            <p:nvPr/>
          </p:nvSpPr>
          <p:spPr bwMode="auto">
            <a:xfrm>
              <a:off x="7577268" y="4647547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grpSp>
          <p:nvGrpSpPr>
            <p:cNvPr id="565311" name="Group 63"/>
            <p:cNvGrpSpPr>
              <a:grpSpLocks/>
            </p:cNvGrpSpPr>
            <p:nvPr/>
          </p:nvGrpSpPr>
          <p:grpSpPr bwMode="auto">
            <a:xfrm>
              <a:off x="7926716" y="4345981"/>
              <a:ext cx="908050" cy="949325"/>
              <a:chOff x="4992" y="2842"/>
              <a:chExt cx="528" cy="598"/>
            </a:xfrm>
          </p:grpSpPr>
          <p:sp>
            <p:nvSpPr>
              <p:cNvPr id="565312" name="Rectangle 64"/>
              <p:cNvSpPr>
                <a:spLocks noChangeArrowheads="1"/>
              </p:cNvSpPr>
              <p:nvPr/>
            </p:nvSpPr>
            <p:spPr bwMode="auto">
              <a:xfrm>
                <a:off x="5011" y="2842"/>
                <a:ext cx="4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5313" name="Line 65"/>
              <p:cNvSpPr>
                <a:spLocks noChangeShapeType="1"/>
              </p:cNvSpPr>
              <p:nvPr/>
            </p:nvSpPr>
            <p:spPr bwMode="auto">
              <a:xfrm>
                <a:off x="4992" y="3168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314" name="Rectangle 66"/>
              <p:cNvSpPr>
                <a:spLocks noChangeArrowheads="1"/>
              </p:cNvSpPr>
              <p:nvPr/>
            </p:nvSpPr>
            <p:spPr bwMode="auto">
              <a:xfrm>
                <a:off x="5021" y="315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15196" y="4800429"/>
            <a:ext cx="6967958" cy="1330325"/>
            <a:chOff x="297235" y="5211763"/>
            <a:chExt cx="6967958" cy="1330325"/>
          </a:xfrm>
        </p:grpSpPr>
        <p:sp>
          <p:nvSpPr>
            <p:cNvPr id="565315" name="Rectangle 67"/>
            <p:cNvSpPr>
              <a:spLocks noChangeArrowheads="1"/>
            </p:cNvSpPr>
            <p:nvPr/>
          </p:nvSpPr>
          <p:spPr bwMode="auto">
            <a:xfrm>
              <a:off x="297235" y="5881688"/>
              <a:ext cx="19573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7283CA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]=</a:t>
              </a:r>
            </a:p>
          </p:txBody>
        </p:sp>
        <p:grpSp>
          <p:nvGrpSpPr>
            <p:cNvPr id="565316" name="Group 68"/>
            <p:cNvGrpSpPr>
              <a:grpSpLocks/>
            </p:cNvGrpSpPr>
            <p:nvPr/>
          </p:nvGrpSpPr>
          <p:grpSpPr bwMode="auto">
            <a:xfrm>
              <a:off x="2268538" y="5211763"/>
              <a:ext cx="908050" cy="949325"/>
              <a:chOff x="4992" y="2842"/>
              <a:chExt cx="528" cy="598"/>
            </a:xfrm>
          </p:grpSpPr>
          <p:sp>
            <p:nvSpPr>
              <p:cNvPr id="565317" name="Rectangle 69"/>
              <p:cNvSpPr>
                <a:spLocks noChangeArrowheads="1"/>
              </p:cNvSpPr>
              <p:nvPr/>
            </p:nvSpPr>
            <p:spPr bwMode="auto">
              <a:xfrm>
                <a:off x="5011" y="2842"/>
                <a:ext cx="4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65318" name="Line 70"/>
              <p:cNvSpPr>
                <a:spLocks noChangeShapeType="1"/>
              </p:cNvSpPr>
              <p:nvPr/>
            </p:nvSpPr>
            <p:spPr bwMode="auto">
              <a:xfrm>
                <a:off x="4992" y="3168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319" name="Rectangle 71"/>
              <p:cNvSpPr>
                <a:spLocks noChangeArrowheads="1"/>
              </p:cNvSpPr>
              <p:nvPr/>
            </p:nvSpPr>
            <p:spPr bwMode="auto">
              <a:xfrm>
                <a:off x="5021" y="3152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  <p:sp>
          <p:nvSpPr>
            <p:cNvPr id="565320" name="Rectangle 72"/>
            <p:cNvSpPr>
              <a:spLocks noChangeArrowheads="1"/>
            </p:cNvSpPr>
            <p:nvPr/>
          </p:nvSpPr>
          <p:spPr bwMode="auto">
            <a:xfrm>
              <a:off x="3159125" y="547528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–</a:t>
              </a:r>
            </a:p>
          </p:txBody>
        </p:sp>
        <p:grpSp>
          <p:nvGrpSpPr>
            <p:cNvPr id="565321" name="Group 73"/>
            <p:cNvGrpSpPr>
              <a:grpSpLocks/>
            </p:cNvGrpSpPr>
            <p:nvPr/>
          </p:nvGrpSpPr>
          <p:grpSpPr bwMode="auto">
            <a:xfrm>
              <a:off x="3506788" y="5211763"/>
              <a:ext cx="908050" cy="949325"/>
              <a:chOff x="5184" y="3187"/>
              <a:chExt cx="528" cy="598"/>
            </a:xfrm>
          </p:grpSpPr>
          <p:sp>
            <p:nvSpPr>
              <p:cNvPr id="565322" name="Rectangle 74"/>
              <p:cNvSpPr>
                <a:spLocks noChangeArrowheads="1"/>
              </p:cNvSpPr>
              <p:nvPr/>
            </p:nvSpPr>
            <p:spPr bwMode="auto">
              <a:xfrm>
                <a:off x="5203" y="3187"/>
                <a:ext cx="41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4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4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65323" name="Line 75"/>
              <p:cNvSpPr>
                <a:spLocks noChangeShapeType="1"/>
              </p:cNvSpPr>
              <p:nvPr/>
            </p:nvSpPr>
            <p:spPr bwMode="auto">
              <a:xfrm>
                <a:off x="5184" y="3513"/>
                <a:ext cx="52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5324" name="Rectangle 76"/>
              <p:cNvSpPr>
                <a:spLocks noChangeArrowheads="1"/>
              </p:cNvSpPr>
              <p:nvPr/>
            </p:nvSpPr>
            <p:spPr bwMode="auto">
              <a:xfrm>
                <a:off x="5213" y="3497"/>
                <a:ext cx="4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  <p:sp>
          <p:nvSpPr>
            <p:cNvPr id="565325" name="Line 77"/>
            <p:cNvSpPr>
              <a:spLocks noChangeShapeType="1"/>
            </p:cNvSpPr>
            <p:nvPr/>
          </p:nvSpPr>
          <p:spPr bwMode="auto">
            <a:xfrm flipV="1">
              <a:off x="2203450" y="6110288"/>
              <a:ext cx="22288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326" name="Rectangle 78"/>
            <p:cNvSpPr>
              <a:spLocks noChangeArrowheads="1"/>
            </p:cNvSpPr>
            <p:nvPr/>
          </p:nvSpPr>
          <p:spPr bwMode="auto">
            <a:xfrm>
              <a:off x="2978150" y="6084888"/>
              <a:ext cx="5064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</a:p>
          </p:txBody>
        </p:sp>
        <p:sp>
          <p:nvSpPr>
            <p:cNvPr id="565327" name="Rectangle 79"/>
            <p:cNvSpPr>
              <a:spLocks noChangeArrowheads="1"/>
            </p:cNvSpPr>
            <p:nvPr/>
          </p:nvSpPr>
          <p:spPr bwMode="auto">
            <a:xfrm>
              <a:off x="4462463" y="5856288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328" name="Rectangle 80"/>
            <p:cNvSpPr>
              <a:spLocks noChangeArrowheads="1"/>
            </p:cNvSpPr>
            <p:nvPr/>
          </p:nvSpPr>
          <p:spPr bwMode="auto">
            <a:xfrm>
              <a:off x="4694238" y="5578475"/>
              <a:ext cx="1463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- 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65329" name="Line 81"/>
            <p:cNvSpPr>
              <a:spLocks noChangeShapeType="1"/>
            </p:cNvSpPr>
            <p:nvPr/>
          </p:nvSpPr>
          <p:spPr bwMode="auto">
            <a:xfrm>
              <a:off x="4806950" y="6105042"/>
              <a:ext cx="12382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330" name="Rectangle 82"/>
            <p:cNvSpPr>
              <a:spLocks noChangeArrowheads="1"/>
            </p:cNvSpPr>
            <p:nvPr/>
          </p:nvSpPr>
          <p:spPr bwMode="auto">
            <a:xfrm>
              <a:off x="5013325" y="6022975"/>
              <a:ext cx="912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2*3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</a:p>
          </p:txBody>
        </p:sp>
        <p:sp>
          <p:nvSpPr>
            <p:cNvPr id="565331" name="Rectangle 83"/>
            <p:cNvSpPr>
              <a:spLocks noChangeArrowheads="1"/>
            </p:cNvSpPr>
            <p:nvPr/>
          </p:nvSpPr>
          <p:spPr bwMode="auto">
            <a:xfrm>
              <a:off x="6131660" y="5856288"/>
              <a:ext cx="3571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=</a:t>
              </a:r>
            </a:p>
          </p:txBody>
        </p:sp>
        <p:sp>
          <p:nvSpPr>
            <p:cNvPr id="565332" name="Rectangle 84"/>
            <p:cNvSpPr>
              <a:spLocks noChangeArrowheads="1"/>
            </p:cNvSpPr>
            <p:nvPr/>
          </p:nvSpPr>
          <p:spPr bwMode="auto">
            <a:xfrm>
              <a:off x="6541174" y="5598167"/>
              <a:ext cx="7096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65333" name="Line 85"/>
            <p:cNvSpPr>
              <a:spLocks noChangeShapeType="1"/>
            </p:cNvSpPr>
            <p:nvPr/>
          </p:nvSpPr>
          <p:spPr bwMode="auto">
            <a:xfrm flipV="1">
              <a:off x="6501485" y="6096849"/>
              <a:ext cx="749301" cy="453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5334" name="Rectangle 86"/>
            <p:cNvSpPr>
              <a:spLocks noChangeArrowheads="1"/>
            </p:cNvSpPr>
            <p:nvPr/>
          </p:nvSpPr>
          <p:spPr bwMode="auto">
            <a:xfrm>
              <a:off x="6555580" y="6022143"/>
              <a:ext cx="709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3!</a:t>
              </a: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  <a:r>
                <a:rPr kumimoji="0" lang="en-US" altLang="zh-CN" sz="24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88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sp>
        <p:nvSpPr>
          <p:cNvPr id="89" name="Text Box 3"/>
          <p:cNvSpPr txBox="1">
            <a:spLocks noChangeArrowheads="1"/>
          </p:cNvSpPr>
          <p:nvPr/>
        </p:nvSpPr>
        <p:spPr bwMode="auto">
          <a:xfrm>
            <a:off x="80169" y="-4465"/>
            <a:ext cx="701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楷体_GB2312" pitchFamily="49" charset="-122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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差分与差商的关系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84073" y="1213961"/>
                <a:ext cx="3585084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m:t>0 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1!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73" y="1213961"/>
                <a:ext cx="3585084" cy="848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矩形 90"/>
              <p:cNvSpPr/>
              <p:nvPr/>
            </p:nvSpPr>
            <p:spPr>
              <a:xfrm>
                <a:off x="4146826" y="1196233"/>
                <a:ext cx="3585084" cy="8489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GB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0" u="none" strike="noStrike" kern="1200" cap="none" spc="0" normalizeH="0" baseline="-2500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0" u="none" strike="noStrike" kern="1200" cap="none" spc="0" normalizeH="0" baseline="-2500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+mn-cs"/>
                              <a:sym typeface="Symbol" panose="05050102010706020507" pitchFamily="18" charset="2"/>
                            </a:rPr>
                            <m:t>1!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1" name="矩形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826" y="1196233"/>
                <a:ext cx="3585084" cy="848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539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84" name="Rectangle 20"/>
          <p:cNvSpPr>
            <a:spLocks noChangeArrowheads="1"/>
          </p:cNvSpPr>
          <p:nvPr/>
        </p:nvSpPr>
        <p:spPr bwMode="auto">
          <a:xfrm>
            <a:off x="467544" y="877029"/>
            <a:ext cx="7992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性质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在等距插值的情况下，向前差分与差商（均差）有以下的关系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39552" y="2924944"/>
          <a:ext cx="4462578" cy="1870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273040" imgH="952200" progId="Equation.DSMT4">
                  <p:embed/>
                </p:oleObj>
              </mc:Choice>
              <mc:Fallback>
                <p:oleObj name="Equation" r:id="rId3" imgW="2273040" imgH="952200" progId="Equation.DSMT4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924944"/>
                        <a:ext cx="4462578" cy="1870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2195736" y="1617563"/>
            <a:ext cx="4864100" cy="960437"/>
            <a:chOff x="1475656" y="2060848"/>
            <a:chExt cx="4864100" cy="960437"/>
          </a:xfrm>
        </p:grpSpPr>
        <p:graphicFrame>
          <p:nvGraphicFramePr>
            <p:cNvPr id="395285" name="Object 21"/>
            <p:cNvGraphicFramePr>
              <a:graphicFrameLocks noChangeAspect="1"/>
            </p:cNvGraphicFramePr>
            <p:nvPr/>
          </p:nvGraphicFramePr>
          <p:xfrm>
            <a:off x="1475656" y="2060848"/>
            <a:ext cx="4864100" cy="960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3" name="Equation" r:id="rId5" imgW="2120760" imgH="419040" progId="Equation.DSMT4">
                    <p:embed/>
                  </p:oleObj>
                </mc:Choice>
                <mc:Fallback>
                  <p:oleObj name="Equation" r:id="rId5" imgW="2120760" imgH="419040" progId="Equation.DSMT4">
                    <p:embed/>
                    <p:pic>
                      <p:nvPicPr>
                        <p:cNvPr id="39528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656" y="2060848"/>
                          <a:ext cx="4864100" cy="960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64088" y="2280256"/>
              <a:ext cx="975668" cy="623492"/>
            </a:xfrm>
            <a:prstGeom prst="rect">
              <a:avLst/>
            </a:prstGeom>
          </p:spPr>
        </p:pic>
      </p:grp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53310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130" name="Object 82"/>
          <p:cNvGraphicFramePr>
            <a:graphicFrameLocks noChangeAspect="1"/>
          </p:cNvGraphicFramePr>
          <p:nvPr/>
        </p:nvGraphicFramePr>
        <p:xfrm>
          <a:off x="560785" y="1129030"/>
          <a:ext cx="6628606" cy="14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632040" imgH="711000" progId="Equation.DSMT4">
                  <p:embed/>
                </p:oleObj>
              </mc:Choice>
              <mc:Fallback>
                <p:oleObj name="Equation" r:id="rId4" imgW="3632040" imgH="711000" progId="Equation.DSMT4">
                  <p:embed/>
                  <p:pic>
                    <p:nvPicPr>
                      <p:cNvPr id="38613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85" y="1129030"/>
                        <a:ext cx="6628606" cy="14190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131" name="Line 83"/>
          <p:cNvSpPr>
            <a:spLocks noChangeShapeType="1"/>
          </p:cNvSpPr>
          <p:nvPr/>
        </p:nvSpPr>
        <p:spPr bwMode="auto">
          <a:xfrm>
            <a:off x="539750" y="2909888"/>
            <a:ext cx="741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2" name="Line 84"/>
          <p:cNvSpPr>
            <a:spLocks noChangeShapeType="1"/>
          </p:cNvSpPr>
          <p:nvPr/>
        </p:nvSpPr>
        <p:spPr bwMode="auto">
          <a:xfrm>
            <a:off x="1258888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3" name="Line 85"/>
          <p:cNvSpPr>
            <a:spLocks noChangeShapeType="1"/>
          </p:cNvSpPr>
          <p:nvPr/>
        </p:nvSpPr>
        <p:spPr bwMode="auto">
          <a:xfrm>
            <a:off x="2268538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4" name="Line 86"/>
          <p:cNvSpPr>
            <a:spLocks noChangeShapeType="1"/>
          </p:cNvSpPr>
          <p:nvPr/>
        </p:nvSpPr>
        <p:spPr bwMode="auto">
          <a:xfrm>
            <a:off x="3276600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5" name="Line 87"/>
          <p:cNvSpPr>
            <a:spLocks noChangeShapeType="1"/>
          </p:cNvSpPr>
          <p:nvPr/>
        </p:nvSpPr>
        <p:spPr bwMode="auto">
          <a:xfrm>
            <a:off x="4356100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6" name="Line 88"/>
          <p:cNvSpPr>
            <a:spLocks noChangeShapeType="1"/>
          </p:cNvSpPr>
          <p:nvPr/>
        </p:nvSpPr>
        <p:spPr bwMode="auto">
          <a:xfrm>
            <a:off x="5365750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7" name="Line 89"/>
          <p:cNvSpPr>
            <a:spLocks noChangeShapeType="1"/>
          </p:cNvSpPr>
          <p:nvPr/>
        </p:nvSpPr>
        <p:spPr bwMode="auto">
          <a:xfrm>
            <a:off x="6373813" y="2767013"/>
            <a:ext cx="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6138" name="Rectangle 90"/>
          <p:cNvSpPr>
            <a:spLocks noChangeArrowheads="1"/>
          </p:cNvSpPr>
          <p:nvPr/>
        </p:nvSpPr>
        <p:spPr bwMode="auto">
          <a:xfrm>
            <a:off x="1042988" y="3054350"/>
            <a:ext cx="712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   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 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            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…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</a:t>
            </a:r>
            <a:r>
              <a:rPr kumimoji="0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p:sp>
        <p:nvSpPr>
          <p:cNvPr id="386139" name="Rectangle 91"/>
          <p:cNvSpPr>
            <a:spLocks noChangeArrowheads="1"/>
          </p:cNvSpPr>
          <p:nvPr/>
        </p:nvSpPr>
        <p:spPr bwMode="auto">
          <a:xfrm>
            <a:off x="431803" y="3685177"/>
            <a:ext cx="79914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将牛顿插值公式中的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差商用差分代替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31803" y="4392322"/>
            <a:ext cx="2392619" cy="1019175"/>
            <a:chOff x="179512" y="4438651"/>
            <a:chExt cx="2392619" cy="1019175"/>
          </a:xfrm>
        </p:grpSpPr>
        <p:sp>
          <p:nvSpPr>
            <p:cNvPr id="386140" name="Rectangle 92"/>
            <p:cNvSpPr>
              <a:spLocks noChangeArrowheads="1"/>
            </p:cNvSpPr>
            <p:nvPr/>
          </p:nvSpPr>
          <p:spPr bwMode="auto">
            <a:xfrm>
              <a:off x="179512" y="4736460"/>
              <a:ext cx="15795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]=</a:t>
              </a:r>
            </a:p>
          </p:txBody>
        </p:sp>
        <p:sp>
          <p:nvSpPr>
            <p:cNvPr id="386141" name="Rectangle 93"/>
            <p:cNvSpPr>
              <a:spLocks noChangeArrowheads="1"/>
            </p:cNvSpPr>
            <p:nvPr/>
          </p:nvSpPr>
          <p:spPr bwMode="auto">
            <a:xfrm>
              <a:off x="1679956" y="4438651"/>
              <a:ext cx="6794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86142" name="Line 94"/>
            <p:cNvSpPr>
              <a:spLocks noChangeShapeType="1"/>
            </p:cNvSpPr>
            <p:nvPr/>
          </p:nvSpPr>
          <p:spPr bwMode="auto">
            <a:xfrm>
              <a:off x="1664081" y="5014913"/>
              <a:ext cx="908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143" name="Rectangle 95"/>
            <p:cNvSpPr>
              <a:spLocks noChangeArrowheads="1"/>
            </p:cNvSpPr>
            <p:nvPr/>
          </p:nvSpPr>
          <p:spPr bwMode="auto">
            <a:xfrm>
              <a:off x="1694244" y="4938713"/>
              <a:ext cx="6794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1!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49610" y="4409785"/>
            <a:ext cx="2647968" cy="1011238"/>
            <a:chOff x="2767692" y="4463966"/>
            <a:chExt cx="2647968" cy="1011238"/>
          </a:xfrm>
        </p:grpSpPr>
        <p:sp>
          <p:nvSpPr>
            <p:cNvPr id="386146" name="Line 98"/>
            <p:cNvSpPr>
              <a:spLocks noChangeShapeType="1"/>
            </p:cNvSpPr>
            <p:nvPr/>
          </p:nvSpPr>
          <p:spPr bwMode="auto">
            <a:xfrm>
              <a:off x="4507610" y="5028372"/>
              <a:ext cx="908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2767692" y="4463966"/>
              <a:ext cx="2540018" cy="1011238"/>
              <a:chOff x="3339306" y="4343554"/>
              <a:chExt cx="2540018" cy="1011238"/>
            </a:xfrm>
          </p:grpSpPr>
          <p:sp>
            <p:nvSpPr>
              <p:cNvPr id="386144" name="Rectangle 96"/>
              <p:cNvSpPr>
                <a:spLocks noChangeArrowheads="1"/>
              </p:cNvSpPr>
              <p:nvPr/>
            </p:nvSpPr>
            <p:spPr bwMode="auto">
              <a:xfrm>
                <a:off x="3339306" y="4626365"/>
                <a:ext cx="1817687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[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,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]=</a:t>
                </a:r>
              </a:p>
            </p:txBody>
          </p:sp>
          <p:sp>
            <p:nvSpPr>
              <p:cNvPr id="386145" name="Rectangle 97"/>
              <p:cNvSpPr>
                <a:spLocks noChangeArrowheads="1"/>
              </p:cNvSpPr>
              <p:nvPr/>
            </p:nvSpPr>
            <p:spPr bwMode="auto">
              <a:xfrm>
                <a:off x="5063349" y="4343554"/>
                <a:ext cx="8001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86147" name="Rectangle 99"/>
              <p:cNvSpPr>
                <a:spLocks noChangeArrowheads="1"/>
              </p:cNvSpPr>
              <p:nvPr/>
            </p:nvSpPr>
            <p:spPr bwMode="auto">
              <a:xfrm>
                <a:off x="5079224" y="4835679"/>
                <a:ext cx="8001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724128" y="4410955"/>
            <a:ext cx="3054513" cy="1022350"/>
            <a:chOff x="6051422" y="4329076"/>
            <a:chExt cx="3054513" cy="1022350"/>
          </a:xfrm>
        </p:grpSpPr>
        <p:sp>
          <p:nvSpPr>
            <p:cNvPr id="386148" name="Rectangle 100"/>
            <p:cNvSpPr>
              <a:spLocks noChangeArrowheads="1"/>
            </p:cNvSpPr>
            <p:nvPr/>
          </p:nvSpPr>
          <p:spPr bwMode="auto">
            <a:xfrm>
              <a:off x="6051422" y="4646783"/>
              <a:ext cx="226536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 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]=</a:t>
              </a:r>
            </a:p>
          </p:txBody>
        </p:sp>
        <p:sp>
          <p:nvSpPr>
            <p:cNvPr id="386149" name="Rectangle 101"/>
            <p:cNvSpPr>
              <a:spLocks noChangeArrowheads="1"/>
            </p:cNvSpPr>
            <p:nvPr/>
          </p:nvSpPr>
          <p:spPr bwMode="auto">
            <a:xfrm>
              <a:off x="8185185" y="4329076"/>
              <a:ext cx="8001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</a:t>
              </a:r>
              <a:r>
                <a:rPr kumimoji="0" lang="en-US" altLang="zh-CN" sz="28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386150" name="Line 102"/>
            <p:cNvSpPr>
              <a:spLocks noChangeShapeType="1"/>
            </p:cNvSpPr>
            <p:nvPr/>
          </p:nvSpPr>
          <p:spPr bwMode="auto">
            <a:xfrm>
              <a:off x="8197885" y="4908514"/>
              <a:ext cx="908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6151" name="Rectangle 103"/>
            <p:cNvSpPr>
              <a:spLocks noChangeArrowheads="1"/>
            </p:cNvSpPr>
            <p:nvPr/>
          </p:nvSpPr>
          <p:spPr bwMode="auto">
            <a:xfrm>
              <a:off x="8201060" y="4832314"/>
              <a:ext cx="8001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3!</a:t>
              </a: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h</a:t>
              </a:r>
              <a:r>
                <a:rPr kumimoji="0" lang="en-US" altLang="zh-CN" sz="2800" b="0" i="0" u="none" strike="noStrike" kern="120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-7138" y="-7238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等距节点牛顿插值公式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/* Formulae with Equal Spacing */</a:t>
            </a:r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</p:spTree>
    <p:extLst>
      <p:ext uri="{BB962C8B-B14F-4D97-AF65-F5344CB8AC3E}">
        <p14:creationId xmlns:p14="http://schemas.microsoft.com/office/powerpoint/2010/main" val="1313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1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467544" y="2276872"/>
            <a:ext cx="57246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从而牛顿插值公式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在等距节点的情形下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2481" y="2755359"/>
            <a:ext cx="6485937" cy="1823891"/>
            <a:chOff x="701248" y="2563521"/>
            <a:chExt cx="6485937" cy="1823891"/>
          </a:xfrm>
        </p:grpSpPr>
        <p:sp>
          <p:nvSpPr>
            <p:cNvPr id="546821" name="Rectangle 5"/>
            <p:cNvSpPr>
              <a:spLocks noChangeArrowheads="1"/>
            </p:cNvSpPr>
            <p:nvPr/>
          </p:nvSpPr>
          <p:spPr bwMode="auto">
            <a:xfrm>
              <a:off x="701248" y="2819400"/>
              <a:ext cx="942887" cy="523220"/>
            </a:xfrm>
            <a:prstGeom prst="rect">
              <a:avLst/>
            </a:prstGeom>
            <a:noFill/>
            <a:ln w="254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0" i="1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sp>
          <p:nvSpPr>
            <p:cNvPr id="546822" name="Rectangle 6"/>
            <p:cNvSpPr>
              <a:spLocks noChangeArrowheads="1"/>
            </p:cNvSpPr>
            <p:nvPr/>
          </p:nvSpPr>
          <p:spPr bwMode="auto">
            <a:xfrm>
              <a:off x="1653382" y="2803996"/>
              <a:ext cx="6651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=y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546823" name="Rectangle 7"/>
            <p:cNvSpPr>
              <a:spLocks noChangeArrowheads="1"/>
            </p:cNvSpPr>
            <p:nvPr/>
          </p:nvSpPr>
          <p:spPr bwMode="auto">
            <a:xfrm>
              <a:off x="2132013" y="2819400"/>
              <a:ext cx="12207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grpSp>
          <p:nvGrpSpPr>
            <p:cNvPr id="546824" name="Group 8"/>
            <p:cNvGrpSpPr>
              <a:grpSpLocks/>
            </p:cNvGrpSpPr>
            <p:nvPr/>
          </p:nvGrpSpPr>
          <p:grpSpPr bwMode="auto">
            <a:xfrm>
              <a:off x="3397250" y="2630488"/>
              <a:ext cx="908050" cy="949325"/>
              <a:chOff x="2016" y="3146"/>
              <a:chExt cx="528" cy="598"/>
            </a:xfrm>
          </p:grpSpPr>
          <p:sp>
            <p:nvSpPr>
              <p:cNvPr id="546825" name="Rectangle 9"/>
              <p:cNvSpPr>
                <a:spLocks noChangeArrowheads="1"/>
              </p:cNvSpPr>
              <p:nvPr/>
            </p:nvSpPr>
            <p:spPr bwMode="auto">
              <a:xfrm>
                <a:off x="2025" y="3146"/>
                <a:ext cx="39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46826" name="Line 10"/>
              <p:cNvSpPr>
                <a:spLocks noChangeShapeType="1"/>
              </p:cNvSpPr>
              <p:nvPr/>
            </p:nvSpPr>
            <p:spPr bwMode="auto">
              <a:xfrm>
                <a:off x="2016" y="3465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6827" name="Rectangle 11"/>
              <p:cNvSpPr>
                <a:spLocks noChangeArrowheads="1"/>
              </p:cNvSpPr>
              <p:nvPr/>
            </p:nvSpPr>
            <p:spPr bwMode="auto">
              <a:xfrm>
                <a:off x="2034" y="3417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1!</a:t>
                </a: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</a:p>
            </p:txBody>
          </p:sp>
        </p:grpSp>
        <p:sp>
          <p:nvSpPr>
            <p:cNvPr id="546828" name="Rectangle 12"/>
            <p:cNvSpPr>
              <a:spLocks noChangeArrowheads="1"/>
            </p:cNvSpPr>
            <p:nvPr/>
          </p:nvSpPr>
          <p:spPr bwMode="auto">
            <a:xfrm>
              <a:off x="4212210" y="2858318"/>
              <a:ext cx="20542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grpSp>
          <p:nvGrpSpPr>
            <p:cNvPr id="546829" name="Group 13"/>
            <p:cNvGrpSpPr>
              <a:grpSpLocks/>
            </p:cNvGrpSpPr>
            <p:nvPr/>
          </p:nvGrpSpPr>
          <p:grpSpPr bwMode="auto">
            <a:xfrm>
              <a:off x="6266435" y="2563521"/>
              <a:ext cx="920750" cy="1011238"/>
              <a:chOff x="3880" y="3059"/>
              <a:chExt cx="536" cy="637"/>
            </a:xfrm>
          </p:grpSpPr>
          <p:sp>
            <p:nvSpPr>
              <p:cNvPr id="546830" name="Rectangle 14"/>
              <p:cNvSpPr>
                <a:spLocks noChangeArrowheads="1"/>
              </p:cNvSpPr>
              <p:nvPr/>
            </p:nvSpPr>
            <p:spPr bwMode="auto">
              <a:xfrm>
                <a:off x="3880" y="3059"/>
                <a:ext cx="4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8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800" b="0" i="0" u="none" strike="noStrike" kern="120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46831" name="Line 15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6832" name="Rectangle 16"/>
              <p:cNvSpPr>
                <a:spLocks noChangeArrowheads="1"/>
              </p:cNvSpPr>
              <p:nvPr/>
            </p:nvSpPr>
            <p:spPr bwMode="auto">
              <a:xfrm>
                <a:off x="3890" y="3369"/>
                <a:ext cx="4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2!</a:t>
                </a: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8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</p:grpSp>
        <p:sp>
          <p:nvSpPr>
            <p:cNvPr id="546833" name="Rectangle 17"/>
            <p:cNvSpPr>
              <a:spLocks noChangeArrowheads="1"/>
            </p:cNvSpPr>
            <p:nvPr/>
          </p:nvSpPr>
          <p:spPr bwMode="auto">
            <a:xfrm>
              <a:off x="1870957" y="3658501"/>
              <a:ext cx="946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+…+</a:t>
              </a:r>
            </a:p>
          </p:txBody>
        </p:sp>
        <p:sp>
          <p:nvSpPr>
            <p:cNvPr id="546834" name="Rectangle 18"/>
            <p:cNvSpPr>
              <a:spLocks noChangeArrowheads="1"/>
            </p:cNvSpPr>
            <p:nvPr/>
          </p:nvSpPr>
          <p:spPr bwMode="auto">
            <a:xfrm>
              <a:off x="2588507" y="3618244"/>
              <a:ext cx="33448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)… (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</a:t>
              </a:r>
            </a:p>
          </p:txBody>
        </p:sp>
        <p:grpSp>
          <p:nvGrpSpPr>
            <p:cNvPr id="546835" name="Group 19"/>
            <p:cNvGrpSpPr>
              <a:grpSpLocks/>
            </p:cNvGrpSpPr>
            <p:nvPr/>
          </p:nvGrpSpPr>
          <p:grpSpPr bwMode="auto">
            <a:xfrm>
              <a:off x="5816628" y="3376174"/>
              <a:ext cx="927100" cy="1011238"/>
              <a:chOff x="3876" y="3059"/>
              <a:chExt cx="540" cy="637"/>
            </a:xfrm>
          </p:grpSpPr>
          <p:sp>
            <p:nvSpPr>
              <p:cNvPr id="546836" name="Rectangle 20"/>
              <p:cNvSpPr>
                <a:spLocks noChangeArrowheads="1"/>
              </p:cNvSpPr>
              <p:nvPr/>
            </p:nvSpPr>
            <p:spPr bwMode="auto">
              <a:xfrm>
                <a:off x="3876" y="3059"/>
                <a:ext cx="47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</a:t>
                </a:r>
                <a:r>
                  <a:rPr kumimoji="0" lang="en-US" altLang="zh-CN" sz="28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</a:t>
                </a:r>
                <a:r>
                  <a:rPr kumimoji="0" lang="en-US" altLang="zh-CN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r>
                  <a:rPr kumimoji="0" lang="en-US" altLang="zh-CN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46837" name="Line 21"/>
              <p:cNvSpPr>
                <a:spLocks noChangeShapeType="1"/>
              </p:cNvSpPr>
              <p:nvPr/>
            </p:nvSpPr>
            <p:spPr bwMode="auto">
              <a:xfrm>
                <a:off x="3888" y="3417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6838" name="Rectangle 22"/>
              <p:cNvSpPr>
                <a:spLocks noChangeArrowheads="1"/>
              </p:cNvSpPr>
              <p:nvPr/>
            </p:nvSpPr>
            <p:spPr bwMode="auto">
              <a:xfrm>
                <a:off x="3880" y="3369"/>
                <a:ext cx="48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tx1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n!</a:t>
                </a:r>
                <a:r>
                  <a:rPr kumimoji="0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h</a:t>
                </a:r>
                <a:r>
                  <a:rPr kumimoji="0" lang="en-US" altLang="zh-CN" sz="2800" b="0" i="0" u="none" strike="noStrike" kern="1200" cap="none" spc="0" normalizeH="0" baseline="30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n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91680" y="4697290"/>
            <a:ext cx="6408712" cy="1795463"/>
            <a:chOff x="1759856" y="4432886"/>
            <a:chExt cx="7419975" cy="2065337"/>
          </a:xfrm>
        </p:grpSpPr>
        <p:graphicFrame>
          <p:nvGraphicFramePr>
            <p:cNvPr id="546839" name="Object 23"/>
            <p:cNvGraphicFramePr>
              <a:graphicFrameLocks noChangeAspect="1"/>
            </p:cNvGraphicFramePr>
            <p:nvPr/>
          </p:nvGraphicFramePr>
          <p:xfrm>
            <a:off x="1759856" y="4432886"/>
            <a:ext cx="7419975" cy="2065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Equation" r:id="rId3" imgW="2920680" imgH="812520" progId="Equation.DSMT4">
                    <p:embed/>
                  </p:oleObj>
                </mc:Choice>
                <mc:Fallback>
                  <p:oleObj name="Equation" r:id="rId3" imgW="2920680" imgH="812520" progId="Equation.DSMT4">
                    <p:embed/>
                    <p:pic>
                      <p:nvPicPr>
                        <p:cNvPr id="546839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9856" y="4432886"/>
                          <a:ext cx="7419975" cy="2065337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10724" y="5624567"/>
              <a:ext cx="1123950" cy="600075"/>
            </a:xfrm>
            <a:prstGeom prst="rect">
              <a:avLst/>
            </a:prstGeom>
          </p:spPr>
        </p:pic>
      </p:grp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867400" y="0"/>
            <a:ext cx="327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§3  Newton’s Interpolation</a:t>
            </a:r>
          </a:p>
        </p:txBody>
      </p:sp>
      <p:graphicFrame>
        <p:nvGraphicFramePr>
          <p:cNvPr id="28" name="Object 82"/>
          <p:cNvGraphicFramePr>
            <a:graphicFrameLocks noChangeAspect="1"/>
          </p:cNvGraphicFramePr>
          <p:nvPr/>
        </p:nvGraphicFramePr>
        <p:xfrm>
          <a:off x="485142" y="503078"/>
          <a:ext cx="6628606" cy="1419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3632040" imgH="711000" progId="Equation.DSMT4">
                  <p:embed/>
                </p:oleObj>
              </mc:Choice>
              <mc:Fallback>
                <p:oleObj name="Equation" r:id="rId6" imgW="3632040" imgH="711000" progId="Equation.DSMT4">
                  <p:embed/>
                  <p:pic>
                    <p:nvPicPr>
                      <p:cNvPr id="28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2" y="503078"/>
                        <a:ext cx="6628606" cy="141905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32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2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1293</Words>
  <Application>Microsoft Office PowerPoint</Application>
  <PresentationFormat>全屏显示(4:3)</PresentationFormat>
  <Paragraphs>249</Paragraphs>
  <Slides>18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</vt:lpstr>
      <vt:lpstr>楷体_GB2312</vt:lpstr>
      <vt:lpstr>宋体</vt:lpstr>
      <vt:lpstr>Arial</vt:lpstr>
      <vt:lpstr>Cambria Math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Yun Xiao</cp:lastModifiedBy>
  <cp:revision>2</cp:revision>
  <dcterms:created xsi:type="dcterms:W3CDTF">2023-10-26T00:19:41Z</dcterms:created>
  <dcterms:modified xsi:type="dcterms:W3CDTF">2023-10-26T00:20:59Z</dcterms:modified>
</cp:coreProperties>
</file>