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1175" r:id="rId2"/>
    <p:sldId id="1176" r:id="rId3"/>
    <p:sldId id="1177" r:id="rId4"/>
    <p:sldId id="1178" r:id="rId5"/>
    <p:sldId id="117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DFB04-1BAF-46F6-B94D-529F67D8680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05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4E10-1A0F-4F16-9E68-AF534EF4013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37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2B34-CC98-43CD-9F43-92CB58EFB0E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1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D8D72-B111-4058-819F-1B3A442660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16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A266A6-8D19-4F86-932F-33DAB096DA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426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643DC-589B-4816-BC7F-F7258CC1E6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1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9E4706-C9CC-407C-B215-F7DD21BED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95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212FD-6959-45C4-800A-518864662C8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72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0945C-994B-48EF-A395-31040ED5C95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375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EF54-18D7-46F3-87F3-8B4888E0C5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19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C3C6-2A0F-4D33-A5B5-AFBCBCA0D33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773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26EC1-FA68-4BBE-9A96-DC4BD70E5DD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98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3B42-BD79-4EBF-8485-FB9EE1AB7B1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31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B6F36-8FF9-420C-92BC-BFB1F83DF57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11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F755-643A-48C0-A33D-7E10ABBD534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715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/>
            </a:lvl1pPr>
          </a:lstStyle>
          <a:p>
            <a:pPr>
              <a:defRPr/>
            </a:pPr>
            <a:fld id="{8FF7655D-5783-4DB9-8B4F-5A110B3A126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49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4.wmf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06" name="Rectangle 22"/>
          <p:cNvSpPr>
            <a:spLocks noChangeArrowheads="1"/>
          </p:cNvSpPr>
          <p:nvPr/>
        </p:nvSpPr>
        <p:spPr bwMode="auto">
          <a:xfrm>
            <a:off x="468313" y="765175"/>
            <a:ext cx="8291512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Batang" pitchFamily="18" charset="-127"/>
                <a:ea typeface="Batang" pitchFamily="18" charset="-127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用一阶导数表示的样条插值函数</a:t>
            </a:r>
          </a:p>
        </p:txBody>
      </p:sp>
      <p:sp>
        <p:nvSpPr>
          <p:cNvPr id="323607" name="Rectangle 23"/>
          <p:cNvSpPr>
            <a:spLocks noChangeArrowheads="1"/>
          </p:cNvSpPr>
          <p:nvPr/>
        </p:nvSpPr>
        <p:spPr bwMode="auto">
          <a:xfrm>
            <a:off x="179388" y="1592263"/>
            <a:ext cx="8713787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给定插值点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4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设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0,1,2,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则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上的三次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Hermite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插值为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23611" name="Rectangle 27"/>
          <p:cNvSpPr>
            <a:spLocks noChangeArrowheads="1"/>
          </p:cNvSpPr>
          <p:nvPr/>
        </p:nvSpPr>
        <p:spPr bwMode="auto">
          <a:xfrm>
            <a:off x="611188" y="4365625"/>
            <a:ext cx="7000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∵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∈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对上式求二阶导数</a:t>
            </a:r>
          </a:p>
        </p:txBody>
      </p:sp>
      <p:graphicFrame>
        <p:nvGraphicFramePr>
          <p:cNvPr id="323612" name="Object 28"/>
          <p:cNvGraphicFramePr>
            <a:graphicFrameLocks noChangeAspect="1"/>
          </p:cNvGraphicFramePr>
          <p:nvPr/>
        </p:nvGraphicFramePr>
        <p:xfrm>
          <a:off x="1403350" y="4941888"/>
          <a:ext cx="5976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3" imgW="3441600" imgH="965160" progId="Equation.DSMT4">
                  <p:embed/>
                </p:oleObj>
              </mc:Choice>
              <mc:Fallback>
                <p:oleObj name="Equation" r:id="rId3" imgW="3441600" imgH="965160" progId="Equation.DSMT4">
                  <p:embed/>
                  <p:pic>
                    <p:nvPicPr>
                      <p:cNvPr id="3236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41888"/>
                        <a:ext cx="59769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§6  Cubic  Spline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504" y="1166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补充拓展：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9750" y="2492375"/>
            <a:ext cx="8208963" cy="1697038"/>
            <a:chOff x="539750" y="2492375"/>
            <a:chExt cx="8208963" cy="1697038"/>
          </a:xfrm>
        </p:grpSpPr>
        <p:graphicFrame>
          <p:nvGraphicFramePr>
            <p:cNvPr id="323608" name="Object 24"/>
            <p:cNvGraphicFramePr>
              <a:graphicFrameLocks noChangeAspect="1"/>
            </p:cNvGraphicFramePr>
            <p:nvPr/>
          </p:nvGraphicFramePr>
          <p:xfrm>
            <a:off x="539750" y="2492375"/>
            <a:ext cx="8208963" cy="169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name="Equation" r:id="rId5" imgW="4546440" imgH="939600" progId="Equation.DSMT4">
                    <p:embed/>
                  </p:oleObj>
                </mc:Choice>
                <mc:Fallback>
                  <p:oleObj name="Equation" r:id="rId5" imgW="4546440" imgH="939600" progId="Equation.DSMT4">
                    <p:embed/>
                    <p:pic>
                      <p:nvPicPr>
                        <p:cNvPr id="32360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750" y="2492375"/>
                          <a:ext cx="8208963" cy="169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76118" y="3610769"/>
              <a:ext cx="872595" cy="562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98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3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11" name="Rectangle 11"/>
          <p:cNvSpPr>
            <a:spLocks noChangeArrowheads="1"/>
          </p:cNvSpPr>
          <p:nvPr/>
        </p:nvSpPr>
        <p:spPr bwMode="auto">
          <a:xfrm>
            <a:off x="251520" y="1173163"/>
            <a:ext cx="8518525" cy="312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令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+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=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+0,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+1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上得到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点的右导数，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cajcd fnta8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cajcd fnta8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      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同理，在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jcd fnta8" pitchFamily="18" charset="2"/>
              </a:rPr>
              <a:t>-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]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上构造三次样条插值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(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),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[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cajcd fnta8" pitchFamily="18" charset="2"/>
              </a:rPr>
              <a:t>-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,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上得点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x</a:t>
            </a:r>
            <a:r>
              <a:rPr kumimoji="0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cajcd fnta8" pitchFamily="18" charset="2"/>
              </a:rPr>
              <a:t>i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  <a:sym typeface="cajcd fnta8" pitchFamily="18" charset="2"/>
              </a:rPr>
              <a:t>的左导数，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§6  Cubic  Spline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312863" y="1662571"/>
            <a:ext cx="7292181" cy="809167"/>
            <a:chOff x="1312863" y="1662571"/>
            <a:chExt cx="7292181" cy="809167"/>
          </a:xfrm>
        </p:grpSpPr>
        <p:graphicFrame>
          <p:nvGraphicFramePr>
            <p:cNvPr id="332813" name="Object 13"/>
            <p:cNvGraphicFramePr>
              <a:graphicFrameLocks noChangeAspect="1"/>
            </p:cNvGraphicFramePr>
            <p:nvPr/>
          </p:nvGraphicFramePr>
          <p:xfrm>
            <a:off x="1312863" y="1701800"/>
            <a:ext cx="7199312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Equation" r:id="rId3" imgW="3924000" imgH="419040" progId="Equation.DSMT4">
                    <p:embed/>
                  </p:oleObj>
                </mc:Choice>
                <mc:Fallback>
                  <p:oleObj name="Equation" r:id="rId3" imgW="3924000" imgH="419040" progId="Equation.DSMT4">
                    <p:embed/>
                    <p:pic>
                      <p:nvPicPr>
                        <p:cNvPr id="3328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863" y="1701800"/>
                          <a:ext cx="7199312" cy="769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9219" y="1662571"/>
              <a:ext cx="885825" cy="571500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1247775" y="3514594"/>
            <a:ext cx="7164519" cy="800100"/>
            <a:chOff x="1247775" y="3502025"/>
            <a:chExt cx="7164519" cy="800100"/>
          </a:xfrm>
        </p:grpSpPr>
        <p:graphicFrame>
          <p:nvGraphicFramePr>
            <p:cNvPr id="332814" name="Object 14"/>
            <p:cNvGraphicFramePr>
              <a:graphicFrameLocks noChangeAspect="1"/>
            </p:cNvGraphicFramePr>
            <p:nvPr/>
          </p:nvGraphicFramePr>
          <p:xfrm>
            <a:off x="1247775" y="3502025"/>
            <a:ext cx="7097713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Equation" r:id="rId6" imgW="3720960" imgH="419040" progId="Equation.DSMT4">
                    <p:embed/>
                  </p:oleObj>
                </mc:Choice>
                <mc:Fallback>
                  <p:oleObj name="Equation" r:id="rId6" imgW="3720960" imgH="419040" progId="Equation.DSMT4">
                    <p:embed/>
                    <p:pic>
                      <p:nvPicPr>
                        <p:cNvPr id="33281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775" y="3502025"/>
                          <a:ext cx="7097713" cy="800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6469" y="3683000"/>
              <a:ext cx="885825" cy="57150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331218" y="4842248"/>
            <a:ext cx="7243762" cy="482600"/>
            <a:chOff x="1268413" y="4415943"/>
            <a:chExt cx="7243762" cy="482600"/>
          </a:xfrm>
        </p:grpSpPr>
        <p:graphicFrame>
          <p:nvGraphicFramePr>
            <p:cNvPr id="11" name="Object 20"/>
            <p:cNvGraphicFramePr>
              <a:graphicFrameLocks noChangeAspect="1"/>
            </p:cNvGraphicFramePr>
            <p:nvPr/>
          </p:nvGraphicFramePr>
          <p:xfrm>
            <a:off x="1268413" y="4415943"/>
            <a:ext cx="7243762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Equation" r:id="rId8" imgW="3429000" imgH="228600" progId="Equation.DSMT4">
                    <p:embed/>
                  </p:oleObj>
                </mc:Choice>
                <mc:Fallback>
                  <p:oleObj name="Equation" r:id="rId8" imgW="3429000" imgH="228600" progId="Equation.DSMT4">
                    <p:embed/>
                    <p:pic>
                      <p:nvPicPr>
                        <p:cNvPr id="1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8413" y="4415943"/>
                          <a:ext cx="7243762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35916" y="4483099"/>
              <a:ext cx="942975" cy="347663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696" y="5257067"/>
            <a:ext cx="4392488" cy="150651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11560" y="4328994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上述左右导数相等，得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86963" y="4823763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三转角方程组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3" name="Object 3"/>
          <p:cNvGraphicFramePr>
            <a:graphicFrameLocks noGrp="1" noChangeAspect="1"/>
          </p:cNvGraphicFramePr>
          <p:nvPr>
            <p:ph/>
          </p:nvPr>
        </p:nvGraphicFramePr>
        <p:xfrm>
          <a:off x="1475656" y="2336800"/>
          <a:ext cx="5146260" cy="1943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3" imgW="3632040" imgH="1371600" progId="Equation.DSMT4">
                  <p:embed/>
                </p:oleObj>
              </mc:Choice>
              <mc:Fallback>
                <p:oleObj name="Equation" r:id="rId3" imgW="3632040" imgH="1371600" progId="Equation.DSMT4">
                  <p:embed/>
                  <p:pic>
                    <p:nvPicPr>
                      <p:cNvPr id="2150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336800"/>
                        <a:ext cx="5146260" cy="1943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632309" y="4725144"/>
            <a:ext cx="79216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由此可解得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,…,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，从而得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的表达式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611188" y="1052513"/>
            <a:ext cx="75612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①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对于固支边界条件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两个方程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,…,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满足方程组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</a:t>
            </a:r>
          </a:p>
        </p:txBody>
      </p:sp>
      <p:graphicFrame>
        <p:nvGraphicFramePr>
          <p:cNvPr id="215063" name="Object 23"/>
          <p:cNvGraphicFramePr>
            <a:graphicFrameLocks noChangeAspect="1"/>
          </p:cNvGraphicFramePr>
          <p:nvPr/>
        </p:nvGraphicFramePr>
        <p:xfrm>
          <a:off x="5148064" y="1028501"/>
          <a:ext cx="20669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5" imgW="1015920" imgH="228600" progId="Equation.DSMT4">
                  <p:embed/>
                </p:oleObj>
              </mc:Choice>
              <mc:Fallback>
                <p:oleObj name="Equation" r:id="rId5" imgW="1015920" imgH="228600" progId="Equation.DSMT4">
                  <p:embed/>
                  <p:pic>
                    <p:nvPicPr>
                      <p:cNvPr id="2150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1028501"/>
                        <a:ext cx="20669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§6  Cubic  Spline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306685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分别考虑三种边界条件：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0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-36512" y="582215"/>
            <a:ext cx="7561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S Gothic" panose="020B0609070205080204" pitchFamily="49" charset="-128"/>
                <a:ea typeface="MS Gothic" panose="020B0609070205080204" pitchFamily="49" charset="-128"/>
                <a:cs typeface="+mn-cs"/>
              </a:rPr>
              <a:t>②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对于简支边界条件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可导出两个方程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359459" y="1124744"/>
          <a:ext cx="6048672" cy="32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3327120" imgH="1803240" progId="Equation.DSMT4">
                  <p:embed/>
                </p:oleObj>
              </mc:Choice>
              <mc:Fallback>
                <p:oleObj name="Equation" r:id="rId3" imgW="3327120" imgH="1803240" progId="Equation.DSMT4">
                  <p:embed/>
                  <p:pic>
                    <p:nvPicPr>
                      <p:cNvPr id="336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59" y="1124744"/>
                        <a:ext cx="6048672" cy="32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§6  Cubic  Spline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148064" y="3356992"/>
            <a:ext cx="16192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若令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96136" y="2852936"/>
          <a:ext cx="3240956" cy="126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公式" r:id="rId5" imgW="1968480" imgH="876240" progId="Equation.3">
                  <p:embed/>
                </p:oleObj>
              </mc:Choice>
              <mc:Fallback>
                <p:oleObj name="公式" r:id="rId5" imgW="1968480" imgH="87624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852936"/>
                        <a:ext cx="3240956" cy="1261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763688" y="6307982"/>
          <a:ext cx="3600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7" imgW="1002960" imgH="228600" progId="Equation.DSMT4">
                  <p:embed/>
                </p:oleObj>
              </mc:Choice>
              <mc:Fallback>
                <p:oleObj name="Equation" r:id="rId7" imgW="1002960" imgH="228600" progId="Equation.DSMT4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6307982"/>
                        <a:ext cx="3600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59875" y="4411411"/>
            <a:ext cx="7705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则将上述方程加入到原有方程组中，可合并成矩阵形式</a:t>
            </a: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684213" y="4857133"/>
          <a:ext cx="3967348" cy="154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9" imgW="2793960" imgH="1168200" progId="Equation.3">
                  <p:embed/>
                </p:oleObj>
              </mc:Choice>
              <mc:Fallback>
                <p:oleObj name="公式" r:id="rId9" imgW="2793960" imgH="116820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57133"/>
                        <a:ext cx="3967348" cy="1544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04331" y="6343700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可解出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292080" y="6327185"/>
            <a:ext cx="3034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从而得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的表达式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39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219443" y="2662566"/>
            <a:ext cx="8569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方程组的矩阵形式为</a:t>
            </a:r>
          </a:p>
        </p:txBody>
      </p:sp>
      <p:grpSp>
        <p:nvGrpSpPr>
          <p:cNvPr id="216073" name="Group 9"/>
          <p:cNvGrpSpPr>
            <a:grpSpLocks/>
          </p:cNvGrpSpPr>
          <p:nvPr/>
        </p:nvGrpSpPr>
        <p:grpSpPr bwMode="auto">
          <a:xfrm>
            <a:off x="250825" y="476250"/>
            <a:ext cx="6829425" cy="793542"/>
            <a:chOff x="295" y="1634"/>
            <a:chExt cx="4302" cy="484"/>
          </a:xfrm>
        </p:grpSpPr>
        <p:sp>
          <p:nvSpPr>
            <p:cNvPr id="216074" name="Text Box 10"/>
            <p:cNvSpPr txBox="1">
              <a:spLocks noChangeArrowheads="1"/>
            </p:cNvSpPr>
            <p:nvPr/>
          </p:nvSpPr>
          <p:spPr bwMode="auto">
            <a:xfrm>
              <a:off x="295" y="1752"/>
              <a:ext cx="39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③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对于周期边界条件，可得</a:t>
              </a:r>
            </a:p>
          </p:txBody>
        </p:sp>
        <p:graphicFrame>
          <p:nvGraphicFramePr>
            <p:cNvPr id="216075" name="Object 11"/>
            <p:cNvGraphicFramePr>
              <a:graphicFrameLocks noChangeAspect="1"/>
            </p:cNvGraphicFramePr>
            <p:nvPr/>
          </p:nvGraphicFramePr>
          <p:xfrm>
            <a:off x="2692" y="1634"/>
            <a:ext cx="1905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公式" r:id="rId3" imgW="1955520" imgH="583920" progId="Equation.3">
                    <p:embed/>
                  </p:oleObj>
                </mc:Choice>
                <mc:Fallback>
                  <p:oleObj name="公式" r:id="rId3" imgW="1955520" imgH="583920" progId="Equation.3">
                    <p:embed/>
                    <p:pic>
                      <p:nvPicPr>
                        <p:cNvPr id="21607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634"/>
                          <a:ext cx="1905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078" name="Group 14"/>
          <p:cNvGrpSpPr>
            <a:grpSpLocks/>
          </p:cNvGrpSpPr>
          <p:nvPr/>
        </p:nvGrpSpPr>
        <p:grpSpPr bwMode="auto">
          <a:xfrm>
            <a:off x="3347864" y="1365042"/>
            <a:ext cx="4540249" cy="1042988"/>
            <a:chOff x="1111" y="2495"/>
            <a:chExt cx="2860" cy="657"/>
          </a:xfrm>
        </p:grpSpPr>
        <p:graphicFrame>
          <p:nvGraphicFramePr>
            <p:cNvPr id="216079" name="Object 15"/>
            <p:cNvGraphicFramePr>
              <a:graphicFrameLocks noChangeAspect="1"/>
            </p:cNvGraphicFramePr>
            <p:nvPr/>
          </p:nvGraphicFramePr>
          <p:xfrm>
            <a:off x="1746" y="2495"/>
            <a:ext cx="2225" cy="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公式" r:id="rId5" imgW="2565360" imgH="799920" progId="Equation.3">
                    <p:embed/>
                  </p:oleObj>
                </mc:Choice>
                <mc:Fallback>
                  <p:oleObj name="公式" r:id="rId5" imgW="2565360" imgH="799920" progId="Equation.3">
                    <p:embed/>
                    <p:pic>
                      <p:nvPicPr>
                        <p:cNvPr id="2160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495"/>
                          <a:ext cx="2225" cy="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080" name="Text Box 16"/>
            <p:cNvSpPr txBox="1">
              <a:spLocks noChangeArrowheads="1"/>
            </p:cNvSpPr>
            <p:nvPr/>
          </p:nvSpPr>
          <p:spPr bwMode="auto">
            <a:xfrm>
              <a:off x="1111" y="2578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其中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216083" name="Object 19"/>
          <p:cNvGraphicFramePr>
            <a:graphicFrameLocks noChangeAspect="1"/>
          </p:cNvGraphicFramePr>
          <p:nvPr/>
        </p:nvGraphicFramePr>
        <p:xfrm>
          <a:off x="2182020" y="3124529"/>
          <a:ext cx="3939999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7" imgW="2755800" imgH="1193760" progId="Equation.3">
                  <p:embed/>
                </p:oleObj>
              </mc:Choice>
              <mc:Fallback>
                <p:oleObj name="公式" r:id="rId7" imgW="2755800" imgH="1193760" progId="Equation.3">
                  <p:embed/>
                  <p:pic>
                    <p:nvPicPr>
                      <p:cNvPr id="2160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020" y="3124529"/>
                        <a:ext cx="3939999" cy="17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858000" y="0"/>
            <a:ext cx="2286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§6  Cubic  Spline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537195" y="5013176"/>
          <a:ext cx="3600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9" imgW="1002960" imgH="228600" progId="Equation.DSMT4">
                  <p:embed/>
                </p:oleObj>
              </mc:Choice>
              <mc:Fallback>
                <p:oleObj name="Equation" r:id="rId9" imgW="1002960" imgH="228600" progId="Equation.DSMT4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195" y="5013176"/>
                        <a:ext cx="3600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77838" y="5048894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可解出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065587" y="5032379"/>
            <a:ext cx="3034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从而得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的表达式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387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Batang</vt:lpstr>
      <vt:lpstr>MS Gothic</vt:lpstr>
      <vt:lpstr>华文中宋</vt:lpstr>
      <vt:lpstr>宋体</vt:lpstr>
      <vt:lpstr>Arial</vt:lpstr>
      <vt:lpstr>Times New Roman</vt:lpstr>
      <vt:lpstr>Wingdings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Yun Xiao</cp:lastModifiedBy>
  <cp:revision>3</cp:revision>
  <dcterms:created xsi:type="dcterms:W3CDTF">2023-11-02T01:07:59Z</dcterms:created>
  <dcterms:modified xsi:type="dcterms:W3CDTF">2023-11-08T18:46:08Z</dcterms:modified>
</cp:coreProperties>
</file>