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.emf"/><Relationship Id="rId5" Type="http://schemas.openxmlformats.org/officeDocument/2006/relationships/image" Target="../media/image11.wmf"/><Relationship Id="rId4" Type="http://schemas.openxmlformats.org/officeDocument/2006/relationships/image" Target="../media/image6.e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0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emf"/><Relationship Id="rId8" Type="http://schemas.openxmlformats.org/officeDocument/2006/relationships/image" Target="../media/image41.emf"/><Relationship Id="rId7" Type="http://schemas.openxmlformats.org/officeDocument/2006/relationships/image" Target="../media/image40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0" Type="http://schemas.openxmlformats.org/officeDocument/2006/relationships/image" Target="../media/image43.e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6FA8-5CD2-4821-8EA0-FC3FE84DCA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A4FBA-3046-4721-91E4-46ED6E787F1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054CE-7024-405C-B092-79D3429FD9F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04891-993E-442E-B8CB-21636A1DF8A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31E72-D73B-4057-AEC9-A3DD204F60A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D9B14-40B7-4B5E-B8F1-7A80CBD0DEF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1844A-677E-4A72-AC8A-34D13621A19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74164-6DD0-4BEB-9AC4-6889F91590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0B697-39F1-4B5F-B35D-07C6DFA4049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40318-6D78-4CB1-93E8-0418719EC0A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4C97-EE63-4090-933D-0DE833FD0D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安大副本1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19926" y="6010277"/>
            <a:ext cx="2124075" cy="8477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e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18.xml"/><Relationship Id="rId14" Type="http://schemas.openxmlformats.org/officeDocument/2006/relationships/oleObject" Target="../embeddings/oleObject12.bin"/><Relationship Id="rId13" Type="http://schemas.openxmlformats.org/officeDocument/2006/relationships/image" Target="../media/image2.e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21.wmf"/><Relationship Id="rId2" Type="http://schemas.openxmlformats.org/officeDocument/2006/relationships/image" Target="../media/image12.w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2.emf"/><Relationship Id="rId19" Type="http://schemas.openxmlformats.org/officeDocument/2006/relationships/slideLayout" Target="../slideLayouts/slideLayout13.xml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37.e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9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43.e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2.e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1.e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0.e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39.e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92" name="Group 20"/>
          <p:cNvGrpSpPr/>
          <p:nvPr/>
        </p:nvGrpSpPr>
        <p:grpSpPr bwMode="auto">
          <a:xfrm>
            <a:off x="219075" y="891624"/>
            <a:ext cx="8820149" cy="1052513"/>
            <a:chOff x="136" y="659"/>
            <a:chExt cx="5460" cy="663"/>
          </a:xfrm>
        </p:grpSpPr>
        <p:sp>
          <p:nvSpPr>
            <p:cNvPr id="44051" name="Rectangle 2"/>
            <p:cNvSpPr>
              <a:spLocks noChangeArrowheads="1"/>
            </p:cNvSpPr>
            <p:nvPr/>
          </p:nvSpPr>
          <p:spPr bwMode="auto">
            <a:xfrm>
              <a:off x="136" y="659"/>
              <a:ext cx="5460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57975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楷体_GB2312" charset="-122"/>
                  <a:ea typeface="楷体_GB2312" charset="-122"/>
                </a:rPr>
                <a:t>埃特金方法不管原序列</a:t>
              </a:r>
              <a:r>
                <a:rPr lang="en-US" altLang="zh-CN" sz="2400" b="1" dirty="0">
                  <a:latin typeface="楷体_GB2312" charset="-122"/>
                  <a:ea typeface="楷体_GB2312" charset="-122"/>
                </a:rPr>
                <a:t>{</a:t>
              </a:r>
              <a:r>
                <a:rPr lang="en-US" altLang="zh-CN" sz="2400" b="1" i="1" dirty="0" err="1">
                  <a:ea typeface="楷体_GB2312" charset="-122"/>
                </a:rPr>
                <a:t>x</a:t>
              </a:r>
              <a:r>
                <a:rPr lang="en-US" altLang="zh-CN" sz="2400" b="1" i="1" baseline="-25000" dirty="0" err="1">
                  <a:ea typeface="楷体_GB2312" charset="-122"/>
                </a:rPr>
                <a:t>k</a:t>
              </a:r>
              <a:r>
                <a:rPr lang="en-US" altLang="zh-CN" sz="2400" b="1" dirty="0">
                  <a:latin typeface="楷体_GB2312" charset="-122"/>
                  <a:ea typeface="楷体_GB2312" charset="-122"/>
                </a:rPr>
                <a:t>}</a:t>
              </a:r>
              <a:r>
                <a:rPr lang="zh-CN" altLang="en-US" sz="2400" b="1" dirty="0">
                  <a:latin typeface="楷体_GB2312" charset="-122"/>
                  <a:ea typeface="楷体_GB2312" charset="-122"/>
                </a:rPr>
                <a:t>是怎样产生的，对</a:t>
              </a:r>
              <a:r>
                <a:rPr lang="en-US" altLang="zh-CN" sz="2400" b="1" dirty="0">
                  <a:latin typeface="楷体_GB2312" charset="-122"/>
                  <a:ea typeface="楷体_GB2312" charset="-122"/>
                </a:rPr>
                <a:t>{</a:t>
              </a:r>
              <a:r>
                <a:rPr lang="en-US" altLang="zh-CN" sz="2400" b="1" i="1" dirty="0" err="1">
                  <a:ea typeface="楷体_GB2312" charset="-122"/>
                </a:rPr>
                <a:t>x</a:t>
              </a:r>
              <a:r>
                <a:rPr lang="en-US" altLang="zh-CN" sz="2400" b="1" i="1" baseline="-25000" dirty="0" err="1">
                  <a:ea typeface="楷体_GB2312" charset="-122"/>
                </a:rPr>
                <a:t>k</a:t>
              </a:r>
              <a:r>
                <a:rPr lang="en-US" altLang="zh-CN" sz="2400" b="1" dirty="0">
                  <a:latin typeface="楷体_GB2312" charset="-122"/>
                  <a:ea typeface="楷体_GB2312" charset="-122"/>
                </a:rPr>
                <a:t>}</a:t>
              </a:r>
              <a:r>
                <a:rPr lang="zh-CN" altLang="en-US" sz="2400" b="1" dirty="0">
                  <a:latin typeface="楷体_GB2312" charset="-122"/>
                  <a:ea typeface="楷体_GB2312" charset="-122"/>
                </a:rPr>
                <a:t>进行加速计算，得到序列    ，如果把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埃特金加速技巧与不动点迭代结合，</a:t>
              </a:r>
              <a:endParaRPr lang="zh-CN" altLang="en-US" sz="2400" b="1" dirty="0">
                <a:latin typeface="楷体_GB2312" charset="-122"/>
                <a:ea typeface="楷体_GB2312" charset="-122"/>
              </a:endParaRPr>
            </a:p>
          </p:txBody>
        </p:sp>
        <p:graphicFrame>
          <p:nvGraphicFramePr>
            <p:cNvPr id="44054" name="Object 7"/>
            <p:cNvGraphicFramePr>
              <a:graphicFrameLocks noChangeAspect="1"/>
            </p:cNvGraphicFramePr>
            <p:nvPr/>
          </p:nvGraphicFramePr>
          <p:xfrm>
            <a:off x="1270" y="1002"/>
            <a:ext cx="38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1" imgW="195580" imgH="132080" progId="Equation.3">
                    <p:embed/>
                  </p:oleObj>
                </mc:Choice>
                <mc:Fallback>
                  <p:oleObj name="Equation" r:id="rId1" imgW="195580" imgH="1320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1002"/>
                          <a:ext cx="38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2176462" y="2347434"/>
          <a:ext cx="3086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078230" imgH="132080" progId="Equation.3">
                  <p:embed/>
                </p:oleObj>
              </mc:Choice>
              <mc:Fallback>
                <p:oleObj name="Equation" r:id="rId3" imgW="1078230" imgH="132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2" y="2347434"/>
                        <a:ext cx="30861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2176462" y="2785862"/>
          <a:ext cx="51149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5" imgW="2042795" imgH="295910" progId="Equation.3">
                  <p:embed/>
                </p:oleObj>
              </mc:Choice>
              <mc:Fallback>
                <p:oleObj name="Equation" r:id="rId5" imgW="2042795" imgH="29591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2" y="2785862"/>
                        <a:ext cx="51149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4"/>
          <p:cNvSpPr>
            <a:spLocks noChangeArrowheads="1"/>
          </p:cNvSpPr>
          <p:nvPr/>
        </p:nvSpPr>
        <p:spPr bwMode="auto">
          <a:xfrm>
            <a:off x="162528" y="398449"/>
            <a:ext cx="5694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04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_GB2312" charset="-122"/>
                <a:ea typeface="楷体_GB2312" charset="-122"/>
              </a:rPr>
              <a:t>斯蒂芬森（</a:t>
            </a:r>
            <a:r>
              <a:rPr lang="en-US" altLang="zh-CN" sz="2400" b="1" dirty="0" err="1">
                <a:solidFill>
                  <a:srgbClr val="006600"/>
                </a:solidFill>
                <a:ea typeface="楷体_GB2312" charset="-122"/>
                <a:cs typeface="Times New Roman" panose="02020603050405020304" pitchFamily="18" charset="0"/>
              </a:rPr>
              <a:t>steffensen</a:t>
            </a:r>
            <a:r>
              <a:rPr lang="zh-CN" altLang="en-US" sz="2400" b="1" dirty="0">
                <a:latin typeface="楷体_GB2312" charset="-122"/>
                <a:ea typeface="楷体_GB2312" charset="-122"/>
              </a:rPr>
              <a:t>）迭代法</a:t>
            </a:r>
            <a:endParaRPr lang="zh-CN" altLang="en-US" sz="2400" b="1" dirty="0">
              <a:latin typeface="楷体_GB2312" charset="-122"/>
              <a:ea typeface="楷体_GB231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075" y="3542517"/>
            <a:ext cx="8239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_GB2312" charset="-122"/>
                <a:ea typeface="楷体_GB2312" charset="-122"/>
              </a:rPr>
              <a:t>称为斯蒂芬森（</a:t>
            </a:r>
            <a:r>
              <a:rPr lang="en-US" altLang="zh-CN" b="1" dirty="0" err="1">
                <a:solidFill>
                  <a:srgbClr val="006600"/>
                </a:solidFill>
                <a:ea typeface="楷体_GB2312" charset="-122"/>
                <a:cs typeface="Times New Roman" panose="02020603050405020304" pitchFamily="18" charset="0"/>
              </a:rPr>
              <a:t>steffensen</a:t>
            </a:r>
            <a:r>
              <a:rPr lang="zh-CN" altLang="en-US" b="1" dirty="0">
                <a:latin typeface="楷体_GB2312" charset="-122"/>
                <a:ea typeface="楷体_GB2312" charset="-122"/>
              </a:rPr>
              <a:t>）迭代法。</a:t>
            </a:r>
            <a:endParaRPr lang="en-GB" dirty="0"/>
          </a:p>
        </p:txBody>
      </p:sp>
      <p:sp>
        <p:nvSpPr>
          <p:cNvPr id="3" name="矩形 2"/>
          <p:cNvSpPr/>
          <p:nvPr/>
        </p:nvSpPr>
        <p:spPr>
          <a:xfrm>
            <a:off x="219075" y="1904270"/>
            <a:ext cx="358784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楷体_GB2312" charset="-122"/>
                <a:ea typeface="楷体_GB2312" charset="-122"/>
              </a:rPr>
              <a:t>则可得到如下的迭代法：</a:t>
            </a:r>
            <a:endParaRPr lang="zh-CN" altLang="en-US" b="1" dirty="0">
              <a:latin typeface="楷体_GB2312" charset="-122"/>
              <a:ea typeface="楷体_GB2312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11560" y="4174999"/>
            <a:ext cx="6264696" cy="14649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可以改写成</a:t>
            </a:r>
            <a:endParaRPr lang="zh-CN" altLang="en-US" sz="2400" b="1" dirty="0"/>
          </a:p>
          <a:p>
            <a:endParaRPr lang="zh-CN" altLang="en-US" sz="2400" b="1" dirty="0"/>
          </a:p>
          <a:p>
            <a:pPr marL="0" indent="0">
              <a:buFontTx/>
              <a:buNone/>
            </a:pPr>
            <a:r>
              <a:rPr lang="zh-CN" altLang="en-US" sz="2400" b="1" dirty="0"/>
              <a:t>    其中迭代函数</a:t>
            </a:r>
            <a:endParaRPr lang="zh-CN" altLang="en-US" sz="2400" b="1" dirty="0"/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2939426" y="4174999"/>
          <a:ext cx="2895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7" imgW="1214755" imgH="132080" progId="Equation.3">
                  <p:embed/>
                </p:oleObj>
              </mc:Choice>
              <mc:Fallback>
                <p:oleObj name="Equation" r:id="rId7" imgW="1214755" imgH="132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426" y="4174999"/>
                        <a:ext cx="2895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2983503" y="4762447"/>
          <a:ext cx="3657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9" imgW="1433195" imgH="286385" progId="Equation.3">
                  <p:embed/>
                </p:oleObj>
              </mc:Choice>
              <mc:Fallback>
                <p:oleObj name="Equation" r:id="rId9" imgW="1433195" imgH="2863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503" y="4762447"/>
                        <a:ext cx="3657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247963" y="5738762"/>
            <a:ext cx="844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下面讨论</a:t>
            </a:r>
            <a:r>
              <a:rPr lang="zh-CN" altLang="en-US" b="1" dirty="0">
                <a:latin typeface="楷体_GB2312" charset="-122"/>
                <a:ea typeface="楷体_GB2312" charset="-122"/>
              </a:rPr>
              <a:t>斯蒂芬森（</a:t>
            </a:r>
            <a:r>
              <a:rPr lang="en-US" altLang="zh-CN" b="1" dirty="0" err="1">
                <a:solidFill>
                  <a:srgbClr val="006600"/>
                </a:solidFill>
                <a:ea typeface="楷体_GB2312" charset="-122"/>
                <a:cs typeface="Times New Roman" panose="02020603050405020304" pitchFamily="18" charset="0"/>
              </a:rPr>
              <a:t>steffensen</a:t>
            </a:r>
            <a:r>
              <a:rPr lang="zh-CN" altLang="en-US" b="1" dirty="0">
                <a:latin typeface="楷体_GB2312" charset="-122"/>
                <a:ea typeface="楷体_GB2312" charset="-122"/>
              </a:rPr>
              <a:t>）迭代法的收敛性和收敛速度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62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补充：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 animBg="1" uiExpand="1" build="p"/>
      <p:bldP spid="24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02" name="AutoShape 82" descr="白色大理石"/>
          <p:cNvSpPr>
            <a:spLocks noChangeArrowheads="1"/>
          </p:cNvSpPr>
          <p:nvPr/>
        </p:nvSpPr>
        <p:spPr bwMode="auto">
          <a:xfrm>
            <a:off x="365219" y="712795"/>
            <a:ext cx="1066800" cy="609600"/>
          </a:xfrm>
          <a:prstGeom prst="bevel">
            <a:avLst>
              <a:gd name="adj" fmla="val 12500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 dirty="0">
                <a:ea typeface="楷体_GB2312" charset="-122"/>
              </a:rPr>
              <a:t>定理</a:t>
            </a:r>
            <a:endParaRPr kumimoji="0" lang="zh-CN" altLang="en-US" sz="2800" b="1" dirty="0">
              <a:ea typeface="楷体_GB2312" charset="-122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2771800" y="730665"/>
          <a:ext cx="5185040" cy="49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2" imgW="2387600" imgH="228600" progId="Equation.3">
                  <p:embed/>
                </p:oleObj>
              </mc:Choice>
              <mc:Fallback>
                <p:oleObj name="公式" r:id="rId2" imgW="2387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730665"/>
                        <a:ext cx="5185040" cy="490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1522876" y="1795897"/>
          <a:ext cx="69691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4" imgW="3314700" imgH="228600" progId="Equation.3">
                  <p:embed/>
                </p:oleObj>
              </mc:Choice>
              <mc:Fallback>
                <p:oleObj name="公式" r:id="rId4" imgW="3314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876" y="1795897"/>
                        <a:ext cx="69691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1499573" y="1319743"/>
          <a:ext cx="4665625" cy="454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6" imgW="2349500" imgH="228600" progId="Equation.3">
                  <p:embed/>
                </p:oleObj>
              </mc:Choice>
              <mc:Fallback>
                <p:oleObj name="公式" r:id="rId6" imgW="2349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573" y="1319743"/>
                        <a:ext cx="4665625" cy="454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0" y="23745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charset="-122"/>
                <a:ea typeface="楷体_GB2312" charset="-122"/>
              </a:rPr>
              <a:t>斯蒂芬森局部收敛定理</a:t>
            </a:r>
            <a:endParaRPr lang="en-GB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43356" y="3933056"/>
            <a:ext cx="8659814" cy="1338059"/>
            <a:chOff x="424657" y="2692921"/>
            <a:chExt cx="8431020" cy="1338059"/>
          </a:xfrm>
        </p:grpSpPr>
        <p:sp>
          <p:nvSpPr>
            <p:cNvPr id="2" name="矩形 1"/>
            <p:cNvSpPr/>
            <p:nvPr/>
          </p:nvSpPr>
          <p:spPr>
            <a:xfrm>
              <a:off x="424657" y="2692921"/>
              <a:ext cx="8431020" cy="1338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lnSpc>
                  <a:spcPct val="114000"/>
                </a:lnSpc>
                <a:buNone/>
              </a:pPr>
              <a:r>
                <a:rPr lang="zh-CN" altLang="en-US" b="1" dirty="0"/>
                <a:t>分析：</a:t>
              </a:r>
              <a:r>
                <a:rPr lang="el-GR" altLang="zh-CN" i="1" dirty="0">
                  <a:ea typeface="楷体_GB2312" charset="-122"/>
                </a:rPr>
                <a:t> </a:t>
              </a:r>
              <a:endParaRPr lang="en-US" altLang="zh-CN" i="1" dirty="0">
                <a:ea typeface="楷体_GB2312" charset="-122"/>
              </a:endParaRPr>
            </a:p>
            <a:p>
              <a:pPr marL="0" indent="0">
                <a:lnSpc>
                  <a:spcPct val="114000"/>
                </a:lnSpc>
                <a:buNone/>
              </a:pPr>
              <a:r>
                <a:rPr lang="en-US" altLang="zh-CN" b="1" dirty="0"/>
                <a:t>(1)</a:t>
              </a:r>
              <a:r>
                <a:rPr lang="en-US" altLang="zh-CN" b="1" i="1" dirty="0">
                  <a:ea typeface="楷体_GB2312" charset="-122"/>
                </a:rPr>
                <a:t>             </a:t>
              </a:r>
              <a:r>
                <a:rPr lang="zh-CN" altLang="en-US" b="1" dirty="0">
                  <a:ea typeface="楷体_GB2312" charset="-122"/>
                </a:rPr>
                <a:t>若</a:t>
              </a:r>
              <a:r>
                <a:rPr lang="en-US" altLang="zh-CN" b="1" i="1" dirty="0">
                  <a:ea typeface="楷体_GB2312" charset="-122"/>
                </a:rPr>
                <a:t>x*</a:t>
              </a:r>
              <a:r>
                <a:rPr lang="zh-CN" altLang="en-US" b="1" dirty="0">
                  <a:ea typeface="楷体_GB2312" charset="-122"/>
                </a:rPr>
                <a:t>是</a:t>
              </a:r>
              <a:r>
                <a:rPr lang="el-GR" altLang="zh-CN" i="1" dirty="0">
                  <a:ea typeface="楷体_GB2312" charset="-122"/>
                </a:rPr>
                <a:t>Ψ</a:t>
              </a:r>
              <a:r>
                <a:rPr lang="en-US" altLang="zh-CN" b="1" dirty="0">
                  <a:latin typeface="楷体_GB2312" charset="-122"/>
                  <a:ea typeface="楷体_GB2312" charset="-122"/>
                </a:rPr>
                <a:t>(</a:t>
              </a:r>
              <a:r>
                <a:rPr lang="en-US" altLang="zh-CN" b="1" i="1" dirty="0">
                  <a:ea typeface="楷体_GB2312" charset="-122"/>
                </a:rPr>
                <a:t>x</a:t>
              </a:r>
              <a:r>
                <a:rPr lang="en-US" altLang="zh-CN" b="1" dirty="0">
                  <a:latin typeface="楷体_GB2312" charset="-122"/>
                  <a:ea typeface="楷体_GB2312" charset="-122"/>
                </a:rPr>
                <a:t>)</a:t>
              </a:r>
              <a:r>
                <a:rPr lang="zh-CN" altLang="en-US" b="1" dirty="0">
                  <a:latin typeface="楷体_GB2312" charset="-122"/>
                  <a:ea typeface="楷体_GB2312" charset="-122"/>
                </a:rPr>
                <a:t>的不动点，则</a:t>
              </a:r>
              <a:r>
                <a:rPr lang="en-US" altLang="zh-CN" b="1" i="1" dirty="0">
                  <a:ea typeface="楷体_GB2312" charset="-122"/>
                </a:rPr>
                <a:t>x*</a:t>
              </a:r>
              <a:r>
                <a:rPr lang="en-US" altLang="zh-CN" b="1" dirty="0">
                  <a:ea typeface="楷体_GB2312" charset="-122"/>
                </a:rPr>
                <a:t>=</a:t>
              </a:r>
              <a:r>
                <a:rPr lang="el-GR" altLang="zh-CN" b="1" i="1" dirty="0">
                  <a:latin typeface="Cambria Math" panose="02040503050406030204" pitchFamily="18" charset="0"/>
                </a:rPr>
                <a:t>φ</a:t>
              </a:r>
              <a:r>
                <a:rPr lang="en-US" altLang="zh-CN" b="1" dirty="0">
                  <a:latin typeface="楷体_GB2312" charset="-122"/>
                  <a:ea typeface="楷体_GB2312" charset="-122"/>
                </a:rPr>
                <a:t>(</a:t>
              </a:r>
              <a:r>
                <a:rPr lang="en-US" altLang="zh-CN" b="1" i="1" dirty="0">
                  <a:ea typeface="楷体_GB2312" charset="-122"/>
                </a:rPr>
                <a:t>x*</a:t>
              </a:r>
              <a:r>
                <a:rPr lang="en-US" altLang="zh-CN" b="1" dirty="0">
                  <a:latin typeface="楷体_GB2312" charset="-122"/>
                  <a:ea typeface="楷体_GB2312" charset="-122"/>
                </a:rPr>
                <a:t>)</a:t>
              </a:r>
              <a:r>
                <a:rPr lang="zh-CN" altLang="en-US" b="1" dirty="0">
                  <a:latin typeface="楷体_GB2312" charset="-122"/>
                  <a:ea typeface="楷体_GB2312" charset="-122"/>
                </a:rPr>
                <a:t>；</a:t>
              </a:r>
              <a:endParaRPr lang="zh-CN" altLang="en-US" b="1" dirty="0">
                <a:latin typeface="楷体_GB2312" charset="-122"/>
                <a:ea typeface="楷体_GB2312" charset="-122"/>
              </a:endParaRPr>
            </a:p>
            <a:p>
              <a:pPr marL="457200" indent="-457200">
                <a:lnSpc>
                  <a:spcPct val="114000"/>
                </a:lnSpc>
                <a:buAutoNum type="arabicParenBoth" startAt="2"/>
              </a:pPr>
              <a:r>
                <a:rPr lang="zh-CN" altLang="en-US" b="1" dirty="0">
                  <a:ea typeface="楷体_GB2312" charset="-122"/>
                </a:rPr>
                <a:t>          若</a:t>
              </a:r>
              <a:r>
                <a:rPr lang="en-US" altLang="zh-CN" b="1" i="1" dirty="0">
                  <a:ea typeface="楷体_GB2312" charset="-122"/>
                </a:rPr>
                <a:t>x*</a:t>
              </a:r>
              <a:r>
                <a:rPr lang="en-US" altLang="zh-CN" b="1" dirty="0">
                  <a:ea typeface="楷体_GB2312" charset="-122"/>
                </a:rPr>
                <a:t>=</a:t>
              </a:r>
              <a:r>
                <a:rPr lang="el-GR" altLang="zh-CN" b="1" i="1" dirty="0">
                  <a:latin typeface="Cambria Math" panose="02040503050406030204" pitchFamily="18" charset="0"/>
                </a:rPr>
                <a:t>φ</a:t>
              </a:r>
              <a:r>
                <a:rPr lang="en-US" altLang="zh-CN" b="1" dirty="0">
                  <a:latin typeface="楷体_GB2312" charset="-122"/>
                  <a:ea typeface="楷体_GB2312" charset="-122"/>
                </a:rPr>
                <a:t>(</a:t>
              </a:r>
              <a:r>
                <a:rPr lang="en-US" altLang="zh-CN" b="1" i="1" dirty="0">
                  <a:ea typeface="楷体_GB2312" charset="-122"/>
                </a:rPr>
                <a:t>x*</a:t>
              </a:r>
              <a:r>
                <a:rPr lang="en-US" altLang="zh-CN" b="1" dirty="0">
                  <a:latin typeface="楷体_GB2312" charset="-122"/>
                  <a:ea typeface="楷体_GB2312" charset="-122"/>
                </a:rPr>
                <a:t>)</a:t>
              </a:r>
              <a:r>
                <a:rPr lang="zh-CN" altLang="en-US" b="1" dirty="0">
                  <a:latin typeface="楷体_GB2312" charset="-122"/>
                  <a:ea typeface="楷体_GB2312" charset="-122"/>
                </a:rPr>
                <a:t> ，则</a:t>
              </a:r>
              <a:r>
                <a:rPr lang="en-US" altLang="zh-CN" b="1" i="1" dirty="0">
                  <a:ea typeface="楷体_GB2312" charset="-122"/>
                </a:rPr>
                <a:t>x*</a:t>
              </a:r>
              <a:r>
                <a:rPr lang="zh-CN" altLang="en-US" b="1" dirty="0">
                  <a:ea typeface="楷体_GB2312" charset="-122"/>
                </a:rPr>
                <a:t>是</a:t>
              </a:r>
              <a:r>
                <a:rPr lang="el-GR" altLang="zh-CN" i="1" dirty="0">
                  <a:ea typeface="楷体_GB2312" charset="-122"/>
                </a:rPr>
                <a:t>Ψ</a:t>
              </a:r>
              <a:r>
                <a:rPr lang="en-US" altLang="zh-CN" b="1" dirty="0">
                  <a:latin typeface="楷体_GB2312" charset="-122"/>
                  <a:ea typeface="楷体_GB2312" charset="-122"/>
                </a:rPr>
                <a:t>(</a:t>
              </a:r>
              <a:r>
                <a:rPr lang="en-US" altLang="zh-CN" b="1" i="1" dirty="0">
                  <a:ea typeface="楷体_GB2312" charset="-122"/>
                </a:rPr>
                <a:t>x</a:t>
              </a:r>
              <a:r>
                <a:rPr lang="en-US" altLang="zh-CN" b="1" dirty="0">
                  <a:latin typeface="楷体_GB2312" charset="-122"/>
                  <a:ea typeface="楷体_GB2312" charset="-122"/>
                </a:rPr>
                <a:t>)</a:t>
              </a:r>
              <a:r>
                <a:rPr lang="zh-CN" altLang="en-US" b="1" dirty="0">
                  <a:latin typeface="楷体_GB2312" charset="-122"/>
                  <a:ea typeface="楷体_GB2312" charset="-122"/>
                </a:rPr>
                <a:t>的不动点；</a:t>
              </a:r>
              <a:endParaRPr lang="en-US" altLang="zh-CN" b="1" dirty="0">
                <a:latin typeface="楷体_GB2312" charset="-122"/>
                <a:ea typeface="楷体_GB2312" charset="-122"/>
              </a:endParaRPr>
            </a:p>
            <a:p>
              <a:pPr marL="457200" indent="-457200">
                <a:lnSpc>
                  <a:spcPct val="114000"/>
                </a:lnSpc>
                <a:buAutoNum type="arabicParenBoth" startAt="2"/>
              </a:pPr>
              <a:r>
                <a:rPr lang="zh-CN" altLang="en-US" b="1" dirty="0"/>
                <a:t>使用斯蒂芬森加速迭代法产生的序列           至少平方收敛到</a:t>
              </a:r>
              <a:r>
                <a:rPr lang="en-US" altLang="zh-CN" b="1" i="1" dirty="0">
                  <a:ea typeface="楷体_GB2312" charset="-122"/>
                </a:rPr>
                <a:t>x*.</a:t>
              </a:r>
              <a:r>
                <a:rPr lang="zh-CN" altLang="en-US" b="1" dirty="0"/>
                <a:t> </a:t>
              </a:r>
              <a:endParaRPr lang="en-US" altLang="zh-CN" b="1" dirty="0"/>
            </a:p>
          </p:txBody>
        </p:sp>
        <p:sp>
          <p:nvSpPr>
            <p:cNvPr id="4" name="右箭头 3"/>
            <p:cNvSpPr/>
            <p:nvPr/>
          </p:nvSpPr>
          <p:spPr>
            <a:xfrm>
              <a:off x="867892" y="3052670"/>
              <a:ext cx="504056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左箭头 4"/>
            <p:cNvSpPr/>
            <p:nvPr/>
          </p:nvSpPr>
          <p:spPr>
            <a:xfrm>
              <a:off x="867891" y="3344909"/>
              <a:ext cx="504056" cy="36004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34" name="Object 11"/>
          <p:cNvGraphicFramePr>
            <a:graphicFrameLocks noChangeAspect="1"/>
          </p:cNvGraphicFramePr>
          <p:nvPr/>
        </p:nvGraphicFramePr>
        <p:xfrm>
          <a:off x="2507598" y="2248430"/>
          <a:ext cx="3657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8" imgW="1433195" imgH="286385" progId="Equation.3">
                  <p:embed/>
                </p:oleObj>
              </mc:Choice>
              <mc:Fallback>
                <p:oleObj name="Equation" r:id="rId8" imgW="1433195" imgH="2863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598" y="2248430"/>
                        <a:ext cx="3657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499573" y="2341099"/>
            <a:ext cx="1189749" cy="476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zh-CN" altLang="en-US" b="1" dirty="0"/>
              <a:t>其中：</a:t>
            </a:r>
            <a:r>
              <a:rPr lang="el-GR" altLang="zh-CN" i="1" dirty="0">
                <a:ea typeface="楷体_GB2312" charset="-122"/>
              </a:rPr>
              <a:t> </a:t>
            </a:r>
            <a:endParaRPr lang="en-US" altLang="zh-CN" i="1" dirty="0">
              <a:ea typeface="楷体_GB2312" charset="-122"/>
            </a:endParaRPr>
          </a:p>
        </p:txBody>
      </p:sp>
      <p:graphicFrame>
        <p:nvGraphicFramePr>
          <p:cNvPr id="37" name="Object 10"/>
          <p:cNvGraphicFramePr>
            <a:graphicFrameLocks noChangeAspect="1"/>
          </p:cNvGraphicFramePr>
          <p:nvPr/>
        </p:nvGraphicFramePr>
        <p:xfrm>
          <a:off x="765654" y="3322549"/>
          <a:ext cx="11795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10" imgW="647700" imgH="228600" progId="Equation.3">
                  <p:embed/>
                </p:oleObj>
              </mc:Choice>
              <mc:Fallback>
                <p:oleObj name="公式" r:id="rId10" imgW="647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4" y="3322549"/>
                        <a:ext cx="11795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/>
        </p:nvSpPr>
        <p:spPr>
          <a:xfrm>
            <a:off x="329232" y="3280552"/>
            <a:ext cx="569387" cy="476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zh-CN" altLang="en-US" b="1" dirty="0">
                <a:ea typeface="楷体_GB2312" charset="-122"/>
              </a:rPr>
              <a:t>若</a:t>
            </a:r>
            <a:r>
              <a:rPr lang="el-GR" altLang="zh-CN" i="1" dirty="0">
                <a:ea typeface="楷体_GB2312" charset="-122"/>
              </a:rPr>
              <a:t> </a:t>
            </a:r>
            <a:endParaRPr lang="en-US" altLang="zh-CN" i="1" dirty="0">
              <a:ea typeface="楷体_GB231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7924" y="3316572"/>
            <a:ext cx="726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则</a:t>
            </a:r>
            <a:r>
              <a:rPr lang="zh-CN" altLang="en-US" b="1" dirty="0">
                <a:latin typeface="楷体_GB2312" charset="-122"/>
                <a:ea typeface="楷体_GB2312" charset="-122"/>
              </a:rPr>
              <a:t>斯蒂芬森迭代法</a:t>
            </a:r>
            <a:r>
              <a:rPr lang="zh-CN" altLang="en-US" b="1" dirty="0"/>
              <a:t>产生的序列          至少平方收敛到</a:t>
            </a:r>
            <a:r>
              <a:rPr lang="en-US" altLang="zh-CN" b="1" i="1" dirty="0">
                <a:ea typeface="楷体_GB2312" charset="-122"/>
              </a:rPr>
              <a:t>x*</a:t>
            </a:r>
            <a:r>
              <a:rPr lang="zh-CN" altLang="en-US" b="1" dirty="0"/>
              <a:t> </a:t>
            </a:r>
            <a:endParaRPr lang="en-GB" b="1" dirty="0"/>
          </a:p>
        </p:txBody>
      </p:sp>
      <p:graphicFrame>
        <p:nvGraphicFramePr>
          <p:cNvPr id="40" name="Object 7"/>
          <p:cNvGraphicFramePr>
            <a:graphicFrameLocks noChangeAspect="1"/>
          </p:cNvGraphicFramePr>
          <p:nvPr/>
        </p:nvGraphicFramePr>
        <p:xfrm>
          <a:off x="4852229" y="3254206"/>
          <a:ext cx="62031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2" imgW="195580" imgH="132080" progId="Equation.3">
                  <p:embed/>
                </p:oleObj>
              </mc:Choice>
              <mc:Fallback>
                <p:oleObj name="Equation" r:id="rId12" imgW="195580" imgH="132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229" y="3254206"/>
                        <a:ext cx="62031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4639443" y="4834552"/>
          <a:ext cx="62031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4" imgW="195580" imgH="132080" progId="Equation.3">
                  <p:embed/>
                </p:oleObj>
              </mc:Choice>
              <mc:Fallback>
                <p:oleObj name="Equation" r:id="rId14" imgW="195580" imgH="132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9443" y="4834552"/>
                        <a:ext cx="62031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99573" y="730665"/>
            <a:ext cx="1535715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zh-CN" altLang="en-US" b="1" dirty="0">
                <a:solidFill>
                  <a:srgbClr val="006600"/>
                </a:solidFill>
              </a:rPr>
              <a:t>收敛性</a:t>
            </a:r>
            <a:r>
              <a:rPr lang="zh-CN" altLang="en-US" b="1" dirty="0"/>
              <a:t>：</a:t>
            </a:r>
            <a:endParaRPr lang="en-US" altLang="zh-CN" b="1" dirty="0"/>
          </a:p>
        </p:txBody>
      </p:sp>
      <p:sp>
        <p:nvSpPr>
          <p:cNvPr id="19" name="矩形 18"/>
          <p:cNvSpPr/>
          <p:nvPr/>
        </p:nvSpPr>
        <p:spPr>
          <a:xfrm>
            <a:off x="329232" y="2806695"/>
            <a:ext cx="2360090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zh-CN" altLang="en-US" b="1" dirty="0">
                <a:solidFill>
                  <a:srgbClr val="006600"/>
                </a:solidFill>
              </a:rPr>
              <a:t>收敛速度</a:t>
            </a:r>
            <a:r>
              <a:rPr lang="zh-CN" altLang="en-US" b="1" dirty="0"/>
              <a:t>：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910" y="851390"/>
            <a:ext cx="1509936" cy="4832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证明：</a:t>
            </a:r>
            <a:endParaRPr lang="zh-CN" altLang="en-US" sz="2400" b="1" dirty="0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63036" y="1424175"/>
          <a:ext cx="3696097" cy="47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1" imgW="1765300" imgH="228600" progId="Equation.3">
                  <p:embed/>
                </p:oleObj>
              </mc:Choice>
              <mc:Fallback>
                <p:oleObj name="公式" r:id="rId1" imgW="1765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36" y="1424175"/>
                        <a:ext cx="3696097" cy="47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305092" y="864877"/>
          <a:ext cx="6705249" cy="5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3" imgW="3009900" imgH="228600" progId="Equation.3">
                  <p:embed/>
                </p:oleObj>
              </mc:Choice>
              <mc:Fallback>
                <p:oleObj name="公式" r:id="rId3" imgW="3009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92" y="864877"/>
                        <a:ext cx="6705249" cy="5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096704" y="1450182"/>
          <a:ext cx="3475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5" imgW="1459865" imgH="279400" progId="Equation.3">
                  <p:embed/>
                </p:oleObj>
              </mc:Choice>
              <mc:Fallback>
                <p:oleObj name="公式" r:id="rId5" imgW="1459865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704" y="1450182"/>
                        <a:ext cx="34750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63036" y="2012650"/>
          <a:ext cx="3168352" cy="60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公式" r:id="rId7" imgW="1447800" imgH="279400" progId="Equation.3">
                  <p:embed/>
                </p:oleObj>
              </mc:Choice>
              <mc:Fallback>
                <p:oleObj name="公式" r:id="rId7" imgW="14478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36" y="2012650"/>
                        <a:ext cx="3168352" cy="604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568959" y="1903741"/>
          <a:ext cx="1872208" cy="76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公式" r:id="rId9" imgW="1002665" imgH="355600" progId="Equation.3">
                  <p:embed/>
                </p:oleObj>
              </mc:Choice>
              <mc:Fallback>
                <p:oleObj name="公式" r:id="rId9" imgW="1002665" imgH="3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959" y="1903741"/>
                        <a:ext cx="1872208" cy="768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426285" y="2042846"/>
          <a:ext cx="3641780" cy="46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11" imgW="1778000" imgH="228600" progId="Equation.3">
                  <p:embed/>
                </p:oleObj>
              </mc:Choice>
              <mc:Fallback>
                <p:oleObj name="公式" r:id="rId11" imgW="1778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285" y="2042846"/>
                        <a:ext cx="3641780" cy="464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0" y="3781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0" y="413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3" name="矩形 2"/>
          <p:cNvSpPr/>
          <p:nvPr/>
        </p:nvSpPr>
        <p:spPr>
          <a:xfrm>
            <a:off x="236910" y="318508"/>
            <a:ext cx="7950102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b="1" dirty="0"/>
              <a:t>(1) </a:t>
            </a:r>
            <a:r>
              <a:rPr lang="zh-CN" altLang="en-US" b="1" dirty="0">
                <a:ea typeface="楷体_GB2312" charset="-122"/>
              </a:rPr>
              <a:t>若</a:t>
            </a:r>
            <a:r>
              <a:rPr lang="en-US" altLang="zh-CN" b="1" i="1" dirty="0">
                <a:ea typeface="楷体_GB2312" charset="-122"/>
              </a:rPr>
              <a:t>x*</a:t>
            </a:r>
            <a:r>
              <a:rPr lang="zh-CN" altLang="en-US" b="1" dirty="0">
                <a:ea typeface="楷体_GB2312" charset="-122"/>
              </a:rPr>
              <a:t>是</a:t>
            </a:r>
            <a:r>
              <a:rPr lang="el-GR" altLang="zh-CN" i="1" dirty="0">
                <a:ea typeface="楷体_GB2312" charset="-122"/>
              </a:rPr>
              <a:t>Ψ</a:t>
            </a:r>
            <a:r>
              <a:rPr lang="en-US" altLang="zh-CN" b="1" dirty="0">
                <a:latin typeface="楷体_GB2312" charset="-122"/>
                <a:ea typeface="楷体_GB2312" charset="-122"/>
              </a:rPr>
              <a:t>(</a:t>
            </a:r>
            <a:r>
              <a:rPr lang="en-US" altLang="zh-CN" b="1" i="1" dirty="0">
                <a:ea typeface="楷体_GB2312" charset="-122"/>
              </a:rPr>
              <a:t>x</a:t>
            </a:r>
            <a:r>
              <a:rPr lang="en-US" altLang="zh-CN" b="1" dirty="0">
                <a:latin typeface="楷体_GB2312" charset="-122"/>
                <a:ea typeface="楷体_GB2312" charset="-122"/>
              </a:rPr>
              <a:t>)</a:t>
            </a:r>
            <a:r>
              <a:rPr lang="zh-CN" altLang="en-US" b="1" dirty="0">
                <a:latin typeface="楷体_GB2312" charset="-122"/>
                <a:ea typeface="楷体_GB2312" charset="-122"/>
              </a:rPr>
              <a:t>的不动点，则</a:t>
            </a:r>
            <a:r>
              <a:rPr lang="en-US" altLang="zh-CN" b="1" i="1" dirty="0">
                <a:ea typeface="楷体_GB2312" charset="-122"/>
              </a:rPr>
              <a:t>x*</a:t>
            </a:r>
            <a:r>
              <a:rPr lang="en-US" altLang="zh-CN" b="1" dirty="0">
                <a:ea typeface="楷体_GB2312" charset="-122"/>
              </a:rPr>
              <a:t>=</a:t>
            </a:r>
            <a:r>
              <a:rPr lang="el-GR" altLang="zh-CN" b="1" i="1" dirty="0">
                <a:latin typeface="Cambria Math" panose="02040503050406030204" pitchFamily="18" charset="0"/>
              </a:rPr>
              <a:t>φ</a:t>
            </a:r>
            <a:r>
              <a:rPr lang="en-US" altLang="zh-CN" b="1" dirty="0">
                <a:latin typeface="楷体_GB2312" charset="-122"/>
                <a:ea typeface="楷体_GB2312" charset="-122"/>
              </a:rPr>
              <a:t>(</a:t>
            </a:r>
            <a:r>
              <a:rPr lang="en-US" altLang="zh-CN" b="1" i="1" dirty="0">
                <a:ea typeface="楷体_GB2312" charset="-122"/>
              </a:rPr>
              <a:t>x*</a:t>
            </a:r>
            <a:r>
              <a:rPr lang="en-US" altLang="zh-CN" b="1" dirty="0">
                <a:latin typeface="楷体_GB2312" charset="-122"/>
                <a:ea typeface="楷体_GB2312" charset="-122"/>
              </a:rPr>
              <a:t>)</a:t>
            </a:r>
            <a:r>
              <a:rPr lang="zh-CN" altLang="en-US" b="1" dirty="0">
                <a:latin typeface="楷体_GB2312" charset="-122"/>
                <a:ea typeface="楷体_GB2312" charset="-122"/>
              </a:rPr>
              <a:t>； </a:t>
            </a:r>
            <a:endParaRPr lang="zh-CN" altLang="en-US" b="1" dirty="0">
              <a:latin typeface="楷体_GB2312" charset="-122"/>
              <a:ea typeface="楷体_GB231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910" y="2617646"/>
            <a:ext cx="7773431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/>
              <a:t>(2)</a:t>
            </a:r>
            <a:r>
              <a:rPr lang="en-US" altLang="zh-CN" b="1" i="1" dirty="0">
                <a:ea typeface="楷体_GB2312" charset="-122"/>
              </a:rPr>
              <a:t> </a:t>
            </a:r>
            <a:r>
              <a:rPr lang="zh-CN" altLang="en-US" b="1" dirty="0">
                <a:ea typeface="楷体_GB2312" charset="-122"/>
              </a:rPr>
              <a:t>若</a:t>
            </a:r>
            <a:r>
              <a:rPr lang="en-US" altLang="zh-CN" b="1" i="1" dirty="0">
                <a:ea typeface="楷体_GB2312" charset="-122"/>
              </a:rPr>
              <a:t>x*</a:t>
            </a:r>
            <a:r>
              <a:rPr lang="en-US" altLang="zh-CN" b="1" dirty="0">
                <a:ea typeface="楷体_GB2312" charset="-122"/>
              </a:rPr>
              <a:t>=</a:t>
            </a:r>
            <a:r>
              <a:rPr lang="el-GR" altLang="zh-CN" b="1" i="1" dirty="0">
                <a:latin typeface="Cambria Math" panose="02040503050406030204" pitchFamily="18" charset="0"/>
              </a:rPr>
              <a:t>φ</a:t>
            </a:r>
            <a:r>
              <a:rPr lang="en-US" altLang="zh-CN" b="1" dirty="0">
                <a:latin typeface="楷体_GB2312" charset="-122"/>
                <a:ea typeface="楷体_GB2312" charset="-122"/>
              </a:rPr>
              <a:t>(</a:t>
            </a:r>
            <a:r>
              <a:rPr lang="en-US" altLang="zh-CN" b="1" i="1" dirty="0">
                <a:ea typeface="楷体_GB2312" charset="-122"/>
              </a:rPr>
              <a:t>x*</a:t>
            </a:r>
            <a:r>
              <a:rPr lang="en-US" altLang="zh-CN" b="1" dirty="0">
                <a:latin typeface="楷体_GB2312" charset="-122"/>
                <a:ea typeface="楷体_GB2312" charset="-122"/>
              </a:rPr>
              <a:t>)</a:t>
            </a:r>
            <a:r>
              <a:rPr lang="zh-CN" altLang="en-US" b="1" dirty="0">
                <a:latin typeface="楷体_GB2312" charset="-122"/>
                <a:ea typeface="楷体_GB2312" charset="-122"/>
              </a:rPr>
              <a:t>，则</a:t>
            </a:r>
            <a:r>
              <a:rPr lang="en-US" altLang="zh-CN" b="1" i="1" dirty="0">
                <a:ea typeface="楷体_GB2312" charset="-122"/>
              </a:rPr>
              <a:t>x*</a:t>
            </a:r>
            <a:r>
              <a:rPr lang="zh-CN" altLang="en-US" b="1" dirty="0">
                <a:ea typeface="楷体_GB2312" charset="-122"/>
              </a:rPr>
              <a:t>是</a:t>
            </a:r>
            <a:r>
              <a:rPr lang="el-GR" altLang="zh-CN" i="1" dirty="0">
                <a:ea typeface="楷体_GB2312" charset="-122"/>
              </a:rPr>
              <a:t>Ψ</a:t>
            </a:r>
            <a:r>
              <a:rPr lang="en-US" altLang="zh-CN" b="1" dirty="0">
                <a:latin typeface="楷体_GB2312" charset="-122"/>
                <a:ea typeface="楷体_GB2312" charset="-122"/>
              </a:rPr>
              <a:t>(</a:t>
            </a:r>
            <a:r>
              <a:rPr lang="en-US" altLang="zh-CN" b="1" i="1" dirty="0">
                <a:ea typeface="楷体_GB2312" charset="-122"/>
              </a:rPr>
              <a:t>x</a:t>
            </a:r>
            <a:r>
              <a:rPr lang="en-US" altLang="zh-CN" b="1" dirty="0">
                <a:latin typeface="楷体_GB2312" charset="-122"/>
                <a:ea typeface="楷体_GB2312" charset="-122"/>
              </a:rPr>
              <a:t>)</a:t>
            </a:r>
            <a:r>
              <a:rPr lang="zh-CN" altLang="en-US" b="1" dirty="0">
                <a:latin typeface="楷体_GB2312" charset="-122"/>
                <a:ea typeface="楷体_GB2312" charset="-122"/>
              </a:rPr>
              <a:t>的不动点；</a:t>
            </a:r>
            <a:endParaRPr lang="en-US" altLang="zh-CN" b="1" dirty="0"/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187624" y="3037454"/>
          <a:ext cx="5257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13" imgW="2514600" imgH="444500" progId="Equation.3">
                  <p:embed/>
                </p:oleObj>
              </mc:Choice>
              <mc:Fallback>
                <p:oleObj name="公式" r:id="rId13" imgW="25146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037454"/>
                        <a:ext cx="5257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2915816" y="3968139"/>
          <a:ext cx="42481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15" imgW="2019300" imgH="533400" progId="Equation.3">
                  <p:embed/>
                </p:oleObj>
              </mc:Choice>
              <mc:Fallback>
                <p:oleObj name="公式" r:id="rId15" imgW="20193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968139"/>
                        <a:ext cx="42481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2934149" y="5127843"/>
          <a:ext cx="45370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17" imgW="2094865" imgH="444500" progId="Equation.3">
                  <p:embed/>
                </p:oleObj>
              </mc:Choice>
              <mc:Fallback>
                <p:oleObj name="公式" r:id="rId17" imgW="2094865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149" y="5127843"/>
                        <a:ext cx="45370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341418" y="6253235"/>
          <a:ext cx="37290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19" imgW="1790700" imgH="228600" progId="Equation.3">
                  <p:embed/>
                </p:oleObj>
              </mc:Choice>
              <mc:Fallback>
                <p:oleObj name="公式" r:id="rId19" imgW="1790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18" y="6253235"/>
                        <a:ext cx="37290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6910" y="3241770"/>
            <a:ext cx="1509936" cy="48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400" b="1" dirty="0"/>
              <a:t>证明：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352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4408" y="449262"/>
            <a:ext cx="8674992" cy="447706"/>
            <a:chOff x="217488" y="1338568"/>
            <a:chExt cx="8674992" cy="447706"/>
          </a:xfrm>
        </p:grpSpPr>
        <p:sp>
          <p:nvSpPr>
            <p:cNvPr id="2" name="矩形 1"/>
            <p:cNvSpPr/>
            <p:nvPr/>
          </p:nvSpPr>
          <p:spPr>
            <a:xfrm>
              <a:off x="217488" y="1395590"/>
              <a:ext cx="8674992" cy="390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b="1" dirty="0"/>
                <a:t>(3)</a:t>
              </a:r>
              <a:r>
                <a:rPr lang="zh-CN" altLang="en-US" b="1" dirty="0"/>
                <a:t>使用斯蒂芬森加速迭代法产生的序列          至少平方收敛到</a:t>
              </a:r>
              <a:r>
                <a:rPr lang="en-US" altLang="zh-CN" b="1" i="1" dirty="0">
                  <a:ea typeface="楷体_GB2312" charset="-122"/>
                </a:rPr>
                <a:t>x*.</a:t>
              </a:r>
              <a:r>
                <a:rPr lang="zh-CN" altLang="en-US" b="1" dirty="0"/>
                <a:t> </a:t>
              </a:r>
              <a:endParaRPr lang="en-US" altLang="zh-CN" b="1" dirty="0"/>
            </a:p>
          </p:txBody>
        </p:sp>
        <p:graphicFrame>
          <p:nvGraphicFramePr>
            <p:cNvPr id="15" name="Object 7"/>
            <p:cNvGraphicFramePr>
              <a:graphicFrameLocks noChangeAspect="1"/>
            </p:cNvGraphicFramePr>
            <p:nvPr/>
          </p:nvGraphicFramePr>
          <p:xfrm>
            <a:off x="4176010" y="1338568"/>
            <a:ext cx="620318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1" imgW="195580" imgH="132080" progId="Equation.3">
                    <p:embed/>
                  </p:oleObj>
                </mc:Choice>
                <mc:Fallback>
                  <p:oleObj name="Equation" r:id="rId1" imgW="195580" imgH="1320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010" y="1338568"/>
                          <a:ext cx="620318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234504" y="1442786"/>
          <a:ext cx="4608512" cy="84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3" imgW="2273300" imgH="419100" progId="Equation.3">
                  <p:embed/>
                </p:oleObj>
              </mc:Choice>
              <mc:Fallback>
                <p:oleObj name="公式" r:id="rId3" imgW="2273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04" y="1442786"/>
                        <a:ext cx="4608512" cy="849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325440" y="2180796"/>
          <a:ext cx="4176464" cy="122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5" imgW="2184400" imgH="635000" progId="Equation.3">
                  <p:embed/>
                </p:oleObj>
              </mc:Choice>
              <mc:Fallback>
                <p:oleObj name="公式" r:id="rId5" imgW="21844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40" y="2180796"/>
                        <a:ext cx="4176464" cy="1220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4827344" y="2123621"/>
          <a:ext cx="3708962" cy="1570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7" imgW="1866900" imgH="787400" progId="Equation.3">
                  <p:embed/>
                </p:oleObj>
              </mc:Choice>
              <mc:Fallback>
                <p:oleObj name="公式" r:id="rId7" imgW="18669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344" y="2123621"/>
                        <a:ext cx="3708962" cy="157001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56419" y="1053839"/>
            <a:ext cx="8081912" cy="48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400" b="1" dirty="0"/>
              <a:t>证明：考虑定理</a:t>
            </a:r>
            <a:r>
              <a:rPr lang="en-US" altLang="zh-CN" sz="2400" b="1" dirty="0"/>
              <a:t>2-4</a:t>
            </a:r>
            <a:r>
              <a:rPr lang="zh-CN" altLang="en-US" sz="2400" b="1" dirty="0"/>
              <a:t>的条件，考查</a:t>
            </a:r>
            <a:r>
              <a:rPr lang="el-GR" altLang="zh-CN" sz="2400" i="1" dirty="0">
                <a:ea typeface="楷体_GB2312" charset="-122"/>
              </a:rPr>
              <a:t>Ψ</a:t>
            </a:r>
            <a:r>
              <a:rPr lang="en-US" altLang="zh-CN" sz="2400" i="1" dirty="0">
                <a:ea typeface="楷体_GB2312" charset="-122"/>
              </a:rPr>
              <a:t>’</a:t>
            </a:r>
            <a:r>
              <a:rPr lang="en-US" altLang="zh-CN" sz="2400" b="1" dirty="0">
                <a:latin typeface="楷体_GB2312" charset="-122"/>
                <a:ea typeface="楷体_GB2312" charset="-122"/>
              </a:rPr>
              <a:t>(</a:t>
            </a:r>
            <a:r>
              <a:rPr lang="en-US" altLang="zh-CN" sz="2400" b="1" i="1" dirty="0">
                <a:ea typeface="楷体_GB2312" charset="-122"/>
              </a:rPr>
              <a:t>x*</a:t>
            </a:r>
            <a:r>
              <a:rPr lang="en-US" altLang="zh-CN" sz="2400" b="1" dirty="0">
                <a:latin typeface="楷体_GB2312" charset="-122"/>
                <a:ea typeface="楷体_GB2312" charset="-122"/>
              </a:rPr>
              <a:t>)</a:t>
            </a:r>
            <a:r>
              <a:rPr lang="zh-CN" altLang="en-US" sz="2400" b="1" dirty="0">
                <a:latin typeface="楷体_GB2312" charset="-122"/>
                <a:ea typeface="楷体_GB2312" charset="-122"/>
              </a:rPr>
              <a:t>是否等于</a:t>
            </a:r>
            <a:r>
              <a:rPr lang="en-US" altLang="zh-CN" sz="2400" b="1" dirty="0">
                <a:latin typeface="楷体_GB2312" charset="-122"/>
                <a:ea typeface="楷体_GB2312" charset="-122"/>
              </a:rPr>
              <a:t>0</a:t>
            </a:r>
            <a:endParaRPr lang="zh-CN" altLang="en-US" sz="2400" b="1" dirty="0"/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234504" y="3673440"/>
          <a:ext cx="6552728" cy="1581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9" imgW="2768600" imgH="736600" progId="Equation.3">
                  <p:embed/>
                </p:oleObj>
              </mc:Choice>
              <mc:Fallback>
                <p:oleObj name="公式" r:id="rId9" imgW="27686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04" y="3673440"/>
                        <a:ext cx="6552728" cy="1581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164408" y="5372256"/>
          <a:ext cx="41830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11" imgW="1828800" imgH="393700" progId="Equation.3">
                  <p:embed/>
                </p:oleObj>
              </mc:Choice>
              <mc:Fallback>
                <p:oleObj name="公式" r:id="rId11" imgW="18288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08" y="5372256"/>
                        <a:ext cx="41830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4347471" y="5112519"/>
          <a:ext cx="47244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13" imgW="2082800" imgH="482600" progId="Equation.3">
                  <p:embed/>
                </p:oleObj>
              </mc:Choice>
              <mc:Fallback>
                <p:oleObj name="公式" r:id="rId13" imgW="20828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471" y="5112519"/>
                        <a:ext cx="47244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956496" y="6359437"/>
          <a:ext cx="3600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15" imgW="1739900" imgH="228600" progId="Equation.3">
                  <p:embed/>
                </p:oleObj>
              </mc:Choice>
              <mc:Fallback>
                <p:oleObj name="公式" r:id="rId15" imgW="1739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496" y="6359437"/>
                        <a:ext cx="3600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/>
        </p:nvGraphicFramePr>
        <p:xfrm>
          <a:off x="4700912" y="6340017"/>
          <a:ext cx="18002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17" imgW="889000" imgH="228600" progId="Equation.3">
                  <p:embed/>
                </p:oleObj>
              </mc:Choice>
              <mc:Fallback>
                <p:oleObj name="公式" r:id="rId17" imgW="889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912" y="6340017"/>
                        <a:ext cx="18002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83568" y="1061971"/>
          <a:ext cx="4608512" cy="84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1" imgW="2273300" imgH="419100" progId="Equation.3">
                  <p:embed/>
                </p:oleObj>
              </mc:Choice>
              <mc:Fallback>
                <p:oleObj name="公式" r:id="rId1" imgW="2273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061971"/>
                        <a:ext cx="4608512" cy="849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2723559" y="1970482"/>
          <a:ext cx="2777277" cy="932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3" imgW="1358900" imgH="457200" progId="Equation.3">
                  <p:embed/>
                </p:oleObj>
              </mc:Choice>
              <mc:Fallback>
                <p:oleObj name="公式" r:id="rId3" imgW="1358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559" y="1970482"/>
                        <a:ext cx="2777277" cy="932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1847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GB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2192" y="3132423"/>
            <a:ext cx="8219616" cy="1519808"/>
            <a:chOff x="462192" y="3132423"/>
            <a:chExt cx="8219616" cy="1519808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462192" y="3132423"/>
              <a:ext cx="8219616" cy="1519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400" b="1" dirty="0"/>
                <a:t>由收敛阶定理知         至少以平方速度收敛到</a:t>
              </a:r>
              <a:r>
                <a:rPr lang="en-US" altLang="zh-CN" sz="2400" b="1" i="1" dirty="0">
                  <a:ea typeface="楷体_GB2312" charset="-122"/>
                </a:rPr>
                <a:t>x*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;</a:t>
              </a:r>
              <a:endParaRPr lang="zh-CN" altLang="en-US" sz="2400" b="1" dirty="0"/>
            </a:p>
            <a:p>
              <a:pPr marL="0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400" b="1" dirty="0"/>
                <a:t>也就是说：简单迭代法是线性收敛；</a:t>
              </a:r>
              <a:r>
                <a:rPr lang="en-US" altLang="zh-CN" sz="2400" b="1" dirty="0" err="1"/>
                <a:t>Steffensen</a:t>
              </a:r>
              <a:r>
                <a:rPr lang="zh-CN" altLang="en-US" sz="2400" b="1" dirty="0"/>
                <a:t>迭代至少平方以上收敛（加速收敛）。</a:t>
              </a:r>
              <a:endParaRPr lang="zh-CN" altLang="en-US" sz="2400" b="1" dirty="0"/>
            </a:p>
          </p:txBody>
        </p:sp>
        <p:graphicFrame>
          <p:nvGraphicFramePr>
            <p:cNvPr id="15" name="Object 7"/>
            <p:cNvGraphicFramePr>
              <a:graphicFrameLocks noChangeAspect="1"/>
            </p:cNvGraphicFramePr>
            <p:nvPr/>
          </p:nvGraphicFramePr>
          <p:xfrm>
            <a:off x="2677665" y="3196439"/>
            <a:ext cx="620318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5" imgW="195580" imgH="132080" progId="Equation.3">
                    <p:embed/>
                  </p:oleObj>
                </mc:Choice>
                <mc:Fallback>
                  <p:oleObj name="Equation" r:id="rId5" imgW="195580" imgH="1320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665" y="3196439"/>
                          <a:ext cx="620318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57" name="Group 37"/>
          <p:cNvGrpSpPr/>
          <p:nvPr/>
        </p:nvGrpSpPr>
        <p:grpSpPr bwMode="auto">
          <a:xfrm>
            <a:off x="107504" y="456655"/>
            <a:ext cx="9021773" cy="460375"/>
            <a:chOff x="422" y="1200"/>
            <a:chExt cx="5683" cy="290"/>
          </a:xfrm>
        </p:grpSpPr>
        <p:sp>
          <p:nvSpPr>
            <p:cNvPr id="46135" name="Rectangle 34"/>
            <p:cNvSpPr>
              <a:spLocks noChangeArrowheads="1"/>
            </p:cNvSpPr>
            <p:nvPr/>
          </p:nvSpPr>
          <p:spPr bwMode="auto">
            <a:xfrm>
              <a:off x="422" y="1200"/>
              <a:ext cx="56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例</a:t>
              </a:r>
              <a:r>
                <a:rPr lang="en-US" altLang="zh-CN" sz="2400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1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改进</a:t>
              </a:r>
              <a:r>
                <a:rPr lang="en-US" altLang="zh-CN" sz="2400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:</a:t>
              </a:r>
              <a:r>
                <a:rPr lang="en-US" altLang="zh-CN" sz="2400" dirty="0">
                  <a:latin typeface="楷体_GB2312" charset="-122"/>
                  <a:ea typeface="楷体_GB2312" charset="-122"/>
                </a:rPr>
                <a:t> </a:t>
              </a:r>
              <a:r>
                <a:rPr lang="zh-CN" altLang="en-US" sz="2400" dirty="0">
                  <a:latin typeface="楷体_GB2312" charset="-122"/>
                  <a:ea typeface="楷体_GB2312" charset="-122"/>
                </a:rPr>
                <a:t>用斯蒂芬森迭代法求解方程            在</a:t>
              </a:r>
              <a:r>
                <a:rPr lang="en-US" altLang="zh-CN" sz="2400" dirty="0">
                  <a:latin typeface="楷体_GB2312" charset="-122"/>
                  <a:ea typeface="楷体_GB2312" charset="-122"/>
                </a:rPr>
                <a:t>1.5</a:t>
              </a:r>
              <a:r>
                <a:rPr lang="zh-CN" altLang="en-US" sz="2400" dirty="0">
                  <a:latin typeface="楷体_GB2312" charset="-122"/>
                  <a:ea typeface="楷体_GB2312" charset="-122"/>
                </a:rPr>
                <a:t>附近的根</a:t>
              </a:r>
              <a:endParaRPr lang="zh-CN" altLang="en-US" sz="2400" dirty="0">
                <a:latin typeface="楷体_GB2312" charset="-122"/>
                <a:ea typeface="楷体_GB2312" charset="-122"/>
              </a:endParaRPr>
            </a:p>
          </p:txBody>
        </p:sp>
        <p:graphicFrame>
          <p:nvGraphicFramePr>
            <p:cNvPr id="46136" name="Object 36"/>
            <p:cNvGraphicFramePr>
              <a:graphicFrameLocks noChangeAspect="1"/>
            </p:cNvGraphicFramePr>
            <p:nvPr/>
          </p:nvGraphicFramePr>
          <p:xfrm>
            <a:off x="3636" y="1200"/>
            <a:ext cx="11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1" imgW="932815" imgH="149860" progId="Equation.3">
                    <p:embed/>
                  </p:oleObj>
                </mc:Choice>
                <mc:Fallback>
                  <p:oleObj name="Equation" r:id="rId1" imgW="932815" imgH="1498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1200"/>
                          <a:ext cx="117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610" name="Group 90"/>
          <p:cNvGraphicFramePr>
            <a:graphicFrameLocks noGrp="1"/>
          </p:cNvGraphicFramePr>
          <p:nvPr/>
        </p:nvGraphicFramePr>
        <p:xfrm>
          <a:off x="366779" y="2492896"/>
          <a:ext cx="4419600" cy="2895601"/>
        </p:xfrm>
        <a:graphic>
          <a:graphicData uri="http://schemas.openxmlformats.org/drawingml/2006/table">
            <a:tbl>
              <a:tblPr/>
              <a:tblGrid>
                <a:gridCol w="455613"/>
                <a:gridCol w="1233487"/>
                <a:gridCol w="1365250"/>
                <a:gridCol w="1365250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k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charset="-122"/>
                        </a:rPr>
                        <a:t>x</a:t>
                      </a:r>
                      <a:r>
                        <a:rPr kumimoji="1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k</a:t>
                      </a:r>
                      <a:endParaRPr kumimoji="1" lang="en-US" altLang="zh-CN" sz="2400" b="1" i="1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charset="-122"/>
                        </a:rPr>
                        <a:t>y</a:t>
                      </a:r>
                      <a:r>
                        <a:rPr kumimoji="1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k</a:t>
                      </a:r>
                      <a:endParaRPr kumimoji="1" lang="en-US" altLang="zh-CN" sz="2400" b="1" i="1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charset="-122"/>
                        </a:rPr>
                        <a:t>z</a:t>
                      </a:r>
                      <a:r>
                        <a:rPr kumimoji="1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k</a:t>
                      </a:r>
                      <a:endParaRPr kumimoji="1" lang="en-US" altLang="zh-CN" sz="2400" b="1" i="1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1.5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2.37500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12.3965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1.41629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1.84092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5.23888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1.35565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1.49140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2.31728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1.32895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1.34710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1.4435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1.32480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1.32518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1.32714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charset="-122"/>
                          <a:ea typeface="楷体_GB2312" charset="-122"/>
                        </a:rPr>
                        <a:t>1.32472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charset="-122"/>
                        <a:ea typeface="楷体_GB231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7612" name="Group 92"/>
          <p:cNvGrpSpPr/>
          <p:nvPr/>
        </p:nvGrpSpPr>
        <p:grpSpPr bwMode="auto">
          <a:xfrm>
            <a:off x="237701" y="1070711"/>
            <a:ext cx="8139113" cy="1023937"/>
            <a:chOff x="288" y="1371"/>
            <a:chExt cx="5173" cy="645"/>
          </a:xfrm>
        </p:grpSpPr>
        <p:graphicFrame>
          <p:nvGraphicFramePr>
            <p:cNvPr id="46130" name="Object 13"/>
            <p:cNvGraphicFramePr>
              <a:graphicFrameLocks noChangeAspect="1"/>
            </p:cNvGraphicFramePr>
            <p:nvPr/>
          </p:nvGraphicFramePr>
          <p:xfrm>
            <a:off x="2754" y="1387"/>
            <a:ext cx="80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3" imgW="559435" imgH="140970" progId="Equation.3">
                    <p:embed/>
                  </p:oleObj>
                </mc:Choice>
                <mc:Fallback>
                  <p:oleObj name="Equation" r:id="rId3" imgW="559435" imgH="14097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1387"/>
                          <a:ext cx="80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31" name="Rectangle 16"/>
            <p:cNvSpPr>
              <a:spLocks noChangeArrowheads="1"/>
            </p:cNvSpPr>
            <p:nvPr/>
          </p:nvSpPr>
          <p:spPr bwMode="auto">
            <a:xfrm>
              <a:off x="296" y="1728"/>
              <a:ext cx="4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芬森加速法</a:t>
              </a:r>
              <a:r>
                <a:rPr lang="zh-CN" altLang="en-US" sz="2400" dirty="0">
                  <a:latin typeface="楷体_GB2312" charset="-122"/>
                  <a:ea typeface="楷体_GB2312" charset="-122"/>
                </a:rPr>
                <a:t>计算，取              ，计算结果列入下表中。</a:t>
              </a:r>
              <a:endParaRPr lang="zh-CN" altLang="en-US" sz="2400" dirty="0">
                <a:latin typeface="楷体_GB2312" charset="-122"/>
                <a:ea typeface="楷体_GB2312" charset="-122"/>
              </a:endParaRPr>
            </a:p>
          </p:txBody>
        </p:sp>
        <p:graphicFrame>
          <p:nvGraphicFramePr>
            <p:cNvPr id="46132" name="Object 14"/>
            <p:cNvGraphicFramePr>
              <a:graphicFrameLocks noChangeAspect="1"/>
            </p:cNvGraphicFramePr>
            <p:nvPr/>
          </p:nvGraphicFramePr>
          <p:xfrm>
            <a:off x="2119" y="1729"/>
            <a:ext cx="8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5" imgW="586740" imgH="132080" progId="Equation.3">
                    <p:embed/>
                  </p:oleObj>
                </mc:Choice>
                <mc:Fallback>
                  <p:oleObj name="Equation" r:id="rId5" imgW="586740" imgH="1320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9" y="1729"/>
                          <a:ext cx="8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33" name="Rectangle 15"/>
            <p:cNvSpPr>
              <a:spLocks noChangeArrowheads="1"/>
            </p:cNvSpPr>
            <p:nvPr/>
          </p:nvSpPr>
          <p:spPr bwMode="auto">
            <a:xfrm>
              <a:off x="288" y="1371"/>
              <a:ext cx="2784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解</a:t>
              </a:r>
              <a:r>
                <a:rPr lang="en-US" altLang="zh-CN" sz="2400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:</a:t>
              </a:r>
              <a:r>
                <a:rPr lang="en-US" altLang="zh-CN" sz="2400" dirty="0">
                  <a:latin typeface="楷体_GB2312" charset="-122"/>
                  <a:ea typeface="楷体_GB2312" charset="-122"/>
                </a:rPr>
                <a:t>  </a:t>
              </a:r>
              <a:r>
                <a:rPr lang="zh-CN" altLang="en-US" sz="2400" dirty="0">
                  <a:latin typeface="楷体_GB2312" charset="-122"/>
                  <a:ea typeface="楷体_GB2312" charset="-122"/>
                </a:rPr>
                <a:t>前例中已指出下列迭代</a:t>
              </a:r>
              <a:endParaRPr lang="zh-CN" altLang="en-US" sz="2400" dirty="0">
                <a:latin typeface="楷体_GB2312" charset="-122"/>
                <a:ea typeface="楷体_GB2312" charset="-122"/>
              </a:endParaRPr>
            </a:p>
          </p:txBody>
        </p:sp>
        <p:sp>
          <p:nvSpPr>
            <p:cNvPr id="46134" name="Rectangle 83"/>
            <p:cNvSpPr>
              <a:spLocks noChangeArrowheads="1"/>
            </p:cNvSpPr>
            <p:nvPr/>
          </p:nvSpPr>
          <p:spPr bwMode="auto">
            <a:xfrm>
              <a:off x="3600" y="1440"/>
              <a:ext cx="1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楷体_GB2312" charset="-122"/>
                  <a:ea typeface="楷体_GB2312" charset="-122"/>
                </a:rPr>
                <a:t>是发散的，现用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斯蒂</a:t>
              </a:r>
              <a:endParaRPr lang="zh-CN" altLang="en-US" sz="2400" dirty="0">
                <a:solidFill>
                  <a:srgbClr val="FF0000"/>
                </a:solidFill>
                <a:latin typeface="楷体_GB2312" charset="-122"/>
                <a:ea typeface="楷体_GB2312" charset="-122"/>
              </a:endParaRPr>
            </a:p>
          </p:txBody>
        </p:sp>
      </p:grpSp>
      <p:sp>
        <p:nvSpPr>
          <p:cNvPr id="107604" name="Rectangle 84"/>
          <p:cNvSpPr>
            <a:spLocks noChangeArrowheads="1"/>
          </p:cNvSpPr>
          <p:nvPr/>
        </p:nvSpPr>
        <p:spPr bwMode="auto">
          <a:xfrm>
            <a:off x="5184334" y="2509535"/>
            <a:ext cx="3622065" cy="286232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楷体_GB2312" charset="-122"/>
                <a:ea typeface="楷体_GB2312" charset="-122"/>
              </a:rPr>
              <a:t>计算表明它是收敛的，这说明即使</a:t>
            </a:r>
            <a:r>
              <a:rPr lang="zh-CN" altLang="en-US" sz="2000" b="1" dirty="0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迭代法不收敛</a:t>
            </a:r>
            <a:r>
              <a:rPr lang="zh-CN" altLang="en-US" sz="2000" b="1" dirty="0">
                <a:latin typeface="楷体_GB2312" charset="-122"/>
                <a:ea typeface="楷体_GB2312" charset="-122"/>
              </a:rPr>
              <a:t>，用斯蒂芬森加速法仍可能收敛。</a:t>
            </a:r>
            <a:endParaRPr lang="en-US" altLang="zh-CN" sz="2000" b="1" dirty="0">
              <a:latin typeface="楷体_GB2312" charset="-122"/>
              <a:ea typeface="楷体_GB2312" charset="-122"/>
            </a:endParaRPr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楷体_GB2312" charset="-122"/>
                <a:ea typeface="楷体_GB2312" charset="-122"/>
              </a:rPr>
              <a:t>至于原来</a:t>
            </a:r>
            <a:r>
              <a:rPr lang="zh-CN" altLang="en-US" sz="2000" b="1" dirty="0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已收敛</a:t>
            </a:r>
            <a:r>
              <a:rPr lang="zh-CN" altLang="en-US" sz="2000" b="1" dirty="0">
                <a:latin typeface="楷体_GB2312" charset="-122"/>
                <a:ea typeface="楷体_GB2312" charset="-122"/>
              </a:rPr>
              <a:t>的迭代法，由定理可知它可达到</a:t>
            </a:r>
            <a:r>
              <a:rPr lang="en-US" altLang="zh-CN" sz="2000" b="1" dirty="0">
                <a:latin typeface="楷体_GB2312" charset="-122"/>
                <a:ea typeface="楷体_GB2312" charset="-122"/>
              </a:rPr>
              <a:t>2</a:t>
            </a:r>
            <a:r>
              <a:rPr lang="zh-CN" altLang="en-US" sz="2000" b="1" dirty="0">
                <a:latin typeface="楷体_GB2312" charset="-122"/>
                <a:ea typeface="楷体_GB2312" charset="-122"/>
              </a:rPr>
              <a:t>阶收敛。</a:t>
            </a:r>
            <a:endParaRPr lang="en-US" altLang="zh-CN" sz="2000" b="1" dirty="0">
              <a:latin typeface="楷体_GB2312" charset="-122"/>
              <a:ea typeface="楷体_GB2312" charset="-122"/>
            </a:endParaRPr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楷体_GB2312" charset="-122"/>
                <a:ea typeface="楷体_GB2312" charset="-122"/>
              </a:rPr>
              <a:t>更进一步还可知若为</a:t>
            </a:r>
            <a:r>
              <a:rPr lang="en-US" altLang="zh-CN" sz="2000" b="1" i="1" dirty="0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阶收敛</a:t>
            </a:r>
            <a:r>
              <a:rPr lang="zh-CN" altLang="en-US" sz="2000" b="1" dirty="0">
                <a:latin typeface="楷体_GB2312" charset="-122"/>
                <a:ea typeface="楷体_GB2312" charset="-122"/>
              </a:rPr>
              <a:t>，则斯蒂芬森加速法为</a:t>
            </a:r>
            <a:r>
              <a:rPr lang="en-US" altLang="zh-CN" sz="2000" b="1" i="1" dirty="0">
                <a:latin typeface="楷体_GB2312" charset="-122"/>
                <a:ea typeface="楷体_GB2312" charset="-122"/>
              </a:rPr>
              <a:t>p</a:t>
            </a:r>
            <a:r>
              <a:rPr lang="zh-CN" altLang="en-US" sz="2000" b="1" dirty="0">
                <a:latin typeface="楷体_GB2312" charset="-122"/>
                <a:ea typeface="楷体_GB2312" charset="-122"/>
              </a:rPr>
              <a:t>＋</a:t>
            </a:r>
            <a:r>
              <a:rPr lang="en-US" altLang="zh-CN" sz="2000" b="1" dirty="0">
                <a:latin typeface="楷体_GB2312" charset="-122"/>
                <a:ea typeface="楷体_GB2312" charset="-122"/>
              </a:rPr>
              <a:t>1</a:t>
            </a:r>
            <a:r>
              <a:rPr lang="zh-CN" altLang="en-US" sz="2000" b="1" dirty="0">
                <a:latin typeface="楷体_GB2312" charset="-122"/>
                <a:ea typeface="楷体_GB2312" charset="-122"/>
              </a:rPr>
              <a:t>阶收敛。</a:t>
            </a:r>
            <a:endParaRPr lang="zh-CN" altLang="en-US" sz="2000" b="1" dirty="0">
              <a:latin typeface="楷体_GB2312" charset="-122"/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0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20" name="Group 52"/>
          <p:cNvGrpSpPr/>
          <p:nvPr/>
        </p:nvGrpSpPr>
        <p:grpSpPr bwMode="auto">
          <a:xfrm>
            <a:off x="76200" y="212529"/>
            <a:ext cx="8534400" cy="500063"/>
            <a:chOff x="105" y="118"/>
            <a:chExt cx="5376" cy="315"/>
          </a:xfrm>
        </p:grpSpPr>
        <p:sp>
          <p:nvSpPr>
            <p:cNvPr id="47162" name="Rectangle 4"/>
            <p:cNvSpPr>
              <a:spLocks noChangeArrowheads="1"/>
            </p:cNvSpPr>
            <p:nvPr/>
          </p:nvSpPr>
          <p:spPr bwMode="auto">
            <a:xfrm>
              <a:off x="105" y="144"/>
              <a:ext cx="5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楷体_GB2312" charset="-122"/>
                  <a:ea typeface="楷体_GB2312" charset="-122"/>
                </a:rPr>
                <a:t>例</a:t>
              </a:r>
              <a:r>
                <a:rPr lang="en-US" altLang="zh-CN" sz="2400" dirty="0">
                  <a:latin typeface="楷体_GB2312" charset="-122"/>
                  <a:ea typeface="楷体_GB2312" charset="-122"/>
                </a:rPr>
                <a:t>: </a:t>
              </a:r>
              <a:r>
                <a:rPr lang="zh-CN" altLang="en-US" sz="2400" dirty="0">
                  <a:latin typeface="楷体_GB2312" charset="-122"/>
                  <a:ea typeface="楷体_GB2312" charset="-122"/>
                </a:rPr>
                <a:t>求方程                   在</a:t>
              </a:r>
              <a:r>
                <a:rPr lang="en-US" altLang="zh-CN" sz="2000" dirty="0">
                  <a:latin typeface="楷体_GB2312" charset="-122"/>
                  <a:ea typeface="楷体_GB2312" charset="-122"/>
                </a:rPr>
                <a:t>[3,4]</a:t>
              </a:r>
              <a:r>
                <a:rPr lang="zh-CN" altLang="en-US" sz="2400" dirty="0">
                  <a:latin typeface="楷体_GB2312" charset="-122"/>
                  <a:ea typeface="楷体_GB2312" charset="-122"/>
                </a:rPr>
                <a:t>中的解。</a:t>
              </a:r>
              <a:endParaRPr lang="zh-CN" altLang="en-US" sz="2400" dirty="0">
                <a:latin typeface="楷体_GB2312" charset="-122"/>
                <a:ea typeface="楷体_GB2312" charset="-122"/>
              </a:endParaRPr>
            </a:p>
          </p:txBody>
        </p:sp>
        <p:graphicFrame>
          <p:nvGraphicFramePr>
            <p:cNvPr id="47163" name="Object 5"/>
            <p:cNvGraphicFramePr>
              <a:graphicFrameLocks noChangeAspect="1"/>
            </p:cNvGraphicFramePr>
            <p:nvPr/>
          </p:nvGraphicFramePr>
          <p:xfrm>
            <a:off x="1321" y="118"/>
            <a:ext cx="98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Equation" r:id="rId1" imgW="17983200" imgH="4876800" progId="Equation.DSMT4">
                    <p:embed/>
                  </p:oleObj>
                </mc:Choice>
                <mc:Fallback>
                  <p:oleObj name="Equation" r:id="rId1" imgW="17983200" imgH="4876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118"/>
                          <a:ext cx="98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621" name="Group 53"/>
          <p:cNvGrpSpPr/>
          <p:nvPr/>
        </p:nvGrpSpPr>
        <p:grpSpPr bwMode="auto">
          <a:xfrm>
            <a:off x="393700" y="799905"/>
            <a:ext cx="4392613" cy="461963"/>
            <a:chOff x="432" y="480"/>
            <a:chExt cx="2767" cy="291"/>
          </a:xfrm>
        </p:grpSpPr>
        <p:sp>
          <p:nvSpPr>
            <p:cNvPr id="47160" name="Rectangle 14"/>
            <p:cNvSpPr>
              <a:spLocks noChangeArrowheads="1"/>
            </p:cNvSpPr>
            <p:nvPr/>
          </p:nvSpPr>
          <p:spPr bwMode="auto">
            <a:xfrm>
              <a:off x="432" y="480"/>
              <a:ext cx="27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解</a:t>
              </a:r>
              <a:r>
                <a:rPr lang="zh-CN" altLang="en-US" sz="2400" dirty="0">
                  <a:latin typeface="楷体_GB2312" charset="-122"/>
                  <a:ea typeface="楷体_GB2312" charset="-122"/>
                </a:rPr>
                <a:t>：由方程得         ，取对数得</a:t>
              </a:r>
              <a:endParaRPr lang="zh-CN" altLang="en-US" sz="2400" dirty="0">
                <a:latin typeface="楷体_GB2312" charset="-122"/>
                <a:ea typeface="楷体_GB2312" charset="-122"/>
              </a:endParaRPr>
            </a:p>
          </p:txBody>
        </p:sp>
        <p:graphicFrame>
          <p:nvGraphicFramePr>
            <p:cNvPr id="47161" name="Object 6"/>
            <p:cNvGraphicFramePr>
              <a:graphicFrameLocks noChangeAspect="1"/>
            </p:cNvGraphicFramePr>
            <p:nvPr/>
          </p:nvGraphicFramePr>
          <p:xfrm>
            <a:off x="1648" y="520"/>
            <a:ext cx="52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3" imgW="386715" imgH="113665" progId="Equation.3">
                    <p:embed/>
                  </p:oleObj>
                </mc:Choice>
                <mc:Fallback>
                  <p:oleObj name="Equation" r:id="rId3" imgW="386715" imgH="11366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520"/>
                          <a:ext cx="52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4682386" y="794080"/>
          <a:ext cx="36449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5" imgW="1405890" imgH="132080" progId="Equation.3">
                  <p:embed/>
                </p:oleObj>
              </mc:Choice>
              <mc:Fallback>
                <p:oleObj name="Equation" r:id="rId5" imgW="1405890" imgH="132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386" y="794080"/>
                        <a:ext cx="36449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2576323" y="1415252"/>
          <a:ext cx="21732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7" imgW="850900" imgH="132080" progId="Equation.3">
                  <p:embed/>
                </p:oleObj>
              </mc:Choice>
              <mc:Fallback>
                <p:oleObj name="Equation" r:id="rId7" imgW="850900" imgH="132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323" y="1415252"/>
                        <a:ext cx="21732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381000" y="1360487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楷体_GB2312" charset="-122"/>
                <a:ea typeface="楷体_GB2312" charset="-122"/>
              </a:rPr>
              <a:t>若构造迭代法</a:t>
            </a:r>
            <a:endParaRPr lang="zh-CN" altLang="en-US" sz="2400" dirty="0">
              <a:latin typeface="楷体_GB2312" charset="-122"/>
              <a:ea typeface="楷体_GB2312" charset="-122"/>
            </a:endParaRP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209920" y="3643974"/>
            <a:ext cx="737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楷体_GB2312" charset="-122"/>
                <a:ea typeface="楷体_GB2312" charset="-122"/>
              </a:rPr>
              <a:t>2</a:t>
            </a:r>
            <a:r>
              <a:rPr lang="zh-CN" altLang="en-US" sz="2400" dirty="0">
                <a:latin typeface="楷体_GB2312" charset="-122"/>
                <a:ea typeface="楷体_GB2312" charset="-122"/>
              </a:rPr>
              <a:t>）若用</a:t>
            </a:r>
            <a:r>
              <a:rPr lang="zh-CN" altLang="en-US" sz="2400" dirty="0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斯蒂芬森加速法</a:t>
            </a:r>
            <a:r>
              <a:rPr lang="zh-CN" altLang="en-US" sz="2400" dirty="0">
                <a:latin typeface="楷体_GB2312" charset="-122"/>
                <a:ea typeface="楷体_GB2312" charset="-122"/>
              </a:rPr>
              <a:t>进行加速，计算结果列入表中：</a:t>
            </a:r>
            <a:endParaRPr lang="zh-CN" altLang="en-US" sz="2400" dirty="0">
              <a:latin typeface="楷体_GB2312" charset="-122"/>
              <a:ea typeface="楷体_GB2312" charset="-122"/>
            </a:endParaRPr>
          </a:p>
        </p:txBody>
      </p:sp>
      <p:grpSp>
        <p:nvGrpSpPr>
          <p:cNvPr id="47146" name="Group 51"/>
          <p:cNvGrpSpPr/>
          <p:nvPr/>
        </p:nvGrpSpPr>
        <p:grpSpPr bwMode="auto">
          <a:xfrm>
            <a:off x="361058" y="1776108"/>
            <a:ext cx="8229600" cy="623888"/>
            <a:chOff x="240" y="1421"/>
            <a:chExt cx="5184" cy="393"/>
          </a:xfrm>
        </p:grpSpPr>
        <p:grpSp>
          <p:nvGrpSpPr>
            <p:cNvPr id="47154" name="Group 50"/>
            <p:cNvGrpSpPr/>
            <p:nvPr/>
          </p:nvGrpSpPr>
          <p:grpSpPr bwMode="auto">
            <a:xfrm>
              <a:off x="240" y="1421"/>
              <a:ext cx="5184" cy="393"/>
              <a:chOff x="240" y="1421"/>
              <a:chExt cx="5184" cy="393"/>
            </a:xfrm>
          </p:grpSpPr>
          <p:sp>
            <p:nvSpPr>
              <p:cNvPr id="47156" name="Rectangle 3"/>
              <p:cNvSpPr>
                <a:spLocks noChangeArrowheads="1"/>
              </p:cNvSpPr>
              <p:nvPr/>
            </p:nvSpPr>
            <p:spPr bwMode="auto">
              <a:xfrm>
                <a:off x="240" y="1448"/>
                <a:ext cx="518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dirty="0">
                    <a:latin typeface="楷体_GB2312" charset="-122"/>
                    <a:ea typeface="楷体_GB2312" charset="-122"/>
                  </a:rPr>
                  <a:t>由于                                   ，且当            时，</a:t>
                </a:r>
                <a:endParaRPr lang="zh-CN" altLang="en-US" sz="2400" dirty="0">
                  <a:latin typeface="楷体_GB2312" charset="-122"/>
                  <a:ea typeface="楷体_GB2312" charset="-122"/>
                </a:endParaRPr>
              </a:p>
            </p:txBody>
          </p:sp>
          <p:graphicFrame>
            <p:nvGraphicFramePr>
              <p:cNvPr id="47157" name="Object 9"/>
              <p:cNvGraphicFramePr>
                <a:graphicFrameLocks noChangeAspect="1"/>
              </p:cNvGraphicFramePr>
              <p:nvPr/>
            </p:nvGraphicFramePr>
            <p:xfrm>
              <a:off x="729" y="1421"/>
              <a:ext cx="1920" cy="3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2" name="Equation" r:id="rId9" imgW="1396365" imgH="259080" progId="Equation.3">
                      <p:embed/>
                    </p:oleObj>
                  </mc:Choice>
                  <mc:Fallback>
                    <p:oleObj name="Equation" r:id="rId9" imgW="1396365" imgH="2590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" y="1421"/>
                            <a:ext cx="1920" cy="3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58" name="Object 10"/>
              <p:cNvGraphicFramePr>
                <a:graphicFrameLocks noChangeAspect="1"/>
              </p:cNvGraphicFramePr>
              <p:nvPr/>
            </p:nvGraphicFramePr>
            <p:xfrm>
              <a:off x="3258" y="1512"/>
              <a:ext cx="678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3" name="Equation" r:id="rId11" imgW="395605" imgH="113665" progId="Equation.3">
                      <p:embed/>
                    </p:oleObj>
                  </mc:Choice>
                  <mc:Fallback>
                    <p:oleObj name="Equation" r:id="rId11" imgW="395605" imgH="11366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8" y="1512"/>
                            <a:ext cx="678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59" name="Object 11"/>
              <p:cNvGraphicFramePr>
                <a:graphicFrameLocks noChangeAspect="1"/>
              </p:cNvGraphicFramePr>
              <p:nvPr/>
            </p:nvGraphicFramePr>
            <p:xfrm>
              <a:off x="4222" y="1512"/>
              <a:ext cx="892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4" name="Equation" r:id="rId13" imgW="550545" imgH="113665" progId="Equation.3">
                      <p:embed/>
                    </p:oleObj>
                  </mc:Choice>
                  <mc:Fallback>
                    <p:oleObj name="Equation" r:id="rId13" imgW="550545" imgH="113665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2" y="1512"/>
                            <a:ext cx="892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55" name="Rectangle 16"/>
            <p:cNvSpPr>
              <a:spLocks noChangeArrowheads="1"/>
            </p:cNvSpPr>
            <p:nvPr/>
          </p:nvSpPr>
          <p:spPr bwMode="auto">
            <a:xfrm>
              <a:off x="5037" y="150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楷体_GB2312" charset="-122"/>
                  <a:ea typeface="楷体_GB2312" charset="-122"/>
                </a:rPr>
                <a:t>，</a:t>
              </a:r>
              <a:endParaRPr lang="zh-CN" altLang="en-US" sz="2400" dirty="0">
                <a:latin typeface="楷体_GB2312" charset="-122"/>
                <a:ea typeface="楷体_GB2312" charset="-122"/>
              </a:endParaRPr>
            </a:p>
          </p:txBody>
        </p:sp>
      </p:grpSp>
      <p:sp>
        <p:nvSpPr>
          <p:cNvPr id="47151" name="Rectangle 2"/>
          <p:cNvSpPr>
            <a:spLocks noChangeArrowheads="1"/>
          </p:cNvSpPr>
          <p:nvPr/>
        </p:nvSpPr>
        <p:spPr bwMode="auto">
          <a:xfrm>
            <a:off x="366673" y="2336829"/>
            <a:ext cx="295465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楷体_GB2312" charset="-122"/>
                <a:ea typeface="楷体_GB2312" charset="-122"/>
              </a:rPr>
              <a:t>故知此迭代法收敛。</a:t>
            </a:r>
            <a:endParaRPr lang="zh-CN" altLang="en-US" sz="2400" dirty="0">
              <a:latin typeface="楷体_GB2312" charset="-122"/>
              <a:ea typeface="楷体_GB231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9920" y="3057415"/>
            <a:ext cx="8811543" cy="461665"/>
            <a:chOff x="365585" y="3047300"/>
            <a:chExt cx="7607300" cy="461665"/>
          </a:xfrm>
        </p:grpSpPr>
        <p:sp>
          <p:nvSpPr>
            <p:cNvPr id="47148" name="Rectangle 20"/>
            <p:cNvSpPr>
              <a:spLocks noChangeArrowheads="1"/>
            </p:cNvSpPr>
            <p:nvPr/>
          </p:nvSpPr>
          <p:spPr bwMode="auto">
            <a:xfrm>
              <a:off x="365585" y="3047300"/>
              <a:ext cx="7607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楷体_GB2312" charset="-122"/>
                  <a:ea typeface="楷体_GB2312" charset="-122"/>
                </a:rPr>
                <a:t>1</a:t>
              </a:r>
              <a:r>
                <a:rPr lang="zh-CN" altLang="en-US" sz="2400" dirty="0">
                  <a:latin typeface="楷体_GB2312" charset="-122"/>
                  <a:ea typeface="楷体_GB2312" charset="-122"/>
                </a:rPr>
                <a:t>）若用简单迭代法，取         得                  ，有六位有效数字；</a:t>
              </a:r>
              <a:endParaRPr lang="zh-CN" altLang="en-US" sz="2400" dirty="0">
                <a:latin typeface="楷体_GB2312" charset="-122"/>
                <a:ea typeface="楷体_GB2312" charset="-122"/>
              </a:endParaRPr>
            </a:p>
          </p:txBody>
        </p:sp>
        <p:graphicFrame>
          <p:nvGraphicFramePr>
            <p:cNvPr id="47152" name="Object 12"/>
            <p:cNvGraphicFramePr>
              <a:graphicFrameLocks noChangeAspect="1"/>
            </p:cNvGraphicFramePr>
            <p:nvPr/>
          </p:nvGraphicFramePr>
          <p:xfrm>
            <a:off x="3281277" y="3099458"/>
            <a:ext cx="693327" cy="376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15" imgW="359410" imgH="132080" progId="Equation.3">
                    <p:embed/>
                  </p:oleObj>
                </mc:Choice>
                <mc:Fallback>
                  <p:oleObj name="Equation" r:id="rId15" imgW="359410" imgH="1320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277" y="3099458"/>
                          <a:ext cx="693327" cy="3769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3" name="Object 13"/>
            <p:cNvGraphicFramePr>
              <a:graphicFrameLocks noChangeAspect="1"/>
            </p:cNvGraphicFramePr>
            <p:nvPr/>
          </p:nvGraphicFramePr>
          <p:xfrm>
            <a:off x="4226815" y="3078325"/>
            <a:ext cx="1427908" cy="397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Equation" r:id="rId17" imgW="614045" imgH="132080" progId="Equation.3">
                    <p:embed/>
                  </p:oleObj>
                </mc:Choice>
                <mc:Fallback>
                  <p:oleObj name="Equation" r:id="rId17" imgW="614045" imgH="1320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815" y="3078325"/>
                          <a:ext cx="1427908" cy="397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623" name="Group 55"/>
          <p:cNvGraphicFramePr>
            <a:graphicFrameLocks noGrp="1"/>
          </p:cNvGraphicFramePr>
          <p:nvPr/>
        </p:nvGraphicFramePr>
        <p:xfrm>
          <a:off x="539552" y="4359627"/>
          <a:ext cx="5156200" cy="1603374"/>
        </p:xfrm>
        <a:graphic>
          <a:graphicData uri="http://schemas.openxmlformats.org/drawingml/2006/table">
            <a:tbl>
              <a:tblPr/>
              <a:tblGrid>
                <a:gridCol w="1270000"/>
                <a:gridCol w="1295400"/>
                <a:gridCol w="1295400"/>
                <a:gridCol w="1295400"/>
              </a:tblGrid>
              <a:tr h="396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0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1" lang="en-US" altLang="zh-CN" sz="20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3.60414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3.66202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3.73444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3.73381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3.73347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4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3.73307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9629" name="Group 61"/>
          <p:cNvGrpSpPr/>
          <p:nvPr/>
        </p:nvGrpSpPr>
        <p:grpSpPr bwMode="auto">
          <a:xfrm>
            <a:off x="2473036" y="5569971"/>
            <a:ext cx="7120924" cy="1200150"/>
            <a:chOff x="222" y="2152"/>
            <a:chExt cx="4442" cy="756"/>
          </a:xfrm>
        </p:grpSpPr>
        <p:sp>
          <p:nvSpPr>
            <p:cNvPr id="47142" name="AutoShape 57"/>
            <p:cNvSpPr>
              <a:spLocks noChangeArrowheads="1"/>
            </p:cNvSpPr>
            <p:nvPr/>
          </p:nvSpPr>
          <p:spPr bwMode="auto">
            <a:xfrm>
              <a:off x="576" y="2208"/>
              <a:ext cx="3744" cy="672"/>
            </a:xfrm>
            <a:prstGeom prst="wedgeRectCallout">
              <a:avLst>
                <a:gd name="adj1" fmla="val -54913"/>
                <a:gd name="adj2" fmla="val -427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2400"/>
            </a:p>
          </p:txBody>
        </p:sp>
        <p:grpSp>
          <p:nvGrpSpPr>
            <p:cNvPr id="47143" name="Group 58"/>
            <p:cNvGrpSpPr/>
            <p:nvPr/>
          </p:nvGrpSpPr>
          <p:grpSpPr bwMode="auto">
            <a:xfrm>
              <a:off x="222" y="2152"/>
              <a:ext cx="4442" cy="756"/>
              <a:chOff x="174" y="2248"/>
              <a:chExt cx="4442" cy="756"/>
            </a:xfrm>
          </p:grpSpPr>
          <p:sp>
            <p:nvSpPr>
              <p:cNvPr id="47144" name="Rectangle 59"/>
              <p:cNvSpPr>
                <a:spLocks noChangeArrowheads="1"/>
              </p:cNvSpPr>
              <p:nvPr/>
            </p:nvSpPr>
            <p:spPr bwMode="auto">
              <a:xfrm>
                <a:off x="174" y="2248"/>
                <a:ext cx="4442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67818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楷体_GB2312" charset="-122"/>
                    <a:ea typeface="楷体_GB2312" charset="-122"/>
                  </a:rPr>
                  <a:t>这里计算</a:t>
                </a:r>
                <a:r>
                  <a:rPr lang="en-US" altLang="zh-CN" sz="2400" dirty="0">
                    <a:latin typeface="楷体_GB2312" charset="-122"/>
                    <a:ea typeface="楷体_GB2312" charset="-122"/>
                  </a:rPr>
                  <a:t>2</a:t>
                </a:r>
                <a:r>
                  <a:rPr lang="zh-CN" altLang="en-US" sz="2400" dirty="0">
                    <a:latin typeface="楷体_GB2312" charset="-122"/>
                    <a:ea typeface="楷体_GB2312" charset="-122"/>
                  </a:rPr>
                  <a:t>步（相当于简单迭代法的</a:t>
                </a:r>
                <a:r>
                  <a:rPr lang="en-US" altLang="zh-CN" sz="2400" dirty="0">
                    <a:latin typeface="楷体_GB2312" charset="-122"/>
                    <a:ea typeface="楷体_GB2312" charset="-122"/>
                  </a:rPr>
                  <a:t>4</a:t>
                </a:r>
                <a:r>
                  <a:rPr lang="zh-CN" altLang="en-US" sz="2400" dirty="0">
                    <a:latin typeface="楷体_GB2312" charset="-122"/>
                    <a:ea typeface="楷体_GB2312" charset="-122"/>
                  </a:rPr>
                  <a:t>步）</a:t>
                </a:r>
                <a:endParaRPr lang="zh-CN" altLang="en-US" sz="2400" dirty="0">
                  <a:latin typeface="楷体_GB2312" charset="-122"/>
                  <a:ea typeface="楷体_GB231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楷体_GB2312" charset="-122"/>
                    <a:ea typeface="楷体_GB2312" charset="-122"/>
                  </a:rPr>
                  <a:t>结果与    相同，说明用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_GB2312" charset="-122"/>
                    <a:ea typeface="楷体_GB2312" charset="-122"/>
                  </a:rPr>
                  <a:t>斯蒂芬森加速法</a:t>
                </a:r>
                <a:r>
                  <a:rPr lang="zh-CN" altLang="en-US" sz="2400" dirty="0">
                    <a:latin typeface="楷体_GB2312" charset="-122"/>
                    <a:ea typeface="楷体_GB2312" charset="-122"/>
                  </a:rPr>
                  <a:t>的</a:t>
                </a:r>
                <a:endParaRPr lang="zh-CN" altLang="en-US" sz="2400" dirty="0">
                  <a:latin typeface="楷体_GB2312" charset="-122"/>
                  <a:ea typeface="楷体_GB231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楷体_GB2312" charset="-122"/>
                    <a:ea typeface="楷体_GB2312" charset="-122"/>
                  </a:rPr>
                  <a:t>收敛速度比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_GB2312" charset="-122"/>
                    <a:ea typeface="楷体_GB2312" charset="-122"/>
                  </a:rPr>
                  <a:t>简单迭代法</a:t>
                </a:r>
                <a:r>
                  <a:rPr lang="zh-CN" altLang="en-US" sz="2400" dirty="0">
                    <a:latin typeface="楷体_GB2312" charset="-122"/>
                    <a:ea typeface="楷体_GB2312" charset="-122"/>
                  </a:rPr>
                  <a:t>快得多。 </a:t>
                </a:r>
                <a:endParaRPr lang="zh-CN" altLang="en-US" sz="2400" dirty="0">
                  <a:latin typeface="楷体_GB2312" charset="-122"/>
                  <a:ea typeface="楷体_GB2312" charset="-122"/>
                </a:endParaRPr>
              </a:p>
            </p:txBody>
          </p:sp>
          <p:graphicFrame>
            <p:nvGraphicFramePr>
              <p:cNvPr id="47145" name="Object 60"/>
              <p:cNvGraphicFramePr>
                <a:graphicFrameLocks noChangeAspect="1"/>
              </p:cNvGraphicFramePr>
              <p:nvPr/>
            </p:nvGraphicFramePr>
            <p:xfrm>
              <a:off x="1196" y="2496"/>
              <a:ext cx="29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7" name="Equation" r:id="rId19" imgW="132080" imgH="132080" progId="Equation.3">
                      <p:embed/>
                    </p:oleObj>
                  </mc:Choice>
                  <mc:Fallback>
                    <p:oleObj name="Equation" r:id="rId19" imgW="132080" imgH="13208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6" y="2496"/>
                            <a:ext cx="29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1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3" grpId="0" autoUpdateAnimBg="0"/>
      <p:bldP spid="109585" grpId="0" autoUpdateAnimBg="0"/>
      <p:bldP spid="471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195" y="1096010"/>
            <a:ext cx="6530975" cy="466534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355600" rIns="355600" rtlCol="0" anchor="ctr">
            <a:noAutofit/>
          </a:bodyPr>
          <a:p>
            <a:pPr algn="ctr"/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慕课视频片段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视频名称：3.7 重根的计算与加速收敛</a:t>
            </a:r>
            <a:endParaRPr lang="zh-CN" altLang="en-US" sz="160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  <a:endParaRPr lang="zh-CN" altLang="en-US" sz="1100">
              <a:solidFill>
                <a:srgbClr val="C8C8C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MOOCVIDEO" val="1905530959"/>
  <p:tag name="MOOCFILETYPE" val="1"/>
</p:tagLst>
</file>

<file path=ppt/tags/tag2.xml><?xml version="1.0" encoding="utf-8"?>
<p:tagLst xmlns:p="http://schemas.openxmlformats.org/presentationml/2006/main">
  <p:tag name="COMMONDATA" val="eyJoZGlkIjoiZGZjNDUyMmE1ZThkMWE1MDhhYWNlYzI4ZDllYWMxYjA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WPS 演示</Application>
  <PresentationFormat>全屏显示(4:3)</PresentationFormat>
  <Paragraphs>172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47</vt:i4>
      </vt:variant>
      <vt:variant>
        <vt:lpstr>幻灯片标题</vt:lpstr>
      </vt:variant>
      <vt:variant>
        <vt:i4>9</vt:i4>
      </vt:variant>
    </vt:vector>
  </HeadingPairs>
  <TitlesOfParts>
    <vt:vector size="71" baseType="lpstr">
      <vt:lpstr>Arial</vt:lpstr>
      <vt:lpstr>宋体</vt:lpstr>
      <vt:lpstr>Wingdings</vt:lpstr>
      <vt:lpstr>Times New Roman</vt:lpstr>
      <vt:lpstr>楷体_GB2312</vt:lpstr>
      <vt:lpstr>新宋体</vt:lpstr>
      <vt:lpstr>Cambria Math</vt:lpstr>
      <vt:lpstr>Calibri</vt:lpstr>
      <vt:lpstr>等线</vt:lpstr>
      <vt:lpstr>微软雅黑</vt:lpstr>
      <vt:lpstr>Arial Unicode MS</vt:lpstr>
      <vt:lpstr>等线 Light</vt:lpstr>
      <vt:lpstr>Calibri Light</vt:lpstr>
      <vt:lpstr>WPS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峰岭</cp:lastModifiedBy>
  <cp:revision>3</cp:revision>
  <dcterms:created xsi:type="dcterms:W3CDTF">2023-09-13T19:30:00Z</dcterms:created>
  <dcterms:modified xsi:type="dcterms:W3CDTF">2023-09-14T20:54:51Z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688A1F4C751B4602A52AEB9CEB97F693_12</vt:lpwstr>
  </property>
  <property fmtid="{D5CDD505-2E9C-101B-9397-08002B2CF9AE}" pid="3" name="KSOProductBuildVer">
    <vt:lpwstr>2052-12.1.0.15358</vt:lpwstr>
  </property>
</Properties>
</file>