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827" r:id="rId2"/>
    <p:sldId id="828" r:id="rId3"/>
    <p:sldId id="829" r:id="rId4"/>
    <p:sldId id="845" r:id="rId5"/>
    <p:sldId id="846" r:id="rId6"/>
    <p:sldId id="847" r:id="rId7"/>
    <p:sldId id="848" r:id="rId8"/>
  </p:sldIdLst>
  <p:sldSz cx="9144000" cy="6858000" type="screen4x3"/>
  <p:notesSz cx="6815138" cy="9945688"/>
  <p:custDataLst>
    <p:tags r:id="rId11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16" userDrawn="1">
          <p15:clr>
            <a:srgbClr val="A4A3A4"/>
          </p15:clr>
        </p15:guide>
        <p15:guide id="2" pos="321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99"/>
    <a:srgbClr val="006600"/>
    <a:srgbClr val="000099"/>
    <a:srgbClr val="CC0000"/>
    <a:srgbClr val="669900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82325" autoAdjust="0"/>
  </p:normalViewPr>
  <p:slideViewPr>
    <p:cSldViewPr showGuides="1">
      <p:cViewPr varScale="1">
        <p:scale>
          <a:sx n="87" d="100"/>
          <a:sy n="87" d="100"/>
        </p:scale>
        <p:origin x="802" y="62"/>
      </p:cViewPr>
      <p:guideLst>
        <p:guide orient="horz" pos="2016"/>
        <p:guide pos="321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27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kumimoji="1"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62388" y="0"/>
            <a:ext cx="29527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kumimoji="1"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40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8800"/>
            <a:ext cx="29527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kumimoji="1"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40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62388" y="9448800"/>
            <a:ext cx="29527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kumimoji="1" sz="1200"/>
            </a:lvl1pPr>
          </a:lstStyle>
          <a:p>
            <a:pPr>
              <a:defRPr/>
            </a:pPr>
            <a:fld id="{ABE04843-83AE-4616-9A25-FF8F941CFC54}" type="slidenum">
              <a:rPr lang="en-US" altLang="zh-CN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27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kumimoji="1"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62388" y="0"/>
            <a:ext cx="29527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kumimoji="1"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2338" y="746125"/>
            <a:ext cx="4972050" cy="37290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8050" y="4724400"/>
            <a:ext cx="4999038" cy="4475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8800"/>
            <a:ext cx="29527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kumimoji="1"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62388" y="9448800"/>
            <a:ext cx="29527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kumimoji="1" sz="1200"/>
            </a:lvl1pPr>
          </a:lstStyle>
          <a:p>
            <a:pPr>
              <a:defRPr/>
            </a:pPr>
            <a:fld id="{10B20DEA-67FE-4067-BD77-0F969D48F956}" type="slidenum">
              <a:rPr lang="en-US" altLang="zh-CN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2000" baseline="-250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2000" baseline="-250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EDFB04-1BAF-46F6-B94D-529F67D8680F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0A4E10-1A0F-4F16-9E68-AF534EF40136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502B34-CC98-43CD-9F43-92CB58EFB0EC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 hasCustomPrompt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GB"/>
          </a:p>
        </p:txBody>
      </p:sp>
      <p:sp>
        <p:nvSpPr>
          <p:cNvPr id="4" name="内容占位符 3"/>
          <p:cNvSpPr>
            <a:spLocks noGrp="1"/>
          </p:cNvSpPr>
          <p:nvPr>
            <p:ph sz="quarter" idx="2" hasCustomPrompt="1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GB"/>
          </a:p>
        </p:txBody>
      </p:sp>
      <p:sp>
        <p:nvSpPr>
          <p:cNvPr id="5" name="内容占位符 4"/>
          <p:cNvSpPr>
            <a:spLocks noGrp="1"/>
          </p:cNvSpPr>
          <p:nvPr>
            <p:ph sz="quarter" idx="3" hasCustomPrompt="1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GB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ED8D72-B111-4058-819F-1B3A4426600E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C212FD-6959-45C4-800A-518864662C8B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E0945C-994B-48EF-A395-31040ED5C958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GB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34EF54-18D7-46F3-87F3-8B4888E0C5FB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GB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A1C3C6-2A0F-4D33-A5B5-AFBCBCA0D334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E26EC1-FA68-4BBE-9A96-DC4BD70E5DD4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CB3B42-BD79-4EBF-8485-FB9EE1AB7B16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GB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2B6F36-8FF9-420C-92BC-BFB1F83DF57B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3BF755-643A-48C0-A33D-7E10ABBD5344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kumimoji="1"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kumimoji="1"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kumimoji="1" sz="1400"/>
            </a:lvl1pPr>
          </a:lstStyle>
          <a:p>
            <a:pPr>
              <a:defRPr/>
            </a:pPr>
            <a:fld id="{8FF7655D-5783-4DB9-8B4F-5A110B3A1264}" type="slidenum">
              <a:rPr lang="en-US" altLang="zh-CN"/>
              <a:t>‹#›</a:t>
            </a:fld>
            <a:endParaRPr lang="en-US" altLang="zh-CN"/>
          </a:p>
        </p:txBody>
      </p:sp>
      <p:pic>
        <p:nvPicPr>
          <p:cNvPr id="7" name="Picture 5" descr="安大副本111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7019925" y="6010275"/>
            <a:ext cx="2124075" cy="847725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2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4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6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8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0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41" name="Text Box 17"/>
          <p:cNvSpPr txBox="1">
            <a:spLocks noChangeArrowheads="1"/>
          </p:cNvSpPr>
          <p:nvPr/>
        </p:nvSpPr>
        <p:spPr bwMode="auto">
          <a:xfrm>
            <a:off x="611560" y="2996952"/>
            <a:ext cx="7924800" cy="19759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altLang="en-US" sz="2400" b="1" dirty="0"/>
              <a:t>一旦实现了矩阵</a:t>
            </a:r>
            <a:r>
              <a:rPr lang="en-US" altLang="zh-CN" sz="2400" b="1" dirty="0"/>
              <a:t>A</a:t>
            </a:r>
            <a:r>
              <a:rPr lang="zh-CN" altLang="en-US" sz="2400" b="1" dirty="0"/>
              <a:t>的</a:t>
            </a:r>
            <a:r>
              <a:rPr lang="en-US" altLang="zh-CN" sz="2400" b="1" dirty="0"/>
              <a:t>LU</a:t>
            </a:r>
            <a:r>
              <a:rPr lang="zh-CN" altLang="en-US" sz="2400" b="1" dirty="0"/>
              <a:t>分解，那么求解</a:t>
            </a:r>
            <a:r>
              <a:rPr lang="en-US" altLang="zh-CN" sz="2400" b="1" i="1" dirty="0"/>
              <a:t>Ax</a:t>
            </a:r>
            <a:r>
              <a:rPr lang="en-US" altLang="zh-CN" sz="2400" b="1" dirty="0"/>
              <a:t>=</a:t>
            </a:r>
            <a:r>
              <a:rPr lang="en-US" altLang="zh-CN" sz="2400" b="1" i="1" dirty="0"/>
              <a:t>b</a:t>
            </a:r>
            <a:r>
              <a:rPr lang="zh-CN" altLang="en-US" sz="2400" b="1" dirty="0"/>
              <a:t>的问题就等价于求解两个三角形方程组 </a:t>
            </a:r>
          </a:p>
          <a:p>
            <a:pPr algn="l">
              <a:lnSpc>
                <a:spcPct val="130000"/>
              </a:lnSpc>
            </a:pPr>
            <a:r>
              <a:rPr lang="zh-CN" altLang="en-US" sz="2400" b="1" dirty="0"/>
              <a:t>                        </a:t>
            </a:r>
            <a:r>
              <a:rPr lang="en-US" altLang="zh-CN" sz="2400" b="1" dirty="0"/>
              <a:t>(1)</a:t>
            </a:r>
            <a:r>
              <a:rPr lang="en-US" altLang="zh-CN" sz="2400" b="1" i="1" dirty="0"/>
              <a:t>Ly</a:t>
            </a:r>
            <a:r>
              <a:rPr lang="en-US" altLang="zh-CN" sz="2400" b="1" dirty="0"/>
              <a:t>=</a:t>
            </a:r>
            <a:r>
              <a:rPr lang="en-US" altLang="zh-CN" sz="2400" b="1" i="1" dirty="0"/>
              <a:t>b</a:t>
            </a:r>
            <a:r>
              <a:rPr lang="zh-CN" altLang="en-US" sz="2400" b="1" dirty="0"/>
              <a:t>，求</a:t>
            </a:r>
            <a:r>
              <a:rPr lang="en-US" altLang="zh-CN" sz="2400" b="1" i="1" dirty="0"/>
              <a:t>y</a:t>
            </a:r>
            <a:r>
              <a:rPr lang="zh-CN" altLang="en-US" sz="2400" b="1" dirty="0"/>
              <a:t>；</a:t>
            </a:r>
          </a:p>
          <a:p>
            <a:pPr algn="l">
              <a:lnSpc>
                <a:spcPct val="130000"/>
              </a:lnSpc>
            </a:pPr>
            <a:r>
              <a:rPr lang="zh-CN" altLang="en-US" sz="2400" b="1" dirty="0"/>
              <a:t>                        </a:t>
            </a:r>
            <a:r>
              <a:rPr lang="en-US" altLang="zh-CN" sz="2400" b="1" dirty="0"/>
              <a:t>(2)</a:t>
            </a:r>
            <a:r>
              <a:rPr lang="en-US" altLang="zh-CN" sz="2400" b="1" i="1" dirty="0" err="1"/>
              <a:t>Ux</a:t>
            </a:r>
            <a:r>
              <a:rPr lang="en-US" altLang="zh-CN" sz="2400" b="1" dirty="0"/>
              <a:t>=</a:t>
            </a:r>
            <a:r>
              <a:rPr lang="en-US" altLang="zh-CN" sz="2400" b="1" i="1" dirty="0"/>
              <a:t>y</a:t>
            </a:r>
            <a:r>
              <a:rPr lang="zh-CN" altLang="en-US" sz="2400" b="1" dirty="0"/>
              <a:t>，求</a:t>
            </a:r>
            <a:r>
              <a:rPr lang="en-US" altLang="zh-CN" sz="2400" b="1" i="1" dirty="0"/>
              <a:t>x</a:t>
            </a:r>
            <a:r>
              <a:rPr lang="en-US" altLang="zh-CN" sz="2400" b="1" dirty="0"/>
              <a:t> </a:t>
            </a: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467544" y="700575"/>
            <a:ext cx="2847975" cy="520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 sz="2400" dirty="0">
                <a:ea typeface="宋体" panose="02010600030101010101" pitchFamily="2" charset="-122"/>
              </a:rPr>
              <a:t>基本思想</a:t>
            </a:r>
          </a:p>
        </p:txBody>
      </p:sp>
      <p:graphicFrame>
        <p:nvGraphicFramePr>
          <p:cNvPr id="6" name="Object 15"/>
          <p:cNvGraphicFramePr>
            <a:graphicFrameLocks noChangeAspect="1"/>
          </p:cNvGraphicFramePr>
          <p:nvPr/>
        </p:nvGraphicFramePr>
        <p:xfrm>
          <a:off x="2051720" y="1276358"/>
          <a:ext cx="4968552" cy="10920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11" name="Equation" r:id="rId3" imgW="2260600" imgH="457200" progId="Equation.DSMT4">
                  <p:embed/>
                </p:oleObj>
              </mc:Choice>
              <mc:Fallback>
                <p:oleObj name="Equation" r:id="rId3" imgW="2260600" imgH="4572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720" y="1276358"/>
                        <a:ext cx="4968552" cy="109200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35496" y="24003"/>
            <a:ext cx="66294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altLang="zh-CN" b="1" dirty="0"/>
              <a:t>LU</a:t>
            </a:r>
            <a:r>
              <a:rPr lang="zh-CN" altLang="en-US" b="1" dirty="0"/>
              <a:t>分解法  </a:t>
            </a:r>
            <a:r>
              <a:rPr lang="en-US" altLang="zh-CN" b="1" dirty="0">
                <a:solidFill>
                  <a:srgbClr val="008000"/>
                </a:solidFill>
              </a:rPr>
              <a:t>/* Matrix Factorization */</a:t>
            </a: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3962400" y="0"/>
            <a:ext cx="5181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/>
            <a:r>
              <a:rPr lang="en-US" altLang="zh-CN" sz="1800" b="1" dirty="0"/>
              <a:t>§5 Matrix Factorization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40"/>
          <p:cNvSpPr txBox="1">
            <a:spLocks noChangeArrowheads="1"/>
          </p:cNvSpPr>
          <p:nvPr/>
        </p:nvSpPr>
        <p:spPr bwMode="auto">
          <a:xfrm>
            <a:off x="0" y="0"/>
            <a:ext cx="34198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  <a:sym typeface="Wingdings" panose="05000000000000000000" pitchFamily="2" charset="2"/>
              </a:rPr>
              <a:t> </a:t>
            </a:r>
            <a:r>
              <a:rPr lang="en-US" altLang="zh-CN" sz="2400" dirty="0">
                <a:ea typeface="宋体" panose="02010600030101010101" pitchFamily="2" charset="-122"/>
              </a:rPr>
              <a:t>LU</a:t>
            </a:r>
            <a:r>
              <a:rPr lang="zh-CN" altLang="en-US" sz="2400" dirty="0">
                <a:ea typeface="宋体" panose="02010600030101010101" pitchFamily="2" charset="-122"/>
              </a:rPr>
              <a:t>分解法构造原理</a:t>
            </a:r>
            <a:endParaRPr lang="zh-CN" altLang="en-US" sz="2400" dirty="0">
              <a:solidFill>
                <a:srgbClr val="FF3300"/>
              </a:solidFill>
              <a:ea typeface="宋体" panose="02010600030101010101" pitchFamily="2" charset="-122"/>
            </a:endParaRPr>
          </a:p>
        </p:txBody>
      </p:sp>
      <p:sp>
        <p:nvSpPr>
          <p:cNvPr id="13" name="Text Box 40"/>
          <p:cNvSpPr txBox="1">
            <a:spLocks noChangeArrowheads="1"/>
          </p:cNvSpPr>
          <p:nvPr/>
        </p:nvSpPr>
        <p:spPr bwMode="auto">
          <a:xfrm>
            <a:off x="244231" y="646987"/>
            <a:ext cx="39433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400" dirty="0"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ea typeface="宋体" panose="02010600030101010101" pitchFamily="2" charset="-122"/>
              </a:rPr>
              <a:t>）</a:t>
            </a:r>
            <a:r>
              <a:rPr lang="en-US" altLang="en-US" sz="2400" dirty="0"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ea typeface="宋体" panose="02010600030101010101" pitchFamily="2" charset="-122"/>
              </a:rPr>
              <a:t>Doolittle</a:t>
            </a:r>
            <a:r>
              <a:rPr lang="zh-CN" altLang="en-US" sz="2400" dirty="0">
                <a:ea typeface="宋体" panose="02010600030101010101" pitchFamily="2" charset="-122"/>
              </a:rPr>
              <a:t>分解</a:t>
            </a:r>
          </a:p>
        </p:txBody>
      </p:sp>
      <p:graphicFrame>
        <p:nvGraphicFramePr>
          <p:cNvPr id="3" name="Object 15"/>
          <p:cNvGraphicFramePr>
            <a:graphicFrameLocks noChangeAspect="1"/>
          </p:cNvGraphicFramePr>
          <p:nvPr/>
        </p:nvGraphicFramePr>
        <p:xfrm>
          <a:off x="971600" y="1024006"/>
          <a:ext cx="6492910" cy="25471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37" name="Equation" r:id="rId4" imgW="3835400" imgH="1168400" progId="Equation.DSMT4">
                  <p:embed/>
                </p:oleObj>
              </mc:Choice>
              <mc:Fallback>
                <p:oleObj name="Equation" r:id="rId4" imgW="3835400" imgH="11684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1024006"/>
                        <a:ext cx="6492910" cy="25471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362897" y="3616178"/>
            <a:ext cx="37973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2400" dirty="0">
                <a:ea typeface="宋体" panose="02010600030101010101" pitchFamily="2" charset="-122"/>
              </a:rPr>
              <a:t>2</a:t>
            </a:r>
            <a:r>
              <a:rPr lang="zh-CN" altLang="en-US" sz="2400" dirty="0">
                <a:ea typeface="宋体" panose="02010600030101010101" pitchFamily="2" charset="-122"/>
              </a:rPr>
              <a:t>）</a:t>
            </a:r>
            <a:r>
              <a:rPr lang="en-US" altLang="zh-CN" sz="2400" dirty="0">
                <a:ea typeface="宋体" panose="02010600030101010101" pitchFamily="2" charset="-122"/>
              </a:rPr>
              <a:t>Grout</a:t>
            </a:r>
            <a:r>
              <a:rPr lang="zh-CN" altLang="en-US" sz="2400" dirty="0">
                <a:ea typeface="宋体" panose="02010600030101010101" pitchFamily="2" charset="-122"/>
              </a:rPr>
              <a:t>分解</a:t>
            </a:r>
          </a:p>
        </p:txBody>
      </p:sp>
      <p:graphicFrame>
        <p:nvGraphicFramePr>
          <p:cNvPr id="9" name="Object 3"/>
          <p:cNvGraphicFramePr>
            <a:graphicFrameLocks noChangeAspect="1"/>
          </p:cNvGraphicFramePr>
          <p:nvPr/>
        </p:nvGraphicFramePr>
        <p:xfrm>
          <a:off x="971600" y="3717032"/>
          <a:ext cx="7866464" cy="24045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38" name="Equation" r:id="rId6" imgW="3835400" imgH="1143000" progId="Equation.DSMT4">
                  <p:embed/>
                </p:oleObj>
              </mc:Choice>
              <mc:Fallback>
                <p:oleObj name="Equation" r:id="rId6" imgW="3835400" imgH="11430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3717032"/>
                        <a:ext cx="7866464" cy="24045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3962400" y="0"/>
            <a:ext cx="5181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/>
            <a:r>
              <a:rPr lang="en-US" altLang="zh-CN" sz="1800" b="1" dirty="0"/>
              <a:t>§5 Matrix Factorization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40"/>
          <p:cNvSpPr txBox="1">
            <a:spLocks noChangeArrowheads="1"/>
          </p:cNvSpPr>
          <p:nvPr/>
        </p:nvSpPr>
        <p:spPr bwMode="auto">
          <a:xfrm>
            <a:off x="323528" y="620688"/>
            <a:ext cx="35782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2400" dirty="0">
                <a:ea typeface="宋体" panose="02010600030101010101" pitchFamily="2" charset="-122"/>
              </a:rPr>
              <a:t>3</a:t>
            </a:r>
            <a:r>
              <a:rPr lang="zh-CN" altLang="en-US" sz="2400" dirty="0">
                <a:ea typeface="宋体" panose="02010600030101010101" pitchFamily="2" charset="-122"/>
              </a:rPr>
              <a:t>）</a:t>
            </a:r>
            <a:r>
              <a:rPr lang="en-US" altLang="en-US" sz="2400" dirty="0"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ea typeface="宋体" panose="02010600030101010101" pitchFamily="2" charset="-122"/>
              </a:rPr>
              <a:t>LDU</a:t>
            </a:r>
            <a:r>
              <a:rPr lang="zh-CN" altLang="en-US" sz="2400" dirty="0">
                <a:ea typeface="宋体" panose="02010600030101010101" pitchFamily="2" charset="-122"/>
              </a:rPr>
              <a:t>分解</a:t>
            </a:r>
          </a:p>
        </p:txBody>
      </p:sp>
      <p:graphicFrame>
        <p:nvGraphicFramePr>
          <p:cNvPr id="3" name="Object 3"/>
          <p:cNvGraphicFramePr>
            <a:graphicFrameLocks noChangeAspect="1"/>
          </p:cNvGraphicFramePr>
          <p:nvPr/>
        </p:nvGraphicFramePr>
        <p:xfrm>
          <a:off x="467544" y="1556792"/>
          <a:ext cx="7831212" cy="24015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59" name="Equation" r:id="rId4" imgW="5067300" imgH="1168400" progId="Equation.DSMT4">
                  <p:embed/>
                </p:oleObj>
              </mc:Choice>
              <mc:Fallback>
                <p:oleObj name="Equation" r:id="rId4" imgW="5067300" imgH="11684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1556792"/>
                        <a:ext cx="7831212" cy="24015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 Box 40"/>
          <p:cNvSpPr txBox="1">
            <a:spLocks noChangeArrowheads="1"/>
          </p:cNvSpPr>
          <p:nvPr/>
        </p:nvSpPr>
        <p:spPr bwMode="auto">
          <a:xfrm>
            <a:off x="2771800" y="5157192"/>
            <a:ext cx="332263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都称为三角分解！</a:t>
            </a: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3962400" y="0"/>
            <a:ext cx="5181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/>
            <a:r>
              <a:rPr lang="en-US" altLang="zh-CN" sz="1800" b="1" dirty="0"/>
              <a:t>§5 Matrix Factorization</a:t>
            </a:r>
          </a:p>
        </p:txBody>
      </p:sp>
      <p:sp>
        <p:nvSpPr>
          <p:cNvPr id="6" name="Text Box 40"/>
          <p:cNvSpPr txBox="1">
            <a:spLocks noChangeArrowheads="1"/>
          </p:cNvSpPr>
          <p:nvPr/>
        </p:nvSpPr>
        <p:spPr bwMode="auto">
          <a:xfrm>
            <a:off x="0" y="0"/>
            <a:ext cx="34198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  <a:sym typeface="Wingdings" panose="05000000000000000000" pitchFamily="2" charset="2"/>
              </a:rPr>
              <a:t> </a:t>
            </a:r>
            <a:r>
              <a:rPr lang="en-US" altLang="zh-CN" sz="2400" dirty="0">
                <a:ea typeface="宋体" panose="02010600030101010101" pitchFamily="2" charset="-122"/>
              </a:rPr>
              <a:t>LU</a:t>
            </a:r>
            <a:r>
              <a:rPr lang="zh-CN" altLang="en-US" sz="2400" dirty="0">
                <a:ea typeface="宋体" panose="02010600030101010101" pitchFamily="2" charset="-122"/>
              </a:rPr>
              <a:t>分解法构造原理</a:t>
            </a:r>
            <a:endParaRPr lang="zh-CN" altLang="en-US" sz="2400" dirty="0">
              <a:solidFill>
                <a:srgbClr val="FF33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9684" name="Object 4"/>
          <p:cNvGraphicFramePr>
            <a:graphicFrameLocks noChangeAspect="1"/>
          </p:cNvGraphicFramePr>
          <p:nvPr/>
        </p:nvGraphicFramePr>
        <p:xfrm>
          <a:off x="796340" y="1597846"/>
          <a:ext cx="7245350" cy="173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597" name="Equation" r:id="rId3" imgW="3492500" imgH="838200" progId="Equation.DSMT4">
                  <p:embed/>
                </p:oleObj>
              </mc:Choice>
              <mc:Fallback>
                <p:oleObj name="Equation" r:id="rId3" imgW="3492500" imgH="838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6340" y="1597846"/>
                        <a:ext cx="7245350" cy="173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9686" name="Rectangle 6"/>
          <p:cNvSpPr>
            <a:spLocks noChangeArrowheads="1"/>
          </p:cNvSpPr>
          <p:nvPr/>
        </p:nvSpPr>
        <p:spPr bwMode="auto">
          <a:xfrm>
            <a:off x="387350" y="629471"/>
            <a:ext cx="7848600" cy="96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2400" b="1" dirty="0"/>
              <a:t>    </a:t>
            </a:r>
            <a:r>
              <a:rPr lang="zh-CN" altLang="en-US" sz="2400" b="1" dirty="0"/>
              <a:t>设</a:t>
            </a:r>
            <a:r>
              <a:rPr lang="en-US" altLang="zh-CN" sz="2400" b="1" i="1" dirty="0"/>
              <a:t>A</a:t>
            </a:r>
            <a:r>
              <a:rPr lang="zh-CN" altLang="en-US" sz="2400" b="1" dirty="0"/>
              <a:t>为非奇异矩阵，</a:t>
            </a:r>
            <a:r>
              <a:rPr lang="en-US" altLang="zh-CN" sz="2400" b="1" dirty="0"/>
              <a:t>A</a:t>
            </a:r>
            <a:r>
              <a:rPr lang="zh-CN" altLang="en-US" sz="2400" b="1" dirty="0"/>
              <a:t>还有一种分解式</a:t>
            </a:r>
            <a:r>
              <a:rPr lang="en-US" altLang="zh-CN" sz="2400" b="1" i="1" dirty="0"/>
              <a:t>A</a:t>
            </a:r>
            <a:r>
              <a:rPr lang="en-US" altLang="zh-CN" sz="2400" b="1" dirty="0"/>
              <a:t>=</a:t>
            </a:r>
            <a:r>
              <a:rPr lang="en-US" altLang="zh-CN" sz="2400" b="1" i="1" dirty="0"/>
              <a:t>LU</a:t>
            </a:r>
            <a:r>
              <a:rPr lang="zh-CN" altLang="en-US" sz="2400" b="1" dirty="0"/>
              <a:t>，其中</a:t>
            </a:r>
            <a:r>
              <a:rPr lang="en-US" altLang="zh-CN" sz="2400" b="1" i="1" dirty="0"/>
              <a:t>L</a:t>
            </a:r>
            <a:r>
              <a:rPr lang="zh-CN" altLang="en-US" sz="2400" b="1" dirty="0"/>
              <a:t>为下三角阵，</a:t>
            </a:r>
            <a:r>
              <a:rPr lang="en-US" altLang="zh-CN" sz="2400" b="1" i="1" dirty="0"/>
              <a:t>U</a:t>
            </a:r>
            <a:r>
              <a:rPr lang="zh-CN" altLang="en-US" sz="2400" b="1" dirty="0"/>
              <a:t>为单位上三角阵，即</a:t>
            </a:r>
          </a:p>
        </p:txBody>
      </p:sp>
      <p:sp>
        <p:nvSpPr>
          <p:cNvPr id="199689" name="Rectangle 9"/>
          <p:cNvSpPr>
            <a:spLocks noChangeArrowheads="1"/>
          </p:cNvSpPr>
          <p:nvPr/>
        </p:nvSpPr>
        <p:spPr bwMode="auto">
          <a:xfrm>
            <a:off x="467544" y="3404011"/>
            <a:ext cx="7920880" cy="93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115000"/>
              </a:lnSpc>
              <a:spcBef>
                <a:spcPct val="20000"/>
              </a:spcBef>
            </a:pPr>
            <a:r>
              <a:rPr lang="zh-CN" altLang="en-US" sz="2400" b="1" dirty="0">
                <a:solidFill>
                  <a:srgbClr val="FF0000"/>
                </a:solidFill>
              </a:rPr>
              <a:t>先计算</a:t>
            </a:r>
            <a:r>
              <a:rPr lang="en-US" altLang="zh-CN" sz="2400" b="1" dirty="0">
                <a:solidFill>
                  <a:srgbClr val="FF0000"/>
                </a:solidFill>
              </a:rPr>
              <a:t>L</a:t>
            </a:r>
            <a:r>
              <a:rPr lang="zh-CN" altLang="en-US" sz="2400" b="1" dirty="0">
                <a:solidFill>
                  <a:srgbClr val="FF0000"/>
                </a:solidFill>
              </a:rPr>
              <a:t>的第一列，再计算</a:t>
            </a:r>
            <a:r>
              <a:rPr lang="en-US" altLang="zh-CN" sz="2400" b="1" dirty="0">
                <a:solidFill>
                  <a:srgbClr val="FF0000"/>
                </a:solidFill>
              </a:rPr>
              <a:t>U</a:t>
            </a:r>
            <a:r>
              <a:rPr lang="zh-CN" altLang="en-US" sz="2400" b="1" dirty="0">
                <a:solidFill>
                  <a:srgbClr val="FF0000"/>
                </a:solidFill>
              </a:rPr>
              <a:t>的第一行</a:t>
            </a:r>
            <a:r>
              <a:rPr lang="zh-CN" altLang="en-US" sz="2400" b="1" dirty="0"/>
              <a:t>，其余类此。得到以下公式，</a:t>
            </a:r>
            <a:endParaRPr lang="zh-CN" altLang="en-US" sz="2400" b="1" i="1" dirty="0"/>
          </a:p>
        </p:txBody>
      </p:sp>
      <p:graphicFrame>
        <p:nvGraphicFramePr>
          <p:cNvPr id="199690" name="Object 10"/>
          <p:cNvGraphicFramePr>
            <a:graphicFrameLocks noChangeAspect="1"/>
          </p:cNvGraphicFramePr>
          <p:nvPr/>
        </p:nvGraphicFramePr>
        <p:xfrm>
          <a:off x="781253" y="4405313"/>
          <a:ext cx="6315298" cy="230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598" name="Equation" r:id="rId5" imgW="3822700" imgH="1397000" progId="Equation.DSMT4">
                  <p:embed/>
                </p:oleObj>
              </mc:Choice>
              <mc:Fallback>
                <p:oleObj name="Equation" r:id="rId5" imgW="3822700" imgH="13970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1253" y="4405313"/>
                        <a:ext cx="6315298" cy="2305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40"/>
          <p:cNvSpPr txBox="1">
            <a:spLocks noChangeArrowheads="1"/>
          </p:cNvSpPr>
          <p:nvPr/>
        </p:nvSpPr>
        <p:spPr bwMode="auto">
          <a:xfrm>
            <a:off x="35496" y="0"/>
            <a:ext cx="554461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400" dirty="0">
                <a:ea typeface="宋体" panose="02010600030101010101" pitchFamily="2" charset="-122"/>
              </a:rPr>
              <a:t>补充：</a:t>
            </a:r>
            <a:r>
              <a:rPr lang="en-GB" altLang="zh-CN" sz="2400" dirty="0">
                <a:ea typeface="宋体" panose="02010600030101010101" pitchFamily="2" charset="-122"/>
              </a:rPr>
              <a:t>Grout</a:t>
            </a:r>
            <a:r>
              <a:rPr lang="zh-CN" altLang="en-US" sz="2400" dirty="0">
                <a:ea typeface="宋体" panose="02010600030101010101" pitchFamily="2" charset="-122"/>
              </a:rPr>
              <a:t>分解（＊＊）</a:t>
            </a:r>
            <a:endParaRPr lang="zh-CN" altLang="en-US" sz="2400" dirty="0">
              <a:solidFill>
                <a:srgbClr val="FF3300"/>
              </a:solidFill>
              <a:ea typeface="宋体" panose="02010600030101010101" pitchFamily="2" charset="-122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3962400" y="0"/>
            <a:ext cx="5181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/>
            <a:r>
              <a:rPr lang="en-US" altLang="zh-CN" sz="1800" b="1" dirty="0"/>
              <a:t>§5 Matrix Factorization</a:t>
            </a:r>
          </a:p>
        </p:txBody>
      </p:sp>
    </p:spTree>
  </p:cSld>
  <p:clrMapOvr>
    <a:masterClrMapping/>
  </p:clrMapOvr>
  <p:transition>
    <p:cover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800100"/>
            <a:ext cx="8351838" cy="59055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实现 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LU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，则 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Ax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b 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可以化为 </a:t>
            </a:r>
            <a:r>
              <a:rPr lang="en-US" altLang="zh-CN" sz="2400" b="1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LUx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令 </a:t>
            </a:r>
            <a:r>
              <a:rPr lang="en-US" altLang="zh-CN" sz="2400" b="1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Ux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，则 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Ly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  <a:p>
            <a:pPr>
              <a:lnSpc>
                <a:spcPct val="135000"/>
              </a:lnSpc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  由  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Ly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解出 </a:t>
            </a:r>
            <a:r>
              <a:rPr lang="en-US" altLang="zh-CN" sz="2400" b="1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400" b="1" i="1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</a:p>
          <a:p>
            <a:pPr>
              <a:lnSpc>
                <a:spcPct val="135000"/>
              </a:lnSpc>
              <a:buFontTx/>
              <a:buNone/>
            </a:pP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5000"/>
              </a:lnSpc>
              <a:buFontTx/>
              <a:buNone/>
            </a:pP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5000"/>
              </a:lnSpc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  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再由 </a:t>
            </a:r>
            <a:r>
              <a:rPr lang="en-US" altLang="zh-CN" sz="2400" b="1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Ux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y 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解出 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b="1" i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</a:p>
          <a:p>
            <a:pPr>
              <a:lnSpc>
                <a:spcPct val="120000"/>
              </a:lnSpc>
              <a:buFontTx/>
              <a:buNone/>
            </a:pPr>
            <a:endParaRPr lang="en-US" altLang="zh-CN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  <a:buFontTx/>
              <a:buNone/>
            </a:pP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 </a:t>
            </a:r>
          </a:p>
        </p:txBody>
      </p:sp>
      <p:graphicFrame>
        <p:nvGraphicFramePr>
          <p:cNvPr id="200707" name="Object 3"/>
          <p:cNvGraphicFramePr>
            <a:graphicFrameLocks noChangeAspect="1"/>
          </p:cNvGraphicFramePr>
          <p:nvPr/>
        </p:nvGraphicFramePr>
        <p:xfrm>
          <a:off x="1619672" y="2420888"/>
          <a:ext cx="5627588" cy="10972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21" name="Equation" r:id="rId3" imgW="2476500" imgH="482600" progId="Equation.DSMT4">
                  <p:embed/>
                </p:oleObj>
              </mc:Choice>
              <mc:Fallback>
                <p:oleObj name="Equation" r:id="rId3" imgW="2476500" imgH="4826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2420888"/>
                        <a:ext cx="5627588" cy="10972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0708" name="Object 4"/>
          <p:cNvGraphicFramePr>
            <a:graphicFrameLocks noChangeAspect="1"/>
          </p:cNvGraphicFramePr>
          <p:nvPr/>
        </p:nvGraphicFramePr>
        <p:xfrm>
          <a:off x="971600" y="4149080"/>
          <a:ext cx="6696744" cy="16112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22" name="Equation" r:id="rId5" imgW="2743200" imgH="660400" progId="Equation.DSMT4">
                  <p:embed/>
                </p:oleObj>
              </mc:Choice>
              <mc:Fallback>
                <p:oleObj name="Equation" r:id="rId5" imgW="2743200" imgH="6604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4149080"/>
                        <a:ext cx="6696744" cy="16112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962400" y="0"/>
            <a:ext cx="5181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/>
            <a:r>
              <a:rPr lang="en-US" altLang="zh-CN" sz="1800" b="1" dirty="0"/>
              <a:t>§5 Matrix Factorization</a:t>
            </a:r>
          </a:p>
        </p:txBody>
      </p:sp>
      <p:sp>
        <p:nvSpPr>
          <p:cNvPr id="3" name="矩形 2"/>
          <p:cNvSpPr/>
          <p:nvPr/>
        </p:nvSpPr>
        <p:spPr>
          <a:xfrm>
            <a:off x="4018002" y="3198168"/>
            <a:ext cx="11079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补充：</a:t>
            </a:r>
            <a:endParaRPr lang="en-GB" dirty="0"/>
          </a:p>
        </p:txBody>
      </p:sp>
      <p:sp>
        <p:nvSpPr>
          <p:cNvPr id="8" name="Text Box 40"/>
          <p:cNvSpPr txBox="1">
            <a:spLocks noChangeArrowheads="1"/>
          </p:cNvSpPr>
          <p:nvPr/>
        </p:nvSpPr>
        <p:spPr bwMode="auto">
          <a:xfrm>
            <a:off x="35496" y="0"/>
            <a:ext cx="554461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400" dirty="0">
                <a:ea typeface="宋体" panose="02010600030101010101" pitchFamily="2" charset="-122"/>
              </a:rPr>
              <a:t>补充：</a:t>
            </a:r>
            <a:r>
              <a:rPr lang="en-GB" altLang="zh-CN" sz="2400" dirty="0">
                <a:ea typeface="宋体" panose="02010600030101010101" pitchFamily="2" charset="-122"/>
              </a:rPr>
              <a:t>Grout</a:t>
            </a:r>
            <a:r>
              <a:rPr lang="zh-CN" altLang="en-US" sz="2400" dirty="0">
                <a:ea typeface="宋体" panose="02010600030101010101" pitchFamily="2" charset="-122"/>
              </a:rPr>
              <a:t>分解（＊＊）</a:t>
            </a:r>
            <a:endParaRPr lang="zh-CN" altLang="en-US" sz="2400" dirty="0">
              <a:solidFill>
                <a:srgbClr val="FF33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1520" y="762000"/>
            <a:ext cx="8229600" cy="706437"/>
          </a:xfrm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l"/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例 用</a:t>
            </a:r>
            <a:r>
              <a:rPr lang="en-US" altLang="zh-CN" sz="2400" b="1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Crout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分解求解方程组：</a:t>
            </a:r>
          </a:p>
        </p:txBody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1520" y="1808957"/>
            <a:ext cx="822960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buFontTx/>
              <a:buNone/>
            </a:pPr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ea typeface="宋体" panose="02010600030101010101" pitchFamily="2" charset="-122"/>
              </a:rPr>
              <a:t>解 </a:t>
            </a:r>
            <a:r>
              <a:rPr lang="zh-CN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ea typeface="宋体" panose="02010600030101010101" pitchFamily="2" charset="-122"/>
              </a:rPr>
              <a:t>  </a:t>
            </a:r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ea typeface="宋体" panose="02010600030101010101" pitchFamily="2" charset="-122"/>
              </a:rPr>
              <a:t>设 </a:t>
            </a:r>
            <a:r>
              <a:rPr lang="en-US" altLang="zh-CN" sz="2400" b="1" i="1" dirty="0">
                <a:solidFill>
                  <a:schemeClr val="tx1">
                    <a:lumMod val="95000"/>
                    <a:lumOff val="5000"/>
                  </a:schemeClr>
                </a:solidFill>
                <a:ea typeface="宋体" panose="02010600030101010101" pitchFamily="2" charset="-122"/>
              </a:rPr>
              <a:t>A=LU</a:t>
            </a:r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ea typeface="宋体" panose="02010600030101010101" pitchFamily="2" charset="-122"/>
              </a:rPr>
              <a:t>，即</a:t>
            </a:r>
            <a:endParaRPr lang="zh-CN" altLang="en-US" sz="2800" b="1" dirty="0">
              <a:solidFill>
                <a:schemeClr val="tx1">
                  <a:lumMod val="95000"/>
                  <a:lumOff val="5000"/>
                </a:schemeClr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203780" name="Object 4"/>
          <p:cNvGraphicFramePr>
            <a:graphicFrameLocks noChangeAspect="1"/>
          </p:cNvGraphicFramePr>
          <p:nvPr/>
        </p:nvGraphicFramePr>
        <p:xfrm>
          <a:off x="4283968" y="628744"/>
          <a:ext cx="3659188" cy="1366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47" name="Equation" r:id="rId3" imgW="1701800" imgH="635000" progId="Equation.DSMT4">
                  <p:embed/>
                </p:oleObj>
              </mc:Choice>
              <mc:Fallback>
                <p:oleObj name="Equation" r:id="rId3" imgW="1701800" imgH="6350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3968" y="628744"/>
                        <a:ext cx="3659188" cy="1366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3781" name="Object 5"/>
          <p:cNvGraphicFramePr>
            <a:graphicFrameLocks noChangeAspect="1"/>
          </p:cNvGraphicFramePr>
          <p:nvPr/>
        </p:nvGraphicFramePr>
        <p:xfrm>
          <a:off x="323528" y="2625725"/>
          <a:ext cx="5875338" cy="319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48" name="Equation" r:id="rId5" imgW="2476500" imgH="1346200" progId="Equation.DSMT4">
                  <p:embed/>
                </p:oleObj>
              </mc:Choice>
              <mc:Fallback>
                <p:oleObj name="Equation" r:id="rId5" imgW="2476500" imgH="1346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2625725"/>
                        <a:ext cx="5875338" cy="3197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3782" name="Object 6"/>
          <p:cNvGraphicFramePr>
            <a:graphicFrameLocks noChangeAspect="1"/>
          </p:cNvGraphicFramePr>
          <p:nvPr/>
        </p:nvGraphicFramePr>
        <p:xfrm>
          <a:off x="6012160" y="2895600"/>
          <a:ext cx="2957513" cy="292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49" name="Equation" r:id="rId7" imgW="1308100" imgH="1295400" progId="Equation.DSMT4">
                  <p:embed/>
                </p:oleObj>
              </mc:Choice>
              <mc:Fallback>
                <p:oleObj name="Equation" r:id="rId7" imgW="1308100" imgH="12954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2160" y="2895600"/>
                        <a:ext cx="2957513" cy="292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3962400" y="0"/>
            <a:ext cx="5181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/>
            <a:r>
              <a:rPr lang="en-US" altLang="zh-CN" sz="1800" b="1" dirty="0"/>
              <a:t>§5 Matrix Factorization</a:t>
            </a:r>
          </a:p>
        </p:txBody>
      </p:sp>
      <p:sp>
        <p:nvSpPr>
          <p:cNvPr id="9" name="Text Box 40"/>
          <p:cNvSpPr txBox="1">
            <a:spLocks noChangeArrowheads="1"/>
          </p:cNvSpPr>
          <p:nvPr/>
        </p:nvSpPr>
        <p:spPr bwMode="auto">
          <a:xfrm>
            <a:off x="35496" y="0"/>
            <a:ext cx="554461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400" dirty="0">
                <a:ea typeface="宋体" panose="02010600030101010101" pitchFamily="2" charset="-122"/>
              </a:rPr>
              <a:t>补充：</a:t>
            </a:r>
            <a:r>
              <a:rPr lang="en-GB" altLang="zh-CN" sz="2400" dirty="0">
                <a:ea typeface="宋体" panose="02010600030101010101" pitchFamily="2" charset="-122"/>
              </a:rPr>
              <a:t>Grout</a:t>
            </a:r>
            <a:r>
              <a:rPr lang="zh-CN" altLang="en-US" sz="2400" dirty="0">
                <a:ea typeface="宋体" panose="02010600030101010101" pitchFamily="2" charset="-122"/>
              </a:rPr>
              <a:t>分解（＊＊）</a:t>
            </a:r>
            <a:endParaRPr lang="zh-CN" altLang="en-US" sz="2400" dirty="0">
              <a:solidFill>
                <a:srgbClr val="FF33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cover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5763" y="1196752"/>
            <a:ext cx="8229600" cy="507365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>
              <a:buFontTx/>
              <a:buNone/>
            </a:pPr>
            <a:r>
              <a:rPr lang="zh-CN" altLang="en-US" sz="2400" dirty="0">
                <a:ea typeface="华文中宋" panose="02010600040101010101" pitchFamily="2" charset="-122"/>
              </a:rPr>
              <a:t>解下三角方程组 </a:t>
            </a:r>
            <a:r>
              <a:rPr lang="en-US" altLang="zh-CN" sz="2400" i="1" dirty="0">
                <a:ea typeface="华文中宋" panose="02010600040101010101" pitchFamily="2" charset="-122"/>
              </a:rPr>
              <a:t>Ly </a:t>
            </a:r>
            <a:r>
              <a:rPr lang="en-US" altLang="zh-CN" sz="2400" dirty="0">
                <a:ea typeface="华文中宋" panose="02010600040101010101" pitchFamily="2" charset="-122"/>
              </a:rPr>
              <a:t>= </a:t>
            </a:r>
            <a:r>
              <a:rPr lang="en-US" altLang="zh-CN" sz="2400" i="1" dirty="0">
                <a:ea typeface="华文中宋" panose="02010600040101010101" pitchFamily="2" charset="-122"/>
              </a:rPr>
              <a:t>b</a:t>
            </a:r>
            <a:r>
              <a:rPr lang="zh-CN" altLang="en-US" sz="2400" dirty="0">
                <a:ea typeface="华文中宋" panose="02010600040101010101" pitchFamily="2" charset="-122"/>
              </a:rPr>
              <a:t>，即</a:t>
            </a:r>
          </a:p>
          <a:p>
            <a:pPr>
              <a:buFontTx/>
              <a:buNone/>
            </a:pPr>
            <a:endParaRPr lang="zh-CN" altLang="en-US" sz="2400" dirty="0">
              <a:ea typeface="华文中宋" panose="02010600040101010101" pitchFamily="2" charset="-122"/>
            </a:endParaRPr>
          </a:p>
          <a:p>
            <a:pPr>
              <a:buFontTx/>
              <a:buNone/>
            </a:pPr>
            <a:endParaRPr lang="zh-CN" altLang="en-US" sz="2400" dirty="0">
              <a:ea typeface="华文中宋" panose="02010600040101010101" pitchFamily="2" charset="-122"/>
            </a:endParaRPr>
          </a:p>
          <a:p>
            <a:pPr>
              <a:buFontTx/>
              <a:buNone/>
            </a:pPr>
            <a:endParaRPr lang="zh-CN" altLang="en-US" sz="2400" dirty="0">
              <a:ea typeface="华文中宋" panose="02010600040101010101" pitchFamily="2" charset="-122"/>
            </a:endParaRPr>
          </a:p>
          <a:p>
            <a:pPr>
              <a:buFontTx/>
              <a:buNone/>
            </a:pPr>
            <a:endParaRPr lang="zh-CN" altLang="en-US" sz="2400" dirty="0">
              <a:ea typeface="华文中宋" panose="02010600040101010101" pitchFamily="2" charset="-122"/>
            </a:endParaRPr>
          </a:p>
          <a:p>
            <a:pPr>
              <a:buFontTx/>
              <a:buNone/>
            </a:pPr>
            <a:r>
              <a:rPr lang="zh-CN" altLang="en-US" sz="2400" dirty="0">
                <a:ea typeface="华文中宋" panose="02010600040101010101" pitchFamily="2" charset="-122"/>
              </a:rPr>
              <a:t>解</a:t>
            </a:r>
            <a:r>
              <a:rPr lang="en-US" altLang="zh-CN" sz="2400" dirty="0">
                <a:ea typeface="华文中宋" panose="02010600040101010101" pitchFamily="2" charset="-122"/>
              </a:rPr>
              <a:t>(</a:t>
            </a:r>
            <a:r>
              <a:rPr lang="zh-CN" altLang="en-US" sz="2400" dirty="0">
                <a:solidFill>
                  <a:srgbClr val="0000FF"/>
                </a:solidFill>
                <a:ea typeface="华文中宋" panose="02010600040101010101" pitchFamily="2" charset="-122"/>
              </a:rPr>
              <a:t>单位</a:t>
            </a:r>
            <a:r>
              <a:rPr lang="en-US" altLang="zh-CN" sz="2400" dirty="0">
                <a:ea typeface="华文中宋" panose="02010600040101010101" pitchFamily="2" charset="-122"/>
              </a:rPr>
              <a:t>)</a:t>
            </a:r>
            <a:r>
              <a:rPr lang="zh-CN" altLang="en-US" sz="2400" dirty="0">
                <a:ea typeface="华文中宋" panose="02010600040101010101" pitchFamily="2" charset="-122"/>
              </a:rPr>
              <a:t>上三角方程组 </a:t>
            </a:r>
            <a:r>
              <a:rPr lang="en-US" altLang="zh-CN" sz="2400" i="1" dirty="0" err="1">
                <a:ea typeface="华文中宋" panose="02010600040101010101" pitchFamily="2" charset="-122"/>
              </a:rPr>
              <a:t>Ux</a:t>
            </a:r>
            <a:r>
              <a:rPr lang="en-US" altLang="zh-CN" sz="2400" dirty="0">
                <a:ea typeface="华文中宋" panose="02010600040101010101" pitchFamily="2" charset="-122"/>
              </a:rPr>
              <a:t>= </a:t>
            </a:r>
            <a:r>
              <a:rPr lang="en-US" altLang="zh-CN" sz="2400" i="1" dirty="0">
                <a:ea typeface="华文中宋" panose="02010600040101010101" pitchFamily="2" charset="-122"/>
              </a:rPr>
              <a:t>y</a:t>
            </a:r>
            <a:r>
              <a:rPr lang="zh-CN" altLang="en-US" sz="2400" dirty="0">
                <a:ea typeface="华文中宋" panose="02010600040101010101" pitchFamily="2" charset="-122"/>
              </a:rPr>
              <a:t>，即</a:t>
            </a:r>
          </a:p>
        </p:txBody>
      </p:sp>
      <p:graphicFrame>
        <p:nvGraphicFramePr>
          <p:cNvPr id="204803" name="Object 3"/>
          <p:cNvGraphicFramePr>
            <a:graphicFrameLocks noChangeAspect="1"/>
          </p:cNvGraphicFramePr>
          <p:nvPr/>
        </p:nvGraphicFramePr>
        <p:xfrm>
          <a:off x="386644" y="726704"/>
          <a:ext cx="7273925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71" name="Equation" r:id="rId3" imgW="3276600" imgH="203200" progId="Equation.DSMT4">
                  <p:embed/>
                </p:oleObj>
              </mc:Choice>
              <mc:Fallback>
                <p:oleObj name="Equation" r:id="rId3" imgW="3276600" imgH="2032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644" y="726704"/>
                        <a:ext cx="7273925" cy="45085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04" name="Object 4"/>
          <p:cNvGraphicFramePr>
            <a:graphicFrameLocks noChangeAspect="1"/>
          </p:cNvGraphicFramePr>
          <p:nvPr/>
        </p:nvGraphicFramePr>
        <p:xfrm>
          <a:off x="1403350" y="1733475"/>
          <a:ext cx="5994400" cy="1455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72" name="Equation" r:id="rId5" imgW="2616200" imgH="635000" progId="Equation.DSMT4">
                  <p:embed/>
                </p:oleObj>
              </mc:Choice>
              <mc:Fallback>
                <p:oleObj name="Equation" r:id="rId5" imgW="2616200" imgH="6350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1733475"/>
                        <a:ext cx="5994400" cy="1455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05" name="Object 5"/>
          <p:cNvGraphicFramePr>
            <a:graphicFrameLocks noChangeAspect="1"/>
          </p:cNvGraphicFramePr>
          <p:nvPr/>
        </p:nvGraphicFramePr>
        <p:xfrm>
          <a:off x="1403350" y="3933825"/>
          <a:ext cx="5689600" cy="161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73" name="Equation" r:id="rId7" imgW="2233930" imgH="635000" progId="Equation.DSMT4">
                  <p:embed/>
                </p:oleObj>
              </mc:Choice>
              <mc:Fallback>
                <p:oleObj name="Equation" r:id="rId7" imgW="2233930" imgH="6350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3933825"/>
                        <a:ext cx="5689600" cy="161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3962400" y="0"/>
            <a:ext cx="5181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/>
            <a:r>
              <a:rPr lang="en-US" altLang="zh-CN" sz="1800" b="1" dirty="0"/>
              <a:t>§5 Matrix Factorization</a:t>
            </a:r>
          </a:p>
        </p:txBody>
      </p:sp>
      <p:sp>
        <p:nvSpPr>
          <p:cNvPr id="8" name="Text Box 40"/>
          <p:cNvSpPr txBox="1">
            <a:spLocks noChangeArrowheads="1"/>
          </p:cNvSpPr>
          <p:nvPr/>
        </p:nvSpPr>
        <p:spPr bwMode="auto">
          <a:xfrm>
            <a:off x="35496" y="0"/>
            <a:ext cx="554461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400" dirty="0">
                <a:ea typeface="宋体" panose="02010600030101010101" pitchFamily="2" charset="-122"/>
              </a:rPr>
              <a:t>补充：</a:t>
            </a:r>
            <a:r>
              <a:rPr lang="en-GB" altLang="zh-CN" sz="2400" dirty="0">
                <a:ea typeface="宋体" panose="02010600030101010101" pitchFamily="2" charset="-122"/>
              </a:rPr>
              <a:t>Grout</a:t>
            </a:r>
            <a:r>
              <a:rPr lang="zh-CN" altLang="en-US" sz="2400" dirty="0">
                <a:ea typeface="宋体" panose="02010600030101010101" pitchFamily="2" charset="-122"/>
              </a:rPr>
              <a:t>分解（＊＊）</a:t>
            </a:r>
            <a:endParaRPr lang="zh-CN" altLang="en-US" sz="2400" dirty="0">
              <a:solidFill>
                <a:srgbClr val="FF33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cover dir="u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ZGZjNDUyMmE1ZThkMWE1MDhhYWNlYzI4ZDllYWMxYjAifQ=="/>
</p:tagLst>
</file>

<file path=ppt/theme/theme1.xml><?xml version="1.0" encoding="utf-8"?>
<a:theme xmlns:a="http://schemas.openxmlformats.org/drawingml/2006/main" name="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271</Words>
  <Application>Microsoft Office PowerPoint</Application>
  <PresentationFormat>全屏显示(4:3)</PresentationFormat>
  <Paragraphs>42</Paragraphs>
  <Slides>7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Arial</vt:lpstr>
      <vt:lpstr>Times New Roman</vt:lpstr>
      <vt:lpstr>Wingdings</vt:lpstr>
      <vt:lpstr>默认设计模板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例 用Crout分解求解方程组：</vt:lpstr>
      <vt:lpstr>PowerPoint 演示文稿</vt:lpstr>
    </vt:vector>
  </TitlesOfParts>
  <Company>2000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Ch.7  非线性方程求根(Solution of Nonlinear Equations )</dc:title>
  <dc:creator>lihong</dc:creator>
  <cp:lastModifiedBy>Yun Xiao</cp:lastModifiedBy>
  <cp:revision>681</cp:revision>
  <dcterms:created xsi:type="dcterms:W3CDTF">2001-09-27T06:33:00Z</dcterms:created>
  <dcterms:modified xsi:type="dcterms:W3CDTF">2023-10-18T22:27:50Z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1C854958881E4734AF95D8FAF0090130</vt:lpwstr>
  </property>
  <property fmtid="{D5CDD505-2E9C-101B-9397-08002B2CF9AE}" pid="3" name="KSOProductBuildVer">
    <vt:lpwstr>2052-12.1.0.15712</vt:lpwstr>
  </property>
</Properties>
</file>