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89" r:id="rId3"/>
    <p:sldId id="301" r:id="rId4"/>
    <p:sldId id="319" r:id="rId5"/>
    <p:sldId id="346" r:id="rId6"/>
    <p:sldId id="303" r:id="rId7"/>
    <p:sldId id="304" r:id="rId8"/>
    <p:sldId id="305" r:id="rId9"/>
    <p:sldId id="347" r:id="rId10"/>
    <p:sldId id="307" r:id="rId11"/>
    <p:sldId id="320" r:id="rId12"/>
    <p:sldId id="348" r:id="rId13"/>
    <p:sldId id="308" r:id="rId14"/>
    <p:sldId id="309" r:id="rId15"/>
    <p:sldId id="500" r:id="rId16"/>
    <p:sldId id="449" r:id="rId17"/>
    <p:sldId id="349" r:id="rId18"/>
    <p:sldId id="311" r:id="rId19"/>
    <p:sldId id="321" r:id="rId20"/>
    <p:sldId id="322" r:id="rId22"/>
    <p:sldId id="323" r:id="rId23"/>
    <p:sldId id="324" r:id="rId24"/>
    <p:sldId id="451" r:id="rId25"/>
    <p:sldId id="325" r:id="rId26"/>
    <p:sldId id="327" r:id="rId27"/>
    <p:sldId id="328" r:id="rId28"/>
    <p:sldId id="329" r:id="rId29"/>
    <p:sldId id="330" r:id="rId30"/>
    <p:sldId id="313" r:id="rId31"/>
    <p:sldId id="331" r:id="rId32"/>
    <p:sldId id="314" r:id="rId33"/>
    <p:sldId id="315" r:id="rId34"/>
    <p:sldId id="316" r:id="rId35"/>
    <p:sldId id="317" r:id="rId36"/>
    <p:sldId id="318" r:id="rId37"/>
    <p:sldId id="333" r:id="rId38"/>
    <p:sldId id="334" r:id="rId39"/>
    <p:sldId id="335" r:id="rId40"/>
    <p:sldId id="336" r:id="rId41"/>
    <p:sldId id="337" r:id="rId42"/>
    <p:sldId id="338" r:id="rId43"/>
    <p:sldId id="339" r:id="rId44"/>
    <p:sldId id="501" r:id="rId45"/>
    <p:sldId id="450" r:id="rId46"/>
    <p:sldId id="340" r:id="rId47"/>
    <p:sldId id="341" r:id="rId48"/>
    <p:sldId id="342" r:id="rId49"/>
    <p:sldId id="435" r:id="rId50"/>
    <p:sldId id="436" r:id="rId51"/>
    <p:sldId id="438" r:id="rId52"/>
    <p:sldId id="439" r:id="rId53"/>
    <p:sldId id="440" r:id="rId54"/>
    <p:sldId id="441" r:id="rId55"/>
    <p:sldId id="437" r:id="rId56"/>
    <p:sldId id="442" r:id="rId57"/>
    <p:sldId id="443" r:id="rId58"/>
    <p:sldId id="444" r:id="rId59"/>
    <p:sldId id="445" r:id="rId60"/>
    <p:sldId id="446" r:id="rId61"/>
    <p:sldId id="550" r:id="rId62"/>
    <p:sldId id="551" r:id="rId63"/>
    <p:sldId id="447" r:id="rId64"/>
    <p:sldId id="552" r:id="rId65"/>
    <p:sldId id="452" r:id="rId66"/>
    <p:sldId id="344" r:id="rId67"/>
    <p:sldId id="345" r:id="rId68"/>
  </p:sldIdLst>
  <p:sldSz cx="9144000" cy="6858000" type="screen4x3"/>
  <p:notesSz cx="6858000" cy="9144000"/>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2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63"/>
        <p:guide pos="29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gs" Target="tags/tag4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CD7B3F7-202F-4AFA-9AE2-A36F812B6AB8}"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zh-CN" altLang="en-US"/>
        </a:p>
      </dgm:t>
    </dgm:pt>
    <dgm:pt modelId="{D343D3D3-E5E5-4039-B511-D5BF98D74809}">
      <dgm:prSet phldrT="[文本]"/>
      <dgm:spPr>
        <a:solidFill>
          <a:srgbClr val="FF0000">
            <a:alpha val="48000"/>
          </a:srgbClr>
        </a:solidFill>
      </dgm:spPr>
      <dgm:t>
        <a:bodyPr/>
        <a:lstStyle/>
        <a:p>
          <a:r>
            <a:rPr lang="zh-CN" altLang="en-US" b="1" dirty="0" smtClean="0"/>
            <a:t>有监督学习</a:t>
          </a:r>
          <a:endParaRPr lang="zh-CN" altLang="en-US" b="1" dirty="0"/>
        </a:p>
      </dgm:t>
    </dgm:pt>
    <dgm:pt modelId="{4D45BDB4-3BB7-4F71-9A18-4138E000B3D0}" cxnId="{5863F025-58C7-45A4-A345-5527912E85DB}" type="parTrans">
      <dgm:prSet/>
      <dgm:spPr/>
      <dgm:t>
        <a:bodyPr/>
        <a:lstStyle/>
        <a:p>
          <a:endParaRPr lang="zh-CN" altLang="en-US"/>
        </a:p>
      </dgm:t>
    </dgm:pt>
    <dgm:pt modelId="{B2838D84-8352-469A-840D-67141C9B16AA}" cxnId="{5863F025-58C7-45A4-A345-5527912E85DB}" type="sibTrans">
      <dgm:prSet/>
      <dgm:spPr/>
      <dgm:t>
        <a:bodyPr/>
        <a:lstStyle/>
        <a:p>
          <a:endParaRPr lang="zh-CN" altLang="en-US"/>
        </a:p>
      </dgm:t>
    </dgm:pt>
    <dgm:pt modelId="{1F09BE70-6CD8-45F1-A3D5-97CEF29CFA94}">
      <dgm:prSet phldrT="[文本]"/>
      <dgm:spPr>
        <a:solidFill>
          <a:schemeClr val="accent4">
            <a:lumMod val="75000"/>
            <a:alpha val="54000"/>
          </a:schemeClr>
        </a:solidFill>
      </dgm:spPr>
      <dgm:t>
        <a:bodyPr/>
        <a:lstStyle/>
        <a:p>
          <a:r>
            <a:rPr lang="zh-CN" altLang="en-US" b="1" dirty="0" smtClean="0"/>
            <a:t>无监督学习</a:t>
          </a:r>
          <a:endParaRPr lang="zh-CN" altLang="en-US" b="1" dirty="0"/>
        </a:p>
      </dgm:t>
    </dgm:pt>
    <dgm:pt modelId="{31D4437B-EBA8-4DD1-846A-35F73AFB07A7}" cxnId="{F8DD099C-4E7A-4DD1-9866-ECC642ACA4BE}" type="parTrans">
      <dgm:prSet/>
      <dgm:spPr/>
      <dgm:t>
        <a:bodyPr/>
        <a:lstStyle/>
        <a:p>
          <a:endParaRPr lang="zh-CN" altLang="en-US"/>
        </a:p>
      </dgm:t>
    </dgm:pt>
    <dgm:pt modelId="{F3762E03-74E6-4B4A-8E08-5574540050DD}" cxnId="{F8DD099C-4E7A-4DD1-9866-ECC642ACA4BE}" type="sibTrans">
      <dgm:prSet/>
      <dgm:spPr/>
      <dgm:t>
        <a:bodyPr/>
        <a:lstStyle/>
        <a:p>
          <a:endParaRPr lang="zh-CN" altLang="en-US"/>
        </a:p>
      </dgm:t>
    </dgm:pt>
    <dgm:pt modelId="{1B5B1EA0-DCBE-484A-8AA0-D9008CC59209}">
      <dgm:prSet phldrT="[文本]"/>
      <dgm:spPr>
        <a:noFill/>
      </dgm:spPr>
      <dgm:t>
        <a:bodyPr/>
        <a:lstStyle/>
        <a:p>
          <a:r>
            <a:rPr lang="zh-CN" altLang="en-US" b="1" dirty="0" smtClean="0">
              <a:solidFill>
                <a:schemeClr val="tx1"/>
              </a:solidFill>
            </a:rPr>
            <a:t>机器</a:t>
          </a:r>
          <a:endParaRPr lang="en-US" altLang="zh-CN" b="1" dirty="0" smtClean="0">
            <a:solidFill>
              <a:schemeClr val="tx1"/>
            </a:solidFill>
          </a:endParaRPr>
        </a:p>
        <a:p>
          <a:r>
            <a:rPr lang="zh-CN" altLang="en-US" b="1" dirty="0" smtClean="0">
              <a:solidFill>
                <a:schemeClr val="tx1"/>
              </a:solidFill>
            </a:rPr>
            <a:t>学习</a:t>
          </a:r>
          <a:endParaRPr lang="zh-CN" altLang="en-US" b="1" dirty="0">
            <a:solidFill>
              <a:schemeClr val="tx1"/>
            </a:solidFill>
          </a:endParaRPr>
        </a:p>
      </dgm:t>
    </dgm:pt>
    <dgm:pt modelId="{63EFCC43-F6E2-4FD6-A294-A7E9F5996B21}" cxnId="{A56C6BBC-EB3C-4FDD-BBB5-E065D2296B6C}" type="parTrans">
      <dgm:prSet/>
      <dgm:spPr/>
      <dgm:t>
        <a:bodyPr/>
        <a:lstStyle/>
        <a:p>
          <a:endParaRPr lang="zh-CN" altLang="en-US"/>
        </a:p>
      </dgm:t>
    </dgm:pt>
    <dgm:pt modelId="{42EDC3ED-8478-4AED-92B1-2403E1BCBE8E}" cxnId="{A56C6BBC-EB3C-4FDD-BBB5-E065D2296B6C}" type="sibTrans">
      <dgm:prSet/>
      <dgm:spPr/>
      <dgm:t>
        <a:bodyPr/>
        <a:lstStyle/>
        <a:p>
          <a:endParaRPr lang="zh-CN" altLang="en-US"/>
        </a:p>
      </dgm:t>
    </dgm:pt>
    <dgm:pt modelId="{3E1187D4-9E95-43DA-B7AA-61F58FCC03C7}">
      <dgm:prSet phldrT="[文本]"/>
      <dgm:spPr>
        <a:solidFill>
          <a:schemeClr val="accent6">
            <a:lumMod val="50000"/>
            <a:alpha val="52000"/>
          </a:schemeClr>
        </a:solidFill>
      </dgm:spPr>
      <dgm:t>
        <a:bodyPr/>
        <a:lstStyle/>
        <a:p>
          <a:r>
            <a:rPr lang="zh-CN" altLang="en-US" b="1" dirty="0" smtClean="0"/>
            <a:t>强化</a:t>
          </a:r>
          <a:endParaRPr lang="en-US" altLang="zh-CN" b="1" dirty="0" smtClean="0"/>
        </a:p>
        <a:p>
          <a:r>
            <a:rPr lang="zh-CN" altLang="en-US" b="1" dirty="0" smtClean="0"/>
            <a:t>学习</a:t>
          </a:r>
          <a:endParaRPr lang="zh-CN" altLang="en-US" b="1" dirty="0"/>
        </a:p>
      </dgm:t>
    </dgm:pt>
    <dgm:pt modelId="{C902588F-7C16-464E-B0B8-D1BFF5609D5E}" cxnId="{CC77542B-C552-4367-B1B0-10D482147AD6}" type="parTrans">
      <dgm:prSet/>
      <dgm:spPr/>
      <dgm:t>
        <a:bodyPr/>
        <a:lstStyle/>
        <a:p>
          <a:endParaRPr lang="zh-CN" altLang="en-US"/>
        </a:p>
      </dgm:t>
    </dgm:pt>
    <dgm:pt modelId="{0F34D401-B908-4576-871E-05C9C6EE1371}" cxnId="{CC77542B-C552-4367-B1B0-10D482147AD6}" type="sibTrans">
      <dgm:prSet/>
      <dgm:spPr/>
      <dgm:t>
        <a:bodyPr/>
        <a:lstStyle/>
        <a:p>
          <a:endParaRPr lang="zh-CN" altLang="en-US"/>
        </a:p>
      </dgm:t>
    </dgm:pt>
    <dgm:pt modelId="{43775770-823B-428B-B69A-54A1371CE10D}" type="pres">
      <dgm:prSet presAssocID="{2CD7B3F7-202F-4AFA-9AE2-A36F812B6AB8}" presName="compositeShape" presStyleCnt="0">
        <dgm:presLayoutVars>
          <dgm:chMax val="9"/>
          <dgm:dir/>
          <dgm:resizeHandles val="exact"/>
        </dgm:presLayoutVars>
      </dgm:prSet>
      <dgm:spPr/>
      <dgm:t>
        <a:bodyPr/>
        <a:lstStyle/>
        <a:p>
          <a:endParaRPr lang="zh-CN" altLang="en-US"/>
        </a:p>
      </dgm:t>
    </dgm:pt>
    <dgm:pt modelId="{DFC979EF-5BA3-4CDF-8A7E-0B80770B4DEA}" type="pres">
      <dgm:prSet presAssocID="{2CD7B3F7-202F-4AFA-9AE2-A36F812B6AB8}" presName="triangle1" presStyleLbl="node1" presStyleIdx="0" presStyleCnt="4">
        <dgm:presLayoutVars>
          <dgm:bulletEnabled val="1"/>
        </dgm:presLayoutVars>
      </dgm:prSet>
      <dgm:spPr/>
      <dgm:t>
        <a:bodyPr/>
        <a:lstStyle/>
        <a:p>
          <a:endParaRPr lang="zh-CN" altLang="en-US"/>
        </a:p>
      </dgm:t>
    </dgm:pt>
    <dgm:pt modelId="{94A3FA36-ABDD-4C56-960F-1DDBF15C7D06}" type="pres">
      <dgm:prSet presAssocID="{2CD7B3F7-202F-4AFA-9AE2-A36F812B6AB8}" presName="triangle2" presStyleLbl="node1" presStyleIdx="1" presStyleCnt="4">
        <dgm:presLayoutVars>
          <dgm:bulletEnabled val="1"/>
        </dgm:presLayoutVars>
      </dgm:prSet>
      <dgm:spPr/>
      <dgm:t>
        <a:bodyPr/>
        <a:lstStyle/>
        <a:p>
          <a:endParaRPr lang="zh-CN" altLang="en-US"/>
        </a:p>
      </dgm:t>
    </dgm:pt>
    <dgm:pt modelId="{F43373E8-C4E6-490A-9930-94D4E90951C4}" type="pres">
      <dgm:prSet presAssocID="{2CD7B3F7-202F-4AFA-9AE2-A36F812B6AB8}" presName="triangle3" presStyleLbl="node1" presStyleIdx="2" presStyleCnt="4">
        <dgm:presLayoutVars>
          <dgm:bulletEnabled val="1"/>
        </dgm:presLayoutVars>
      </dgm:prSet>
      <dgm:spPr/>
      <dgm:t>
        <a:bodyPr/>
        <a:lstStyle/>
        <a:p>
          <a:endParaRPr lang="zh-CN" altLang="en-US"/>
        </a:p>
      </dgm:t>
    </dgm:pt>
    <dgm:pt modelId="{67EDDE65-47BF-4DF4-BD99-E524DA2CC2BC}" type="pres">
      <dgm:prSet presAssocID="{2CD7B3F7-202F-4AFA-9AE2-A36F812B6AB8}" presName="triangle4" presStyleLbl="node1" presStyleIdx="3" presStyleCnt="4">
        <dgm:presLayoutVars>
          <dgm:bulletEnabled val="1"/>
        </dgm:presLayoutVars>
      </dgm:prSet>
      <dgm:spPr/>
      <dgm:t>
        <a:bodyPr/>
        <a:lstStyle/>
        <a:p>
          <a:endParaRPr lang="zh-CN" altLang="en-US"/>
        </a:p>
      </dgm:t>
    </dgm:pt>
  </dgm:ptLst>
  <dgm:cxnLst>
    <dgm:cxn modelId="{919D55D7-38BD-400B-8304-88B8AAB251AB}" type="presOf" srcId="{2CD7B3F7-202F-4AFA-9AE2-A36F812B6AB8}" destId="{43775770-823B-428B-B69A-54A1371CE10D}" srcOrd="0" destOrd="0" presId="urn:microsoft.com/office/officeart/2005/8/layout/pyramid4"/>
    <dgm:cxn modelId="{861DE4CF-D2D5-4D2F-BD26-8BCD1E2CBA29}" type="presOf" srcId="{D343D3D3-E5E5-4039-B511-D5BF98D74809}" destId="{DFC979EF-5BA3-4CDF-8A7E-0B80770B4DEA}" srcOrd="0" destOrd="0" presId="urn:microsoft.com/office/officeart/2005/8/layout/pyramid4"/>
    <dgm:cxn modelId="{CC77542B-C552-4367-B1B0-10D482147AD6}" srcId="{2CD7B3F7-202F-4AFA-9AE2-A36F812B6AB8}" destId="{3E1187D4-9E95-43DA-B7AA-61F58FCC03C7}" srcOrd="3" destOrd="0" parTransId="{C902588F-7C16-464E-B0B8-D1BFF5609D5E}" sibTransId="{0F34D401-B908-4576-871E-05C9C6EE1371}"/>
    <dgm:cxn modelId="{F8DD099C-4E7A-4DD1-9866-ECC642ACA4BE}" srcId="{2CD7B3F7-202F-4AFA-9AE2-A36F812B6AB8}" destId="{1F09BE70-6CD8-45F1-A3D5-97CEF29CFA94}" srcOrd="1" destOrd="0" parTransId="{31D4437B-EBA8-4DD1-846A-35F73AFB07A7}" sibTransId="{F3762E03-74E6-4B4A-8E08-5574540050DD}"/>
    <dgm:cxn modelId="{D83CE214-C195-4C99-B2FA-A90E657DE974}" type="presOf" srcId="{1B5B1EA0-DCBE-484A-8AA0-D9008CC59209}" destId="{F43373E8-C4E6-490A-9930-94D4E90951C4}" srcOrd="0" destOrd="0" presId="urn:microsoft.com/office/officeart/2005/8/layout/pyramid4"/>
    <dgm:cxn modelId="{41B1C88A-4C8C-4AAC-8A54-07D1DE6B9691}" type="presOf" srcId="{1F09BE70-6CD8-45F1-A3D5-97CEF29CFA94}" destId="{94A3FA36-ABDD-4C56-960F-1DDBF15C7D06}" srcOrd="0" destOrd="0" presId="urn:microsoft.com/office/officeart/2005/8/layout/pyramid4"/>
    <dgm:cxn modelId="{2F38FBD7-D5B6-4FC2-8187-FF3A74BAB7A7}" type="presOf" srcId="{3E1187D4-9E95-43DA-B7AA-61F58FCC03C7}" destId="{67EDDE65-47BF-4DF4-BD99-E524DA2CC2BC}" srcOrd="0" destOrd="0" presId="urn:microsoft.com/office/officeart/2005/8/layout/pyramid4"/>
    <dgm:cxn modelId="{5863F025-58C7-45A4-A345-5527912E85DB}" srcId="{2CD7B3F7-202F-4AFA-9AE2-A36F812B6AB8}" destId="{D343D3D3-E5E5-4039-B511-D5BF98D74809}" srcOrd="0" destOrd="0" parTransId="{4D45BDB4-3BB7-4F71-9A18-4138E000B3D0}" sibTransId="{B2838D84-8352-469A-840D-67141C9B16AA}"/>
    <dgm:cxn modelId="{A56C6BBC-EB3C-4FDD-BBB5-E065D2296B6C}" srcId="{2CD7B3F7-202F-4AFA-9AE2-A36F812B6AB8}" destId="{1B5B1EA0-DCBE-484A-8AA0-D9008CC59209}" srcOrd="2" destOrd="0" parTransId="{63EFCC43-F6E2-4FD6-A294-A7E9F5996B21}" sibTransId="{42EDC3ED-8478-4AED-92B1-2403E1BCBE8E}"/>
    <dgm:cxn modelId="{43125680-D2CE-4FE0-ADFE-DBA8043FB524}" type="presParOf" srcId="{43775770-823B-428B-B69A-54A1371CE10D}" destId="{DFC979EF-5BA3-4CDF-8A7E-0B80770B4DEA}" srcOrd="0" destOrd="0" presId="urn:microsoft.com/office/officeart/2005/8/layout/pyramid4"/>
    <dgm:cxn modelId="{EA5E4F2C-85B8-447C-AA70-B013EA4CEA4B}" type="presParOf" srcId="{43775770-823B-428B-B69A-54A1371CE10D}" destId="{94A3FA36-ABDD-4C56-960F-1DDBF15C7D06}" srcOrd="1" destOrd="0" presId="urn:microsoft.com/office/officeart/2005/8/layout/pyramid4"/>
    <dgm:cxn modelId="{8025A8E4-4FCC-41D9-95B3-83ACC3FE108A}" type="presParOf" srcId="{43775770-823B-428B-B69A-54A1371CE10D}" destId="{F43373E8-C4E6-490A-9930-94D4E90951C4}" srcOrd="2" destOrd="0" presId="urn:microsoft.com/office/officeart/2005/8/layout/pyramid4"/>
    <dgm:cxn modelId="{AD9387D3-F650-4460-8ED4-789D15F8F127}" type="presParOf" srcId="{43775770-823B-428B-B69A-54A1371CE10D}" destId="{67EDDE65-47BF-4DF4-BD99-E524DA2CC2BC}" srcOrd="3" destOrd="0" presId="urn:microsoft.com/office/officeart/2005/8/layout/pyramid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64000" cy="4064000"/>
        <a:chOff x="0" y="0"/>
        <a:chExt cx="4064000" cy="4064000"/>
      </a:xfrm>
    </dsp:grpSpPr>
    <dsp:sp modelId="{DFC979EF-5BA3-4CDF-8A7E-0B80770B4DEA}">
      <dsp:nvSpPr>
        <dsp:cNvPr id="3" name="等腰三角形 2"/>
        <dsp:cNvSpPr/>
      </dsp:nvSpPr>
      <dsp:spPr bwMode="white">
        <a:xfrm>
          <a:off x="2032000" y="0"/>
          <a:ext cx="2032000" cy="2032000"/>
        </a:xfrm>
        <a:prstGeom prst="triangle">
          <a:avLst/>
        </a:prstGeom>
        <a:solidFill>
          <a:srgbClr val="FF0000">
            <a:alpha val="48000"/>
          </a:srgb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有监督学习</a:t>
          </a:r>
          <a:endParaRPr lang="zh-CN" altLang="en-US" b="1" dirty="0"/>
        </a:p>
      </dsp:txBody>
      <dsp:txXfrm>
        <a:off x="2032000" y="0"/>
        <a:ext cx="2032000" cy="2032000"/>
      </dsp:txXfrm>
    </dsp:sp>
    <dsp:sp modelId="{94A3FA36-ABDD-4C56-960F-1DDBF15C7D06}">
      <dsp:nvSpPr>
        <dsp:cNvPr id="4" name="等腰三角形 3"/>
        <dsp:cNvSpPr/>
      </dsp:nvSpPr>
      <dsp:spPr bwMode="white">
        <a:xfrm>
          <a:off x="1016000" y="2032000"/>
          <a:ext cx="2032000" cy="2032000"/>
        </a:xfrm>
        <a:prstGeom prst="triangle">
          <a:avLst/>
        </a:prstGeom>
        <a:solidFill>
          <a:schemeClr val="accent4">
            <a:lumMod val="75000"/>
            <a:alpha val="54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无监督学习</a:t>
          </a:r>
          <a:endParaRPr lang="zh-CN" altLang="en-US" b="1" dirty="0"/>
        </a:p>
      </dsp:txBody>
      <dsp:txXfrm>
        <a:off x="1016000" y="2032000"/>
        <a:ext cx="2032000" cy="2032000"/>
      </dsp:txXfrm>
    </dsp:sp>
    <dsp:sp modelId="{F43373E8-C4E6-490A-9930-94D4E90951C4}">
      <dsp:nvSpPr>
        <dsp:cNvPr id="5" name="等腰三角形 4"/>
        <dsp:cNvSpPr/>
      </dsp:nvSpPr>
      <dsp:spPr bwMode="white">
        <a:xfrm rot="10800000">
          <a:off x="2032000" y="2032000"/>
          <a:ext cx="2032000" cy="2032000"/>
        </a:xfrm>
        <a:prstGeom prst="triangle">
          <a:avLst/>
        </a:prstGeom>
        <a:noFill/>
      </dsp:spPr>
      <dsp:style>
        <a:lnRef idx="2">
          <a:schemeClr val="lt1"/>
        </a:lnRef>
        <a:fillRef idx="1">
          <a:schemeClr val="accent1"/>
        </a:fillRef>
        <a:effectRef idx="0">
          <a:scrgbClr r="0" g="0" b="0"/>
        </a:effectRef>
        <a:fontRef idx="minor">
          <a:schemeClr val="lt1"/>
        </a:fontRef>
      </dsp:style>
      <dsp:txBody>
        <a:bodyPr rot="10800000"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solidFill>
                <a:schemeClr val="tx1"/>
              </a:solidFill>
            </a:rPr>
            <a:t>机器</a:t>
          </a:r>
          <a:endParaRPr lang="en-US" altLang="zh-CN" b="1" dirty="0" smtClean="0">
            <a:solidFill>
              <a:schemeClr val="tx1"/>
            </a:solidFill>
          </a:endParaRPr>
        </a:p>
        <a:p>
          <a:pPr lvl="0">
            <a:lnSpc>
              <a:spcPct val="100000"/>
            </a:lnSpc>
            <a:spcBef>
              <a:spcPct val="0"/>
            </a:spcBef>
            <a:spcAft>
              <a:spcPct val="35000"/>
            </a:spcAft>
          </a:pPr>
          <a:r>
            <a:rPr lang="zh-CN" altLang="en-US" b="1" dirty="0" smtClean="0">
              <a:solidFill>
                <a:schemeClr val="tx1"/>
              </a:solidFill>
            </a:rPr>
            <a:t>学习</a:t>
          </a:r>
          <a:endParaRPr lang="zh-CN" altLang="en-US" b="1" dirty="0">
            <a:solidFill>
              <a:schemeClr val="tx1"/>
            </a:solidFill>
          </a:endParaRPr>
        </a:p>
      </dsp:txBody>
      <dsp:txXfrm rot="10800000">
        <a:off x="2032000" y="2032000"/>
        <a:ext cx="2032000" cy="2032000"/>
      </dsp:txXfrm>
    </dsp:sp>
    <dsp:sp modelId="{67EDDE65-47BF-4DF4-BD99-E524DA2CC2BC}">
      <dsp:nvSpPr>
        <dsp:cNvPr id="6" name="等腰三角形 5"/>
        <dsp:cNvSpPr/>
      </dsp:nvSpPr>
      <dsp:spPr bwMode="white">
        <a:xfrm>
          <a:off x="3048000" y="2032000"/>
          <a:ext cx="2032000" cy="2032000"/>
        </a:xfrm>
        <a:prstGeom prst="triangle">
          <a:avLst/>
        </a:prstGeom>
        <a:solidFill>
          <a:schemeClr val="accent6">
            <a:lumMod val="50000"/>
            <a:alpha val="52000"/>
          </a:schemeClr>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b="1" dirty="0" smtClean="0"/>
            <a:t>强化</a:t>
          </a:r>
          <a:endParaRPr lang="en-US" altLang="zh-CN" b="1" dirty="0" smtClean="0"/>
        </a:p>
        <a:p>
          <a:pPr lvl="0">
            <a:lnSpc>
              <a:spcPct val="100000"/>
            </a:lnSpc>
            <a:spcBef>
              <a:spcPct val="0"/>
            </a:spcBef>
            <a:spcAft>
              <a:spcPct val="35000"/>
            </a:spcAft>
          </a:pPr>
          <a:r>
            <a:rPr lang="zh-CN" altLang="en-US" b="1" dirty="0" smtClean="0"/>
            <a:t>学习</a:t>
          </a:r>
          <a:endParaRPr lang="zh-CN" altLang="en-US" b="1" dirty="0"/>
        </a:p>
      </dsp:txBody>
      <dsp:txXfrm>
        <a:off x="3048000" y="2032000"/>
        <a:ext cx="2032000" cy="2032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type="triangle" r:blip="" rot="180">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type="triangle" r:blip="" rot="180">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type="triangle" r:blip="" rot="180">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51859-0504-4CD9-B8D8-F1A0942F24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33EF1-517E-44E2-8773-E473770171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533EF1-517E-44E2-8773-E473770171B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5" Type="http://schemas.openxmlformats.org/officeDocument/2006/relationships/vmlDrawing" Target="../drawings/vmlDrawing1.vml"/><Relationship Id="rId14" Type="http://schemas.openxmlformats.org/officeDocument/2006/relationships/slideLayout" Target="../slideLayouts/slideLayout1.xml"/><Relationship Id="rId13" Type="http://schemas.openxmlformats.org/officeDocument/2006/relationships/image" Target="../media/image16.wmf"/><Relationship Id="rId12" Type="http://schemas.openxmlformats.org/officeDocument/2006/relationships/oleObject" Target="../embeddings/oleObject2.bin"/><Relationship Id="rId11" Type="http://schemas.openxmlformats.org/officeDocument/2006/relationships/image" Target="../media/image15.wmf"/><Relationship Id="rId10" Type="http://schemas.openxmlformats.org/officeDocument/2006/relationships/oleObject" Target="../embeddings/oleObject1.bin"/><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20.wmf"/><Relationship Id="rId4" Type="http://schemas.openxmlformats.org/officeDocument/2006/relationships/image" Target="../media/image19.emf"/><Relationship Id="rId3" Type="http://schemas.openxmlformats.org/officeDocument/2006/relationships/oleObject" Target="../embeddings/Workbook1.xls"/><Relationship Id="rId2" Type="http://schemas.openxmlformats.org/officeDocument/2006/relationships/image" Target="../media/image18.wmf"/><Relationship Id="rId1"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44.png"/><Relationship Id="rId3" Type="http://schemas.openxmlformats.org/officeDocument/2006/relationships/image" Target="../media/image43.wmf"/><Relationship Id="rId2" Type="http://schemas.openxmlformats.org/officeDocument/2006/relationships/oleObject" Target="../embeddings/oleObject3.bin"/><Relationship Id="rId1" Type="http://schemas.openxmlformats.org/officeDocument/2006/relationships/image" Target="../media/image42.jpe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3.png"/><Relationship Id="rId3" Type="http://schemas.openxmlformats.org/officeDocument/2006/relationships/tags" Target="../tags/tag4.xml"/><Relationship Id="rId2" Type="http://schemas.openxmlformats.org/officeDocument/2006/relationships/image" Target="../media/image52.png"/><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0.png"/><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7.png"/><Relationship Id="rId2" Type="http://schemas.openxmlformats.org/officeDocument/2006/relationships/tags" Target="../tags/tag7.xml"/><Relationship Id="rId1" Type="http://schemas.openxmlformats.org/officeDocument/2006/relationships/tags" Target="../tags/tag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8.png"/><Relationship Id="rId2" Type="http://schemas.openxmlformats.org/officeDocument/2006/relationships/tags" Target="../tags/tag10.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1.png"/><Relationship Id="rId6" Type="http://schemas.openxmlformats.org/officeDocument/2006/relationships/tags" Target="../tags/tag16.xml"/><Relationship Id="rId5" Type="http://schemas.openxmlformats.org/officeDocument/2006/relationships/image" Target="../media/image70.png"/><Relationship Id="rId4" Type="http://schemas.openxmlformats.org/officeDocument/2006/relationships/tags" Target="../tags/tag15.xml"/><Relationship Id="rId3" Type="http://schemas.openxmlformats.org/officeDocument/2006/relationships/image" Target="../media/image69.png"/><Relationship Id="rId2" Type="http://schemas.openxmlformats.org/officeDocument/2006/relationships/tags" Target="../tags/tag14.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2.png"/><Relationship Id="rId2" Type="http://schemas.openxmlformats.org/officeDocument/2006/relationships/tags" Target="../tags/tag18.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tags" Target="../tags/tag21.xml"/><Relationship Id="rId3" Type="http://schemas.openxmlformats.org/officeDocument/2006/relationships/image" Target="../media/image73.png"/><Relationship Id="rId2" Type="http://schemas.openxmlformats.org/officeDocument/2006/relationships/tags" Target="../tags/tag20.xml"/><Relationship Id="rId1" Type="http://schemas.openxmlformats.org/officeDocument/2006/relationships/tags" Target="../tags/tag19.xml"/></Relationships>
</file>

<file path=ppt/slides/_rels/slide56.xml.rels><?xml version="1.0" encoding="UTF-8" standalone="yes"?>
<Relationships xmlns="http://schemas.openxmlformats.org/package/2006/relationships"><Relationship Id="rId9" Type="http://schemas.openxmlformats.org/officeDocument/2006/relationships/image" Target="../media/image77.png"/><Relationship Id="rId8" Type="http://schemas.openxmlformats.org/officeDocument/2006/relationships/tags" Target="../tags/tag27.xml"/><Relationship Id="rId7" Type="http://schemas.openxmlformats.org/officeDocument/2006/relationships/image" Target="../media/image76.png"/><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75.png"/><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slideLayout" Target="../slideLayouts/slideLayout1.xml"/><Relationship Id="rId1" Type="http://schemas.openxmlformats.org/officeDocument/2006/relationships/tags" Target="../tags/tag2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8.png"/><Relationship Id="rId2" Type="http://schemas.openxmlformats.org/officeDocument/2006/relationships/tags" Target="../tags/tag29.xml"/><Relationship Id="rId1" Type="http://schemas.openxmlformats.org/officeDocument/2006/relationships/tags" Target="../tags/tag28.xml"/></Relationships>
</file>

<file path=ppt/slides/_rels/slide58.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media/image81.png"/><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image" Target="../media/image80.png"/><Relationship Id="rId4" Type="http://schemas.openxmlformats.org/officeDocument/2006/relationships/tags" Target="../tags/tag32.xml"/><Relationship Id="rId3" Type="http://schemas.openxmlformats.org/officeDocument/2006/relationships/image" Target="../media/image79.png"/><Relationship Id="rId2" Type="http://schemas.openxmlformats.org/officeDocument/2006/relationships/tags" Target="../tags/tag31.xml"/><Relationship Id="rId10" Type="http://schemas.openxmlformats.org/officeDocument/2006/relationships/slideLayout" Target="../slideLayouts/slideLayout1.xml"/><Relationship Id="rId1" Type="http://schemas.openxmlformats.org/officeDocument/2006/relationships/tags" Target="../tags/tag3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3.xml"/><Relationship Id="rId5" Type="http://schemas.openxmlformats.org/officeDocument/2006/relationships/image" Target="../media/image83.png"/><Relationship Id="rId4" Type="http://schemas.openxmlformats.org/officeDocument/2006/relationships/tags" Target="../tags/tag42.xml"/><Relationship Id="rId3" Type="http://schemas.openxmlformats.org/officeDocument/2006/relationships/image" Target="../media/image82.png"/><Relationship Id="rId2" Type="http://schemas.openxmlformats.org/officeDocument/2006/relationships/tags" Target="../tags/tag41.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3.png"/><Relationship Id="rId2" Type="http://schemas.openxmlformats.org/officeDocument/2006/relationships/tags" Target="../tags/tag45.xml"/><Relationship Id="rId1" Type="http://schemas.openxmlformats.org/officeDocument/2006/relationships/tags" Target="../tags/tag4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18782" y="2060848"/>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endParaRPr>
          </a:p>
          <a:p>
            <a:pPr algn="ctr">
              <a:spcAft>
                <a:spcPts val="1200"/>
              </a:spcAft>
            </a:pP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endParaRPr lang="en-US" altLang="zh-CN" sz="2000" dirty="0" smtClean="0">
              <a:latin typeface="黑体" panose="02010609060101010101" pitchFamily="49" charset="-122"/>
              <a:ea typeface="黑体" panose="02010609060101010101" pitchFamily="49" charset="-122"/>
            </a:endParaRPr>
          </a:p>
          <a:p>
            <a:pPr algn="ctr">
              <a:spcAft>
                <a:spcPts val="1200"/>
              </a:spcAft>
            </a:pPr>
            <a:br>
              <a:rPr lang="en-US" altLang="zh-CN" sz="2000" dirty="0" smtClean="0">
                <a:latin typeface="黑体" panose="02010609060101010101" pitchFamily="49" charset="-122"/>
                <a:ea typeface="黑体" panose="02010609060101010101" pitchFamily="49" charset="-122"/>
              </a:rPr>
            </a:br>
            <a:endParaRPr lang="zh-CN" altLang="en-US" sz="2000" dirty="0">
              <a:latin typeface="黑体" panose="02010609060101010101" pitchFamily="49" charset="-122"/>
              <a:ea typeface="黑体" panose="02010609060101010101" pitchFamily="49" charset="-122"/>
            </a:endParaRPr>
          </a:p>
        </p:txBody>
      </p:sp>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p:cNvSpPr txBox="1"/>
              <p:nvPr/>
            </p:nvSpPr>
            <p:spPr>
              <a:xfrm>
                <a:off x="946107" y="1789593"/>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dirty="0" smtClean="0">
                    <a:latin typeface="黑体" panose="02010609060101010101" pitchFamily="49" charset="-122"/>
                    <a:ea typeface="黑体" panose="02010609060101010101" pitchFamily="49" charset="-122"/>
                  </a:rPr>
                  <a:t>    “假设用</a:t>
                </a:r>
                <a14:m>
                  <m:oMath xmlns:m="http://schemas.openxmlformats.org/officeDocument/2006/math">
                    <m:r>
                      <a:rPr lang="en-US" altLang="zh-CN" sz="2200" i="1" dirty="0">
                        <a:latin typeface="Cambria Math" panose="02040503050406030204"/>
                        <a:ea typeface="黑体" panose="02010609060101010101" pitchFamily="49" charset="-122"/>
                      </a:rPr>
                      <m:t>𝐸</m:t>
                    </m:r>
                  </m:oMath>
                </a14:m>
                <a:r>
                  <a:rPr lang="zh-CN" altLang="en-US" sz="2200" dirty="0" smtClean="0">
                    <a:latin typeface="黑体" panose="02010609060101010101" pitchFamily="49" charset="-122"/>
                    <a:ea typeface="黑体" panose="02010609060101010101" pitchFamily="49" charset="-122"/>
                  </a:rPr>
                  <a:t>来评估计算机程序在某任务类</a:t>
                </a:r>
                <a14:m>
                  <m:oMath xmlns:m="http://schemas.openxmlformats.org/officeDocument/2006/math">
                    <m:r>
                      <a:rPr lang="en-US" altLang="zh-CN" sz="2200" b="0" i="1" smtClean="0">
                        <a:latin typeface="Cambria Math" panose="02040503050406030204"/>
                      </a:rPr>
                      <m:t>𝑇</m:t>
                    </m:r>
                  </m:oMath>
                </a14:m>
                <a:r>
                  <a:rPr lang="zh-CN" altLang="en-US" sz="2200" dirty="0" smtClean="0">
                    <a:latin typeface="黑体" panose="02010609060101010101" pitchFamily="49" charset="-122"/>
                    <a:ea typeface="黑体" panose="02010609060101010101" pitchFamily="49" charset="-122"/>
                  </a:rPr>
                  <a:t>上的性能，若一个程序通过利用经验</a:t>
                </a:r>
                <a14:m>
                  <m:oMath xmlns:m="http://schemas.openxmlformats.org/officeDocument/2006/math">
                    <m:r>
                      <a:rPr lang="en-US" altLang="zh-CN" sz="2200" i="1" dirty="0">
                        <a:latin typeface="Cambria Math" panose="02040503050406030204"/>
                        <a:ea typeface="黑体" panose="02010609060101010101" pitchFamily="49" charset="-122"/>
                      </a:rPr>
                      <m:t>𝑃</m:t>
                    </m:r>
                  </m:oMath>
                </a14:m>
                <a:r>
                  <a:rPr lang="zh-CN" altLang="en-US" sz="2200" dirty="0" smtClean="0">
                    <a:latin typeface="黑体" panose="02010609060101010101" pitchFamily="49" charset="-122"/>
                    <a:ea typeface="黑体" panose="02010609060101010101" pitchFamily="49" charset="-122"/>
                  </a:rPr>
                  <a:t>在</a:t>
                </a:r>
                <a14:m>
                  <m:oMath xmlns:m="http://schemas.openxmlformats.org/officeDocument/2006/math">
                    <m:r>
                      <a:rPr lang="en-US" altLang="zh-CN" sz="2200" b="0" i="1" smtClean="0">
                        <a:latin typeface="Cambria Math" panose="02040503050406030204"/>
                      </a:rPr>
                      <m:t>𝑇</m:t>
                    </m:r>
                  </m:oMath>
                </a14:m>
                <a:r>
                  <a:rPr lang="zh-CN" altLang="en-US" sz="2200" dirty="0" smtClean="0">
                    <a:latin typeface="黑体" panose="02010609060101010101" pitchFamily="49" charset="-122"/>
                    <a:ea typeface="黑体" panose="02010609060101010101" pitchFamily="49" charset="-122"/>
                  </a:rPr>
                  <a:t>中任务上获得了性能改善，则我们就说关于</a:t>
                </a:r>
                <a14:m>
                  <m:oMath xmlns:m="http://schemas.openxmlformats.org/officeDocument/2006/math">
                    <m:r>
                      <a:rPr lang="en-US" altLang="zh-CN" sz="2200" i="1">
                        <a:latin typeface="Cambria Math" panose="02040503050406030204"/>
                      </a:rPr>
                      <m:t>𝑇</m:t>
                    </m:r>
                  </m:oMath>
                </a14:m>
                <a:r>
                  <a:rPr lang="zh-CN" altLang="en-US" sz="2200" dirty="0" smtClean="0">
                    <a:latin typeface="黑体" panose="02010609060101010101" pitchFamily="49" charset="-122"/>
                    <a:ea typeface="黑体" panose="02010609060101010101" pitchFamily="49" charset="-122"/>
                  </a:rPr>
                  <a:t>和</a:t>
                </a:r>
                <a14:m>
                  <m:oMath xmlns:m="http://schemas.openxmlformats.org/officeDocument/2006/math">
                    <m:r>
                      <a:rPr lang="en-US" altLang="zh-CN" sz="2200" i="1" dirty="0">
                        <a:latin typeface="Cambria Math" panose="02040503050406030204"/>
                        <a:ea typeface="黑体" panose="02010609060101010101" pitchFamily="49" charset="-122"/>
                      </a:rPr>
                      <m:t>𝐸</m:t>
                    </m:r>
                  </m:oMath>
                </a14:m>
                <a:r>
                  <a:rPr lang="zh-CN" altLang="en-US" sz="2200" dirty="0" smtClean="0">
                    <a:latin typeface="黑体" panose="02010609060101010101" pitchFamily="49" charset="-122"/>
                    <a:ea typeface="黑体" panose="02010609060101010101" pitchFamily="49" charset="-122"/>
                  </a:rPr>
                  <a:t>，该程序对</a:t>
                </a:r>
                <a14:m>
                  <m:oMath xmlns:m="http://schemas.openxmlformats.org/officeDocument/2006/math">
                    <m:r>
                      <a:rPr lang="en-US" altLang="zh-CN" sz="2200" i="1" dirty="0">
                        <a:latin typeface="Cambria Math" panose="02040503050406030204"/>
                        <a:ea typeface="黑体" panose="02010609060101010101" pitchFamily="49" charset="-122"/>
                      </a:rPr>
                      <m:t>𝑃</m:t>
                    </m:r>
                  </m:oMath>
                </a14:m>
                <a:r>
                  <a:rPr lang="zh-CN" altLang="en-US" sz="2200" dirty="0" smtClean="0">
                    <a:latin typeface="黑体" panose="02010609060101010101" pitchFamily="49" charset="-122"/>
                    <a:ea typeface="黑体" panose="02010609060101010101" pitchFamily="49" charset="-122"/>
                  </a:rPr>
                  <a:t>进行了学习”</a:t>
                </a:r>
                <a:endParaRPr lang="zh-CN" altLang="en-US" sz="2200" dirty="0">
                  <a:latin typeface="黑体" panose="02010609060101010101" pitchFamily="49" charset="-122"/>
                  <a:ea typeface="黑体" panose="02010609060101010101" pitchFamily="49" charset="-122"/>
                </a:endParaRPr>
              </a:p>
            </p:txBody>
          </p:sp>
        </mc:Choice>
        <mc:Fallback>
          <p:sp>
            <p:nvSpPr>
              <p:cNvPr id="3" name="内容占位符 2"/>
              <p:cNvSpPr txBox="1">
                <a:spLocks noRot="1" noChangeAspect="1" noMove="1" noResize="1" noEditPoints="1" noAdjustHandles="1" noChangeArrowheads="1" noChangeShapeType="1" noTextEdit="1"/>
              </p:cNvSpPr>
              <p:nvPr/>
            </p:nvSpPr>
            <p:spPr>
              <a:xfrm>
                <a:off x="946107" y="1789593"/>
                <a:ext cx="7528194" cy="1855431"/>
              </a:xfrm>
              <a:prstGeom prst="rect">
                <a:avLst/>
              </a:prstGeom>
              <a:blipFill rotWithShape="1">
                <a:blip r:embed="rId1"/>
                <a:stretch>
                  <a:fillRect l="-8" t="-9" r="3" b="7"/>
                </a:stretch>
              </a:blipFill>
            </p:spPr>
            <p:txBody>
              <a:bodyPr/>
              <a:lstStyle/>
              <a:p>
                <a:r>
                  <a:rPr lang="zh-CN" altLang="en-US">
                    <a:noFill/>
                  </a:rPr>
                  <a:t> </a:t>
                </a:r>
              </a:p>
            </p:txBody>
          </p:sp>
        </mc:Fallback>
      </mc:AlternateContent>
      <p:sp>
        <p:nvSpPr>
          <p:cNvPr id="4" name="内容占位符 2"/>
          <p:cNvSpPr>
            <a:spLocks noGrp="1"/>
          </p:cNvSpPr>
          <p:nvPr/>
        </p:nvSpPr>
        <p:spPr>
          <a:xfrm>
            <a:off x="958986" y="3059506"/>
            <a:ext cx="7257735" cy="1089574"/>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黑体" panose="02010609060101010101" pitchFamily="49" charset="-122"/>
                <a:ea typeface="黑体" panose="02010609060101010101" pitchFamily="49" charset="-122"/>
              </a:rPr>
              <a:t>    机器学习致力于研究</a:t>
            </a:r>
            <a:r>
              <a:rPr lang="zh-CN" altLang="en-US" dirty="0">
                <a:latin typeface="黑体" panose="02010609060101010101" pitchFamily="49" charset="-122"/>
                <a:ea typeface="黑体" panose="02010609060101010101" pitchFamily="49" charset="-122"/>
              </a:rPr>
              <a:t>如何</a:t>
            </a:r>
            <a:r>
              <a:rPr lang="zh-CN" altLang="en-US" dirty="0" smtClean="0">
                <a:latin typeface="黑体" panose="02010609060101010101" pitchFamily="49" charset="-122"/>
                <a:ea typeface="黑体" panose="02010609060101010101" pitchFamily="49" charset="-122"/>
              </a:rPr>
              <a:t>通过计算的手段，利用经验来改善系统自身的性能，从而在计算机上从数据中产生“模型”，</a:t>
            </a:r>
            <a:r>
              <a:rPr lang="zh-CN" altLang="en-US" dirty="0">
                <a:latin typeface="黑体" panose="02010609060101010101" pitchFamily="49" charset="-122"/>
                <a:ea typeface="黑体" panose="02010609060101010101" pitchFamily="49" charset="-122"/>
              </a:rPr>
              <a:t>用于</a:t>
            </a:r>
            <a:r>
              <a:rPr lang="zh-CN" altLang="en-US" dirty="0" smtClean="0">
                <a:latin typeface="黑体" panose="02010609060101010101" pitchFamily="49" charset="-122"/>
                <a:ea typeface="黑体" panose="02010609060101010101" pitchFamily="49" charset="-122"/>
              </a:rPr>
              <a:t>对新的情况给出判断</a:t>
            </a:r>
            <a:endParaRPr lang="zh-CN" altLang="en-US" dirty="0">
              <a:latin typeface="黑体" panose="02010609060101010101" pitchFamily="49" charset="-122"/>
              <a:ea typeface="黑体" panose="02010609060101010101" pitchFamily="49"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0" y="4153619"/>
            <a:ext cx="7304087"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定义</a:t>
            </a:r>
            <a:endParaRPr lang="en-US" altLang="zh-CN" sz="2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必要性</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定义</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典型机器学习过程</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基本术语</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模型评估与性能度量</a:t>
            </a:r>
            <a:endParaRPr lang="zh-CN" altLang="en-US" sz="2400" dirty="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典型机器学习过程</a:t>
            </a:r>
            <a:endParaRPr lang="en-US" altLang="zh-CN" sz="2800" b="1" dirty="0">
              <a:latin typeface="黑体" panose="02010609060101010101" pitchFamily="49" charset="-122"/>
              <a:ea typeface="黑体" panose="02010609060101010101" pitchFamily="49" charset="-122"/>
            </a:endParaRPr>
          </a:p>
        </p:txBody>
      </p:sp>
      <p:sp>
        <p:nvSpPr>
          <p:cNvPr id="4" name="文本框 10"/>
          <p:cNvSpPr txBox="1"/>
          <p:nvPr/>
        </p:nvSpPr>
        <p:spPr>
          <a:xfrm>
            <a:off x="7773526" y="5661248"/>
            <a:ext cx="35298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y</a:t>
            </a:r>
            <a:endParaRPr lang="en-US" altLang="zh-CN" sz="2800" i="1" dirty="0">
              <a:latin typeface="Times New Roman" panose="02020603050405020304" pitchFamily="18" charset="0"/>
              <a:cs typeface="Times New Roman" panose="02020603050405020304" pitchFamily="18" charset="0"/>
            </a:endParaRPr>
          </a:p>
        </p:txBody>
      </p:sp>
      <p:sp>
        <p:nvSpPr>
          <p:cNvPr id="5" name="文本框 11"/>
          <p:cNvSpPr txBox="1"/>
          <p:nvPr/>
        </p:nvSpPr>
        <p:spPr>
          <a:xfrm>
            <a:off x="4901262" y="5661248"/>
            <a:ext cx="545342" cy="523220"/>
          </a:xfrm>
          <a:prstGeom prst="rect">
            <a:avLst/>
          </a:prstGeom>
          <a:noFill/>
        </p:spPr>
        <p:txBody>
          <a:bodyPr wrap="none" rtlCol="0">
            <a:spAutoFit/>
          </a:bodyPr>
          <a:lstStyle/>
          <a:p>
            <a:r>
              <a:rPr lang="zh-CN" altLang="en-US" sz="2800" b="1" dirty="0" smtClean="0"/>
              <a:t>？</a:t>
            </a:r>
            <a:endParaRPr lang="zh-CN" altLang="en-US" sz="2800" b="1" dirty="0"/>
          </a:p>
        </p:txBody>
      </p:sp>
      <p:sp>
        <p:nvSpPr>
          <p:cNvPr id="6" name="文本框 9"/>
          <p:cNvSpPr txBox="1"/>
          <p:nvPr/>
        </p:nvSpPr>
        <p:spPr>
          <a:xfrm>
            <a:off x="1989976" y="5661248"/>
            <a:ext cx="343364"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x</a:t>
            </a:r>
            <a:endParaRPr lang="en-US" altLang="zh-CN" sz="2800" i="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4040923" y="1916832"/>
            <a:ext cx="2031683" cy="3484880"/>
            <a:chOff x="6754" y="3555"/>
            <a:chExt cx="4266" cy="5488"/>
          </a:xfrm>
        </p:grpSpPr>
        <p:sp>
          <p:nvSpPr>
            <p:cNvPr id="8" name="文本框 3"/>
            <p:cNvSpPr txBox="1"/>
            <p:nvPr/>
          </p:nvSpPr>
          <p:spPr>
            <a:xfrm>
              <a:off x="8178" y="3555"/>
              <a:ext cx="1713" cy="533"/>
            </a:xfrm>
            <a:prstGeom prst="rect">
              <a:avLst/>
            </a:prstGeom>
            <a:noFill/>
          </p:spPr>
          <p:txBody>
            <a:bodyPr wrap="square" rtlCol="0">
              <a:spAutoFit/>
            </a:bodyPr>
            <a:lstStyle/>
            <a:p>
              <a:r>
                <a:rPr lang="zh-CN" altLang="en-US" sz="1600" b="1" dirty="0">
                  <a:solidFill>
                    <a:srgbClr val="00B0F0"/>
                  </a:solidFill>
                  <a:latin typeface="微软雅黑" panose="020B0503020204020204" charset="-122"/>
                  <a:ea typeface="微软雅黑" panose="020B0503020204020204" charset="-122"/>
                </a:rPr>
                <a:t>模 型</a:t>
              </a:r>
              <a:endParaRPr lang="zh-CN" altLang="en-US" sz="1600" b="1" dirty="0">
                <a:solidFill>
                  <a:srgbClr val="00B0F0"/>
                </a:solidFill>
                <a:latin typeface="微软雅黑" panose="020B0503020204020204" charset="-122"/>
                <a:ea typeface="微软雅黑" panose="020B0503020204020204" charset="-122"/>
              </a:endParaRPr>
            </a:p>
          </p:txBody>
        </p:sp>
        <p:pic>
          <p:nvPicPr>
            <p:cNvPr id="9" name="图片 8" descr="5224cf8a111dd750c46 - 副本"/>
            <p:cNvPicPr>
              <a:picLocks noChangeAspect="1"/>
            </p:cNvPicPr>
            <p:nvPr/>
          </p:nvPicPr>
          <p:blipFill>
            <a:blip r:embed="rId1"/>
            <a:stretch>
              <a:fillRect/>
            </a:stretch>
          </p:blipFill>
          <p:spPr>
            <a:xfrm rot="16200000">
              <a:off x="8436" y="3165"/>
              <a:ext cx="853" cy="2813"/>
            </a:xfrm>
            <a:prstGeom prst="rect">
              <a:avLst/>
            </a:prstGeom>
          </p:spPr>
        </p:pic>
        <p:pic>
          <p:nvPicPr>
            <p:cNvPr id="10" name="图片 9" descr="u=620793729,762548118&amp;fm=15&amp;gp=0"/>
            <p:cNvPicPr>
              <a:picLocks noChangeAspect="1"/>
            </p:cNvPicPr>
            <p:nvPr/>
          </p:nvPicPr>
          <p:blipFill>
            <a:blip r:embed="rId2"/>
            <a:stretch>
              <a:fillRect/>
            </a:stretch>
          </p:blipFill>
          <p:spPr>
            <a:xfrm>
              <a:off x="7380" y="5275"/>
              <a:ext cx="3087" cy="648"/>
            </a:xfrm>
            <a:prstGeom prst="rect">
              <a:avLst/>
            </a:prstGeom>
          </p:spPr>
        </p:pic>
        <p:sp>
          <p:nvSpPr>
            <p:cNvPr id="11" name="圆角矩形 10"/>
            <p:cNvSpPr/>
            <p:nvPr/>
          </p:nvSpPr>
          <p:spPr>
            <a:xfrm>
              <a:off x="6760" y="3555"/>
              <a:ext cx="4199" cy="2924"/>
            </a:xfrm>
            <a:prstGeom prst="roundRect">
              <a:avLst/>
            </a:prstGeom>
            <a:noFill/>
            <a:ln w="28575" cmpd="sng">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2" name="组合 11"/>
            <p:cNvGrpSpPr/>
            <p:nvPr/>
          </p:nvGrpSpPr>
          <p:grpSpPr>
            <a:xfrm>
              <a:off x="6754" y="6810"/>
              <a:ext cx="4266" cy="2233"/>
              <a:chOff x="6674" y="6370"/>
              <a:chExt cx="4266" cy="2233"/>
            </a:xfrm>
          </p:grpSpPr>
          <p:sp>
            <p:nvSpPr>
              <p:cNvPr id="15" name="文本框 33"/>
              <p:cNvSpPr txBox="1"/>
              <p:nvPr/>
            </p:nvSpPr>
            <p:spPr>
              <a:xfrm>
                <a:off x="6674" y="7548"/>
                <a:ext cx="4205" cy="436"/>
              </a:xfrm>
              <a:prstGeom prst="rect">
                <a:avLst/>
              </a:prstGeom>
              <a:noFill/>
            </p:spPr>
            <p:txBody>
              <a:bodyPr wrap="square" rtlCol="0">
                <a:spAutoFit/>
              </a:bodyPr>
              <a:lstStyle/>
              <a:p>
                <a:pPr algn="ctr"/>
                <a:r>
                  <a:rPr lang="zh-CN" altLang="en-US" sz="1200" b="1" dirty="0" smtClean="0">
                    <a:latin typeface="微软雅黑" panose="020B0503020204020204" charset="-122"/>
                    <a:ea typeface="微软雅黑" panose="020B0503020204020204" charset="-122"/>
                  </a:rPr>
                  <a:t>动态规划算法</a:t>
                </a:r>
                <a:endParaRPr lang="zh-CN" altLang="en-US" sz="1200" b="1" dirty="0">
                  <a:latin typeface="微软雅黑" panose="020B0503020204020204" charset="-122"/>
                  <a:ea typeface="微软雅黑" panose="020B0503020204020204" charset="-122"/>
                </a:endParaRPr>
              </a:p>
            </p:txBody>
          </p:sp>
          <p:grpSp>
            <p:nvGrpSpPr>
              <p:cNvPr id="16" name="组合 15"/>
              <p:cNvGrpSpPr/>
              <p:nvPr/>
            </p:nvGrpSpPr>
            <p:grpSpPr>
              <a:xfrm>
                <a:off x="6680" y="6404"/>
                <a:ext cx="4199" cy="2100"/>
                <a:chOff x="6680" y="6404"/>
                <a:chExt cx="4199" cy="2100"/>
              </a:xfrm>
            </p:grpSpPr>
            <p:sp>
              <p:nvSpPr>
                <p:cNvPr id="18" name="文本框 7"/>
                <p:cNvSpPr txBox="1"/>
                <p:nvPr/>
              </p:nvSpPr>
              <p:spPr>
                <a:xfrm>
                  <a:off x="8098" y="6404"/>
                  <a:ext cx="1713" cy="533"/>
                </a:xfrm>
                <a:prstGeom prst="rect">
                  <a:avLst/>
                </a:prstGeom>
                <a:noFill/>
              </p:spPr>
              <p:txBody>
                <a:bodyPr wrap="square" rtlCol="0">
                  <a:spAutoFit/>
                </a:bodyPr>
                <a:lstStyle/>
                <a:p>
                  <a:r>
                    <a:rPr lang="zh-CN" altLang="en-US" sz="1600" b="1" dirty="0">
                      <a:solidFill>
                        <a:srgbClr val="00B0F0"/>
                      </a:solidFill>
                      <a:latin typeface="微软雅黑" panose="020B0503020204020204" charset="-122"/>
                      <a:ea typeface="微软雅黑" panose="020B0503020204020204" charset="-122"/>
                    </a:rPr>
                    <a:t>算 法</a:t>
                  </a:r>
                  <a:endParaRPr lang="zh-CN" altLang="en-US" sz="1600" b="1" dirty="0">
                    <a:solidFill>
                      <a:srgbClr val="00B0F0"/>
                    </a:solidFill>
                    <a:latin typeface="微软雅黑" panose="020B0503020204020204" charset="-122"/>
                    <a:ea typeface="微软雅黑" panose="020B0503020204020204" charset="-122"/>
                  </a:endParaRPr>
                </a:p>
              </p:txBody>
            </p:sp>
            <p:sp>
              <p:nvSpPr>
                <p:cNvPr id="19" name="文本框 30"/>
                <p:cNvSpPr txBox="1"/>
                <p:nvPr/>
              </p:nvSpPr>
              <p:spPr>
                <a:xfrm>
                  <a:off x="6680" y="7008"/>
                  <a:ext cx="4199" cy="436"/>
                </a:xfrm>
                <a:prstGeom prst="rect">
                  <a:avLst/>
                </a:prstGeom>
                <a:noFill/>
              </p:spPr>
              <p:txBody>
                <a:bodyPr wrap="square" rtlCol="0">
                  <a:spAutoFit/>
                </a:bodyPr>
                <a:lstStyle/>
                <a:p>
                  <a:pPr algn="ctr"/>
                  <a:r>
                    <a:rPr lang="zh-CN" altLang="en-US" sz="1200" b="1" dirty="0" smtClean="0">
                      <a:latin typeface="微软雅黑" panose="020B0503020204020204" charset="-122"/>
                      <a:ea typeface="微软雅黑" panose="020B0503020204020204" charset="-122"/>
                    </a:rPr>
                    <a:t>反向传播算法</a:t>
                  </a:r>
                  <a:endParaRPr lang="zh-CN" altLang="en-US" sz="1200" b="1" dirty="0">
                    <a:latin typeface="微软雅黑" panose="020B0503020204020204" charset="-122"/>
                    <a:ea typeface="微软雅黑" panose="020B0503020204020204" charset="-122"/>
                  </a:endParaRPr>
                </a:p>
              </p:txBody>
            </p:sp>
            <p:sp>
              <p:nvSpPr>
                <p:cNvPr id="20" name="文本框 34"/>
                <p:cNvSpPr txBox="1"/>
                <p:nvPr/>
              </p:nvSpPr>
              <p:spPr>
                <a:xfrm>
                  <a:off x="6680" y="8068"/>
                  <a:ext cx="4199" cy="436"/>
                </a:xfrm>
                <a:prstGeom prst="rect">
                  <a:avLst/>
                </a:prstGeom>
                <a:noFill/>
              </p:spPr>
              <p:txBody>
                <a:bodyPr wrap="square" rtlCol="0">
                  <a:spAutoFit/>
                </a:bodyPr>
                <a:lstStyle/>
                <a:p>
                  <a:pPr algn="ctr"/>
                  <a:r>
                    <a:rPr lang="zh-CN" altLang="en-US" sz="1200" b="1" dirty="0" smtClean="0">
                      <a:latin typeface="微软雅黑" panose="020B0503020204020204" charset="-122"/>
                      <a:ea typeface="微软雅黑" panose="020B0503020204020204" charset="-122"/>
                    </a:rPr>
                    <a:t>梯度下降法</a:t>
                  </a:r>
                  <a:endParaRPr lang="zh-CN" altLang="en-US" sz="1200" b="1" dirty="0">
                    <a:latin typeface="微软雅黑" panose="020B0503020204020204" charset="-122"/>
                    <a:ea typeface="微软雅黑" panose="020B0503020204020204" charset="-122"/>
                  </a:endParaRPr>
                </a:p>
              </p:txBody>
            </p:sp>
          </p:grpSp>
          <p:sp>
            <p:nvSpPr>
              <p:cNvPr id="17" name="圆角矩形 16"/>
              <p:cNvSpPr/>
              <p:nvPr/>
            </p:nvSpPr>
            <p:spPr>
              <a:xfrm>
                <a:off x="6680" y="6370"/>
                <a:ext cx="4260" cy="2233"/>
              </a:xfrm>
              <a:prstGeom prst="roundRect">
                <a:avLst/>
              </a:prstGeom>
              <a:noFill/>
              <a:ln w="28575" cmpd="sng">
                <a:solidFill>
                  <a:schemeClr val="accent5">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3" name="文本框 37"/>
            <p:cNvSpPr txBox="1"/>
            <p:nvPr/>
          </p:nvSpPr>
          <p:spPr>
            <a:xfrm>
              <a:off x="6760" y="4900"/>
              <a:ext cx="4199" cy="436"/>
            </a:xfrm>
            <a:prstGeom prst="rect">
              <a:avLst/>
            </a:prstGeom>
            <a:noFill/>
          </p:spPr>
          <p:txBody>
            <a:bodyPr wrap="square" rtlCol="0">
              <a:spAutoFit/>
            </a:bodyPr>
            <a:lstStyle/>
            <a:p>
              <a:pPr algn="ctr"/>
              <a:r>
                <a:rPr lang="zh-CN" altLang="en-US" sz="1200" b="1" dirty="0" smtClean="0">
                  <a:latin typeface="微软雅黑" panose="020B0503020204020204" charset="-122"/>
                  <a:ea typeface="微软雅黑" panose="020B0503020204020204" charset="-122"/>
                </a:rPr>
                <a:t>神经网络</a:t>
              </a:r>
              <a:endParaRPr lang="en-US" sz="1200" b="1" dirty="0">
                <a:latin typeface="微软雅黑" panose="020B0503020204020204" charset="-122"/>
                <a:ea typeface="微软雅黑" panose="020B0503020204020204" charset="-122"/>
              </a:endParaRPr>
            </a:p>
          </p:txBody>
        </p:sp>
        <p:sp>
          <p:nvSpPr>
            <p:cNvPr id="14" name="文本框 38"/>
            <p:cNvSpPr txBox="1"/>
            <p:nvPr/>
          </p:nvSpPr>
          <p:spPr>
            <a:xfrm>
              <a:off x="6938" y="5858"/>
              <a:ext cx="4021" cy="436"/>
            </a:xfrm>
            <a:prstGeom prst="rect">
              <a:avLst/>
            </a:prstGeom>
            <a:noFill/>
          </p:spPr>
          <p:txBody>
            <a:bodyPr wrap="square" rtlCol="0">
              <a:spAutoFit/>
            </a:bodyPr>
            <a:lstStyle/>
            <a:p>
              <a:pPr algn="ctr"/>
              <a:r>
                <a:rPr lang="zh-CN" altLang="en-US" sz="1200" b="1" dirty="0" smtClean="0">
                  <a:latin typeface="微软雅黑" panose="020B0503020204020204" charset="-122"/>
                  <a:ea typeface="微软雅黑" panose="020B0503020204020204" charset="-122"/>
                </a:rPr>
                <a:t>隐马尔科夫模型</a:t>
              </a:r>
              <a:endParaRPr lang="en-US" sz="1200" b="1" dirty="0">
                <a:latin typeface="微软雅黑" panose="020B0503020204020204" charset="-122"/>
                <a:ea typeface="微软雅黑" panose="020B0503020204020204" charset="-122"/>
              </a:endParaRPr>
            </a:p>
          </p:txBody>
        </p:sp>
      </p:grpSp>
      <p:grpSp>
        <p:nvGrpSpPr>
          <p:cNvPr id="21" name="组合 20"/>
          <p:cNvGrpSpPr/>
          <p:nvPr/>
        </p:nvGrpSpPr>
        <p:grpSpPr>
          <a:xfrm>
            <a:off x="595728" y="2060977"/>
            <a:ext cx="2695099" cy="3040380"/>
            <a:chOff x="300" y="3371"/>
            <a:chExt cx="5659" cy="4788"/>
          </a:xfrm>
        </p:grpSpPr>
        <p:pic>
          <p:nvPicPr>
            <p:cNvPr id="22" name="图片 21" descr="b193972ef490"/>
            <p:cNvPicPr>
              <a:picLocks noChangeAspect="1"/>
            </p:cNvPicPr>
            <p:nvPr/>
          </p:nvPicPr>
          <p:blipFill>
            <a:blip r:embed="rId3"/>
            <a:stretch>
              <a:fillRect/>
            </a:stretch>
          </p:blipFill>
          <p:spPr>
            <a:xfrm>
              <a:off x="1903" y="4110"/>
              <a:ext cx="3912" cy="1142"/>
            </a:xfrm>
            <a:prstGeom prst="rect">
              <a:avLst/>
            </a:prstGeom>
          </p:spPr>
        </p:pic>
        <p:sp>
          <p:nvSpPr>
            <p:cNvPr id="23" name="文本框 17"/>
            <p:cNvSpPr txBox="1"/>
            <p:nvPr/>
          </p:nvSpPr>
          <p:spPr>
            <a:xfrm>
              <a:off x="2538" y="3711"/>
              <a:ext cx="1713" cy="533"/>
            </a:xfrm>
            <a:prstGeom prst="rect">
              <a:avLst/>
            </a:prstGeom>
            <a:noFill/>
          </p:spPr>
          <p:txBody>
            <a:bodyPr wrap="square" rtlCol="0">
              <a:spAutoFit/>
            </a:bodyPr>
            <a:lstStyle/>
            <a:p>
              <a:r>
                <a:rPr lang="zh-CN" altLang="en-US" sz="1600" b="1" dirty="0">
                  <a:solidFill>
                    <a:srgbClr val="00B0F0"/>
                  </a:solidFill>
                  <a:latin typeface="微软雅黑" panose="020B0503020204020204" charset="-122"/>
                  <a:ea typeface="微软雅黑" panose="020B0503020204020204" charset="-122"/>
                </a:rPr>
                <a:t>数 据</a:t>
              </a:r>
              <a:endParaRPr lang="zh-CN" altLang="en-US" sz="1600" b="1" dirty="0">
                <a:solidFill>
                  <a:srgbClr val="00B0F0"/>
                </a:solidFill>
                <a:latin typeface="微软雅黑" panose="020B0503020204020204" charset="-122"/>
                <a:ea typeface="微软雅黑" panose="020B0503020204020204" charset="-122"/>
              </a:endParaRPr>
            </a:p>
          </p:txBody>
        </p:sp>
        <p:sp>
          <p:nvSpPr>
            <p:cNvPr id="24" name="文本框 18"/>
            <p:cNvSpPr txBox="1"/>
            <p:nvPr/>
          </p:nvSpPr>
          <p:spPr>
            <a:xfrm>
              <a:off x="374" y="4670"/>
              <a:ext cx="1713" cy="533"/>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视 频</a:t>
              </a:r>
              <a:endParaRPr lang="zh-CN" altLang="en-US" sz="1600" b="1" dirty="0">
                <a:latin typeface="微软雅黑" panose="020B0503020204020204" charset="-122"/>
                <a:ea typeface="微软雅黑" panose="020B0503020204020204" charset="-122"/>
              </a:endParaRPr>
            </a:p>
          </p:txBody>
        </p:sp>
        <p:sp>
          <p:nvSpPr>
            <p:cNvPr id="25" name="文本框 19"/>
            <p:cNvSpPr txBox="1"/>
            <p:nvPr/>
          </p:nvSpPr>
          <p:spPr>
            <a:xfrm>
              <a:off x="382" y="5730"/>
              <a:ext cx="1713" cy="533"/>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音 频</a:t>
              </a:r>
              <a:endParaRPr lang="zh-CN" altLang="en-US" sz="1600" b="1" dirty="0">
                <a:latin typeface="微软雅黑" panose="020B0503020204020204" charset="-122"/>
                <a:ea typeface="微软雅黑" panose="020B0503020204020204" charset="-122"/>
              </a:endParaRPr>
            </a:p>
          </p:txBody>
        </p:sp>
        <p:pic>
          <p:nvPicPr>
            <p:cNvPr id="26" name="图片 25" descr="2531170_062902595000_2 - 副本"/>
            <p:cNvPicPr>
              <a:picLocks noChangeAspect="1"/>
            </p:cNvPicPr>
            <p:nvPr/>
          </p:nvPicPr>
          <p:blipFill>
            <a:blip r:embed="rId4"/>
            <a:stretch>
              <a:fillRect/>
            </a:stretch>
          </p:blipFill>
          <p:spPr>
            <a:xfrm>
              <a:off x="1903" y="5700"/>
              <a:ext cx="3873" cy="611"/>
            </a:xfrm>
            <a:prstGeom prst="rect">
              <a:avLst/>
            </a:prstGeom>
          </p:spPr>
        </p:pic>
        <p:sp>
          <p:nvSpPr>
            <p:cNvPr id="27" name="文本框 22"/>
            <p:cNvSpPr txBox="1"/>
            <p:nvPr/>
          </p:nvSpPr>
          <p:spPr>
            <a:xfrm>
              <a:off x="402" y="6890"/>
              <a:ext cx="1713" cy="533"/>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文 本</a:t>
              </a:r>
              <a:endParaRPr lang="zh-CN" altLang="en-US" sz="1600" b="1" dirty="0">
                <a:latin typeface="微软雅黑" panose="020B0503020204020204" charset="-122"/>
                <a:ea typeface="微软雅黑" panose="020B0503020204020204" charset="-122"/>
              </a:endParaRPr>
            </a:p>
          </p:txBody>
        </p:sp>
        <p:grpSp>
          <p:nvGrpSpPr>
            <p:cNvPr id="28" name="组合 27"/>
            <p:cNvGrpSpPr/>
            <p:nvPr/>
          </p:nvGrpSpPr>
          <p:grpSpPr>
            <a:xfrm>
              <a:off x="1860" y="6780"/>
              <a:ext cx="3892" cy="1014"/>
              <a:chOff x="3240" y="6140"/>
              <a:chExt cx="3892" cy="1014"/>
            </a:xfrm>
          </p:grpSpPr>
          <p:pic>
            <p:nvPicPr>
              <p:cNvPr id="30" name="图片 29" descr="63n58PICCkh"/>
              <p:cNvPicPr>
                <a:picLocks noChangeAspect="1"/>
              </p:cNvPicPr>
              <p:nvPr/>
            </p:nvPicPr>
            <p:blipFill>
              <a:blip r:embed="rId5"/>
              <a:stretch>
                <a:fillRect/>
              </a:stretch>
            </p:blipFill>
            <p:spPr>
              <a:xfrm>
                <a:off x="3240" y="6140"/>
                <a:ext cx="877" cy="1015"/>
              </a:xfrm>
              <a:prstGeom prst="rect">
                <a:avLst/>
              </a:prstGeom>
            </p:spPr>
          </p:pic>
          <p:pic>
            <p:nvPicPr>
              <p:cNvPr id="31" name="图片 30" descr="0df431adcbef76096f84fc0d2edda3cc7dd99e90 - 副本"/>
              <p:cNvPicPr>
                <a:picLocks noChangeAspect="1"/>
              </p:cNvPicPr>
              <p:nvPr/>
            </p:nvPicPr>
            <p:blipFill>
              <a:blip r:embed="rId6"/>
              <a:stretch>
                <a:fillRect/>
              </a:stretch>
            </p:blipFill>
            <p:spPr>
              <a:xfrm>
                <a:off x="4280" y="6140"/>
                <a:ext cx="2000" cy="372"/>
              </a:xfrm>
              <a:prstGeom prst="rect">
                <a:avLst/>
              </a:prstGeom>
            </p:spPr>
          </p:pic>
          <p:pic>
            <p:nvPicPr>
              <p:cNvPr id="32" name="图片 31" descr="20130822121212-488064781 - 副本"/>
              <p:cNvPicPr>
                <a:picLocks noChangeAspect="1"/>
              </p:cNvPicPr>
              <p:nvPr/>
            </p:nvPicPr>
            <p:blipFill>
              <a:blip r:embed="rId7"/>
              <a:stretch>
                <a:fillRect/>
              </a:stretch>
            </p:blipFill>
            <p:spPr>
              <a:xfrm>
                <a:off x="4260" y="6660"/>
                <a:ext cx="2872" cy="418"/>
              </a:xfrm>
              <a:prstGeom prst="rect">
                <a:avLst/>
              </a:prstGeom>
            </p:spPr>
          </p:pic>
        </p:grpSp>
        <p:sp>
          <p:nvSpPr>
            <p:cNvPr id="29" name="圆角矩形 28"/>
            <p:cNvSpPr/>
            <p:nvPr/>
          </p:nvSpPr>
          <p:spPr>
            <a:xfrm>
              <a:off x="300" y="3371"/>
              <a:ext cx="5659" cy="4788"/>
            </a:xfrm>
            <a:prstGeom prst="roundRect">
              <a:avLst/>
            </a:prstGeom>
            <a:noFill/>
            <a:ln w="28575" cmpd="sng">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6764119" y="2060977"/>
            <a:ext cx="2128361" cy="3119120"/>
            <a:chOff x="12662" y="3644"/>
            <a:chExt cx="4469" cy="4912"/>
          </a:xfrm>
        </p:grpSpPr>
        <p:sp>
          <p:nvSpPr>
            <p:cNvPr id="34" name="圆角矩形 33"/>
            <p:cNvSpPr/>
            <p:nvPr/>
          </p:nvSpPr>
          <p:spPr>
            <a:xfrm>
              <a:off x="12662" y="3644"/>
              <a:ext cx="4469" cy="4912"/>
            </a:xfrm>
            <a:prstGeom prst="roundRect">
              <a:avLst/>
            </a:prstGeom>
            <a:noFill/>
            <a:ln w="28575" cmpd="sng">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文本框 43"/>
            <p:cNvSpPr txBox="1"/>
            <p:nvPr/>
          </p:nvSpPr>
          <p:spPr>
            <a:xfrm>
              <a:off x="14069" y="3644"/>
              <a:ext cx="1713" cy="533"/>
            </a:xfrm>
            <a:prstGeom prst="rect">
              <a:avLst/>
            </a:prstGeom>
            <a:noFill/>
          </p:spPr>
          <p:txBody>
            <a:bodyPr wrap="square" rtlCol="0">
              <a:spAutoFit/>
            </a:bodyPr>
            <a:lstStyle/>
            <a:p>
              <a:r>
                <a:rPr lang="zh-CN" altLang="en-US" sz="1600" b="1" dirty="0">
                  <a:solidFill>
                    <a:srgbClr val="00B0F0"/>
                  </a:solidFill>
                  <a:latin typeface="微软雅黑" panose="020B0503020204020204" charset="-122"/>
                  <a:ea typeface="微软雅黑" panose="020B0503020204020204" charset="-122"/>
                </a:rPr>
                <a:t>目 标</a:t>
              </a:r>
              <a:endParaRPr lang="zh-CN" altLang="en-US" sz="1600" b="1" dirty="0">
                <a:solidFill>
                  <a:srgbClr val="00B0F0"/>
                </a:solidFill>
                <a:latin typeface="微软雅黑" panose="020B0503020204020204" charset="-122"/>
                <a:ea typeface="微软雅黑" panose="020B0503020204020204" charset="-122"/>
              </a:endParaRPr>
            </a:p>
          </p:txBody>
        </p:sp>
        <p:pic>
          <p:nvPicPr>
            <p:cNvPr id="36" name="图片 35" descr="timg - 副本"/>
            <p:cNvPicPr>
              <a:picLocks noChangeAspect="1"/>
            </p:cNvPicPr>
            <p:nvPr/>
          </p:nvPicPr>
          <p:blipFill>
            <a:blip r:embed="rId8"/>
            <a:stretch>
              <a:fillRect/>
            </a:stretch>
          </p:blipFill>
          <p:spPr>
            <a:xfrm>
              <a:off x="12926" y="4331"/>
              <a:ext cx="3999" cy="733"/>
            </a:xfrm>
            <a:prstGeom prst="rect">
              <a:avLst/>
            </a:prstGeom>
          </p:spPr>
        </p:pic>
        <p:sp>
          <p:nvSpPr>
            <p:cNvPr id="37" name="文本框 48"/>
            <p:cNvSpPr txBox="1"/>
            <p:nvPr/>
          </p:nvSpPr>
          <p:spPr>
            <a:xfrm>
              <a:off x="14058" y="5137"/>
              <a:ext cx="188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物体跟踪</a:t>
              </a:r>
              <a:endParaRPr lang="zh-CN" altLang="en-US" sz="1400" b="1" dirty="0">
                <a:latin typeface="微软雅黑" panose="020B0503020204020204" charset="-122"/>
                <a:ea typeface="微软雅黑" panose="020B0503020204020204" charset="-122"/>
              </a:endParaRPr>
            </a:p>
          </p:txBody>
        </p:sp>
        <p:pic>
          <p:nvPicPr>
            <p:cNvPr id="38" name="图片 37" descr="W020121205299939675160"/>
            <p:cNvPicPr>
              <a:picLocks noChangeAspect="1"/>
            </p:cNvPicPr>
            <p:nvPr/>
          </p:nvPicPr>
          <p:blipFill>
            <a:blip r:embed="rId9"/>
            <a:stretch>
              <a:fillRect/>
            </a:stretch>
          </p:blipFill>
          <p:spPr>
            <a:xfrm>
              <a:off x="12976" y="5708"/>
              <a:ext cx="3910" cy="821"/>
            </a:xfrm>
            <a:prstGeom prst="rect">
              <a:avLst/>
            </a:prstGeom>
          </p:spPr>
        </p:pic>
        <p:sp>
          <p:nvSpPr>
            <p:cNvPr id="39" name="文本框 53"/>
            <p:cNvSpPr txBox="1"/>
            <p:nvPr/>
          </p:nvSpPr>
          <p:spPr>
            <a:xfrm>
              <a:off x="14102" y="6614"/>
              <a:ext cx="1882" cy="485"/>
            </a:xfrm>
            <a:prstGeom prst="rect">
              <a:avLst/>
            </a:prstGeom>
            <a:noFill/>
          </p:spPr>
          <p:txBody>
            <a:bodyPr wrap="square" rtlCol="0">
              <a:spAutoFit/>
            </a:bodyPr>
            <a:lstStyle/>
            <a:p>
              <a:r>
                <a:rPr lang="zh-CN" altLang="en-US" sz="1400" b="1">
                  <a:latin typeface="微软雅黑" panose="020B0503020204020204" charset="-122"/>
                  <a:ea typeface="微软雅黑" panose="020B0503020204020204" charset="-122"/>
                </a:rPr>
                <a:t>语音识别</a:t>
              </a:r>
              <a:endParaRPr lang="zh-CN" altLang="en-US" sz="1400" b="1">
                <a:latin typeface="微软雅黑" panose="020B0503020204020204" charset="-122"/>
                <a:ea typeface="微软雅黑" panose="020B0503020204020204" charset="-122"/>
              </a:endParaRPr>
            </a:p>
          </p:txBody>
        </p:sp>
        <p:grpSp>
          <p:nvGrpSpPr>
            <p:cNvPr id="40" name="组合 39"/>
            <p:cNvGrpSpPr/>
            <p:nvPr/>
          </p:nvGrpSpPr>
          <p:grpSpPr>
            <a:xfrm>
              <a:off x="13065" y="7079"/>
              <a:ext cx="3714" cy="751"/>
              <a:chOff x="13043" y="7299"/>
              <a:chExt cx="3714" cy="751"/>
            </a:xfrm>
          </p:grpSpPr>
          <p:graphicFrame>
            <p:nvGraphicFramePr>
              <p:cNvPr id="42" name="对象 41"/>
              <p:cNvGraphicFramePr/>
              <p:nvPr/>
            </p:nvGraphicFramePr>
            <p:xfrm>
              <a:off x="13043" y="7299"/>
              <a:ext cx="1711" cy="751"/>
            </p:xfrm>
            <a:graphic>
              <a:graphicData uri="http://schemas.openxmlformats.org/presentationml/2006/ole">
                <mc:AlternateContent xmlns:mc="http://schemas.openxmlformats.org/markup-compatibility/2006">
                  <mc:Choice xmlns:v="urn:schemas-microsoft-com:vml" Requires="v">
                    <p:oleObj spid="_x0000_s1554" name="" r:id="rId10" imgW="1085850" imgH="476250" progId="Paint.Picture">
                      <p:embed/>
                    </p:oleObj>
                  </mc:Choice>
                  <mc:Fallback>
                    <p:oleObj name="" r:id="rId10" imgW="1085850" imgH="476250" progId="Paint.Picture">
                      <p:embed/>
                      <p:pic>
                        <p:nvPicPr>
                          <p:cNvPr id="0" name="图片 1553"/>
                          <p:cNvPicPr/>
                          <p:nvPr/>
                        </p:nvPicPr>
                        <p:blipFill>
                          <a:blip r:embed="rId11"/>
                        </p:blipFill>
                        <p:spPr>
                          <a:xfrm>
                            <a:off x="13043" y="7299"/>
                            <a:ext cx="1711" cy="751"/>
                          </a:xfrm>
                          <a:prstGeom prst="rect">
                            <a:avLst/>
                          </a:prstGeom>
                        </p:spPr>
                      </p:pic>
                    </p:oleObj>
                  </mc:Fallback>
                </mc:AlternateContent>
              </a:graphicData>
            </a:graphic>
          </p:graphicFrame>
          <p:graphicFrame>
            <p:nvGraphicFramePr>
              <p:cNvPr id="43" name="对象 42"/>
              <p:cNvGraphicFramePr>
                <a:graphicFrameLocks noChangeAspect="1"/>
              </p:cNvGraphicFramePr>
              <p:nvPr/>
            </p:nvGraphicFramePr>
            <p:xfrm>
              <a:off x="14808" y="7482"/>
              <a:ext cx="1949" cy="510"/>
            </p:xfrm>
            <a:graphic>
              <a:graphicData uri="http://schemas.openxmlformats.org/presentationml/2006/ole">
                <mc:AlternateContent xmlns:mc="http://schemas.openxmlformats.org/markup-compatibility/2006">
                  <mc:Choice xmlns:v="urn:schemas-microsoft-com:vml" Requires="v">
                    <p:oleObj spid="_x0000_s1555" name="" r:id="rId12" imgW="2476500" imgH="647700" progId="Paint.Picture">
                      <p:embed/>
                    </p:oleObj>
                  </mc:Choice>
                  <mc:Fallback>
                    <p:oleObj name="" r:id="rId12" imgW="2476500" imgH="647700" progId="Paint.Picture">
                      <p:embed/>
                      <p:pic>
                        <p:nvPicPr>
                          <p:cNvPr id="0" name="图片 1554"/>
                          <p:cNvPicPr/>
                          <p:nvPr/>
                        </p:nvPicPr>
                        <p:blipFill>
                          <a:blip r:embed="rId13"/>
                        </p:blipFill>
                        <p:spPr>
                          <a:xfrm>
                            <a:off x="14808" y="7482"/>
                            <a:ext cx="1949" cy="510"/>
                          </a:xfrm>
                          <a:prstGeom prst="rect">
                            <a:avLst/>
                          </a:prstGeom>
                        </p:spPr>
                      </p:pic>
                    </p:oleObj>
                  </mc:Fallback>
                </mc:AlternateContent>
              </a:graphicData>
            </a:graphic>
          </p:graphicFrame>
        </p:grpSp>
        <p:sp>
          <p:nvSpPr>
            <p:cNvPr id="41" name="文本框 58"/>
            <p:cNvSpPr txBox="1"/>
            <p:nvPr/>
          </p:nvSpPr>
          <p:spPr>
            <a:xfrm>
              <a:off x="14146" y="7795"/>
              <a:ext cx="1882" cy="485"/>
            </a:xfrm>
            <a:prstGeom prst="rect">
              <a:avLst/>
            </a:prstGeom>
            <a:noFill/>
          </p:spPr>
          <p:txBody>
            <a:bodyPr wrap="square" rtlCol="0">
              <a:spAutoFit/>
            </a:bodyPr>
            <a:lstStyle/>
            <a:p>
              <a:r>
                <a:rPr lang="zh-CN" altLang="en-US" sz="1400" b="1">
                  <a:latin typeface="微软雅黑" panose="020B0503020204020204" charset="-122"/>
                  <a:ea typeface="微软雅黑" panose="020B0503020204020204" charset="-122"/>
                </a:rPr>
                <a:t>机器翻译</a:t>
              </a:r>
              <a:endParaRPr lang="zh-CN" altLang="en-US" sz="1400" b="1">
                <a:latin typeface="微软雅黑" panose="020B0503020204020204" charset="-122"/>
                <a:ea typeface="微软雅黑" panose="020B0503020204020204" charset="-122"/>
              </a:endParaRPr>
            </a:p>
          </p:txBody>
        </p:sp>
      </p:grpSp>
      <p:sp>
        <p:nvSpPr>
          <p:cNvPr id="44" name=" 141"/>
          <p:cNvSpPr/>
          <p:nvPr/>
        </p:nvSpPr>
        <p:spPr>
          <a:xfrm>
            <a:off x="3418462" y="3558943"/>
            <a:ext cx="519589" cy="36385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5" name=" 141"/>
          <p:cNvSpPr/>
          <p:nvPr/>
        </p:nvSpPr>
        <p:spPr>
          <a:xfrm>
            <a:off x="6144041" y="3613553"/>
            <a:ext cx="519589" cy="36385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6" name=" 141"/>
          <p:cNvSpPr/>
          <p:nvPr/>
        </p:nvSpPr>
        <p:spPr>
          <a:xfrm rot="16200000">
            <a:off x="4899203" y="3696181"/>
            <a:ext cx="302259" cy="272891"/>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47" name="直接箭头连接符 46"/>
          <p:cNvCxnSpPr/>
          <p:nvPr/>
        </p:nvCxnSpPr>
        <p:spPr>
          <a:xfrm>
            <a:off x="2830581" y="5962619"/>
            <a:ext cx="810000"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171420" y="5974049"/>
            <a:ext cx="810000"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10"/>
          <p:cNvSpPr txBox="1"/>
          <p:nvPr/>
        </p:nvSpPr>
        <p:spPr>
          <a:xfrm>
            <a:off x="7771074" y="6218148"/>
            <a:ext cx="545342" cy="523220"/>
          </a:xfrm>
          <a:prstGeom prst="rect">
            <a:avLst/>
          </a:prstGeom>
          <a:noFill/>
        </p:spPr>
        <p:txBody>
          <a:bodyPr wrap="none" rtlCol="0">
            <a:spAutoFit/>
          </a:bodyPr>
          <a:lstStyle/>
          <a:p>
            <a:r>
              <a:rPr lang="zh-CN" altLang="en-US" sz="2800" b="1" dirty="0" smtClean="0"/>
              <a:t>？</a:t>
            </a:r>
            <a:endParaRPr lang="en-US" altLang="zh-CN" sz="2800" b="1" dirty="0"/>
          </a:p>
        </p:txBody>
      </p:sp>
      <p:sp>
        <p:nvSpPr>
          <p:cNvPr id="50" name="文本框 11"/>
          <p:cNvSpPr txBox="1"/>
          <p:nvPr/>
        </p:nvSpPr>
        <p:spPr>
          <a:xfrm>
            <a:off x="4898810" y="6218148"/>
            <a:ext cx="2840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51" name="文本框 9"/>
          <p:cNvSpPr txBox="1"/>
          <p:nvPr/>
        </p:nvSpPr>
        <p:spPr>
          <a:xfrm>
            <a:off x="1987524" y="6218148"/>
            <a:ext cx="343364"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x</a:t>
            </a:r>
            <a:endParaRPr lang="en-US" altLang="zh-CN" sz="2800" i="1" dirty="0">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2828129" y="6519519"/>
            <a:ext cx="810000"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168968" y="6530949"/>
            <a:ext cx="810000" cy="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文本框 9"/>
          <p:cNvSpPr txBox="1"/>
          <p:nvPr/>
        </p:nvSpPr>
        <p:spPr>
          <a:xfrm>
            <a:off x="-36512" y="5747610"/>
            <a:ext cx="2101857" cy="400110"/>
          </a:xfrm>
          <a:prstGeom prst="rect">
            <a:avLst/>
          </a:prstGeom>
          <a:noFill/>
        </p:spPr>
        <p:txBody>
          <a:bodyPr wrap="none" rtlCol="0">
            <a:spAutoFit/>
          </a:bodyPr>
          <a:lstStyle/>
          <a:p>
            <a:r>
              <a:rPr lang="zh-CN" altLang="en-US" sz="2000" b="1" dirty="0" smtClean="0"/>
              <a:t>学习</a:t>
            </a:r>
            <a:r>
              <a:rPr lang="en-US" altLang="zh-CN" sz="2000" b="1" dirty="0" smtClean="0"/>
              <a:t>/</a:t>
            </a:r>
            <a:r>
              <a:rPr lang="zh-CN" altLang="en-US" sz="2000" b="1" dirty="0" smtClean="0"/>
              <a:t>训练过程：</a:t>
            </a:r>
            <a:endParaRPr lang="en-US" altLang="zh-CN" sz="2000" b="1" dirty="0"/>
          </a:p>
        </p:txBody>
      </p:sp>
      <p:sp>
        <p:nvSpPr>
          <p:cNvPr id="55" name="文本框 9"/>
          <p:cNvSpPr txBox="1"/>
          <p:nvPr/>
        </p:nvSpPr>
        <p:spPr>
          <a:xfrm>
            <a:off x="-45304" y="6304418"/>
            <a:ext cx="2101857" cy="400110"/>
          </a:xfrm>
          <a:prstGeom prst="rect">
            <a:avLst/>
          </a:prstGeom>
          <a:noFill/>
        </p:spPr>
        <p:txBody>
          <a:bodyPr wrap="none" rtlCol="0">
            <a:spAutoFit/>
          </a:bodyPr>
          <a:lstStyle/>
          <a:p>
            <a:r>
              <a:rPr lang="zh-CN" altLang="en-US" sz="2000" b="1" dirty="0" smtClean="0"/>
              <a:t>预测</a:t>
            </a:r>
            <a:r>
              <a:rPr lang="en-US" altLang="zh-CN" sz="2000" b="1" dirty="0" smtClean="0"/>
              <a:t>/</a:t>
            </a:r>
            <a:r>
              <a:rPr lang="zh-CN" altLang="en-US" sz="2000" b="1" dirty="0"/>
              <a:t>测试</a:t>
            </a:r>
            <a:r>
              <a:rPr lang="zh-CN" altLang="en-US" sz="2000" b="1" dirty="0" smtClean="0"/>
              <a:t>过程：</a:t>
            </a:r>
            <a:endParaRPr lang="en-US" altLang="zh-CN" sz="2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Line 2"/>
          <p:cNvSpPr>
            <a:spLocks noChangeShapeType="1"/>
          </p:cNvSpPr>
          <p:nvPr/>
        </p:nvSpPr>
        <p:spPr bwMode="auto">
          <a:xfrm>
            <a:off x="6877050" y="3507505"/>
            <a:ext cx="790575" cy="1079500"/>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anose="02020603050405020304" pitchFamily="18" charset="0"/>
            </a:endParaRPr>
          </a:p>
        </p:txBody>
      </p:sp>
      <p:sp>
        <p:nvSpPr>
          <p:cNvPr id="4" name="Line 3"/>
          <p:cNvSpPr>
            <a:spLocks noChangeShapeType="1"/>
          </p:cNvSpPr>
          <p:nvPr/>
        </p:nvSpPr>
        <p:spPr bwMode="auto">
          <a:xfrm flipV="1">
            <a:off x="5867400" y="3507505"/>
            <a:ext cx="936625" cy="1152525"/>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anose="02020603050405020304" pitchFamily="18" charset="0"/>
            </a:endParaRPr>
          </a:p>
        </p:txBody>
      </p:sp>
      <p:grpSp>
        <p:nvGrpSpPr>
          <p:cNvPr id="5" name="Group 4"/>
          <p:cNvGrpSpPr/>
          <p:nvPr/>
        </p:nvGrpSpPr>
        <p:grpSpPr bwMode="auto">
          <a:xfrm>
            <a:off x="5216530" y="2642316"/>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b="0" i="0" u="none" strike="noStrike" kern="0" cap="none" spc="0" normalizeH="0" baseline="0" noProof="0" dirty="0" smtClean="0">
                  <a:ln>
                    <a:noFill/>
                  </a:ln>
                  <a:solidFill>
                    <a:schemeClr val="bg1"/>
                  </a:solidFill>
                  <a:effectLst/>
                  <a:uLnTx/>
                  <a:uFillTx/>
                  <a:latin typeface="Palatino Linotype" panose="02040502050505030304" pitchFamily="18" charset="0"/>
                  <a:ea typeface="幼圆" panose="02010509060101010101" pitchFamily="49" charset="-122"/>
                  <a:cs typeface="Verdana" panose="020B0604030504040204" pitchFamily="34" charset="0"/>
                </a:rPr>
                <a:t>决策树，神经网络，支持向量机，</a:t>
              </a:r>
              <a:r>
                <a:rPr kumimoji="1" lang="en-US" altLang="zh-CN" b="0" i="0" u="none" strike="noStrike" kern="0" cap="none" spc="0" normalizeH="0" baseline="0" noProof="0" dirty="0" smtClean="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smtClean="0">
                  <a:ln>
                    <a:noFill/>
                  </a:ln>
                  <a:solidFill>
                    <a:schemeClr val="bg1"/>
                  </a:solidFill>
                  <a:effectLst/>
                  <a:uLnTx/>
                  <a:uFillTx/>
                  <a:latin typeface="Palatino Linotype" panose="02040502050505030304" pitchFamily="18" charset="0"/>
                  <a:ea typeface="幼圆" panose="02010509060101010101" pitchFamily="49" charset="-122"/>
                  <a:cs typeface="Verdana" panose="020B0604030504040204" pitchFamily="34" charset="0"/>
                </a:rPr>
                <a:t>，贝叶斯网络，</a:t>
              </a:r>
              <a:r>
                <a:rPr kumimoji="1" lang="en-US" altLang="zh-CN" b="0" i="0" u="none" strike="noStrike" kern="0" cap="none" spc="0" normalizeH="0" baseline="0" noProof="0" dirty="0" smtClean="0">
                  <a:ln>
                    <a:noFill/>
                  </a:ln>
                  <a:solidFill>
                    <a:schemeClr val="bg1"/>
                  </a:solidFill>
                  <a:effectLst/>
                  <a:uLnTx/>
                  <a:uFillTx/>
                  <a:latin typeface="Palatino Linotype" panose="02040502050505030304" pitchFamily="18" charset="0"/>
                  <a:ea typeface="Verdana" panose="020B0604030504040204" pitchFamily="34" charset="0"/>
                  <a:cs typeface="Verdana" panose="020B0604030504040204" pitchFamily="34" charset="0"/>
                </a:rPr>
                <a:t>……</a:t>
              </a:r>
              <a:endParaRPr kumimoji="1" lang="en-US" altLang="zh-CN" b="0" i="0" u="none" strike="noStrike" kern="0" cap="none" spc="0" normalizeH="0" baseline="0" noProof="0" dirty="0">
                <a:ln>
                  <a:noFill/>
                </a:ln>
                <a:solidFill>
                  <a:schemeClr val="bg1"/>
                </a:solidFill>
                <a:effectLst/>
                <a:uLnTx/>
                <a:uFillTx/>
                <a:latin typeface="Palatino Linotype" panose="02040502050505030304" pitchFamily="18" charset="0"/>
                <a:ea typeface="Verdana" panose="020B0604030504040204" pitchFamily="34" charset="0"/>
                <a:cs typeface="Verdana" panose="020B0604030504040204" pitchFamily="34" charset="0"/>
              </a:endParaRPr>
            </a:p>
          </p:txBody>
        </p:sp>
        <p:pic>
          <p:nvPicPr>
            <p:cNvPr id="7"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幼圆" panose="02010509060101010101" pitchFamily="49" charset="-122"/>
                  <a:ea typeface="幼圆" panose="02010509060101010101"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11" name="Group 10"/>
          <p:cNvGrpSpPr/>
          <p:nvPr/>
        </p:nvGrpSpPr>
        <p:grpSpPr bwMode="auto">
          <a:xfrm>
            <a:off x="285428" y="2570158"/>
            <a:ext cx="4070346" cy="2813051"/>
            <a:chOff x="203" y="1903"/>
            <a:chExt cx="2564" cy="1772"/>
          </a:xfrm>
        </p:grpSpPr>
        <p:grpSp>
          <p:nvGrpSpPr>
            <p:cNvPr id="12" name="Group 11"/>
            <p:cNvGrpSpPr/>
            <p:nvPr/>
          </p:nvGrpSpPr>
          <p:grpSpPr bwMode="auto">
            <a:xfrm>
              <a:off x="203" y="1903"/>
              <a:ext cx="2479" cy="1772"/>
              <a:chOff x="203" y="1903"/>
              <a:chExt cx="2479" cy="1772"/>
            </a:xfrm>
          </p:grpSpPr>
          <p:pic>
            <p:nvPicPr>
              <p:cNvPr id="15"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latin typeface="幼圆" panose="02010509060101010101" pitchFamily="49" charset="-122"/>
                    <a:ea typeface="幼圆" panose="02010509060101010101"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graphicFrame>
            <p:nvGraphicFramePr>
              <p:cNvPr id="17" name="Object 14"/>
              <p:cNvGraphicFramePr/>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2314" name="工作表" r:id="rId3" imgW="3975735" imgH="1632585" progId="Excel.Sheet.8">
                      <p:embed/>
                    </p:oleObj>
                  </mc:Choice>
                  <mc:Fallback>
                    <p:oleObj name="工作表" r:id="rId3" imgW="3975735" imgH="1632585" progId="Excel.Sheet.8">
                      <p:embed/>
                      <p:pic>
                        <p:nvPicPr>
                          <p:cNvPr id="0" name="图片 2313"/>
                          <p:cNvPicPr>
                            <a:picLocks noChangeArrowheads="1"/>
                          </p:cNvPicPr>
                          <p:nvPr/>
                        </p:nvPicPr>
                        <p:blipFill>
                          <a:blip r:embed="rId4"/>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600" b="1" i="0" u="none" strike="noStrike" kern="0" cap="none" spc="0" normalizeH="0" baseline="0" noProof="0" dirty="0" smtClean="0">
                  <a:ln>
                    <a:noFill/>
                  </a:ln>
                  <a:solidFill>
                    <a:schemeClr val="tx2"/>
                  </a:solidFill>
                  <a:effectLst/>
                  <a:uLnTx/>
                  <a:uFillTx/>
                  <a:latin typeface="幼圆" panose="02010509060101010101" pitchFamily="49" charset="-122"/>
                  <a:ea typeface="幼圆" panose="02010509060101010101" pitchFamily="49" charset="-122"/>
                </a:rPr>
                <a:t>类别标记</a:t>
              </a:r>
              <a:r>
                <a:rPr kumimoji="0" lang="zh-CN" altLang="en-US" sz="1600" b="1" i="0" u="none" strike="noStrike" kern="0" cap="none" spc="0" normalizeH="0" baseline="0" noProof="0" dirty="0" smtClean="0">
                  <a:ln>
                    <a:noFill/>
                  </a:ln>
                  <a:solidFill>
                    <a:schemeClr val="tx2"/>
                  </a:solidFill>
                  <a:effectLst/>
                  <a:uLnTx/>
                  <a:uFillTx/>
                  <a:latin typeface="Palatino Linotype" panose="02040502050505030304" pitchFamily="18" charset="0"/>
                  <a:ea typeface="宋体" panose="02010600030101010101" pitchFamily="2" charset="-122"/>
                </a:rPr>
                <a:t>（</a:t>
              </a:r>
              <a:r>
                <a:rPr kumimoji="0" lang="en-US" altLang="zh-CN" sz="1600" b="1" i="1" u="none" strike="noStrike" kern="0" cap="none" spc="0" normalizeH="0" baseline="0" noProof="0" dirty="0" smtClean="0">
                  <a:ln>
                    <a:noFill/>
                  </a:ln>
                  <a:solidFill>
                    <a:schemeClr val="tx2"/>
                  </a:solidFill>
                  <a:effectLst/>
                  <a:uLnTx/>
                  <a:uFillTx/>
                  <a:latin typeface="Palatino Linotype" panose="02040502050505030304" pitchFamily="18" charset="0"/>
                  <a:ea typeface="宋体" panose="02010600030101010101" pitchFamily="2" charset="-122"/>
                </a:rPr>
                <a:t>label</a:t>
              </a:r>
              <a:r>
                <a:rPr kumimoji="0" lang="zh-CN" altLang="en-US" sz="1600" b="1" i="0" u="none" strike="noStrike" kern="0" cap="none" spc="0" normalizeH="0" baseline="0" noProof="0" dirty="0" smtClean="0">
                  <a:ln>
                    <a:noFill/>
                  </a:ln>
                  <a:solidFill>
                    <a:schemeClr val="tx2"/>
                  </a:solidFill>
                  <a:effectLst/>
                  <a:uLnTx/>
                  <a:uFillTx/>
                  <a:latin typeface="Palatino Linotype" panose="02040502050505030304" pitchFamily="18" charset="0"/>
                  <a:ea typeface="宋体" panose="02010600030101010101"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anose="02040502050505030304" pitchFamily="18" charset="0"/>
                <a:ea typeface="宋体" panose="02010600030101010101"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20" name="Group 19"/>
          <p:cNvGrpSpPr/>
          <p:nvPr/>
        </p:nvGrpSpPr>
        <p:grpSpPr bwMode="auto">
          <a:xfrm>
            <a:off x="4211640" y="3075705"/>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幼圆" panose="02010509060101010101" pitchFamily="49" charset="-122"/>
                  <a:ea typeface="幼圆" panose="02010509060101010101"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23" name="Text Box 22"/>
          <p:cNvSpPr txBox="1">
            <a:spLocks noChangeArrowheads="1"/>
          </p:cNvSpPr>
          <p:nvPr/>
        </p:nvSpPr>
        <p:spPr bwMode="auto">
          <a:xfrm>
            <a:off x="7308850" y="4639392"/>
            <a:ext cx="863600" cy="379413"/>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anose="02040502050505030304" pitchFamily="18" charset="0"/>
              </a:rPr>
              <a:t>? = </a:t>
            </a:r>
            <a:r>
              <a:rPr kumimoji="1" lang="zh-CN" altLang="en-US" sz="1800" b="1" dirty="0" smtClean="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p:nvPr/>
        </p:nvGrpSpPr>
        <p:grpSpPr bwMode="auto">
          <a:xfrm>
            <a:off x="4322765" y="4731468"/>
            <a:ext cx="4227514" cy="1793876"/>
            <a:chOff x="2723" y="3158"/>
            <a:chExt cx="2663" cy="1130"/>
          </a:xfrm>
        </p:grpSpPr>
        <p:grpSp>
          <p:nvGrpSpPr>
            <p:cNvPr id="25" name="Group 24"/>
            <p:cNvGrpSpPr/>
            <p:nvPr/>
          </p:nvGrpSpPr>
          <p:grpSpPr bwMode="auto">
            <a:xfrm>
              <a:off x="2723" y="3158"/>
              <a:ext cx="1944" cy="613"/>
              <a:chOff x="4050" y="3094"/>
              <a:chExt cx="1944" cy="613"/>
            </a:xfrm>
          </p:grpSpPr>
          <p:grpSp>
            <p:nvGrpSpPr>
              <p:cNvPr id="28" name="Group 25"/>
              <p:cNvGrpSpPr/>
              <p:nvPr/>
            </p:nvGrpSpPr>
            <p:grpSpPr bwMode="auto">
              <a:xfrm>
                <a:off x="4595" y="3094"/>
                <a:ext cx="768" cy="296"/>
                <a:chOff x="4175" y="2008"/>
                <a:chExt cx="1137" cy="514"/>
              </a:xfrm>
            </p:grpSpPr>
            <p:pic>
              <p:nvPicPr>
                <p:cNvPr id="32" name="Picture 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smtClean="0">
                      <a:ln>
                        <a:noFill/>
                      </a:ln>
                      <a:solidFill>
                        <a:srgbClr val="000000"/>
                      </a:solidFill>
                      <a:effectLst/>
                      <a:uLnTx/>
                      <a:uFillTx/>
                      <a:latin typeface="幼圆" panose="02010509060101010101" pitchFamily="49" charset="-122"/>
                      <a:ea typeface="幼圆" panose="02010509060101010101"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grpSp>
          <p:sp>
            <p:nvSpPr>
              <p:cNvPr id="29" name="Rectangle 28"/>
              <p:cNvSpPr>
                <a:spLocks noChangeArrowheads="1"/>
              </p:cNvSpPr>
              <p:nvPr/>
            </p:nvSpPr>
            <p:spPr bwMode="auto">
              <a:xfrm>
                <a:off x="4050" y="3493"/>
                <a:ext cx="1944" cy="214"/>
              </a:xfrm>
              <a:prstGeom prst="rect">
                <a:avLst/>
              </a:prstGeom>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0" i="0" u="none" strike="noStrike" kern="0" cap="none" spc="0" normalizeH="0" baseline="0" noProof="0" dirty="0" smtClean="0">
                    <a:ln>
                      <a:noFill/>
                    </a:ln>
                    <a:solidFill>
                      <a:schemeClr val="bg1"/>
                    </a:solidFill>
                    <a:effectLst/>
                    <a:uLnTx/>
                    <a:uFillTx/>
                    <a:latin typeface="+mj-ea"/>
                    <a:ea typeface="+mj-ea"/>
                  </a:rPr>
                  <a:t>(</a:t>
                </a:r>
                <a:r>
                  <a:rPr kumimoji="1" lang="zh-CN" altLang="en-US" sz="1600" b="0" i="0" u="none" strike="noStrike" kern="0" cap="none" spc="0" normalizeH="0" baseline="0" noProof="0" dirty="0" smtClean="0">
                    <a:ln>
                      <a:noFill/>
                    </a:ln>
                    <a:solidFill>
                      <a:schemeClr val="bg1"/>
                    </a:solidFill>
                    <a:effectLst/>
                    <a:uLnTx/>
                    <a:uFillTx/>
                    <a:latin typeface="+mj-ea"/>
                    <a:ea typeface="+mj-ea"/>
                  </a:rPr>
                  <a:t>刘二</a:t>
                </a:r>
                <a:r>
                  <a:rPr kumimoji="1" lang="en-US" altLang="zh-CN" sz="1600" b="0" i="0" u="none" strike="noStrike" kern="0" cap="none" spc="0" normalizeH="0" baseline="0" noProof="0" dirty="0" smtClean="0">
                    <a:ln>
                      <a:noFill/>
                    </a:ln>
                    <a:solidFill>
                      <a:schemeClr val="bg1"/>
                    </a:solidFill>
                    <a:effectLst/>
                    <a:uLnTx/>
                    <a:uFillTx/>
                    <a:latin typeface="+mj-ea"/>
                    <a:ea typeface="+mj-ea"/>
                  </a:rPr>
                  <a:t>, </a:t>
                </a:r>
                <a:r>
                  <a:rPr kumimoji="1" lang="zh-CN" altLang="en-US" sz="1600" b="0" i="0" u="none" strike="noStrike" kern="0" cap="none" spc="0" normalizeH="0" baseline="0" noProof="0" dirty="0" smtClean="0">
                    <a:ln>
                      <a:noFill/>
                    </a:ln>
                    <a:solidFill>
                      <a:schemeClr val="bg1"/>
                    </a:solidFill>
                    <a:effectLst/>
                    <a:uLnTx/>
                    <a:uFillTx/>
                    <a:latin typeface="+mj-ea"/>
                    <a:ea typeface="+mj-ea"/>
                  </a:rPr>
                  <a:t>公务员</a:t>
                </a:r>
                <a:r>
                  <a:rPr kumimoji="1" lang="en-US" altLang="zh-CN" sz="1600" b="0" i="0" u="none" strike="noStrike" kern="0" cap="none" spc="0" normalizeH="0" baseline="0" noProof="0" dirty="0" smtClean="0">
                    <a:ln>
                      <a:noFill/>
                    </a:ln>
                    <a:solidFill>
                      <a:schemeClr val="bg1"/>
                    </a:solidFill>
                    <a:effectLst/>
                    <a:uLnTx/>
                    <a:uFillTx/>
                    <a:latin typeface="+mj-ea"/>
                    <a:ea typeface="+mj-ea"/>
                  </a:rPr>
                  <a:t>, 8</a:t>
                </a:r>
                <a:r>
                  <a:rPr kumimoji="1" lang="zh-CN" altLang="en-US" sz="1600" b="0" i="0" u="none" strike="noStrike" kern="0" cap="none" spc="0" normalizeH="0" baseline="0" noProof="0" dirty="0" smtClean="0">
                    <a:ln>
                      <a:noFill/>
                    </a:ln>
                    <a:solidFill>
                      <a:schemeClr val="bg1"/>
                    </a:solidFill>
                    <a:effectLst/>
                    <a:uLnTx/>
                    <a:uFillTx/>
                    <a:latin typeface="+mj-ea"/>
                    <a:ea typeface="+mj-ea"/>
                  </a:rPr>
                  <a:t>万</a:t>
                </a:r>
                <a:r>
                  <a:rPr kumimoji="1" lang="en-US" altLang="zh-CN" sz="1600" b="0" i="0" u="none" strike="noStrike" kern="0" cap="none" spc="0" normalizeH="0" baseline="0" noProof="0" dirty="0" smtClean="0">
                    <a:ln>
                      <a:noFill/>
                    </a:ln>
                    <a:solidFill>
                      <a:schemeClr val="bg1"/>
                    </a:solidFill>
                    <a:effectLst/>
                    <a:uLnTx/>
                    <a:uFillTx/>
                    <a:latin typeface="+mj-ea"/>
                    <a:ea typeface="+mj-ea"/>
                  </a:rPr>
                  <a:t>, …,  </a:t>
                </a:r>
                <a:r>
                  <a:rPr kumimoji="1" lang="en-US" altLang="zh-CN" sz="1600" b="0" i="0" u="none" strike="noStrike" kern="0" cap="none" spc="0" normalizeH="0" baseline="0" noProof="0" dirty="0">
                    <a:ln>
                      <a:noFill/>
                    </a:ln>
                    <a:solidFill>
                      <a:schemeClr val="bg1"/>
                    </a:solidFill>
                    <a:effectLst/>
                    <a:uLnTx/>
                    <a:uFillTx/>
                    <a:latin typeface="+mj-ea"/>
                    <a:ea typeface="+mj-ea"/>
                  </a:rPr>
                  <a:t>?)</a:t>
                </a:r>
                <a:endParaRPr kumimoji="1" lang="en-US" altLang="zh-CN" sz="1600" b="0" i="0" u="none" strike="noStrike" kern="0" cap="none" spc="0" normalizeH="0" baseline="0" noProof="0" dirty="0">
                  <a:ln>
                    <a:noFill/>
                  </a:ln>
                  <a:solidFill>
                    <a:schemeClr val="bg1"/>
                  </a:solidFill>
                  <a:effectLst/>
                  <a:uLnTx/>
                  <a:uFillTx/>
                  <a:latin typeface="+mj-ea"/>
                  <a:ea typeface="+mj-ea"/>
                </a:endParaRP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1600" b="1" i="0" u="none" strike="noStrike" kern="0" cap="none" spc="0" normalizeH="0" baseline="0" noProof="0" dirty="0" smtClean="0">
                  <a:ln>
                    <a:noFill/>
                  </a:ln>
                  <a:solidFill>
                    <a:schemeClr val="tx2"/>
                  </a:solidFill>
                  <a:effectLst/>
                  <a:uLnTx/>
                  <a:uFillTx/>
                  <a:latin typeface="幼圆" panose="02010509060101010101" pitchFamily="49" charset="-122"/>
                  <a:ea typeface="幼圆" panose="02010509060101010101"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endParaRPr>
            </a:p>
          </p:txBody>
        </p:sp>
      </p:grpSp>
      <p:sp>
        <p:nvSpPr>
          <p:cNvPr id="34" name="AutoShape 33"/>
          <p:cNvSpPr/>
          <p:nvPr/>
        </p:nvSpPr>
        <p:spPr bwMode="auto">
          <a:xfrm>
            <a:off x="5076824" y="1923180"/>
            <a:ext cx="3951266" cy="401637"/>
          </a:xfrm>
          <a:prstGeom prst="borderCallout1">
            <a:avLst>
              <a:gd name="adj1" fmla="val 46245"/>
              <a:gd name="adj2" fmla="val -2861"/>
              <a:gd name="adj3" fmla="val 294356"/>
              <a:gd name="adj4" fmla="val -14490"/>
            </a:avLst>
          </a:prstGeom>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Palatino Linotype" panose="02040502050505030304" pitchFamily="18" charset="0"/>
                <a:ea typeface="幼圆" panose="02010509060101010101" pitchFamily="49" charset="-122"/>
              </a:rPr>
              <a:t>使用学习算法</a:t>
            </a:r>
            <a:r>
              <a:rPr kumimoji="0" lang="zh-CN" altLang="en-US" sz="1800" b="0" i="0" u="none" strike="noStrike" kern="0" cap="none" spc="0" normalizeH="0" baseline="0" noProof="0" dirty="0" smtClean="0">
                <a:ln>
                  <a:noFill/>
                </a:ln>
                <a:solidFill>
                  <a:schemeClr val="bg1"/>
                </a:solidFill>
                <a:effectLst/>
                <a:uLnTx/>
                <a:uFillTx/>
                <a:latin typeface="Verdana" panose="020B0604030504040204" pitchFamily="34" charset="0"/>
                <a:ea typeface="幼圆" panose="02010509060101010101" pitchFamily="49" charset="-122"/>
                <a:cs typeface="Verdana" panose="020B0604030504040204" pitchFamily="34" charset="0"/>
              </a:rPr>
              <a:t>（</a:t>
            </a:r>
            <a:r>
              <a:rPr kumimoji="0" lang="en-US" altLang="zh-CN" sz="1800" b="0" i="1" u="none" strike="noStrike" kern="0" cap="none" spc="0" normalizeH="0" baseline="0" noProof="0" dirty="0" smtClean="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0" i="0" u="none" strike="noStrike" kern="0" cap="none" spc="0" normalizeH="0" baseline="0" noProof="0" dirty="0" smtClean="0">
                <a:ln>
                  <a:noFill/>
                </a:ln>
                <a:solidFill>
                  <a:schemeClr val="bg1"/>
                </a:solidFill>
                <a:effectLst/>
                <a:uLnTx/>
                <a:uFillTx/>
                <a:latin typeface="Verdana" panose="020B0604030504040204" pitchFamily="34" charset="0"/>
                <a:ea typeface="幼圆" panose="02010509060101010101" pitchFamily="49" charset="-122"/>
                <a:cs typeface="Verdana" panose="020B0604030504040204" pitchFamily="34" charset="0"/>
              </a:rPr>
              <a:t>）</a:t>
            </a:r>
            <a:endParaRPr kumimoji="0" lang="en-US" altLang="zh-CN" sz="1800"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典型机器学习过程</a:t>
            </a:r>
            <a:endParaRPr lang="en-US" altLang="zh-CN" sz="2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机器学习三要素</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模型</a:t>
            </a:r>
            <a:endParaRPr lang="en-US" altLang="zh-CN" sz="2400" b="1" dirty="0" smtClean="0">
              <a:latin typeface="黑体" panose="02010609060101010101" pitchFamily="49" charset="-122"/>
              <a:ea typeface="黑体" panose="02010609060101010101" pitchFamily="49" charset="-122"/>
            </a:endParaRPr>
          </a:p>
          <a:p>
            <a:pPr lvl="2"/>
            <a:r>
              <a:rPr lang="zh-CN" altLang="en-US" sz="2000" dirty="0" smtClean="0">
                <a:latin typeface="+mn-ea"/>
              </a:rPr>
              <a:t>感知机、朴素贝叶斯模型、支持向量机、决策树、随机森林</a:t>
            </a:r>
            <a:r>
              <a:rPr lang="en-US" altLang="zh-CN" sz="2000" dirty="0" smtClean="0">
                <a:latin typeface="+mn-ea"/>
              </a:rPr>
              <a:t>…</a:t>
            </a:r>
            <a:endParaRPr lang="en-US" altLang="zh-CN" sz="2000" dirty="0" smtClean="0">
              <a:latin typeface="+mn-ea"/>
            </a:endParaRPr>
          </a:p>
          <a:p>
            <a:pPr lvl="2"/>
            <a:r>
              <a:rPr lang="zh-CN" altLang="en-US" sz="2000" dirty="0" smtClean="0">
                <a:latin typeface="+mn-ea"/>
              </a:rPr>
              <a:t>线性回归、逻辑回归、</a:t>
            </a:r>
            <a:r>
              <a:rPr lang="en-US" altLang="zh-CN" sz="2000" dirty="0" err="1" smtClean="0">
                <a:latin typeface="+mn-ea"/>
              </a:rPr>
              <a:t>Softmax</a:t>
            </a:r>
            <a:r>
              <a:rPr lang="zh-CN" altLang="en-US" sz="2000" dirty="0" smtClean="0">
                <a:latin typeface="+mn-ea"/>
              </a:rPr>
              <a:t>回归</a:t>
            </a:r>
            <a:r>
              <a:rPr lang="en-US" altLang="zh-CN" sz="2000" dirty="0" smtClean="0">
                <a:latin typeface="+mn-ea"/>
              </a:rPr>
              <a:t>…</a:t>
            </a:r>
            <a:endParaRPr lang="en-US" altLang="zh-CN" sz="2000" dirty="0" smtClean="0">
              <a:latin typeface="+mn-ea"/>
            </a:endParaRPr>
          </a:p>
          <a:p>
            <a:pPr lvl="2"/>
            <a:r>
              <a:rPr lang="zh-CN" altLang="en-US" sz="2000" dirty="0" smtClean="0">
                <a:latin typeface="+mn-ea"/>
              </a:rPr>
              <a:t>神经网络</a:t>
            </a:r>
            <a:r>
              <a:rPr lang="en-US" altLang="zh-CN" sz="2000" dirty="0" smtClean="0">
                <a:latin typeface="+mn-ea"/>
              </a:rPr>
              <a:t>…</a:t>
            </a:r>
            <a:endParaRPr lang="en-US" altLang="zh-CN" sz="2000" dirty="0" smtClean="0">
              <a:latin typeface="+mn-ea"/>
            </a:endParaRPr>
          </a:p>
          <a:p>
            <a:pPr lvl="1"/>
            <a:r>
              <a:rPr lang="zh-CN" altLang="en-US" sz="2400" b="1" dirty="0" smtClean="0">
                <a:latin typeface="黑体" panose="02010609060101010101" pitchFamily="49" charset="-122"/>
                <a:ea typeface="黑体" panose="02010609060101010101" pitchFamily="49" charset="-122"/>
              </a:rPr>
              <a:t>学习准则</a:t>
            </a:r>
            <a:endParaRPr lang="en-US" altLang="zh-CN" sz="2400" b="1" dirty="0" smtClean="0">
              <a:latin typeface="黑体" panose="02010609060101010101" pitchFamily="49" charset="-122"/>
              <a:ea typeface="黑体" panose="02010609060101010101" pitchFamily="49" charset="-122"/>
            </a:endParaRPr>
          </a:p>
          <a:p>
            <a:pPr lvl="2"/>
            <a:r>
              <a:rPr lang="zh-CN" altLang="en-US" sz="2000">
                <a:latin typeface="+mn-ea"/>
              </a:rPr>
              <a:t>经验</a:t>
            </a:r>
            <a:r>
              <a:rPr lang="zh-CN" altLang="en-US" sz="2000" smtClean="0">
                <a:latin typeface="+mn-ea"/>
              </a:rPr>
              <a:t>风险</a:t>
            </a:r>
            <a:r>
              <a:rPr lang="zh-CN" altLang="en-US" sz="2000" dirty="0" smtClean="0">
                <a:latin typeface="+mn-ea"/>
              </a:rPr>
              <a:t>最小化</a:t>
            </a:r>
            <a:endParaRPr lang="en-US" altLang="zh-CN" sz="2000" dirty="0" smtClean="0">
              <a:latin typeface="+mn-ea"/>
            </a:endParaRPr>
          </a:p>
          <a:p>
            <a:pPr lvl="2"/>
            <a:r>
              <a:rPr lang="zh-CN" altLang="en-US" sz="2000" dirty="0">
                <a:latin typeface="+mn-ea"/>
              </a:rPr>
              <a:t>损失函数</a:t>
            </a:r>
            <a:endParaRPr lang="en-US" altLang="zh-CN" sz="2000" dirty="0" smtClean="0">
              <a:latin typeface="+mn-ea"/>
            </a:endParaRPr>
          </a:p>
          <a:p>
            <a:pPr lvl="1"/>
            <a:r>
              <a:rPr lang="zh-CN" altLang="en-US" sz="2400" b="1" dirty="0">
                <a:latin typeface="黑体" panose="02010609060101010101" pitchFamily="49" charset="-122"/>
                <a:ea typeface="黑体" panose="02010609060101010101" pitchFamily="49" charset="-122"/>
              </a:rPr>
              <a:t>优化</a:t>
            </a:r>
            <a:r>
              <a:rPr lang="zh-CN" altLang="en-US" sz="2400" b="1" dirty="0" smtClean="0">
                <a:latin typeface="黑体" panose="02010609060101010101" pitchFamily="49" charset="-122"/>
                <a:ea typeface="黑体" panose="02010609060101010101" pitchFamily="49" charset="-122"/>
              </a:rPr>
              <a:t>算法</a:t>
            </a:r>
            <a:endParaRPr lang="en-US" altLang="zh-CN" sz="2400" b="1" dirty="0" smtClean="0">
              <a:latin typeface="黑体" panose="02010609060101010101" pitchFamily="49" charset="-122"/>
              <a:ea typeface="黑体" panose="02010609060101010101" pitchFamily="49" charset="-122"/>
            </a:endParaRPr>
          </a:p>
          <a:p>
            <a:pPr lvl="2"/>
            <a:r>
              <a:rPr lang="zh-CN" altLang="en-US" sz="2000" dirty="0" smtClean="0">
                <a:latin typeface="+mn-ea"/>
              </a:rPr>
              <a:t>梯度下降法</a:t>
            </a:r>
            <a:endParaRPr lang="en-US" altLang="zh-CN" sz="2000" dirty="0" smtClean="0">
              <a:latin typeface="+mn-ea"/>
            </a:endParaRPr>
          </a:p>
          <a:p>
            <a:pPr lvl="2"/>
            <a:r>
              <a:rPr lang="zh-CN" altLang="en-US" sz="2000" dirty="0" smtClean="0">
                <a:latin typeface="+mn-ea"/>
              </a:rPr>
              <a:t>反向传播算法</a:t>
            </a:r>
            <a:endParaRPr lang="en-US" altLang="zh-CN" sz="2000" dirty="0" smtClean="0">
              <a:latin typeface="+mn-ea"/>
            </a:endParaRPr>
          </a:p>
          <a:p>
            <a:pPr lvl="2"/>
            <a:r>
              <a:rPr lang="zh-CN" altLang="en-US" sz="2000" dirty="0" smtClean="0">
                <a:latin typeface="+mn-ea"/>
              </a:rPr>
              <a:t>动态规划算法</a:t>
            </a:r>
            <a:endParaRPr lang="en-US" altLang="zh-CN" sz="2000" dirty="0" smtClean="0">
              <a:latin typeface="+mn-ea"/>
            </a:endParaRPr>
          </a:p>
          <a:p>
            <a:pPr lvl="2"/>
            <a:r>
              <a:rPr lang="en-US" altLang="zh-CN" sz="2000" dirty="0" smtClean="0">
                <a:latin typeface="+mn-ea"/>
              </a:rPr>
              <a:t>…</a:t>
            </a:r>
            <a:endParaRPr lang="en-US" altLang="zh-CN" sz="2000" dirty="0" smtClean="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6" name="文本框 35"/>
          <p:cNvSpPr txBox="1"/>
          <p:nvPr/>
        </p:nvSpPr>
        <p:spPr>
          <a:xfrm>
            <a:off x="683895" y="1196340"/>
            <a:ext cx="7183755" cy="2953385"/>
          </a:xfrm>
          <a:prstGeom prst="rect">
            <a:avLst/>
          </a:prstGeom>
          <a:noFill/>
        </p:spPr>
        <p:txBody>
          <a:bodyPr wrap="square" rtlCol="0" anchor="t">
            <a:spAutoFit/>
          </a:bodyPr>
          <a:p>
            <a:pPr>
              <a:lnSpc>
                <a:spcPct val="150000"/>
              </a:lnSpc>
            </a:pPr>
            <a:r>
              <a:rPr lang="zh-CN" altLang="zh-CN" sz="2000" b="1" dirty="0">
                <a:sym typeface="+mn-ea"/>
              </a:rPr>
              <a:t>思考：</a:t>
            </a:r>
            <a:r>
              <a:rPr lang="zh-CN" altLang="zh-CN" sz="2000" dirty="0">
                <a:sym typeface="+mn-ea"/>
              </a:rPr>
              <a:t>机器学习的实质是</a:t>
            </a:r>
            <a:endParaRPr lang="zh-CN" altLang="zh-CN" sz="2000" dirty="0"/>
          </a:p>
          <a:p>
            <a:pPr>
              <a:lnSpc>
                <a:spcPct val="150000"/>
              </a:lnSpc>
            </a:pPr>
            <a:r>
              <a:rPr lang="en-US" altLang="zh-CN" sz="2000" dirty="0">
                <a:sym typeface="+mn-ea"/>
              </a:rPr>
              <a:t>A</a:t>
            </a:r>
            <a:r>
              <a:rPr lang="zh-CN" altLang="zh-CN" sz="2000" dirty="0">
                <a:sym typeface="+mn-ea"/>
              </a:rPr>
              <a:t>、 根据现有数据</a:t>
            </a:r>
            <a:r>
              <a:rPr lang="en-US" altLang="zh-CN" sz="2000" dirty="0">
                <a:sym typeface="+mn-ea"/>
              </a:rPr>
              <a:t>,</a:t>
            </a:r>
            <a:r>
              <a:rPr lang="zh-CN" altLang="zh-CN" sz="2000" dirty="0">
                <a:sym typeface="+mn-ea"/>
              </a:rPr>
              <a:t>寻找输入数据和输出数据的映射关系</a:t>
            </a:r>
            <a:r>
              <a:rPr lang="en-US" altLang="zh-CN" sz="2000" dirty="0">
                <a:sym typeface="+mn-ea"/>
              </a:rPr>
              <a:t>/</a:t>
            </a:r>
            <a:r>
              <a:rPr lang="zh-CN" altLang="zh-CN" sz="2000" dirty="0">
                <a:sym typeface="+mn-ea"/>
              </a:rPr>
              <a:t>函数</a:t>
            </a:r>
            <a:endParaRPr lang="zh-CN" altLang="zh-CN" sz="2000" dirty="0"/>
          </a:p>
          <a:p>
            <a:pPr>
              <a:lnSpc>
                <a:spcPct val="150000"/>
              </a:lnSpc>
            </a:pPr>
            <a:r>
              <a:rPr lang="en-US" altLang="zh-CN" sz="2000" dirty="0">
                <a:sym typeface="+mn-ea"/>
              </a:rPr>
              <a:t>B</a:t>
            </a:r>
            <a:r>
              <a:rPr lang="zh-CN" altLang="zh-CN" sz="2000" dirty="0">
                <a:sym typeface="+mn-ea"/>
              </a:rPr>
              <a:t>、 建立数据模型</a:t>
            </a:r>
            <a:endParaRPr lang="zh-CN" altLang="zh-CN" sz="2000" dirty="0"/>
          </a:p>
          <a:p>
            <a:pPr>
              <a:lnSpc>
                <a:spcPct val="150000"/>
              </a:lnSpc>
            </a:pPr>
            <a:r>
              <a:rPr lang="en-US" altLang="zh-CN" sz="2000" dirty="0">
                <a:sym typeface="+mn-ea"/>
              </a:rPr>
              <a:t>C</a:t>
            </a:r>
            <a:r>
              <a:rPr lang="zh-CN" altLang="zh-CN" sz="2000" dirty="0">
                <a:sym typeface="+mn-ea"/>
              </a:rPr>
              <a:t>、 衡量输入数据和输出数据的映射关系</a:t>
            </a:r>
            <a:r>
              <a:rPr lang="en-US" altLang="zh-CN" sz="2000" dirty="0">
                <a:sym typeface="+mn-ea"/>
              </a:rPr>
              <a:t>/</a:t>
            </a:r>
            <a:r>
              <a:rPr lang="zh-CN" altLang="zh-CN" sz="2000" dirty="0">
                <a:sym typeface="+mn-ea"/>
              </a:rPr>
              <a:t>函数的好坏</a:t>
            </a:r>
            <a:endParaRPr lang="zh-CN" altLang="zh-CN" sz="2000" dirty="0"/>
          </a:p>
          <a:p>
            <a:pPr>
              <a:lnSpc>
                <a:spcPct val="150000"/>
              </a:lnSpc>
            </a:pPr>
            <a:r>
              <a:rPr lang="en-US" altLang="zh-CN" sz="2000" dirty="0">
                <a:sym typeface="+mn-ea"/>
              </a:rPr>
              <a:t>D</a:t>
            </a:r>
            <a:r>
              <a:rPr lang="zh-CN" altLang="zh-CN" sz="2000" dirty="0">
                <a:sym typeface="+mn-ea"/>
              </a:rPr>
              <a:t>、 挑出输入数据和输出数据的最佳映射关系</a:t>
            </a:r>
            <a:r>
              <a:rPr lang="en-US" altLang="zh-CN" sz="2000" dirty="0">
                <a:sym typeface="+mn-ea"/>
              </a:rPr>
              <a:t>/</a:t>
            </a:r>
            <a:r>
              <a:rPr lang="zh-CN" altLang="zh-CN" sz="2000" dirty="0">
                <a:sym typeface="+mn-ea"/>
              </a:rPr>
              <a:t>函数</a:t>
            </a:r>
            <a:endParaRPr lang="zh-CN" altLang="zh-CN" sz="2000" dirty="0"/>
          </a:p>
          <a:p>
            <a:endParaRPr lang="zh-CN" altLang="en-US" dirty="0">
              <a:solidFill>
                <a:srgbClr val="0000FF"/>
              </a:solidFill>
              <a:sym typeface="+mn-ea"/>
            </a:endParaRPr>
          </a:p>
          <a:p>
            <a:r>
              <a:rPr lang="zh-CN" altLang="en-US" dirty="0">
                <a:solidFill>
                  <a:srgbClr val="0000FF"/>
                </a:solidFill>
                <a:sym typeface="+mn-ea"/>
              </a:rPr>
              <a:t>参考</a:t>
            </a:r>
            <a:r>
              <a:rPr lang="zh-CN" altLang="zh-CN" dirty="0" smtClean="0">
                <a:solidFill>
                  <a:srgbClr val="0000FF"/>
                </a:solidFill>
                <a:sym typeface="+mn-ea"/>
              </a:rPr>
              <a:t>答案</a:t>
            </a:r>
            <a:r>
              <a:rPr lang="zh-CN" altLang="zh-CN" dirty="0">
                <a:solidFill>
                  <a:srgbClr val="0000FF"/>
                </a:solidFill>
                <a:sym typeface="+mn-ea"/>
              </a:rPr>
              <a:t>：</a:t>
            </a:r>
            <a:r>
              <a:rPr lang="en-US" altLang="zh-CN" dirty="0">
                <a:solidFill>
                  <a:srgbClr val="0000FF"/>
                </a:solidFill>
                <a:sym typeface="+mn-ea"/>
              </a:rPr>
              <a:t> A</a:t>
            </a:r>
            <a:endParaRPr lang="en-US" altLang="zh-CN" dirty="0">
              <a:solidFill>
                <a:srgbClr val="0000FF"/>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必要性</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定义</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典型机器学习过程</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基本术语</a:t>
            </a:r>
            <a:endParaRPr lang="zh-CN" altLang="en-US"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模型评估与性能度量</a:t>
            </a:r>
            <a:endParaRPr lang="zh-CN" altLang="en-US" sz="2400" dirty="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数据</a:t>
            </a:r>
            <a:endParaRPr lang="en-US" altLang="zh-CN" sz="2400" b="1" dirty="0" smtClean="0">
              <a:latin typeface="黑体" panose="02010609060101010101" pitchFamily="49" charset="-122"/>
              <a:ea typeface="黑体" panose="02010609060101010101" pitchFamily="49" charset="-122"/>
            </a:endParaRPr>
          </a:p>
        </p:txBody>
      </p:sp>
      <p:grpSp>
        <p:nvGrpSpPr>
          <p:cNvPr id="4" name="组合 3"/>
          <p:cNvGrpSpPr/>
          <p:nvPr/>
        </p:nvGrpSpPr>
        <p:grpSpPr>
          <a:xfrm>
            <a:off x="1978592" y="3062058"/>
            <a:ext cx="5172817" cy="2383166"/>
            <a:chOff x="2303748" y="2498116"/>
            <a:chExt cx="4513921" cy="1861768"/>
          </a:xfrm>
        </p:grpSpPr>
        <p:pic>
          <p:nvPicPr>
            <p:cNvPr id="5" name="Picture 2" descr="D:\老板的书\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ylar\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 name="直接箭头连接符 6"/>
          <p:cNvCxnSpPr/>
          <p:nvPr/>
        </p:nvCxnSpPr>
        <p:spPr bwMode="auto">
          <a:xfrm flipH="1" flipV="1">
            <a:off x="2007337" y="4183490"/>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8" name="TextBox 18"/>
          <p:cNvSpPr txBox="1"/>
          <p:nvPr/>
        </p:nvSpPr>
        <p:spPr>
          <a:xfrm>
            <a:off x="1315598" y="4030600"/>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rPr>
              <a:t>训练集</a:t>
            </a:r>
            <a:endPar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endParaRPr>
          </a:p>
        </p:txBody>
      </p:sp>
      <p:cxnSp>
        <p:nvCxnSpPr>
          <p:cNvPr id="9" name="直接箭头连接符 8"/>
          <p:cNvCxnSpPr/>
          <p:nvPr/>
        </p:nvCxnSpPr>
        <p:spPr bwMode="auto">
          <a:xfrm flipH="1" flipV="1">
            <a:off x="2065608" y="5196498"/>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0" name="TextBox 18"/>
          <p:cNvSpPr txBox="1"/>
          <p:nvPr/>
        </p:nvSpPr>
        <p:spPr>
          <a:xfrm>
            <a:off x="1373869" y="5043608"/>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rPr>
              <a:t>测试集</a:t>
            </a:r>
            <a:endPar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endParaRPr>
          </a:p>
        </p:txBody>
      </p:sp>
      <p:cxnSp>
        <p:nvCxnSpPr>
          <p:cNvPr id="11" name="直接箭头连接符 10"/>
          <p:cNvCxnSpPr/>
          <p:nvPr/>
        </p:nvCxnSpPr>
        <p:spPr bwMode="auto">
          <a:xfrm flipV="1">
            <a:off x="3679791" y="2878635"/>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2" name="TextBox 18"/>
          <p:cNvSpPr txBox="1"/>
          <p:nvPr/>
        </p:nvSpPr>
        <p:spPr>
          <a:xfrm>
            <a:off x="3353872" y="2517373"/>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rPr>
              <a:t>特征</a:t>
            </a:r>
            <a:endPar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endParaRPr>
          </a:p>
        </p:txBody>
      </p:sp>
      <p:cxnSp>
        <p:nvCxnSpPr>
          <p:cNvPr id="13" name="直接箭头连接符 12"/>
          <p:cNvCxnSpPr/>
          <p:nvPr/>
        </p:nvCxnSpPr>
        <p:spPr bwMode="auto">
          <a:xfrm flipV="1">
            <a:off x="6548485" y="2869671"/>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4" name="TextBox 18"/>
          <p:cNvSpPr txBox="1"/>
          <p:nvPr/>
        </p:nvSpPr>
        <p:spPr>
          <a:xfrm>
            <a:off x="6222566" y="2508409"/>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1600" kern="0" dirty="0">
                <a:solidFill>
                  <a:schemeClr val="accent4"/>
                </a:solidFill>
                <a:latin typeface="黑体" panose="02010609060101010101" pitchFamily="49" charset="-122"/>
                <a:ea typeface="黑体" panose="02010609060101010101" pitchFamily="49" charset="-122"/>
                <a:cs typeface="Verdana" panose="020B0604030504040204" pitchFamily="34" charset="0"/>
              </a:rPr>
              <a:t>标记</a:t>
            </a:r>
            <a:endParaRPr kumimoji="0" lang="zh-CN" altLang="en-US" sz="1600" b="0" i="0" u="none" strike="noStrike" kern="0" cap="none" spc="0" normalizeH="0" baseline="0" noProof="0" dirty="0" smtClean="0">
              <a:ln>
                <a:noFill/>
              </a:ln>
              <a:solidFill>
                <a:schemeClr val="accent4"/>
              </a:solidFill>
              <a:effectLst/>
              <a:uLnTx/>
              <a:uFillTx/>
              <a:latin typeface="黑体" panose="02010609060101010101" pitchFamily="49" charset="-122"/>
              <a:ea typeface="黑体" panose="02010609060101010101" pitchFamily="49"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任务</a:t>
            </a:r>
            <a:endParaRPr lang="en-US" altLang="zh-CN" sz="2400" b="1" dirty="0" smtClean="0">
              <a:latin typeface="黑体" panose="02010609060101010101" pitchFamily="49" charset="-122"/>
              <a:ea typeface="黑体" panose="02010609060101010101" pitchFamily="49" charset="-122"/>
            </a:endParaRPr>
          </a:p>
        </p:txBody>
      </p:sp>
      <p:sp>
        <p:nvSpPr>
          <p:cNvPr id="6" name="矩形 5"/>
          <p:cNvSpPr/>
          <p:nvPr/>
        </p:nvSpPr>
        <p:spPr>
          <a:xfrm>
            <a:off x="1283192" y="3570865"/>
            <a:ext cx="1811714" cy="369332"/>
          </a:xfrm>
          <a:prstGeom prst="rect">
            <a:avLst/>
          </a:prstGeom>
          <a:solidFill>
            <a:srgbClr val="FFFF00"/>
          </a:solidFill>
          <a:ln w="19050">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zh-CN" altLang="zh-CN" b="1" kern="100" dirty="0">
                <a:solidFill>
                  <a:schemeClr val="tx1"/>
                </a:solidFill>
                <a:cs typeface="Times New Roman" panose="02020603050405020304" pitchFamily="18" charset="0"/>
              </a:rPr>
              <a:t>机器学习的任务</a:t>
            </a:r>
            <a:endParaRPr lang="zh-CN" altLang="en-US" b="1" dirty="0">
              <a:solidFill>
                <a:schemeClr val="tx1"/>
              </a:solidFill>
            </a:endParaRPr>
          </a:p>
        </p:txBody>
      </p:sp>
      <p:sp>
        <p:nvSpPr>
          <p:cNvPr id="7" name="矩形 6"/>
          <p:cNvSpPr/>
          <p:nvPr/>
        </p:nvSpPr>
        <p:spPr>
          <a:xfrm>
            <a:off x="5137959" y="2132856"/>
            <a:ext cx="649537" cy="369332"/>
          </a:xfrm>
          <a:prstGeom prst="rect">
            <a:avLst/>
          </a:prstGeom>
          <a:solidFill>
            <a:srgbClr val="FFFF99"/>
          </a:solidFill>
          <a:ln w="19050">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zh-CN" altLang="zh-CN" b="1" kern="100" dirty="0">
                <a:solidFill>
                  <a:schemeClr val="tx1"/>
                </a:solidFill>
                <a:cs typeface="Times New Roman" panose="02020603050405020304" pitchFamily="18" charset="0"/>
              </a:rPr>
              <a:t>回归</a:t>
            </a:r>
            <a:endParaRPr lang="zh-CN" altLang="en-US" b="1" kern="100" dirty="0">
              <a:solidFill>
                <a:schemeClr val="tx1"/>
              </a:solidFill>
              <a:cs typeface="Times New Roman" panose="02020603050405020304" pitchFamily="18" charset="0"/>
            </a:endParaRPr>
          </a:p>
        </p:txBody>
      </p:sp>
      <p:sp>
        <p:nvSpPr>
          <p:cNvPr id="8" name="矩形 7"/>
          <p:cNvSpPr/>
          <p:nvPr/>
        </p:nvSpPr>
        <p:spPr>
          <a:xfrm>
            <a:off x="5137959" y="3562721"/>
            <a:ext cx="649537" cy="369332"/>
          </a:xfrm>
          <a:prstGeom prst="rect">
            <a:avLst/>
          </a:prstGeom>
          <a:solidFill>
            <a:srgbClr val="FFFF99"/>
          </a:solidFill>
          <a:ln w="19050">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zh-CN" altLang="zh-CN" b="1" kern="100" dirty="0">
                <a:solidFill>
                  <a:schemeClr val="tx1"/>
                </a:solidFill>
                <a:cs typeface="Times New Roman" panose="02020603050405020304" pitchFamily="18" charset="0"/>
              </a:rPr>
              <a:t>分类</a:t>
            </a:r>
            <a:endParaRPr lang="zh-CN" altLang="en-US" b="1" kern="100" dirty="0">
              <a:solidFill>
                <a:schemeClr val="tx1"/>
              </a:solidFill>
              <a:cs typeface="Times New Roman" panose="02020603050405020304" pitchFamily="18" charset="0"/>
            </a:endParaRPr>
          </a:p>
        </p:txBody>
      </p:sp>
      <p:sp>
        <p:nvSpPr>
          <p:cNvPr id="9" name="矩形 8"/>
          <p:cNvSpPr/>
          <p:nvPr/>
        </p:nvSpPr>
        <p:spPr>
          <a:xfrm>
            <a:off x="5137959" y="5022468"/>
            <a:ext cx="649537" cy="369332"/>
          </a:xfrm>
          <a:prstGeom prst="rect">
            <a:avLst/>
          </a:prstGeom>
          <a:solidFill>
            <a:srgbClr val="FFFF99"/>
          </a:solidFill>
          <a:ln w="19050">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zh-CN" altLang="zh-CN" b="1" kern="100" dirty="0">
                <a:solidFill>
                  <a:schemeClr val="tx1"/>
                </a:solidFill>
                <a:cs typeface="Times New Roman" panose="02020603050405020304" pitchFamily="18" charset="0"/>
              </a:rPr>
              <a:t>聚类</a:t>
            </a:r>
            <a:endParaRPr lang="zh-CN" altLang="en-US" b="1" kern="100" dirty="0">
              <a:solidFill>
                <a:schemeClr val="tx1"/>
              </a:solidFill>
              <a:cs typeface="Times New Roman" panose="02020603050405020304" pitchFamily="18" charset="0"/>
            </a:endParaRPr>
          </a:p>
        </p:txBody>
      </p:sp>
      <p:sp>
        <p:nvSpPr>
          <p:cNvPr id="10" name="箭头: 右 10"/>
          <p:cNvSpPr/>
          <p:nvPr/>
        </p:nvSpPr>
        <p:spPr bwMode="auto">
          <a:xfrm rot="19056870">
            <a:off x="3452204" y="2925604"/>
            <a:ext cx="1857545" cy="200871"/>
          </a:xfrm>
          <a:prstGeom prst="rightArrow">
            <a:avLst/>
          </a:prstGeom>
          <a:solidFill>
            <a:srgbClr val="FF0000"/>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箭头: 右 18"/>
          <p:cNvSpPr/>
          <p:nvPr/>
        </p:nvSpPr>
        <p:spPr bwMode="auto">
          <a:xfrm>
            <a:off x="3773880" y="3719197"/>
            <a:ext cx="1293535" cy="165002"/>
          </a:xfrm>
          <a:prstGeom prst="rightArrow">
            <a:avLst/>
          </a:prstGeom>
          <a:solidFill>
            <a:srgbClr val="FF0000"/>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箭头: 右 19"/>
          <p:cNvSpPr/>
          <p:nvPr/>
        </p:nvSpPr>
        <p:spPr bwMode="auto">
          <a:xfrm rot="2644416">
            <a:off x="3411755" y="4511365"/>
            <a:ext cx="1938444" cy="165002"/>
          </a:xfrm>
          <a:prstGeom prst="rightArrow">
            <a:avLst/>
          </a:prstGeom>
          <a:solidFill>
            <a:srgbClr val="FF0000"/>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右大括号 12"/>
          <p:cNvSpPr/>
          <p:nvPr/>
        </p:nvSpPr>
        <p:spPr bwMode="auto">
          <a:xfrm rot="5400000">
            <a:off x="3351645" y="3370676"/>
            <a:ext cx="432048" cy="4921385"/>
          </a:xfrm>
          <a:prstGeom prst="rightBrace">
            <a:avLst/>
          </a:prstGeom>
          <a:noFill/>
          <a:ln w="28575"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矩形 13"/>
          <p:cNvSpPr/>
          <p:nvPr/>
        </p:nvSpPr>
        <p:spPr>
          <a:xfrm>
            <a:off x="2385698" y="6165304"/>
            <a:ext cx="2276585" cy="369332"/>
          </a:xfrm>
          <a:prstGeom prst="rect">
            <a:avLst/>
          </a:prstGeom>
        </p:spPr>
        <p:txBody>
          <a:bodyPr wrap="none">
            <a:spAutoFit/>
          </a:bodyPr>
          <a:lstStyle/>
          <a:p>
            <a:r>
              <a:rPr lang="zh-CN" altLang="zh-CN" b="1" kern="100" dirty="0">
                <a:solidFill>
                  <a:schemeClr val="tx1"/>
                </a:solidFill>
                <a:cs typeface="Times New Roman" panose="02020603050405020304" pitchFamily="18" charset="0"/>
              </a:rPr>
              <a:t>所要解决的问题</a:t>
            </a:r>
            <a:r>
              <a:rPr lang="zh-CN" altLang="en-US" b="1" kern="100" dirty="0">
                <a:solidFill>
                  <a:schemeClr val="tx1"/>
                </a:solidFill>
                <a:cs typeface="Times New Roman" panose="02020603050405020304" pitchFamily="18" charset="0"/>
              </a:rPr>
              <a:t>不同</a:t>
            </a:r>
            <a:endParaRPr lang="zh-CN" altLang="en-US" b="1" dirty="0">
              <a:solidFill>
                <a:schemeClr val="tx1"/>
              </a:solidFill>
            </a:endParaRPr>
          </a:p>
        </p:txBody>
      </p:sp>
      <p:sp>
        <p:nvSpPr>
          <p:cNvPr id="15" name="TextBox 14"/>
          <p:cNvSpPr txBox="1"/>
          <p:nvPr/>
        </p:nvSpPr>
        <p:spPr>
          <a:xfrm>
            <a:off x="5859504" y="3469183"/>
            <a:ext cx="2935419" cy="584775"/>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二分类：好瓜；坏瓜</a:t>
            </a:r>
            <a:endParaRPr lang="en-US" altLang="zh-CN" sz="1600" dirty="0" smtClean="0"/>
          </a:p>
          <a:p>
            <a:pPr marL="285750" indent="-285750">
              <a:buFont typeface="Arial" panose="020B0604020202020204" pitchFamily="34" charset="0"/>
              <a:buChar char="•"/>
            </a:pPr>
            <a:r>
              <a:rPr lang="zh-CN" altLang="en-US" sz="1600" dirty="0" smtClean="0"/>
              <a:t>多分类：冬瓜；南瓜；西瓜</a:t>
            </a:r>
            <a:endParaRPr lang="zh-CN" altLang="en-US" sz="1600" dirty="0"/>
          </a:p>
        </p:txBody>
      </p:sp>
      <p:sp>
        <p:nvSpPr>
          <p:cNvPr id="16" name="TextBox 15"/>
          <p:cNvSpPr txBox="1"/>
          <p:nvPr/>
        </p:nvSpPr>
        <p:spPr>
          <a:xfrm>
            <a:off x="5868144" y="2147663"/>
            <a:ext cx="1415772" cy="338554"/>
          </a:xfrm>
          <a:prstGeom prst="rect">
            <a:avLst/>
          </a:prstGeom>
          <a:noFill/>
        </p:spPr>
        <p:txBody>
          <a:bodyPr wrap="none" rtlCol="0">
            <a:spAutoFit/>
          </a:bodyPr>
          <a:lstStyle/>
          <a:p>
            <a:r>
              <a:rPr lang="zh-CN" altLang="en-US" sz="1600" dirty="0" smtClean="0"/>
              <a:t>如瓜的成熟度</a:t>
            </a:r>
            <a:endParaRPr lang="zh-CN" altLang="en-US" sz="1600" dirty="0"/>
          </a:p>
        </p:txBody>
      </p:sp>
      <p:sp>
        <p:nvSpPr>
          <p:cNvPr id="17" name="TextBox 16"/>
          <p:cNvSpPr txBox="1"/>
          <p:nvPr/>
        </p:nvSpPr>
        <p:spPr>
          <a:xfrm>
            <a:off x="5868144" y="5035642"/>
            <a:ext cx="2646878" cy="338554"/>
          </a:xfrm>
          <a:prstGeom prst="rect">
            <a:avLst/>
          </a:prstGeom>
          <a:noFill/>
        </p:spPr>
        <p:txBody>
          <a:bodyPr wrap="none" rtlCol="0">
            <a:spAutoFit/>
          </a:bodyPr>
          <a:lstStyle/>
          <a:p>
            <a:r>
              <a:rPr lang="zh-CN" altLang="en-US" sz="1600" dirty="0" smtClean="0"/>
              <a:t>如根据瓜的外观分成两部分</a:t>
            </a:r>
            <a:endParaRPr lang="zh-CN" altLang="en-US" sz="1600" dirty="0"/>
          </a:p>
        </p:txBody>
      </p:sp>
      <p:sp>
        <p:nvSpPr>
          <p:cNvPr id="18" name="矩形 17"/>
          <p:cNvSpPr/>
          <p:nvPr/>
        </p:nvSpPr>
        <p:spPr>
          <a:xfrm>
            <a:off x="5062989" y="2524254"/>
            <a:ext cx="800219" cy="584775"/>
          </a:xfrm>
          <a:prstGeom prst="rect">
            <a:avLst/>
          </a:prstGeom>
        </p:spPr>
        <p:txBody>
          <a:bodyPr wrap="none">
            <a:spAutoFit/>
          </a:bodyPr>
          <a:lstStyle/>
          <a:p>
            <a:r>
              <a:rPr lang="zh-CN" altLang="en-US" sz="1600" dirty="0" smtClean="0"/>
              <a:t>输出为</a:t>
            </a:r>
            <a:endParaRPr lang="en-US" altLang="zh-CN" sz="1600" dirty="0" smtClean="0"/>
          </a:p>
          <a:p>
            <a:r>
              <a:rPr lang="zh-CN" altLang="en-US" sz="1600" dirty="0" smtClean="0"/>
              <a:t>连续值</a:t>
            </a:r>
            <a:endParaRPr lang="zh-CN" altLang="en-US" sz="1600" dirty="0"/>
          </a:p>
        </p:txBody>
      </p:sp>
      <p:sp>
        <p:nvSpPr>
          <p:cNvPr id="19" name="矩形 18"/>
          <p:cNvSpPr/>
          <p:nvPr/>
        </p:nvSpPr>
        <p:spPr>
          <a:xfrm>
            <a:off x="5067925" y="3942348"/>
            <a:ext cx="800219" cy="584775"/>
          </a:xfrm>
          <a:prstGeom prst="rect">
            <a:avLst/>
          </a:prstGeom>
        </p:spPr>
        <p:txBody>
          <a:bodyPr wrap="none">
            <a:spAutoFit/>
          </a:bodyPr>
          <a:lstStyle/>
          <a:p>
            <a:r>
              <a:rPr lang="zh-CN" altLang="en-US" sz="1600" dirty="0" smtClean="0"/>
              <a:t>输出为</a:t>
            </a:r>
            <a:endParaRPr lang="en-US" altLang="zh-CN" sz="1600" dirty="0" smtClean="0"/>
          </a:p>
          <a:p>
            <a:r>
              <a:rPr lang="zh-CN" altLang="en-US" sz="1600" dirty="0" smtClean="0"/>
              <a:t>离散</a:t>
            </a:r>
            <a:r>
              <a:rPr lang="zh-CN" altLang="en-US" sz="1600" dirty="0"/>
              <a:t>值</a:t>
            </a:r>
            <a:endParaRPr lang="zh-CN" altLang="en-US" sz="1600" dirty="0"/>
          </a:p>
        </p:txBody>
      </p:sp>
      <p:sp>
        <p:nvSpPr>
          <p:cNvPr id="20" name="矩形 19"/>
          <p:cNvSpPr/>
          <p:nvPr/>
        </p:nvSpPr>
        <p:spPr>
          <a:xfrm>
            <a:off x="4860032" y="5463689"/>
            <a:ext cx="1210588" cy="338554"/>
          </a:xfrm>
          <a:prstGeom prst="rect">
            <a:avLst/>
          </a:prstGeom>
        </p:spPr>
        <p:txBody>
          <a:bodyPr wrap="none">
            <a:spAutoFit/>
          </a:bodyPr>
          <a:lstStyle/>
          <a:p>
            <a:r>
              <a:rPr lang="zh-CN" altLang="en-US" sz="1600" dirty="0" smtClean="0"/>
              <a:t>无标记信息</a:t>
            </a:r>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任务</a:t>
            </a:r>
            <a:endParaRPr lang="en-US" altLang="zh-CN" sz="2400" b="1" dirty="0" smtClean="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矩形 3"/>
              <p:cNvSpPr/>
              <p:nvPr/>
            </p:nvSpPr>
            <p:spPr>
              <a:xfrm>
                <a:off x="1043608" y="2204864"/>
                <a:ext cx="6624736" cy="1015663"/>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b="1" kern="100" dirty="0" smtClean="0">
                    <a:cs typeface="Times New Roman" panose="02020603050405020304" pitchFamily="18" charset="0"/>
                  </a:rPr>
                  <a:t>回归任务</a:t>
                </a:r>
                <a:r>
                  <a:rPr lang="zh-CN" altLang="zh-CN" sz="2000" kern="100" dirty="0" smtClean="0">
                    <a:cs typeface="Times New Roman" panose="02020603050405020304" pitchFamily="18" charset="0"/>
                  </a:rPr>
                  <a:t>是通过</a:t>
                </a:r>
                <a:r>
                  <a:rPr lang="zh-CN" altLang="zh-CN" sz="2000" kern="100" dirty="0">
                    <a:cs typeface="Times New Roman" panose="02020603050405020304" pitchFamily="18" charset="0"/>
                  </a:rPr>
                  <a:t>若干带有标注的样本数据构造出一个预测模型</a:t>
                </a:r>
                <a14:m>
                  <m:oMath xmlns:m="http://schemas.openxmlformats.org/officeDocument/2006/math">
                    <m:r>
                      <a:rPr lang="en-US" altLang="zh-CN" sz="2000" b="0" i="1" smtClean="0">
                        <a:latin typeface="Cambria Math" panose="02040503050406030204"/>
                      </a:rPr>
                      <m:t>𝑓</m:t>
                    </m:r>
                    <m:d>
                      <m:dPr>
                        <m:ctrlPr>
                          <a:rPr lang="zh-CN" altLang="zh-CN" sz="2000" i="1">
                            <a:latin typeface="Cambria Math" panose="02040503050406030204"/>
                          </a:rPr>
                        </m:ctrlPr>
                      </m:dPr>
                      <m:e>
                        <m:r>
                          <a:rPr lang="en-US" altLang="zh-CN" sz="2000" b="0" i="1" smtClean="0">
                            <a:latin typeface="Cambria Math" panose="02040503050406030204"/>
                          </a:rPr>
                          <m:t>𝑥</m:t>
                        </m:r>
                      </m:e>
                    </m:d>
                  </m:oMath>
                </a14:m>
                <a:r>
                  <a:rPr lang="zh-CN" altLang="zh-CN" sz="2000" kern="100" dirty="0">
                    <a:cs typeface="Times New Roman" panose="02020603050405020304" pitchFamily="18" charset="0"/>
                  </a:rPr>
                  <a:t>，使得</a:t>
                </a:r>
                <a14:m>
                  <m:oMath xmlns:m="http://schemas.openxmlformats.org/officeDocument/2006/math">
                    <m:r>
                      <a:rPr lang="en-US" altLang="zh-CN" sz="2000" i="1" kern="100" dirty="0">
                        <a:latin typeface="Cambria Math" panose="02040503050406030204"/>
                        <a:cs typeface="Times New Roman" panose="02020603050405020304" pitchFamily="18" charset="0"/>
                      </a:rPr>
                      <m:t>𝑓</m:t>
                    </m:r>
                    <m:d>
                      <m:dPr>
                        <m:ctrlPr>
                          <a:rPr lang="zh-CN" altLang="zh-CN" sz="2000" i="1">
                            <a:latin typeface="Cambria Math" panose="02040503050406030204"/>
                          </a:rPr>
                        </m:ctrlPr>
                      </m:dPr>
                      <m:e>
                        <m:r>
                          <a:rPr lang="en-US" altLang="zh-CN" sz="2000" b="0" i="1" smtClean="0">
                            <a:latin typeface="Cambria Math" panose="02040503050406030204"/>
                          </a:rPr>
                          <m:t>𝑥</m:t>
                        </m:r>
                      </m:e>
                    </m:d>
                  </m:oMath>
                </a14:m>
                <a:r>
                  <a:rPr lang="zh-CN" altLang="zh-CN" sz="2000" kern="100" dirty="0">
                    <a:cs typeface="Times New Roman" panose="02020603050405020304" pitchFamily="18" charset="0"/>
                  </a:rPr>
                  <a:t>的预测输出尽可能符合真实值，并</a:t>
                </a:r>
                <a14:m>
                  <m:oMath xmlns:m="http://schemas.openxmlformats.org/officeDocument/2006/math">
                    <m:r>
                      <a:rPr lang="zh-CN" altLang="zh-CN" sz="2000" kern="100">
                        <a:latin typeface="Cambria Math" panose="02040503050406030204" pitchFamily="18" charset="0"/>
                        <a:cs typeface="Times New Roman" panose="02020603050405020304" pitchFamily="18" charset="0"/>
                      </a:rPr>
                      <m:t>称</m:t>
                    </m:r>
                    <m:r>
                      <a:rPr lang="en-US" altLang="zh-CN" sz="2000" b="0" i="1" kern="100" smtClean="0">
                        <a:latin typeface="Cambria Math" panose="02040503050406030204"/>
                        <a:cs typeface="Times New Roman" panose="02020603050405020304" pitchFamily="18" charset="0"/>
                      </a:rPr>
                      <m:t>𝑓</m:t>
                    </m:r>
                    <m:d>
                      <m:dPr>
                        <m:ctrlPr>
                          <a:rPr lang="zh-CN" altLang="zh-CN" sz="2000" i="1">
                            <a:latin typeface="Cambria Math" panose="02040503050406030204"/>
                          </a:rPr>
                        </m:ctrlPr>
                      </m:dPr>
                      <m:e>
                        <m:r>
                          <a:rPr lang="en-US" altLang="zh-CN" sz="2000" b="0" i="1" smtClean="0">
                            <a:latin typeface="Cambria Math" panose="02040503050406030204"/>
                          </a:rPr>
                          <m:t>𝑥</m:t>
                        </m:r>
                      </m:e>
                    </m:d>
                  </m:oMath>
                </a14:m>
                <a:r>
                  <a:rPr lang="zh-CN" altLang="zh-CN" sz="2000" kern="100" dirty="0">
                    <a:cs typeface="Times New Roman" panose="02020603050405020304" pitchFamily="18" charset="0"/>
                  </a:rPr>
                  <a:t>为</a:t>
                </a:r>
                <a:r>
                  <a:rPr lang="zh-CN" altLang="zh-CN" sz="2000" kern="100" dirty="0">
                    <a:solidFill>
                      <a:srgbClr val="0000FF"/>
                    </a:solidFill>
                    <a:cs typeface="Times New Roman" panose="02020603050405020304" pitchFamily="18" charset="0"/>
                  </a:rPr>
                  <a:t>回归模型</a:t>
                </a:r>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1043608" y="2204864"/>
                <a:ext cx="6624736" cy="1015663"/>
              </a:xfrm>
              <a:prstGeom prst="rect">
                <a:avLst/>
              </a:prstGeom>
              <a:blipFill rotWithShape="1">
                <a:blip r:embed="rId1"/>
                <a:stretch>
                  <a:fillRect l="-5" t="-14" r="1" b="44"/>
                </a:stretch>
              </a:blipFill>
            </p:spPr>
            <p:txBody>
              <a:bodyPr/>
              <a:lstStyle/>
              <a:p>
                <a:r>
                  <a:rPr lang="zh-CN" altLang="en-US">
                    <a:noFill/>
                  </a:rPr>
                  <a:t> </a:t>
                </a:r>
              </a:p>
            </p:txBody>
          </p:sp>
        </mc:Fallback>
      </mc:AlternateContent>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18202"/>
            <a:ext cx="3313162" cy="186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4"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机器学习的发展历史与背景</a:t>
            </a:r>
            <a:endParaRPr lang="en-US" altLang="zh-CN" sz="2400" dirty="0" smtClean="0">
              <a:latin typeface="黑体" panose="02010609060101010101" pitchFamily="49" charset="-122"/>
              <a:ea typeface="黑体" panose="02010609060101010101" pitchFamily="49" charset="-122"/>
            </a:endParaRPr>
          </a:p>
          <a:p>
            <a:pPr lvl="1"/>
            <a:r>
              <a:rPr lang="zh-CN" altLang="en-US" sz="2400" dirty="0" smtClean="0">
                <a:solidFill>
                  <a:srgbClr val="C00000"/>
                </a:solidFill>
                <a:latin typeface="黑体" panose="02010609060101010101" pitchFamily="49" charset="-122"/>
                <a:ea typeface="黑体" panose="02010609060101010101" pitchFamily="49" charset="-122"/>
              </a:rPr>
              <a:t>机器学习的基本概念</a:t>
            </a:r>
            <a:endParaRPr lang="zh-CN" altLang="en-US" sz="2400" dirty="0" smtClean="0">
              <a:solidFill>
                <a:srgbClr val="C00000"/>
              </a:solidFill>
              <a:latin typeface="黑体" panose="02010609060101010101" pitchFamily="49" charset="-122"/>
              <a:ea typeface="黑体" panose="02010609060101010101" pitchFamily="49" charset="-122"/>
            </a:endParaRPr>
          </a:p>
          <a:p>
            <a:pPr lvl="1"/>
            <a:r>
              <a:rPr lang="zh-CN" altLang="en-US" sz="2400" dirty="0" smtClean="0">
                <a:solidFill>
                  <a:srgbClr val="C00000"/>
                </a:solidFill>
                <a:latin typeface="黑体" panose="02010609060101010101" pitchFamily="49" charset="-122"/>
                <a:ea typeface="黑体" panose="02010609060101010101" pitchFamily="49" charset="-122"/>
              </a:rPr>
              <a:t>模型评估与性能度量</a:t>
            </a:r>
            <a:endParaRPr lang="zh-CN" altLang="en-US" sz="2400" dirty="0" smtClean="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任务</a:t>
            </a:r>
            <a:endParaRPr lang="en-US" altLang="zh-CN" sz="2400" b="1" dirty="0" smtClean="0">
              <a:latin typeface="黑体" panose="02010609060101010101" pitchFamily="49" charset="-122"/>
              <a:ea typeface="黑体" panose="02010609060101010101" pitchFamily="49" charset="-122"/>
            </a:endParaRPr>
          </a:p>
        </p:txBody>
      </p:sp>
      <p:sp>
        <p:nvSpPr>
          <p:cNvPr id="4" name="矩形 3"/>
          <p:cNvSpPr/>
          <p:nvPr/>
        </p:nvSpPr>
        <p:spPr>
          <a:xfrm>
            <a:off x="1043608" y="2204864"/>
            <a:ext cx="6624736" cy="1015663"/>
          </a:xfrm>
          <a:prstGeom prst="rect">
            <a:avLst/>
          </a:prstGeom>
        </p:spPr>
        <p:txBody>
          <a:bodyPr wrap="square">
            <a:spAutoFit/>
          </a:bodyPr>
          <a:lstStyle/>
          <a:p>
            <a:r>
              <a:rPr lang="zh-CN" altLang="en-US" sz="2000" b="1" kern="100" dirty="0" smtClean="0">
                <a:solidFill>
                  <a:srgbClr val="0000FF"/>
                </a:solidFill>
                <a:cs typeface="Times New Roman" panose="02020603050405020304" pitchFamily="18" charset="0"/>
              </a:rPr>
              <a:t>        </a:t>
            </a:r>
            <a:r>
              <a:rPr lang="zh-CN" altLang="en-US" sz="2000" b="1" kern="100" dirty="0" smtClean="0">
                <a:cs typeface="Times New Roman" panose="02020603050405020304" pitchFamily="18" charset="0"/>
              </a:rPr>
              <a:t>分类</a:t>
            </a:r>
            <a:r>
              <a:rPr lang="zh-CN" altLang="en-US" sz="2000" b="1" kern="100" dirty="0">
                <a:cs typeface="Times New Roman" panose="02020603050405020304" pitchFamily="18" charset="0"/>
              </a:rPr>
              <a:t>任务</a:t>
            </a:r>
            <a:r>
              <a:rPr lang="zh-CN" altLang="en-US" sz="2000" kern="100" dirty="0">
                <a:cs typeface="Times New Roman" panose="02020603050405020304" pitchFamily="18" charset="0"/>
              </a:rPr>
              <a:t>的目标是通过训练样本构建合适的</a:t>
            </a:r>
            <a:r>
              <a:rPr lang="zh-CN" altLang="en-US" sz="2000" kern="100" dirty="0" smtClean="0">
                <a:cs typeface="Times New Roman" panose="02020603050405020304" pitchFamily="18" charset="0"/>
              </a:rPr>
              <a:t>分类器</a:t>
            </a:r>
            <a:r>
              <a:rPr lang="en-US" altLang="zh-CN" sz="2000" i="1" kern="100" dirty="0" smtClean="0">
                <a:latin typeface="Times New Roman" panose="02020603050405020304" pitchFamily="18" charset="0"/>
                <a:cs typeface="Times New Roman" panose="02020603050405020304" pitchFamily="18" charset="0"/>
              </a:rPr>
              <a:t>f</a:t>
            </a:r>
            <a:r>
              <a:rPr lang="en-US" altLang="zh-CN" sz="2000" kern="100" dirty="0" smtClean="0">
                <a:cs typeface="Times New Roman" panose="02020603050405020304" pitchFamily="18" charset="0"/>
              </a:rPr>
              <a:t>(</a:t>
            </a:r>
            <a:r>
              <a:rPr lang="en-US" altLang="zh-CN" sz="2000" i="1" kern="100" dirty="0" smtClean="0">
                <a:latin typeface="Times New Roman" panose="02020603050405020304" pitchFamily="18" charset="0"/>
                <a:cs typeface="Times New Roman" panose="02020603050405020304" pitchFamily="18" charset="0"/>
              </a:rPr>
              <a:t>x</a:t>
            </a:r>
            <a:r>
              <a:rPr lang="en-US" altLang="zh-CN" sz="2000" kern="100" dirty="0" smtClean="0">
                <a:cs typeface="Times New Roman" panose="02020603050405020304" pitchFamily="18" charset="0"/>
              </a:rPr>
              <a:t>)</a:t>
            </a:r>
            <a:r>
              <a:rPr lang="zh-CN" altLang="en-US" sz="2000" kern="100" dirty="0" smtClean="0">
                <a:cs typeface="Times New Roman" panose="02020603050405020304" pitchFamily="18" charset="0"/>
              </a:rPr>
              <a:t>，完成对目标的分类。</a:t>
            </a:r>
            <a:r>
              <a:rPr lang="zh-CN" altLang="en-US" sz="2000" kern="100" dirty="0">
                <a:cs typeface="Times New Roman" panose="02020603050405020304" pitchFamily="18" charset="0"/>
              </a:rPr>
              <a:t>用于分类任务的机器学习模型称为</a:t>
            </a:r>
            <a:r>
              <a:rPr lang="zh-CN" altLang="en-US" sz="2000" kern="100" dirty="0">
                <a:solidFill>
                  <a:srgbClr val="0000FF"/>
                </a:solidFill>
                <a:cs typeface="Times New Roman" panose="02020603050405020304" pitchFamily="18" charset="0"/>
              </a:rPr>
              <a:t>分类模型</a:t>
            </a:r>
            <a:r>
              <a:rPr lang="zh-CN" altLang="en-US" sz="2000" kern="100" dirty="0">
                <a:cs typeface="Times New Roman" panose="02020603050405020304" pitchFamily="18" charset="0"/>
              </a:rPr>
              <a:t>或</a:t>
            </a:r>
            <a:r>
              <a:rPr lang="zh-CN" altLang="en-US" sz="2000" kern="100" dirty="0" smtClean="0">
                <a:solidFill>
                  <a:srgbClr val="0000FF"/>
                </a:solidFill>
                <a:cs typeface="Times New Roman" panose="02020603050405020304" pitchFamily="18" charset="0"/>
              </a:rPr>
              <a:t>分类器</a:t>
            </a:r>
            <a:endParaRPr lang="zh-CN" altLang="en-US" sz="2000" kern="100" dirty="0">
              <a:solidFill>
                <a:srgbClr val="0000FF"/>
              </a:solidFill>
              <a:cs typeface="Times New Roman" panose="02020603050405020304" pitchFamily="18" charset="0"/>
            </a:endParaRPr>
          </a:p>
        </p:txBody>
      </p:sp>
      <p:pic>
        <p:nvPicPr>
          <p:cNvPr id="6" name="图片 5"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2970" y="3429000"/>
            <a:ext cx="2966012" cy="2286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任务</a:t>
            </a:r>
            <a:endParaRPr lang="en-US" altLang="zh-CN" sz="2400" b="1" dirty="0" smtClean="0">
              <a:latin typeface="黑体" panose="02010609060101010101" pitchFamily="49" charset="-122"/>
              <a:ea typeface="黑体" panose="02010609060101010101" pitchFamily="49" charset="-122"/>
            </a:endParaRPr>
          </a:p>
        </p:txBody>
      </p:sp>
      <p:sp>
        <p:nvSpPr>
          <p:cNvPr id="4" name="矩形 3"/>
          <p:cNvSpPr/>
          <p:nvPr/>
        </p:nvSpPr>
        <p:spPr>
          <a:xfrm>
            <a:off x="1043608" y="2204864"/>
            <a:ext cx="6624736" cy="1015663"/>
          </a:xfrm>
          <a:prstGeom prst="rect">
            <a:avLst/>
          </a:prstGeom>
        </p:spPr>
        <p:txBody>
          <a:bodyPr wrap="square">
            <a:spAutoFit/>
          </a:bodyPr>
          <a:lstStyle/>
          <a:p>
            <a:r>
              <a:rPr lang="en-US" altLang="zh-CN" sz="2000" b="1" kern="100" dirty="0" smtClean="0">
                <a:cs typeface="Times New Roman" panose="02020603050405020304" pitchFamily="18" charset="0"/>
              </a:rPr>
              <a:t>        </a:t>
            </a:r>
            <a:r>
              <a:rPr lang="zh-CN" altLang="zh-CN" sz="2000" b="1" kern="100" dirty="0" smtClean="0">
                <a:cs typeface="Times New Roman" panose="02020603050405020304" pitchFamily="18" charset="0"/>
              </a:rPr>
              <a:t>聚类任务</a:t>
            </a:r>
            <a:r>
              <a:rPr lang="zh-CN" altLang="en-US" sz="2000" kern="100" dirty="0" smtClean="0">
                <a:cs typeface="Times New Roman" panose="02020603050405020304" pitchFamily="18" charset="0"/>
              </a:rPr>
              <a:t>是</a:t>
            </a:r>
            <a:r>
              <a:rPr lang="zh-CN" altLang="zh-CN" sz="2000" kern="100" dirty="0" smtClean="0">
                <a:cs typeface="Times New Roman" panose="02020603050405020304" pitchFamily="18" charset="0"/>
              </a:rPr>
              <a:t>对</a:t>
            </a:r>
            <a:r>
              <a:rPr lang="zh-CN" altLang="zh-CN" sz="2000" kern="100" dirty="0">
                <a:cs typeface="Times New Roman" panose="02020603050405020304" pitchFamily="18" charset="0"/>
              </a:rPr>
              <a:t>样本数据实现物以类聚的</a:t>
            </a:r>
            <a:r>
              <a:rPr lang="zh-CN" altLang="zh-CN" sz="2000" kern="100" dirty="0" smtClean="0">
                <a:cs typeface="Times New Roman" panose="02020603050405020304" pitchFamily="18" charset="0"/>
              </a:rPr>
              <a:t>效果</a:t>
            </a:r>
            <a:r>
              <a:rPr lang="zh-CN" altLang="en-US" sz="2000" kern="100" dirty="0" smtClean="0">
                <a:cs typeface="Times New Roman" panose="02020603050405020304" pitchFamily="18" charset="0"/>
              </a:rPr>
              <a:t>。</a:t>
            </a:r>
            <a:r>
              <a:rPr lang="zh-CN" altLang="zh-CN" sz="2000" kern="100" dirty="0">
                <a:cs typeface="Times New Roman" panose="02020603050405020304" pitchFamily="18" charset="0"/>
              </a:rPr>
              <a:t>聚类的类别由不同样本之间的某种相似性确定，因而聚类类别所表达的含义通常是</a:t>
            </a:r>
            <a:r>
              <a:rPr lang="zh-CN" altLang="zh-CN" sz="2000" kern="100" dirty="0">
                <a:solidFill>
                  <a:srgbClr val="0000FF"/>
                </a:solidFill>
                <a:cs typeface="Times New Roman" panose="02020603050405020304" pitchFamily="18" charset="0"/>
              </a:rPr>
              <a:t>不确定</a:t>
            </a:r>
            <a:r>
              <a:rPr lang="zh-CN" altLang="zh-CN" sz="2000" kern="100" dirty="0" smtClean="0">
                <a:solidFill>
                  <a:srgbClr val="0000FF"/>
                </a:solidFill>
                <a:cs typeface="Times New Roman" panose="02020603050405020304" pitchFamily="18" charset="0"/>
              </a:rPr>
              <a:t>的</a:t>
            </a:r>
            <a:endParaRPr lang="zh-CN" altLang="en-US" sz="2000" dirty="0"/>
          </a:p>
        </p:txBody>
      </p:sp>
      <p:pic>
        <p:nvPicPr>
          <p:cNvPr id="7" name="图片 6"/>
          <p:cNvPicPr>
            <a:picLocks noChangeAspect="1"/>
          </p:cNvPicPr>
          <p:nvPr/>
        </p:nvPicPr>
        <p:blipFill>
          <a:blip r:embed="rId1"/>
          <a:stretch>
            <a:fillRect/>
          </a:stretch>
        </p:blipFill>
        <p:spPr>
          <a:xfrm>
            <a:off x="2267744" y="3645024"/>
            <a:ext cx="3888432" cy="151216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任务</a:t>
            </a:r>
            <a:endParaRPr lang="en-US" altLang="zh-CN" sz="2400"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1115695" y="2204720"/>
            <a:ext cx="6858635" cy="3876675"/>
          </a:xfrm>
          <a:prstGeom prst="rect">
            <a:avLst/>
          </a:prstGeom>
          <a:noFill/>
        </p:spPr>
        <p:txBody>
          <a:bodyPr wrap="square" rtlCol="0" anchor="t">
            <a:spAutoFit/>
          </a:bodyPr>
          <a:p>
            <a:pPr>
              <a:lnSpc>
                <a:spcPct val="150000"/>
              </a:lnSpc>
            </a:pPr>
            <a:r>
              <a:rPr lang="zh-CN" altLang="zh-CN" sz="2000" b="1" dirty="0">
                <a:sym typeface="+mn-ea"/>
              </a:rPr>
              <a:t>思考：</a:t>
            </a:r>
            <a:r>
              <a:rPr lang="zh-CN" altLang="zh-CN" sz="2000" dirty="0">
                <a:sym typeface="+mn-ea"/>
              </a:rPr>
              <a:t>一监狱人脸识别准入系统用来识别待进入人员的身份，此系统一共包括识别</a:t>
            </a:r>
            <a:r>
              <a:rPr lang="en-US" altLang="zh-CN" sz="2000" dirty="0">
                <a:sym typeface="+mn-ea"/>
              </a:rPr>
              <a:t>4</a:t>
            </a:r>
            <a:r>
              <a:rPr lang="zh-CN" altLang="zh-CN" sz="2000" dirty="0">
                <a:sym typeface="+mn-ea"/>
              </a:rPr>
              <a:t>种不同的人员：狱警、小偷、送餐员、其他，下面哪种学习方法最适合此种应用需求</a:t>
            </a:r>
            <a:r>
              <a:rPr lang="en-US" altLang="zh-CN" sz="2000" dirty="0">
                <a:sym typeface="+mn-ea"/>
              </a:rPr>
              <a:t>?</a:t>
            </a:r>
            <a:endParaRPr lang="zh-CN" altLang="zh-CN" sz="2000" dirty="0"/>
          </a:p>
          <a:p>
            <a:pPr lvl="0">
              <a:lnSpc>
                <a:spcPct val="150000"/>
              </a:lnSpc>
            </a:pPr>
            <a:r>
              <a:rPr lang="en-US" altLang="zh-CN" sz="2000" dirty="0">
                <a:sym typeface="+mn-ea"/>
              </a:rPr>
              <a:t>A</a:t>
            </a:r>
            <a:r>
              <a:rPr lang="zh-CN" altLang="en-US" sz="2000" dirty="0">
                <a:sym typeface="+mn-ea"/>
              </a:rPr>
              <a:t>、</a:t>
            </a:r>
            <a:r>
              <a:rPr lang="zh-CN" altLang="zh-CN" sz="2000" dirty="0">
                <a:sym typeface="+mn-ea"/>
              </a:rPr>
              <a:t>二分类</a:t>
            </a:r>
            <a:br>
              <a:rPr lang="en-US" altLang="zh-CN" sz="2000" dirty="0">
                <a:sym typeface="+mn-ea"/>
              </a:rPr>
            </a:br>
            <a:r>
              <a:rPr lang="en-US" altLang="zh-CN" sz="2000" dirty="0">
                <a:sym typeface="+mn-ea"/>
              </a:rPr>
              <a:t>B</a:t>
            </a:r>
            <a:r>
              <a:rPr lang="zh-CN" altLang="zh-CN" sz="2000" dirty="0">
                <a:sym typeface="+mn-ea"/>
              </a:rPr>
              <a:t>、多分类</a:t>
            </a:r>
            <a:br>
              <a:rPr lang="en-US" altLang="zh-CN" sz="2000" dirty="0">
                <a:sym typeface="+mn-ea"/>
              </a:rPr>
            </a:br>
            <a:r>
              <a:rPr lang="en-US" altLang="zh-CN" sz="2000" dirty="0">
                <a:sym typeface="+mn-ea"/>
              </a:rPr>
              <a:t>C</a:t>
            </a:r>
            <a:r>
              <a:rPr lang="zh-CN" altLang="zh-CN" sz="2000" dirty="0">
                <a:sym typeface="+mn-ea"/>
              </a:rPr>
              <a:t>、聚类</a:t>
            </a:r>
            <a:br>
              <a:rPr lang="en-US" altLang="zh-CN" sz="2000" dirty="0">
                <a:sym typeface="+mn-ea"/>
              </a:rPr>
            </a:br>
            <a:r>
              <a:rPr lang="en-US" altLang="zh-CN" sz="2000" dirty="0">
                <a:sym typeface="+mn-ea"/>
              </a:rPr>
              <a:t>D</a:t>
            </a:r>
            <a:r>
              <a:rPr lang="zh-CN" altLang="zh-CN" sz="2000" dirty="0">
                <a:sym typeface="+mn-ea"/>
              </a:rPr>
              <a:t>、回归</a:t>
            </a:r>
            <a:endParaRPr lang="zh-CN" altLang="zh-CN" sz="2000" dirty="0"/>
          </a:p>
          <a:p>
            <a:endParaRPr lang="zh-CN" altLang="en-US" dirty="0">
              <a:solidFill>
                <a:srgbClr val="0000FF"/>
              </a:solidFill>
              <a:sym typeface="+mn-ea"/>
            </a:endParaRPr>
          </a:p>
          <a:p>
            <a:r>
              <a:rPr lang="zh-CN" altLang="en-US" dirty="0">
                <a:solidFill>
                  <a:srgbClr val="0000FF"/>
                </a:solidFill>
                <a:sym typeface="+mn-ea"/>
              </a:rPr>
              <a:t>参考</a:t>
            </a:r>
            <a:r>
              <a:rPr lang="zh-CN" altLang="zh-CN" dirty="0" smtClean="0">
                <a:solidFill>
                  <a:srgbClr val="0000FF"/>
                </a:solidFill>
                <a:sym typeface="+mn-ea"/>
              </a:rPr>
              <a:t>答案</a:t>
            </a:r>
            <a:r>
              <a:rPr lang="en-US" altLang="zh-CN" dirty="0">
                <a:solidFill>
                  <a:srgbClr val="0000FF"/>
                </a:solidFill>
                <a:sym typeface="+mn-ea"/>
              </a:rPr>
              <a:t>: B</a:t>
            </a:r>
            <a:endParaRPr lang="en-US" altLang="zh-CN" dirty="0">
              <a:solidFill>
                <a:srgbClr val="0000FF"/>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常见类型</a:t>
            </a:r>
            <a:endParaRPr lang="en-US" altLang="zh-CN" sz="2400" b="1" dirty="0" smtClean="0">
              <a:latin typeface="黑体" panose="02010609060101010101" pitchFamily="49" charset="-122"/>
              <a:ea typeface="黑体" panose="02010609060101010101" pitchFamily="49" charset="-122"/>
            </a:endParaRPr>
          </a:p>
        </p:txBody>
      </p:sp>
      <p:sp>
        <p:nvSpPr>
          <p:cNvPr id="6" name="矩形: 圆角 3"/>
          <p:cNvSpPr/>
          <p:nvPr/>
        </p:nvSpPr>
        <p:spPr>
          <a:xfrm>
            <a:off x="1115616" y="3792550"/>
            <a:ext cx="1463447" cy="510778"/>
          </a:xfrm>
          <a:prstGeom prst="roundRect">
            <a:avLst/>
          </a:prstGeom>
          <a:solidFill>
            <a:srgbClr val="FFC000"/>
          </a:solidFill>
        </p:spPr>
        <p:txBody>
          <a:bodyPr wrap="none">
            <a:spAutoFit/>
          </a:bodyPr>
          <a:lstStyle/>
          <a:p>
            <a:r>
              <a:rPr lang="zh-CN" altLang="zh-CN" kern="100" dirty="0">
                <a:solidFill>
                  <a:schemeClr val="tx1"/>
                </a:solidFill>
                <a:cs typeface="Times New Roman" panose="02020603050405020304" pitchFamily="18" charset="0"/>
              </a:rPr>
              <a:t>机器学习</a:t>
            </a:r>
            <a:endParaRPr lang="zh-CN" altLang="en-US" dirty="0">
              <a:solidFill>
                <a:schemeClr val="tx1"/>
              </a:solidFill>
            </a:endParaRPr>
          </a:p>
        </p:txBody>
      </p:sp>
      <p:sp>
        <p:nvSpPr>
          <p:cNvPr id="8" name="左大括号 7"/>
          <p:cNvSpPr/>
          <p:nvPr/>
        </p:nvSpPr>
        <p:spPr bwMode="auto">
          <a:xfrm>
            <a:off x="2624574" y="2763243"/>
            <a:ext cx="288032" cy="2520280"/>
          </a:xfrm>
          <a:prstGeom prst="leftBrac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带形: 前凸 5"/>
          <p:cNvSpPr/>
          <p:nvPr/>
        </p:nvSpPr>
        <p:spPr>
          <a:xfrm>
            <a:off x="3117751" y="2763242"/>
            <a:ext cx="2387143" cy="550962"/>
          </a:xfrm>
          <a:prstGeom prst="ribbon">
            <a:avLst>
              <a:gd name="adj1" fmla="val 16667"/>
              <a:gd name="adj2" fmla="val 74665"/>
            </a:avLst>
          </a:prstGeom>
          <a:solidFill>
            <a:schemeClr val="accent5">
              <a:lumMod val="75000"/>
              <a:alpha val="62000"/>
            </a:schemeClr>
          </a:solidFill>
        </p:spPr>
        <p:txBody>
          <a:bodyPr wrap="square">
            <a:spAutoFit/>
          </a:bodyPr>
          <a:lstStyle/>
          <a:p>
            <a:pPr algn="ctr"/>
            <a:r>
              <a:rPr lang="zh-CN" altLang="zh-CN" kern="100" dirty="0">
                <a:solidFill>
                  <a:schemeClr val="tx1"/>
                </a:solidFill>
                <a:cs typeface="Times New Roman" panose="02020603050405020304" pitchFamily="18" charset="0"/>
              </a:rPr>
              <a:t>监督学习</a:t>
            </a:r>
            <a:endParaRPr lang="zh-CN" altLang="en-US" kern="100" dirty="0">
              <a:solidFill>
                <a:schemeClr val="tx1"/>
              </a:solidFill>
              <a:cs typeface="Times New Roman" panose="02020603050405020304" pitchFamily="18" charset="0"/>
            </a:endParaRPr>
          </a:p>
        </p:txBody>
      </p:sp>
      <p:sp>
        <p:nvSpPr>
          <p:cNvPr id="10" name="带形: 前凸 7"/>
          <p:cNvSpPr/>
          <p:nvPr/>
        </p:nvSpPr>
        <p:spPr>
          <a:xfrm>
            <a:off x="3098978" y="3792550"/>
            <a:ext cx="2405916" cy="550962"/>
          </a:xfrm>
          <a:prstGeom prst="ribbon">
            <a:avLst>
              <a:gd name="adj1" fmla="val 16667"/>
              <a:gd name="adj2" fmla="val 72989"/>
            </a:avLst>
          </a:prstGeom>
          <a:solidFill>
            <a:schemeClr val="accent5">
              <a:lumMod val="75000"/>
              <a:alpha val="62000"/>
            </a:schemeClr>
          </a:solidFill>
        </p:spPr>
        <p:txBody>
          <a:bodyPr wrap="square">
            <a:spAutoFit/>
          </a:bodyPr>
          <a:lstStyle/>
          <a:p>
            <a:r>
              <a:rPr lang="zh-CN" altLang="zh-CN" kern="100" dirty="0">
                <a:solidFill>
                  <a:schemeClr val="tx1"/>
                </a:solidFill>
                <a:cs typeface="Times New Roman" panose="02020603050405020304" pitchFamily="18" charset="0"/>
              </a:rPr>
              <a:t>无监督学习</a:t>
            </a:r>
            <a:endParaRPr lang="zh-CN" altLang="en-US" kern="100" dirty="0">
              <a:solidFill>
                <a:schemeClr val="tx1"/>
              </a:solidFill>
              <a:cs typeface="Times New Roman" panose="02020603050405020304" pitchFamily="18" charset="0"/>
            </a:endParaRPr>
          </a:p>
        </p:txBody>
      </p:sp>
      <p:sp>
        <p:nvSpPr>
          <p:cNvPr id="11" name="带形: 前凸 8"/>
          <p:cNvSpPr/>
          <p:nvPr/>
        </p:nvSpPr>
        <p:spPr>
          <a:xfrm>
            <a:off x="3098978" y="4821858"/>
            <a:ext cx="2405916" cy="550962"/>
          </a:xfrm>
          <a:prstGeom prst="ribbon">
            <a:avLst>
              <a:gd name="adj1" fmla="val 16667"/>
              <a:gd name="adj2" fmla="val 73562"/>
            </a:avLst>
          </a:prstGeom>
          <a:solidFill>
            <a:schemeClr val="accent5">
              <a:lumMod val="75000"/>
              <a:alpha val="62000"/>
            </a:schemeClr>
          </a:solidFill>
        </p:spPr>
        <p:txBody>
          <a:bodyPr wrap="square">
            <a:spAutoFit/>
          </a:bodyPr>
          <a:lstStyle/>
          <a:p>
            <a:pPr algn="ctr"/>
            <a:r>
              <a:rPr lang="zh-CN" altLang="zh-CN" kern="100" dirty="0">
                <a:solidFill>
                  <a:schemeClr val="tx1"/>
                </a:solidFill>
                <a:cs typeface="Times New Roman" panose="02020603050405020304" pitchFamily="18" charset="0"/>
              </a:rPr>
              <a:t>强化学习</a:t>
            </a:r>
            <a:endParaRPr lang="zh-CN" altLang="en-US" kern="100" dirty="0">
              <a:solidFill>
                <a:schemeClr val="tx1"/>
              </a:solidFill>
              <a:cs typeface="Times New Roman" panose="02020603050405020304" pitchFamily="18" charset="0"/>
            </a:endParaRPr>
          </a:p>
        </p:txBody>
      </p:sp>
      <p:sp>
        <p:nvSpPr>
          <p:cNvPr id="12" name="矩形 11"/>
          <p:cNvSpPr/>
          <p:nvPr/>
        </p:nvSpPr>
        <p:spPr>
          <a:xfrm>
            <a:off x="2651796" y="5693186"/>
            <a:ext cx="3005951" cy="400110"/>
          </a:xfrm>
          <a:prstGeom prst="rect">
            <a:avLst/>
          </a:prstGeom>
        </p:spPr>
        <p:txBody>
          <a:bodyPr wrap="none">
            <a:spAutoFit/>
          </a:bodyPr>
          <a:lstStyle/>
          <a:p>
            <a:r>
              <a:rPr lang="zh-CN" altLang="en-US" sz="2000" kern="100" dirty="0">
                <a:solidFill>
                  <a:srgbClr val="0000FF"/>
                </a:solidFill>
                <a:cs typeface="Times New Roman" panose="02020603050405020304" pitchFamily="18" charset="0"/>
              </a:rPr>
              <a:t>依据</a:t>
            </a:r>
            <a:r>
              <a:rPr lang="zh-CN" altLang="zh-CN" sz="2000" kern="100" dirty="0">
                <a:solidFill>
                  <a:srgbClr val="0000FF"/>
                </a:solidFill>
                <a:cs typeface="Times New Roman" panose="02020603050405020304" pitchFamily="18" charset="0"/>
              </a:rPr>
              <a:t>先验信息的不同形式</a:t>
            </a:r>
            <a:endParaRPr lang="zh-CN" altLang="en-US" sz="2000" dirty="0">
              <a:solidFill>
                <a:srgbClr val="0000FF"/>
              </a:solidFill>
            </a:endParaRPr>
          </a:p>
        </p:txBody>
      </p:sp>
      <p:sp>
        <p:nvSpPr>
          <p:cNvPr id="13" name="TextBox 12"/>
          <p:cNvSpPr txBox="1"/>
          <p:nvPr/>
        </p:nvSpPr>
        <p:spPr>
          <a:xfrm>
            <a:off x="5504894" y="2869446"/>
            <a:ext cx="2441694" cy="338554"/>
          </a:xfrm>
          <a:prstGeom prst="rect">
            <a:avLst/>
          </a:prstGeom>
          <a:noFill/>
        </p:spPr>
        <p:txBody>
          <a:bodyPr wrap="none" rtlCol="0">
            <a:spAutoFit/>
          </a:bodyPr>
          <a:lstStyle/>
          <a:p>
            <a:r>
              <a:rPr lang="zh-CN" altLang="en-US" sz="1600" dirty="0" smtClean="0"/>
              <a:t>有标记信息：分类、回归</a:t>
            </a:r>
            <a:endParaRPr lang="zh-CN" altLang="en-US" sz="1600" dirty="0"/>
          </a:p>
        </p:txBody>
      </p:sp>
      <p:sp>
        <p:nvSpPr>
          <p:cNvPr id="14" name="TextBox 13"/>
          <p:cNvSpPr txBox="1"/>
          <p:nvPr/>
        </p:nvSpPr>
        <p:spPr>
          <a:xfrm>
            <a:off x="5532116" y="3854106"/>
            <a:ext cx="2441694" cy="338554"/>
          </a:xfrm>
          <a:prstGeom prst="rect">
            <a:avLst/>
          </a:prstGeom>
          <a:noFill/>
        </p:spPr>
        <p:txBody>
          <a:bodyPr wrap="none" rtlCol="0">
            <a:spAutoFit/>
          </a:bodyPr>
          <a:lstStyle/>
          <a:p>
            <a:r>
              <a:rPr lang="zh-CN" altLang="en-US" sz="1600" dirty="0" smtClean="0"/>
              <a:t>无标记信息：聚类、降维</a:t>
            </a:r>
            <a:endParaRPr lang="zh-CN" altLang="en-US" sz="1600" dirty="0"/>
          </a:p>
        </p:txBody>
      </p:sp>
      <p:sp>
        <p:nvSpPr>
          <p:cNvPr id="15" name="TextBox 14"/>
          <p:cNvSpPr txBox="1"/>
          <p:nvPr/>
        </p:nvSpPr>
        <p:spPr>
          <a:xfrm>
            <a:off x="5532116" y="4944969"/>
            <a:ext cx="3057247" cy="338554"/>
          </a:xfrm>
          <a:prstGeom prst="rect">
            <a:avLst/>
          </a:prstGeom>
          <a:noFill/>
        </p:spPr>
        <p:txBody>
          <a:bodyPr wrap="none" rtlCol="0">
            <a:spAutoFit/>
          </a:bodyPr>
          <a:lstStyle/>
          <a:p>
            <a:r>
              <a:rPr lang="zh-CN" altLang="en-US" sz="1600" dirty="0" smtClean="0"/>
              <a:t>环境的反馈：马尔科夫决策过程</a:t>
            </a:r>
            <a:endParaRPr lang="zh-CN" alt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常见类型</a:t>
            </a:r>
            <a:endParaRPr lang="en-US" altLang="zh-CN" sz="2400" b="1" dirty="0" smtClean="0">
              <a:latin typeface="黑体" panose="02010609060101010101" pitchFamily="49" charset="-122"/>
              <a:ea typeface="黑体" panose="02010609060101010101" pitchFamily="49" charset="-122"/>
            </a:endParaRPr>
          </a:p>
        </p:txBody>
      </p:sp>
      <p:sp>
        <p:nvSpPr>
          <p:cNvPr id="8" name="矩形 7"/>
          <p:cNvSpPr/>
          <p:nvPr/>
        </p:nvSpPr>
        <p:spPr>
          <a:xfrm>
            <a:off x="1043608" y="2204864"/>
            <a:ext cx="6624736" cy="1322070"/>
          </a:xfrm>
          <a:prstGeom prst="rect">
            <a:avLst/>
          </a:prstGeom>
        </p:spPr>
        <p:txBody>
          <a:bodyPr wrap="square">
            <a:spAutoFit/>
          </a:bodyPr>
          <a:lstStyle/>
          <a:p>
            <a:r>
              <a:rPr lang="en-US" altLang="zh-CN" sz="2000" b="1" kern="100" dirty="0" smtClean="0">
                <a:cs typeface="Times New Roman" panose="02020603050405020304" pitchFamily="18" charset="0"/>
              </a:rPr>
              <a:t>        </a:t>
            </a:r>
            <a:r>
              <a:rPr lang="zh-CN" altLang="en-US" sz="2000" b="1" kern="100" dirty="0" smtClean="0">
                <a:cs typeface="Times New Roman" panose="02020603050405020304" pitchFamily="18" charset="0"/>
              </a:rPr>
              <a:t>有监督学习</a:t>
            </a:r>
            <a:r>
              <a:rPr lang="zh-CN" altLang="zh-CN" sz="2000" kern="100" dirty="0" smtClean="0">
                <a:solidFill>
                  <a:srgbClr val="333333"/>
                </a:solidFill>
                <a:cs typeface="Arial" panose="020B0604020202020204" pitchFamily="34" charset="0"/>
              </a:rPr>
              <a:t>利用</a:t>
            </a:r>
            <a:r>
              <a:rPr lang="zh-CN" altLang="zh-CN" sz="2000" kern="100" dirty="0">
                <a:solidFill>
                  <a:srgbClr val="333333"/>
                </a:solidFill>
                <a:cs typeface="Arial" panose="020B0604020202020204" pitchFamily="34" charset="0"/>
              </a:rPr>
              <a:t>一组带标记样本调整模型参数，提升模型性能的学习方式</a:t>
            </a:r>
            <a:r>
              <a:rPr lang="zh-CN" altLang="zh-CN" sz="2000" kern="100" dirty="0" smtClean="0">
                <a:solidFill>
                  <a:srgbClr val="333333"/>
                </a:solidFill>
                <a:cs typeface="Arial" panose="020B0604020202020204" pitchFamily="34" charset="0"/>
              </a:rPr>
              <a:t>。</a:t>
            </a:r>
            <a:r>
              <a:rPr lang="zh-CN" altLang="zh-CN" sz="2000" kern="100" dirty="0">
                <a:cs typeface="Arial" panose="020B0604020202020204" pitchFamily="34" charset="0"/>
              </a:rPr>
              <a:t>基本思想是通过</a:t>
            </a:r>
            <a:r>
              <a:rPr lang="zh-CN" altLang="zh-CN" sz="2000" kern="100" dirty="0">
                <a:solidFill>
                  <a:srgbClr val="333333"/>
                </a:solidFill>
                <a:cs typeface="Arial" panose="020B0604020202020204" pitchFamily="34" charset="0"/>
                <a:sym typeface="+mn-ea"/>
              </a:rPr>
              <a:t>标记</a:t>
            </a:r>
            <a:r>
              <a:rPr lang="zh-CN" altLang="zh-CN" sz="2000" kern="100" dirty="0">
                <a:cs typeface="Times New Roman" panose="02020603050405020304" pitchFamily="18" charset="0"/>
              </a:rPr>
              <a:t>值告诉模型在给定输入的情况下应该输出什么值，由此获得尽可能接近真实映射方式的优化</a:t>
            </a:r>
            <a:r>
              <a:rPr lang="zh-CN" altLang="zh-CN" sz="2000" kern="100" dirty="0" smtClean="0">
                <a:cs typeface="Times New Roman" panose="02020603050405020304" pitchFamily="18" charset="0"/>
              </a:rPr>
              <a:t>模型</a:t>
            </a:r>
            <a:endParaRPr lang="zh-CN" altLang="en-US" sz="2000" dirty="0"/>
          </a:p>
        </p:txBody>
      </p:sp>
      <p:pic>
        <p:nvPicPr>
          <p:cNvPr id="9" name="图片 8"/>
          <p:cNvPicPr/>
          <p:nvPr/>
        </p:nvPicPr>
        <p:blipFill>
          <a:blip r:embed="rId1">
            <a:extLst>
              <a:ext uri="{28A0092B-C50C-407E-A947-70E740481C1C}">
                <a14:useLocalDpi xmlns:a14="http://schemas.microsoft.com/office/drawing/2010/main" val="0"/>
              </a:ext>
            </a:extLst>
          </a:blip>
          <a:stretch>
            <a:fillRect/>
          </a:stretch>
        </p:blipFill>
        <p:spPr>
          <a:xfrm>
            <a:off x="2712563" y="3933056"/>
            <a:ext cx="3718874" cy="234933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常见类型</a:t>
            </a:r>
            <a:endParaRPr lang="en-US" altLang="zh-CN" sz="2400" b="1" dirty="0" smtClean="0">
              <a:latin typeface="黑体" panose="02010609060101010101" pitchFamily="49" charset="-122"/>
              <a:ea typeface="黑体" panose="02010609060101010101" pitchFamily="49" charset="-122"/>
            </a:endParaRPr>
          </a:p>
        </p:txBody>
      </p:sp>
      <p:sp>
        <p:nvSpPr>
          <p:cNvPr id="8" name="矩形 7"/>
          <p:cNvSpPr/>
          <p:nvPr/>
        </p:nvSpPr>
        <p:spPr>
          <a:xfrm>
            <a:off x="1043608" y="2204864"/>
            <a:ext cx="6624736" cy="707886"/>
          </a:xfrm>
          <a:prstGeom prst="rect">
            <a:avLst/>
          </a:prstGeom>
        </p:spPr>
        <p:txBody>
          <a:bodyPr wrap="square">
            <a:spAutoFit/>
          </a:bodyPr>
          <a:lstStyle/>
          <a:p>
            <a:r>
              <a:rPr lang="en-US" altLang="zh-CN" sz="2000" b="1" kern="100" dirty="0" smtClean="0">
                <a:cs typeface="Times New Roman" panose="02020603050405020304" pitchFamily="18" charset="0"/>
              </a:rPr>
              <a:t>        </a:t>
            </a:r>
            <a:r>
              <a:rPr lang="zh-CN" altLang="en-US" sz="2000" b="1" kern="100" dirty="0" smtClean="0">
                <a:cs typeface="Times New Roman" panose="02020603050405020304" pitchFamily="18" charset="0"/>
              </a:rPr>
              <a:t>无监督学习</a:t>
            </a:r>
            <a:r>
              <a:rPr lang="zh-CN" altLang="zh-CN" sz="2000" kern="100" dirty="0">
                <a:cs typeface="Times New Roman" panose="02020603050405020304" pitchFamily="18" charset="0"/>
              </a:rPr>
              <a:t>通过比较样本之间的某种联系实现对样本的数据分析</a:t>
            </a:r>
            <a:r>
              <a:rPr lang="zh-CN" altLang="zh-CN" sz="2000" kern="100" dirty="0" smtClean="0">
                <a:solidFill>
                  <a:srgbClr val="333333"/>
                </a:solidFill>
                <a:cs typeface="Arial" panose="020B0604020202020204" pitchFamily="34" charset="0"/>
              </a:rPr>
              <a:t>。</a:t>
            </a:r>
            <a:r>
              <a:rPr lang="zh-CN" altLang="zh-CN" sz="2000" kern="100" dirty="0">
                <a:cs typeface="Times New Roman" panose="02020603050405020304" pitchFamily="18" charset="0"/>
              </a:rPr>
              <a:t>最大特点是学习算法的输入是无标记样本</a:t>
            </a:r>
            <a:endParaRPr lang="zh-CN" altLang="en-US" sz="2000" dirty="0"/>
          </a:p>
        </p:txBody>
      </p:sp>
      <p:pic>
        <p:nvPicPr>
          <p:cNvPr id="6" name="图片 5"/>
          <p:cNvPicPr>
            <a:picLocks noChangeAspect="1"/>
          </p:cNvPicPr>
          <p:nvPr/>
        </p:nvPicPr>
        <p:blipFill>
          <a:blip r:embed="rId1"/>
          <a:stretch>
            <a:fillRect/>
          </a:stretch>
        </p:blipFill>
        <p:spPr>
          <a:xfrm>
            <a:off x="754796" y="3933056"/>
            <a:ext cx="3888432" cy="1512168"/>
          </a:xfrm>
          <a:prstGeom prst="rect">
            <a:avLst/>
          </a:prstGeom>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633135"/>
            <a:ext cx="3362697" cy="211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375846" y="5745144"/>
            <a:ext cx="646331" cy="369332"/>
          </a:xfrm>
          <a:prstGeom prst="rect">
            <a:avLst/>
          </a:prstGeom>
        </p:spPr>
        <p:txBody>
          <a:bodyPr wrap="none">
            <a:spAutoFit/>
          </a:bodyPr>
          <a:lstStyle/>
          <a:p>
            <a:r>
              <a:rPr lang="zh-CN" altLang="en-US" dirty="0" smtClean="0"/>
              <a:t>聚类</a:t>
            </a:r>
            <a:endParaRPr lang="zh-CN" altLang="en-US" dirty="0"/>
          </a:p>
        </p:txBody>
      </p:sp>
      <p:sp>
        <p:nvSpPr>
          <p:cNvPr id="5" name="矩形 4"/>
          <p:cNvSpPr/>
          <p:nvPr/>
        </p:nvSpPr>
        <p:spPr>
          <a:xfrm>
            <a:off x="6300192" y="5745172"/>
            <a:ext cx="646331" cy="369332"/>
          </a:xfrm>
          <a:prstGeom prst="rect">
            <a:avLst/>
          </a:prstGeom>
        </p:spPr>
        <p:txBody>
          <a:bodyPr wrap="none">
            <a:spAutoFit/>
          </a:bodyPr>
          <a:lstStyle/>
          <a:p>
            <a:r>
              <a:rPr lang="zh-CN" altLang="en-US" dirty="0" smtClean="0"/>
              <a:t>降</a:t>
            </a:r>
            <a:r>
              <a:rPr lang="zh-CN" altLang="en-US" dirty="0"/>
              <a:t>维</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常见类型</a:t>
            </a:r>
            <a:endParaRPr lang="en-US" altLang="zh-CN" sz="2400" b="1" dirty="0" smtClean="0">
              <a:latin typeface="黑体" panose="02010609060101010101" pitchFamily="49" charset="-122"/>
              <a:ea typeface="黑体" panose="02010609060101010101" pitchFamily="49" charset="-122"/>
            </a:endParaRPr>
          </a:p>
        </p:txBody>
      </p:sp>
      <p:sp>
        <p:nvSpPr>
          <p:cNvPr id="8" name="矩形 7"/>
          <p:cNvSpPr/>
          <p:nvPr/>
        </p:nvSpPr>
        <p:spPr>
          <a:xfrm>
            <a:off x="1043608" y="2204864"/>
            <a:ext cx="6624736" cy="1938992"/>
          </a:xfrm>
          <a:prstGeom prst="rect">
            <a:avLst/>
          </a:prstGeom>
        </p:spPr>
        <p:txBody>
          <a:bodyPr wrap="square">
            <a:spAutoFit/>
          </a:bodyPr>
          <a:lstStyle/>
          <a:p>
            <a:r>
              <a:rPr lang="en-US" altLang="zh-CN" sz="2000" b="1" kern="100" dirty="0" smtClean="0">
                <a:cs typeface="Times New Roman" panose="02020603050405020304" pitchFamily="18" charset="0"/>
              </a:rPr>
              <a:t>        </a:t>
            </a:r>
            <a:r>
              <a:rPr lang="zh-CN" altLang="en-US" sz="2000" b="1" kern="100" dirty="0" smtClean="0">
                <a:cs typeface="Times New Roman" panose="02020603050405020304" pitchFamily="18" charset="0"/>
              </a:rPr>
              <a:t>强化学习</a:t>
            </a:r>
            <a:r>
              <a:rPr lang="zh-CN" altLang="zh-CN" sz="2000" kern="100" dirty="0">
                <a:cs typeface="Times New Roman" panose="02020603050405020304" pitchFamily="18" charset="0"/>
              </a:rPr>
              <a:t>根据反馈信息来调整机器行为以实现自动决策的一种机器学习方式</a:t>
            </a:r>
            <a:r>
              <a:rPr lang="zh-CN" altLang="zh-CN" sz="2000" kern="100" dirty="0" smtClean="0">
                <a:solidFill>
                  <a:srgbClr val="333333"/>
                </a:solidFill>
                <a:cs typeface="Arial" panose="020B0604020202020204" pitchFamily="34" charset="0"/>
              </a:rPr>
              <a:t>。</a:t>
            </a:r>
            <a:r>
              <a:rPr lang="zh-CN" altLang="zh-CN" sz="2000" kern="100" dirty="0">
                <a:cs typeface="Times New Roman" panose="02020603050405020304" pitchFamily="18" charset="0"/>
              </a:rPr>
              <a:t>强化学习主要由</a:t>
            </a:r>
            <a:r>
              <a:rPr lang="zh-CN" altLang="zh-CN" sz="2000" kern="100" dirty="0">
                <a:solidFill>
                  <a:srgbClr val="0000FF"/>
                </a:solidFill>
                <a:cs typeface="Times New Roman" panose="02020603050405020304" pitchFamily="18" charset="0"/>
              </a:rPr>
              <a:t>智能体</a:t>
            </a:r>
            <a:r>
              <a:rPr lang="zh-CN" altLang="zh-CN" sz="2000" kern="100" dirty="0">
                <a:cs typeface="Times New Roman" panose="02020603050405020304" pitchFamily="18" charset="0"/>
              </a:rPr>
              <a:t>和</a:t>
            </a:r>
            <a:r>
              <a:rPr lang="zh-CN" altLang="zh-CN" sz="2000" kern="100" dirty="0">
                <a:solidFill>
                  <a:srgbClr val="0000FF"/>
                </a:solidFill>
                <a:cs typeface="Times New Roman" panose="02020603050405020304" pitchFamily="18" charset="0"/>
              </a:rPr>
              <a:t>环境</a:t>
            </a:r>
            <a:r>
              <a:rPr lang="zh-CN" altLang="zh-CN" sz="2000" kern="100" dirty="0">
                <a:cs typeface="Times New Roman" panose="02020603050405020304" pitchFamily="18" charset="0"/>
              </a:rPr>
              <a:t>两个部分组成。智能体是行为的实施者，由基于环境信息的评价函数对智能体的行为做出评价，若智能体的行为正确，则由相应的回报函数给予智能体正向反馈信息以示奖励，反之则给予智能体负向反馈信息以示惩罚</a:t>
            </a:r>
            <a:endParaRPr lang="zh-CN" altLang="en-US" sz="2000" dirty="0"/>
          </a:p>
        </p:txBody>
      </p:sp>
      <p:pic>
        <p:nvPicPr>
          <p:cNvPr id="9" name="图片 8"/>
          <p:cNvPicPr/>
          <p:nvPr/>
        </p:nvPicPr>
        <p:blipFill>
          <a:blip r:embed="rId1" cstate="print">
            <a:extLst>
              <a:ext uri="{28A0092B-C50C-407E-A947-70E740481C1C}">
                <a14:useLocalDpi xmlns:a14="http://schemas.microsoft.com/office/drawing/2010/main" val="0"/>
              </a:ext>
            </a:extLst>
          </a:blip>
          <a:stretch>
            <a:fillRect/>
          </a:stretch>
        </p:blipFill>
        <p:spPr>
          <a:xfrm>
            <a:off x="2231740" y="4293096"/>
            <a:ext cx="4680520" cy="208823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常见类型</a:t>
            </a:r>
            <a:endParaRPr lang="en-US" altLang="zh-CN" sz="2400" b="1" dirty="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524000" y="224532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5128701" y="2276872"/>
            <a:ext cx="1107996" cy="923330"/>
          </a:xfrm>
          <a:prstGeom prst="rect">
            <a:avLst/>
          </a:prstGeom>
          <a:noFill/>
        </p:spPr>
        <p:txBody>
          <a:bodyPr wrap="none" rtlCol="0">
            <a:spAutoFit/>
          </a:bodyPr>
          <a:lstStyle/>
          <a:p>
            <a:r>
              <a:rPr lang="zh-CN" altLang="en-US" dirty="0" smtClean="0"/>
              <a:t>有标记</a:t>
            </a:r>
            <a:endParaRPr lang="en-US" altLang="zh-CN" dirty="0" smtClean="0"/>
          </a:p>
          <a:p>
            <a:r>
              <a:rPr lang="zh-CN" altLang="en-US" dirty="0"/>
              <a:t>有</a:t>
            </a:r>
            <a:r>
              <a:rPr lang="zh-CN" altLang="en-US" dirty="0" smtClean="0"/>
              <a:t>反馈</a:t>
            </a:r>
            <a:endParaRPr lang="en-US" altLang="zh-CN" dirty="0" smtClean="0"/>
          </a:p>
          <a:p>
            <a:r>
              <a:rPr lang="zh-CN" altLang="en-US" dirty="0" smtClean="0"/>
              <a:t>预测结果</a:t>
            </a:r>
            <a:endParaRPr lang="zh-CN" altLang="en-US" dirty="0"/>
          </a:p>
        </p:txBody>
      </p:sp>
      <p:sp>
        <p:nvSpPr>
          <p:cNvPr id="16" name="TextBox 15"/>
          <p:cNvSpPr txBox="1"/>
          <p:nvPr/>
        </p:nvSpPr>
        <p:spPr>
          <a:xfrm>
            <a:off x="6300192" y="4797152"/>
            <a:ext cx="1800493" cy="923330"/>
          </a:xfrm>
          <a:prstGeom prst="rect">
            <a:avLst/>
          </a:prstGeom>
          <a:noFill/>
        </p:spPr>
        <p:txBody>
          <a:bodyPr wrap="none" rtlCol="0">
            <a:spAutoFit/>
          </a:bodyPr>
          <a:lstStyle/>
          <a:p>
            <a:r>
              <a:rPr lang="zh-CN" altLang="en-US" dirty="0" smtClean="0"/>
              <a:t>决策过程</a:t>
            </a:r>
            <a:endParaRPr lang="en-US" altLang="zh-CN" dirty="0" smtClean="0"/>
          </a:p>
          <a:p>
            <a:r>
              <a:rPr lang="zh-CN" altLang="en-US" dirty="0" smtClean="0"/>
              <a:t>奖励机制</a:t>
            </a:r>
            <a:endParaRPr lang="en-US" altLang="zh-CN" dirty="0" smtClean="0"/>
          </a:p>
          <a:p>
            <a:r>
              <a:rPr lang="zh-CN" altLang="en-US" dirty="0" smtClean="0"/>
              <a:t>学习一系列动作</a:t>
            </a:r>
            <a:endParaRPr lang="zh-CN" altLang="en-US" dirty="0"/>
          </a:p>
        </p:txBody>
      </p:sp>
      <p:sp>
        <p:nvSpPr>
          <p:cNvPr id="17" name="TextBox 16"/>
          <p:cNvSpPr txBox="1"/>
          <p:nvPr/>
        </p:nvSpPr>
        <p:spPr>
          <a:xfrm>
            <a:off x="1331640" y="4797152"/>
            <a:ext cx="1569660" cy="923330"/>
          </a:xfrm>
          <a:prstGeom prst="rect">
            <a:avLst/>
          </a:prstGeom>
          <a:noFill/>
        </p:spPr>
        <p:txBody>
          <a:bodyPr wrap="none" rtlCol="0">
            <a:spAutoFit/>
          </a:bodyPr>
          <a:lstStyle/>
          <a:p>
            <a:r>
              <a:rPr lang="zh-CN" altLang="en-US" dirty="0" smtClean="0"/>
              <a:t>无标记</a:t>
            </a:r>
            <a:endParaRPr lang="en-US" altLang="zh-CN" dirty="0" smtClean="0"/>
          </a:p>
          <a:p>
            <a:r>
              <a:rPr lang="zh-CN" altLang="en-US" dirty="0"/>
              <a:t>无</a:t>
            </a:r>
            <a:r>
              <a:rPr lang="zh-CN" altLang="en-US" dirty="0" smtClean="0"/>
              <a:t>反馈</a:t>
            </a:r>
            <a:endParaRPr lang="en-US" altLang="zh-CN" dirty="0" smtClean="0"/>
          </a:p>
          <a:p>
            <a:r>
              <a:rPr lang="zh-CN" altLang="en-US" dirty="0" smtClean="0"/>
              <a:t>挖掘内在结构</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泛化能力</a:t>
            </a:r>
            <a:endParaRPr lang="en-US" altLang="zh-CN" sz="2400" b="1" dirty="0" smtClean="0">
              <a:latin typeface="黑体" panose="02010609060101010101" pitchFamily="49" charset="-122"/>
              <a:ea typeface="黑体" panose="02010609060101010101" pitchFamily="49" charset="-122"/>
            </a:endParaRPr>
          </a:p>
        </p:txBody>
      </p:sp>
      <p:sp>
        <p:nvSpPr>
          <p:cNvPr id="4" name="TextBox 3"/>
          <p:cNvSpPr txBox="1"/>
          <p:nvPr/>
        </p:nvSpPr>
        <p:spPr>
          <a:xfrm>
            <a:off x="1053548" y="2348880"/>
            <a:ext cx="7106478" cy="1015663"/>
          </a:xfrm>
          <a:prstGeom prst="rect">
            <a:avLst/>
          </a:prstGeom>
          <a:noFill/>
        </p:spPr>
        <p:txBody>
          <a:bodyPr wrap="square" rtlCol="0">
            <a:spAutoFit/>
          </a:bodyPr>
          <a:lstStyle/>
          <a:p>
            <a:pPr marL="0" lvl="6"/>
            <a:r>
              <a:rPr lang="zh-CN" altLang="en-US" sz="2000" dirty="0" smtClean="0">
                <a:latin typeface="+mn-ea"/>
              </a:rPr>
              <a:t>    机器学习</a:t>
            </a:r>
            <a:r>
              <a:rPr lang="zh-CN" altLang="en-US" sz="2000" dirty="0">
                <a:latin typeface="+mn-ea"/>
              </a:rPr>
              <a:t>的目标是使得学到的模型能很好的适用于</a:t>
            </a:r>
            <a:r>
              <a:rPr lang="zh-CN" altLang="en-US" sz="2000" dirty="0" smtClean="0">
                <a:latin typeface="+mn-ea"/>
              </a:rPr>
              <a:t>“</a:t>
            </a:r>
            <a:r>
              <a:rPr lang="zh-CN" altLang="en-US" sz="2000" b="1" dirty="0" smtClean="0">
                <a:latin typeface="+mn-ea"/>
              </a:rPr>
              <a:t>新样本</a:t>
            </a:r>
            <a:r>
              <a:rPr lang="zh-CN" altLang="en-US" sz="2000" dirty="0" smtClean="0">
                <a:latin typeface="+mn-ea"/>
              </a:rPr>
              <a:t>”</a:t>
            </a:r>
            <a:r>
              <a:rPr lang="en-US" altLang="zh-CN" sz="2000" dirty="0" smtClean="0">
                <a:latin typeface="+mn-ea"/>
              </a:rPr>
              <a:t>,</a:t>
            </a:r>
            <a:r>
              <a:rPr lang="zh-CN" altLang="en-US" sz="2000" dirty="0" smtClean="0">
                <a:latin typeface="+mn-ea"/>
              </a:rPr>
              <a:t>而</a:t>
            </a:r>
            <a:r>
              <a:rPr lang="zh-CN" altLang="en-US" sz="2000" dirty="0">
                <a:latin typeface="+mn-ea"/>
              </a:rPr>
              <a:t>不仅仅是训练</a:t>
            </a:r>
            <a:r>
              <a:rPr lang="zh-CN" altLang="en-US" sz="2000" dirty="0" smtClean="0">
                <a:latin typeface="+mn-ea"/>
              </a:rPr>
              <a:t>集合，我们</a:t>
            </a:r>
            <a:r>
              <a:rPr lang="zh-CN" altLang="en-US" sz="2000" dirty="0">
                <a:latin typeface="+mn-ea"/>
              </a:rPr>
              <a:t>称模型适用于新样本的能力为</a:t>
            </a:r>
            <a:r>
              <a:rPr lang="zh-CN" altLang="en-US" sz="2000" dirty="0">
                <a:solidFill>
                  <a:srgbClr val="0000FF"/>
                </a:solidFill>
                <a:latin typeface="+mn-ea"/>
              </a:rPr>
              <a:t>泛化</a:t>
            </a:r>
            <a:r>
              <a:rPr lang="en-US" altLang="zh-CN" sz="2000" dirty="0">
                <a:solidFill>
                  <a:srgbClr val="0000FF"/>
                </a:solidFill>
                <a:latin typeface="+mn-ea"/>
              </a:rPr>
              <a:t>(generalization)</a:t>
            </a:r>
            <a:r>
              <a:rPr lang="zh-CN" altLang="en-US" sz="2000" dirty="0" smtClean="0">
                <a:solidFill>
                  <a:srgbClr val="0000FF"/>
                </a:solidFill>
                <a:latin typeface="+mn-ea"/>
              </a:rPr>
              <a:t>能力</a:t>
            </a:r>
            <a:endParaRPr lang="zh-CN" altLang="en-US" sz="2000" dirty="0">
              <a:solidFill>
                <a:srgbClr val="0000FF"/>
              </a:solidFill>
              <a:latin typeface="+mn-ea"/>
            </a:endParaRPr>
          </a:p>
        </p:txBody>
      </p:sp>
      <p:grpSp>
        <p:nvGrpSpPr>
          <p:cNvPr id="5" name="组合 4"/>
          <p:cNvGrpSpPr/>
          <p:nvPr/>
        </p:nvGrpSpPr>
        <p:grpSpPr>
          <a:xfrm>
            <a:off x="1076741" y="3945608"/>
            <a:ext cx="7106478" cy="1015663"/>
            <a:chOff x="1205948" y="2970649"/>
            <a:chExt cx="7106478" cy="1015663"/>
          </a:xfrm>
        </p:grpSpPr>
        <p:sp>
          <p:nvSpPr>
            <p:cNvPr id="6" name="TextBox 5"/>
            <p:cNvSpPr txBox="1"/>
            <p:nvPr/>
          </p:nvSpPr>
          <p:spPr>
            <a:xfrm>
              <a:off x="1205948" y="2970649"/>
              <a:ext cx="7106478" cy="1015663"/>
            </a:xfrm>
            <a:prstGeom prst="rect">
              <a:avLst/>
            </a:prstGeom>
            <a:noFill/>
          </p:spPr>
          <p:txBody>
            <a:bodyPr wrap="square" rtlCol="0">
              <a:spAutoFit/>
            </a:bodyPr>
            <a:lstStyle/>
            <a:p>
              <a:pPr marL="0" lvl="6"/>
              <a:r>
                <a:rPr lang="zh-CN" altLang="en-US" sz="2000" dirty="0" smtClean="0">
                  <a:latin typeface="+mn-ea"/>
                </a:rPr>
                <a:t>    通常假设样本空间中的样本服从一个未知分布  </a:t>
              </a:r>
              <a:r>
                <a:rPr lang="en-US" altLang="zh-CN" sz="2000" dirty="0" smtClean="0">
                  <a:latin typeface="+mn-ea"/>
                </a:rPr>
                <a:t> ,</a:t>
              </a:r>
              <a:r>
                <a:rPr lang="zh-CN" altLang="en-US" sz="2000" dirty="0" smtClean="0">
                  <a:latin typeface="+mn-ea"/>
                </a:rPr>
                <a:t>样本从这个分布中独立获得，即“</a:t>
              </a:r>
              <a:r>
                <a:rPr lang="zh-CN" altLang="en-US" sz="2000" b="1" dirty="0" smtClean="0">
                  <a:latin typeface="+mn-ea"/>
                </a:rPr>
                <a:t>独立同分布</a:t>
              </a:r>
              <a:r>
                <a:rPr lang="zh-CN" altLang="en-US" sz="2000" dirty="0" smtClean="0">
                  <a:latin typeface="+mn-ea"/>
                </a:rPr>
                <a:t>”</a:t>
              </a:r>
              <a:r>
                <a:rPr lang="en-US" altLang="zh-CN" sz="2000" dirty="0" smtClean="0">
                  <a:latin typeface="+mn-ea"/>
                </a:rPr>
                <a:t>(</a:t>
              </a:r>
              <a:r>
                <a:rPr lang="en-US" altLang="zh-CN" sz="2000" dirty="0" err="1" smtClean="0">
                  <a:latin typeface="+mn-ea"/>
                </a:rPr>
                <a:t>i.i.d</a:t>
              </a:r>
              <a:r>
                <a:rPr lang="en-US" altLang="zh-CN" sz="2000" dirty="0" smtClean="0">
                  <a:latin typeface="+mn-ea"/>
                </a:rPr>
                <a:t>)</a:t>
              </a:r>
              <a:r>
                <a:rPr lang="zh-CN" altLang="en-US" sz="2000" dirty="0" smtClean="0">
                  <a:latin typeface="+mn-ea"/>
                </a:rPr>
                <a:t>。一般而言训练样本越多越有可能通过学习获得强泛化能力的模型</a:t>
              </a:r>
              <a:endParaRPr lang="zh-CN" altLang="en-US" sz="2000" dirty="0">
                <a:latin typeface="+mn-ea"/>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8979" y="3103254"/>
              <a:ext cx="1905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假设空间</a:t>
            </a:r>
            <a:endParaRPr lang="en-US" altLang="zh-CN" sz="2400" b="1" dirty="0" smtClean="0">
              <a:latin typeface="黑体" panose="02010609060101010101" pitchFamily="49" charset="-122"/>
              <a:ea typeface="黑体" panose="02010609060101010101" pitchFamily="49" charset="-122"/>
            </a:endParaRPr>
          </a:p>
        </p:txBody>
      </p:sp>
      <p:sp>
        <p:nvSpPr>
          <p:cNvPr id="8" name="矩形 7"/>
          <p:cNvSpPr/>
          <p:nvPr/>
        </p:nvSpPr>
        <p:spPr>
          <a:xfrm>
            <a:off x="1043608" y="2321004"/>
            <a:ext cx="7128792" cy="1015663"/>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对于</a:t>
            </a:r>
            <a:r>
              <a:rPr lang="zh-CN" altLang="zh-CN" sz="2000" kern="100" dirty="0">
                <a:cs typeface="Times New Roman" panose="02020603050405020304" pitchFamily="18" charset="0"/>
              </a:rPr>
              <a:t>一个具体的回归或分类任务，所有可能的模型输入数据组成的集合称为</a:t>
            </a:r>
            <a:r>
              <a:rPr lang="zh-CN" altLang="zh-CN" sz="2000" kern="100" dirty="0">
                <a:solidFill>
                  <a:srgbClr val="0000FF"/>
                </a:solidFill>
                <a:cs typeface="Times New Roman" panose="02020603050405020304" pitchFamily="18" charset="0"/>
              </a:rPr>
              <a:t>输入空间</a:t>
            </a:r>
            <a:r>
              <a:rPr lang="zh-CN" altLang="zh-CN" sz="2000" kern="100" dirty="0">
                <a:cs typeface="Times New Roman" panose="02020603050405020304" pitchFamily="18" charset="0"/>
              </a:rPr>
              <a:t>，所有可能的模型输出数据构成的集合称为</a:t>
            </a:r>
            <a:r>
              <a:rPr lang="zh-CN" altLang="zh-CN" sz="2000" kern="100" dirty="0">
                <a:solidFill>
                  <a:srgbClr val="0000FF"/>
                </a:solidFill>
                <a:cs typeface="Times New Roman" panose="02020603050405020304" pitchFamily="18" charset="0"/>
              </a:rPr>
              <a:t>输出空间</a:t>
            </a:r>
            <a:endParaRPr lang="zh-CN" altLang="en-US" sz="2000" dirty="0"/>
          </a:p>
        </p:txBody>
      </p:sp>
      <p:sp>
        <p:nvSpPr>
          <p:cNvPr id="9" name="矩形 8"/>
          <p:cNvSpPr/>
          <p:nvPr/>
        </p:nvSpPr>
        <p:spPr>
          <a:xfrm>
            <a:off x="1043608" y="3645024"/>
            <a:ext cx="7128792" cy="707886"/>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回归</a:t>
            </a:r>
            <a:r>
              <a:rPr lang="zh-CN" altLang="zh-CN" sz="2000" kern="100" dirty="0">
                <a:cs typeface="Times New Roman" panose="02020603050405020304" pitchFamily="18" charset="0"/>
              </a:rPr>
              <a:t>或分类机器学习任务的本质就是寻找一个从输入空间到输出空间的</a:t>
            </a:r>
            <a:r>
              <a:rPr lang="zh-CN" altLang="zh-CN" sz="2000" kern="100" dirty="0">
                <a:solidFill>
                  <a:srgbClr val="0000FF"/>
                </a:solidFill>
                <a:cs typeface="Times New Roman" panose="02020603050405020304" pitchFamily="18" charset="0"/>
              </a:rPr>
              <a:t>映射</a:t>
            </a:r>
            <a:r>
              <a:rPr lang="zh-CN" altLang="zh-CN" sz="2000" kern="100" dirty="0">
                <a:cs typeface="Times New Roman" panose="02020603050405020304" pitchFamily="18" charset="0"/>
              </a:rPr>
              <a:t>，并将该映射作为预测模型</a:t>
            </a:r>
            <a:endParaRPr lang="zh-CN" altLang="en-US" sz="2000" dirty="0"/>
          </a:p>
        </p:txBody>
      </p:sp>
      <p:sp>
        <p:nvSpPr>
          <p:cNvPr id="10" name="矩形 9"/>
          <p:cNvSpPr/>
          <p:nvPr/>
        </p:nvSpPr>
        <p:spPr>
          <a:xfrm>
            <a:off x="1043608" y="4725144"/>
            <a:ext cx="7128792" cy="707886"/>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从</a:t>
            </a:r>
            <a:r>
              <a:rPr lang="zh-CN" altLang="zh-CN" sz="2000" kern="100" dirty="0">
                <a:cs typeface="Times New Roman" panose="02020603050405020304" pitchFamily="18" charset="0"/>
              </a:rPr>
              <a:t>输入空间到输出空间的所有可能映射组成的集合称为</a:t>
            </a:r>
            <a:r>
              <a:rPr lang="zh-CN" altLang="zh-CN" sz="2000" kern="100" dirty="0">
                <a:solidFill>
                  <a:srgbClr val="0000FF"/>
                </a:solidFill>
                <a:cs typeface="Times New Roman" panose="02020603050405020304" pitchFamily="18" charset="0"/>
              </a:rPr>
              <a:t>假设空间</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定义</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典型机器学习过程</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基本术语</a:t>
            </a:r>
            <a:endParaRPr lang="zh-CN" altLang="en-US"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模型评估与性能度量</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假设空间</a:t>
            </a:r>
            <a:endParaRPr lang="en-US" altLang="zh-CN" sz="2400" b="1" dirty="0" smtClean="0">
              <a:latin typeface="黑体" panose="02010609060101010101" pitchFamily="49" charset="-122"/>
              <a:ea typeface="黑体" panose="02010609060101010101" pitchFamily="49" charset="-122"/>
            </a:endParaRPr>
          </a:p>
        </p:txBody>
      </p:sp>
      <p:sp>
        <p:nvSpPr>
          <p:cNvPr id="4" name="Rectangle 3"/>
          <p:cNvSpPr>
            <a:spLocks noChangeArrowheads="1"/>
          </p:cNvSpPr>
          <p:nvPr/>
        </p:nvSpPr>
        <p:spPr bwMode="auto">
          <a:xfrm>
            <a:off x="1746761" y="5309253"/>
            <a:ext cx="5172818" cy="100006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200" b="1" dirty="0" smtClean="0">
                <a:solidFill>
                  <a:srgbClr val="C30D23"/>
                </a:solidFill>
                <a:latin typeface="黑体" panose="02010609060101010101" pitchFamily="49" charset="-122"/>
                <a:ea typeface="黑体" panose="02010609060101010101" pitchFamily="49" charset="-122"/>
              </a:rPr>
              <a:t>在模型空间中搜索不违背训练集的假设</a:t>
            </a:r>
            <a:endParaRPr lang="en-US" altLang="zh-CN" sz="2200" b="1" dirty="0" smtClean="0">
              <a:solidFill>
                <a:srgbClr val="C30D23"/>
              </a:solidFill>
              <a:latin typeface="黑体" panose="02010609060101010101" pitchFamily="49" charset="-122"/>
              <a:ea typeface="黑体" panose="02010609060101010101" pitchFamily="49" charset="-122"/>
            </a:endParaRPr>
          </a:p>
          <a:p>
            <a:pPr marL="0" indent="0">
              <a:lnSpc>
                <a:spcPts val="3200"/>
              </a:lnSpc>
              <a:buNone/>
            </a:pPr>
            <a:r>
              <a:rPr lang="zh-CN" altLang="en-US" sz="2200" b="1" dirty="0" smtClean="0">
                <a:solidFill>
                  <a:srgbClr val="C30D23"/>
                </a:solidFill>
                <a:latin typeface="黑体" panose="02010609060101010101" pitchFamily="49" charset="-122"/>
                <a:ea typeface="黑体" panose="02010609060101010101" pitchFamily="49" charset="-122"/>
              </a:rPr>
              <a:t>假设空间大小：</a:t>
            </a:r>
            <a:r>
              <a:rPr lang="en-US" altLang="zh-CN" sz="2200" b="1" dirty="0" smtClean="0">
                <a:solidFill>
                  <a:srgbClr val="C30D23"/>
                </a:solidFill>
                <a:latin typeface="黑体" panose="02010609060101010101" pitchFamily="49" charset="-122"/>
                <a:ea typeface="黑体" panose="02010609060101010101" pitchFamily="49" charset="-122"/>
              </a:rPr>
              <a:t>3*4</a:t>
            </a:r>
            <a:r>
              <a:rPr lang="zh-CN" altLang="en-US" sz="2200" b="1" dirty="0" smtClean="0">
                <a:solidFill>
                  <a:srgbClr val="C30D23"/>
                </a:solidFill>
                <a:latin typeface="黑体" panose="02010609060101010101" pitchFamily="49" charset="-122"/>
                <a:ea typeface="黑体" panose="02010609060101010101" pitchFamily="49" charset="-122"/>
              </a:rPr>
              <a:t>*</a:t>
            </a:r>
            <a:r>
              <a:rPr lang="en-US" altLang="zh-CN" sz="2200" b="1" dirty="0" smtClean="0">
                <a:solidFill>
                  <a:srgbClr val="C30D23"/>
                </a:solidFill>
                <a:latin typeface="黑体" panose="02010609060101010101" pitchFamily="49" charset="-122"/>
                <a:ea typeface="黑体" panose="02010609060101010101" pitchFamily="49" charset="-122"/>
              </a:rPr>
              <a:t>4+1=49</a:t>
            </a:r>
            <a:endParaRPr lang="zh-CN" altLang="en-US" sz="2200" i="0" dirty="0" smtClean="0">
              <a:latin typeface="黑体" panose="02010609060101010101" pitchFamily="49" charset="-122"/>
              <a:ea typeface="黑体" panose="02010609060101010101" pitchFamily="49" charset="-122"/>
            </a:endParaRPr>
          </a:p>
        </p:txBody>
      </p:sp>
      <p:grpSp>
        <p:nvGrpSpPr>
          <p:cNvPr id="5" name="组合 4"/>
          <p:cNvGrpSpPr/>
          <p:nvPr/>
        </p:nvGrpSpPr>
        <p:grpSpPr>
          <a:xfrm>
            <a:off x="1746761" y="2388529"/>
            <a:ext cx="5172817" cy="2653854"/>
            <a:chOff x="1080002" y="2389022"/>
            <a:chExt cx="5172817" cy="2653854"/>
          </a:xfrm>
        </p:grpSpPr>
        <p:pic>
          <p:nvPicPr>
            <p:cNvPr id="6" name="Picture 2" descr="D:\老板的书\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Rectangle 3"/>
                <p:cNvSpPr>
                  <a:spLocks noChangeArrowheads="1"/>
                </p:cNvSpPr>
                <p:nvPr/>
              </p:nvSpPr>
              <p:spPr bwMode="auto">
                <a:xfrm>
                  <a:off x="1080002" y="4476835"/>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en-US" altLang="zh-CN" sz="2200" b="1" dirty="0" smtClean="0">
                      <a:solidFill>
                        <a:srgbClr val="C30D23"/>
                      </a:solidFill>
                      <a:latin typeface="黑体" panose="02010609060101010101" pitchFamily="49" charset="-122"/>
                      <a:ea typeface="黑体" panose="02010609060101010101" pitchFamily="49" charset="-122"/>
                    </a:rPr>
                    <a:t>(</a:t>
                  </a:r>
                  <a:r>
                    <a:rPr lang="zh-CN" altLang="en-US" sz="2200" b="1" dirty="0" smtClean="0">
                      <a:solidFill>
                        <a:srgbClr val="C30D23"/>
                      </a:solidFill>
                      <a:latin typeface="黑体" panose="02010609060101010101" pitchFamily="49" charset="-122"/>
                      <a:ea typeface="黑体" panose="02010609060101010101" pitchFamily="49" charset="-122"/>
                    </a:rPr>
                    <a:t>色泽</a:t>
                  </a:r>
                  <a:r>
                    <a:rPr lang="en-US" altLang="zh-CN" sz="2200" b="1" dirty="0" smtClean="0">
                      <a:solidFill>
                        <a:srgbClr val="C30D23"/>
                      </a:solidFill>
                      <a:latin typeface="黑体" panose="02010609060101010101" pitchFamily="49" charset="-122"/>
                      <a:ea typeface="黑体" panose="02010609060101010101" pitchFamily="49" charset="-122"/>
                    </a:rPr>
                    <a:t>=?)</a:t>
                  </a:r>
                  <a14:m>
                    <m:oMath xmlns:m="http://schemas.openxmlformats.org/officeDocument/2006/math">
                      <m:r>
                        <a:rPr lang="en-US" altLang="zh-CN" sz="2200" b="1" i="1" smtClean="0">
                          <a:solidFill>
                            <a:srgbClr val="C30D23"/>
                          </a:solidFill>
                          <a:latin typeface="Cambria Math" panose="02040503050406030204"/>
                          <a:ea typeface="Cambria Math" panose="02040503050406030204"/>
                        </a:rPr>
                        <m:t>⋀</m:t>
                      </m:r>
                      <m:r>
                        <m:rPr>
                          <m:nor/>
                        </m:rPr>
                        <a:rPr lang="en-US" altLang="zh-CN" sz="2200" b="1" dirty="0">
                          <a:solidFill>
                            <a:srgbClr val="C30D23"/>
                          </a:solidFill>
                          <a:latin typeface="黑体" panose="02010609060101010101" pitchFamily="49" charset="-122"/>
                          <a:ea typeface="黑体" panose="02010609060101010101" pitchFamily="49" charset="-122"/>
                        </a:rPr>
                        <m:t>(</m:t>
                      </m:r>
                      <m:r>
                        <m:rPr>
                          <m:nor/>
                        </m:rPr>
                        <a:rPr lang="zh-CN" altLang="en-US" sz="2200" b="1" dirty="0">
                          <a:solidFill>
                            <a:srgbClr val="C30D23"/>
                          </a:solidFill>
                          <a:latin typeface="黑体" panose="02010609060101010101" pitchFamily="49" charset="-122"/>
                          <a:ea typeface="黑体" panose="02010609060101010101" pitchFamily="49" charset="-122"/>
                        </a:rPr>
                        <m:t>根蒂</m:t>
                      </m:r>
                      <m:r>
                        <m:rPr>
                          <m:nor/>
                        </m:rPr>
                        <a:rPr lang="en-US" altLang="zh-CN" sz="2200" b="1" dirty="0">
                          <a:solidFill>
                            <a:srgbClr val="C30D23"/>
                          </a:solidFill>
                          <a:latin typeface="黑体" panose="02010609060101010101" pitchFamily="49" charset="-122"/>
                          <a:ea typeface="黑体" panose="02010609060101010101" pitchFamily="49" charset="-122"/>
                        </a:rPr>
                        <m:t>=?)</m:t>
                      </m:r>
                      <m:r>
                        <a:rPr lang="en-US" altLang="zh-CN" sz="2200" b="1" i="1">
                          <a:solidFill>
                            <a:srgbClr val="C30D23"/>
                          </a:solidFill>
                          <a:latin typeface="Cambria Math" panose="02040503050406030204"/>
                          <a:ea typeface="Cambria Math" panose="02040503050406030204"/>
                        </a:rPr>
                        <m:t>⋀</m:t>
                      </m:r>
                    </m:oMath>
                  </a14:m>
                  <a:r>
                    <a:rPr lang="en-US" altLang="zh-CN" sz="2200" b="1" dirty="0">
                      <a:solidFill>
                        <a:srgbClr val="C30D23"/>
                      </a:solidFill>
                      <a:latin typeface="黑体" panose="02010609060101010101" pitchFamily="49" charset="-122"/>
                      <a:ea typeface="黑体" panose="02010609060101010101" pitchFamily="49" charset="-122"/>
                    </a:rPr>
                    <a:t>(</a:t>
                  </a:r>
                  <a:r>
                    <a:rPr lang="zh-CN" altLang="en-US" sz="2200" b="1" dirty="0">
                      <a:solidFill>
                        <a:srgbClr val="C30D23"/>
                      </a:solidFill>
                      <a:latin typeface="黑体" panose="02010609060101010101" pitchFamily="49" charset="-122"/>
                      <a:ea typeface="黑体" panose="02010609060101010101" pitchFamily="49" charset="-122"/>
                    </a:rPr>
                    <a:t>敲声</a:t>
                  </a:r>
                  <a:r>
                    <a:rPr lang="en-US" altLang="zh-CN" sz="2200" b="1" dirty="0" smtClean="0">
                      <a:solidFill>
                        <a:srgbClr val="C30D23"/>
                      </a:solidFill>
                      <a:latin typeface="黑体" panose="02010609060101010101" pitchFamily="49" charset="-122"/>
                      <a:ea typeface="黑体" panose="02010609060101010101" pitchFamily="49" charset="-122"/>
                    </a:rPr>
                    <a:t>=?)</a:t>
                  </a:r>
                  <a14:m>
                    <m:oMath xmlns:m="http://schemas.openxmlformats.org/officeDocument/2006/math">
                      <m:r>
                        <a:rPr lang="en-US" altLang="zh-CN" sz="2200" b="1" i="1" smtClean="0">
                          <a:solidFill>
                            <a:srgbClr val="C30D23"/>
                          </a:solidFill>
                          <a:latin typeface="Cambria Math" panose="02040503050406030204"/>
                          <a:ea typeface="Cambria Math" panose="02040503050406030204"/>
                        </a:rPr>
                        <m:t>↔</m:t>
                      </m:r>
                    </m:oMath>
                  </a14:m>
                  <a:r>
                    <a:rPr lang="zh-CN" altLang="en-US" sz="2200" b="1" dirty="0" smtClean="0">
                      <a:solidFill>
                        <a:srgbClr val="C30D23"/>
                      </a:solidFill>
                      <a:latin typeface="黑体" panose="02010609060101010101" pitchFamily="49" charset="-122"/>
                      <a:ea typeface="黑体" panose="02010609060101010101" pitchFamily="49" charset="-122"/>
                    </a:rPr>
                    <a:t>好瓜</a:t>
                  </a:r>
                  <a:endParaRPr lang="zh-CN" altLang="en-US" sz="2200" i="0" dirty="0" smtClean="0">
                    <a:latin typeface="黑体" panose="02010609060101010101" pitchFamily="49" charset="-122"/>
                    <a:ea typeface="黑体" panose="02010609060101010101" pitchFamily="49" charset="-122"/>
                  </a:endParaRPr>
                </a:p>
              </p:txBody>
            </p:sp>
          </mc:Choice>
          <mc:Fallback>
            <p:sp>
              <p:nvSpPr>
                <p:cNvPr id="7" name="Rectangle 3"/>
                <p:cNvSpPr>
                  <a:spLocks noRot="1" noChangeAspect="1" noMove="1" noResize="1" noEditPoints="1" noAdjustHandles="1" noChangeArrowheads="1" noChangeShapeType="1" noTextEdit="1"/>
                </p:cNvSpPr>
                <p:nvPr/>
              </p:nvSpPr>
              <p:spPr bwMode="auto">
                <a:xfrm>
                  <a:off x="1080002" y="4476835"/>
                  <a:ext cx="5169180" cy="566041"/>
                </a:xfrm>
                <a:prstGeom prst="rect">
                  <a:avLst/>
                </a:prstGeom>
                <a:blipFill rotWithShape="1">
                  <a:blip r:embed="rId2"/>
                </a:blipFill>
                <a:ln w="38100"/>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模型</a:t>
            </a:r>
            <a:r>
              <a:rPr lang="zh-CN" altLang="en-US" sz="2400" b="1" dirty="0" smtClean="0">
                <a:latin typeface="黑体" panose="02010609060101010101" pitchFamily="49" charset="-122"/>
                <a:ea typeface="黑体" panose="02010609060101010101" pitchFamily="49" charset="-122"/>
              </a:rPr>
              <a:t>偏好</a:t>
            </a:r>
            <a:endParaRPr lang="en-US" altLang="zh-CN" sz="2400" b="1" dirty="0" smtClean="0">
              <a:latin typeface="黑体" panose="02010609060101010101" pitchFamily="49" charset="-122"/>
              <a:ea typeface="黑体" panose="02010609060101010101" pitchFamily="49" charset="-122"/>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0682" y="4009307"/>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txBox="1"/>
          <p:nvPr/>
        </p:nvSpPr>
        <p:spPr>
          <a:xfrm>
            <a:off x="2206487" y="4466555"/>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zh-CN" altLang="en-US" dirty="0" smtClean="0">
                <a:solidFill>
                  <a:srgbClr val="00B050"/>
                </a:solidFill>
                <a:latin typeface="黑体" panose="02010609060101010101" pitchFamily="49" charset="-122"/>
                <a:ea typeface="黑体" panose="02010609060101010101" pitchFamily="49" charset="-122"/>
              </a:rPr>
              <a:t>好瓜</a:t>
            </a:r>
            <a:endParaRPr lang="zh-CN" altLang="en-US" dirty="0">
              <a:solidFill>
                <a:srgbClr val="00B050"/>
              </a:solidFill>
              <a:latin typeface="黑体" panose="02010609060101010101" pitchFamily="49" charset="-122"/>
              <a:ea typeface="黑体" panose="02010609060101010101" pitchFamily="49" charset="-122"/>
            </a:endParaRPr>
          </a:p>
        </p:txBody>
      </p:sp>
      <p:grpSp>
        <p:nvGrpSpPr>
          <p:cNvPr id="7" name="组合 6"/>
          <p:cNvGrpSpPr/>
          <p:nvPr/>
        </p:nvGrpSpPr>
        <p:grpSpPr>
          <a:xfrm>
            <a:off x="5131884" y="4481592"/>
            <a:ext cx="1623393" cy="800973"/>
            <a:chOff x="5131884" y="2923910"/>
            <a:chExt cx="1623393" cy="800973"/>
          </a:xfrm>
        </p:grpSpPr>
        <p:sp>
          <p:nvSpPr>
            <p:cNvPr id="8" name="内容占位符 2"/>
            <p:cNvSpPr txBox="1"/>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zh-CN" altLang="en-US" dirty="0">
                  <a:solidFill>
                    <a:srgbClr val="FF0000"/>
                  </a:solidFill>
                  <a:latin typeface="黑体" panose="02010609060101010101" pitchFamily="49" charset="-122"/>
                  <a:ea typeface="黑体" panose="02010609060101010101" pitchFamily="49" charset="-122"/>
                </a:rPr>
                <a:t>坏</a:t>
              </a:r>
              <a:r>
                <a:rPr lang="zh-CN" altLang="en-US" dirty="0" smtClean="0">
                  <a:solidFill>
                    <a:srgbClr val="FF0000"/>
                  </a:solidFill>
                  <a:latin typeface="黑体" panose="02010609060101010101" pitchFamily="49" charset="-122"/>
                  <a:ea typeface="黑体" panose="02010609060101010101" pitchFamily="49" charset="-122"/>
                </a:rPr>
                <a:t>瓜</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9" name="内容占位符 2"/>
            <p:cNvSpPr txBox="1"/>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zh-CN" altLang="en-US" dirty="0">
                  <a:solidFill>
                    <a:srgbClr val="FF0000"/>
                  </a:solidFill>
                  <a:latin typeface="黑体" panose="02010609060101010101" pitchFamily="49" charset="-122"/>
                  <a:ea typeface="黑体" panose="02010609060101010101" pitchFamily="49" charset="-122"/>
                </a:rPr>
                <a:t>坏</a:t>
              </a:r>
              <a:r>
                <a:rPr lang="zh-CN" altLang="en-US" dirty="0" smtClean="0">
                  <a:solidFill>
                    <a:srgbClr val="FF0000"/>
                  </a:solidFill>
                  <a:latin typeface="黑体" panose="02010609060101010101" pitchFamily="49" charset="-122"/>
                  <a:ea typeface="黑体" panose="02010609060101010101" pitchFamily="49" charset="-122"/>
                </a:rPr>
                <a:t>瓜</a:t>
              </a:r>
              <a:endParaRPr lang="zh-CN" altLang="en-US" dirty="0">
                <a:solidFill>
                  <a:srgbClr val="FF0000"/>
                </a:solidFill>
                <a:latin typeface="黑体" panose="02010609060101010101" pitchFamily="49" charset="-122"/>
                <a:ea typeface="黑体" panose="02010609060101010101" pitchFamily="49" charset="-122"/>
              </a:endParaRPr>
            </a:p>
          </p:txBody>
        </p:sp>
      </p:grpSp>
      <p:sp>
        <p:nvSpPr>
          <p:cNvPr id="10" name="Rectangle 3"/>
          <p:cNvSpPr>
            <a:spLocks noChangeArrowheads="1"/>
          </p:cNvSpPr>
          <p:nvPr/>
        </p:nvSpPr>
        <p:spPr bwMode="auto">
          <a:xfrm>
            <a:off x="2803152" y="5809287"/>
            <a:ext cx="3501100"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000" b="1" dirty="0" smtClean="0">
                <a:solidFill>
                  <a:srgbClr val="C30D23"/>
                </a:solidFill>
                <a:latin typeface="黑体" panose="02010609060101010101" pitchFamily="49" charset="-122"/>
                <a:ea typeface="黑体" panose="02010609060101010101" pitchFamily="49" charset="-122"/>
              </a:rPr>
              <a:t>选取哪个假设作为学习模型？</a:t>
            </a:r>
            <a:endParaRPr lang="en-US" altLang="zh-CN" sz="2000" b="1" dirty="0" smtClean="0">
              <a:solidFill>
                <a:srgbClr val="C30D23"/>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矩形 10"/>
              <p:cNvSpPr/>
              <p:nvPr/>
            </p:nvSpPr>
            <p:spPr>
              <a:xfrm>
                <a:off x="1043608" y="2204864"/>
                <a:ext cx="7056784" cy="1631216"/>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满足</a:t>
                </a:r>
                <a:r>
                  <a:rPr lang="zh-CN" altLang="zh-CN" sz="2000" kern="100" dirty="0">
                    <a:cs typeface="Times New Roman" panose="02020603050405020304" pitchFamily="18" charset="0"/>
                  </a:rPr>
                  <a:t>条件的映射通常不止一个，此时需要对</a:t>
                </a:r>
                <a:r>
                  <a:rPr lang="zh-CN" altLang="zh-CN" sz="2000" kern="100" dirty="0">
                    <a:solidFill>
                      <a:srgbClr val="0000FF"/>
                    </a:solidFill>
                    <a:cs typeface="Times New Roman" panose="02020603050405020304" pitchFamily="18" charset="0"/>
                  </a:rPr>
                  <a:t>多个满足条件的映射</a:t>
                </a:r>
                <a:r>
                  <a:rPr lang="zh-CN" altLang="zh-CN" sz="2000" kern="100" dirty="0">
                    <a:cs typeface="Times New Roman" panose="02020603050405020304" pitchFamily="18" charset="0"/>
                  </a:rPr>
                  <a:t>做出</a:t>
                </a:r>
                <a:r>
                  <a:rPr lang="zh-CN" altLang="zh-CN" sz="2000" kern="100" dirty="0" smtClean="0">
                    <a:cs typeface="Times New Roman" panose="02020603050405020304" pitchFamily="18" charset="0"/>
                  </a:rPr>
                  <a:t>选择</a:t>
                </a:r>
                <a:endParaRPr lang="en-US" altLang="zh-CN" sz="2000" kern="100" dirty="0" smtClean="0">
                  <a:cs typeface="Times New Roman" panose="02020603050405020304" pitchFamily="18" charset="0"/>
                </a:endParaRPr>
              </a:p>
              <a:p>
                <a:endParaRPr lang="en-US" altLang="zh-CN" sz="2000" kern="100" dirty="0" smtClean="0">
                  <a:cs typeface="Times New Roman" panose="02020603050405020304" pitchFamily="18" charset="0"/>
                </a:endParaRPr>
              </a:p>
              <a:p>
                <a:r>
                  <a:rPr lang="en-US" altLang="zh-CN" sz="2000" kern="100" dirty="0">
                    <a:cs typeface="Times New Roman" panose="02020603050405020304" pitchFamily="18" charset="0"/>
                  </a:rPr>
                  <a:t> </a:t>
                </a:r>
                <a:r>
                  <a:rPr lang="en-US" altLang="zh-CN" sz="2000" kern="100" dirty="0" smtClean="0">
                    <a:cs typeface="Times New Roman" panose="02020603050405020304" pitchFamily="18" charset="0"/>
                  </a:rPr>
                  <a:t>       </a:t>
                </a:r>
                <a:r>
                  <a:rPr lang="zh-CN" altLang="en-US" sz="2000" kern="100" dirty="0" smtClean="0">
                    <a:cs typeface="Times New Roman" panose="02020603050405020304" pitchFamily="18" charset="0"/>
                  </a:rPr>
                  <a:t>假设</a:t>
                </a:r>
                <a:r>
                  <a:rPr lang="zh-CN" altLang="en-US" sz="2000" kern="100" dirty="0">
                    <a:cs typeface="Times New Roman" panose="02020603050405020304" pitchFamily="18" charset="0"/>
                  </a:rPr>
                  <a:t>空间中有三个与训练集一致的假设，但他们对</a:t>
                </a: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色泽</a:t>
                </a: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青绿；</a:t>
                </a:r>
                <a14:m>
                  <m:oMath xmlns:m="http://schemas.openxmlformats.org/officeDocument/2006/math">
                    <m:r>
                      <m:rPr>
                        <m:nor/>
                      </m:rPr>
                      <a:rPr lang="zh-CN" altLang="en-US" sz="2000" kern="100" dirty="0">
                        <a:latin typeface="Cambria Math" panose="02040503050406030204" pitchFamily="18" charset="0"/>
                        <a:cs typeface="Times New Roman" panose="02020603050405020304" pitchFamily="18" charset="0"/>
                      </a:rPr>
                      <m:t>根蒂</m:t>
                    </m:r>
                    <m:r>
                      <m:rPr>
                        <m:nor/>
                      </m:rPr>
                      <a:rPr lang="en-US" altLang="zh-CN" sz="2000" kern="100" dirty="0">
                        <a:latin typeface="Cambria Math" panose="02040503050406030204" pitchFamily="18" charset="0"/>
                        <a:cs typeface="Times New Roman" panose="02020603050405020304" pitchFamily="18" charset="0"/>
                      </a:rPr>
                      <m:t>=</m:t>
                    </m:r>
                    <m:r>
                      <a:rPr lang="zh-CN" altLang="en-US" sz="2000" kern="100" dirty="0">
                        <a:latin typeface="Cambria Math" panose="02040503050406030204"/>
                        <a:cs typeface="Times New Roman" panose="02020603050405020304" pitchFamily="18" charset="0"/>
                      </a:rPr>
                      <m:t>蜷缩；</m:t>
                    </m:r>
                  </m:oMath>
                </a14:m>
                <a:r>
                  <a:rPr lang="zh-CN" altLang="en-US" sz="2000" kern="100" dirty="0">
                    <a:cs typeface="Times New Roman" panose="02020603050405020304" pitchFamily="18" charset="0"/>
                  </a:rPr>
                  <a:t>敲声</a:t>
                </a: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沉闷</a:t>
                </a: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的瓜会预测出不同的结果</a:t>
                </a:r>
                <a:endParaRPr lang="zh-CN" altLang="en-US" sz="2000" dirty="0"/>
              </a:p>
            </p:txBody>
          </p:sp>
        </mc:Choice>
        <mc:Fallback>
          <p:sp>
            <p:nvSpPr>
              <p:cNvPr id="11" name="矩形 10"/>
              <p:cNvSpPr>
                <a:spLocks noRot="1" noChangeAspect="1" noMove="1" noResize="1" noEditPoints="1" noAdjustHandles="1" noChangeArrowheads="1" noChangeShapeType="1" noTextEdit="1"/>
              </p:cNvSpPr>
              <p:nvPr/>
            </p:nvSpPr>
            <p:spPr>
              <a:xfrm>
                <a:off x="1043608" y="2204864"/>
                <a:ext cx="7056784" cy="1631216"/>
              </a:xfrm>
              <a:prstGeom prst="rect">
                <a:avLst/>
              </a:prstGeom>
              <a:blipFill rotWithShape="1">
                <a:blip r:embed="rId2"/>
                <a:stretch>
                  <a:fillRect l="-4" t="-9" r="5" b="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模型</a:t>
            </a:r>
            <a:r>
              <a:rPr lang="zh-CN" altLang="en-US" sz="2400" b="1" dirty="0" smtClean="0">
                <a:latin typeface="黑体" panose="02010609060101010101" pitchFamily="49" charset="-122"/>
                <a:ea typeface="黑体" panose="02010609060101010101" pitchFamily="49" charset="-122"/>
              </a:rPr>
              <a:t>偏好</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138763" y="2270466"/>
            <a:ext cx="6351802" cy="531146"/>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zh-CN" altLang="en-US" sz="2200" dirty="0">
                <a:latin typeface="+mn-ea"/>
              </a:rPr>
              <a:t>学习过程中对某种类型假设的偏好</a:t>
            </a:r>
            <a:r>
              <a:rPr lang="zh-CN" altLang="en-US" sz="2200" dirty="0" smtClean="0">
                <a:latin typeface="+mn-ea"/>
              </a:rPr>
              <a:t>称作</a:t>
            </a:r>
            <a:r>
              <a:rPr lang="zh-CN" altLang="en-US" sz="2200" dirty="0">
                <a:solidFill>
                  <a:srgbClr val="0000FF"/>
                </a:solidFill>
                <a:latin typeface="+mn-ea"/>
              </a:rPr>
              <a:t>模型</a:t>
            </a:r>
            <a:r>
              <a:rPr lang="zh-CN" altLang="en-US" sz="2200" dirty="0" smtClean="0">
                <a:solidFill>
                  <a:srgbClr val="0000FF"/>
                </a:solidFill>
                <a:latin typeface="+mn-ea"/>
              </a:rPr>
              <a:t>偏好</a:t>
            </a:r>
            <a:endParaRPr lang="zh-CN" altLang="en-US" sz="2200" dirty="0">
              <a:solidFill>
                <a:srgbClr val="0000FF"/>
              </a:solidFill>
              <a:latin typeface="+mn-ea"/>
            </a:endParaRPr>
          </a:p>
        </p:txBody>
      </p:sp>
      <p:pic>
        <p:nvPicPr>
          <p:cNvPr id="5"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38541" y="2801613"/>
            <a:ext cx="3189839" cy="174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48385" y="3910413"/>
            <a:ext cx="970149" cy="306705"/>
          </a:xfrm>
          <a:prstGeom prst="rect">
            <a:avLst/>
          </a:prstGeom>
          <a:noFill/>
        </p:spPr>
        <p:txBody>
          <a:bodyPr wrap="square" rtlCol="0">
            <a:spAutoFit/>
          </a:bodyPr>
          <a:lstStyle/>
          <a:p>
            <a:pPr fontAlgn="base">
              <a:spcBef>
                <a:spcPct val="0"/>
              </a:spcBef>
              <a:spcAft>
                <a:spcPct val="0"/>
              </a:spcAft>
            </a:pPr>
            <a:r>
              <a:rPr lang="en-US" altLang="zh-CN" sz="1400" b="1" dirty="0" smtClean="0">
                <a:latin typeface="黑体" panose="02010609060101010101" pitchFamily="49" charset="-122"/>
                <a:ea typeface="黑体" panose="02010609060101010101" pitchFamily="49" charset="-122"/>
                <a:cs typeface="Verdana" panose="020B0604030504040204" pitchFamily="34" charset="0"/>
              </a:rPr>
              <a:t>A or </a:t>
            </a:r>
            <a:r>
              <a:rPr lang="en-US" altLang="zh-CN" sz="1400" b="1" dirty="0" smtClean="0">
                <a:solidFill>
                  <a:srgbClr val="FF0000"/>
                </a:solidFill>
                <a:latin typeface="黑体" panose="02010609060101010101" pitchFamily="49" charset="-122"/>
                <a:ea typeface="黑体" panose="02010609060101010101" pitchFamily="49" charset="-122"/>
                <a:cs typeface="Verdana" panose="020B0604030504040204" pitchFamily="34" charset="0"/>
              </a:rPr>
              <a:t>B </a:t>
            </a:r>
            <a:r>
              <a:rPr lang="zh-CN" altLang="en-US" sz="1400" dirty="0" smtClean="0">
                <a:latin typeface="黑体" panose="02010609060101010101" pitchFamily="49" charset="-122"/>
                <a:ea typeface="黑体" panose="02010609060101010101" pitchFamily="49" charset="-122"/>
                <a:cs typeface="Verdana" panose="020B0604030504040204" pitchFamily="34" charset="0"/>
              </a:rPr>
              <a:t>？</a:t>
            </a:r>
            <a:endParaRPr lang="zh-CN" altLang="en-US" sz="1400" dirty="0">
              <a:latin typeface="黑体" panose="02010609060101010101" pitchFamily="49" charset="-122"/>
              <a:ea typeface="黑体" panose="02010609060101010101" pitchFamily="49" charset="-122"/>
              <a:cs typeface="Verdana" panose="020B0604030504040204" pitchFamily="34" charset="0"/>
            </a:endParaRPr>
          </a:p>
        </p:txBody>
      </p:sp>
      <p:pic>
        <p:nvPicPr>
          <p:cNvPr id="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0368" y="4340943"/>
            <a:ext cx="6163139" cy="232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模型</a:t>
            </a:r>
            <a:r>
              <a:rPr lang="zh-CN" altLang="en-US" sz="2400" b="1" dirty="0" smtClean="0">
                <a:latin typeface="黑体" panose="02010609060101010101" pitchFamily="49" charset="-122"/>
                <a:ea typeface="黑体" panose="02010609060101010101" pitchFamily="49" charset="-122"/>
              </a:rPr>
              <a:t>偏好</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539552" y="2294227"/>
            <a:ext cx="7560840"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latin typeface="+mn-ea"/>
                <a:ea typeface="+mn-ea"/>
              </a:rPr>
              <a:t>    模型偏好可看作学习算法自身在一个可能很庞大的假设空间中对假设进行选择的</a:t>
            </a:r>
            <a:r>
              <a:rPr lang="zh-CN" altLang="en-US" dirty="0" smtClean="0">
                <a:solidFill>
                  <a:srgbClr val="0000FF"/>
                </a:solidFill>
                <a:latin typeface="+mn-ea"/>
                <a:ea typeface="+mn-ea"/>
              </a:rPr>
              <a:t>启发式</a:t>
            </a:r>
            <a:r>
              <a:rPr lang="zh-CN" altLang="en-US" dirty="0" smtClean="0">
                <a:latin typeface="+mn-ea"/>
                <a:ea typeface="+mn-ea"/>
              </a:rPr>
              <a:t>或“</a:t>
            </a:r>
            <a:r>
              <a:rPr lang="zh-CN" altLang="en-US" dirty="0" smtClean="0">
                <a:solidFill>
                  <a:srgbClr val="0000FF"/>
                </a:solidFill>
                <a:latin typeface="+mn-ea"/>
                <a:ea typeface="+mn-ea"/>
              </a:rPr>
              <a:t>价值观</a:t>
            </a:r>
            <a:r>
              <a:rPr lang="zh-CN" altLang="en-US" dirty="0" smtClean="0">
                <a:latin typeface="+mn-ea"/>
                <a:ea typeface="+mn-ea"/>
              </a:rPr>
              <a:t>”</a:t>
            </a:r>
            <a:endParaRPr lang="zh-CN" altLang="en-US" dirty="0">
              <a:latin typeface="+mn-ea"/>
              <a:ea typeface="+mn-ea"/>
            </a:endParaRPr>
          </a:p>
        </p:txBody>
      </p:sp>
      <p:sp>
        <p:nvSpPr>
          <p:cNvPr id="5" name="内容占位符 2"/>
          <p:cNvSpPr txBox="1"/>
          <p:nvPr/>
        </p:nvSpPr>
        <p:spPr>
          <a:xfrm>
            <a:off x="562744" y="3599567"/>
            <a:ext cx="7537648"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latin typeface="+mn-ea"/>
                <a:ea typeface="+mn-ea"/>
              </a:rPr>
              <a:t>    “</a:t>
            </a:r>
            <a:r>
              <a:rPr lang="zh-CN" altLang="en-US" dirty="0" smtClean="0">
                <a:solidFill>
                  <a:srgbClr val="0000FF"/>
                </a:solidFill>
                <a:latin typeface="+mn-ea"/>
                <a:ea typeface="+mn-ea"/>
              </a:rPr>
              <a:t>奥卡姆剃刀</a:t>
            </a:r>
            <a:r>
              <a:rPr lang="zh-CN" altLang="en-US" dirty="0" smtClean="0">
                <a:latin typeface="+mn-ea"/>
                <a:ea typeface="+mn-ea"/>
              </a:rPr>
              <a:t>”是一种常用的、自然科学研究中最基本的原则，即“若有多个假设与观察一致，选最简单的那个”</a:t>
            </a:r>
            <a:endParaRPr lang="zh-CN" altLang="en-US" dirty="0">
              <a:latin typeface="+mn-ea"/>
              <a:ea typeface="+mn-ea"/>
            </a:endParaRPr>
          </a:p>
        </p:txBody>
      </p:sp>
      <p:sp>
        <p:nvSpPr>
          <p:cNvPr id="6" name="内容占位符 2"/>
          <p:cNvSpPr txBox="1"/>
          <p:nvPr/>
        </p:nvSpPr>
        <p:spPr>
          <a:xfrm>
            <a:off x="539552" y="4869160"/>
            <a:ext cx="7560840"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smtClean="0">
                <a:latin typeface="+mn-ea"/>
                <a:ea typeface="+mn-ea"/>
              </a:rPr>
              <a:t>    具体的现实问题中，学习算法本身所做的假设是否成立，也即算法的</a:t>
            </a:r>
            <a:r>
              <a:rPr lang="zh-CN" altLang="en-US" dirty="0">
                <a:latin typeface="+mn-ea"/>
                <a:ea typeface="+mn-ea"/>
              </a:rPr>
              <a:t>模型</a:t>
            </a:r>
            <a:r>
              <a:rPr lang="zh-CN" altLang="en-US" dirty="0" smtClean="0">
                <a:latin typeface="+mn-ea"/>
                <a:ea typeface="+mn-ea"/>
              </a:rPr>
              <a:t>偏好</a:t>
            </a:r>
            <a:r>
              <a:rPr lang="zh-CN" altLang="en-US" dirty="0" smtClean="0">
                <a:solidFill>
                  <a:srgbClr val="0000FF"/>
                </a:solidFill>
                <a:latin typeface="+mn-ea"/>
                <a:ea typeface="+mn-ea"/>
              </a:rPr>
              <a:t>是否与问题本身匹配</a:t>
            </a:r>
            <a:r>
              <a:rPr lang="zh-CN" altLang="en-US" dirty="0" smtClean="0">
                <a:latin typeface="+mn-ea"/>
                <a:ea typeface="+mn-ea"/>
              </a:rPr>
              <a:t>，大多数时候直接决定了算法能否取得好的性能</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模型</a:t>
            </a:r>
            <a:r>
              <a:rPr lang="zh-CN" altLang="en-US" sz="2400" b="1" dirty="0" smtClean="0">
                <a:latin typeface="黑体" panose="02010609060101010101" pitchFamily="49" charset="-122"/>
                <a:ea typeface="黑体" panose="02010609060101010101" pitchFamily="49" charset="-122"/>
              </a:rPr>
              <a:t>偏好</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492896"/>
            <a:ext cx="7859180" cy="87291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kern="0" dirty="0" smtClean="0">
                <a:solidFill>
                  <a:srgbClr val="000000"/>
                </a:solidFill>
                <a:latin typeface="+mn-ea"/>
                <a:cs typeface="Verdana" panose="020B0604030504040204" pitchFamily="34" charset="0"/>
              </a:rPr>
              <a:t>    一</a:t>
            </a:r>
            <a:r>
              <a:rPr lang="zh-CN" altLang="en-US" sz="2200" kern="0" dirty="0">
                <a:solidFill>
                  <a:srgbClr val="000000"/>
                </a:solidFill>
                <a:latin typeface="+mn-ea"/>
                <a:cs typeface="Verdana" panose="020B0604030504040204" pitchFamily="34" charset="0"/>
              </a:rPr>
              <a:t>个算法  </a:t>
            </a:r>
            <a:r>
              <a:rPr lang="zh-CN" altLang="en-US" sz="2200" kern="0" dirty="0" smtClean="0">
                <a:solidFill>
                  <a:srgbClr val="000000"/>
                </a:solidFill>
                <a:latin typeface="+mn-ea"/>
                <a:cs typeface="Verdana" panose="020B0604030504040204" pitchFamily="34" charset="0"/>
              </a:rPr>
              <a:t>如果</a:t>
            </a:r>
            <a:r>
              <a:rPr lang="zh-CN" altLang="en-US" sz="2200" kern="0" dirty="0">
                <a:solidFill>
                  <a:srgbClr val="000000"/>
                </a:solidFill>
                <a:latin typeface="+mn-ea"/>
                <a:cs typeface="Verdana" panose="020B0604030504040204" pitchFamily="34" charset="0"/>
              </a:rPr>
              <a:t>在某些问题</a:t>
            </a:r>
            <a:r>
              <a:rPr lang="zh-CN" altLang="en-US" sz="2200" kern="0" dirty="0" smtClean="0">
                <a:solidFill>
                  <a:srgbClr val="000000"/>
                </a:solidFill>
                <a:latin typeface="+mn-ea"/>
                <a:cs typeface="Verdana" panose="020B0604030504040204" pitchFamily="34" charset="0"/>
              </a:rPr>
              <a:t>上</a:t>
            </a:r>
            <a:r>
              <a:rPr lang="zh-CN" altLang="en-US" sz="2200" kern="0" dirty="0">
                <a:solidFill>
                  <a:srgbClr val="000000"/>
                </a:solidFill>
                <a:latin typeface="+mn-ea"/>
                <a:cs typeface="Verdana" panose="020B0604030504040204" pitchFamily="34" charset="0"/>
              </a:rPr>
              <a:t>比</a:t>
            </a:r>
            <a:r>
              <a:rPr lang="zh-CN" altLang="en-US" sz="2200" kern="0" dirty="0" smtClean="0">
                <a:solidFill>
                  <a:srgbClr val="000000"/>
                </a:solidFill>
                <a:latin typeface="+mn-ea"/>
                <a:cs typeface="Verdana" panose="020B0604030504040204" pitchFamily="34" charset="0"/>
              </a:rPr>
              <a:t>另一个算法  好，必然</a:t>
            </a:r>
            <a:r>
              <a:rPr lang="zh-CN" altLang="en-US" sz="2200" kern="0" dirty="0">
                <a:solidFill>
                  <a:srgbClr val="000000"/>
                </a:solidFill>
                <a:latin typeface="+mn-ea"/>
                <a:cs typeface="Verdana" panose="020B0604030504040204" pitchFamily="34" charset="0"/>
              </a:rPr>
              <a:t>存在另一些问题</a:t>
            </a:r>
            <a:r>
              <a:rPr lang="zh-CN" altLang="en-US" sz="2200" kern="0" dirty="0" smtClean="0">
                <a:solidFill>
                  <a:srgbClr val="000000"/>
                </a:solidFill>
                <a:latin typeface="+mn-ea"/>
                <a:cs typeface="Verdana" panose="020B0604030504040204" pitchFamily="34" charset="0"/>
              </a:rPr>
              <a:t>，</a:t>
            </a:r>
            <a:r>
              <a:rPr lang="en-US" altLang="zh-CN" sz="2200" kern="0" dirty="0" smtClean="0">
                <a:solidFill>
                  <a:srgbClr val="000000"/>
                </a:solidFill>
                <a:latin typeface="+mn-ea"/>
                <a:cs typeface="Verdana" panose="020B0604030504040204" pitchFamily="34" charset="0"/>
              </a:rPr>
              <a:t> </a:t>
            </a:r>
            <a:r>
              <a:rPr lang="zh-CN" altLang="en-US" sz="2200" kern="0" dirty="0" smtClean="0">
                <a:solidFill>
                  <a:srgbClr val="000000"/>
                </a:solidFill>
                <a:latin typeface="+mn-ea"/>
                <a:cs typeface="Verdana" panose="020B0604030504040204" pitchFamily="34" charset="0"/>
              </a:rPr>
              <a:t>比  好</a:t>
            </a:r>
            <a:r>
              <a:rPr lang="en-US" altLang="zh-CN" sz="2200" kern="0" dirty="0" smtClean="0">
                <a:solidFill>
                  <a:srgbClr val="000000"/>
                </a:solidFill>
                <a:latin typeface="+mn-ea"/>
                <a:cs typeface="Verdana" panose="020B0604030504040204" pitchFamily="34" charset="0"/>
              </a:rPr>
              <a:t>,</a:t>
            </a:r>
            <a:r>
              <a:rPr lang="zh-CN" altLang="en-US" sz="2200" kern="0" dirty="0" smtClean="0">
                <a:solidFill>
                  <a:srgbClr val="000000"/>
                </a:solidFill>
                <a:latin typeface="+mn-ea"/>
                <a:cs typeface="Verdana" panose="020B0604030504040204" pitchFamily="34" charset="0"/>
              </a:rPr>
              <a:t>也即</a:t>
            </a:r>
            <a:r>
              <a:rPr lang="zh-CN" altLang="en-US" sz="2200" kern="0" dirty="0" smtClean="0">
                <a:solidFill>
                  <a:srgbClr val="0000FF"/>
                </a:solidFill>
                <a:latin typeface="+mn-ea"/>
                <a:cs typeface="Verdana" panose="020B0604030504040204" pitchFamily="34" charset="0"/>
              </a:rPr>
              <a:t>没有免费的午餐定理</a:t>
            </a:r>
            <a:endParaRPr lang="zh-CN" altLang="en-US" sz="2200" kern="0" dirty="0">
              <a:solidFill>
                <a:srgbClr val="0000FF"/>
              </a:solidFill>
              <a:latin typeface="+mn-ea"/>
              <a:cs typeface="Verdana" panose="020B0604030504040204" pitchFamily="34" charset="0"/>
            </a:endParaRPr>
          </a:p>
        </p:txBody>
      </p:sp>
      <p:pic>
        <p:nvPicPr>
          <p:cNvPr id="5" name="Picture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3208" y="2603202"/>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27" y="2613085"/>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4782" y="2934838"/>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039" y="2957346"/>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bwMode="auto">
          <a:xfrm>
            <a:off x="1466116" y="3568978"/>
            <a:ext cx="6922308" cy="76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Font typeface="Wingdings" panose="05000000000000000000" pitchFamily="2" charset="2"/>
              <a:buNone/>
            </a:pPr>
            <a:r>
              <a:rPr lang="zh-CN" altLang="en-US" sz="1800" b="1" kern="0" dirty="0" smtClean="0">
                <a:solidFill>
                  <a:srgbClr val="C00000"/>
                </a:solidFill>
                <a:latin typeface="+mn-ea"/>
                <a:cs typeface="Verdana" panose="020B0604030504040204" pitchFamily="34" charset="0"/>
              </a:rPr>
              <a:t>实际问题中，脱离具体问题，空谈“什么学习算法更好”毫无意义</a:t>
            </a:r>
            <a:endParaRPr lang="en-US" altLang="zh-CN" sz="1800" b="1" kern="0" dirty="0" smtClean="0">
              <a:solidFill>
                <a:srgbClr val="C00000"/>
              </a:solidFill>
              <a:latin typeface="+mn-ea"/>
              <a:cs typeface="Verdana" panose="020B060403050404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误差与损失函数</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276872"/>
            <a:ext cx="7859180" cy="87291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100" dirty="0" smtClean="0">
                <a:cs typeface="Times New Roman" panose="02020603050405020304" pitchFamily="18" charset="0"/>
              </a:rPr>
              <a:t>        机器学习</a:t>
            </a:r>
            <a:r>
              <a:rPr lang="zh-CN" altLang="zh-CN" sz="2000" kern="100" dirty="0">
                <a:cs typeface="Times New Roman" panose="02020603050405020304" pitchFamily="18" charset="0"/>
              </a:rPr>
              <a:t>模型的输出结果与其对应的真实值之间往往会存在一定的差异，</a:t>
            </a:r>
            <a:r>
              <a:rPr lang="zh-CN" altLang="zh-CN" sz="2000" dirty="0"/>
              <a:t>这种差异</a:t>
            </a:r>
            <a:r>
              <a:rPr lang="zh-CN" altLang="en-US" sz="2000" kern="100" dirty="0">
                <a:cs typeface="Times New Roman" panose="02020603050405020304" pitchFamily="18" charset="0"/>
              </a:rPr>
              <a:t>被</a:t>
            </a:r>
            <a:r>
              <a:rPr lang="zh-CN" altLang="zh-CN" sz="2000" kern="100" dirty="0">
                <a:cs typeface="Times New Roman" panose="02020603050405020304" pitchFamily="18" charset="0"/>
              </a:rPr>
              <a:t>称为模型的</a:t>
            </a:r>
            <a:r>
              <a:rPr lang="zh-CN" altLang="zh-CN" sz="2000" kern="100" dirty="0">
                <a:solidFill>
                  <a:srgbClr val="0000FF"/>
                </a:solidFill>
                <a:cs typeface="Times New Roman" panose="02020603050405020304" pitchFamily="18" charset="0"/>
              </a:rPr>
              <a:t>输出误差</a:t>
            </a:r>
            <a:r>
              <a:rPr lang="zh-CN" altLang="zh-CN" sz="2000" kern="100" dirty="0">
                <a:cs typeface="Times New Roman" panose="02020603050405020304" pitchFamily="18" charset="0"/>
              </a:rPr>
              <a:t>，简称为</a:t>
            </a:r>
            <a:r>
              <a:rPr lang="zh-CN" altLang="zh-CN" sz="2000" kern="100" dirty="0">
                <a:solidFill>
                  <a:srgbClr val="0000FF"/>
                </a:solidFill>
                <a:cs typeface="Times New Roman" panose="02020603050405020304" pitchFamily="18" charset="0"/>
              </a:rPr>
              <a:t>误差</a:t>
            </a:r>
            <a:endParaRPr lang="zh-CN" altLang="en-US" sz="2000" kern="0" dirty="0">
              <a:solidFill>
                <a:srgbClr val="0000FF"/>
              </a:solidFill>
              <a:latin typeface="+mn-ea"/>
              <a:cs typeface="Verdana" panose="020B0604030504040204" pitchFamily="34" charset="0"/>
            </a:endParaRPr>
          </a:p>
        </p:txBody>
      </p:sp>
      <p:sp>
        <p:nvSpPr>
          <p:cNvPr id="10" name="矩形 9"/>
          <p:cNvSpPr/>
          <p:nvPr/>
        </p:nvSpPr>
        <p:spPr>
          <a:xfrm>
            <a:off x="1033300" y="3244914"/>
            <a:ext cx="7715164" cy="400110"/>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通常</a:t>
            </a:r>
            <a:r>
              <a:rPr lang="zh-CN" altLang="zh-CN" sz="2000" kern="100" dirty="0">
                <a:cs typeface="Times New Roman" panose="02020603050405020304" pitchFamily="18" charset="0"/>
              </a:rPr>
              <a:t>需要构造</a:t>
            </a:r>
            <a:r>
              <a:rPr lang="zh-CN" altLang="zh-CN" sz="2000" kern="100" dirty="0">
                <a:solidFill>
                  <a:srgbClr val="0000FF"/>
                </a:solidFill>
                <a:cs typeface="Times New Roman" panose="02020603050405020304" pitchFamily="18" charset="0"/>
              </a:rPr>
              <a:t>损失函数</a:t>
            </a:r>
            <a:r>
              <a:rPr lang="zh-CN" altLang="zh-CN" sz="2000" kern="100" dirty="0">
                <a:cs typeface="Times New Roman" panose="02020603050405020304" pitchFamily="18" charset="0"/>
              </a:rPr>
              <a:t>用于度量模型对于单个样本的输出误差</a:t>
            </a:r>
            <a:endParaRPr lang="zh-CN" altLang="en-US" sz="2000" dirty="0"/>
          </a:p>
        </p:txBody>
      </p:sp>
      <mc:AlternateContent xmlns:mc="http://schemas.openxmlformats.org/markup-compatibility/2006">
        <mc:Choice xmlns:a14="http://schemas.microsoft.com/office/drawing/2010/main" Requires="a14">
          <p:sp>
            <p:nvSpPr>
              <p:cNvPr id="11" name="矩形 10"/>
              <p:cNvSpPr/>
              <p:nvPr/>
            </p:nvSpPr>
            <p:spPr>
              <a:xfrm>
                <a:off x="1033300" y="3866135"/>
                <a:ext cx="7715164" cy="1363065"/>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对于</a:t>
                </a:r>
                <a:r>
                  <a:rPr lang="zh-CN" altLang="zh-CN" sz="2000" kern="100" dirty="0">
                    <a:cs typeface="Times New Roman" panose="02020603050405020304" pitchFamily="18" charset="0"/>
                  </a:rPr>
                  <a:t>给定的机器学习模型</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oMath>
                </a14:m>
                <a:r>
                  <a:rPr lang="zh-CN" altLang="zh-CN" sz="2000" kern="100" dirty="0">
                    <a:cs typeface="Times New Roman" panose="02020603050405020304" pitchFamily="18" charset="0"/>
                  </a:rPr>
                  <a:t>，假设该模型对应于输入</a:t>
                </a:r>
                <a:r>
                  <a:rPr lang="zh-CN" altLang="zh-CN" sz="2000" kern="100" dirty="0" smtClean="0">
                    <a:cs typeface="Times New Roman" panose="02020603050405020304" pitchFamily="18" charset="0"/>
                  </a:rPr>
                  <a:t>样本</a:t>
                </a:r>
                <a14:m>
                  <m:oMath xmlns:m="http://schemas.openxmlformats.org/officeDocument/2006/math">
                    <m:r>
                      <a:rPr lang="en-US" altLang="zh-CN" sz="2000" i="1" kern="100" dirty="0">
                        <a:latin typeface="Cambria Math" panose="02040503050406030204"/>
                        <a:cs typeface="Times New Roman" panose="02020603050405020304" pitchFamily="18" charset="0"/>
                      </a:rPr>
                      <m:t>𝑥</m:t>
                    </m:r>
                  </m:oMath>
                </a14:m>
                <a:r>
                  <a:rPr lang="zh-CN" altLang="zh-CN" sz="2000" kern="100" dirty="0" smtClean="0">
                    <a:cs typeface="Times New Roman" panose="02020603050405020304" pitchFamily="18" charset="0"/>
                  </a:rPr>
                  <a:t>的</a:t>
                </a:r>
                <a:r>
                  <a:rPr lang="zh-CN" altLang="zh-CN" sz="2000" kern="100" dirty="0">
                    <a:cs typeface="Times New Roman" panose="02020603050405020304" pitchFamily="18" charset="0"/>
                  </a:rPr>
                  <a:t>输出为</a:t>
                </a:r>
                <a14:m>
                  <m:oMath xmlns:m="http://schemas.openxmlformats.org/officeDocument/2006/math">
                    <m:acc>
                      <m:accPr>
                        <m:ctrlPr>
                          <a:rPr lang="zh-CN" altLang="zh-CN" sz="2000" i="1" kern="100">
                            <a:latin typeface="Cambria Math" panose="02040503050406030204"/>
                            <a:cs typeface="Times New Roman" panose="02020603050405020304" pitchFamily="18" charset="0"/>
                          </a:rPr>
                        </m:ctrlPr>
                      </m:accPr>
                      <m:e>
                        <m:r>
                          <a:rPr lang="en-US" altLang="zh-CN" sz="2000" i="1" kern="100">
                            <a:latin typeface="Cambria Math" panose="02040503050406030204" pitchFamily="18" charset="0"/>
                            <a:cs typeface="Times New Roman" panose="02020603050405020304" pitchFamily="18" charset="0"/>
                          </a:rPr>
                          <m:t>𝑦</m:t>
                        </m:r>
                      </m:e>
                    </m:acc>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𝑓</m:t>
                    </m:r>
                    <m:r>
                      <a:rPr lang="en-US" altLang="zh-CN" sz="2000" kern="100">
                        <a:latin typeface="Cambria Math" panose="02040503050406030204" pitchFamily="18" charset="0"/>
                        <a:cs typeface="Times New Roman" panose="02020603050405020304" pitchFamily="18" charset="0"/>
                      </a:rPr>
                      <m:t>(</m:t>
                    </m:r>
                    <m:r>
                      <a:rPr lang="en-US" altLang="zh-CN" sz="2000" i="1" kern="100" dirty="0">
                        <a:latin typeface="Cambria Math" panose="02040503050406030204"/>
                        <a:cs typeface="Times New Roman" panose="02020603050405020304" pitchFamily="18" charset="0"/>
                      </a:rPr>
                      <m:t>𝑥</m:t>
                    </m:r>
                    <m:r>
                      <a:rPr lang="en-US" altLang="zh-CN" sz="2000" kern="100">
                        <a:latin typeface="Cambria Math" panose="02040503050406030204" pitchFamily="18" charset="0"/>
                        <a:cs typeface="Times New Roman" panose="02020603050405020304" pitchFamily="18" charset="0"/>
                      </a:rPr>
                      <m:t>)</m:t>
                    </m:r>
                  </m:oMath>
                </a14:m>
                <a:r>
                  <a:rPr lang="zh-CN" altLang="zh-CN" sz="2000" kern="100" dirty="0">
                    <a:cs typeface="Times New Roman" panose="02020603050405020304" pitchFamily="18" charset="0"/>
                  </a:rPr>
                  <a:t>，</a:t>
                </a:r>
                <a:r>
                  <a:rPr lang="zh-CN" altLang="zh-CN" sz="2000" kern="100" dirty="0" smtClean="0">
                    <a:cs typeface="Times New Roman" panose="02020603050405020304" pitchFamily="18" charset="0"/>
                  </a:rPr>
                  <a:t>与</a:t>
                </a:r>
                <a14:m>
                  <m:oMath xmlns:m="http://schemas.openxmlformats.org/officeDocument/2006/math">
                    <m:r>
                      <a:rPr lang="en-US" altLang="zh-CN" sz="2000" b="0" i="1" kern="100" smtClean="0">
                        <a:latin typeface="Cambria Math" panose="02040503050406030204"/>
                        <a:cs typeface="Times New Roman" panose="02020603050405020304" pitchFamily="18" charset="0"/>
                      </a:rPr>
                      <m:t>𝑥</m:t>
                    </m:r>
                  </m:oMath>
                </a14:m>
                <a:r>
                  <a:rPr lang="zh-CN" altLang="zh-CN" sz="2000" kern="100" dirty="0" smtClean="0">
                    <a:cs typeface="Times New Roman" panose="02020603050405020304" pitchFamily="18" charset="0"/>
                  </a:rPr>
                  <a:t>对应</a:t>
                </a:r>
                <a:r>
                  <a:rPr lang="zh-CN" altLang="zh-CN" sz="2000" kern="100" dirty="0">
                    <a:cs typeface="Times New Roman" panose="02020603050405020304" pitchFamily="18" charset="0"/>
                  </a:rPr>
                  <a:t>的实际真实值为</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𝑦</m:t>
                    </m:r>
                  </m:oMath>
                </a14:m>
                <a:r>
                  <a:rPr lang="zh-CN" altLang="zh-CN" sz="2000" kern="100" dirty="0">
                    <a:cs typeface="Times New Roman" panose="02020603050405020304" pitchFamily="18" charset="0"/>
                  </a:rPr>
                  <a:t>，则可用以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𝑦</m:t>
                    </m:r>
                    <m:r>
                      <a:rPr lang="zh-CN" altLang="zh-CN" sz="2000" kern="100">
                        <a:latin typeface="Cambria Math" panose="02040503050406030204" pitchFamily="18" charset="0"/>
                        <a:cs typeface="Times New Roman" panose="02020603050405020304" pitchFamily="18" charset="0"/>
                      </a:rPr>
                      <m:t>和</m:t>
                    </m:r>
                    <m:r>
                      <a:rPr lang="en-US" altLang="zh-CN" sz="2000" i="1" kern="100">
                        <a:latin typeface="Cambria Math" panose="02040503050406030204" pitchFamily="18" charset="0"/>
                        <a:cs typeface="Times New Roman" panose="02020603050405020304" pitchFamily="18" charset="0"/>
                      </a:rPr>
                      <m:t>𝑓</m:t>
                    </m:r>
                    <m:r>
                      <a:rPr lang="en-US" altLang="zh-CN" sz="2000" kern="100">
                        <a:latin typeface="Cambria Math" panose="02040503050406030204" pitchFamily="18" charset="0"/>
                        <a:cs typeface="Times New Roman" panose="02020603050405020304" pitchFamily="18" charset="0"/>
                      </a:rPr>
                      <m:t>(</m:t>
                    </m:r>
                    <m:r>
                      <a:rPr lang="en-US" altLang="zh-CN" sz="2000" i="1" kern="100" dirty="0">
                        <a:latin typeface="Cambria Math" panose="02040503050406030204"/>
                        <a:cs typeface="Times New Roman" panose="02020603050405020304" pitchFamily="18" charset="0"/>
                      </a:rPr>
                      <m:t>𝑥</m:t>
                    </m:r>
                    <m:r>
                      <a:rPr lang="en-US" altLang="zh-CN" sz="2000" kern="100">
                        <a:latin typeface="Cambria Math" panose="02040503050406030204" pitchFamily="18" charset="0"/>
                        <a:cs typeface="Times New Roman" panose="02020603050405020304" pitchFamily="18" charset="0"/>
                      </a:rPr>
                      <m:t>)</m:t>
                    </m:r>
                  </m:oMath>
                </a14:m>
                <a:r>
                  <a:rPr lang="zh-CN" altLang="zh-CN" sz="2000" kern="100" dirty="0">
                    <a:cs typeface="Times New Roman" panose="02020603050405020304" pitchFamily="18" charset="0"/>
                  </a:rPr>
                  <a:t>为自变量的某个函数</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𝐿</m:t>
                    </m:r>
                    <m:d>
                      <m:dPr>
                        <m:ctrlPr>
                          <a:rPr lang="zh-CN" altLang="zh-CN" sz="2000" i="1" kern="100">
                            <a:latin typeface="Cambria Math" panose="02040503050406030204"/>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𝑦</m:t>
                        </m:r>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𝑓</m:t>
                        </m:r>
                        <m:d>
                          <m:dPr>
                            <m:ctrlPr>
                              <a:rPr lang="zh-CN" altLang="zh-CN" sz="2000" i="1" kern="100">
                                <a:latin typeface="Cambria Math" panose="02040503050406030204"/>
                                <a:cs typeface="Times New Roman" panose="02020603050405020304" pitchFamily="18" charset="0"/>
                              </a:rPr>
                            </m:ctrlPr>
                          </m:dPr>
                          <m:e>
                            <m:r>
                              <a:rPr lang="en-US" altLang="zh-CN" sz="2000" i="1" kern="100" dirty="0">
                                <a:latin typeface="Cambria Math" panose="02040503050406030204"/>
                                <a:cs typeface="Times New Roman" panose="02020603050405020304" pitchFamily="18" charset="0"/>
                              </a:rPr>
                              <m:t>𝑥</m:t>
                            </m:r>
                          </m:e>
                        </m:d>
                      </m:e>
                    </m:d>
                  </m:oMath>
                </a14:m>
                <a:r>
                  <a:rPr lang="zh-CN" altLang="zh-CN" sz="2000" kern="100" dirty="0">
                    <a:cs typeface="Times New Roman" panose="02020603050405020304" pitchFamily="18" charset="0"/>
                  </a:rPr>
                  <a:t>作为损失函数来度量模型</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oMath>
                </a14:m>
                <a:r>
                  <a:rPr lang="zh-CN" altLang="zh-CN" sz="2000" kern="100" dirty="0">
                    <a:cs typeface="Times New Roman" panose="02020603050405020304" pitchFamily="18" charset="0"/>
                  </a:rPr>
                  <a:t>在输入样本</a:t>
                </a:r>
                <a14:m>
                  <m:oMath xmlns:m="http://schemas.openxmlformats.org/officeDocument/2006/math">
                    <m:r>
                      <a:rPr lang="en-US" altLang="zh-CN" sz="2000" i="1" kern="100" dirty="0">
                        <a:latin typeface="Cambria Math" panose="02040503050406030204"/>
                        <a:cs typeface="Times New Roman" panose="02020603050405020304" pitchFamily="18" charset="0"/>
                      </a:rPr>
                      <m:t>𝑥</m:t>
                    </m:r>
                  </m:oMath>
                </a14:m>
                <a:r>
                  <a:rPr lang="zh-CN" altLang="zh-CN" sz="2000" kern="100" dirty="0">
                    <a:cs typeface="Times New Roman" panose="02020603050405020304" pitchFamily="18" charset="0"/>
                  </a:rPr>
                  <a:t>下的输出误差</a:t>
                </a:r>
                <a:endParaRPr lang="zh-CN" altLang="en-US" sz="2000" dirty="0"/>
              </a:p>
            </p:txBody>
          </p:sp>
        </mc:Choice>
        <mc:Fallback>
          <p:sp>
            <p:nvSpPr>
              <p:cNvPr id="11" name="矩形 10"/>
              <p:cNvSpPr>
                <a:spLocks noRot="1" noChangeAspect="1" noMove="1" noResize="1" noEditPoints="1" noAdjustHandles="1" noChangeArrowheads="1" noChangeShapeType="1" noTextEdit="1"/>
              </p:cNvSpPr>
              <p:nvPr/>
            </p:nvSpPr>
            <p:spPr>
              <a:xfrm>
                <a:off x="1033300" y="3866135"/>
                <a:ext cx="7715164" cy="1363065"/>
              </a:xfrm>
              <a:prstGeom prst="rect">
                <a:avLst/>
              </a:prstGeom>
              <a:blipFill rotWithShape="1">
                <a:blip r:embed="rId1"/>
                <a:stretch>
                  <a:fillRect l="-2" t="-19" r="1"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1033300" y="5373216"/>
                <a:ext cx="7715164" cy="404983"/>
              </a:xfrm>
              <a:prstGeom prst="rect">
                <a:avLst/>
              </a:prstGeom>
            </p:spPr>
            <p:txBody>
              <a:bodyPr wrap="square">
                <a:spAutoFit/>
              </a:bodyPr>
              <a:lstStyle/>
              <a:p>
                <a:r>
                  <a:rPr lang="zh-CN" altLang="zh-CN" kern="100" dirty="0">
                    <a:cs typeface="Times New Roman" panose="02020603050405020304" pitchFamily="18" charset="0"/>
                  </a:rPr>
                  <a:t>例如</a:t>
                </a:r>
                <a:r>
                  <a:rPr lang="en-US" altLang="zh-CN" kern="100" dirty="0" smtClean="0">
                    <a:cs typeface="Times New Roman" panose="02020603050405020304" pitchFamily="18" charset="0"/>
                  </a:rPr>
                  <a:t> </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i="1">
                            <a:latin typeface="Cambria Math" panose="02040503050406030204"/>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latin typeface="Cambria Math" panose="02040503050406030204"/>
                                <a:ea typeface="Cambria Math" panose="02040503050406030204" pitchFamily="18" charset="0"/>
                              </a:rPr>
                            </m:ctrlPr>
                          </m:dPr>
                          <m:e>
                            <m:r>
                              <a:rPr lang="en-US" altLang="zh-CN" i="1" kern="100" dirty="0">
                                <a:latin typeface="Cambria Math" panose="02040503050406030204"/>
                                <a:cs typeface="Times New Roman" panose="02020603050405020304" pitchFamily="18" charset="0"/>
                              </a:rPr>
                              <m:t>𝑥</m:t>
                            </m:r>
                          </m:e>
                        </m:d>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latin typeface="Cambria Math" panose="02040503050406030204"/>
                            <a:cs typeface="Times New Roman" panose="02020603050405020304" pitchFamily="18" charset="0"/>
                          </a:rPr>
                          <m:t>𝑥</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kern="100" dirty="0">
                    <a:cs typeface="Times New Roman" panose="02020603050405020304" pitchFamily="18" charset="0"/>
                  </a:rPr>
                  <a:t>和</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i="1">
                            <a:latin typeface="Cambria Math" panose="02040503050406030204"/>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latin typeface="Cambria Math" panose="02040503050406030204"/>
                                <a:ea typeface="Cambria Math" panose="02040503050406030204" pitchFamily="18" charset="0"/>
                              </a:rPr>
                            </m:ctrlPr>
                          </m:dPr>
                          <m:e>
                            <m:r>
                              <a:rPr lang="en-US" altLang="zh-CN" i="1" kern="100" dirty="0">
                                <a:latin typeface="Cambria Math" panose="02040503050406030204"/>
                                <a:cs typeface="Times New Roman" panose="02020603050405020304" pitchFamily="18" charset="0"/>
                              </a:rPr>
                              <m:t>𝑥</m:t>
                            </m:r>
                          </m:e>
                        </m:d>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latin typeface="Cambria Math" panose="02040503050406030204"/>
                        <a:cs typeface="Times New Roman" panose="02020603050405020304" pitchFamily="18" charset="0"/>
                      </a:rPr>
                      <m:t>𝑥</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1033300" y="5373216"/>
                <a:ext cx="7715164" cy="404983"/>
              </a:xfrm>
              <a:prstGeom prst="rect">
                <a:avLst/>
              </a:prstGeom>
              <a:blipFill rotWithShape="1">
                <a:blip r:embed="rId2"/>
                <a:stretch>
                  <a:fillRect l="-2" t="-119" r="1" b="82"/>
                </a:stretch>
              </a:blipFill>
            </p:spPr>
            <p:txBody>
              <a:bodyPr/>
              <a:lstStyle/>
              <a:p>
                <a:r>
                  <a:rPr lang="zh-CN" altLang="en-US">
                    <a:noFill/>
                  </a:rPr>
                  <a:t> </a:t>
                </a:r>
              </a:p>
            </p:txBody>
          </p:sp>
        </mc:Fallback>
      </mc:AlternateContent>
      <p:cxnSp>
        <p:nvCxnSpPr>
          <p:cNvPr id="13" name="直接连接符 12"/>
          <p:cNvCxnSpPr/>
          <p:nvPr/>
        </p:nvCxnSpPr>
        <p:spPr bwMode="auto">
          <a:xfrm>
            <a:off x="1619672" y="5781565"/>
            <a:ext cx="2520280"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2195736" y="6423719"/>
            <a:ext cx="4137671" cy="369332"/>
          </a:xfrm>
          <a:prstGeom prst="rect">
            <a:avLst/>
          </a:prstGeom>
        </p:spPr>
        <p:txBody>
          <a:bodyPr wrap="none">
            <a:spAutoFit/>
          </a:bodyPr>
          <a:lstStyle/>
          <a:p>
            <a:r>
              <a:rPr lang="zh-CN" altLang="zh-CN" dirty="0" smtClean="0">
                <a:solidFill>
                  <a:schemeClr val="tx1"/>
                </a:solidFill>
              </a:rPr>
              <a:t>平方损失函数</a:t>
            </a:r>
            <a:r>
              <a:rPr lang="en-US" altLang="zh-CN" dirty="0" smtClean="0">
                <a:solidFill>
                  <a:schemeClr val="tx1"/>
                </a:solidFill>
              </a:rPr>
              <a:t>                  </a:t>
            </a:r>
            <a:r>
              <a:rPr lang="zh-CN" altLang="zh-CN" dirty="0" smtClean="0">
                <a:solidFill>
                  <a:schemeClr val="tx1"/>
                </a:solidFill>
              </a:rPr>
              <a:t>绝对值</a:t>
            </a:r>
            <a:r>
              <a:rPr lang="zh-CN" altLang="zh-CN" dirty="0">
                <a:solidFill>
                  <a:schemeClr val="tx1"/>
                </a:solidFill>
              </a:rPr>
              <a:t>损失函数</a:t>
            </a:r>
            <a:endParaRPr lang="zh-CN" altLang="en-US" dirty="0"/>
          </a:p>
        </p:txBody>
      </p:sp>
      <p:cxnSp>
        <p:nvCxnSpPr>
          <p:cNvPr id="15" name="直接连接符 14"/>
          <p:cNvCxnSpPr/>
          <p:nvPr/>
        </p:nvCxnSpPr>
        <p:spPr bwMode="auto">
          <a:xfrm>
            <a:off x="4283968" y="5781565"/>
            <a:ext cx="2376264"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2853934" y="5781565"/>
            <a:ext cx="108012" cy="642154"/>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H="1">
            <a:off x="5364088" y="5781565"/>
            <a:ext cx="108012" cy="642154"/>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误差与损失函数</a:t>
            </a:r>
            <a:endParaRPr lang="en-US" altLang="zh-CN" sz="2400" b="1" dirty="0" smtClean="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内容占位符 2"/>
              <p:cNvSpPr txBox="1"/>
              <p:nvPr/>
            </p:nvSpPr>
            <p:spPr>
              <a:xfrm>
                <a:off x="1033300" y="2276872"/>
                <a:ext cx="7859180" cy="3168352"/>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        </a:t>
                </a:r>
                <a:r>
                  <a:rPr lang="zh-CN" altLang="zh-CN" sz="2000" dirty="0" smtClean="0"/>
                  <a:t>对于</a:t>
                </a:r>
                <a:r>
                  <a:rPr lang="zh-CN" altLang="zh-CN" sz="2000" dirty="0"/>
                  <a:t>任意给定的一个</a:t>
                </a:r>
                <a14:m>
                  <m:oMath xmlns:m="http://schemas.openxmlformats.org/officeDocument/2006/math">
                    <m:r>
                      <a:rPr lang="en-US" altLang="zh-CN" sz="2000" i="1">
                        <a:latin typeface="Cambria Math" panose="02040503050406030204" pitchFamily="18" charset="0"/>
                        <a:ea typeface="楷体_GB2312"/>
                      </a:rPr>
                      <m:t>𝑛</m:t>
                    </m:r>
                  </m:oMath>
                </a14:m>
                <a:r>
                  <a:rPr lang="zh-CN" altLang="zh-CN" sz="2000" dirty="0"/>
                  <a:t>元样本集</a:t>
                </a:r>
                <a:endParaRPr lang="en-US" altLang="zh-CN" sz="2000" dirty="0"/>
              </a:p>
              <a:p>
                <a:r>
                  <a:rPr lang="en-US" altLang="zh-CN" sz="2000" dirty="0"/>
                  <a:t>         </a:t>
                </a:r>
                <a:endParaRPr lang="en-US" altLang="zh-CN" sz="2000" i="1" dirty="0" smtClean="0">
                  <a:solidFill>
                    <a:srgbClr val="FF0000"/>
                  </a:solidFill>
                  <a:latin typeface="Cambria Math" panose="02040503050406030204" pitchFamily="18" charset="0"/>
                  <a:ea typeface="楷体_GB2312"/>
                </a:endParaRPr>
              </a:p>
              <a:p>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ea typeface="楷体_GB2312"/>
                        </a:rPr>
                        <m:t>𝑆</m:t>
                      </m:r>
                      <m:r>
                        <a:rPr lang="en-US" altLang="zh-CN" sz="2000" smtClean="0">
                          <a:solidFill>
                            <a:schemeClr val="tx1"/>
                          </a:solidFill>
                          <a:latin typeface="Cambria Math" panose="02040503050406030204" pitchFamily="18" charset="0"/>
                          <a:ea typeface="楷体_GB2312"/>
                        </a:rPr>
                        <m:t>={</m:t>
                      </m:r>
                      <m:d>
                        <m:dPr>
                          <m:ctrlPr>
                            <a:rPr lang="zh-CN" altLang="zh-CN" sz="2000" i="1">
                              <a:solidFill>
                                <a:schemeClr val="tx1"/>
                              </a:solidFill>
                              <a:latin typeface="Cambria Math" panose="02040503050406030204"/>
                              <a:ea typeface="楷体_GB2312"/>
                            </a:rPr>
                          </m:ctrlPr>
                        </m:dPr>
                        <m:e>
                          <m:sSub>
                            <m:sSubPr>
                              <m:ctrlPr>
                                <a:rPr lang="zh-CN" altLang="zh-CN" sz="2000" i="1">
                                  <a:solidFill>
                                    <a:schemeClr val="tx1"/>
                                  </a:solidFill>
                                  <a:latin typeface="Cambria Math" panose="02040503050406030204"/>
                                  <a:ea typeface="楷体_GB2312"/>
                                </a:rPr>
                              </m:ctrlPr>
                            </m:sSubPr>
                            <m:e>
                              <m:r>
                                <a:rPr lang="en-US" altLang="zh-CN" sz="2000" b="0" i="1" smtClean="0">
                                  <a:solidFill>
                                    <a:schemeClr val="tx1"/>
                                  </a:solidFill>
                                  <a:latin typeface="Cambria Math" panose="02040503050406030204"/>
                                  <a:ea typeface="楷体_GB2312"/>
                                </a:rPr>
                                <m:t>𝑥</m:t>
                              </m:r>
                            </m:e>
                            <m:sub>
                              <m:r>
                                <a:rPr lang="en-US" altLang="zh-CN" sz="2000" i="1">
                                  <a:solidFill>
                                    <a:schemeClr val="tx1"/>
                                  </a:solidFill>
                                  <a:latin typeface="Cambria Math" panose="02040503050406030204" pitchFamily="18" charset="0"/>
                                  <a:ea typeface="楷体_GB2312"/>
                                </a:rPr>
                                <m:t>1</m:t>
                              </m:r>
                            </m:sub>
                          </m:sSub>
                          <m:r>
                            <a:rPr lang="en-US" altLang="zh-CN" sz="2000">
                              <a:solidFill>
                                <a:schemeClr val="tx1"/>
                              </a:solidFill>
                              <a:latin typeface="Cambria Math" panose="02040503050406030204" pitchFamily="18" charset="0"/>
                              <a:ea typeface="楷体_GB2312"/>
                            </a:rPr>
                            <m:t>,</m:t>
                          </m:r>
                          <m:sSub>
                            <m:sSubPr>
                              <m:ctrlPr>
                                <a:rPr lang="zh-CN" altLang="zh-CN" sz="2000" i="1">
                                  <a:solidFill>
                                    <a:schemeClr val="tx1"/>
                                  </a:solidFill>
                                  <a:latin typeface="Cambria Math" panose="02040503050406030204"/>
                                  <a:ea typeface="楷体_GB2312"/>
                                </a:rPr>
                              </m:ctrlPr>
                            </m:sSubPr>
                            <m:e>
                              <m:r>
                                <a:rPr lang="en-US" altLang="zh-CN" sz="2000" i="1">
                                  <a:solidFill>
                                    <a:schemeClr val="tx1"/>
                                  </a:solidFill>
                                  <a:latin typeface="Cambria Math" panose="02040503050406030204" pitchFamily="18" charset="0"/>
                                  <a:ea typeface="楷体_GB2312"/>
                                </a:rPr>
                                <m:t>𝑦</m:t>
                              </m:r>
                            </m:e>
                            <m:sub>
                              <m:r>
                                <a:rPr lang="en-US" altLang="zh-CN" sz="2000" i="1">
                                  <a:solidFill>
                                    <a:schemeClr val="tx1"/>
                                  </a:solidFill>
                                  <a:latin typeface="Cambria Math" panose="02040503050406030204" pitchFamily="18" charset="0"/>
                                  <a:ea typeface="楷体_GB2312"/>
                                </a:rPr>
                                <m:t>1</m:t>
                              </m:r>
                            </m:sub>
                          </m:sSub>
                        </m:e>
                      </m:d>
                      <m:r>
                        <a:rPr lang="en-US" altLang="zh-CN" sz="2000">
                          <a:solidFill>
                            <a:schemeClr val="tx1"/>
                          </a:solidFill>
                          <a:latin typeface="Cambria Math" panose="02040503050406030204" pitchFamily="18" charset="0"/>
                          <a:ea typeface="楷体_GB2312"/>
                        </a:rPr>
                        <m:t>,</m:t>
                      </m:r>
                      <m:d>
                        <m:dPr>
                          <m:ctrlPr>
                            <a:rPr lang="zh-CN" altLang="zh-CN" sz="2000" i="1">
                              <a:solidFill>
                                <a:schemeClr val="tx1"/>
                              </a:solidFill>
                              <a:latin typeface="Cambria Math" panose="02040503050406030204"/>
                              <a:ea typeface="楷体_GB2312"/>
                            </a:rPr>
                          </m:ctrlPr>
                        </m:dPr>
                        <m:e>
                          <m:sSub>
                            <m:sSubPr>
                              <m:ctrlPr>
                                <a:rPr lang="zh-CN" altLang="zh-CN" sz="2000" i="1">
                                  <a:solidFill>
                                    <a:schemeClr val="tx1"/>
                                  </a:solidFill>
                                  <a:latin typeface="Cambria Math" panose="02040503050406030204"/>
                                  <a:ea typeface="楷体_GB2312"/>
                                </a:rPr>
                              </m:ctrlPr>
                            </m:sSubPr>
                            <m:e>
                              <m:r>
                                <a:rPr lang="en-US" altLang="zh-CN" sz="2000" b="0" i="1" smtClean="0">
                                  <a:solidFill>
                                    <a:schemeClr val="tx1"/>
                                  </a:solidFill>
                                  <a:latin typeface="Cambria Math" panose="02040503050406030204"/>
                                  <a:ea typeface="楷体_GB2312"/>
                                </a:rPr>
                                <m:t>𝑥</m:t>
                              </m:r>
                            </m:e>
                            <m:sub>
                              <m:r>
                                <a:rPr lang="en-US" altLang="zh-CN" sz="2000" i="1">
                                  <a:solidFill>
                                    <a:schemeClr val="tx1"/>
                                  </a:solidFill>
                                  <a:latin typeface="Cambria Math" panose="02040503050406030204" pitchFamily="18" charset="0"/>
                                  <a:ea typeface="楷体_GB2312"/>
                                </a:rPr>
                                <m:t>2</m:t>
                              </m:r>
                            </m:sub>
                          </m:sSub>
                          <m:r>
                            <a:rPr lang="en-US" altLang="zh-CN" sz="2000">
                              <a:solidFill>
                                <a:schemeClr val="tx1"/>
                              </a:solidFill>
                              <a:latin typeface="Cambria Math" panose="02040503050406030204" pitchFamily="18" charset="0"/>
                              <a:ea typeface="楷体_GB2312"/>
                            </a:rPr>
                            <m:t>,</m:t>
                          </m:r>
                          <m:sSub>
                            <m:sSubPr>
                              <m:ctrlPr>
                                <a:rPr lang="zh-CN" altLang="zh-CN" sz="2000" i="1">
                                  <a:solidFill>
                                    <a:schemeClr val="tx1"/>
                                  </a:solidFill>
                                  <a:latin typeface="Cambria Math" panose="02040503050406030204"/>
                                  <a:ea typeface="楷体_GB2312"/>
                                </a:rPr>
                              </m:ctrlPr>
                            </m:sSubPr>
                            <m:e>
                              <m:r>
                                <a:rPr lang="en-US" altLang="zh-CN" sz="2000" i="1">
                                  <a:solidFill>
                                    <a:schemeClr val="tx1"/>
                                  </a:solidFill>
                                  <a:latin typeface="Cambria Math" panose="02040503050406030204" pitchFamily="18" charset="0"/>
                                  <a:ea typeface="楷体_GB2312"/>
                                </a:rPr>
                                <m:t>𝑦</m:t>
                              </m:r>
                            </m:e>
                            <m:sub>
                              <m:r>
                                <a:rPr lang="en-US" altLang="zh-CN" sz="2000" i="1">
                                  <a:solidFill>
                                    <a:schemeClr val="tx1"/>
                                  </a:solidFill>
                                  <a:latin typeface="Cambria Math" panose="02040503050406030204" pitchFamily="18" charset="0"/>
                                  <a:ea typeface="楷体_GB2312"/>
                                </a:rPr>
                                <m:t>2</m:t>
                              </m:r>
                            </m:sub>
                          </m:sSub>
                        </m:e>
                      </m:d>
                      <m:r>
                        <a:rPr lang="en-US" altLang="zh-CN" sz="2000">
                          <a:solidFill>
                            <a:schemeClr val="tx1"/>
                          </a:solidFill>
                          <a:latin typeface="Cambria Math" panose="02040503050406030204" pitchFamily="18" charset="0"/>
                          <a:ea typeface="楷体_GB2312"/>
                        </a:rPr>
                        <m:t>,</m:t>
                      </m:r>
                      <m:r>
                        <a:rPr lang="zh-CN" altLang="zh-CN" sz="2000">
                          <a:solidFill>
                            <a:schemeClr val="tx1"/>
                          </a:solidFill>
                          <a:latin typeface="Cambria Math" panose="02040503050406030204" pitchFamily="18" charset="0"/>
                          <a:ea typeface="楷体_GB2312"/>
                        </a:rPr>
                        <m:t>…</m:t>
                      </m:r>
                      <m:r>
                        <a:rPr lang="en-US" altLang="zh-CN" sz="2000">
                          <a:solidFill>
                            <a:schemeClr val="tx1"/>
                          </a:solidFill>
                          <a:latin typeface="Cambria Math" panose="02040503050406030204" pitchFamily="18" charset="0"/>
                          <a:ea typeface="楷体_GB2312"/>
                        </a:rPr>
                        <m:t>,(</m:t>
                      </m:r>
                      <m:sSub>
                        <m:sSubPr>
                          <m:ctrlPr>
                            <a:rPr lang="zh-CN" altLang="zh-CN" sz="2000" i="1">
                              <a:solidFill>
                                <a:schemeClr val="tx1"/>
                              </a:solidFill>
                              <a:latin typeface="Cambria Math" panose="02040503050406030204"/>
                              <a:ea typeface="楷体_GB2312"/>
                            </a:rPr>
                          </m:ctrlPr>
                        </m:sSubPr>
                        <m:e>
                          <m:r>
                            <a:rPr lang="en-US" altLang="zh-CN" sz="2000" b="0" i="1" smtClean="0">
                              <a:solidFill>
                                <a:schemeClr val="tx1"/>
                              </a:solidFill>
                              <a:latin typeface="Cambria Math" panose="02040503050406030204"/>
                              <a:ea typeface="楷体_GB2312"/>
                            </a:rPr>
                            <m:t>𝑥</m:t>
                          </m:r>
                        </m:e>
                        <m:sub>
                          <m:r>
                            <a:rPr lang="en-US" altLang="zh-CN" sz="2000" i="1">
                              <a:solidFill>
                                <a:schemeClr val="tx1"/>
                              </a:solidFill>
                              <a:latin typeface="Cambria Math" panose="02040503050406030204" pitchFamily="18" charset="0"/>
                              <a:ea typeface="楷体_GB2312"/>
                            </a:rPr>
                            <m:t>𝑛</m:t>
                          </m:r>
                        </m:sub>
                      </m:sSub>
                      <m:r>
                        <a:rPr lang="en-US" altLang="zh-CN" sz="2000">
                          <a:solidFill>
                            <a:schemeClr val="tx1"/>
                          </a:solidFill>
                          <a:latin typeface="Cambria Math" panose="02040503050406030204" pitchFamily="18" charset="0"/>
                          <a:ea typeface="楷体_GB2312"/>
                        </a:rPr>
                        <m:t>,</m:t>
                      </m:r>
                      <m:sSub>
                        <m:sSubPr>
                          <m:ctrlPr>
                            <a:rPr lang="zh-CN" altLang="zh-CN" sz="2000" i="1">
                              <a:solidFill>
                                <a:schemeClr val="tx1"/>
                              </a:solidFill>
                              <a:latin typeface="Cambria Math" panose="02040503050406030204"/>
                              <a:ea typeface="楷体_GB2312"/>
                            </a:rPr>
                          </m:ctrlPr>
                        </m:sSubPr>
                        <m:e>
                          <m:r>
                            <a:rPr lang="en-US" altLang="zh-CN" sz="2000" i="1">
                              <a:solidFill>
                                <a:schemeClr val="tx1"/>
                              </a:solidFill>
                              <a:latin typeface="Cambria Math" panose="02040503050406030204" pitchFamily="18" charset="0"/>
                              <a:ea typeface="楷体_GB2312"/>
                            </a:rPr>
                            <m:t>𝑦</m:t>
                          </m:r>
                        </m:e>
                        <m:sub>
                          <m:r>
                            <a:rPr lang="en-US" altLang="zh-CN" sz="2000" i="1">
                              <a:solidFill>
                                <a:schemeClr val="tx1"/>
                              </a:solidFill>
                              <a:latin typeface="Cambria Math" panose="02040503050406030204" pitchFamily="18" charset="0"/>
                              <a:ea typeface="楷体_GB2312"/>
                            </a:rPr>
                            <m:t>𝑛</m:t>
                          </m:r>
                        </m:sub>
                      </m:sSub>
                      <m:r>
                        <a:rPr lang="en-US" altLang="zh-CN" sz="2000">
                          <a:solidFill>
                            <a:schemeClr val="tx1"/>
                          </a:solidFill>
                          <a:latin typeface="Cambria Math" panose="02040503050406030204" pitchFamily="18" charset="0"/>
                          <a:ea typeface="楷体_GB2312"/>
                        </a:rPr>
                        <m:t>)}</m:t>
                      </m:r>
                    </m:oMath>
                  </m:oMathPara>
                </a14:m>
                <a:endParaRPr lang="en-US" altLang="zh-CN" sz="2000" dirty="0" smtClean="0">
                  <a:solidFill>
                    <a:schemeClr val="tx1"/>
                  </a:solidFill>
                </a:endParaRPr>
              </a:p>
              <a:p>
                <a:endParaRPr lang="en-US" altLang="zh-CN" sz="2000" dirty="0"/>
              </a:p>
              <a:p>
                <a:r>
                  <a:rPr lang="en-US" altLang="zh-CN" sz="2000" dirty="0" smtClean="0"/>
                  <a:t>        </a:t>
                </a:r>
                <a:r>
                  <a:rPr lang="zh-CN" altLang="zh-CN" sz="2000" dirty="0" smtClean="0"/>
                  <a:t>模型</a:t>
                </a:r>
                <a14:m>
                  <m:oMath xmlns:m="http://schemas.openxmlformats.org/officeDocument/2006/math">
                    <m:r>
                      <a:rPr lang="en-US" altLang="zh-CN" sz="2000" i="1">
                        <a:latin typeface="Cambria Math" panose="02040503050406030204" pitchFamily="18" charset="0"/>
                        <a:ea typeface="楷体_GB2312"/>
                      </a:rPr>
                      <m:t>𝑓</m:t>
                    </m:r>
                  </m:oMath>
                </a14:m>
                <a:r>
                  <a:rPr lang="zh-CN" altLang="zh-CN" sz="2000" dirty="0"/>
                  <a:t>在</a:t>
                </a:r>
                <a14:m>
                  <m:oMath xmlns:m="http://schemas.openxmlformats.org/officeDocument/2006/math">
                    <m:r>
                      <a:rPr lang="en-US" altLang="zh-CN" sz="2000" i="1">
                        <a:latin typeface="Cambria Math" panose="02040503050406030204" pitchFamily="18" charset="0"/>
                        <a:ea typeface="楷体_GB2312"/>
                      </a:rPr>
                      <m:t>𝑆</m:t>
                    </m:r>
                  </m:oMath>
                </a14:m>
                <a:r>
                  <a:rPr lang="zh-CN" altLang="zh-CN" sz="2000" dirty="0"/>
                  <a:t>上的整体误差</a:t>
                </a:r>
                <a14:m>
                  <m:oMath xmlns:m="http://schemas.openxmlformats.org/officeDocument/2006/math">
                    <m:sSub>
                      <m:sSubPr>
                        <m:ctrlPr>
                          <a:rPr lang="zh-CN" altLang="zh-CN" sz="2000" i="1">
                            <a:latin typeface="Cambria Math" panose="02040503050406030204"/>
                            <a:ea typeface="楷体_GB2312"/>
                          </a:rPr>
                        </m:ctrlPr>
                      </m:sSubPr>
                      <m:e>
                        <m:r>
                          <a:rPr lang="en-US" altLang="zh-CN" sz="2000" i="1">
                            <a:latin typeface="Cambria Math" panose="02040503050406030204" pitchFamily="18" charset="0"/>
                            <a:ea typeface="楷体_GB2312"/>
                          </a:rPr>
                          <m:t>𝑅</m:t>
                        </m:r>
                      </m:e>
                      <m:sub>
                        <m:r>
                          <a:rPr lang="en-US" altLang="zh-CN" sz="2000" i="1">
                            <a:latin typeface="Cambria Math" panose="02040503050406030204" pitchFamily="18" charset="0"/>
                            <a:ea typeface="楷体_GB2312"/>
                          </a:rPr>
                          <m:t>𝑆</m:t>
                        </m:r>
                      </m:sub>
                    </m:sSub>
                    <m:d>
                      <m:dPr>
                        <m:ctrlPr>
                          <a:rPr lang="zh-CN" altLang="zh-CN" sz="2000" i="1">
                            <a:latin typeface="Cambria Math" panose="02040503050406030204"/>
                            <a:ea typeface="楷体_GB2312"/>
                          </a:rPr>
                        </m:ctrlPr>
                      </m:dPr>
                      <m:e>
                        <m:r>
                          <a:rPr lang="en-US" altLang="zh-CN" sz="2000" i="1">
                            <a:latin typeface="Cambria Math" panose="02040503050406030204" pitchFamily="18" charset="0"/>
                            <a:ea typeface="楷体_GB2312"/>
                          </a:rPr>
                          <m:t>𝑓</m:t>
                        </m:r>
                      </m:e>
                    </m:d>
                  </m:oMath>
                </a14:m>
                <a:r>
                  <a:rPr lang="zh-CN" altLang="zh-CN" sz="2000" dirty="0"/>
                  <a:t>定义为</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smtClean="0"/>
              </a:p>
              <a:p>
                <a:r>
                  <a:rPr lang="en-US" altLang="zh-CN" sz="2000" dirty="0" smtClean="0"/>
                  <a:t>        </a:t>
                </a:r>
                <a:r>
                  <a:rPr lang="zh-CN" altLang="zh-CN" sz="2000" dirty="0" smtClean="0"/>
                  <a:t>即将</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𝑆</m:t>
                        </m:r>
                      </m:sub>
                    </m:sSub>
                    <m:d>
                      <m:dPr>
                        <m:ctrlPr>
                          <a:rPr lang="zh-CN" altLang="zh-CN" sz="2000" i="1">
                            <a:latin typeface="Cambria Math" panose="02040503050406030204"/>
                          </a:rPr>
                        </m:ctrlPr>
                      </m:dPr>
                      <m:e>
                        <m:r>
                          <a:rPr lang="en-US" altLang="zh-CN" sz="2000" i="1">
                            <a:latin typeface="Cambria Math" panose="02040503050406030204" pitchFamily="18" charset="0"/>
                          </a:rPr>
                          <m:t>𝑓</m:t>
                        </m:r>
                      </m:e>
                    </m:d>
                  </m:oMath>
                </a14:m>
                <a:r>
                  <a:rPr lang="zh-CN" altLang="zh-CN" sz="2000" dirty="0"/>
                  <a:t>定义为</a:t>
                </a:r>
                <a14:m>
                  <m:oMath xmlns:m="http://schemas.openxmlformats.org/officeDocument/2006/math">
                    <m:r>
                      <a:rPr lang="en-US" altLang="zh-CN" sz="2000" i="1">
                        <a:latin typeface="Cambria Math" panose="02040503050406030204" pitchFamily="18" charset="0"/>
                      </a:rPr>
                      <m:t>𝑆</m:t>
                    </m:r>
                  </m:oMath>
                </a14:m>
                <a:r>
                  <a:rPr lang="zh-CN" altLang="zh-CN" sz="2000" dirty="0"/>
                  <a:t>中所有单个样本所分别对应损失函数值的</a:t>
                </a:r>
                <a:r>
                  <a:rPr lang="zh-CN" altLang="zh-CN" sz="2000" dirty="0" smtClean="0"/>
                  <a:t>平均值</a:t>
                </a:r>
                <a:r>
                  <a:rPr lang="en-US" altLang="zh-CN" sz="2000" dirty="0" smtClean="0"/>
                  <a:t> </a:t>
                </a:r>
                <a:endParaRPr lang="zh-CN" altLang="zh-CN" sz="2000" dirty="0"/>
              </a:p>
              <a:p>
                <a:pPr fontAlgn="base">
                  <a:spcBef>
                    <a:spcPct val="20000"/>
                  </a:spcBef>
                  <a:spcAft>
                    <a:spcPct val="0"/>
                  </a:spcAft>
                  <a:buClr>
                    <a:srgbClr val="339933"/>
                  </a:buClr>
                  <a:buSzPct val="65000"/>
                </a:pPr>
                <a:endParaRPr lang="zh-CN" altLang="en-US" sz="2000" kern="0" dirty="0">
                  <a:solidFill>
                    <a:srgbClr val="0000FF"/>
                  </a:solidFill>
                  <a:latin typeface="+mn-ea"/>
                  <a:cs typeface="Verdana" panose="020B0604030504040204" pitchFamily="34" charset="0"/>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1033300" y="2276872"/>
                <a:ext cx="7859180" cy="3168352"/>
              </a:xfrm>
              <a:prstGeom prst="rect">
                <a:avLst/>
              </a:prstGeom>
              <a:blipFill rotWithShape="1">
                <a:blip r:embed="rId1"/>
                <a:stretch>
                  <a:fillRect l="-2" t="-13" r="7" b="-91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483768" y="3804570"/>
                <a:ext cx="4450514"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chemeClr val="tx1"/>
                              </a:solidFill>
                              <a:latin typeface="Cambria Math" panose="02040503050406030204"/>
                              <a:ea typeface="楷体_GB2312"/>
                            </a:rPr>
                          </m:ctrlPr>
                        </m:sSubPr>
                        <m:e>
                          <m:r>
                            <a:rPr lang="en-US" altLang="zh-CN" i="1">
                              <a:solidFill>
                                <a:schemeClr val="tx1"/>
                              </a:solidFill>
                              <a:latin typeface="Cambria Math" panose="02040503050406030204" pitchFamily="18" charset="0"/>
                              <a:ea typeface="楷体_GB2312"/>
                            </a:rPr>
                            <m:t>𝑅</m:t>
                          </m:r>
                        </m:e>
                        <m:sub>
                          <m:r>
                            <a:rPr lang="en-US" altLang="zh-CN" i="1">
                              <a:solidFill>
                                <a:schemeClr val="tx1"/>
                              </a:solidFill>
                              <a:latin typeface="Cambria Math" panose="02040503050406030204" pitchFamily="18" charset="0"/>
                              <a:ea typeface="楷体_GB2312"/>
                            </a:rPr>
                            <m:t>𝑆</m:t>
                          </m:r>
                        </m:sub>
                      </m:sSub>
                      <m:d>
                        <m:dPr>
                          <m:ctrlPr>
                            <a:rPr lang="zh-CN" altLang="zh-CN" i="1">
                              <a:solidFill>
                                <a:schemeClr val="tx1"/>
                              </a:solidFill>
                              <a:latin typeface="Cambria Math" panose="02040503050406030204"/>
                              <a:ea typeface="楷体_GB2312"/>
                            </a:rPr>
                          </m:ctrlPr>
                        </m:dPr>
                        <m:e>
                          <m:r>
                            <a:rPr lang="en-US" altLang="zh-CN" i="1">
                              <a:solidFill>
                                <a:schemeClr val="tx1"/>
                              </a:solidFill>
                              <a:latin typeface="Cambria Math" panose="02040503050406030204" pitchFamily="18" charset="0"/>
                              <a:ea typeface="楷体_GB2312"/>
                            </a:rPr>
                            <m:t>𝑓</m:t>
                          </m:r>
                        </m:e>
                      </m:d>
                      <m:r>
                        <a:rPr lang="en-US" altLang="zh-CN">
                          <a:solidFill>
                            <a:schemeClr val="tx1"/>
                          </a:solidFill>
                          <a:latin typeface="Cambria Math" panose="02040503050406030204" pitchFamily="18" charset="0"/>
                          <a:ea typeface="楷体_GB2312"/>
                        </a:rPr>
                        <m:t>=</m:t>
                      </m:r>
                      <m:r>
                        <a:rPr lang="en-US" altLang="zh-CN" i="1">
                          <a:solidFill>
                            <a:schemeClr val="tx1"/>
                          </a:solidFill>
                          <a:latin typeface="Cambria Math" panose="02040503050406030204" pitchFamily="18" charset="0"/>
                          <a:ea typeface="楷体_GB2312"/>
                        </a:rPr>
                        <m:t>𝐸</m:t>
                      </m:r>
                      <m:d>
                        <m:dPr>
                          <m:begChr m:val="["/>
                          <m:endChr m:val="]"/>
                          <m:ctrlPr>
                            <a:rPr lang="zh-CN" altLang="zh-CN" i="1">
                              <a:solidFill>
                                <a:schemeClr val="tx1"/>
                              </a:solidFill>
                              <a:latin typeface="Cambria Math" panose="02040503050406030204"/>
                              <a:ea typeface="楷体_GB2312"/>
                            </a:rPr>
                          </m:ctrlPr>
                        </m:dPr>
                        <m:e>
                          <m:r>
                            <a:rPr lang="en-US" altLang="zh-CN" i="1">
                              <a:solidFill>
                                <a:schemeClr val="tx1"/>
                              </a:solidFill>
                              <a:latin typeface="Cambria Math" panose="02040503050406030204" pitchFamily="18" charset="0"/>
                              <a:ea typeface="楷体_GB2312"/>
                            </a:rPr>
                            <m:t>𝐿</m:t>
                          </m:r>
                          <m:d>
                            <m:dPr>
                              <m:ctrlPr>
                                <a:rPr lang="zh-CN" altLang="zh-CN" i="1">
                                  <a:solidFill>
                                    <a:schemeClr val="tx1"/>
                                  </a:solidFill>
                                  <a:latin typeface="Cambria Math" panose="02040503050406030204"/>
                                  <a:ea typeface="楷体_GB2312"/>
                                </a:rPr>
                              </m:ctrlPr>
                            </m:dPr>
                            <m:e>
                              <m:r>
                                <a:rPr lang="en-US" altLang="zh-CN" i="1">
                                  <a:solidFill>
                                    <a:schemeClr val="tx1"/>
                                  </a:solidFill>
                                  <a:latin typeface="Cambria Math" panose="02040503050406030204" pitchFamily="18" charset="0"/>
                                  <a:ea typeface="楷体_GB2312"/>
                                </a:rPr>
                                <m:t>𝑦</m:t>
                              </m:r>
                              <m:r>
                                <a:rPr lang="en-US" altLang="zh-CN">
                                  <a:solidFill>
                                    <a:schemeClr val="tx1"/>
                                  </a:solidFill>
                                  <a:latin typeface="Cambria Math" panose="02040503050406030204" pitchFamily="18" charset="0"/>
                                  <a:ea typeface="楷体_GB2312"/>
                                </a:rPr>
                                <m:t>,</m:t>
                              </m:r>
                              <m:r>
                                <a:rPr lang="en-US" altLang="zh-CN" i="1">
                                  <a:solidFill>
                                    <a:schemeClr val="tx1"/>
                                  </a:solidFill>
                                  <a:latin typeface="Cambria Math" panose="02040503050406030204" pitchFamily="18" charset="0"/>
                                  <a:ea typeface="楷体_GB2312"/>
                                </a:rPr>
                                <m:t>𝑓</m:t>
                              </m:r>
                              <m:d>
                                <m:dPr>
                                  <m:ctrlPr>
                                    <a:rPr lang="zh-CN" altLang="zh-CN" i="1">
                                      <a:solidFill>
                                        <a:schemeClr val="tx1"/>
                                      </a:solidFill>
                                      <a:latin typeface="Cambria Math" panose="02040503050406030204"/>
                                      <a:ea typeface="楷体_GB2312"/>
                                    </a:rPr>
                                  </m:ctrlPr>
                                </m:dPr>
                                <m:e>
                                  <m:r>
                                    <a:rPr lang="en-US" altLang="zh-CN" i="1">
                                      <a:solidFill>
                                        <a:schemeClr val="tx1"/>
                                      </a:solidFill>
                                      <a:latin typeface="Cambria Math" panose="02040503050406030204" pitchFamily="18" charset="0"/>
                                      <a:ea typeface="楷体_GB2312"/>
                                    </a:rPr>
                                    <m:t>𝑥</m:t>
                                  </m:r>
                                </m:e>
                              </m:d>
                            </m:e>
                          </m:d>
                        </m:e>
                      </m:d>
                      <m:r>
                        <a:rPr lang="en-US" altLang="zh-CN">
                          <a:solidFill>
                            <a:schemeClr val="tx1"/>
                          </a:solidFill>
                          <a:latin typeface="Cambria Math" panose="02040503050406030204" pitchFamily="18" charset="0"/>
                          <a:ea typeface="楷体_GB2312"/>
                        </a:rPr>
                        <m:t>=</m:t>
                      </m:r>
                      <m:f>
                        <m:fPr>
                          <m:ctrlPr>
                            <a:rPr lang="zh-CN" altLang="zh-CN" i="1">
                              <a:solidFill>
                                <a:schemeClr val="tx1"/>
                              </a:solidFill>
                              <a:latin typeface="Cambria Math" panose="02040503050406030204"/>
                              <a:ea typeface="楷体_GB2312"/>
                            </a:rPr>
                          </m:ctrlPr>
                        </m:fPr>
                        <m:num>
                          <m:r>
                            <a:rPr lang="en-US" altLang="zh-CN" i="1">
                              <a:solidFill>
                                <a:schemeClr val="tx1"/>
                              </a:solidFill>
                              <a:latin typeface="Cambria Math" panose="02040503050406030204" pitchFamily="18" charset="0"/>
                              <a:ea typeface="楷体_GB2312"/>
                            </a:rPr>
                            <m:t>1</m:t>
                          </m:r>
                        </m:num>
                        <m:den>
                          <m:r>
                            <a:rPr lang="en-US" altLang="zh-CN" i="1">
                              <a:solidFill>
                                <a:schemeClr val="tx1"/>
                              </a:solidFill>
                              <a:latin typeface="Cambria Math" panose="02040503050406030204" pitchFamily="18" charset="0"/>
                              <a:ea typeface="楷体_GB2312"/>
                            </a:rPr>
                            <m:t>𝑛</m:t>
                          </m:r>
                        </m:den>
                      </m:f>
                      <m:nary>
                        <m:naryPr>
                          <m:chr m:val="∑"/>
                          <m:limLoc m:val="undOvr"/>
                          <m:ctrlPr>
                            <a:rPr lang="zh-CN" altLang="zh-CN" i="1">
                              <a:solidFill>
                                <a:schemeClr val="tx1"/>
                              </a:solidFill>
                              <a:latin typeface="Cambria Math" panose="02040503050406030204"/>
                              <a:ea typeface="楷体_GB2312"/>
                            </a:rPr>
                          </m:ctrlPr>
                        </m:naryPr>
                        <m:sub>
                          <m:r>
                            <a:rPr lang="en-US" altLang="zh-CN" i="1">
                              <a:solidFill>
                                <a:schemeClr val="tx1"/>
                              </a:solidFill>
                              <a:latin typeface="Cambria Math" panose="02040503050406030204" pitchFamily="18" charset="0"/>
                              <a:ea typeface="楷体_GB2312"/>
                            </a:rPr>
                            <m:t>𝑖</m:t>
                          </m:r>
                          <m:r>
                            <a:rPr lang="en-US" altLang="zh-CN">
                              <a:solidFill>
                                <a:schemeClr val="tx1"/>
                              </a:solidFill>
                              <a:latin typeface="Cambria Math" panose="02040503050406030204" pitchFamily="18" charset="0"/>
                              <a:ea typeface="楷体_GB2312"/>
                            </a:rPr>
                            <m:t>=</m:t>
                          </m:r>
                          <m:r>
                            <a:rPr lang="en-US" altLang="zh-CN" i="1">
                              <a:solidFill>
                                <a:schemeClr val="tx1"/>
                              </a:solidFill>
                              <a:latin typeface="Cambria Math" panose="02040503050406030204" pitchFamily="18" charset="0"/>
                              <a:ea typeface="楷体_GB2312"/>
                            </a:rPr>
                            <m:t>1</m:t>
                          </m:r>
                        </m:sub>
                        <m:sup>
                          <m:r>
                            <a:rPr lang="en-US" altLang="zh-CN" i="1">
                              <a:solidFill>
                                <a:schemeClr val="tx1"/>
                              </a:solidFill>
                              <a:latin typeface="Cambria Math" panose="02040503050406030204" pitchFamily="18" charset="0"/>
                              <a:ea typeface="楷体_GB2312"/>
                            </a:rPr>
                            <m:t>𝑛</m:t>
                          </m:r>
                        </m:sup>
                        <m:e>
                          <m:r>
                            <a:rPr lang="en-US" altLang="zh-CN" i="1">
                              <a:solidFill>
                                <a:schemeClr val="tx1"/>
                              </a:solidFill>
                              <a:latin typeface="Cambria Math" panose="02040503050406030204" pitchFamily="18" charset="0"/>
                              <a:ea typeface="楷体_GB2312"/>
                            </a:rPr>
                            <m:t>𝐿</m:t>
                          </m:r>
                          <m:d>
                            <m:dPr>
                              <m:ctrlPr>
                                <a:rPr lang="zh-CN" altLang="zh-CN" i="1">
                                  <a:solidFill>
                                    <a:schemeClr val="tx1"/>
                                  </a:solidFill>
                                  <a:latin typeface="Cambria Math" panose="02040503050406030204"/>
                                  <a:ea typeface="楷体_GB2312"/>
                                </a:rPr>
                              </m:ctrlPr>
                            </m:dPr>
                            <m:e>
                              <m:sSub>
                                <m:sSubPr>
                                  <m:ctrlPr>
                                    <a:rPr lang="zh-CN" altLang="zh-CN" i="1">
                                      <a:solidFill>
                                        <a:schemeClr val="tx1"/>
                                      </a:solidFill>
                                      <a:latin typeface="Cambria Math" panose="02040503050406030204"/>
                                      <a:ea typeface="楷体_GB2312"/>
                                    </a:rPr>
                                  </m:ctrlPr>
                                </m:sSubPr>
                                <m:e>
                                  <m:r>
                                    <a:rPr lang="en-US" altLang="zh-CN" i="1">
                                      <a:solidFill>
                                        <a:schemeClr val="tx1"/>
                                      </a:solidFill>
                                      <a:latin typeface="Cambria Math" panose="02040503050406030204" pitchFamily="18" charset="0"/>
                                      <a:ea typeface="楷体_GB2312"/>
                                    </a:rPr>
                                    <m:t>𝑦</m:t>
                                  </m:r>
                                </m:e>
                                <m:sub>
                                  <m:r>
                                    <a:rPr lang="en-US" altLang="zh-CN" i="1">
                                      <a:solidFill>
                                        <a:schemeClr val="tx1"/>
                                      </a:solidFill>
                                      <a:latin typeface="Cambria Math" panose="02040503050406030204" pitchFamily="18" charset="0"/>
                                      <a:ea typeface="楷体_GB2312"/>
                                    </a:rPr>
                                    <m:t>𝑖</m:t>
                                  </m:r>
                                </m:sub>
                              </m:sSub>
                              <m:r>
                                <a:rPr lang="en-US" altLang="zh-CN">
                                  <a:solidFill>
                                    <a:schemeClr val="tx1"/>
                                  </a:solidFill>
                                  <a:latin typeface="Cambria Math" panose="02040503050406030204" pitchFamily="18" charset="0"/>
                                  <a:ea typeface="楷体_GB2312"/>
                                </a:rPr>
                                <m:t>,</m:t>
                              </m:r>
                              <m:r>
                                <a:rPr lang="en-US" altLang="zh-CN" i="1">
                                  <a:solidFill>
                                    <a:schemeClr val="tx1"/>
                                  </a:solidFill>
                                  <a:latin typeface="Cambria Math" panose="02040503050406030204" pitchFamily="18" charset="0"/>
                                  <a:ea typeface="楷体_GB2312"/>
                                </a:rPr>
                                <m:t>𝑓</m:t>
                              </m:r>
                              <m:d>
                                <m:dPr>
                                  <m:ctrlPr>
                                    <a:rPr lang="zh-CN" altLang="zh-CN" i="1">
                                      <a:solidFill>
                                        <a:schemeClr val="tx1"/>
                                      </a:solidFill>
                                      <a:latin typeface="Cambria Math" panose="02040503050406030204"/>
                                      <a:ea typeface="楷体_GB2312"/>
                                    </a:rPr>
                                  </m:ctrlPr>
                                </m:dPr>
                                <m:e>
                                  <m:sSub>
                                    <m:sSubPr>
                                      <m:ctrlPr>
                                        <a:rPr lang="zh-CN" altLang="zh-CN" i="1">
                                          <a:solidFill>
                                            <a:schemeClr val="tx1"/>
                                          </a:solidFill>
                                          <a:latin typeface="Cambria Math" panose="02040503050406030204"/>
                                          <a:ea typeface="楷体_GB2312"/>
                                        </a:rPr>
                                      </m:ctrlPr>
                                    </m:sSubPr>
                                    <m:e>
                                      <m:r>
                                        <a:rPr lang="en-US" altLang="zh-CN" b="0" i="1" smtClean="0">
                                          <a:solidFill>
                                            <a:schemeClr val="tx1"/>
                                          </a:solidFill>
                                          <a:latin typeface="Cambria Math" panose="02040503050406030204"/>
                                          <a:ea typeface="楷体_GB2312"/>
                                        </a:rPr>
                                        <m:t>𝑥</m:t>
                                      </m:r>
                                    </m:e>
                                    <m:sub>
                                      <m:r>
                                        <a:rPr lang="en-US" altLang="zh-CN" i="1">
                                          <a:solidFill>
                                            <a:schemeClr val="tx1"/>
                                          </a:solidFill>
                                          <a:latin typeface="Cambria Math" panose="02040503050406030204" pitchFamily="18" charset="0"/>
                                          <a:ea typeface="楷体_GB2312"/>
                                        </a:rPr>
                                        <m:t>𝑖</m:t>
                                      </m:r>
                                    </m:sub>
                                  </m:sSub>
                                </m:e>
                              </m:d>
                            </m:e>
                          </m:d>
                        </m:e>
                      </m:nary>
                      <m:r>
                        <a:rPr lang="en-US" altLang="zh-CN">
                          <a:solidFill>
                            <a:schemeClr val="tx1"/>
                          </a:solidFill>
                          <a:latin typeface="Cambria Math" panose="02040503050406030204" pitchFamily="18" charset="0"/>
                          <a:ea typeface="MS Mincho" charset="0"/>
                          <a:cs typeface="Cambria Math" panose="02040503050406030204" pitchFamily="18" charset="0"/>
                        </a:rPr>
                        <m:t> </m:t>
                      </m:r>
                    </m:oMath>
                  </m:oMathPara>
                </a14:m>
                <a:endParaRPr lang="en-US" altLang="zh-CN" dirty="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2483768" y="3804570"/>
                <a:ext cx="4450514" cy="848566"/>
              </a:xfrm>
              <a:prstGeom prst="rect">
                <a:avLst/>
              </a:prstGeom>
              <a:blipFill rotWithShape="1">
                <a:blip r:embed="rId2"/>
                <a:stretch>
                  <a:fillRect l="-6" t="-34" r="2" b="5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误差与损失函数</a:t>
            </a:r>
            <a:endParaRPr lang="en-US" altLang="zh-CN" sz="2400" b="1" dirty="0" smtClean="0">
              <a:latin typeface="黑体" panose="02010609060101010101" pitchFamily="49" charset="-122"/>
              <a:ea typeface="黑体" panose="02010609060101010101" pitchFamily="49" charset="-122"/>
            </a:endParaRPr>
          </a:p>
        </p:txBody>
      </p:sp>
      <p:pic>
        <p:nvPicPr>
          <p:cNvPr id="6" name="图片 5" descr="loss.jpg"/>
          <p:cNvPicPr>
            <a:picLocks noChangeAspect="1"/>
          </p:cNvPicPr>
          <p:nvPr/>
        </p:nvPicPr>
        <p:blipFill>
          <a:blip r:embed="rId1"/>
          <a:stretch>
            <a:fillRect/>
          </a:stretch>
        </p:blipFill>
        <p:spPr>
          <a:xfrm>
            <a:off x="4644490" y="2996611"/>
            <a:ext cx="4362400" cy="3271800"/>
          </a:xfrm>
          <a:prstGeom prst="rect">
            <a:avLst/>
          </a:prstGeom>
        </p:spPr>
      </p:pic>
      <p:graphicFrame>
        <p:nvGraphicFramePr>
          <p:cNvPr id="7" name="对象 6"/>
          <p:cNvGraphicFramePr>
            <a:graphicFrameLocks noChangeAspect="1"/>
          </p:cNvGraphicFramePr>
          <p:nvPr/>
        </p:nvGraphicFramePr>
        <p:xfrm>
          <a:off x="1141413" y="2354263"/>
          <a:ext cx="3049587" cy="3035300"/>
        </p:xfrm>
        <a:graphic>
          <a:graphicData uri="http://schemas.openxmlformats.org/presentationml/2006/ole">
            <mc:AlternateContent xmlns:mc="http://schemas.openxmlformats.org/markup-compatibility/2006">
              <mc:Choice xmlns:v="urn:schemas-microsoft-com:vml" Requires="v">
                <p:oleObj spid="_x0000_s6254" name="Equation" r:id="rId2" imgW="59740800" imgH="59436000" progId="Equation.DSMT4">
                  <p:embed/>
                </p:oleObj>
              </mc:Choice>
              <mc:Fallback>
                <p:oleObj name="Equation" r:id="rId2" imgW="59740800" imgH="59436000" progId="Equation.DSMT4">
                  <p:embed/>
                  <p:pic>
                    <p:nvPicPr>
                      <p:cNvPr id="0" name="图片 6253"/>
                      <p:cNvPicPr>
                        <a:picLocks noChangeAspect="1" noChangeArrowheads="1"/>
                      </p:cNvPicPr>
                      <p:nvPr/>
                    </p:nvPicPr>
                    <p:blipFill>
                      <a:blip r:embed="rId3"/>
                      <a:srcRect/>
                      <a:stretch>
                        <a:fillRect/>
                      </a:stretch>
                    </p:blipFill>
                    <p:spPr bwMode="auto">
                      <a:xfrm>
                        <a:off x="1141413" y="2354263"/>
                        <a:ext cx="3049587" cy="3035300"/>
                      </a:xfrm>
                      <a:prstGeom prst="rect">
                        <a:avLst/>
                      </a:prstGeom>
                      <a:noFill/>
                    </p:spPr>
                  </p:pic>
                </p:oleObj>
              </mc:Fallback>
            </mc:AlternateContent>
          </a:graphicData>
        </a:graphic>
      </p:graphicFrame>
      <p:pic>
        <p:nvPicPr>
          <p:cNvPr id="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550" y="5684533"/>
            <a:ext cx="3357490" cy="7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双波形 8"/>
          <p:cNvSpPr/>
          <p:nvPr>
            <p:custDataLst>
              <p:tags r:id="rId5"/>
            </p:custDataLst>
          </p:nvPr>
        </p:nvSpPr>
        <p:spPr>
          <a:xfrm>
            <a:off x="5795645" y="1811655"/>
            <a:ext cx="2447925" cy="108013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试析三种损失函数的优缺点。</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泛化误差（期望风险）与训练误差（经验风险）</a:t>
            </a:r>
            <a:endParaRPr lang="en-US" altLang="zh-CN" sz="2400" b="1" dirty="0" smtClean="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内容占位符 2"/>
              <p:cNvSpPr txBox="1"/>
              <p:nvPr/>
            </p:nvSpPr>
            <p:spPr>
              <a:xfrm>
                <a:off x="1033300" y="2276872"/>
                <a:ext cx="7859180" cy="122413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对于</a:t>
                </a:r>
                <a:r>
                  <a:rPr lang="zh-CN" altLang="zh-CN" sz="2000" kern="100" dirty="0">
                    <a:cs typeface="Times New Roman" panose="02020603050405020304" pitchFamily="18" charset="0"/>
                  </a:rPr>
                  <a:t>某个给定的机器学习任务，假设与该任务相关的所有样本构成的样本集合为</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𝐷</m:t>
                    </m:r>
                  </m:oMath>
                </a14:m>
                <a:r>
                  <a:rPr lang="zh-CN" altLang="zh-CN" sz="2000" kern="100" dirty="0">
                    <a:cs typeface="Times New Roman" panose="02020603050405020304" pitchFamily="18" charset="0"/>
                  </a:rPr>
                  <a:t>，则机器学习模型在样本集合</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𝐷</m:t>
                    </m:r>
                  </m:oMath>
                </a14:m>
                <a:r>
                  <a:rPr lang="zh-CN" altLang="zh-CN" sz="2000" kern="100" dirty="0">
                    <a:cs typeface="Times New Roman" panose="02020603050405020304" pitchFamily="18" charset="0"/>
                  </a:rPr>
                  <a:t>上的整体误差称为该模型关于该学习任务的</a:t>
                </a:r>
                <a:r>
                  <a:rPr lang="zh-CN" altLang="zh-CN" sz="2000" kern="100" dirty="0">
                    <a:solidFill>
                      <a:srgbClr val="0000FF"/>
                    </a:solidFill>
                    <a:cs typeface="Times New Roman" panose="02020603050405020304" pitchFamily="18" charset="0"/>
                  </a:rPr>
                  <a:t>泛化误差</a:t>
                </a:r>
                <a:endParaRPr lang="zh-CN" altLang="en-US" sz="2000" kern="0" dirty="0">
                  <a:solidFill>
                    <a:srgbClr val="0000FF"/>
                  </a:solidFill>
                  <a:latin typeface="+mn-ea"/>
                  <a:cs typeface="Verdana" panose="020B0604030504040204" pitchFamily="34" charset="0"/>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1033300" y="2276872"/>
                <a:ext cx="7859180" cy="1224136"/>
              </a:xfrm>
              <a:prstGeom prst="rect">
                <a:avLst/>
              </a:prstGeom>
              <a:blipFill rotWithShape="1">
                <a:blip r:embed="rId1"/>
                <a:stretch>
                  <a:fillRect l="-2" t="-32" r="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874868" y="3293130"/>
                <a:ext cx="3451138" cy="4157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chemeClr val="tx1"/>
                              </a:solidFill>
                              <a:latin typeface="Cambria Math" panose="02040503050406030204"/>
                              <a:ea typeface="Cambria Math" panose="02040503050406030204" pitchFamily="18" charset="0"/>
                            </a:rPr>
                          </m:ctrlPr>
                        </m:sSub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𝑒𝑥𝑝</m:t>
                          </m:r>
                        </m:sub>
                      </m:sSub>
                      <m:d>
                        <m:dPr>
                          <m:ctrlPr>
                            <a:rPr lang="zh-CN" altLang="zh-CN" i="1">
                              <a:solidFill>
                                <a:schemeClr val="tx1"/>
                              </a:solidFill>
                              <a:latin typeface="Cambria Math" panose="02040503050406030204"/>
                              <a:ea typeface="Cambria Math" panose="020405030504060302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d>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chemeClr val="tx1"/>
                              </a:solidFill>
                              <a:latin typeface="Cambria Math" panose="02040503050406030204"/>
                              <a:ea typeface="Cambria Math" panose="02040503050406030204" pitchFamily="18" charset="0"/>
                            </a:rPr>
                          </m:ctrlPr>
                        </m:sSub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𝑃</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𝐷</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d>
                        <m:dPr>
                          <m:begChr m:val="["/>
                          <m:endChr m:val="]"/>
                          <m:ctrlPr>
                            <a:rPr lang="zh-CN" altLang="zh-CN" i="1">
                              <a:solidFill>
                                <a:schemeClr val="tx1"/>
                              </a:solidFill>
                              <a:latin typeface="Cambria Math" panose="02040503050406030204"/>
                              <a:ea typeface="Cambria Math" panose="020405030504060302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i="1">
                                  <a:solidFill>
                                    <a:schemeClr val="tx1"/>
                                  </a:solidFill>
                                  <a:latin typeface="Cambria Math" panose="02040503050406030204"/>
                                  <a:ea typeface="Cambria Math" panose="02040503050406030204" pitchFamily="18" charset="0"/>
                                </a:rPr>
                              </m:ctrlPr>
                            </m:d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solidFill>
                                        <a:schemeClr val="tx1"/>
                                      </a:solidFill>
                                      <a:latin typeface="Cambria Math" panose="02040503050406030204"/>
                                      <a:ea typeface="Cambria Math" panose="02040503050406030204" pitchFamily="18" charset="0"/>
                                    </a:rPr>
                                  </m:ctrlPr>
                                </m:dPr>
                                <m:e>
                                  <m:r>
                                    <a:rPr lang="en-US" altLang="zh-CN" b="0" i="1" smtClean="0">
                                      <a:solidFill>
                                        <a:schemeClr val="tx1"/>
                                      </a:solidFill>
                                      <a:latin typeface="Cambria Math" panose="02040503050406030204"/>
                                      <a:ea typeface="Cambria Math" panose="02040503050406030204" pitchFamily="18" charset="0"/>
                                    </a:rPr>
                                    <m:t>𝑥</m:t>
                                  </m:r>
                                </m:e>
                              </m:d>
                            </m:e>
                          </m:d>
                        </m:e>
                      </m:d>
                    </m:oMath>
                  </m:oMathPara>
                </a14:m>
                <a:endParaRPr lang="en-US" altLang="zh-CN" b="0" i="1" dirty="0" smtClean="0">
                  <a:solidFill>
                    <a:schemeClr val="tx1"/>
                  </a:solidFill>
                  <a:latin typeface="Cambria Math" panose="02040503050406030204"/>
                  <a:ea typeface="Cambria Math" panose="02040503050406030204" pitchFamily="18" charset="0"/>
                  <a:cs typeface="Cambria Math" panose="02040503050406030204"/>
                </a:endParaRPr>
              </a:p>
            </p:txBody>
          </p:sp>
        </mc:Choice>
        <mc:Fallback>
          <p:sp>
            <p:nvSpPr>
              <p:cNvPr id="5" name="矩形 4"/>
              <p:cNvSpPr>
                <a:spLocks noRot="1" noChangeAspect="1" noMove="1" noResize="1" noEditPoints="1" noAdjustHandles="1" noChangeArrowheads="1" noChangeShapeType="1" noTextEdit="1"/>
              </p:cNvSpPr>
              <p:nvPr/>
            </p:nvSpPr>
            <p:spPr>
              <a:xfrm>
                <a:off x="2874868" y="3293130"/>
                <a:ext cx="3451138" cy="415755"/>
              </a:xfrm>
              <a:prstGeom prst="rect">
                <a:avLst/>
              </a:prstGeom>
              <a:blipFill rotWithShape="1">
                <a:blip r:embed="rId2"/>
                <a:stretch>
                  <a:fillRect l="-6" t="-5" r="4"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033300" y="3861048"/>
                <a:ext cx="7715164" cy="1015663"/>
              </a:xfrm>
              <a:prstGeom prst="rect">
                <a:avLst/>
              </a:prstGeom>
            </p:spPr>
            <p:txBody>
              <a:bodyPr wrap="square">
                <a:spAutoFit/>
              </a:bodyPr>
              <a:lstStyle/>
              <a:p>
                <a:r>
                  <a:rPr lang="en-US" altLang="zh-CN" kern="100" dirty="0" smtClean="0">
                    <a:cs typeface="Times New Roman" panose="02020603050405020304" pitchFamily="18" charset="0"/>
                  </a:rPr>
                  <a:t>        </a:t>
                </a:r>
                <a:r>
                  <a:rPr lang="zh-CN" altLang="zh-CN" sz="2000" kern="100" dirty="0" smtClean="0">
                    <a:cs typeface="Times New Roman" panose="02020603050405020304" pitchFamily="18" charset="0"/>
                  </a:rPr>
                  <a:t>对于任意给定的</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2000" kern="100" dirty="0">
                    <a:cs typeface="Times New Roman" panose="02020603050405020304" pitchFamily="18" charset="0"/>
                  </a:rPr>
                  <a:t>元训练样本集合</a:t>
                </a:r>
                <a:r>
                  <a:rPr lang="en-US" altLang="zh-CN" sz="2000" kern="100" dirty="0">
                    <a:cs typeface="Times New Roman" panose="02020603050405020304" pitchFamily="18" charset="0"/>
                  </a:rPr>
                  <a:t> </a:t>
                </a:r>
                <a14:m>
                  <m:oMath xmlns:m="http://schemas.openxmlformats.org/officeDocument/2006/math">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dPr>
                      <m:e>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zh-CN"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solidFill>
                      <a:schemeClr val="tx1"/>
                    </a:solidFill>
                    <a:cs typeface="Times New Roman" panose="02020603050405020304" pitchFamily="18" charset="0"/>
                  </a:rPr>
                  <a:t>,</a:t>
                </a:r>
                <a:r>
                  <a:rPr lang="en-US" altLang="zh-CN" kern="100" dirty="0" smtClean="0">
                    <a:solidFill>
                      <a:schemeClr val="tx1"/>
                    </a:solidFill>
                    <a:cs typeface="Times New Roman" panose="02020603050405020304" pitchFamily="18" charset="0"/>
                  </a:rPr>
                  <a:t> </a:t>
                </a:r>
                <a:r>
                  <a:rPr lang="zh-CN" altLang="zh-CN" sz="2000" kern="100" dirty="0" smtClean="0">
                    <a:cs typeface="Times New Roman" panose="02020603050405020304" pitchFamily="18" charset="0"/>
                  </a:rPr>
                  <a:t>假设</a:t>
                </a:r>
                <a:r>
                  <a:rPr lang="zh-CN" altLang="zh-CN" sz="2000" kern="100" dirty="0">
                    <a:cs typeface="Times New Roman" panose="02020603050405020304" pitchFamily="18" charset="0"/>
                  </a:rPr>
                  <a:t>模型</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2000" kern="100" dirty="0">
                    <a:cs typeface="Times New Roman" panose="02020603050405020304" pitchFamily="18" charset="0"/>
                  </a:rPr>
                  <a:t>对输入样本</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2000" kern="100" dirty="0">
                    <a:cs typeface="Times New Roman" panose="02020603050405020304" pitchFamily="18" charset="0"/>
                  </a:rPr>
                  <a:t>的预测输出为</a:t>
                </a:r>
                <a14:m>
                  <m:oMath xmlns:m="http://schemas.openxmlformats.org/officeDocument/2006/math">
                    <m:acc>
                      <m:accPr>
                        <m:ctrlPr>
                          <a:rPr lang="zh-CN" altLang="zh-CN" sz="2000" i="1" kern="100">
                            <a:latin typeface="Cambria Math" panose="02040503050406030204"/>
                            <a:ea typeface="Cambria Math" panose="02040503050406030204" pitchFamily="18" charset="0"/>
                            <a:cs typeface="Times New Roman" panose="02020603050405020304" pitchFamily="18" charset="0"/>
                          </a:rPr>
                        </m:ctrlPr>
                      </m:acc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𝑦</m:t>
                        </m:r>
                      </m:e>
                    </m:ac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latin typeface="Cambria Math" panose="02040503050406030204"/>
                        <a:ea typeface="宋体" panose="02010600030101010101" pitchFamily="2" charset="-122"/>
                        <a:cs typeface="Times New Roman" panose="02020603050405020304" pitchFamily="18" charset="0"/>
                      </a:rPr>
                      <m:t>𝑥</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cs typeface="Times New Roman" panose="02020603050405020304" pitchFamily="18" charset="0"/>
                  </a:rPr>
                  <a:t>，则该模型关于训练样本集</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zh-CN" sz="2000" kern="100" dirty="0">
                    <a:cs typeface="Times New Roman" panose="02020603050405020304" pitchFamily="18" charset="0"/>
                  </a:rPr>
                  <a:t>的训练误差定义为：</a:t>
                </a:r>
                <a:endParaRPr lang="zh-CN" altLang="zh-CN" sz="2000" kern="100" dirty="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1033300" y="3861048"/>
                <a:ext cx="7715164" cy="1015663"/>
              </a:xfrm>
              <a:prstGeom prst="rect">
                <a:avLst/>
              </a:prstGeom>
              <a:blipFill rotWithShape="1">
                <a:blip r:embed="rId3"/>
                <a:stretch>
                  <a:fillRect l="-2" t="-24" r="1" b="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p:cNvSpPr/>
              <p:nvPr/>
            </p:nvSpPr>
            <p:spPr>
              <a:xfrm>
                <a:off x="1450504" y="4797152"/>
                <a:ext cx="7272808" cy="848502"/>
              </a:xfrm>
              <a:prstGeom prst="rect">
                <a:avLst/>
              </a:prstGeom>
            </p:spPr>
            <p:txBody>
              <a:bodyPr wrap="square">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altLang="zh-CN" i="1" kern="100" smtClean="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𝑒𝑚𝑝</m:t>
                          </m:r>
                        </m:sub>
                      </m:sSub>
                      <m:d>
                        <m:d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d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d>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fPr>
                        <m:num>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den>
                      </m:f>
                      <m:nary>
                        <m:naryPr>
                          <m:chr m:val="∑"/>
                          <m:limLoc m:val="undOv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naryPr>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𝑘</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b="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b="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b="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a:ea typeface="Cambria Math" panose="02040503050406030204" pitchFamily="18" charset="0"/>
                                  <a:cs typeface="Times New Roman" panose="02020603050405020304" pitchFamily="18" charset="0"/>
                                </a:rPr>
                              </m:ctrlPr>
                            </m:sSub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e>
                            <m:sub>
                              <m:r>
                                <a:rPr lang="en-US" altLang="zh-CN" b="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b="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kern="100" dirty="0">
                  <a:solidFill>
                    <a:srgbClr val="FF0000"/>
                  </a:solidFill>
                  <a:ea typeface="宋体" panose="02010600030101010101" pitchFamily="2" charset="-122"/>
                  <a:cs typeface="Times New Roman" panose="02020603050405020304" pitchFamily="18" charset="0"/>
                </a:endParaRPr>
              </a:p>
            </p:txBody>
          </p:sp>
        </mc:Choice>
        <mc:Fallback>
          <p:sp>
            <p:nvSpPr>
              <p:cNvPr id="20" name="矩形 19"/>
              <p:cNvSpPr>
                <a:spLocks noRot="1" noChangeAspect="1" noMove="1" noResize="1" noEditPoints="1" noAdjustHandles="1" noChangeArrowheads="1" noChangeShapeType="1" noTextEdit="1"/>
              </p:cNvSpPr>
              <p:nvPr/>
            </p:nvSpPr>
            <p:spPr>
              <a:xfrm>
                <a:off x="1450504" y="4797152"/>
                <a:ext cx="7272808" cy="848502"/>
              </a:xfrm>
              <a:prstGeom prst="rect">
                <a:avLst/>
              </a:prstGeom>
              <a:blipFill rotWithShape="1">
                <a:blip r:embed="rId4"/>
                <a:stretch>
                  <a:fillRect l="-2" t="-43" r="4" b="59"/>
                </a:stretch>
              </a:blipFill>
            </p:spPr>
            <p:txBody>
              <a:bodyPr/>
              <a:lstStyle/>
              <a:p>
                <a:r>
                  <a:rPr lang="zh-CN" altLang="en-US">
                    <a:noFill/>
                  </a:rPr>
                  <a:t> </a:t>
                </a:r>
              </a:p>
            </p:txBody>
          </p:sp>
        </mc:Fallback>
      </mc:AlternateContent>
      <p:sp>
        <p:nvSpPr>
          <p:cNvPr id="9" name="双波形 8"/>
          <p:cNvSpPr/>
          <p:nvPr>
            <p:custDataLst>
              <p:tags r:id="rId5"/>
            </p:custDataLst>
          </p:nvPr>
        </p:nvSpPr>
        <p:spPr>
          <a:xfrm>
            <a:off x="6501130" y="4725035"/>
            <a:ext cx="2447925" cy="133540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实际应用中，使用哪种风险作为优化目标较为合适？</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参数学习</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276872"/>
            <a:ext cx="7859180" cy="50405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kern="100" dirty="0" smtClean="0">
                <a:cs typeface="Times New Roman" panose="02020603050405020304" pitchFamily="18" charset="0"/>
              </a:rPr>
              <a:t>        根据</a:t>
            </a:r>
            <a:r>
              <a:rPr lang="zh-CN" altLang="zh-CN" sz="2000" kern="100" dirty="0">
                <a:solidFill>
                  <a:srgbClr val="0000FF"/>
                </a:solidFill>
                <a:cs typeface="Times New Roman" panose="02020603050405020304" pitchFamily="18" charset="0"/>
              </a:rPr>
              <a:t>经验风险最小化</a:t>
            </a:r>
            <a:r>
              <a:rPr lang="zh-CN" altLang="en-US" sz="2000" kern="100" dirty="0">
                <a:solidFill>
                  <a:srgbClr val="0000FF"/>
                </a:solidFill>
                <a:cs typeface="Times New Roman" panose="02020603050405020304" pitchFamily="18" charset="0"/>
              </a:rPr>
              <a:t>方法</a:t>
            </a:r>
            <a:r>
              <a:rPr lang="zh-CN" altLang="en-US" sz="2000" kern="100" dirty="0">
                <a:cs typeface="Times New Roman" panose="02020603050405020304" pitchFamily="18" charset="0"/>
              </a:rPr>
              <a:t>得到优化</a:t>
            </a:r>
            <a:r>
              <a:rPr lang="zh-CN" altLang="en-US" sz="2000" kern="100" dirty="0" smtClean="0">
                <a:cs typeface="Times New Roman" panose="02020603050405020304" pitchFamily="18" charset="0"/>
              </a:rPr>
              <a:t>模型，即模型参数：</a:t>
            </a:r>
            <a:endParaRPr lang="zh-CN" altLang="en-US" sz="2000" dirty="0"/>
          </a:p>
        </p:txBody>
      </p:sp>
      <mc:AlternateContent xmlns:mc="http://schemas.openxmlformats.org/markup-compatibility/2006">
        <mc:Choice xmlns:a14="http://schemas.microsoft.com/office/drawing/2010/main" Requires="a14">
          <p:sp>
            <p:nvSpPr>
              <p:cNvPr id="8" name="矩形 7"/>
              <p:cNvSpPr/>
              <p:nvPr/>
            </p:nvSpPr>
            <p:spPr>
              <a:xfrm>
                <a:off x="2627784" y="2852936"/>
                <a:ext cx="3623813" cy="52578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trlPr>
                            <a:rPr lang="zh-CN" altLang="en-US" i="1" smtClean="0">
                              <a:solidFill>
                                <a:schemeClr val="tx1"/>
                              </a:solidFill>
                              <a:latin typeface="Cambria Math" panose="02040503050406030204"/>
                            </a:rPr>
                          </m:ctrlPr>
                        </m:accPr>
                        <m:e>
                          <m:r>
                            <a:rPr lang="zh-CN" altLang="en-US" b="0" i="1">
                              <a:solidFill>
                                <a:schemeClr val="tx1"/>
                              </a:solidFill>
                              <a:latin typeface="Cambria Math" panose="02040503050406030204" pitchFamily="18" charset="0"/>
                            </a:rPr>
                            <m:t>𝑓</m:t>
                          </m:r>
                        </m:e>
                      </m:acc>
                      <m:r>
                        <a:rPr lang="zh-CN" altLang="en-US" b="0" i="0">
                          <a:solidFill>
                            <a:schemeClr val="tx1"/>
                          </a:solidFill>
                          <a:latin typeface="Cambria Math" panose="02040503050406030204" pitchFamily="18" charset="0"/>
                        </a:rPr>
                        <m:t>=</m:t>
                      </m:r>
                      <m:func>
                        <m:funcPr>
                          <m:ctrlPr>
                            <a:rPr lang="zh-CN" altLang="en-US" i="1">
                              <a:solidFill>
                                <a:schemeClr val="tx1"/>
                              </a:solidFill>
                              <a:latin typeface="Cambria Math" panose="02040503050406030204"/>
                            </a:rPr>
                          </m:ctrlPr>
                        </m:funcPr>
                        <m:fName>
                          <m:r>
                            <m:rPr>
                              <m:sty m:val="p"/>
                            </m:rPr>
                            <a:rPr lang="zh-CN" altLang="en-US" b="0" i="0">
                              <a:solidFill>
                                <a:schemeClr val="tx1"/>
                              </a:solidFill>
                              <a:latin typeface="Cambria Math" panose="02040503050406030204" pitchFamily="18" charset="0"/>
                            </a:rPr>
                            <m:t>a</m:t>
                          </m:r>
                          <m:sSub>
                            <m:sSubPr>
                              <m:ctrlPr>
                                <a:rPr lang="zh-CN" altLang="en-US" i="1">
                                  <a:solidFill>
                                    <a:schemeClr val="tx1"/>
                                  </a:solidFill>
                                  <a:latin typeface="Cambria Math" panose="02040503050406030204"/>
                                </a:rPr>
                              </m:ctrlPr>
                            </m:sSubPr>
                            <m:e>
                              <m:r>
                                <m:rPr>
                                  <m:sty m:val="p"/>
                                </m:rPr>
                                <a:rPr lang="zh-CN" altLang="en-US" b="0" i="0">
                                  <a:solidFill>
                                    <a:schemeClr val="tx1"/>
                                  </a:solidFill>
                                  <a:latin typeface="Cambria Math" panose="02040503050406030204" pitchFamily="18" charset="0"/>
                                </a:rPr>
                                <m:t>rg</m:t>
                              </m:r>
                            </m:e>
                            <m:sub>
                              <m:r>
                                <a:rPr lang="zh-CN" altLang="en-US" b="0" i="1">
                                  <a:solidFill>
                                    <a:schemeClr val="tx1"/>
                                  </a:solidFill>
                                  <a:latin typeface="Cambria Math" panose="02040503050406030204" pitchFamily="18" charset="0"/>
                                </a:rPr>
                                <m:t>𝑓</m:t>
                              </m:r>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𝐹</m:t>
                              </m:r>
                            </m:sub>
                          </m:sSub>
                        </m:fName>
                        <m:e>
                          <m:func>
                            <m:funcPr>
                              <m:ctrlPr>
                                <a:rPr lang="zh-CN" altLang="en-US" i="1">
                                  <a:solidFill>
                                    <a:schemeClr val="tx1"/>
                                  </a:solidFill>
                                  <a:latin typeface="Cambria Math" panose="02040503050406030204"/>
                                </a:rPr>
                              </m:ctrlPr>
                            </m:funcPr>
                            <m:fName>
                              <m:r>
                                <m:rPr>
                                  <m:sty m:val="p"/>
                                </m:rPr>
                                <a:rPr lang="zh-CN" altLang="en-US" b="0" i="0">
                                  <a:solidFill>
                                    <a:schemeClr val="tx1"/>
                                  </a:solidFill>
                                  <a:latin typeface="Cambria Math" panose="02040503050406030204" pitchFamily="18" charset="0"/>
                                </a:rPr>
                                <m:t>min</m:t>
                              </m:r>
                            </m:fName>
                            <m:e>
                              <m:sSub>
                                <m:sSubPr>
                                  <m:ctrlPr>
                                    <a:rPr lang="zh-CN" altLang="en-US" i="1">
                                      <a:solidFill>
                                        <a:schemeClr val="tx1"/>
                                      </a:solidFill>
                                      <a:latin typeface="Cambria Math" panose="02040503050406030204"/>
                                    </a:rPr>
                                  </m:ctrlPr>
                                </m:sSubPr>
                                <m:e>
                                  <m:r>
                                    <a:rPr lang="zh-CN" altLang="en-US" b="0" i="1">
                                      <a:solidFill>
                                        <a:schemeClr val="tx1"/>
                                      </a:solidFill>
                                      <a:latin typeface="Cambria Math" panose="02040503050406030204" pitchFamily="18" charset="0"/>
                                    </a:rPr>
                                    <m:t>𝑅</m:t>
                                  </m:r>
                                </m:e>
                                <m:sub>
                                  <m:r>
                                    <m:rPr>
                                      <m:sty m:val="p"/>
                                    </m:rPr>
                                    <a:rPr lang="zh-CN" altLang="en-US" b="0" i="0">
                                      <a:solidFill>
                                        <a:schemeClr val="tx1"/>
                                      </a:solidFill>
                                      <a:latin typeface="Cambria Math" panose="02040503050406030204" pitchFamily="18" charset="0"/>
                                    </a:rPr>
                                    <m:t>emp</m:t>
                                  </m:r>
                                </m:sub>
                              </m:sSub>
                              <m:d>
                                <m:dPr>
                                  <m:ctrlPr>
                                    <a:rPr lang="zh-CN" altLang="en-US" i="1">
                                      <a:solidFill>
                                        <a:schemeClr val="tx1"/>
                                      </a:solidFill>
                                      <a:latin typeface="Cambria Math" panose="02040503050406030204"/>
                                    </a:rPr>
                                  </m:ctrlPr>
                                </m:dPr>
                                <m:e>
                                  <m:r>
                                    <a:rPr lang="zh-CN" altLang="en-US" b="0" i="1">
                                      <a:solidFill>
                                        <a:schemeClr val="tx1"/>
                                      </a:solidFill>
                                      <a:latin typeface="Cambria Math" panose="02040503050406030204" pitchFamily="18" charset="0"/>
                                    </a:rPr>
                                    <m:t>𝑓</m:t>
                                  </m:r>
                                </m:e>
                              </m:d>
                            </m:e>
                          </m:func>
                        </m:e>
                      </m:func>
                    </m:oMath>
                  </m:oMathPara>
                </a14:m>
                <a:endParaRPr lang="zh-CN" altLang="en-US" b="0" i="1" dirty="0">
                  <a:solidFill>
                    <a:schemeClr val="tx1"/>
                  </a:solidFill>
                  <a:latin typeface="Cambria Math" panose="02040503050406030204" pitchFamily="18" charset="0"/>
                  <a:cs typeface="Cambria Math" panose="02040503050406030204"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2627784" y="2852936"/>
                <a:ext cx="3623813" cy="525785"/>
              </a:xfrm>
              <a:prstGeom prst="rect">
                <a:avLst/>
              </a:prstGeom>
              <a:blipFill rotWithShape="1">
                <a:blip r:embed="rId1"/>
                <a:stretch>
                  <a:fillRect l="-4" t="-98" r="1" b="9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定义</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典型机器学习过程</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基本术语</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模型评估与性能度量</a:t>
            </a:r>
            <a:endParaRPr lang="zh-CN" altLang="en-US" sz="2400" dirty="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测试</a:t>
            </a:r>
            <a:r>
              <a:rPr lang="zh-CN" altLang="en-US" sz="2400" b="1" dirty="0" smtClean="0">
                <a:latin typeface="黑体" panose="02010609060101010101" pitchFamily="49" charset="-122"/>
                <a:ea typeface="黑体" panose="02010609060101010101" pitchFamily="49" charset="-122"/>
              </a:rPr>
              <a:t>误差</a:t>
            </a:r>
            <a:endParaRPr lang="en-US" altLang="zh-CN" sz="2400" b="1" dirty="0" smtClean="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内容占位符 2"/>
              <p:cNvSpPr txBox="1"/>
              <p:nvPr/>
            </p:nvSpPr>
            <p:spPr>
              <a:xfrm>
                <a:off x="1033300" y="2276872"/>
                <a:ext cx="7859180" cy="86409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模型</a:t>
                </a:r>
                <a:r>
                  <a:rPr lang="zh-CN" altLang="zh-CN" sz="2000" kern="100" dirty="0">
                    <a:cs typeface="Times New Roman" panose="02020603050405020304" pitchFamily="18" charset="0"/>
                  </a:rPr>
                  <a:t>在测试样本集上的整体</a:t>
                </a:r>
                <a:r>
                  <a:rPr lang="zh-CN" altLang="zh-CN" sz="2000" kern="100" dirty="0" smtClean="0">
                    <a:cs typeface="Times New Roman" panose="02020603050405020304" pitchFamily="18" charset="0"/>
                  </a:rPr>
                  <a:t>误差</a:t>
                </a:r>
                <a:r>
                  <a:rPr lang="zh-CN" altLang="en-US" sz="2000" kern="100" dirty="0" smtClean="0">
                    <a:cs typeface="Times New Roman" panose="02020603050405020304" pitchFamily="18" charset="0"/>
                  </a:rPr>
                  <a:t>。</a:t>
                </a:r>
                <a:r>
                  <a:rPr lang="zh-CN" altLang="zh-CN" sz="2000" kern="100" dirty="0">
                    <a:cs typeface="Times New Roman" panose="02020603050405020304" pitchFamily="18" charset="0"/>
                  </a:rPr>
                  <a:t>对于任意给定的</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𝑣</m:t>
                    </m:r>
                  </m:oMath>
                </a14:m>
                <a:r>
                  <a:rPr lang="zh-CN" altLang="zh-CN" sz="2000" kern="100" dirty="0">
                    <a:cs typeface="Times New Roman" panose="02020603050405020304" pitchFamily="18" charset="0"/>
                  </a:rPr>
                  <a:t>元测试样本集合</a:t>
                </a:r>
                <a14:m>
                  <m:oMath xmlns:m="http://schemas.openxmlformats.org/officeDocument/2006/math">
                    <m:r>
                      <a:rPr lang="en-US" altLang="zh-CN" sz="2000"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solidFill>
                              <a:schemeClr val="tx1"/>
                            </a:solidFill>
                            <a:latin typeface="Cambria Math" panose="02040503050406030204"/>
                            <a:ea typeface="Cambria Math" panose="02040503050406030204" pitchFamily="18" charset="0"/>
                          </a:rPr>
                        </m:ctrlPr>
                      </m:dPr>
                      <m:e>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b="0" i="1" smtClean="0">
                                <a:solidFill>
                                  <a:schemeClr val="tx1"/>
                                </a:solidFill>
                                <a:latin typeface="Cambria Math" panose="02040503050406030204"/>
                                <a:ea typeface="Cambria Math" panose="02040503050406030204" pitchFamily="18" charset="0"/>
                              </a:rPr>
                              <m:t>𝑥</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e>
                    </m:d>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solidFill>
                              <a:schemeClr val="tx1"/>
                            </a:solidFill>
                            <a:latin typeface="Cambria Math" panose="02040503050406030204"/>
                            <a:ea typeface="Cambria Math" panose="02040503050406030204" pitchFamily="18" charset="0"/>
                          </a:rPr>
                        </m:ctrlPr>
                      </m:dPr>
                      <m:e>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b="0" i="1" smtClean="0">
                                <a:solidFill>
                                  <a:schemeClr val="tx1"/>
                                </a:solidFill>
                                <a:latin typeface="Cambria Math" panose="02040503050406030204"/>
                                <a:ea typeface="Cambria Math" panose="02040503050406030204" pitchFamily="18" charset="0"/>
                              </a:rPr>
                              <m:t>𝑥</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e>
                    </m:d>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solidFill>
                              <a:schemeClr val="tx1"/>
                            </a:solidFill>
                            <a:latin typeface="Cambria Math" panose="02040503050406030204"/>
                            <a:ea typeface="Cambria Math" panose="02040503050406030204" pitchFamily="18" charset="0"/>
                          </a:rPr>
                        </m:ctrlPr>
                      </m:dPr>
                      <m:e>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b="0" i="1" smtClean="0">
                                <a:solidFill>
                                  <a:schemeClr val="tx1"/>
                                </a:solidFill>
                                <a:latin typeface="Cambria Math" panose="02040503050406030204"/>
                                <a:ea typeface="Cambria Math" panose="02040503050406030204" pitchFamily="18" charset="0"/>
                              </a:rPr>
                              <m:t>𝑥</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solidFill>
                                  <a:schemeClr val="tx1"/>
                                </a:solidFill>
                                <a:latin typeface="Cambria Math" panose="02040503050406030204"/>
                                <a:ea typeface="Cambria Math" panose="02040503050406030204" pitchFamily="18" charset="0"/>
                              </a:rPr>
                            </m:ctrlPr>
                          </m:sSubSup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p>
                        </m:sSubSup>
                      </m:e>
                    </m:d>
                    <m: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smtClean="0">
                    <a:cs typeface="Times New Roman" panose="02020603050405020304" pitchFamily="18" charset="0"/>
                  </a:rPr>
                  <a:t>，该模型的</a:t>
                </a:r>
                <a:r>
                  <a:rPr lang="zh-CN" altLang="zh-CN" sz="2000" kern="100" dirty="0">
                    <a:cs typeface="Times New Roman" panose="02020603050405020304" pitchFamily="18" charset="0"/>
                  </a:rPr>
                  <a:t>测试误差定义为：</a:t>
                </a:r>
                <a:endParaRPr lang="zh-CN" altLang="en-US" sz="2000" dirty="0"/>
              </a:p>
              <a:p>
                <a:endParaRPr lang="zh-CN" altLang="en-US" sz="2000" dirty="0"/>
              </a:p>
            </p:txBody>
          </p:sp>
        </mc:Choice>
        <mc:Fallback>
          <p:sp>
            <p:nvSpPr>
              <p:cNvPr id="4" name="内容占位符 2"/>
              <p:cNvSpPr txBox="1">
                <a:spLocks noRot="1" noChangeAspect="1" noMove="1" noResize="1" noEditPoints="1" noAdjustHandles="1" noChangeArrowheads="1" noChangeShapeType="1" noTextEdit="1"/>
              </p:cNvSpPr>
              <p:nvPr/>
            </p:nvSpPr>
            <p:spPr>
              <a:xfrm>
                <a:off x="1033300" y="2276872"/>
                <a:ext cx="7859180" cy="864096"/>
              </a:xfrm>
              <a:prstGeom prst="rect">
                <a:avLst/>
              </a:prstGeom>
              <a:blipFill rotWithShape="1">
                <a:blip r:embed="rId1"/>
                <a:stretch>
                  <a:fillRect l="-2" t="-46" r="7" b="-13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698122" y="3140968"/>
                <a:ext cx="2823402"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a:rPr>
                          </m:ctrlPr>
                        </m:sSubPr>
                        <m:e>
                          <m:r>
                            <a:rPr lang="zh-CN" altLang="en-US" b="0" i="1">
                              <a:solidFill>
                                <a:schemeClr val="tx1"/>
                              </a:solidFill>
                              <a:latin typeface="Cambria Math" panose="02040503050406030204" pitchFamily="18" charset="0"/>
                            </a:rPr>
                            <m:t>𝑅</m:t>
                          </m:r>
                        </m:e>
                        <m:sub>
                          <m:r>
                            <a:rPr lang="zh-CN" altLang="en-US" b="0" i="1">
                              <a:solidFill>
                                <a:schemeClr val="tx1"/>
                              </a:solidFill>
                              <a:latin typeface="Cambria Math" panose="02040503050406030204" pitchFamily="18" charset="0"/>
                            </a:rPr>
                            <m:t>𝑡𝑒𝑠𝑡</m:t>
                          </m:r>
                        </m:sub>
                      </m:sSub>
                      <m:r>
                        <a:rPr lang="zh-CN" altLang="en-US" b="0" i="0">
                          <a:solidFill>
                            <a:schemeClr val="tx1"/>
                          </a:solidFill>
                          <a:latin typeface="Cambria Math" panose="02040503050406030204" pitchFamily="18" charset="0"/>
                        </a:rPr>
                        <m:t>=</m:t>
                      </m:r>
                      <m:f>
                        <m:fPr>
                          <m:ctrlPr>
                            <a:rPr lang="zh-CN" altLang="en-US" i="1">
                              <a:solidFill>
                                <a:schemeClr val="tx1"/>
                              </a:solidFill>
                              <a:latin typeface="Cambria Math" panose="02040503050406030204"/>
                            </a:rPr>
                          </m:ctrlPr>
                        </m:fPr>
                        <m:num>
                          <m:r>
                            <a:rPr lang="zh-CN" altLang="en-US" b="0" i="0">
                              <a:solidFill>
                                <a:schemeClr val="tx1"/>
                              </a:solidFill>
                              <a:latin typeface="Cambria Math" panose="02040503050406030204" pitchFamily="18" charset="0"/>
                            </a:rPr>
                            <m:t>1</m:t>
                          </m:r>
                        </m:num>
                        <m:den>
                          <m:r>
                            <a:rPr lang="zh-CN" altLang="en-US" b="0" i="1">
                              <a:solidFill>
                                <a:schemeClr val="tx1"/>
                              </a:solidFill>
                              <a:latin typeface="Cambria Math" panose="02040503050406030204" pitchFamily="18" charset="0"/>
                            </a:rPr>
                            <m:t>𝑣</m:t>
                          </m:r>
                        </m:den>
                      </m:f>
                      <m:nary>
                        <m:naryPr>
                          <m:chr m:val="∑"/>
                          <m:limLoc m:val="undOvr"/>
                          <m:ctrlPr>
                            <a:rPr lang="zh-CN" altLang="en-US" i="1">
                              <a:solidFill>
                                <a:schemeClr val="tx1"/>
                              </a:solidFill>
                              <a:latin typeface="Cambria Math" panose="02040503050406030204"/>
                            </a:rPr>
                          </m:ctrlPr>
                        </m:naryPr>
                        <m:sub>
                          <m:r>
                            <a:rPr lang="zh-CN" altLang="en-US" b="0" i="1">
                              <a:solidFill>
                                <a:schemeClr val="tx1"/>
                              </a:solidFill>
                              <a:latin typeface="Cambria Math" panose="02040503050406030204" pitchFamily="18" charset="0"/>
                            </a:rPr>
                            <m:t>𝑘</m:t>
                          </m:r>
                          <m:r>
                            <a:rPr lang="zh-CN" altLang="en-US" b="0" i="0">
                              <a:solidFill>
                                <a:schemeClr val="tx1"/>
                              </a:solidFill>
                              <a:latin typeface="Cambria Math" panose="02040503050406030204" pitchFamily="18" charset="0"/>
                            </a:rPr>
                            <m:t>=</m:t>
                          </m:r>
                          <m:r>
                            <a:rPr lang="zh-CN" altLang="en-US" b="0" i="0">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𝑣</m:t>
                          </m:r>
                        </m:sup>
                        <m:e>
                          <m:d>
                            <m:dPr>
                              <m:begChr m:val=""/>
                              <m:ctrlPr>
                                <a:rPr lang="zh-CN" altLang="en-US" i="1">
                                  <a:solidFill>
                                    <a:schemeClr val="tx1"/>
                                  </a:solidFill>
                                  <a:latin typeface="Cambria Math" panose="02040503050406030204"/>
                                </a:rPr>
                              </m:ctrlPr>
                            </m:dPr>
                            <m:e>
                              <m:r>
                                <a:rPr lang="zh-CN" altLang="en-US" b="0" i="1">
                                  <a:solidFill>
                                    <a:schemeClr val="tx1"/>
                                  </a:solidFill>
                                  <a:latin typeface="Cambria Math" panose="02040503050406030204" pitchFamily="18" charset="0"/>
                                </a:rPr>
                                <m:t>𝐿</m:t>
                              </m:r>
                              <m:r>
                                <a:rPr lang="zh-CN" altLang="en-US" b="0"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a:rPr>
                                  </m:ctrlPr>
                                </m:sSubSupPr>
                                <m:e>
                                  <m:r>
                                    <a:rPr lang="zh-CN" altLang="en-US" b="0" i="1">
                                      <a:solidFill>
                                        <a:schemeClr val="tx1"/>
                                      </a:solidFill>
                                      <a:latin typeface="Cambria Math" panose="02040503050406030204" pitchFamily="18" charset="0"/>
                                    </a:rPr>
                                    <m:t>𝑦</m:t>
                                  </m:r>
                                </m:e>
                                <m:sub>
                                  <m:r>
                                    <a:rPr lang="zh-CN" altLang="en-US" b="0" i="1">
                                      <a:solidFill>
                                        <a:schemeClr val="tx1"/>
                                      </a:solidFill>
                                      <a:latin typeface="Cambria Math" panose="02040503050406030204" pitchFamily="18" charset="0"/>
                                    </a:rPr>
                                    <m:t>𝑘</m:t>
                                  </m:r>
                                </m:sub>
                                <m:sup>
                                  <m:r>
                                    <a:rPr lang="zh-CN" altLang="en-US" b="0" i="1">
                                      <a:solidFill>
                                        <a:schemeClr val="tx1"/>
                                      </a:solidFill>
                                      <a:latin typeface="Cambria Math" panose="02040503050406030204" pitchFamily="18" charset="0"/>
                                    </a:rPr>
                                    <m:t>𝑡</m:t>
                                  </m:r>
                                </m:sup>
                              </m:sSubSup>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𝑓</m:t>
                              </m:r>
                              <m:r>
                                <a:rPr lang="zh-CN" altLang="en-US" b="0" i="0">
                                  <a:solidFill>
                                    <a:schemeClr val="tx1"/>
                                  </a:solidFill>
                                  <a:latin typeface="Cambria Math" panose="02040503050406030204" pitchFamily="18" charset="0"/>
                                </a:rPr>
                                <m:t>(</m:t>
                              </m:r>
                              <m:sSubSup>
                                <m:sSubSupPr>
                                  <m:ctrlPr>
                                    <a:rPr lang="zh-CN" altLang="en-US" i="1" smtClean="0">
                                      <a:solidFill>
                                        <a:schemeClr val="tx1"/>
                                      </a:solidFill>
                                      <a:latin typeface="Cambria Math" panose="02040503050406030204"/>
                                    </a:rPr>
                                  </m:ctrlPr>
                                </m:sSubSupPr>
                                <m:e>
                                  <m:r>
                                    <a:rPr lang="en-US" altLang="zh-CN" b="0" i="1" smtClean="0">
                                      <a:solidFill>
                                        <a:schemeClr val="tx1"/>
                                      </a:solidFill>
                                      <a:latin typeface="Cambria Math" panose="02040503050406030204"/>
                                    </a:rPr>
                                    <m:t>𝑥</m:t>
                                  </m:r>
                                </m:e>
                                <m:sub>
                                  <m:r>
                                    <a:rPr lang="zh-CN" altLang="en-US" b="0" i="1">
                                      <a:solidFill>
                                        <a:schemeClr val="tx1"/>
                                      </a:solidFill>
                                      <a:latin typeface="Cambria Math" panose="02040503050406030204" pitchFamily="18" charset="0"/>
                                    </a:rPr>
                                    <m:t>𝑘</m:t>
                                  </m:r>
                                </m:sub>
                                <m:sup>
                                  <m:r>
                                    <a:rPr lang="zh-CN" altLang="en-US" b="0" i="1">
                                      <a:solidFill>
                                        <a:schemeClr val="tx1"/>
                                      </a:solidFill>
                                      <a:latin typeface="Cambria Math" panose="02040503050406030204" pitchFamily="18" charset="0"/>
                                    </a:rPr>
                                    <m:t>𝑡</m:t>
                                  </m:r>
                                </m:sup>
                              </m:sSubSup>
                              <m:r>
                                <a:rPr lang="zh-CN" altLang="en-US" b="0" i="0">
                                  <a:solidFill>
                                    <a:schemeClr val="tx1"/>
                                  </a:solidFill>
                                  <a:latin typeface="Cambria Math" panose="02040503050406030204" pitchFamily="18" charset="0"/>
                                </a:rPr>
                                <m:t>)</m:t>
                              </m:r>
                            </m:e>
                          </m:d>
                        </m:e>
                      </m:nary>
                    </m:oMath>
                  </m:oMathPara>
                </a14:m>
                <a:endParaRPr lang="zh-CN" altLang="en-US" b="0" i="0" dirty="0">
                  <a:solidFill>
                    <a:schemeClr val="tx1"/>
                  </a:solidFill>
                  <a:latin typeface="Cambria Math" panose="02040503050406030204" pitchFamily="18" charset="0"/>
                  <a:cs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698122" y="3140968"/>
                <a:ext cx="2823402" cy="848502"/>
              </a:xfrm>
              <a:prstGeom prst="rect">
                <a:avLst/>
              </a:prstGeom>
              <a:blipFill rotWithShape="1">
                <a:blip r:embed="rId2"/>
                <a:stretch>
                  <a:fillRect t="-30" r="7" b="4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过</a:t>
            </a:r>
            <a:r>
              <a:rPr lang="zh-CN" altLang="en-US" sz="2400" b="1" dirty="0" smtClean="0">
                <a:latin typeface="黑体" panose="02010609060101010101" pitchFamily="49" charset="-122"/>
                <a:ea typeface="黑体" panose="02010609060101010101" pitchFamily="49" charset="-122"/>
              </a:rPr>
              <a:t>拟合与欠拟合</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276872"/>
            <a:ext cx="7859180" cy="86409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kern="100" dirty="0" smtClean="0">
                <a:cs typeface="Times New Roman" panose="02020603050405020304" pitchFamily="18" charset="0"/>
              </a:rPr>
              <a:t>        </a:t>
            </a:r>
            <a:r>
              <a:rPr lang="zh-CN" altLang="zh-CN" sz="2000" kern="100" dirty="0" smtClean="0">
                <a:solidFill>
                  <a:srgbClr val="0000FF"/>
                </a:solidFill>
                <a:cs typeface="Times New Roman" panose="02020603050405020304" pitchFamily="18" charset="0"/>
              </a:rPr>
              <a:t>过拟合</a:t>
            </a:r>
            <a:r>
              <a:rPr lang="zh-CN" altLang="en-US" sz="2000" kern="100" dirty="0" smtClean="0">
                <a:cs typeface="Times New Roman" panose="02020603050405020304" pitchFamily="18" charset="0"/>
              </a:rPr>
              <a:t>是</a:t>
            </a:r>
            <a:r>
              <a:rPr lang="zh-CN" altLang="zh-CN" sz="2000" dirty="0" smtClean="0"/>
              <a:t>同时</a:t>
            </a:r>
            <a:r>
              <a:rPr lang="zh-CN" altLang="zh-CN" sz="2000" dirty="0"/>
              <a:t>拟合训练样本的共性特征和个性</a:t>
            </a:r>
            <a:r>
              <a:rPr lang="zh-CN" altLang="zh-CN" sz="2000" dirty="0" smtClean="0"/>
              <a:t>特征</a:t>
            </a:r>
            <a:r>
              <a:rPr lang="zh-CN" altLang="en-US" sz="2000" dirty="0" smtClean="0"/>
              <a:t>（噪声）</a:t>
            </a:r>
            <a:endParaRPr lang="zh-CN" altLang="en-US" sz="2000" dirty="0"/>
          </a:p>
          <a:p>
            <a:r>
              <a:rPr lang="en-US" altLang="zh-CN" sz="2000" kern="100" dirty="0" smtClean="0">
                <a:cs typeface="Times New Roman" panose="02020603050405020304" pitchFamily="18" charset="0"/>
              </a:rPr>
              <a:t>        </a:t>
            </a:r>
            <a:r>
              <a:rPr lang="zh-CN" altLang="zh-CN" sz="2000" kern="100" dirty="0" smtClean="0">
                <a:solidFill>
                  <a:srgbClr val="0000FF"/>
                </a:solidFill>
                <a:cs typeface="Times New Roman" panose="02020603050405020304" pitchFamily="18" charset="0"/>
              </a:rPr>
              <a:t>欠拟合</a:t>
            </a:r>
            <a:r>
              <a:rPr lang="zh-CN" altLang="en-US" sz="2000" kern="100" dirty="0" smtClean="0">
                <a:cs typeface="Times New Roman" panose="02020603050405020304" pitchFamily="18" charset="0"/>
              </a:rPr>
              <a:t>是</a:t>
            </a:r>
            <a:r>
              <a:rPr lang="zh-CN" altLang="zh-CN" sz="2000" dirty="0" smtClean="0"/>
              <a:t>未能</a:t>
            </a:r>
            <a:r>
              <a:rPr lang="zh-CN" altLang="zh-CN" sz="2000" dirty="0"/>
              <a:t>充分拟合训练样本共性特征造成模型泛化误差较大而导致模型泛化能力较弱</a:t>
            </a:r>
            <a:endParaRPr lang="zh-CN" altLang="en-US" sz="2000" dirty="0"/>
          </a:p>
          <a:p>
            <a:endParaRPr lang="zh-CN" altLang="en-US" sz="2000" dirty="0"/>
          </a:p>
        </p:txBody>
      </p:sp>
      <p:pic>
        <p:nvPicPr>
          <p:cNvPr id="5"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339340" y="5158740"/>
            <a:ext cx="4608830" cy="162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2987675" y="3429000"/>
            <a:ext cx="3359150" cy="140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过</a:t>
            </a:r>
            <a:r>
              <a:rPr lang="zh-CN" altLang="en-US" sz="2400" b="1" dirty="0" smtClean="0">
                <a:latin typeface="黑体" panose="02010609060101010101" pitchFamily="49" charset="-122"/>
                <a:ea typeface="黑体" panose="02010609060101010101" pitchFamily="49" charset="-122"/>
              </a:rPr>
              <a:t>拟合与欠拟合</a:t>
            </a:r>
            <a:endParaRPr lang="en-US" altLang="zh-CN" sz="2400" b="1" dirty="0" smtClean="0">
              <a:latin typeface="黑体" panose="02010609060101010101" pitchFamily="49" charset="-122"/>
              <a:ea typeface="黑体" panose="02010609060101010101" pitchFamily="49" charset="-122"/>
            </a:endParaRPr>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2051685" y="2493010"/>
            <a:ext cx="4685665" cy="343979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latin typeface="黑体" panose="02010609060101010101" pitchFamily="49" charset="-122"/>
                <a:ea typeface="黑体" panose="02010609060101010101" pitchFamily="49" charset="-122"/>
              </a:rPr>
              <a:t>过</a:t>
            </a:r>
            <a:r>
              <a:rPr lang="zh-CN" altLang="en-US" sz="2400" b="1" dirty="0" smtClean="0">
                <a:latin typeface="黑体" panose="02010609060101010101" pitchFamily="49" charset="-122"/>
                <a:ea typeface="黑体" panose="02010609060101010101" pitchFamily="49" charset="-122"/>
              </a:rPr>
              <a:t>拟合与欠拟合</a:t>
            </a:r>
            <a:endParaRPr lang="en-US" altLang="zh-CN" sz="2400" b="1" dirty="0" smtClean="0">
              <a:latin typeface="黑体" panose="02010609060101010101" pitchFamily="49" charset="-122"/>
              <a:ea typeface="黑体" panose="02010609060101010101" pitchFamily="49" charset="-122"/>
            </a:endParaRPr>
          </a:p>
        </p:txBody>
      </p:sp>
      <p:sp>
        <p:nvSpPr>
          <p:cNvPr id="5" name="文本框 4"/>
          <p:cNvSpPr txBox="1"/>
          <p:nvPr/>
        </p:nvSpPr>
        <p:spPr>
          <a:xfrm>
            <a:off x="1187450" y="2204720"/>
            <a:ext cx="6919595" cy="3446145"/>
          </a:xfrm>
          <a:prstGeom prst="rect">
            <a:avLst/>
          </a:prstGeom>
          <a:noFill/>
        </p:spPr>
        <p:txBody>
          <a:bodyPr wrap="square" rtlCol="0" anchor="t">
            <a:spAutoFit/>
          </a:bodyPr>
          <a:p>
            <a:pPr>
              <a:lnSpc>
                <a:spcPct val="150000"/>
              </a:lnSpc>
            </a:pPr>
            <a:r>
              <a:rPr lang="zh-CN" altLang="zh-CN" sz="2000" b="1" dirty="0">
                <a:sym typeface="+mn-ea"/>
              </a:rPr>
              <a:t>思考：</a:t>
            </a:r>
            <a:r>
              <a:rPr lang="zh-CN" altLang="zh-CN" sz="2000" dirty="0">
                <a:sym typeface="+mn-ea"/>
              </a:rPr>
              <a:t>越复杂的模型</a:t>
            </a:r>
            <a:r>
              <a:rPr lang="en-US" altLang="zh-CN" sz="2000" dirty="0">
                <a:sym typeface="+mn-ea"/>
              </a:rPr>
              <a:t>,</a:t>
            </a:r>
            <a:r>
              <a:rPr lang="zh-CN" altLang="zh-CN" sz="2000" dirty="0">
                <a:sym typeface="+mn-ea"/>
              </a:rPr>
              <a:t>在训练集表现出越好的误差性能，但在测试集中并不总是表现出好的误差性能，这种现象叫</a:t>
            </a:r>
            <a:r>
              <a:rPr lang="en-US" altLang="zh-CN" sz="2000" dirty="0">
                <a:sym typeface="+mn-ea"/>
              </a:rPr>
              <a:t>? </a:t>
            </a:r>
            <a:endParaRPr lang="zh-CN" altLang="zh-CN" sz="2000" dirty="0"/>
          </a:p>
          <a:p>
            <a:pPr>
              <a:lnSpc>
                <a:spcPct val="150000"/>
              </a:lnSpc>
            </a:pPr>
            <a:r>
              <a:rPr lang="en-US" altLang="zh-CN" sz="2000" dirty="0">
                <a:sym typeface="+mn-ea"/>
              </a:rPr>
              <a:t>A</a:t>
            </a:r>
            <a:r>
              <a:rPr lang="zh-CN" altLang="zh-CN" sz="2000" dirty="0">
                <a:sym typeface="+mn-ea"/>
              </a:rPr>
              <a:t>、 过拟合</a:t>
            </a:r>
            <a:endParaRPr lang="zh-CN" altLang="zh-CN" sz="2000" dirty="0"/>
          </a:p>
          <a:p>
            <a:pPr>
              <a:lnSpc>
                <a:spcPct val="150000"/>
              </a:lnSpc>
            </a:pPr>
            <a:r>
              <a:rPr lang="en-US" altLang="zh-CN" sz="2000" dirty="0">
                <a:sym typeface="+mn-ea"/>
              </a:rPr>
              <a:t>B</a:t>
            </a:r>
            <a:r>
              <a:rPr lang="zh-CN" altLang="zh-CN" sz="2000" dirty="0">
                <a:sym typeface="+mn-ea"/>
              </a:rPr>
              <a:t>、 泛化性能</a:t>
            </a:r>
            <a:endParaRPr lang="zh-CN" altLang="zh-CN" sz="2000" dirty="0"/>
          </a:p>
          <a:p>
            <a:pPr>
              <a:lnSpc>
                <a:spcPct val="150000"/>
              </a:lnSpc>
            </a:pPr>
            <a:r>
              <a:rPr lang="en-US" altLang="zh-CN" sz="2000" dirty="0">
                <a:sym typeface="+mn-ea"/>
              </a:rPr>
              <a:t>C</a:t>
            </a:r>
            <a:r>
              <a:rPr lang="zh-CN" altLang="zh-CN" sz="2000" dirty="0">
                <a:sym typeface="+mn-ea"/>
              </a:rPr>
              <a:t>、 欠拟合</a:t>
            </a:r>
            <a:endParaRPr lang="zh-CN" altLang="zh-CN" sz="2000" dirty="0"/>
          </a:p>
          <a:p>
            <a:pPr>
              <a:lnSpc>
                <a:spcPct val="150000"/>
              </a:lnSpc>
            </a:pPr>
            <a:r>
              <a:rPr lang="en-US" altLang="zh-CN" sz="2000" dirty="0">
                <a:sym typeface="+mn-ea"/>
              </a:rPr>
              <a:t>D</a:t>
            </a:r>
            <a:r>
              <a:rPr lang="zh-CN" altLang="zh-CN" sz="2000" dirty="0">
                <a:sym typeface="+mn-ea"/>
              </a:rPr>
              <a:t>、 泛化能力</a:t>
            </a:r>
            <a:endParaRPr lang="zh-CN" altLang="zh-CN" sz="2000" dirty="0">
              <a:sym typeface="+mn-ea"/>
            </a:endParaRPr>
          </a:p>
          <a:p>
            <a:endParaRPr lang="zh-CN" altLang="zh-CN" sz="2000" dirty="0"/>
          </a:p>
          <a:p>
            <a:r>
              <a:rPr lang="zh-CN" altLang="en-US" dirty="0">
                <a:solidFill>
                  <a:srgbClr val="0000FF"/>
                </a:solidFill>
                <a:sym typeface="+mn-ea"/>
              </a:rPr>
              <a:t>参考</a:t>
            </a:r>
            <a:r>
              <a:rPr lang="zh-CN" altLang="zh-CN" dirty="0" smtClean="0">
                <a:solidFill>
                  <a:srgbClr val="0000FF"/>
                </a:solidFill>
                <a:sym typeface="+mn-ea"/>
              </a:rPr>
              <a:t>答案</a:t>
            </a:r>
            <a:r>
              <a:rPr lang="zh-CN" altLang="zh-CN" dirty="0">
                <a:solidFill>
                  <a:srgbClr val="0000FF"/>
                </a:solidFill>
                <a:sym typeface="+mn-ea"/>
              </a:rPr>
              <a:t>：</a:t>
            </a:r>
            <a:r>
              <a:rPr lang="en-US" altLang="zh-CN" dirty="0">
                <a:solidFill>
                  <a:srgbClr val="0000FF"/>
                </a:solidFill>
                <a:sym typeface="+mn-ea"/>
              </a:rPr>
              <a:t> A</a:t>
            </a:r>
            <a:endParaRPr lang="en-US" altLang="zh-CN" dirty="0">
              <a:solidFill>
                <a:srgbClr val="0000FF"/>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928992"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偏差与方差</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偏差</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方差分解”是解释</a:t>
            </a:r>
            <a:r>
              <a:rPr lang="zh-CN" altLang="en-US" sz="2000">
                <a:latin typeface="黑体" panose="02010609060101010101" pitchFamily="49" charset="-122"/>
                <a:ea typeface="黑体" panose="02010609060101010101" pitchFamily="49" charset="-122"/>
              </a:rPr>
              <a:t>学习</a:t>
            </a:r>
            <a:r>
              <a:rPr lang="zh-CN" altLang="en-US" sz="2000" smtClean="0">
                <a:latin typeface="黑体" panose="02010609060101010101" pitchFamily="49" charset="-122"/>
                <a:ea typeface="黑体" panose="02010609060101010101" pitchFamily="49" charset="-122"/>
              </a:rPr>
              <a:t>算法泛化性能</a:t>
            </a:r>
            <a:r>
              <a:rPr lang="zh-CN" altLang="en-US" sz="2000" dirty="0">
                <a:latin typeface="黑体" panose="02010609060101010101" pitchFamily="49" charset="-122"/>
                <a:ea typeface="黑体" panose="02010609060101010101" pitchFamily="49" charset="-122"/>
              </a:rPr>
              <a:t>的重要</a:t>
            </a:r>
            <a:r>
              <a:rPr lang="zh-CN" altLang="en-US" sz="2000" dirty="0" smtClean="0">
                <a:latin typeface="黑体" panose="02010609060101010101" pitchFamily="49" charset="-122"/>
                <a:ea typeface="黑体" panose="02010609060101010101" pitchFamily="49" charset="-122"/>
              </a:rPr>
              <a:t>工具</a:t>
            </a:r>
            <a:endParaRPr lang="en-US" altLang="zh-CN" sz="20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内容占位符 2"/>
              <p:cNvSpPr txBox="1"/>
              <p:nvPr/>
            </p:nvSpPr>
            <p:spPr>
              <a:xfrm>
                <a:off x="1033300" y="2276872"/>
                <a:ext cx="7859180" cy="230425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smtClean="0"/>
                  <a:t>         </a:t>
                </a:r>
                <a:r>
                  <a:rPr lang="zh-CN" altLang="zh-CN" sz="2000" dirty="0" smtClean="0"/>
                  <a:t>对于</a:t>
                </a:r>
                <a:r>
                  <a:rPr lang="zh-CN" altLang="zh-CN" sz="2000" dirty="0"/>
                  <a:t>任意给定的一个初始模型</a:t>
                </a:r>
                <a14:m>
                  <m:oMath xmlns:m="http://schemas.openxmlformats.org/officeDocument/2006/math">
                    <m:r>
                      <a:rPr lang="en-US" altLang="zh-CN" sz="2000" i="1">
                        <a:latin typeface="Cambria Math" panose="02040503050406030204" pitchFamily="18" charset="0"/>
                      </a:rPr>
                      <m:t>𝑓</m:t>
                    </m:r>
                    <m:r>
                      <a:rPr lang="en-US" altLang="zh-CN" sz="2000" b="0" i="1" baseline="-25000" smtClean="0">
                        <a:latin typeface="Cambria Math" panose="02040503050406030204"/>
                      </a:rPr>
                      <m:t>0</m:t>
                    </m:r>
                  </m:oMath>
                </a14:m>
                <a:r>
                  <a:rPr lang="en-US" altLang="zh-CN" sz="2000" dirty="0"/>
                  <a:t>,</a:t>
                </a:r>
                <a:r>
                  <a:rPr lang="zh-CN" altLang="zh-CN" sz="2000" dirty="0"/>
                  <a:t>假设</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zh-CN" altLang="zh-CN" sz="2000" i="1">
                        <a:latin typeface="Cambria Math" panose="02040503050406030204" pitchFamily="18" charset="0"/>
                      </a:rPr>
                      <m:t>…</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𝑠</m:t>
                        </m:r>
                      </m:sub>
                    </m:sSub>
                  </m:oMath>
                </a14:m>
                <a:r>
                  <a:rPr lang="zh-CN" altLang="zh-CN" sz="2000" dirty="0"/>
                  <a:t>是</a:t>
                </a:r>
                <a14:m>
                  <m:oMath xmlns:m="http://schemas.openxmlformats.org/officeDocument/2006/math">
                    <m:r>
                      <a:rPr lang="en-US" altLang="zh-CN" sz="2000" i="1">
                        <a:latin typeface="Cambria Math" panose="02040503050406030204" pitchFamily="18" charset="0"/>
                      </a:rPr>
                      <m:t>𝑠</m:t>
                    </m:r>
                  </m:oMath>
                </a14:m>
                <a:r>
                  <a:rPr lang="zh-CN" altLang="zh-CN" sz="2000" dirty="0"/>
                  <a:t>个不同的训练样本集合，其中每个训练样本均采样自整个样本集合</a:t>
                </a:r>
                <a14:m>
                  <m:oMath xmlns:m="http://schemas.openxmlformats.org/officeDocument/2006/math">
                    <m:r>
                      <a:rPr lang="en-US" altLang="zh-CN" sz="2000" i="1">
                        <a:latin typeface="Cambria Math" panose="02040503050406030204" pitchFamily="18" charset="0"/>
                      </a:rPr>
                      <m:t>𝐷</m:t>
                    </m:r>
                  </m:oMath>
                </a14:m>
                <a:r>
                  <a:rPr lang="en-US" altLang="zh-CN" sz="2000" dirty="0"/>
                  <a:t>,</a:t>
                </a:r>
                <a:r>
                  <a:rPr lang="zh-CN" altLang="zh-CN" sz="2000" dirty="0"/>
                  <a:t>通过训练样本集合</a:t>
                </a:r>
                <a14:m>
                  <m:oMath xmlns:m="http://schemas.openxmlformats.org/officeDocument/2006/math">
                    <m:r>
                      <a:rPr lang="zh-CN" altLang="zh-CN" sz="2000">
                        <a:latin typeface="Cambria Math" panose="02040503050406030204" pitchFamily="18" charset="0"/>
                      </a:rPr>
                      <m:t> </m:t>
                    </m:r>
                    <m:sSub>
                      <m:sSubPr>
                        <m:ctrlPr>
                          <a:rPr lang="zh-CN" altLang="zh-CN" sz="2000" i="1">
                            <a:latin typeface="Cambria Math" panose="02040503050406030204"/>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𝑖</m:t>
                        </m:r>
                      </m:sub>
                    </m:sSub>
                  </m:oMath>
                </a14:m>
                <a:r>
                  <a:rPr lang="zh-CN" altLang="zh-CN" sz="2000" dirty="0"/>
                  <a:t>训练初始模型</a:t>
                </a:r>
                <a14:m>
                  <m:oMath xmlns:m="http://schemas.openxmlformats.org/officeDocument/2006/math">
                    <m:r>
                      <a:rPr lang="en-US" altLang="zh-CN" sz="2000" i="1">
                        <a:latin typeface="Cambria Math" panose="02040503050406030204" pitchFamily="18" charset="0"/>
                      </a:rPr>
                      <m:t>𝑓</m:t>
                    </m:r>
                    <m:r>
                      <a:rPr lang="en-US" altLang="zh-CN" sz="2000" b="0" i="1" baseline="-25000" smtClean="0">
                        <a:latin typeface="Cambria Math" panose="02040503050406030204"/>
                      </a:rPr>
                      <m:t>0</m:t>
                    </m:r>
                  </m:oMath>
                </a14:m>
                <a:r>
                  <a:rPr lang="zh-CN" altLang="zh-CN" sz="2000" dirty="0"/>
                  <a:t>所得到的优化模型记为</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oMath>
                </a14:m>
                <a:r>
                  <a:rPr lang="en-US" altLang="zh-CN" sz="2000" dirty="0"/>
                  <a:t>,</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2</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r>
                  <a:rPr lang="en-US" altLang="zh-CN" sz="2000" i="1" dirty="0"/>
                  <a:t>,</a:t>
                </a:r>
                <a14:m>
                  <m:oMath xmlns:m="http://schemas.openxmlformats.org/officeDocument/2006/math">
                    <m:r>
                      <a:rPr lang="en-US" altLang="zh-CN" sz="2000" i="1">
                        <a:latin typeface="Cambria Math" panose="02040503050406030204" pitchFamily="18" charset="0"/>
                      </a:rPr>
                      <m:t> </m:t>
                    </m:r>
                    <m:sSub>
                      <m:sSubPr>
                        <m:ctrlPr>
                          <a:rPr lang="zh-CN" altLang="zh-CN" sz="2000" i="1">
                            <a:latin typeface="Cambria Math" panose="02040503050406030204"/>
                          </a:rPr>
                        </m:ctrlPr>
                      </m:sSubPr>
                      <m:e>
                        <m:r>
                          <a:rPr lang="en-US" altLang="zh-CN" sz="2000" i="1">
                            <a:latin typeface="Cambria Math" panose="02040503050406030204" pitchFamily="18" charset="0"/>
                          </a:rPr>
                          <m:t> </m:t>
                        </m:r>
                        <m:sSub>
                          <m:sSubPr>
                            <m:ctrlPr>
                              <a:rPr lang="zh-CN" altLang="zh-CN" sz="2000" i="1">
                                <a:latin typeface="Cambria Math" panose="02040503050406030204"/>
                              </a:rPr>
                            </m:ctrlPr>
                          </m:sSubPr>
                          <m:e>
                            <m:acc>
                              <m:accPr>
                                <m:ctrlPr>
                                  <a:rPr lang="zh-CN" altLang="zh-CN" sz="2000" i="1">
                                    <a:latin typeface="Cambria Math" panose="02040503050406030204"/>
                                  </a:rPr>
                                </m:ctrlPr>
                              </m:accPr>
                              <m:e>
                                <m:r>
                                  <a:rPr lang="en-US" altLang="zh-CN" sz="2000" i="1">
                                    <a:latin typeface="Cambria Math" panose="02040503050406030204" pitchFamily="18" charset="0"/>
                                  </a:rPr>
                                  <m:t>𝑦</m:t>
                                </m:r>
                              </m:e>
                            </m:acc>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b="0" i="1" smtClean="0">
                        <a:latin typeface="Cambria Math" panose="02040503050406030204"/>
                      </a:rPr>
                      <m:t>𝑥</m:t>
                    </m:r>
                    <m:r>
                      <a:rPr lang="en-US" altLang="zh-CN" sz="2000" i="1">
                        <a:latin typeface="Cambria Math" panose="02040503050406030204" pitchFamily="18" charset="0"/>
                      </a:rPr>
                      <m:t>)</m:t>
                    </m:r>
                  </m:oMath>
                </a14:m>
                <a:r>
                  <a:rPr lang="zh-CN" altLang="zh-CN" sz="2000" dirty="0"/>
                  <a:t>表示第</a:t>
                </a:r>
                <a14:m>
                  <m:oMath xmlns:m="http://schemas.openxmlformats.org/officeDocument/2006/math">
                    <m:r>
                      <a:rPr lang="en-US" altLang="zh-CN" sz="2000" i="1">
                        <a:latin typeface="Cambria Math" panose="02040503050406030204" pitchFamily="18" charset="0"/>
                      </a:rPr>
                      <m:t>𝑖</m:t>
                    </m:r>
                  </m:oMath>
                </a14:m>
                <a:r>
                  <a:rPr lang="zh-CN" altLang="zh-CN" sz="2000" dirty="0"/>
                  <a:t>个模型对于输入样本</a:t>
                </a:r>
                <a14:m>
                  <m:oMath xmlns:m="http://schemas.openxmlformats.org/officeDocument/2006/math">
                    <m:r>
                      <a:rPr lang="en-US" altLang="zh-CN" sz="2000" b="0" i="1" smtClean="0">
                        <a:latin typeface="Cambria Math" panose="02040503050406030204"/>
                      </a:rPr>
                      <m:t>𝑥</m:t>
                    </m:r>
                  </m:oMath>
                </a14:m>
                <a:r>
                  <a:rPr lang="zh-CN" altLang="zh-CN" sz="2000" dirty="0"/>
                  <a:t>的模型输出</a:t>
                </a:r>
                <a:r>
                  <a:rPr lang="en-US" altLang="zh-CN" sz="2000" dirty="0" smtClean="0"/>
                  <a:t>,</a:t>
                </a:r>
                <a14:m>
                  <m:oMath xmlns:m="http://schemas.openxmlformats.org/officeDocument/2006/math">
                    <m:r>
                      <a:rPr lang="en-US" altLang="zh-CN" sz="2000" b="0" i="1" smtClean="0">
                        <a:latin typeface="Cambria Math" panose="02040503050406030204"/>
                      </a:rPr>
                      <m:t>𝑥</m:t>
                    </m:r>
                  </m:oMath>
                </a14:m>
                <a:r>
                  <a:rPr lang="zh-CN" altLang="zh-CN" sz="2000" dirty="0" smtClean="0"/>
                  <a:t>所</a:t>
                </a:r>
                <a:r>
                  <a:rPr lang="zh-CN" altLang="zh-CN" sz="2000" dirty="0"/>
                  <a:t>对应的实际真实值为</a:t>
                </a:r>
                <a14:m>
                  <m:oMath xmlns:m="http://schemas.openxmlformats.org/officeDocument/2006/math">
                    <m:r>
                      <a:rPr lang="en-US" altLang="zh-CN" sz="2000" i="1">
                        <a:latin typeface="Cambria Math" panose="02040503050406030204" pitchFamily="18" charset="0"/>
                      </a:rPr>
                      <m:t>𝑦</m:t>
                    </m:r>
                    <m:r>
                      <a:rPr lang="zh-CN" altLang="zh-CN" sz="2000">
                        <a:latin typeface="Cambria Math" panose="02040503050406030204" pitchFamily="18" charset="0"/>
                      </a:rPr>
                      <m:t>，</m:t>
                    </m:r>
                  </m:oMath>
                </a14:m>
                <a:r>
                  <a:rPr lang="zh-CN" altLang="zh-CN" sz="2000" dirty="0"/>
                  <a:t>则这</a:t>
                </a:r>
                <a14:m>
                  <m:oMath xmlns:m="http://schemas.openxmlformats.org/officeDocument/2006/math">
                    <m:r>
                      <a:rPr lang="en-US" altLang="zh-CN" sz="2000" i="1">
                        <a:latin typeface="Cambria Math" panose="02040503050406030204" pitchFamily="18" charset="0"/>
                      </a:rPr>
                      <m:t>𝑠</m:t>
                    </m:r>
                  </m:oMath>
                </a14:m>
                <a:r>
                  <a:rPr lang="zh-CN" altLang="zh-CN" sz="2000" dirty="0"/>
                  <a:t>个优化模型对于输入样本</a:t>
                </a:r>
                <a14:m>
                  <m:oMath xmlns:m="http://schemas.openxmlformats.org/officeDocument/2006/math">
                    <m:r>
                      <a:rPr lang="en-US" altLang="zh-CN" sz="2000" b="0" i="1" smtClean="0">
                        <a:latin typeface="Cambria Math" panose="02040503050406030204"/>
                      </a:rPr>
                      <m:t>𝑥</m:t>
                    </m:r>
                  </m:oMath>
                </a14:m>
                <a:r>
                  <a:rPr lang="zh-CN" altLang="zh-CN" sz="2000" dirty="0"/>
                  <a:t>的期望输出为：</a:t>
                </a:r>
                <a:endParaRPr lang="zh-CN" altLang="zh-CN" sz="2000" dirty="0"/>
              </a:p>
              <a:p>
                <a:endParaRPr lang="zh-CN" altLang="en-US" sz="2000" dirty="0"/>
              </a:p>
            </p:txBody>
          </p:sp>
        </mc:Choice>
        <mc:Fallback>
          <p:sp>
            <p:nvSpPr>
              <p:cNvPr id="4" name="内容占位符 2"/>
              <p:cNvSpPr txBox="1">
                <a:spLocks noRot="1" noChangeAspect="1" noMove="1" noResize="1" noEditPoints="1" noAdjustHandles="1" noChangeArrowheads="1" noChangeShapeType="1" noTextEdit="1"/>
              </p:cNvSpPr>
              <p:nvPr/>
            </p:nvSpPr>
            <p:spPr>
              <a:xfrm>
                <a:off x="1033300" y="2276872"/>
                <a:ext cx="7859180" cy="2304256"/>
              </a:xfrm>
              <a:prstGeom prst="rect">
                <a:avLst/>
              </a:prstGeom>
              <a:blipFill rotWithShape="1">
                <a:blip r:embed="rId1"/>
                <a:stretch>
                  <a:fillRect l="-2" t="-17" r="7"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3059832" y="3933056"/>
                <a:ext cx="2307619"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rPr>
                        <m:t>𝐸</m:t>
                      </m:r>
                      <m:d>
                        <m:dPr>
                          <m:begChr m:val="["/>
                          <m:endChr m:val="]"/>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e>
                      </m:d>
                      <m:r>
                        <a:rPr lang="zh-CN" altLang="en-US" b="0" i="0">
                          <a:solidFill>
                            <a:schemeClr val="tx1"/>
                          </a:solidFill>
                          <a:latin typeface="Cambria Math" panose="02040503050406030204" pitchFamily="18" charset="0"/>
                        </a:rPr>
                        <m:t>=</m:t>
                      </m:r>
                      <m:f>
                        <m:fPr>
                          <m:ctrlPr>
                            <a:rPr lang="zh-CN" altLang="en-US" i="1">
                              <a:solidFill>
                                <a:schemeClr val="tx1"/>
                              </a:solidFill>
                              <a:latin typeface="Cambria Math" panose="02040503050406030204"/>
                            </a:rPr>
                          </m:ctrlPr>
                        </m:fPr>
                        <m:num>
                          <m:r>
                            <a:rPr lang="zh-CN" altLang="en-US" b="0" i="0">
                              <a:solidFill>
                                <a:schemeClr val="tx1"/>
                              </a:solidFill>
                              <a:latin typeface="Cambria Math" panose="02040503050406030204" pitchFamily="18" charset="0"/>
                            </a:rPr>
                            <m:t>1</m:t>
                          </m:r>
                        </m:num>
                        <m:den>
                          <m:r>
                            <a:rPr lang="zh-CN" altLang="en-US" b="0" i="1">
                              <a:solidFill>
                                <a:schemeClr val="tx1"/>
                              </a:solidFill>
                              <a:latin typeface="Cambria Math" panose="02040503050406030204" pitchFamily="18" charset="0"/>
                            </a:rPr>
                            <m:t>𝑠</m:t>
                          </m:r>
                        </m:den>
                      </m:f>
                      <m:nary>
                        <m:naryPr>
                          <m:chr m:val="∑"/>
                          <m:limLoc m:val="undOvr"/>
                          <m:ctrlPr>
                            <a:rPr lang="zh-CN" altLang="en-US" i="1">
                              <a:solidFill>
                                <a:schemeClr val="tx1"/>
                              </a:solidFill>
                              <a:latin typeface="Cambria Math" panose="02040503050406030204"/>
                            </a:rPr>
                          </m:ctrlPr>
                        </m:naryPr>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m:t>
                          </m:r>
                          <m:r>
                            <a:rPr lang="zh-CN" altLang="en-US" b="0" i="0">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𝑠</m:t>
                          </m:r>
                        </m:sup>
                        <m:e>
                          <m:sSub>
                            <m:sSubPr>
                              <m:ctrlPr>
                                <a:rPr lang="zh-CN" altLang="en-US" i="1">
                                  <a:solidFill>
                                    <a:schemeClr val="tx1"/>
                                  </a:solidFill>
                                  <a:latin typeface="Cambria Math" panose="02040503050406030204"/>
                                </a:rPr>
                              </m:ctrlPr>
                            </m:sSubPr>
                            <m:e>
                              <m:r>
                                <a:rPr lang="zh-CN" altLang="en-US" b="0" i="1">
                                  <a:solidFill>
                                    <a:schemeClr val="tx1"/>
                                  </a:solidFill>
                                  <a:latin typeface="Cambria Math" panose="02040503050406030204" pitchFamily="18" charset="0"/>
                                </a:rPr>
                                <m:t>𝑓</m:t>
                              </m:r>
                            </m:e>
                            <m:sub>
                              <m:r>
                                <a:rPr lang="zh-CN" altLang="en-US" b="0" i="1">
                                  <a:solidFill>
                                    <a:schemeClr val="tx1"/>
                                  </a:solidFill>
                                  <a:latin typeface="Cambria Math" panose="02040503050406030204" pitchFamily="18" charset="0"/>
                                </a:rPr>
                                <m:t>𝑖</m:t>
                              </m:r>
                            </m:sub>
                          </m:sSub>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e>
                      </m:nary>
                    </m:oMath>
                  </m:oMathPara>
                </a14:m>
                <a:endParaRPr lang="en-US" altLang="zh-CN" b="0" i="1" dirty="0" smtClean="0">
                  <a:solidFill>
                    <a:schemeClr val="tx1"/>
                  </a:solidFill>
                  <a:latin typeface="Cambria Math" panose="02040503050406030204"/>
                  <a:cs typeface="Cambria Math" panose="02040503050406030204"/>
                </a:endParaRPr>
              </a:p>
            </p:txBody>
          </p:sp>
        </mc:Choice>
        <mc:Fallback>
          <p:sp>
            <p:nvSpPr>
              <p:cNvPr id="6" name="矩形 5"/>
              <p:cNvSpPr>
                <a:spLocks noRot="1" noChangeAspect="1" noMove="1" noResize="1" noEditPoints="1" noAdjustHandles="1" noChangeArrowheads="1" noChangeShapeType="1" noTextEdit="1"/>
              </p:cNvSpPr>
              <p:nvPr/>
            </p:nvSpPr>
            <p:spPr>
              <a:xfrm>
                <a:off x="3059832" y="3933056"/>
                <a:ext cx="2307619" cy="848566"/>
              </a:xfrm>
              <a:prstGeom prst="rect">
                <a:avLst/>
              </a:prstGeom>
              <a:blipFill rotWithShape="1">
                <a:blip r:embed="rId2"/>
                <a:stretch>
                  <a:fillRect l="-17" t="-59" r="19"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033300" y="5013176"/>
                <a:ext cx="7859180" cy="707886"/>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模型</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d>
                      <m:dPr>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𝑥</m:t>
                        </m:r>
                      </m:e>
                    </m:d>
                  </m:oMath>
                </a14:m>
                <a:r>
                  <a:rPr lang="zh-CN" altLang="zh-CN" sz="2000" kern="100" dirty="0">
                    <a:cs typeface="Times New Roman" panose="02020603050405020304" pitchFamily="18" charset="0"/>
                  </a:rPr>
                  <a:t>在训练样本集</a:t>
                </a:r>
                <a14:m>
                  <m:oMath xmlns:m="http://schemas.openxmlformats.org/officeDocument/2006/math">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zh-CN"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𝑠</m:t>
                        </m:r>
                      </m:sub>
                    </m:sSub>
                    <m:r>
                      <a:rPr lang="zh-CN" altLang="zh-CN" sz="2000" kern="100">
                        <a:latin typeface="Cambria Math" panose="02040503050406030204" pitchFamily="18" charset="0"/>
                        <a:cs typeface="Times New Roman" panose="02020603050405020304" pitchFamily="18" charset="0"/>
                      </a:rPr>
                      <m:t>下所</m:t>
                    </m:r>
                  </m:oMath>
                </a14:m>
                <a:r>
                  <a:rPr lang="zh-CN" altLang="zh-CN" sz="2000" kern="100" dirty="0">
                    <a:cs typeface="Times New Roman" panose="02020603050405020304" pitchFamily="18" charset="0"/>
                  </a:rPr>
                  <a:t>得优化模型</a:t>
                </a:r>
                <a14:m>
                  <m:oMath xmlns:m="http://schemas.openxmlformats.org/officeDocument/2006/math">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𝑠</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oMath>
                </a14:m>
                <a:r>
                  <a:rPr lang="zh-CN" altLang="zh-CN" sz="2000" kern="100" dirty="0">
                    <a:cs typeface="Times New Roman" panose="02020603050405020304" pitchFamily="18" charset="0"/>
                  </a:rPr>
                  <a:t>输出的方差为：</a:t>
                </a:r>
                <a:endParaRPr lang="zh-CN" altLang="en-US" sz="2000" dirty="0"/>
              </a:p>
            </p:txBody>
          </p:sp>
        </mc:Choice>
        <mc:Fallback>
          <p:sp>
            <p:nvSpPr>
              <p:cNvPr id="5" name="矩形 4"/>
              <p:cNvSpPr>
                <a:spLocks noRot="1" noChangeAspect="1" noMove="1" noResize="1" noEditPoints="1" noAdjustHandles="1" noChangeArrowheads="1" noChangeShapeType="1" noTextEdit="1"/>
              </p:cNvSpPr>
              <p:nvPr/>
            </p:nvSpPr>
            <p:spPr>
              <a:xfrm>
                <a:off x="1033300" y="5013176"/>
                <a:ext cx="7859180" cy="707886"/>
              </a:xfrm>
              <a:prstGeom prst="rect">
                <a:avLst/>
              </a:prstGeom>
              <a:blipFill rotWithShape="1">
                <a:blip r:embed="rId3"/>
                <a:stretch>
                  <a:fillRect l="-2" t="-69" r="7"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656743" y="5805264"/>
                <a:ext cx="6612294" cy="76194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rPr>
                        <m:t>𝑣</m:t>
                      </m:r>
                      <m:r>
                        <m:rPr>
                          <m:sty m:val="p"/>
                        </m:rPr>
                        <a:rPr lang="zh-CN" altLang="en-US" b="0" i="0">
                          <a:solidFill>
                            <a:schemeClr val="tx1"/>
                          </a:solidFill>
                          <a:latin typeface="Cambria Math" panose="02040503050406030204" pitchFamily="18" charset="0"/>
                        </a:rPr>
                        <m:t>ar</m:t>
                      </m:r>
                      <m:d>
                        <m:dPr>
                          <m:begChr m:val="["/>
                          <m:endChr m:val="]"/>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𝐸</m:t>
                      </m:r>
                      <m:d>
                        <m:dPr>
                          <m:begChr m:val="{"/>
                          <m:endChr m:val="}"/>
                          <m:ctrlPr>
                            <a:rPr lang="zh-CN" altLang="en-US" i="1">
                              <a:solidFill>
                                <a:schemeClr val="tx1"/>
                              </a:solidFill>
                              <a:latin typeface="Cambria Math" panose="02040503050406030204"/>
                            </a:rPr>
                          </m:ctrlPr>
                        </m:dPr>
                        <m:e>
                          <m:sSup>
                            <m:sSupPr>
                              <m:ctrlPr>
                                <a:rPr lang="zh-CN" altLang="en-US" i="1">
                                  <a:solidFill>
                                    <a:schemeClr val="tx1"/>
                                  </a:solidFill>
                                  <a:latin typeface="Cambria Math" panose="02040503050406030204"/>
                                </a:rPr>
                              </m:ctrlPr>
                            </m:sSupPr>
                            <m:e>
                              <m:d>
                                <m:dPr>
                                  <m:begChr m:val="["/>
                                  <m:endChr m:val="]"/>
                                  <m:ctrlPr>
                                    <a:rPr lang="zh-CN" altLang="en-US" i="1">
                                      <a:solidFill>
                                        <a:schemeClr val="tx1"/>
                                      </a:solidFill>
                                      <a:latin typeface="Cambria Math" panose="02040503050406030204"/>
                                    </a:rPr>
                                  </m:ctrlPr>
                                </m:dPr>
                                <m:e>
                                  <m:d>
                                    <m:dPr>
                                      <m:begChr m:val=""/>
                                      <m:endChr m:val="]"/>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𝐸</m:t>
                                      </m:r>
                                      <m:r>
                                        <a:rPr lang="zh-CN" altLang="en-US" b="0" i="0">
                                          <a:solidFill>
                                            <a:schemeClr val="tx1"/>
                                          </a:solidFill>
                                          <a:latin typeface="Cambria Math" panose="02040503050406030204" pitchFamily="18" charset="0"/>
                                        </a:rPr>
                                        <m:t>[</m:t>
                                      </m:r>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e>
                                  </m:d>
                                </m:e>
                              </m:d>
                            </m:e>
                            <m:sup>
                              <m:r>
                                <a:rPr lang="zh-CN" altLang="en-US" b="0" i="0">
                                  <a:solidFill>
                                    <a:schemeClr val="tx1"/>
                                  </a:solidFill>
                                  <a:latin typeface="Cambria Math" panose="02040503050406030204" pitchFamily="18" charset="0"/>
                                </a:rPr>
                                <m:t>2</m:t>
                              </m:r>
                            </m:sup>
                          </m:sSup>
                        </m:e>
                      </m:d>
                    </m:oMath>
                  </m:oMathPara>
                </a14:m>
                <a:endParaRPr lang="en-US" altLang="zh-CN" i="1" dirty="0">
                  <a:solidFill>
                    <a:schemeClr val="tx1"/>
                  </a:solidFill>
                </a:endParaRPr>
              </a:p>
              <a:p>
                <a:r>
                  <a:rPr lang="zh-CN" altLang="en-US" dirty="0">
                    <a:solidFill>
                      <a:schemeClr val="tx1"/>
                    </a:solidFill>
                  </a:rPr>
                  <a:t>               </a:t>
                </a:r>
                <a14:m>
                  <m:oMath xmlns:m="http://schemas.openxmlformats.org/officeDocument/2006/math">
                    <m:r>
                      <a:rPr lang="zh-CN" altLang="en-US" b="0" i="0">
                        <a:solidFill>
                          <a:schemeClr val="tx1"/>
                        </a:solidFill>
                        <a:latin typeface="Cambria Math" panose="02040503050406030204" pitchFamily="18" charset="0"/>
                      </a:rPr>
                      <m:t>=</m:t>
                    </m:r>
                    <m:f>
                      <m:fPr>
                        <m:ctrlPr>
                          <a:rPr lang="zh-CN" altLang="en-US" i="1">
                            <a:solidFill>
                              <a:schemeClr val="tx1"/>
                            </a:solidFill>
                            <a:latin typeface="Cambria Math" panose="02040503050406030204"/>
                          </a:rPr>
                        </m:ctrlPr>
                      </m:fPr>
                      <m:num>
                        <m:r>
                          <a:rPr lang="zh-CN" altLang="en-US" b="0" i="0">
                            <a:solidFill>
                              <a:schemeClr val="tx1"/>
                            </a:solidFill>
                            <a:latin typeface="Cambria Math" panose="02040503050406030204" pitchFamily="18" charset="0"/>
                          </a:rPr>
                          <m:t>1</m:t>
                        </m:r>
                      </m:num>
                      <m:den>
                        <m:r>
                          <a:rPr lang="zh-CN" altLang="en-US" b="0" i="1">
                            <a:solidFill>
                              <a:schemeClr val="tx1"/>
                            </a:solidFill>
                            <a:latin typeface="Cambria Math" panose="02040503050406030204" pitchFamily="18" charset="0"/>
                          </a:rPr>
                          <m:t>𝑠</m:t>
                        </m:r>
                      </m:den>
                    </m:f>
                    <m:nary>
                      <m:naryPr>
                        <m:chr m:val="∑"/>
                        <m:limLoc m:val="undOvr"/>
                        <m:ctrlPr>
                          <a:rPr lang="zh-CN" altLang="en-US" i="1">
                            <a:solidFill>
                              <a:schemeClr val="tx1"/>
                            </a:solidFill>
                            <a:latin typeface="Cambria Math" panose="02040503050406030204"/>
                          </a:rPr>
                        </m:ctrlPr>
                      </m:naryPr>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m:t>
                        </m:r>
                        <m:r>
                          <a:rPr lang="zh-CN" altLang="en-US" b="0" i="0">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𝑠</m:t>
                        </m:r>
                      </m:sup>
                      <m:e>
                        <m:sSup>
                          <m:sSupPr>
                            <m:ctrlPr>
                              <a:rPr lang="zh-CN" altLang="en-US" i="1">
                                <a:solidFill>
                                  <a:schemeClr val="tx1"/>
                                </a:solidFill>
                                <a:latin typeface="Cambria Math" panose="02040503050406030204"/>
                              </a:rPr>
                            </m:ctrlPr>
                          </m:sSupPr>
                          <m:e>
                            <m:d>
                              <m:dPr>
                                <m:begChr m:val="["/>
                                <m:endChr m:val="]"/>
                                <m:ctrlPr>
                                  <a:rPr lang="zh-CN" altLang="en-US" i="1">
                                    <a:solidFill>
                                      <a:schemeClr val="tx1"/>
                                    </a:solidFill>
                                    <a:latin typeface="Cambria Math" panose="02040503050406030204"/>
                                  </a:rPr>
                                </m:ctrlPr>
                              </m:dPr>
                              <m:e>
                                <m:sSub>
                                  <m:sSubPr>
                                    <m:ctrlPr>
                                      <a:rPr lang="zh-CN" altLang="en-US" i="1">
                                        <a:solidFill>
                                          <a:schemeClr val="tx1"/>
                                        </a:solidFill>
                                        <a:latin typeface="Cambria Math" panose="02040503050406030204"/>
                                      </a:rPr>
                                    </m:ctrlPr>
                                  </m:sSubPr>
                                  <m:e>
                                    <m:r>
                                      <a:rPr lang="zh-CN" altLang="en-US" b="0" i="1">
                                        <a:solidFill>
                                          <a:schemeClr val="tx1"/>
                                        </a:solidFill>
                                        <a:latin typeface="Cambria Math" panose="02040503050406030204" pitchFamily="18" charset="0"/>
                                      </a:rPr>
                                      <m:t>𝑓</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r>
                                  <a:rPr lang="en-US" altLang="zh-CN" b="0" i="1" smtClean="0">
                                    <a:solidFill>
                                      <a:schemeClr val="tx1"/>
                                    </a:solidFill>
                                    <a:latin typeface="Cambria Math" panose="02040503050406030204"/>
                                  </a:rPr>
                                  <m:t>𝑥</m:t>
                                </m:r>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𝐸</m:t>
                                </m:r>
                                <m:r>
                                  <a:rPr lang="zh-CN" altLang="en-US" b="0" i="0">
                                    <a:solidFill>
                                      <a:schemeClr val="tx1"/>
                                    </a:solidFill>
                                    <a:latin typeface="Cambria Math" panose="02040503050406030204" pitchFamily="18" charset="0"/>
                                  </a:rPr>
                                  <m:t>[</m:t>
                                </m:r>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r>
                                  <a:rPr lang="zh-CN" altLang="en-US" b="0" i="0">
                                    <a:solidFill>
                                      <a:schemeClr val="tx1"/>
                                    </a:solidFill>
                                    <a:latin typeface="Cambria Math" panose="02040503050406030204" pitchFamily="18" charset="0"/>
                                  </a:rPr>
                                  <m:t>]</m:t>
                                </m:r>
                              </m:e>
                            </m:d>
                          </m:e>
                          <m:sup>
                            <m:r>
                              <a:rPr lang="zh-CN" altLang="en-US" b="0" i="0">
                                <a:solidFill>
                                  <a:schemeClr val="tx1"/>
                                </a:solidFill>
                                <a:latin typeface="Cambria Math" panose="02040503050406030204" pitchFamily="18" charset="0"/>
                              </a:rPr>
                              <m:t>2</m:t>
                            </m:r>
                          </m:sup>
                        </m:sSup>
                      </m:e>
                    </m:nary>
                  </m:oMath>
                </a14:m>
                <a:endParaRPr lang="zh-CN" altLang="en-US" b="0" i="0" dirty="0">
                  <a:solidFill>
                    <a:schemeClr val="tx1"/>
                  </a:solidFill>
                  <a:latin typeface="Cambria Math" panose="02040503050406030204" pitchFamily="18" charset="0"/>
                  <a:cs typeface="Cambria Math" panose="02040503050406030204"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1656743" y="5805264"/>
                <a:ext cx="6612294" cy="761940"/>
              </a:xfrm>
              <a:prstGeom prst="rect">
                <a:avLst/>
              </a:prstGeom>
              <a:blipFill rotWithShape="1">
                <a:blip r:embed="rId4"/>
                <a:stretch>
                  <a:fillRect t="-12" r="1" b="-1099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偏差与方差</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276872"/>
            <a:ext cx="7859180" cy="230425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smtClean="0"/>
              <a:t>        </a:t>
            </a:r>
            <a:r>
              <a:rPr lang="zh-CN" altLang="zh-CN" sz="2000" dirty="0" smtClean="0"/>
              <a:t>模型</a:t>
            </a:r>
            <a:r>
              <a:rPr lang="zh-CN" altLang="zh-CN" sz="2000" dirty="0"/>
              <a:t>的</a:t>
            </a:r>
            <a:r>
              <a:rPr lang="zh-CN" altLang="zh-CN" sz="2000" dirty="0">
                <a:solidFill>
                  <a:srgbClr val="0000FF"/>
                </a:solidFill>
              </a:rPr>
              <a:t>学习能力</a:t>
            </a:r>
            <a:r>
              <a:rPr lang="zh-CN" altLang="zh-CN" sz="2000" dirty="0"/>
              <a:t>或</a:t>
            </a:r>
            <a:r>
              <a:rPr lang="zh-CN" altLang="zh-CN" sz="2000" dirty="0">
                <a:solidFill>
                  <a:srgbClr val="0000FF"/>
                </a:solidFill>
              </a:rPr>
              <a:t>模型的容量</a:t>
            </a:r>
            <a:r>
              <a:rPr lang="zh-CN" altLang="en-US" sz="2000" dirty="0"/>
              <a:t>：</a:t>
            </a:r>
            <a:r>
              <a:rPr lang="zh-CN" altLang="zh-CN" sz="2000" dirty="0"/>
              <a:t>机器学习模型这种适应训练数据变化的能力</a:t>
            </a:r>
            <a:endParaRPr lang="zh-CN" altLang="en-US" sz="2000" dirty="0"/>
          </a:p>
        </p:txBody>
      </p:sp>
      <mc:AlternateContent xmlns:mc="http://schemas.openxmlformats.org/markup-compatibility/2006">
        <mc:Choice xmlns:a14="http://schemas.microsoft.com/office/drawing/2010/main" Requires="a14">
          <p:sp>
            <p:nvSpPr>
              <p:cNvPr id="5" name="矩形 4"/>
              <p:cNvSpPr/>
              <p:nvPr/>
            </p:nvSpPr>
            <p:spPr>
              <a:xfrm>
                <a:off x="1044206" y="3140968"/>
                <a:ext cx="7859180" cy="2246769"/>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使用</a:t>
                </a:r>
                <a:r>
                  <a:rPr lang="zh-CN" altLang="zh-CN" sz="2000" kern="100" dirty="0">
                    <a:cs typeface="Times New Roman" panose="02020603050405020304" pitchFamily="18" charset="0"/>
                  </a:rPr>
                  <a:t>模型输出在不同训练样本集合下的综合偏差对其进行度量，这种综合偏差称为模型输出的偏差，简称为</a:t>
                </a:r>
                <a:r>
                  <a:rPr lang="zh-CN" altLang="zh-CN" sz="2000" kern="100" dirty="0" smtClean="0">
                    <a:solidFill>
                      <a:srgbClr val="0000FF"/>
                    </a:solidFill>
                    <a:cs typeface="Times New Roman" panose="02020603050405020304" pitchFamily="18" charset="0"/>
                  </a:rPr>
                  <a:t>偏差</a:t>
                </a:r>
                <a:endParaRPr lang="en-US" altLang="zh-CN" sz="2000" kern="100" dirty="0" smtClean="0">
                  <a:solidFill>
                    <a:srgbClr val="0000FF"/>
                  </a:solidFill>
                  <a:cs typeface="Times New Roman" panose="02020603050405020304" pitchFamily="18" charset="0"/>
                </a:endParaRPr>
              </a:p>
              <a:p>
                <a:endParaRPr lang="en-US" altLang="zh-CN" sz="2000" kern="100" dirty="0">
                  <a:solidFill>
                    <a:srgbClr val="0000FF"/>
                  </a:solidFill>
                  <a:cs typeface="Times New Roman" panose="02020603050405020304" pitchFamily="18" charset="0"/>
                </a:endParaRPr>
              </a:p>
              <a:p>
                <a:r>
                  <a:rPr lang="en-US" altLang="zh-CN" sz="2000" kern="100" dirty="0" smtClean="0">
                    <a:solidFill>
                      <a:srgbClr val="0000FF"/>
                    </a:solidFill>
                    <a:cs typeface="Times New Roman" panose="02020603050405020304" pitchFamily="18" charset="0"/>
                  </a:rPr>
                  <a:t>       </a:t>
                </a:r>
                <a:r>
                  <a:rPr lang="zh-CN" altLang="zh-CN" sz="2000" kern="100" dirty="0" smtClean="0">
                    <a:cs typeface="Times New Roman" panose="02020603050405020304" pitchFamily="18" charset="0"/>
                  </a:rPr>
                  <a:t>对于</a:t>
                </a:r>
                <a:r>
                  <a:rPr lang="zh-CN" altLang="zh-CN" sz="2000" kern="100" dirty="0">
                    <a:cs typeface="Times New Roman" panose="02020603050405020304" pitchFamily="18" charset="0"/>
                  </a:rPr>
                  <a:t>模型</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d>
                      <m:dPr>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𝑥</m:t>
                        </m:r>
                      </m:e>
                    </m:d>
                  </m:oMath>
                </a14:m>
                <a:r>
                  <a:rPr lang="zh-CN" altLang="zh-CN" sz="2000" kern="100" dirty="0">
                    <a:cs typeface="Times New Roman" panose="02020603050405020304" pitchFamily="18" charset="0"/>
                  </a:rPr>
                  <a:t>在训练样本集</a:t>
                </a:r>
                <a14:m>
                  <m:oMath xmlns:m="http://schemas.openxmlformats.org/officeDocument/2006/math">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zh-CN"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𝐷</m:t>
                        </m:r>
                      </m:e>
                      <m:sub>
                        <m:r>
                          <a:rPr lang="en-US" altLang="zh-CN" sz="2000" i="1" kern="100">
                            <a:latin typeface="Cambria Math" panose="02040503050406030204" pitchFamily="18" charset="0"/>
                            <a:cs typeface="Times New Roman" panose="02020603050405020304" pitchFamily="18" charset="0"/>
                          </a:rPr>
                          <m:t>𝑠</m:t>
                        </m:r>
                      </m:sub>
                    </m:sSub>
                  </m:oMath>
                </a14:m>
                <a:r>
                  <a:rPr lang="zh-CN" altLang="zh-CN" sz="2000" kern="100" dirty="0">
                    <a:cs typeface="Times New Roman" panose="02020603050405020304" pitchFamily="18" charset="0"/>
                  </a:rPr>
                  <a:t>下的优化模型</a:t>
                </a:r>
                <a14:m>
                  <m:oMath xmlns:m="http://schemas.openxmlformats.org/officeDocument/2006/math">
                    <m:r>
                      <a:rPr lang="en-US" altLang="zh-CN" sz="2000" b="0" i="1" kern="100" smtClean="0">
                        <a:latin typeface="Cambria Math" panose="02040503050406030204"/>
                        <a:cs typeface="Times New Roman" panose="02020603050405020304" pitchFamily="18" charset="0"/>
                      </a:rPr>
                      <m:t>𝑓</m:t>
                    </m:r>
                    <m:d>
                      <m:dPr>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𝑥</m:t>
                        </m:r>
                      </m:e>
                    </m:d>
                    <m:r>
                      <a:rPr lang="en-US" altLang="zh-CN" sz="2000" i="1" kern="100">
                        <a:latin typeface="Cambria Math" panose="02040503050406030204" pitchFamily="18" charset="0"/>
                        <a:cs typeface="Times New Roman" panose="02020603050405020304" pitchFamily="18" charset="0"/>
                      </a:rPr>
                      <m:t>=</m:t>
                    </m:r>
                    <m:sSup>
                      <m:sSupPr>
                        <m:ctrlPr>
                          <a:rPr lang="zh-CN" altLang="zh-CN" sz="2000" i="1">
                            <a:latin typeface="Cambria Math" panose="02040503050406030204"/>
                          </a:rPr>
                        </m:ctrlPr>
                      </m:sSupPr>
                      <m:e>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a:rPr>
                            </m:ctrlPr>
                          </m:sSubPr>
                          <m:e>
                            <m:r>
                              <a:rPr lang="en-US" altLang="zh-CN" sz="2000" i="1" kern="100">
                                <a:latin typeface="Cambria Math" panose="02040503050406030204" pitchFamily="18" charset="0"/>
                                <a:cs typeface="Times New Roman" panose="02020603050405020304" pitchFamily="18" charset="0"/>
                              </a:rPr>
                              <m:t>𝑓</m:t>
                            </m:r>
                          </m:e>
                          <m:sub>
                            <m:r>
                              <a:rPr lang="en-US" altLang="zh-CN" sz="2000" i="1" kern="100">
                                <a:latin typeface="Cambria Math" panose="02040503050406030204" pitchFamily="18" charset="0"/>
                                <a:cs typeface="Times New Roman" panose="02020603050405020304" pitchFamily="18" charset="0"/>
                              </a:rPr>
                              <m:t>𝑠</m:t>
                            </m:r>
                          </m:sub>
                        </m:s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a:cs typeface="Times New Roman" panose="02020603050405020304" pitchFamily="18" charset="0"/>
                          </a:rPr>
                          <m:t>𝑥</m:t>
                        </m:r>
                        <m:r>
                          <a:rPr lang="en-US" altLang="zh-CN" sz="2000" i="1" kern="100">
                            <a:latin typeface="Cambria Math" panose="02040503050406030204" pitchFamily="18" charset="0"/>
                            <a:cs typeface="Times New Roman" panose="02020603050405020304" pitchFamily="18" charset="0"/>
                          </a:rPr>
                          <m:t>))</m:t>
                        </m:r>
                      </m:e>
                      <m:sup>
                        <m:r>
                          <a:rPr lang="en-US" altLang="zh-CN" sz="2000" i="1" kern="100">
                            <a:latin typeface="Cambria Math" panose="02040503050406030204" pitchFamily="18" charset="0"/>
                            <a:cs typeface="Times New Roman" panose="02020603050405020304" pitchFamily="18" charset="0"/>
                          </a:rPr>
                          <m:t>𝑇</m:t>
                        </m:r>
                      </m:sup>
                    </m:sSup>
                  </m:oMath>
                </a14:m>
                <a:r>
                  <a:rPr lang="zh-CN" altLang="zh-CN" sz="2000" kern="100" dirty="0">
                    <a:cs typeface="Times New Roman" panose="02020603050405020304" pitchFamily="18" charset="0"/>
                  </a:rPr>
                  <a:t>，</a:t>
                </a:r>
                <a14:m>
                  <m:oMath xmlns:m="http://schemas.openxmlformats.org/officeDocument/2006/math">
                    <m:r>
                      <a:rPr lang="zh-CN" altLang="zh-CN" sz="2000" i="1" kern="100">
                        <a:latin typeface="Cambria Math" panose="02040503050406030204" pitchFamily="18" charset="0"/>
                        <a:cs typeface="Times New Roman" panose="02020603050405020304" pitchFamily="18" charset="0"/>
                      </a:rPr>
                      <m:t> </m:t>
                    </m:r>
                    <m:r>
                      <a:rPr lang="en-US" altLang="zh-CN" sz="2000" b="0" i="1" kern="100" smtClean="0">
                        <a:latin typeface="Cambria Math" panose="02040503050406030204"/>
                        <a:cs typeface="Times New Roman" panose="02020603050405020304" pitchFamily="18" charset="0"/>
                      </a:rPr>
                      <m:t>𝑓</m:t>
                    </m:r>
                    <m:d>
                      <m:dPr>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𝑥</m:t>
                        </m:r>
                      </m:e>
                    </m:d>
                  </m:oMath>
                </a14:m>
                <a:r>
                  <a:rPr lang="zh-CN" altLang="zh-CN" sz="2000" kern="100" dirty="0">
                    <a:cs typeface="Times New Roman" panose="02020603050405020304" pitchFamily="18" charset="0"/>
                  </a:rPr>
                  <a:t>作为一个离散随机变量与</a:t>
                </a:r>
                <a14:m>
                  <m:oMath xmlns:m="http://schemas.openxmlformats.org/officeDocument/2006/math">
                    <m:r>
                      <a:rPr lang="en-US" altLang="zh-CN" sz="2000" b="0" i="1" kern="100" smtClean="0">
                        <a:latin typeface="Cambria Math" panose="02040503050406030204"/>
                        <a:cs typeface="Times New Roman" panose="02020603050405020304" pitchFamily="18" charset="0"/>
                      </a:rPr>
                      <m:t>𝑥</m:t>
                    </m:r>
                  </m:oMath>
                </a14:m>
                <a:r>
                  <a:rPr lang="zh-CN" altLang="zh-CN" sz="2000" kern="100" dirty="0">
                    <a:cs typeface="Times New Roman" panose="02020603050405020304" pitchFamily="18" charset="0"/>
                  </a:rPr>
                  <a:t>所对应实际真实值</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𝑦</m:t>
                    </m:r>
                  </m:oMath>
                </a14:m>
                <a:r>
                  <a:rPr lang="zh-CN" altLang="zh-CN" sz="2000" kern="100" dirty="0">
                    <a:cs typeface="Times New Roman" panose="02020603050405020304" pitchFamily="18" charset="0"/>
                  </a:rPr>
                  <a:t>之间的偏差</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𝑏𝑖𝑎𝑠</m:t>
                    </m:r>
                    <m:d>
                      <m:dPr>
                        <m:begChr m:val="["/>
                        <m:endChr m:val="]"/>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𝑓</m:t>
                        </m:r>
                        <m:d>
                          <m:dPr>
                            <m:ctrlPr>
                              <a:rPr lang="zh-CN" altLang="zh-CN" sz="2000" i="1">
                                <a:latin typeface="Cambria Math" panose="02040503050406030204"/>
                              </a:rPr>
                            </m:ctrlPr>
                          </m:dPr>
                          <m:e>
                            <m:r>
                              <a:rPr lang="en-US" altLang="zh-CN" sz="2000" b="0" i="1" kern="100" smtClean="0">
                                <a:latin typeface="Cambria Math" panose="02040503050406030204"/>
                                <a:cs typeface="Times New Roman" panose="02020603050405020304" pitchFamily="18" charset="0"/>
                              </a:rPr>
                              <m:t>𝑥</m:t>
                            </m:r>
                          </m:e>
                        </m:d>
                      </m:e>
                    </m:d>
                  </m:oMath>
                </a14:m>
                <a:r>
                  <a:rPr lang="zh-CN" altLang="zh-CN" sz="2000" kern="100" dirty="0">
                    <a:cs typeface="Times New Roman" panose="02020603050405020304" pitchFamily="18" charset="0"/>
                  </a:rPr>
                  <a:t>为：</a:t>
                </a:r>
                <a:endParaRPr lang="zh-CN" altLang="en-US" sz="2000" dirty="0"/>
              </a:p>
              <a:p>
                <a:endParaRPr lang="zh-CN" altLang="en-US" sz="2000" dirty="0"/>
              </a:p>
            </p:txBody>
          </p:sp>
        </mc:Choice>
        <mc:Fallback>
          <p:sp>
            <p:nvSpPr>
              <p:cNvPr id="5" name="矩形 4"/>
              <p:cNvSpPr>
                <a:spLocks noRot="1" noChangeAspect="1" noMove="1" noResize="1" noEditPoints="1" noAdjustHandles="1" noChangeArrowheads="1" noChangeShapeType="1" noTextEdit="1"/>
              </p:cNvSpPr>
              <p:nvPr/>
            </p:nvSpPr>
            <p:spPr>
              <a:xfrm>
                <a:off x="1044206" y="3140968"/>
                <a:ext cx="7859180" cy="2246769"/>
              </a:xfrm>
              <a:prstGeom prst="rect">
                <a:avLst/>
              </a:prstGeom>
              <a:blipFill rotWithShape="1">
                <a:blip r:embed="rId1"/>
                <a:stretch>
                  <a:fillRect l="-3" t="-11" r="1"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771800" y="5156904"/>
                <a:ext cx="280320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0" i="1" smtClean="0">
                          <a:solidFill>
                            <a:schemeClr val="tx1"/>
                          </a:solidFill>
                          <a:latin typeface="Cambria Math" panose="02040503050406030204" pitchFamily="18" charset="0"/>
                        </a:rPr>
                        <m:t>𝑏</m:t>
                      </m:r>
                      <m:r>
                        <m:rPr>
                          <m:sty m:val="p"/>
                        </m:rPr>
                        <a:rPr lang="zh-CN" altLang="en-US" b="0" i="0">
                          <a:solidFill>
                            <a:schemeClr val="tx1"/>
                          </a:solidFill>
                          <a:latin typeface="Cambria Math" panose="02040503050406030204" pitchFamily="18" charset="0"/>
                        </a:rPr>
                        <m:t>ias</m:t>
                      </m:r>
                      <m:d>
                        <m:dPr>
                          <m:begChr m:val="["/>
                          <m:endChr m:val="]"/>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𝐸</m:t>
                      </m:r>
                      <m:r>
                        <a:rPr lang="zh-CN" altLang="en-US" b="0" i="0">
                          <a:solidFill>
                            <a:schemeClr val="tx1"/>
                          </a:solidFill>
                          <a:latin typeface="Cambria Math" panose="02040503050406030204" pitchFamily="18" charset="0"/>
                        </a:rPr>
                        <m:t>[</m:t>
                      </m:r>
                      <m:r>
                        <a:rPr lang="en-US" altLang="zh-CN" b="0" i="1" smtClean="0">
                          <a:solidFill>
                            <a:schemeClr val="tx1"/>
                          </a:solidFill>
                          <a:latin typeface="Cambria Math" panose="02040503050406030204"/>
                        </a:rPr>
                        <m:t>𝑓</m:t>
                      </m:r>
                      <m:d>
                        <m:dPr>
                          <m:ctrlPr>
                            <a:rPr lang="zh-CN" altLang="en-US" i="1">
                              <a:solidFill>
                                <a:schemeClr val="tx1"/>
                              </a:solidFill>
                              <a:latin typeface="Cambria Math" panose="02040503050406030204"/>
                            </a:rPr>
                          </m:ctrlPr>
                        </m:dPr>
                        <m:e>
                          <m:r>
                            <a:rPr lang="en-US" altLang="zh-CN" b="0" i="1" smtClean="0">
                              <a:solidFill>
                                <a:schemeClr val="tx1"/>
                              </a:solidFill>
                              <a:latin typeface="Cambria Math" panose="02040503050406030204"/>
                            </a:rPr>
                            <m:t>𝑥</m:t>
                          </m:r>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𝑦</m:t>
                      </m:r>
                      <m:r>
                        <a:rPr lang="zh-CN" altLang="en-US" b="0" i="0">
                          <a:solidFill>
                            <a:schemeClr val="tx1"/>
                          </a:solidFill>
                          <a:latin typeface="Cambria Math" panose="02040503050406030204" pitchFamily="18" charset="0"/>
                          <a:ea typeface="MS Mincho" charset="0"/>
                          <a:cs typeface="Cambria Math" panose="02040503050406030204" pitchFamily="18" charset="0"/>
                        </a:rPr>
                        <m:t> </m:t>
                      </m:r>
                    </m:oMath>
                  </m:oMathPara>
                </a14:m>
                <a:endParaRPr lang="zh-CN" altLang="en-US" b="0" i="0" dirty="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2771800" y="5156904"/>
                <a:ext cx="2803203" cy="369332"/>
              </a:xfrm>
              <a:prstGeom prst="rect">
                <a:avLst/>
              </a:prstGeom>
              <a:blipFill rotWithShape="1">
                <a:blip r:embed="rId2"/>
                <a:stretch>
                  <a:fillRect l="-1" t="-19" r="12" b="12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偏差与方差</a:t>
            </a:r>
            <a:endParaRPr lang="en-US" altLang="zh-CN" sz="2400" b="1" dirty="0" smtClean="0">
              <a:latin typeface="黑体" panose="02010609060101010101" pitchFamily="49" charset="-122"/>
              <a:ea typeface="黑体" panose="02010609060101010101" pitchFamily="49" charset="-122"/>
            </a:endParaRPr>
          </a:p>
        </p:txBody>
      </p:sp>
      <p:sp>
        <p:nvSpPr>
          <p:cNvPr id="4" name="内容占位符 2"/>
          <p:cNvSpPr txBox="1"/>
          <p:nvPr/>
        </p:nvSpPr>
        <p:spPr>
          <a:xfrm>
            <a:off x="1033300" y="2276872"/>
            <a:ext cx="7859180" cy="230425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kern="100" dirty="0" smtClean="0">
                <a:cs typeface="Times New Roman" panose="02020603050405020304" pitchFamily="18" charset="0"/>
              </a:rPr>
              <a:t>        </a:t>
            </a:r>
            <a:r>
              <a:rPr lang="zh-CN" altLang="en-US" sz="2000" kern="100" dirty="0" smtClean="0">
                <a:cs typeface="Times New Roman" panose="02020603050405020304" pitchFamily="18" charset="0"/>
              </a:rPr>
              <a:t>期望</a:t>
            </a:r>
            <a:r>
              <a:rPr lang="zh-CN" altLang="zh-CN" sz="2000" kern="100" dirty="0" smtClean="0">
                <a:cs typeface="Times New Roman" panose="02020603050405020304" pitchFamily="18" charset="0"/>
              </a:rPr>
              <a:t>泛化</a:t>
            </a:r>
            <a:r>
              <a:rPr lang="zh-CN" altLang="zh-CN" sz="2000" kern="100" dirty="0">
                <a:cs typeface="Times New Roman" panose="02020603050405020304" pitchFamily="18" charset="0"/>
              </a:rPr>
              <a:t>误差</a:t>
            </a:r>
            <a:r>
              <a:rPr lang="zh-CN" altLang="en-US" sz="2000" kern="100" dirty="0">
                <a:cs typeface="Times New Roman" panose="02020603050405020304" pitchFamily="18" charset="0"/>
              </a:rPr>
              <a:t>：</a:t>
            </a:r>
            <a:endParaRPr lang="en-US" altLang="zh-CN" sz="2000" i="1" dirty="0"/>
          </a:p>
        </p:txBody>
      </p:sp>
      <mc:AlternateContent xmlns:mc="http://schemas.openxmlformats.org/markup-compatibility/2006">
        <mc:Choice xmlns:a14="http://schemas.microsoft.com/office/drawing/2010/main" Requires="a14">
          <p:sp>
            <p:nvSpPr>
              <p:cNvPr id="7" name="矩形 6"/>
              <p:cNvSpPr/>
              <p:nvPr/>
            </p:nvSpPr>
            <p:spPr>
              <a:xfrm>
                <a:off x="683568" y="2730471"/>
                <a:ext cx="6408712" cy="4057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chemeClr val="tx1"/>
                              </a:solidFill>
                              <a:effectLst/>
                              <a:latin typeface="Cambria Math" panose="02040503050406030204"/>
                              <a:ea typeface="Cambria Math" panose="02040503050406030204" pitchFamily="18" charset="0"/>
                            </a:rPr>
                          </m:ctrlPr>
                        </m:sSub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𝑒𝑥𝑝</m:t>
                          </m:r>
                        </m:sub>
                      </m:sSub>
                      <m:d>
                        <m:dPr>
                          <m:ctrlPr>
                            <a:rPr lang="zh-CN" altLang="zh-CN" i="1">
                              <a:solidFill>
                                <a:schemeClr val="tx1"/>
                              </a:solidFill>
                              <a:effectLst/>
                              <a:latin typeface="Cambria Math" panose="02040503050406030204"/>
                              <a:ea typeface="Cambria Math" panose="020405030504060302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𝐷</m:t>
                          </m:r>
                        </m:e>
                      </m:d>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b="0" i="1" kern="100" baseline="-250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𝐷</m:t>
                      </m:r>
                      <m:d>
                        <m:dPr>
                          <m:begChr m:val="["/>
                          <m:endChr m:val="]"/>
                          <m:ctrlPr>
                            <a:rPr lang="zh-CN" altLang="zh-CN" i="1">
                              <a:solidFill>
                                <a:schemeClr val="tx1"/>
                              </a:solidFill>
                              <a:effectLst/>
                              <a:latin typeface="Cambria Math" panose="02040503050406030204"/>
                              <a:ea typeface="Cambria Math" panose="02040503050406030204" pitchFamily="18" charset="0"/>
                            </a:rPr>
                          </m:ctrlPr>
                        </m:dPr>
                        <m:e>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i="1">
                                  <a:solidFill>
                                    <a:schemeClr val="tx1"/>
                                  </a:solidFill>
                                  <a:effectLst/>
                                  <a:latin typeface="Cambria Math" panose="02040503050406030204"/>
                                  <a:ea typeface="Cambria Math" panose="02040503050406030204" pitchFamily="18" charset="0"/>
                                </a:rPr>
                              </m:ctrlPr>
                            </m:dPr>
                            <m:e>
                              <m:sSub>
                                <m:sSubPr>
                                  <m:ctrlPr>
                                    <a:rPr lang="zh-CN" altLang="zh-CN" i="1" smtClean="0">
                                      <a:solidFill>
                                        <a:schemeClr val="tx1"/>
                                      </a:solidFill>
                                      <a:latin typeface="Cambria Math" panose="02040503050406030204"/>
                                    </a:rPr>
                                  </m:ctrlPr>
                                </m:sSubPr>
                                <m:e>
                                  <m:acc>
                                    <m:accPr>
                                      <m:ctrlPr>
                                        <a:rPr lang="zh-CN" altLang="zh-CN" i="1">
                                          <a:solidFill>
                                            <a:schemeClr val="tx1"/>
                                          </a:solidFill>
                                          <a:latin typeface="Cambria Math" panose="02040503050406030204"/>
                                        </a:rPr>
                                      </m:ctrlPr>
                                    </m:accPr>
                                    <m:e>
                                      <m:r>
                                        <a:rPr lang="en-US" altLang="zh-CN" i="1" smtClean="0">
                                          <a:solidFill>
                                            <a:schemeClr val="tx1"/>
                                          </a:solidFill>
                                          <a:latin typeface="Cambria Math" panose="02040503050406030204" pitchFamily="18" charset="0"/>
                                        </a:rPr>
                                        <m:t>𝑦</m:t>
                                      </m:r>
                                    </m:e>
                                  </m:acc>
                                </m:e>
                                <m:sub/>
                              </m:sSub>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𝑓</m:t>
                              </m:r>
                              <m:d>
                                <m:dPr>
                                  <m:ctrlPr>
                                    <a:rPr lang="zh-CN" altLang="zh-CN" i="1">
                                      <a:solidFill>
                                        <a:schemeClr val="tx1"/>
                                      </a:solidFill>
                                      <a:effectLst/>
                                      <a:latin typeface="Cambria Math" panose="02040503050406030204"/>
                                      <a:ea typeface="Cambria Math" panose="02040503050406030204" pitchFamily="18" charset="0"/>
                                    </a:rPr>
                                  </m:ctrlPr>
                                </m:d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𝐷</m:t>
                                  </m:r>
                                </m:e>
                              </m:d>
                            </m:e>
                          </m:d>
                        </m:e>
                      </m:d>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chemeClr val="tx1"/>
                              </a:solidFill>
                              <a:effectLst/>
                              <a:latin typeface="Cambria Math" panose="02040503050406030204"/>
                              <a:ea typeface="Cambria Math" panose="02040503050406030204" pitchFamily="18" charset="0"/>
                            </a:rPr>
                          </m:ctrlPr>
                        </m:sSupPr>
                        <m:e>
                          <m:d>
                            <m:dPr>
                              <m:ctrlPr>
                                <a:rPr lang="zh-CN" altLang="zh-CN" i="1">
                                  <a:solidFill>
                                    <a:schemeClr val="tx1"/>
                                  </a:solidFill>
                                  <a:effectLst/>
                                  <a:latin typeface="Cambria Math" panose="02040503050406030204"/>
                                  <a:ea typeface="Cambria Math" panose="02040503050406030204" pitchFamily="18" charset="0"/>
                                </a:rPr>
                              </m:ctrlPr>
                            </m:d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𝑓</m:t>
                              </m:r>
                              <m:d>
                                <m:dPr>
                                  <m:ctrlPr>
                                    <a:rPr lang="zh-CN" altLang="zh-CN" i="1">
                                      <a:solidFill>
                                        <a:schemeClr val="tx1"/>
                                      </a:solidFill>
                                      <a:effectLst/>
                                      <a:latin typeface="Cambria Math" panose="02040503050406030204"/>
                                      <a:ea typeface="Cambria Math" panose="02040503050406030204" pitchFamily="18" charset="0"/>
                                    </a:rPr>
                                  </m:ctrlPr>
                                </m:dPr>
                                <m:e>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𝑥</m:t>
                                  </m:r>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m:t>
                                  </m:r>
                                  <m:r>
                                    <a:rPr lang="en-US" altLang="zh-CN" b="0" i="1" kern="100" smtClean="0">
                                      <a:solidFill>
                                        <a:schemeClr val="tx1"/>
                                      </a:solidFill>
                                      <a:latin typeface="Cambria Math" panose="02040503050406030204"/>
                                      <a:ea typeface="宋体" panose="02010600030101010101" pitchFamily="2" charset="-122"/>
                                      <a:cs typeface="Times New Roman" panose="02020603050405020304" pitchFamily="18" charset="0"/>
                                    </a:rPr>
                                    <m:t>𝐷</m:t>
                                  </m:r>
                                </m:e>
                              </m:d>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smtClean="0">
                                      <a:solidFill>
                                        <a:schemeClr val="tx1"/>
                                      </a:solidFill>
                                      <a:latin typeface="Cambria Math" panose="02040503050406030204"/>
                                    </a:rPr>
                                  </m:ctrlPr>
                                </m:sSubPr>
                                <m:e>
                                  <m:acc>
                                    <m:accPr>
                                      <m:ctrlPr>
                                        <a:rPr lang="zh-CN" altLang="zh-CN" i="1">
                                          <a:solidFill>
                                            <a:schemeClr val="tx1"/>
                                          </a:solidFill>
                                          <a:latin typeface="Cambria Math" panose="02040503050406030204"/>
                                        </a:rPr>
                                      </m:ctrlPr>
                                    </m:accPr>
                                    <m:e>
                                      <m:r>
                                        <a:rPr lang="en-US" altLang="zh-CN" i="1" smtClean="0">
                                          <a:solidFill>
                                            <a:schemeClr val="tx1"/>
                                          </a:solidFill>
                                          <a:latin typeface="Cambria Math" panose="02040503050406030204" pitchFamily="18" charset="0"/>
                                        </a:rPr>
                                        <m:t>𝑦</m:t>
                                      </m:r>
                                    </m:e>
                                  </m:acc>
                                </m:e>
                                <m:sub/>
                              </m:sSub>
                            </m:e>
                          </m:d>
                        </m:e>
                        <m:sup>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b="0" i="1" kern="100" smtClean="0">
                          <a:solidFill>
                            <a:schemeClr val="tx1"/>
                          </a:solidFill>
                          <a:latin typeface="Cambria Math" panose="02040503050406030204" pitchFamily="18" charset="0"/>
                          <a:ea typeface="MS Mincho" charset="0"/>
                          <a:cs typeface="Cambria Math" panose="02040503050406030204" pitchFamily="18" charset="0"/>
                        </a:rPr>
                        <m:t>]</m:t>
                      </m:r>
                    </m:oMath>
                  </m:oMathPara>
                </a14:m>
                <a:endParaRPr lang="en-US" altLang="zh-CN" b="0" i="1" kern="100"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683568" y="2730471"/>
                <a:ext cx="6408712" cy="405765"/>
              </a:xfrm>
              <a:prstGeom prst="rect">
                <a:avLst/>
              </a:prstGeom>
              <a:blipFill rotWithShape="1">
                <a:blip r:embed="rId1"/>
                <a:stretch>
                  <a:fillRect l="-5" t="-149" r="9" b="1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284567" y="3212976"/>
                <a:ext cx="3225165" cy="454660"/>
              </a:xfrm>
              <a:prstGeom prst="rect">
                <a:avLst/>
              </a:prstGeom>
            </p:spPr>
            <p:txBody>
              <a:bodyPr wrap="none">
                <a:spAutoFit/>
              </a:bodyPr>
              <a:lstStyle/>
              <a:p>
                <a:pPr algn="l"/>
                <a14:m>
                  <m:oMath xmlns:m="http://schemas.openxmlformats.org/officeDocument/2006/math">
                    <m:r>
                      <a:rPr lang="en-US" altLang="zh-CN"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𝑣𝑎𝑟</m:t>
                    </m:r>
                    <m:d>
                      <m:dPr>
                        <m:begChr m:val="["/>
                        <m:endChr m:val="]"/>
                        <m:ctrlPr>
                          <a:rPr lang="zh-CN" altLang="zh-CN" i="1">
                            <a:solidFill>
                              <a:srgbClr val="FF0000"/>
                            </a:solidFill>
                            <a:effectLst/>
                            <a:latin typeface="Cambria Math" panose="02040503050406030204"/>
                            <a:ea typeface="Cambria Math" panose="02040503050406030204" pitchFamily="18" charset="0"/>
                          </a:rPr>
                        </m:ctrlPr>
                      </m:dPr>
                      <m:e>
                        <m:r>
                          <a:rPr lang="en-US" altLang="zh-CN" b="0" i="1" kern="100" smtClean="0">
                            <a:solidFill>
                              <a:srgbClr val="FF0000"/>
                            </a:solidFill>
                            <a:latin typeface="Cambria Math" panose="02040503050406030204"/>
                            <a:ea typeface="宋体" panose="02010600030101010101" pitchFamily="2" charset="-122"/>
                            <a:cs typeface="Times New Roman" panose="02020603050405020304" pitchFamily="18" charset="0"/>
                          </a:rPr>
                          <m:t>𝑓</m:t>
                        </m:r>
                        <m:d>
                          <m:dPr>
                            <m:ctrlPr>
                              <a:rPr lang="zh-CN" altLang="zh-CN" i="1">
                                <a:solidFill>
                                  <a:srgbClr val="FF0000"/>
                                </a:solidFill>
                                <a:effectLst/>
                                <a:latin typeface="Cambria Math" panose="02040503050406030204"/>
                                <a:ea typeface="Cambria Math" panose="02040503050406030204" pitchFamily="18" charset="0"/>
                              </a:rPr>
                            </m:ctrlPr>
                          </m:dPr>
                          <m:e>
                            <m:r>
                              <a:rPr lang="en-US" altLang="zh-CN" b="0" i="1" kern="100" smtClean="0">
                                <a:solidFill>
                                  <a:srgbClr val="FF0000"/>
                                </a:solidFill>
                                <a:latin typeface="Cambria Math" panose="02040503050406030204"/>
                                <a:ea typeface="宋体" panose="02010600030101010101" pitchFamily="2" charset="-122"/>
                                <a:cs typeface="Times New Roman" panose="02020603050405020304" pitchFamily="18" charset="0"/>
                              </a:rPr>
                              <m:t>𝑥</m:t>
                            </m:r>
                          </m:e>
                        </m:d>
                      </m:e>
                    </m:d>
                    <m:r>
                      <a:rPr lang="en-US" altLang="zh-CN"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rgbClr val="FF0000"/>
                            </a:solidFill>
                            <a:effectLst/>
                            <a:latin typeface="Cambria Math" panose="02040503050406030204"/>
                            <a:ea typeface="Cambria Math" panose="02040503050406030204" pitchFamily="18" charset="0"/>
                          </a:rPr>
                        </m:ctrlPr>
                      </m:sSupPr>
                      <m:e>
                        <m:d>
                          <m:dPr>
                            <m:begChr m:val="["/>
                            <m:endChr m:val="]"/>
                            <m:ctrlPr>
                              <a:rPr lang="zh-CN" altLang="zh-CN" i="1">
                                <a:solidFill>
                                  <a:srgbClr val="FF0000"/>
                                </a:solidFill>
                                <a:effectLst/>
                                <a:latin typeface="Cambria Math" panose="02040503050406030204"/>
                                <a:ea typeface="Cambria Math" panose="02040503050406030204" pitchFamily="18" charset="0"/>
                              </a:rPr>
                            </m:ctrlPr>
                          </m:dPr>
                          <m:e>
                            <m:r>
                              <a:rPr lang="en-US" altLang="zh-CN"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𝑏𝑖𝑎𝑠</m:t>
                            </m:r>
                            <m:d>
                              <m:dPr>
                                <m:begChr m:val="["/>
                                <m:endChr m:val="]"/>
                                <m:ctrlPr>
                                  <a:rPr lang="zh-CN" altLang="zh-CN" i="1">
                                    <a:solidFill>
                                      <a:srgbClr val="FF0000"/>
                                    </a:solidFill>
                                    <a:effectLst/>
                                    <a:latin typeface="Cambria Math" panose="02040503050406030204"/>
                                    <a:ea typeface="Cambria Math" panose="02040503050406030204" pitchFamily="18" charset="0"/>
                                  </a:rPr>
                                </m:ctrlPr>
                              </m:dPr>
                              <m:e>
                                <m:r>
                                  <a:rPr lang="en-US" altLang="zh-CN" b="0" i="1" kern="100" smtClean="0">
                                    <a:solidFill>
                                      <a:srgbClr val="FF0000"/>
                                    </a:solidFill>
                                    <a:latin typeface="Cambria Math" panose="02040503050406030204"/>
                                    <a:ea typeface="宋体" panose="02010600030101010101" pitchFamily="2" charset="-122"/>
                                    <a:cs typeface="Times New Roman" panose="02020603050405020304" pitchFamily="18" charset="0"/>
                                  </a:rPr>
                                  <m:t>𝑓</m:t>
                                </m:r>
                                <m:d>
                                  <m:dPr>
                                    <m:ctrlPr>
                                      <a:rPr lang="zh-CN" altLang="zh-CN" i="1">
                                        <a:solidFill>
                                          <a:srgbClr val="FF0000"/>
                                        </a:solidFill>
                                        <a:effectLst/>
                                        <a:latin typeface="Cambria Math" panose="02040503050406030204"/>
                                        <a:ea typeface="Cambria Math" panose="02040503050406030204" pitchFamily="18" charset="0"/>
                                      </a:rPr>
                                    </m:ctrlPr>
                                  </m:dPr>
                                  <m:e>
                                    <m:r>
                                      <a:rPr lang="en-US" altLang="zh-CN" b="0" i="1" kern="100" smtClean="0">
                                        <a:solidFill>
                                          <a:srgbClr val="FF0000"/>
                                        </a:solidFill>
                                        <a:latin typeface="Cambria Math" panose="02040503050406030204"/>
                                        <a:ea typeface="宋体" panose="02010600030101010101" pitchFamily="2" charset="-122"/>
                                        <a:cs typeface="Times New Roman" panose="02020603050405020304" pitchFamily="18" charset="0"/>
                                      </a:rPr>
                                      <m:t>𝑥</m:t>
                                    </m:r>
                                  </m:e>
                                </m:d>
                              </m:e>
                            </m:d>
                          </m:e>
                        </m:d>
                      </m:e>
                      <m:sup>
                        <m:r>
                          <a:rPr lang="en-US" altLang="zh-CN"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p>
                    </m:sSup>
                  </m:oMath>
                </a14:m>
                <a:r>
                  <a:rPr lang="en-US" altLang="zh-CN" dirty="0" smtClean="0">
                    <a:solidFill>
                      <a:srgbClr val="FF0000"/>
                    </a:solidFill>
                  </a:rPr>
                  <a:t>+ɛ</a:t>
                </a:r>
                <a:r>
                  <a:rPr lang="en-US" altLang="zh-CN" baseline="30000" dirty="0" smtClean="0">
                    <a:solidFill>
                      <a:srgbClr val="FF0000"/>
                    </a:solidFill>
                  </a:rPr>
                  <a:t>2</a:t>
                </a:r>
                <a:endParaRPr lang="zh-CN" altLang="en-US" baseline="30000" dirty="0">
                  <a:solidFill>
                    <a:srgbClr val="FF0000"/>
                  </a:solidFill>
                </a:endParaRPr>
              </a:p>
            </p:txBody>
          </p:sp>
        </mc:Choice>
        <mc:Fallback>
          <p:sp>
            <p:nvSpPr>
              <p:cNvPr id="8" name="矩形 7"/>
              <p:cNvSpPr>
                <a:spLocks noRot="1" noChangeAspect="1" noMove="1" noResize="1" noEditPoints="1" noAdjustHandles="1" noChangeArrowheads="1" noChangeShapeType="1" noTextEdit="1"/>
              </p:cNvSpPr>
              <p:nvPr/>
            </p:nvSpPr>
            <p:spPr>
              <a:xfrm>
                <a:off x="2284567" y="3212976"/>
                <a:ext cx="3225165" cy="454660"/>
              </a:xfrm>
              <a:prstGeom prst="rect">
                <a:avLst/>
              </a:prstGeom>
              <a:blipFill rotWithShape="1">
                <a:blip r:embed="rId2"/>
                <a:stretch>
                  <a:fillRect l="-15" t="-2626" r="15" b="112"/>
                </a:stretch>
              </a:blipFill>
            </p:spPr>
            <p:txBody>
              <a:bodyPr/>
              <a:lstStyle/>
              <a:p>
                <a:r>
                  <a:rPr lang="zh-CN" altLang="en-US">
                    <a:noFill/>
                  </a:rPr>
                  <a:t> </a:t>
                </a:r>
              </a:p>
            </p:txBody>
          </p:sp>
        </mc:Fallback>
      </mc:AlternateContent>
      <p:sp>
        <p:nvSpPr>
          <p:cNvPr id="6" name="TextBox 5"/>
          <p:cNvSpPr txBox="1"/>
          <p:nvPr/>
        </p:nvSpPr>
        <p:spPr>
          <a:xfrm>
            <a:off x="756082" y="4149080"/>
            <a:ext cx="1368152" cy="2031325"/>
          </a:xfrm>
          <a:prstGeom prst="rect">
            <a:avLst/>
          </a:prstGeom>
          <a:noFill/>
        </p:spPr>
        <p:txBody>
          <a:bodyPr wrap="square" rtlCol="0">
            <a:spAutoFit/>
          </a:bodyPr>
          <a:lstStyle/>
          <a:p>
            <a:r>
              <a:rPr lang="zh-CN" altLang="en-US" dirty="0" smtClean="0"/>
              <a:t>表达了同样大小训练集的变动导致的学习性能变化，刻画了数据</a:t>
            </a:r>
            <a:r>
              <a:rPr lang="zh-CN" altLang="en-US" dirty="0" smtClean="0">
                <a:solidFill>
                  <a:srgbClr val="0000FF"/>
                </a:solidFill>
              </a:rPr>
              <a:t>扰动带来的影响</a:t>
            </a:r>
            <a:endParaRPr lang="zh-CN" altLang="en-US" dirty="0">
              <a:solidFill>
                <a:srgbClr val="0000FF"/>
              </a:solidFill>
            </a:endParaRPr>
          </a:p>
        </p:txBody>
      </p:sp>
      <p:sp>
        <p:nvSpPr>
          <p:cNvPr id="11" name="TextBox 10"/>
          <p:cNvSpPr txBox="1"/>
          <p:nvPr/>
        </p:nvSpPr>
        <p:spPr>
          <a:xfrm>
            <a:off x="2268250" y="4149079"/>
            <a:ext cx="1388092" cy="2031325"/>
          </a:xfrm>
          <a:prstGeom prst="rect">
            <a:avLst/>
          </a:prstGeom>
          <a:noFill/>
        </p:spPr>
        <p:txBody>
          <a:bodyPr wrap="square" rtlCol="0">
            <a:spAutoFit/>
          </a:bodyPr>
          <a:lstStyle/>
          <a:p>
            <a:r>
              <a:rPr lang="zh-CN" altLang="en-US" dirty="0" smtClean="0"/>
              <a:t>表达了期望预测与真实真的偏离程度，刻画了学习算法对训练集的</a:t>
            </a:r>
            <a:r>
              <a:rPr lang="zh-CN" altLang="en-US" dirty="0" smtClean="0">
                <a:solidFill>
                  <a:srgbClr val="0000FF"/>
                </a:solidFill>
              </a:rPr>
              <a:t>拟合能力</a:t>
            </a:r>
            <a:endParaRPr lang="zh-CN" altLang="en-US" dirty="0">
              <a:solidFill>
                <a:srgbClr val="0000FF"/>
              </a:solidFill>
            </a:endParaRPr>
          </a:p>
        </p:txBody>
      </p:sp>
      <p:sp>
        <p:nvSpPr>
          <p:cNvPr id="12" name="TextBox 11"/>
          <p:cNvSpPr txBox="1"/>
          <p:nvPr/>
        </p:nvSpPr>
        <p:spPr>
          <a:xfrm>
            <a:off x="3744414" y="4149080"/>
            <a:ext cx="1152128" cy="1754326"/>
          </a:xfrm>
          <a:prstGeom prst="rect">
            <a:avLst/>
          </a:prstGeom>
          <a:noFill/>
        </p:spPr>
        <p:txBody>
          <a:bodyPr wrap="square" rtlCol="0">
            <a:spAutoFit/>
          </a:bodyPr>
          <a:lstStyle/>
          <a:p>
            <a:r>
              <a:rPr lang="zh-CN" altLang="en-US" dirty="0" smtClean="0"/>
              <a:t>表达了期望泛化误差下界，刻画了学习</a:t>
            </a:r>
            <a:r>
              <a:rPr lang="zh-CN" altLang="en-US" dirty="0" smtClean="0">
                <a:solidFill>
                  <a:srgbClr val="0000FF"/>
                </a:solidFill>
              </a:rPr>
              <a:t>问题的难度</a:t>
            </a:r>
            <a:endParaRPr lang="zh-CN" altLang="en-US" dirty="0">
              <a:solidFill>
                <a:srgbClr val="0000FF"/>
              </a:solidFill>
            </a:endParaRPr>
          </a:p>
        </p:txBody>
      </p:sp>
      <p:cxnSp>
        <p:nvCxnSpPr>
          <p:cNvPr id="13" name="直接箭头连接符 12"/>
          <p:cNvCxnSpPr>
            <a:endCxn id="6" idx="0"/>
          </p:cNvCxnSpPr>
          <p:nvPr/>
        </p:nvCxnSpPr>
        <p:spPr bwMode="auto">
          <a:xfrm flipH="1">
            <a:off x="1440158" y="3673925"/>
            <a:ext cx="1584176" cy="475155"/>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11" idx="0"/>
          </p:cNvCxnSpPr>
          <p:nvPr/>
        </p:nvCxnSpPr>
        <p:spPr bwMode="auto">
          <a:xfrm flipH="1">
            <a:off x="2962296" y="3672654"/>
            <a:ext cx="1466195" cy="476425"/>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12" idx="0"/>
          </p:cNvCxnSpPr>
          <p:nvPr/>
        </p:nvCxnSpPr>
        <p:spPr bwMode="auto">
          <a:xfrm flipH="1">
            <a:off x="4320478" y="3673925"/>
            <a:ext cx="972108" cy="475155"/>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2484274" y="3662608"/>
            <a:ext cx="1080120"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3816422" y="3673925"/>
            <a:ext cx="1188132"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76562" y="3673925"/>
            <a:ext cx="432048"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图片 4"/>
          <p:cNvPicPr>
            <a:picLocks noChangeAspect="1"/>
          </p:cNvPicPr>
          <p:nvPr/>
        </p:nvPicPr>
        <p:blipFill>
          <a:blip r:embed="rId3"/>
          <a:stretch>
            <a:fillRect/>
          </a:stretch>
        </p:blipFill>
        <p:spPr>
          <a:xfrm>
            <a:off x="6732270" y="1273810"/>
            <a:ext cx="1150620" cy="432435"/>
          </a:xfrm>
          <a:prstGeom prst="rect">
            <a:avLst/>
          </a:prstGeom>
        </p:spPr>
      </p:pic>
      <p:pic>
        <p:nvPicPr>
          <p:cNvPr id="9" name="图片 8"/>
          <p:cNvPicPr>
            <a:picLocks noChangeAspect="1"/>
          </p:cNvPicPr>
          <p:nvPr/>
        </p:nvPicPr>
        <p:blipFill>
          <a:blip r:embed="rId4"/>
          <a:stretch>
            <a:fillRect/>
          </a:stretch>
        </p:blipFill>
        <p:spPr>
          <a:xfrm>
            <a:off x="6732270" y="1843405"/>
            <a:ext cx="2299335" cy="446405"/>
          </a:xfrm>
          <a:prstGeom prst="rect">
            <a:avLst/>
          </a:prstGeom>
        </p:spPr>
      </p:pic>
      <p:pic>
        <p:nvPicPr>
          <p:cNvPr id="14" name="图片 13"/>
          <p:cNvPicPr>
            <a:picLocks noChangeAspect="1"/>
          </p:cNvPicPr>
          <p:nvPr/>
        </p:nvPicPr>
        <p:blipFill>
          <a:blip r:embed="rId5"/>
          <a:stretch>
            <a:fillRect/>
          </a:stretch>
        </p:blipFill>
        <p:spPr>
          <a:xfrm>
            <a:off x="6732270" y="2560320"/>
            <a:ext cx="1572260" cy="258445"/>
          </a:xfrm>
          <a:prstGeom prst="rect">
            <a:avLst/>
          </a:prstGeom>
        </p:spPr>
      </p:pic>
      <p:grpSp>
        <p:nvGrpSpPr>
          <p:cNvPr id="17" name="组合 16"/>
          <p:cNvGrpSpPr/>
          <p:nvPr/>
        </p:nvGrpSpPr>
        <p:grpSpPr>
          <a:xfrm>
            <a:off x="4995545" y="3880485"/>
            <a:ext cx="3896360" cy="2567305"/>
            <a:chOff x="7867" y="6111"/>
            <a:chExt cx="6136" cy="4043"/>
          </a:xfrm>
        </p:grpSpPr>
        <p:pic>
          <p:nvPicPr>
            <p:cNvPr id="10" name="图片 9"/>
            <p:cNvPicPr/>
            <p:nvPr/>
          </p:nvPicPr>
          <p:blipFill>
            <a:blip r:embed="rId6">
              <a:extLst>
                <a:ext uri="{28A0092B-C50C-407E-A947-70E740481C1C}">
                  <a14:useLocalDpi xmlns:a14="http://schemas.microsoft.com/office/drawing/2010/main" val="0"/>
                </a:ext>
              </a:extLst>
            </a:blip>
            <a:stretch>
              <a:fillRect/>
            </a:stretch>
          </p:blipFill>
          <p:spPr>
            <a:xfrm>
              <a:off x="7867" y="6111"/>
              <a:ext cx="6137" cy="4043"/>
            </a:xfrm>
            <a:prstGeom prst="rect">
              <a:avLst/>
            </a:prstGeom>
          </p:spPr>
        </p:pic>
        <p:sp>
          <p:nvSpPr>
            <p:cNvPr id="16" name="文本框 15"/>
            <p:cNvSpPr txBox="1"/>
            <p:nvPr/>
          </p:nvSpPr>
          <p:spPr>
            <a:xfrm>
              <a:off x="12530" y="9768"/>
              <a:ext cx="1092" cy="386"/>
            </a:xfrm>
            <a:prstGeom prst="rect">
              <a:avLst/>
            </a:prstGeom>
            <a:solidFill>
              <a:schemeClr val="bg1"/>
            </a:solidFill>
          </p:spPr>
          <p:txBody>
            <a:bodyPr wrap="none" rtlCol="0">
              <a:spAutoFit/>
            </a:bodyPr>
            <a:p>
              <a:r>
                <a:rPr lang="zh-CN" altLang="en-US" sz="1000" b="1"/>
                <a:t>训练程度</a:t>
              </a:r>
              <a:endParaRPr lang="zh-CN" altLang="en-US" sz="1000" b="1"/>
            </a:p>
          </p:txBody>
        </p:sp>
      </p:grpSp>
      <p:sp>
        <p:nvSpPr>
          <p:cNvPr id="18" name="双波形 17"/>
          <p:cNvSpPr/>
          <p:nvPr>
            <p:custDataLst>
              <p:tags r:id="rId7"/>
            </p:custDataLst>
          </p:nvPr>
        </p:nvSpPr>
        <p:spPr>
          <a:xfrm>
            <a:off x="3851910" y="1628775"/>
            <a:ext cx="2447925" cy="985520"/>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olidFill>
                  <a:schemeClr val="tx1"/>
                </a:solidFill>
                <a:latin typeface="华文楷体" panose="02010600040101010101" charset="-122"/>
                <a:ea typeface="华文楷体" panose="02010600040101010101" charset="-122"/>
              </a:rPr>
              <a:t>试推导偏差</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方差分解公式。</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1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必要性</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定义</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典型机器学习过程</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基本术语</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tx1"/>
                </a:solidFill>
                <a:latin typeface="黑体" panose="02010609060101010101" pitchFamily="49" charset="-122"/>
                <a:ea typeface="黑体" panose="02010609060101010101" pitchFamily="49" charset="-122"/>
                <a:sym typeface="+mn-ea"/>
              </a:rPr>
              <a:t>模型评估与性能度量</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评估方法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sym typeface="+mn-ea"/>
              </a:rPr>
              <a:t>现实</a:t>
            </a:r>
            <a:r>
              <a:rPr lang="zh-CN" altLang="en-US" sz="2400" dirty="0" smtClean="0">
                <a:sym typeface="+mn-ea"/>
              </a:rPr>
              <a:t>任务中往往会</a:t>
            </a:r>
            <a:r>
              <a:rPr lang="zh-CN" altLang="en-US" sz="2400" dirty="0">
                <a:sym typeface="+mn-ea"/>
              </a:rPr>
              <a:t>对</a:t>
            </a:r>
            <a:r>
              <a:rPr lang="zh-CN" altLang="en-US" sz="2400" dirty="0" smtClean="0">
                <a:sym typeface="+mn-ea"/>
              </a:rPr>
              <a:t>学习器的泛化性能、时间开销、存储开销、可解释性等方面的因素进行评估并做出选择</a:t>
            </a:r>
            <a:endParaRPr lang="zh-CN" altLang="en-US" sz="2400" dirty="0" smtClean="0">
              <a:sym typeface="+mn-ea"/>
            </a:endParaRPr>
          </a:p>
          <a:p>
            <a:pPr lvl="1"/>
            <a:r>
              <a:rPr lang="zh-CN" altLang="en-US" sz="2400" dirty="0" smtClean="0">
                <a:sym typeface="+mn-ea"/>
              </a:rPr>
              <a:t>假设测试集是从样本真实分布中独立采样获得，将测试集上的“测试误差</a:t>
            </a:r>
            <a:r>
              <a:rPr lang="zh-CN" altLang="en-US" sz="2400" dirty="0">
                <a:sym typeface="+mn-ea"/>
              </a:rPr>
              <a:t>”</a:t>
            </a:r>
            <a:r>
              <a:rPr lang="zh-CN" altLang="en-US" sz="2400" dirty="0" smtClean="0">
                <a:sym typeface="+mn-ea"/>
              </a:rPr>
              <a:t>作为泛化误差的近似</a:t>
            </a:r>
            <a:endParaRPr lang="zh-CN" altLang="en-US" sz="2400" dirty="0" smtClean="0">
              <a:sym typeface="+mn-ea"/>
            </a:endParaRPr>
          </a:p>
          <a:p>
            <a:pPr lvl="1"/>
            <a:r>
              <a:rPr lang="zh-CN" altLang="en-US" sz="2400" dirty="0" smtClean="0">
                <a:latin typeface="+mn-ea"/>
                <a:sym typeface="+mn-ea"/>
              </a:rPr>
              <a:t>确保测试集满足以下两个条件：</a:t>
            </a:r>
            <a:endParaRPr lang="zh-CN" altLang="en-US" sz="2400" dirty="0" smtClean="0">
              <a:latin typeface="+mn-ea"/>
              <a:sym typeface="+mn-ea"/>
            </a:endParaRPr>
          </a:p>
          <a:p>
            <a:pPr lvl="2"/>
            <a:r>
              <a:rPr lang="zh-CN" altLang="en-US" sz="2055" dirty="0" smtClean="0">
                <a:latin typeface="+mn-ea"/>
                <a:sym typeface="+mn-ea"/>
              </a:rPr>
              <a:t>规模足够大，可产生统计意义的结果</a:t>
            </a:r>
            <a:endParaRPr lang="en-US" altLang="zh-CN" sz="2055" dirty="0" smtClean="0">
              <a:latin typeface="+mn-ea"/>
            </a:endParaRPr>
          </a:p>
          <a:p>
            <a:pPr lvl="2"/>
            <a:r>
              <a:rPr lang="zh-CN" altLang="en-US" sz="2055" dirty="0" smtClean="0">
                <a:latin typeface="+mn-ea"/>
                <a:sym typeface="+mn-ea"/>
              </a:rPr>
              <a:t>能代表整个数据集</a:t>
            </a:r>
            <a:endParaRPr lang="en-US" altLang="zh-CN" sz="2055" dirty="0" smtClean="0">
              <a:latin typeface="+mn-ea"/>
            </a:endParaRPr>
          </a:p>
          <a:p>
            <a:pPr lvl="1"/>
            <a:r>
              <a:rPr lang="zh-CN" altLang="en-US" sz="2395" dirty="0" smtClean="0">
                <a:latin typeface="+mn-ea"/>
                <a:sym typeface="+mn-ea"/>
              </a:rPr>
              <a:t>典型陷阱：测试误差低得令人惊讶，可能意味着对测试数据进行了训练</a:t>
            </a:r>
            <a:endParaRPr lang="en-US" altLang="zh-CN" sz="2395" dirty="0" smtClean="0">
              <a:latin typeface="+mn-ea"/>
            </a:endParaRPr>
          </a:p>
          <a:p>
            <a:pPr lvl="2"/>
            <a:endParaRPr lang="en-US" altLang="zh-CN" sz="2055" b="1" dirty="0" smtClean="0">
              <a:latin typeface="黑体" panose="02010609060101010101" pitchFamily="49" charset="-122"/>
              <a:ea typeface="黑体" panose="02010609060101010101" pitchFamily="49" charset="-122"/>
            </a:endParaRPr>
          </a:p>
        </p:txBody>
      </p:sp>
      <p:pic>
        <p:nvPicPr>
          <p:cNvPr id="5123" name="Picture 3"/>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2484120" y="5300980"/>
            <a:ext cx="4787900" cy="146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评估方法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sym typeface="+mn-ea"/>
              </a:rPr>
              <a:t>留出法</a:t>
            </a:r>
            <a:endParaRPr lang="zh-CN" altLang="en-US" sz="2400" b="1" dirty="0" smtClean="0">
              <a:latin typeface="+mn-ea"/>
              <a:sym typeface="+mn-ea"/>
            </a:endParaRPr>
          </a:p>
          <a:p>
            <a:pPr lvl="2"/>
            <a:r>
              <a:rPr lang="zh-CN" altLang="en-US" sz="2055" dirty="0">
                <a:sym typeface="+mn-ea"/>
              </a:rPr>
              <a:t>直接将数据集划分为两个互斥集合</a:t>
            </a:r>
            <a:endParaRPr lang="en-US" altLang="zh-CN" sz="2055" dirty="0"/>
          </a:p>
          <a:p>
            <a:pPr lvl="2"/>
            <a:r>
              <a:rPr lang="zh-CN" altLang="en-US" sz="2055" dirty="0">
                <a:sym typeface="+mn-ea"/>
              </a:rPr>
              <a:t>训练</a:t>
            </a:r>
            <a:r>
              <a:rPr lang="en-US" altLang="zh-CN" sz="2055" dirty="0">
                <a:sym typeface="+mn-ea"/>
              </a:rPr>
              <a:t>/</a:t>
            </a:r>
            <a:r>
              <a:rPr lang="zh-CN" altLang="en-US" sz="2055" dirty="0">
                <a:sym typeface="+mn-ea"/>
              </a:rPr>
              <a:t>测试集划分要尽可能保持数据分布的一致性</a:t>
            </a:r>
            <a:endParaRPr lang="en-US" altLang="zh-CN" sz="2055" dirty="0"/>
          </a:p>
          <a:p>
            <a:pPr lvl="2"/>
            <a:r>
              <a:rPr lang="zh-CN" altLang="en-US" sz="2055" dirty="0">
                <a:sym typeface="+mn-ea"/>
              </a:rPr>
              <a:t>一般若干次随机划分、重复实验取平</a:t>
            </a:r>
            <a:r>
              <a:rPr lang="zh-CN" altLang="en-US" sz="2055" dirty="0" smtClean="0">
                <a:sym typeface="+mn-ea"/>
              </a:rPr>
              <a:t>均值</a:t>
            </a:r>
            <a:endParaRPr lang="en-US" altLang="zh-CN" sz="2055" dirty="0" smtClean="0"/>
          </a:p>
          <a:p>
            <a:pPr lvl="2"/>
            <a:r>
              <a:rPr lang="zh-CN" altLang="en-US" sz="2055" dirty="0">
                <a:sym typeface="+mn-ea"/>
              </a:rPr>
              <a:t>训练</a:t>
            </a:r>
            <a:r>
              <a:rPr lang="en-US" altLang="zh-CN" sz="2055" dirty="0">
                <a:sym typeface="+mn-ea"/>
              </a:rPr>
              <a:t>/</a:t>
            </a:r>
            <a:r>
              <a:rPr lang="zh-CN" altLang="en-US" sz="2055" dirty="0">
                <a:sym typeface="+mn-ea"/>
              </a:rPr>
              <a:t>测试样本比例通常为</a:t>
            </a:r>
            <a:r>
              <a:rPr lang="en-US" altLang="zh-CN" sz="2055" dirty="0">
                <a:sym typeface="+mn-ea"/>
              </a:rPr>
              <a:t>2:1~4:1</a:t>
            </a:r>
            <a:endParaRPr lang="zh-CN" altLang="en-US" sz="2055" dirty="0"/>
          </a:p>
          <a:p>
            <a:pPr lvl="2"/>
            <a:endParaRPr lang="en-US" altLang="zh-CN" sz="2055"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pic>
        <p:nvPicPr>
          <p:cNvPr id="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63" y="2454746"/>
            <a:ext cx="7608887"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如何编程实现对“树”的判断？</a:t>
            </a:r>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评估方法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sym typeface="+mn-ea"/>
              </a:rPr>
              <a:t>交叉</a:t>
            </a:r>
            <a:r>
              <a:rPr lang="zh-CN" altLang="en-US" sz="2400" b="1" dirty="0">
                <a:sym typeface="+mn-ea"/>
              </a:rPr>
              <a:t>验证法</a:t>
            </a:r>
            <a:endParaRPr lang="en-US" altLang="zh-CN" sz="2400" b="1" dirty="0" smtClean="0">
              <a:latin typeface="+mn-ea"/>
            </a:endParaRPr>
          </a:p>
          <a:p>
            <a:pPr lvl="2"/>
            <a:r>
              <a:rPr lang="zh-CN" altLang="en-US" sz="2400" dirty="0">
                <a:sym typeface="+mn-ea"/>
              </a:rPr>
              <a:t>将数据集分层采样划分为</a:t>
            </a:r>
            <a:r>
              <a:rPr lang="en-US" altLang="zh-CN" sz="2400" i="1" dirty="0">
                <a:latin typeface="Times New Roman" panose="02020603050405020304" pitchFamily="18" charset="0"/>
                <a:cs typeface="Times New Roman" panose="02020603050405020304" pitchFamily="18" charset="0"/>
                <a:sym typeface="+mn-ea"/>
              </a:rPr>
              <a:t>k</a:t>
            </a:r>
            <a:r>
              <a:rPr lang="zh-CN" altLang="en-US" sz="2400" dirty="0">
                <a:sym typeface="+mn-ea"/>
              </a:rPr>
              <a:t>个大小相似的互斥</a:t>
            </a:r>
            <a:r>
              <a:rPr lang="zh-CN" altLang="en-US" sz="2400" dirty="0" smtClean="0">
                <a:sym typeface="+mn-ea"/>
              </a:rPr>
              <a:t>子集</a:t>
            </a:r>
            <a:endParaRPr lang="en-US" altLang="zh-CN" sz="2400" dirty="0" smtClean="0"/>
          </a:p>
          <a:p>
            <a:pPr lvl="2"/>
            <a:r>
              <a:rPr lang="zh-CN" altLang="en-US" sz="2400" dirty="0" smtClean="0">
                <a:sym typeface="+mn-ea"/>
              </a:rPr>
              <a:t>每次</a:t>
            </a:r>
            <a:r>
              <a:rPr lang="zh-CN" altLang="en-US" sz="2400" dirty="0">
                <a:sym typeface="+mn-ea"/>
              </a:rPr>
              <a:t>用</a:t>
            </a:r>
            <a:r>
              <a:rPr lang="en-US" altLang="zh-CN" sz="2400" i="1" dirty="0">
                <a:latin typeface="Times New Roman" panose="02020603050405020304" pitchFamily="18" charset="0"/>
                <a:cs typeface="Times New Roman" panose="02020603050405020304" pitchFamily="18" charset="0"/>
                <a:sym typeface="+mn-ea"/>
              </a:rPr>
              <a:t>k</a:t>
            </a:r>
            <a:r>
              <a:rPr lang="en-US" altLang="zh-CN" sz="2400" dirty="0">
                <a:sym typeface="+mn-ea"/>
              </a:rPr>
              <a:t>-1</a:t>
            </a:r>
            <a:r>
              <a:rPr lang="zh-CN" altLang="en-US" sz="2400" dirty="0">
                <a:sym typeface="+mn-ea"/>
              </a:rPr>
              <a:t>个子集的并集作为训练集，余下的子集作为测试集，最终返回</a:t>
            </a:r>
            <a:r>
              <a:rPr lang="en-US" altLang="zh-CN" sz="2400" i="1" dirty="0">
                <a:latin typeface="Times New Roman" panose="02020603050405020304" pitchFamily="18" charset="0"/>
                <a:cs typeface="Times New Roman" panose="02020603050405020304" pitchFamily="18" charset="0"/>
                <a:sym typeface="+mn-ea"/>
              </a:rPr>
              <a:t>k</a:t>
            </a:r>
            <a:r>
              <a:rPr lang="zh-CN" altLang="en-US" sz="2400" dirty="0">
                <a:sym typeface="+mn-ea"/>
              </a:rPr>
              <a:t>个测试结果的</a:t>
            </a:r>
            <a:r>
              <a:rPr lang="zh-CN" altLang="en-US" sz="2400" dirty="0" smtClean="0">
                <a:sym typeface="+mn-ea"/>
              </a:rPr>
              <a:t>均值</a:t>
            </a:r>
            <a:endParaRPr lang="en-US" altLang="zh-CN" sz="2400" dirty="0" smtClean="0"/>
          </a:p>
          <a:p>
            <a:pPr lvl="2"/>
            <a:r>
              <a:rPr lang="en-US" altLang="zh-CN" sz="2400" i="1" dirty="0">
                <a:latin typeface="Times New Roman" panose="02020603050405020304" pitchFamily="18" charset="0"/>
                <a:cs typeface="Times New Roman" panose="02020603050405020304" pitchFamily="18" charset="0"/>
                <a:sym typeface="+mn-ea"/>
              </a:rPr>
              <a:t>k</a:t>
            </a:r>
            <a:r>
              <a:rPr lang="zh-CN" altLang="en-US" sz="2400" dirty="0">
                <a:sym typeface="+mn-ea"/>
              </a:rPr>
              <a:t>最常用的取值是</a:t>
            </a:r>
            <a:r>
              <a:rPr lang="en-US" altLang="zh-CN" sz="2400" dirty="0" smtClean="0">
                <a:sym typeface="+mn-ea"/>
              </a:rPr>
              <a:t>10</a:t>
            </a:r>
            <a:endParaRPr lang="en-US" altLang="zh-CN" sz="2400" dirty="0"/>
          </a:p>
          <a:p>
            <a:pPr lvl="2"/>
            <a:endParaRPr lang="en-US" altLang="zh-CN" sz="2055" b="1" dirty="0" smtClean="0">
              <a:latin typeface="黑体" panose="02010609060101010101" pitchFamily="49" charset="-122"/>
              <a:ea typeface="黑体" panose="02010609060101010101" pitchFamily="49" charset="-122"/>
            </a:endParaRPr>
          </a:p>
        </p:txBody>
      </p:sp>
      <p:pic>
        <p:nvPicPr>
          <p:cNvPr id="13314"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1691680" y="3860036"/>
            <a:ext cx="61436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评估方法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sym typeface="+mn-ea"/>
              </a:rPr>
              <a:t>交叉</a:t>
            </a:r>
            <a:r>
              <a:rPr lang="zh-CN" altLang="en-US" sz="2400" b="1" dirty="0">
                <a:sym typeface="+mn-ea"/>
              </a:rPr>
              <a:t>验证法</a:t>
            </a:r>
            <a:endParaRPr lang="en-US" altLang="zh-CN" sz="2400" b="1" dirty="0" smtClean="0">
              <a:latin typeface="+mn-ea"/>
            </a:endParaRPr>
          </a:p>
          <a:p>
            <a:pPr lvl="2"/>
            <a:r>
              <a:rPr lang="zh-CN" altLang="en-US" sz="2000" dirty="0">
                <a:sym typeface="+mn-ea"/>
              </a:rPr>
              <a:t>与留出法类似，将数据集</a:t>
            </a:r>
            <a:r>
              <a:rPr lang="en-US" altLang="zh-CN" sz="2000" i="1" dirty="0">
                <a:latin typeface="Times New Roman" panose="02020603050405020304" pitchFamily="18" charset="0"/>
                <a:cs typeface="Times New Roman" panose="02020603050405020304" pitchFamily="18" charset="0"/>
                <a:sym typeface="+mn-ea"/>
              </a:rPr>
              <a:t>D</a:t>
            </a:r>
            <a:r>
              <a:rPr lang="zh-CN" altLang="en-US" sz="2000" dirty="0">
                <a:sym typeface="+mn-ea"/>
              </a:rPr>
              <a:t>划分为</a:t>
            </a:r>
            <a:r>
              <a:rPr lang="en-US" altLang="zh-CN" sz="2000" i="1" dirty="0">
                <a:latin typeface="Times New Roman" panose="02020603050405020304" pitchFamily="18" charset="0"/>
                <a:cs typeface="Times New Roman" panose="02020603050405020304" pitchFamily="18" charset="0"/>
                <a:sym typeface="+mn-ea"/>
              </a:rPr>
              <a:t>k</a:t>
            </a:r>
            <a:r>
              <a:rPr lang="zh-CN" altLang="en-US" sz="2000" dirty="0">
                <a:sym typeface="+mn-ea"/>
              </a:rPr>
              <a:t>个子集同样存在多种划分方式，为了减小因样本划分不同而引入的差别，</a:t>
            </a:r>
            <a:r>
              <a:rPr lang="en-US" altLang="zh-CN" sz="2000" i="1" dirty="0">
                <a:latin typeface="Times New Roman" panose="02020603050405020304" pitchFamily="18" charset="0"/>
                <a:cs typeface="Times New Roman" panose="02020603050405020304" pitchFamily="18" charset="0"/>
                <a:sym typeface="+mn-ea"/>
              </a:rPr>
              <a:t>k</a:t>
            </a:r>
            <a:r>
              <a:rPr lang="zh-CN" altLang="en-US" sz="2000" dirty="0">
                <a:sym typeface="+mn-ea"/>
              </a:rPr>
              <a:t>折交叉验证通常随机使用不同的划分重复</a:t>
            </a:r>
            <a:r>
              <a:rPr lang="en-US" altLang="zh-CN" sz="2000" i="1" dirty="0">
                <a:latin typeface="Times New Roman" panose="02020603050405020304" pitchFamily="18" charset="0"/>
                <a:cs typeface="Times New Roman" panose="02020603050405020304" pitchFamily="18" charset="0"/>
                <a:sym typeface="+mn-ea"/>
              </a:rPr>
              <a:t>p</a:t>
            </a:r>
            <a:r>
              <a:rPr lang="zh-CN" altLang="en-US" sz="2000" dirty="0">
                <a:sym typeface="+mn-ea"/>
              </a:rPr>
              <a:t>次，最终的评估结果是这</a:t>
            </a:r>
            <a:r>
              <a:rPr lang="en-US" altLang="zh-CN" sz="2000" i="1" dirty="0">
                <a:latin typeface="Times New Roman" panose="02020603050405020304" pitchFamily="18" charset="0"/>
                <a:cs typeface="Times New Roman" panose="02020603050405020304" pitchFamily="18" charset="0"/>
                <a:sym typeface="+mn-ea"/>
              </a:rPr>
              <a:t>p</a:t>
            </a:r>
            <a:r>
              <a:rPr lang="zh-CN" altLang="en-US" sz="2000" dirty="0">
                <a:sym typeface="+mn-ea"/>
              </a:rPr>
              <a:t>次</a:t>
            </a:r>
            <a:r>
              <a:rPr lang="en-US" altLang="zh-CN" sz="2000" i="1" dirty="0">
                <a:latin typeface="Times New Roman" panose="02020603050405020304" pitchFamily="18" charset="0"/>
                <a:cs typeface="Times New Roman" panose="02020603050405020304" pitchFamily="18" charset="0"/>
                <a:sym typeface="+mn-ea"/>
              </a:rPr>
              <a:t>k</a:t>
            </a:r>
            <a:r>
              <a:rPr lang="zh-CN" altLang="en-US" sz="2000" dirty="0">
                <a:sym typeface="+mn-ea"/>
              </a:rPr>
              <a:t>折交叉验证结果的均值，例如常见的“</a:t>
            </a:r>
            <a:r>
              <a:rPr lang="en-US" altLang="zh-CN" sz="2000" dirty="0">
                <a:sym typeface="+mn-ea"/>
              </a:rPr>
              <a:t>10</a:t>
            </a:r>
            <a:r>
              <a:rPr lang="zh-CN" altLang="en-US" sz="2000" dirty="0">
                <a:sym typeface="+mn-ea"/>
              </a:rPr>
              <a:t>次</a:t>
            </a:r>
            <a:r>
              <a:rPr lang="en-US" altLang="zh-CN" sz="2000" dirty="0">
                <a:sym typeface="+mn-ea"/>
              </a:rPr>
              <a:t>10</a:t>
            </a:r>
            <a:r>
              <a:rPr lang="zh-CN" altLang="en-US" sz="2000" dirty="0">
                <a:sym typeface="+mn-ea"/>
              </a:rPr>
              <a:t>折交叉验证”</a:t>
            </a:r>
            <a:endParaRPr lang="zh-CN" altLang="en-US" sz="2000" dirty="0"/>
          </a:p>
          <a:p>
            <a:pPr lvl="2"/>
            <a:r>
              <a:rPr lang="zh-CN" altLang="en-US" sz="2000" dirty="0">
                <a:sym typeface="+mn-ea"/>
              </a:rPr>
              <a:t>假设数据集</a:t>
            </a:r>
            <a:r>
              <a:rPr lang="en-US" altLang="zh-CN" sz="2000" i="1" dirty="0">
                <a:latin typeface="Times New Roman" panose="02020603050405020304" pitchFamily="18" charset="0"/>
                <a:cs typeface="Times New Roman" panose="02020603050405020304" pitchFamily="18" charset="0"/>
                <a:sym typeface="+mn-ea"/>
              </a:rPr>
              <a:t>D</a:t>
            </a:r>
            <a:r>
              <a:rPr lang="zh-CN" altLang="en-US" sz="2000" dirty="0">
                <a:sym typeface="+mn-ea"/>
              </a:rPr>
              <a:t>包含</a:t>
            </a:r>
            <a:r>
              <a:rPr lang="en-US" altLang="zh-CN" sz="2000" i="1" dirty="0">
                <a:latin typeface="Times New Roman" panose="02020603050405020304" pitchFamily="18" charset="0"/>
                <a:cs typeface="Times New Roman" panose="02020603050405020304" pitchFamily="18" charset="0"/>
                <a:sym typeface="+mn-ea"/>
              </a:rPr>
              <a:t>m</a:t>
            </a:r>
            <a:r>
              <a:rPr lang="zh-CN" altLang="en-US" sz="2000" dirty="0">
                <a:sym typeface="+mn-ea"/>
              </a:rPr>
              <a:t>个样本，若</a:t>
            </a:r>
            <a:r>
              <a:rPr lang="zh-CN" altLang="en-US" sz="2000" dirty="0" smtClean="0">
                <a:sym typeface="+mn-ea"/>
              </a:rPr>
              <a:t>令</a:t>
            </a:r>
            <a:r>
              <a:rPr lang="en-US" altLang="zh-CN" sz="2000" i="1" dirty="0">
                <a:latin typeface="Times New Roman" panose="02020603050405020304" pitchFamily="18" charset="0"/>
                <a:cs typeface="Times New Roman" panose="02020603050405020304" pitchFamily="18" charset="0"/>
                <a:sym typeface="+mn-ea"/>
              </a:rPr>
              <a:t>k</a:t>
            </a:r>
            <a:r>
              <a:rPr lang="en-US" altLang="zh-CN" sz="2000" dirty="0" smtClean="0">
                <a:sym typeface="+mn-ea"/>
              </a:rPr>
              <a:t>=</a:t>
            </a:r>
            <a:r>
              <a:rPr lang="en-US" altLang="zh-CN" sz="2000" i="1" dirty="0">
                <a:latin typeface="Times New Roman" panose="02020603050405020304" pitchFamily="18" charset="0"/>
                <a:cs typeface="Times New Roman" panose="02020603050405020304" pitchFamily="18" charset="0"/>
                <a:sym typeface="+mn-ea"/>
              </a:rPr>
              <a:t>m</a:t>
            </a:r>
            <a:r>
              <a:rPr lang="zh-CN" altLang="en-US" sz="2000" dirty="0" smtClean="0">
                <a:sym typeface="+mn-ea"/>
              </a:rPr>
              <a:t>，</a:t>
            </a:r>
            <a:r>
              <a:rPr lang="zh-CN" altLang="en-US" sz="2000" dirty="0">
                <a:sym typeface="+mn-ea"/>
              </a:rPr>
              <a:t>则得到留一</a:t>
            </a:r>
            <a:r>
              <a:rPr lang="zh-CN" altLang="en-US" sz="2000" dirty="0" smtClean="0">
                <a:sym typeface="+mn-ea"/>
              </a:rPr>
              <a:t>法</a:t>
            </a:r>
            <a:endParaRPr lang="zh-CN" altLang="en-US" sz="2000" dirty="0" smtClean="0">
              <a:sym typeface="+mn-ea"/>
            </a:endParaRPr>
          </a:p>
          <a:p>
            <a:pPr lvl="3"/>
            <a:r>
              <a:rPr lang="zh-CN" altLang="en-US" sz="1665" dirty="0">
                <a:sym typeface="+mn-ea"/>
              </a:rPr>
              <a:t>不受随机样本划分方式的影响</a:t>
            </a:r>
            <a:endParaRPr lang="en-US" altLang="zh-CN" sz="1665" dirty="0"/>
          </a:p>
          <a:p>
            <a:pPr lvl="3"/>
            <a:r>
              <a:rPr lang="zh-CN" altLang="en-US" sz="1665" dirty="0">
                <a:sym typeface="+mn-ea"/>
              </a:rPr>
              <a:t>结果往往比较准确</a:t>
            </a:r>
            <a:endParaRPr lang="en-US" altLang="zh-CN" sz="1665" dirty="0"/>
          </a:p>
          <a:p>
            <a:pPr lvl="3"/>
            <a:r>
              <a:rPr lang="zh-CN" altLang="en-US" sz="1665" dirty="0">
                <a:sym typeface="+mn-ea"/>
              </a:rPr>
              <a:t>当数据集比较大时，计算开销难以忍受</a:t>
            </a:r>
            <a:endParaRPr lang="zh-CN" altLang="en-US" sz="1665" dirty="0"/>
          </a:p>
          <a:p>
            <a:pPr lvl="3"/>
            <a:endParaRPr lang="en-US" altLang="zh-CN" sz="1665"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评估方法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a:sym typeface="+mn-ea"/>
              </a:rPr>
              <a:t>自助</a:t>
            </a:r>
            <a:r>
              <a:rPr lang="zh-CN" altLang="en-US" sz="2400" b="1" dirty="0" smtClean="0">
                <a:sym typeface="+mn-ea"/>
              </a:rPr>
              <a:t>法</a:t>
            </a:r>
            <a:endParaRPr lang="en-US" altLang="zh-CN" sz="2400" b="1" dirty="0" smtClean="0">
              <a:latin typeface="+mn-ea"/>
            </a:endParaRPr>
          </a:p>
          <a:p>
            <a:pPr lvl="2"/>
            <a:r>
              <a:rPr lang="zh-CN" altLang="en-US" sz="2000" dirty="0">
                <a:latin typeface="+mn-ea"/>
                <a:sym typeface="+mn-ea"/>
              </a:rPr>
              <a:t>以自助采样法为基础，对数据</a:t>
            </a:r>
            <a:r>
              <a:rPr lang="zh-CN" altLang="en-US" sz="2000" dirty="0" smtClean="0">
                <a:latin typeface="+mn-ea"/>
                <a:sym typeface="+mn-ea"/>
              </a:rPr>
              <a:t>集</a:t>
            </a:r>
            <a:r>
              <a:rPr lang="en-US" altLang="zh-CN" sz="2000" i="1" dirty="0">
                <a:latin typeface="Times New Roman" panose="02020603050405020304" pitchFamily="18" charset="0"/>
                <a:cs typeface="Times New Roman" panose="02020603050405020304" pitchFamily="18" charset="0"/>
                <a:sym typeface="+mn-ea"/>
              </a:rPr>
              <a:t>D</a:t>
            </a:r>
            <a:r>
              <a:rPr lang="zh-CN" altLang="en-US" sz="2000" dirty="0" smtClean="0">
                <a:latin typeface="+mn-ea"/>
                <a:sym typeface="+mn-ea"/>
              </a:rPr>
              <a:t>有</a:t>
            </a:r>
            <a:r>
              <a:rPr lang="zh-CN" altLang="en-US" sz="2000" dirty="0">
                <a:latin typeface="+mn-ea"/>
                <a:sym typeface="+mn-ea"/>
              </a:rPr>
              <a:t>放回</a:t>
            </a:r>
            <a:r>
              <a:rPr lang="zh-CN" altLang="en-US" sz="2000" dirty="0" smtClean="0">
                <a:latin typeface="+mn-ea"/>
                <a:sym typeface="+mn-ea"/>
              </a:rPr>
              <a:t>采样</a:t>
            </a:r>
            <a:r>
              <a:rPr lang="en-US" altLang="zh-CN" sz="2000" i="1" dirty="0">
                <a:latin typeface="Times New Roman" panose="02020603050405020304" pitchFamily="18" charset="0"/>
                <a:cs typeface="Times New Roman" panose="02020603050405020304" pitchFamily="18" charset="0"/>
                <a:sym typeface="+mn-ea"/>
              </a:rPr>
              <a:t>m</a:t>
            </a:r>
            <a:r>
              <a:rPr lang="zh-CN" altLang="en-US" sz="2000" dirty="0" smtClean="0">
                <a:latin typeface="+mn-ea"/>
                <a:sym typeface="+mn-ea"/>
              </a:rPr>
              <a:t>次</a:t>
            </a:r>
            <a:r>
              <a:rPr lang="zh-CN" altLang="en-US" sz="2000" dirty="0">
                <a:latin typeface="+mn-ea"/>
                <a:sym typeface="+mn-ea"/>
              </a:rPr>
              <a:t>得到</a:t>
            </a:r>
            <a:r>
              <a:rPr lang="zh-CN" altLang="en-US" sz="2000" dirty="0" smtClean="0">
                <a:latin typeface="+mn-ea"/>
                <a:sym typeface="+mn-ea"/>
              </a:rPr>
              <a:t>训练集，其余作为测试集</a:t>
            </a:r>
            <a:endParaRPr lang="en-US" altLang="zh-CN" sz="2000" dirty="0" smtClean="0">
              <a:latin typeface="+mn-ea"/>
            </a:endParaRPr>
          </a:p>
          <a:p>
            <a:pPr lvl="2"/>
            <a:r>
              <a:rPr lang="zh-CN" altLang="en-US" sz="2000" dirty="0">
                <a:sym typeface="+mn-ea"/>
              </a:rPr>
              <a:t>实际评估的模型与预期评估的模型都</a:t>
            </a:r>
            <a:r>
              <a:rPr lang="zh-CN" altLang="en-US" sz="2000" dirty="0" smtClean="0">
                <a:sym typeface="+mn-ea"/>
              </a:rPr>
              <a:t>使用</a:t>
            </a:r>
            <a:r>
              <a:rPr lang="en-US" altLang="zh-CN" sz="2000" i="1" dirty="0">
                <a:latin typeface="Times New Roman" panose="02020603050405020304" pitchFamily="18" charset="0"/>
                <a:cs typeface="Times New Roman" panose="02020603050405020304" pitchFamily="18" charset="0"/>
                <a:sym typeface="+mn-ea"/>
              </a:rPr>
              <a:t>m</a:t>
            </a:r>
            <a:r>
              <a:rPr lang="zh-CN" altLang="en-US" sz="2000" dirty="0" smtClean="0">
                <a:sym typeface="+mn-ea"/>
              </a:rPr>
              <a:t>个</a:t>
            </a:r>
            <a:r>
              <a:rPr lang="zh-CN" altLang="en-US" sz="2000" dirty="0">
                <a:sym typeface="+mn-ea"/>
              </a:rPr>
              <a:t>训练样本</a:t>
            </a:r>
            <a:endParaRPr lang="en-US" altLang="zh-CN" sz="2000" dirty="0"/>
          </a:p>
          <a:p>
            <a:pPr lvl="2"/>
            <a:r>
              <a:rPr lang="zh-CN" altLang="en-US" sz="2000" dirty="0">
                <a:sym typeface="+mn-ea"/>
              </a:rPr>
              <a:t>约有</a:t>
            </a:r>
            <a:r>
              <a:rPr lang="en-US" altLang="zh-CN" sz="2000" dirty="0">
                <a:sym typeface="+mn-ea"/>
              </a:rPr>
              <a:t>1/3</a:t>
            </a:r>
            <a:r>
              <a:rPr lang="zh-CN" altLang="en-US" sz="2000" dirty="0">
                <a:sym typeface="+mn-ea"/>
              </a:rPr>
              <a:t>的样本没在训练集中出现 </a:t>
            </a:r>
            <a:endParaRPr lang="en-US" altLang="zh-CN" sz="2000" dirty="0"/>
          </a:p>
          <a:p>
            <a:pPr lvl="2"/>
            <a:r>
              <a:rPr lang="zh-CN" altLang="en-US" sz="2000" dirty="0">
                <a:sym typeface="+mn-ea"/>
              </a:rPr>
              <a:t>从初始数据集中产生多个不同的训练集，对集成学习有很大的好处</a:t>
            </a:r>
            <a:endParaRPr lang="en-US" altLang="zh-CN" sz="2000" dirty="0"/>
          </a:p>
          <a:p>
            <a:pPr lvl="2"/>
            <a:r>
              <a:rPr lang="zh-CN" altLang="en-US" sz="2000" dirty="0">
                <a:sym typeface="+mn-ea"/>
              </a:rPr>
              <a:t>自助法在数据集较小、难以有效划分训练</a:t>
            </a:r>
            <a:r>
              <a:rPr lang="en-US" altLang="zh-CN" sz="2000" dirty="0">
                <a:sym typeface="+mn-ea"/>
              </a:rPr>
              <a:t>/</a:t>
            </a:r>
            <a:r>
              <a:rPr lang="zh-CN" altLang="en-US" sz="2000" dirty="0">
                <a:sym typeface="+mn-ea"/>
              </a:rPr>
              <a:t>测试集时很有用；由于改变了数据集分布可能引入估计偏差，在数据量足够时，留出法和交叉验证法更常用</a:t>
            </a:r>
            <a:endParaRPr lang="en-US" altLang="zh-CN" sz="2000" dirty="0">
              <a:latin typeface="+mn-ea"/>
            </a:endParaRPr>
          </a:p>
          <a:p>
            <a:pPr lvl="2"/>
            <a:endParaRPr lang="en-US" altLang="zh-CN" sz="20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sym typeface="+mn-ea"/>
              </a:rPr>
              <a:t>性能度量是衡量模型泛化能力的评价标准，反映了任务需求；使用不同的性能度量往往会导致不同的评判结果</a:t>
            </a:r>
            <a:endParaRPr lang="zh-CN" altLang="en-US" sz="2400" dirty="0" smtClean="0">
              <a:sym typeface="+mn-ea"/>
            </a:endParaRPr>
          </a:p>
          <a:p>
            <a:pPr lvl="1"/>
            <a:r>
              <a:rPr lang="zh-CN" altLang="en-US" sz="2400" dirty="0" smtClean="0">
                <a:sym typeface="+mn-ea"/>
              </a:rPr>
              <a:t>在预测任务中，给定样例集</a:t>
            </a:r>
            <a:endParaRPr lang="zh-CN" altLang="en-US" sz="2400" dirty="0" smtClean="0">
              <a:sym typeface="+mn-ea"/>
            </a:endParaRPr>
          </a:p>
          <a:p>
            <a:pPr marL="457200" lvl="1" indent="0">
              <a:buNone/>
            </a:pPr>
            <a:r>
              <a:rPr lang="zh-CN" altLang="en-US" sz="2400" dirty="0" smtClean="0">
                <a:sym typeface="+mn-ea"/>
              </a:rPr>
              <a:t>评估学习器的性能   也即把预测结果     和真实标记比较</a:t>
            </a:r>
            <a:endParaRPr lang="zh-CN" altLang="en-US" sz="2400" dirty="0" smtClean="0">
              <a:sym typeface="+mn-ea"/>
            </a:endParaRPr>
          </a:p>
          <a:p>
            <a:pPr marL="457200" lvl="1" indent="0">
              <a:buNone/>
            </a:pPr>
            <a:endParaRPr lang="en-US" altLang="zh-CN" sz="2400" b="1" dirty="0" smtClean="0">
              <a:latin typeface="黑体" panose="02010609060101010101" pitchFamily="49" charset="-122"/>
              <a:ea typeface="黑体" panose="02010609060101010101" pitchFamily="49" charset="-122"/>
            </a:endParaRPr>
          </a:p>
        </p:txBody>
      </p:sp>
      <p:pic>
        <p:nvPicPr>
          <p:cNvPr id="13314"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003703" y="2564745"/>
            <a:ext cx="3136997" cy="2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3417253" y="2980692"/>
            <a:ext cx="181313" cy="24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5652086" y="2996299"/>
            <a:ext cx="428625" cy="22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sym typeface="+mn-ea"/>
              </a:rPr>
              <a:t>均方误差</a:t>
            </a:r>
            <a:endParaRPr lang="zh-CN" altLang="en-US" sz="2400" b="1" dirty="0" smtClean="0">
              <a:sym typeface="+mn-ea"/>
            </a:endParaRPr>
          </a:p>
          <a:p>
            <a:pPr marL="457200" lvl="1" indent="0">
              <a:buNone/>
            </a:pPr>
            <a:endParaRPr lang="zh-CN" altLang="en-US" sz="2400" b="1" dirty="0" smtClean="0">
              <a:latin typeface="黑体" panose="02010609060101010101" pitchFamily="49" charset="-122"/>
              <a:ea typeface="黑体" panose="02010609060101010101" pitchFamily="49" charset="-122"/>
              <a:sym typeface="+mn-ea"/>
            </a:endParaRPr>
          </a:p>
        </p:txBody>
      </p:sp>
      <p:pic>
        <p:nvPicPr>
          <p:cNvPr id="13317" name="Picture 5"/>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2627630" y="2276475"/>
            <a:ext cx="3183890" cy="63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sym typeface="+mn-ea"/>
              </a:rPr>
              <a:t>错误率和精度</a:t>
            </a:r>
            <a:endParaRPr lang="zh-CN" altLang="en-US" sz="2400" b="1" dirty="0" smtClean="0">
              <a:sym typeface="+mn-ea"/>
            </a:endParaRPr>
          </a:p>
          <a:p>
            <a:pPr lvl="2"/>
            <a:r>
              <a:rPr lang="zh-CN" altLang="en-US" sz="2055" dirty="0" smtClean="0">
                <a:sym typeface="+mn-ea"/>
              </a:rPr>
              <a:t>错误率：分错样本占样本总数的比例</a:t>
            </a:r>
            <a:endParaRPr lang="zh-CN" altLang="en-US" sz="2055" dirty="0" smtClean="0">
              <a:sym typeface="+mn-ea"/>
            </a:endParaRPr>
          </a:p>
          <a:p>
            <a:pPr lvl="2"/>
            <a:r>
              <a:rPr lang="zh-CN" altLang="en-US" sz="2055" dirty="0" smtClean="0">
                <a:sym typeface="+mn-ea"/>
              </a:rPr>
              <a:t>精度：</a:t>
            </a:r>
            <a:r>
              <a:rPr lang="en-US" altLang="zh-CN" sz="2055" dirty="0" smtClean="0">
                <a:sym typeface="+mn-ea"/>
              </a:rPr>
              <a:t>    </a:t>
            </a:r>
            <a:r>
              <a:rPr lang="zh-CN" altLang="en-US" sz="2055" dirty="0" smtClean="0">
                <a:sym typeface="+mn-ea"/>
              </a:rPr>
              <a:t>分对样本占样本总数的比率</a:t>
            </a:r>
            <a:endParaRPr lang="zh-CN" altLang="en-US" sz="2055" b="1" dirty="0" smtClean="0">
              <a:sym typeface="+mn-ea"/>
            </a:endParaRPr>
          </a:p>
          <a:p>
            <a:pPr marL="457200" lvl="1" indent="0">
              <a:buNone/>
            </a:pPr>
            <a:endParaRPr lang="zh-CN" altLang="en-US" sz="2400" b="1" dirty="0" smtClean="0">
              <a:latin typeface="黑体" panose="02010609060101010101" pitchFamily="49" charset="-122"/>
              <a:ea typeface="黑体" panose="02010609060101010101" pitchFamily="49" charset="-122"/>
              <a:sym typeface="+mn-ea"/>
            </a:endParaRPr>
          </a:p>
        </p:txBody>
      </p:sp>
      <p:pic>
        <p:nvPicPr>
          <p:cNvPr id="13319" name="Picture 7"/>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836102" y="3020126"/>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835785" y="3933256"/>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sym typeface="+mn-ea"/>
              </a:rPr>
              <a:t>查</a:t>
            </a:r>
            <a:r>
              <a:rPr lang="zh-CN" altLang="en-US" sz="2400" b="1" dirty="0" smtClean="0">
                <a:sym typeface="+mn-ea"/>
              </a:rPr>
              <a:t>准</a:t>
            </a:r>
            <a:r>
              <a:rPr lang="zh-CN" altLang="en-US" sz="2400" b="1" dirty="0" smtClean="0">
                <a:sym typeface="+mn-ea"/>
              </a:rPr>
              <a:t>率与查</a:t>
            </a:r>
            <a:r>
              <a:rPr lang="zh-CN" altLang="en-US" sz="2400" b="1" dirty="0" smtClean="0">
                <a:sym typeface="+mn-ea"/>
              </a:rPr>
              <a:t>全</a:t>
            </a:r>
            <a:r>
              <a:rPr lang="zh-CN" altLang="en-US" sz="2400" b="1" dirty="0" smtClean="0">
                <a:sym typeface="+mn-ea"/>
              </a:rPr>
              <a:t>率</a:t>
            </a:r>
            <a:endParaRPr lang="zh-CN" altLang="en-US" sz="2400" b="1" dirty="0" smtClean="0">
              <a:sym typeface="+mn-ea"/>
            </a:endParaRPr>
          </a:p>
          <a:p>
            <a:pPr lvl="2"/>
            <a:r>
              <a:rPr lang="zh-CN" altLang="en-US" sz="2055" dirty="0" smtClean="0">
                <a:sym typeface="+mn-ea"/>
              </a:rPr>
              <a:t>查准率：</a:t>
            </a:r>
            <a:r>
              <a:rPr lang="zh-CN" altLang="en-US" sz="2055" dirty="0" smtClean="0">
                <a:sym typeface="+mn-ea"/>
              </a:rPr>
              <a:t>预测出来的正例中正确的比率</a:t>
            </a:r>
            <a:endParaRPr lang="zh-CN" altLang="en-US" sz="2055" dirty="0" smtClean="0">
              <a:sym typeface="+mn-ea"/>
            </a:endParaRPr>
          </a:p>
          <a:p>
            <a:pPr lvl="2"/>
            <a:r>
              <a:rPr lang="zh-CN" altLang="en-US" sz="2055" dirty="0" smtClean="0">
                <a:sym typeface="+mn-ea"/>
              </a:rPr>
              <a:t>查全率：</a:t>
            </a:r>
            <a:r>
              <a:rPr lang="zh-CN" altLang="en-US" sz="2055" dirty="0" smtClean="0">
                <a:sym typeface="+mn-ea"/>
              </a:rPr>
              <a:t>正例被</a:t>
            </a:r>
            <a:r>
              <a:rPr lang="zh-CN" altLang="en-US" sz="2055" dirty="0" smtClean="0">
                <a:sym typeface="+mn-ea"/>
              </a:rPr>
              <a:t>预测出来</a:t>
            </a:r>
            <a:r>
              <a:rPr lang="zh-CN" altLang="en-US" sz="2055" dirty="0" smtClean="0">
                <a:sym typeface="+mn-ea"/>
              </a:rPr>
              <a:t>的比率</a:t>
            </a:r>
            <a:endParaRPr lang="zh-CN" altLang="en-US" sz="2055" b="1" dirty="0" smtClean="0">
              <a:sym typeface="+mn-ea"/>
            </a:endParaRPr>
          </a:p>
          <a:p>
            <a:pPr marL="457200" lvl="1" indent="0">
              <a:buNone/>
            </a:pPr>
            <a:endParaRPr lang="zh-CN" altLang="en-US" sz="2400" b="1" dirty="0" smtClean="0">
              <a:latin typeface="黑体" panose="02010609060101010101" pitchFamily="49" charset="-122"/>
              <a:ea typeface="黑体" panose="02010609060101010101" pitchFamily="49" charset="-122"/>
              <a:sym typeface="+mn-ea"/>
            </a:endParaRPr>
          </a:p>
        </p:txBody>
      </p:sp>
      <p:sp>
        <p:nvSpPr>
          <p:cNvPr id="15" name="TextBox 14"/>
          <p:cNvSpPr txBox="1"/>
          <p:nvPr>
            <p:custDataLst>
              <p:tags r:id="rId2"/>
            </p:custDataLst>
          </p:nvPr>
        </p:nvSpPr>
        <p:spPr>
          <a:xfrm>
            <a:off x="2531110" y="3298468"/>
            <a:ext cx="942975" cy="369332"/>
          </a:xfrm>
          <a:prstGeom prst="rect">
            <a:avLst/>
          </a:prstGeom>
          <a:noFill/>
        </p:spPr>
        <p:txBody>
          <a:bodyPr wrap="square" rtlCol="0">
            <a:spAutoFit/>
          </a:bodyPr>
          <a:p>
            <a:r>
              <a:rPr lang="zh-CN" altLang="en-US" dirty="0"/>
              <a:t>查准率</a:t>
            </a:r>
            <a:endParaRPr lang="zh-CN" altLang="en-US" dirty="0"/>
          </a:p>
        </p:txBody>
      </p:sp>
      <p:pic>
        <p:nvPicPr>
          <p:cNvPr id="14341" name="Picture 5"/>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3474085" y="3241178"/>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custDataLst>
              <p:tags r:id="rId5"/>
            </p:custDataLst>
          </p:nvPr>
        </p:nvSpPr>
        <p:spPr>
          <a:xfrm>
            <a:off x="2556510" y="3933468"/>
            <a:ext cx="942975" cy="369332"/>
          </a:xfrm>
          <a:prstGeom prst="rect">
            <a:avLst/>
          </a:prstGeom>
          <a:noFill/>
        </p:spPr>
        <p:txBody>
          <a:bodyPr wrap="square" rtlCol="0">
            <a:spAutoFit/>
          </a:bodyPr>
          <a:p>
            <a:r>
              <a:rPr lang="zh-CN" altLang="en-US" dirty="0" smtClean="0"/>
              <a:t>查全率</a:t>
            </a:r>
            <a:endParaRPr lang="zh-CN" altLang="en-US" dirty="0"/>
          </a:p>
        </p:txBody>
      </p:sp>
      <p:pic>
        <p:nvPicPr>
          <p:cNvPr id="14342" name="Picture 6"/>
          <p:cNvPicPr>
            <a:picLocks noChangeAspect="1" noChangeArrowheads="1"/>
          </p:cNvPicPr>
          <p:nvPr>
            <p:custDataLst>
              <p:tags r:id="rId6"/>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514458" y="3924970"/>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908247" y="4653449"/>
            <a:ext cx="3975664" cy="14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双波形 3"/>
          <p:cNvSpPr/>
          <p:nvPr/>
        </p:nvSpPr>
        <p:spPr>
          <a:xfrm>
            <a:off x="5883910" y="2414270"/>
            <a:ext cx="2864485" cy="1596390"/>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ltLang="en-US">
                <a:solidFill>
                  <a:schemeClr val="tx1"/>
                </a:solidFill>
                <a:latin typeface="华文楷体" panose="02010600040101010101" charset="-122"/>
                <a:ea typeface="华文楷体" panose="02010600040101010101" charset="-122"/>
              </a:rPr>
              <a:t>单一的查准率和查全率能否准确衡量模型性能？两个度量各有什么特点？请举例说明。</a:t>
            </a:r>
            <a:endParaRPr lang="zh-CN" altLang="en-US">
              <a:solidFill>
                <a:schemeClr val="tx1"/>
              </a:solidFill>
              <a:latin typeface="华文楷体" panose="02010600040101010101" charset="-122"/>
              <a:ea typeface="华文楷体" panose="02010600040101010101" charset="-122"/>
            </a:endParaRPr>
          </a:p>
        </p:txBody>
      </p:sp>
      <p:sp>
        <p:nvSpPr>
          <p:cNvPr id="5" name="文本框 4"/>
          <p:cNvSpPr txBox="1"/>
          <p:nvPr/>
        </p:nvSpPr>
        <p:spPr>
          <a:xfrm>
            <a:off x="6012180" y="4293235"/>
            <a:ext cx="2758440" cy="1198880"/>
          </a:xfrm>
          <a:prstGeom prst="rect">
            <a:avLst/>
          </a:prstGeom>
          <a:noFill/>
        </p:spPr>
        <p:txBody>
          <a:bodyPr wrap="square" rtlCol="0" anchor="t">
            <a:spAutoFit/>
          </a:bodyPr>
          <a:p>
            <a:r>
              <a:rPr lang="zh-CN" altLang="en-US">
                <a:latin typeface="华文楷体" panose="02010600040101010101" charset="-122"/>
                <a:ea typeface="华文楷体" panose="02010600040101010101" charset="-122"/>
                <a:sym typeface="+mn-ea"/>
              </a:rPr>
              <a:t>查准率：尽可能准，允许漏掉，如商品推荐系统</a:t>
            </a:r>
            <a:endParaRPr lang="zh-CN" altLang="en-US">
              <a:latin typeface="华文楷体" panose="02010600040101010101" charset="-122"/>
              <a:ea typeface="华文楷体" panose="02010600040101010101" charset="-122"/>
              <a:sym typeface="+mn-ea"/>
            </a:endParaRPr>
          </a:p>
          <a:p>
            <a:r>
              <a:rPr lang="zh-CN" altLang="en-US">
                <a:latin typeface="华文楷体" panose="02010600040101010101" charset="-122"/>
                <a:ea typeface="华文楷体" panose="02010600040101010101" charset="-122"/>
                <a:sym typeface="+mn-ea"/>
              </a:rPr>
              <a:t>查全率：尽可能全，允许有错，如逃犯信息检索</a:t>
            </a:r>
            <a:endParaRPr lang="zh-CN" altLang="en-US">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en-US" altLang="zh-CN" sz="2400" b="1" dirty="0" smtClean="0">
                <a:sym typeface="+mn-ea"/>
              </a:rPr>
              <a:t>PR</a:t>
            </a:r>
            <a:r>
              <a:rPr lang="zh-CN" altLang="en-US" sz="2400" b="1" dirty="0" smtClean="0">
                <a:sym typeface="+mn-ea"/>
              </a:rPr>
              <a:t>曲线</a:t>
            </a:r>
            <a:endParaRPr lang="zh-CN" altLang="en-US" sz="2400" b="1" dirty="0" smtClean="0">
              <a:sym typeface="+mn-ea"/>
            </a:endParaRPr>
          </a:p>
          <a:p>
            <a:pPr lvl="2"/>
            <a:r>
              <a:rPr lang="en-US" altLang="zh-CN" sz="2055" dirty="0" smtClean="0">
                <a:sym typeface="+mn-ea"/>
              </a:rPr>
              <a:t>PR</a:t>
            </a:r>
            <a:r>
              <a:rPr lang="zh-CN" altLang="en-US" sz="2055" dirty="0" smtClean="0">
                <a:sym typeface="+mn-ea"/>
              </a:rPr>
              <a:t>曲线：</a:t>
            </a:r>
            <a:r>
              <a:rPr lang="zh-CN" altLang="en-US" sz="2055" dirty="0" smtClean="0">
                <a:sym typeface="+mn-ea"/>
              </a:rPr>
              <a:t>根据学习器的预测结果按正例可能性大小对样例进行排序，并逐个把样本作为正例进行预测，则可以得到查准率</a:t>
            </a:r>
            <a:r>
              <a:rPr lang="en-US" altLang="zh-CN" sz="2055" dirty="0" smtClean="0">
                <a:sym typeface="+mn-ea"/>
              </a:rPr>
              <a:t>-</a:t>
            </a:r>
            <a:r>
              <a:rPr lang="zh-CN" altLang="en-US" sz="2055" dirty="0" smtClean="0">
                <a:sym typeface="+mn-ea"/>
              </a:rPr>
              <a:t>查全率曲线</a:t>
            </a:r>
            <a:endParaRPr lang="zh-CN" altLang="en-US" sz="2400" b="1" dirty="0" smtClean="0">
              <a:latin typeface="黑体" panose="02010609060101010101" pitchFamily="49" charset="-122"/>
              <a:ea typeface="黑体" panose="02010609060101010101" pitchFamily="49" charset="-122"/>
              <a:sym typeface="+mn-ea"/>
            </a:endParaRPr>
          </a:p>
        </p:txBody>
      </p:sp>
      <p:pic>
        <p:nvPicPr>
          <p:cNvPr id="15363" name="Picture 3"/>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1907223" y="3245400"/>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p:cNvSpPr txBox="1"/>
          <p:nvPr/>
        </p:nvSpPr>
        <p:spPr>
          <a:xfrm>
            <a:off x="5724525" y="4004945"/>
            <a:ext cx="3124835" cy="1198880"/>
          </a:xfrm>
          <a:prstGeom prst="rect">
            <a:avLst/>
          </a:prstGeom>
          <a:noFill/>
        </p:spPr>
        <p:txBody>
          <a:bodyPr wrap="square" rtlCol="0" anchor="t">
            <a:spAutoFit/>
          </a:bodyPr>
          <a:p>
            <a:r>
              <a:rPr lang="zh-CN" altLang="en-US" dirty="0" smtClean="0">
                <a:sym typeface="+mn-ea"/>
              </a:rPr>
              <a:t>平衡点是</a:t>
            </a:r>
            <a:r>
              <a:rPr lang="zh-CN" altLang="en-US" dirty="0">
                <a:sym typeface="+mn-ea"/>
              </a:rPr>
              <a:t>曲线上</a:t>
            </a:r>
            <a:r>
              <a:rPr lang="zh-CN" altLang="en-US" dirty="0" smtClean="0">
                <a:sym typeface="+mn-ea"/>
              </a:rPr>
              <a:t>“查准率</a:t>
            </a:r>
            <a:r>
              <a:rPr lang="en-US" altLang="zh-CN" dirty="0" smtClean="0">
                <a:sym typeface="+mn-ea"/>
              </a:rPr>
              <a:t>=</a:t>
            </a:r>
            <a:r>
              <a:rPr lang="zh-CN" altLang="en-US" dirty="0" smtClean="0">
                <a:sym typeface="+mn-ea"/>
              </a:rPr>
              <a:t>查全率”时的取值，可用来用于度量</a:t>
            </a:r>
            <a:r>
              <a:rPr lang="en-US" altLang="zh-CN" dirty="0" smtClean="0">
                <a:sym typeface="+mn-ea"/>
              </a:rPr>
              <a:t>P-R</a:t>
            </a:r>
            <a:r>
              <a:rPr lang="zh-CN" altLang="en-US" dirty="0" smtClean="0">
                <a:sym typeface="+mn-ea"/>
              </a:rPr>
              <a:t>曲线有交叉的分类器性能高低</a:t>
            </a:r>
            <a:endParaRPr lang="zh-CN" altLang="en-US" dirty="0" smtClean="0">
              <a:sym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en-US" sz="2400" b="1" dirty="0" smtClean="0">
                <a:sym typeface="+mn-ea"/>
              </a:rPr>
              <a:t>F1</a:t>
            </a:r>
            <a:r>
              <a:rPr lang="zh-CN" altLang="en-US" sz="2400" b="1" dirty="0" smtClean="0">
                <a:sym typeface="+mn-ea"/>
              </a:rPr>
              <a:t>与</a:t>
            </a:r>
            <a:r>
              <a:rPr lang="en-US" altLang="zh-CN" sz="2400" b="1" dirty="0" smtClean="0">
                <a:sym typeface="+mn-ea"/>
              </a:rPr>
              <a:t>     </a:t>
            </a:r>
            <a:r>
              <a:rPr lang="zh-CN" altLang="en-US" sz="2400" b="1" dirty="0" smtClean="0">
                <a:sym typeface="+mn-ea"/>
              </a:rPr>
              <a:t>度量</a:t>
            </a:r>
            <a:endParaRPr lang="zh-CN" altLang="en-US" sz="2400" b="1" dirty="0" smtClean="0">
              <a:sym typeface="+mn-ea"/>
            </a:endParaRPr>
          </a:p>
          <a:p>
            <a:pPr lvl="2"/>
            <a:r>
              <a:rPr lang="en-US" sz="2055" dirty="0" smtClean="0">
                <a:sym typeface="+mn-ea"/>
              </a:rPr>
              <a:t>F1</a:t>
            </a:r>
            <a:r>
              <a:rPr lang="zh-CN" altLang="en-US" sz="2055" dirty="0" smtClean="0">
                <a:sym typeface="+mn-ea"/>
              </a:rPr>
              <a:t>度量：结合</a:t>
            </a:r>
            <a:r>
              <a:rPr lang="zh-CN" sz="2055" dirty="0" smtClean="0">
                <a:sym typeface="+mn-ea"/>
              </a:rPr>
              <a:t>查准率和查全率的综合度量</a:t>
            </a:r>
            <a:endParaRPr lang="zh-CN" sz="2055" dirty="0" smtClean="0">
              <a:sym typeface="+mn-ea"/>
            </a:endParaRPr>
          </a:p>
          <a:p>
            <a:pPr lvl="2"/>
            <a:endParaRPr lang="zh-CN" sz="2400" b="1" dirty="0" smtClean="0">
              <a:latin typeface="黑体" panose="02010609060101010101" pitchFamily="49" charset="-122"/>
              <a:ea typeface="黑体" panose="02010609060101010101" pitchFamily="49" charset="-122"/>
              <a:sym typeface="+mn-ea"/>
            </a:endParaRPr>
          </a:p>
          <a:p>
            <a:pPr lvl="2"/>
            <a:endParaRPr lang="zh-CN" sz="2400" b="1" dirty="0" smtClean="0">
              <a:latin typeface="黑体" panose="02010609060101010101" pitchFamily="49" charset="-122"/>
              <a:ea typeface="黑体" panose="02010609060101010101" pitchFamily="49" charset="-122"/>
              <a:sym typeface="+mn-ea"/>
            </a:endParaRPr>
          </a:p>
          <a:p>
            <a:pPr lvl="2"/>
            <a:endParaRPr lang="zh-CN" sz="2400" b="1" dirty="0" smtClean="0">
              <a:latin typeface="黑体" panose="02010609060101010101" pitchFamily="49" charset="-122"/>
              <a:ea typeface="黑体" panose="02010609060101010101" pitchFamily="49" charset="-122"/>
              <a:sym typeface="+mn-ea"/>
            </a:endParaRPr>
          </a:p>
          <a:p>
            <a:pPr lvl="2" algn="l">
              <a:buClrTx/>
              <a:buSzTx/>
            </a:pPr>
            <a:r>
              <a:rPr lang="en-US" sz="2055" dirty="0" smtClean="0">
                <a:sym typeface="+mn-ea"/>
              </a:rPr>
              <a:t>    </a:t>
            </a:r>
            <a:r>
              <a:rPr lang="zh-CN" altLang="en-US" sz="2055" dirty="0" smtClean="0">
                <a:sym typeface="+mn-ea"/>
              </a:rPr>
              <a:t>度量：</a:t>
            </a:r>
            <a:r>
              <a:rPr lang="zh-CN" altLang="en-US" sz="2055" dirty="0" smtClean="0">
                <a:sym typeface="+mn-ea"/>
              </a:rPr>
              <a:t>更一般的F1度量</a:t>
            </a:r>
            <a:endParaRPr lang="zh-CN" altLang="en-US" sz="2055" dirty="0" smtClean="0">
              <a:sym typeface="+mn-ea"/>
            </a:endParaRPr>
          </a:p>
        </p:txBody>
      </p:sp>
      <p:pic>
        <p:nvPicPr>
          <p:cNvPr id="16386"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2014301" y="2852878"/>
            <a:ext cx="4387381" cy="5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1835785" y="1741670"/>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custDataLst>
              <p:tags r:id="rId6"/>
            </p:custDataLst>
          </p:nvPr>
        </p:nvPicPr>
        <p:blipFill>
          <a:blip r:embed="rId5">
            <a:extLst>
              <a:ext uri="{28A0092B-C50C-407E-A947-70E740481C1C}">
                <a14:useLocalDpi xmlns:a14="http://schemas.microsoft.com/office/drawing/2010/main" val="0"/>
              </a:ext>
            </a:extLst>
          </a:blip>
          <a:srcRect/>
          <a:stretch>
            <a:fillRect/>
          </a:stretch>
        </p:blipFill>
        <p:spPr bwMode="auto">
          <a:xfrm>
            <a:off x="1548130" y="3830185"/>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2124075" y="4365132"/>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双波形 8"/>
          <p:cNvSpPr/>
          <p:nvPr>
            <p:custDataLst>
              <p:tags r:id="rId9"/>
            </p:custDataLst>
          </p:nvPr>
        </p:nvSpPr>
        <p:spPr>
          <a:xfrm>
            <a:off x="5796280" y="3644900"/>
            <a:ext cx="2864485" cy="133540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ltLang="en-US">
                <a:solidFill>
                  <a:schemeClr val="tx1"/>
                </a:solidFill>
                <a:latin typeface="华文楷体" panose="02010600040101010101" charset="-122"/>
                <a:ea typeface="华文楷体" panose="02010600040101010101" charset="-122"/>
              </a:rPr>
              <a:t>讨论两个度量之间的关系，并说明</a:t>
            </a:r>
            <a:r>
              <a:rPr lang="en-US" altLang="zh-CN">
                <a:solidFill>
                  <a:schemeClr val="tx1"/>
                </a:solidFill>
                <a:latin typeface="华文楷体" panose="02010600040101010101" charset="-122"/>
                <a:ea typeface="华文楷体" panose="02010600040101010101" charset="-122"/>
              </a:rPr>
              <a:t>beta</a:t>
            </a:r>
            <a:r>
              <a:rPr lang="zh-CN" altLang="en-US">
                <a:solidFill>
                  <a:schemeClr val="tx1"/>
                </a:solidFill>
                <a:latin typeface="华文楷体" panose="02010600040101010101" charset="-122"/>
                <a:ea typeface="华文楷体" panose="02010600040101010101" charset="-122"/>
              </a:rPr>
              <a:t>的取值大小的作用。</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605" y="1124585"/>
            <a:ext cx="8571230" cy="52565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sz="2400" b="1" dirty="0" smtClean="0">
                <a:sym typeface="+mn-ea"/>
              </a:rPr>
              <a:t>例题</a:t>
            </a:r>
            <a:endParaRPr lang="zh-CN" altLang="en-US" sz="2400" b="1" dirty="0" smtClean="0">
              <a:sym typeface="+mn-ea"/>
            </a:endParaRPr>
          </a:p>
          <a:p>
            <a:pPr lvl="2"/>
            <a:r>
              <a:rPr lang="zh-CN" altLang="en-US" sz="2055" dirty="0" smtClean="0">
                <a:sym typeface="+mn-ea"/>
              </a:rPr>
              <a:t>假如安徽大学准备招标采购一套图书馆人脸识别系统，选择</a:t>
            </a:r>
            <a:r>
              <a:rPr lang="en-US" altLang="zh-CN" sz="2055" dirty="0" smtClean="0">
                <a:sym typeface="+mn-ea"/>
              </a:rPr>
              <a:t>2</a:t>
            </a:r>
            <a:r>
              <a:rPr lang="zh-CN" altLang="en-US" sz="2055" dirty="0" smtClean="0">
                <a:sym typeface="+mn-ea"/>
              </a:rPr>
              <a:t>家公司的产品测试。测试手段：从图书馆一段监控视频中识别男生的人数。结果如下：</a:t>
            </a:r>
            <a:endParaRPr lang="zh-CN" altLang="en-US" sz="2055" dirty="0" smtClean="0">
              <a:sym typeface="+mn-ea"/>
            </a:endParaRPr>
          </a:p>
          <a:p>
            <a:pPr marL="914400" lvl="2" indent="0">
              <a:buNone/>
            </a:pPr>
            <a:r>
              <a:rPr lang="en-US" altLang="zh-CN" sz="2055" dirty="0" smtClean="0">
                <a:sym typeface="+mn-ea"/>
              </a:rPr>
              <a:t>1</a:t>
            </a:r>
            <a:r>
              <a:rPr lang="zh-CN" altLang="en-US" sz="2055" dirty="0" smtClean="0">
                <a:sym typeface="+mn-ea"/>
              </a:rPr>
              <a:t>、产品</a:t>
            </a:r>
            <a:r>
              <a:rPr lang="en-US" altLang="zh-CN" sz="2055" dirty="0" smtClean="0">
                <a:sym typeface="+mn-ea"/>
              </a:rPr>
              <a:t>1</a:t>
            </a:r>
            <a:r>
              <a:rPr lang="zh-CN" altLang="en-US" sz="2055" dirty="0" smtClean="0">
                <a:sym typeface="+mn-ea"/>
              </a:rPr>
              <a:t>的检测结果：检测出男生</a:t>
            </a:r>
            <a:r>
              <a:rPr lang="en-US" altLang="zh-CN" sz="2055" dirty="0" smtClean="0">
                <a:sym typeface="+mn-ea"/>
              </a:rPr>
              <a:t>82</a:t>
            </a:r>
            <a:r>
              <a:rPr lang="zh-CN" altLang="en-US" sz="2055" dirty="0" smtClean="0">
                <a:sym typeface="+mn-ea"/>
              </a:rPr>
              <a:t>人，其中</a:t>
            </a:r>
            <a:r>
              <a:rPr lang="en-US" altLang="zh-CN" sz="2055" dirty="0" smtClean="0">
                <a:sym typeface="+mn-ea"/>
              </a:rPr>
              <a:t>78</a:t>
            </a:r>
            <a:r>
              <a:rPr lang="zh-CN" altLang="en-US" sz="2055" dirty="0" smtClean="0">
                <a:sym typeface="+mn-ea"/>
              </a:rPr>
              <a:t>人</a:t>
            </a:r>
            <a:r>
              <a:rPr lang="zh-CN" altLang="en-US" sz="2055" dirty="0" smtClean="0">
                <a:sym typeface="+mn-ea"/>
              </a:rPr>
              <a:t>为男、</a:t>
            </a:r>
            <a:r>
              <a:rPr lang="en-US" altLang="zh-CN" sz="2055" dirty="0" smtClean="0">
                <a:sym typeface="+mn-ea"/>
              </a:rPr>
              <a:t>4</a:t>
            </a:r>
            <a:r>
              <a:rPr lang="zh-CN" altLang="en-US" sz="2055" dirty="0" smtClean="0">
                <a:sym typeface="+mn-ea"/>
              </a:rPr>
              <a:t>人</a:t>
            </a:r>
            <a:r>
              <a:rPr lang="zh-CN" altLang="en-US" sz="2055" dirty="0" smtClean="0">
                <a:sym typeface="+mn-ea"/>
              </a:rPr>
              <a:t>为女；</a:t>
            </a:r>
            <a:endParaRPr lang="zh-CN" altLang="en-US" sz="2055" dirty="0" smtClean="0">
              <a:sym typeface="+mn-ea"/>
            </a:endParaRPr>
          </a:p>
          <a:p>
            <a:pPr marL="914400" lvl="2" indent="0">
              <a:buNone/>
            </a:pPr>
            <a:r>
              <a:rPr lang="en-US" altLang="zh-CN" sz="2055" dirty="0" smtClean="0">
                <a:sym typeface="+mn-ea"/>
              </a:rPr>
              <a:t>2</a:t>
            </a:r>
            <a:r>
              <a:rPr lang="zh-CN" altLang="en-US" sz="2055" dirty="0" smtClean="0">
                <a:sym typeface="+mn-ea"/>
              </a:rPr>
              <a:t>、</a:t>
            </a:r>
            <a:r>
              <a:rPr lang="zh-CN" altLang="en-US" sz="2055" dirty="0" smtClean="0">
                <a:sym typeface="+mn-ea"/>
              </a:rPr>
              <a:t>产品</a:t>
            </a:r>
            <a:r>
              <a:rPr lang="en-US" altLang="zh-CN" sz="2055" dirty="0" smtClean="0">
                <a:sym typeface="+mn-ea"/>
              </a:rPr>
              <a:t>2</a:t>
            </a:r>
            <a:r>
              <a:rPr lang="zh-CN" altLang="en-US" sz="2055" dirty="0" smtClean="0">
                <a:sym typeface="+mn-ea"/>
              </a:rPr>
              <a:t>的检测结果：检测出男生</a:t>
            </a:r>
            <a:r>
              <a:rPr lang="en-US" altLang="zh-CN" sz="2055" dirty="0" smtClean="0">
                <a:sym typeface="+mn-ea"/>
              </a:rPr>
              <a:t>88</a:t>
            </a:r>
            <a:r>
              <a:rPr lang="zh-CN" altLang="en-US" sz="2055" dirty="0" smtClean="0">
                <a:sym typeface="+mn-ea"/>
              </a:rPr>
              <a:t>人，其中</a:t>
            </a:r>
            <a:r>
              <a:rPr lang="en-US" altLang="zh-CN" sz="2055" dirty="0" smtClean="0">
                <a:sym typeface="+mn-ea"/>
              </a:rPr>
              <a:t>80</a:t>
            </a:r>
            <a:r>
              <a:rPr lang="zh-CN" altLang="en-US" sz="2055" dirty="0" smtClean="0">
                <a:sym typeface="+mn-ea"/>
              </a:rPr>
              <a:t>人为男、</a:t>
            </a:r>
            <a:r>
              <a:rPr lang="en-US" altLang="zh-CN" sz="2055" dirty="0" smtClean="0">
                <a:sym typeface="+mn-ea"/>
              </a:rPr>
              <a:t>8</a:t>
            </a:r>
            <a:r>
              <a:rPr lang="zh-CN" altLang="en-US" sz="2055" dirty="0" smtClean="0">
                <a:sym typeface="+mn-ea"/>
              </a:rPr>
              <a:t>人为女；</a:t>
            </a:r>
            <a:endParaRPr lang="zh-CN" altLang="en-US" sz="2055" dirty="0" smtClean="0">
              <a:sym typeface="+mn-ea"/>
            </a:endParaRPr>
          </a:p>
          <a:p>
            <a:pPr marL="914400" lvl="2" indent="0">
              <a:buNone/>
            </a:pPr>
            <a:r>
              <a:rPr lang="en-US" altLang="zh-CN" sz="2055" dirty="0" smtClean="0">
                <a:sym typeface="+mn-ea"/>
              </a:rPr>
              <a:t>3</a:t>
            </a:r>
            <a:r>
              <a:rPr lang="zh-CN" altLang="en-US" sz="2055" dirty="0" smtClean="0">
                <a:sym typeface="+mn-ea"/>
              </a:rPr>
              <a:t>、经过人工检测，视频中实际准确的总人数</a:t>
            </a:r>
            <a:r>
              <a:rPr lang="en-US" altLang="zh-CN" sz="2055" dirty="0" smtClean="0">
                <a:sym typeface="+mn-ea"/>
              </a:rPr>
              <a:t>100</a:t>
            </a:r>
            <a:r>
              <a:rPr lang="zh-CN" altLang="en-US" sz="2055" dirty="0" smtClean="0">
                <a:sym typeface="+mn-ea"/>
              </a:rPr>
              <a:t>人，其中</a:t>
            </a:r>
            <a:r>
              <a:rPr lang="en-US" altLang="zh-CN" sz="2055" dirty="0" smtClean="0">
                <a:sym typeface="+mn-ea"/>
              </a:rPr>
              <a:t>8</a:t>
            </a:r>
            <a:r>
              <a:rPr lang="en-US" altLang="zh-CN" sz="2055" dirty="0" smtClean="0">
                <a:sym typeface="+mn-ea"/>
              </a:rPr>
              <a:t>0</a:t>
            </a:r>
            <a:r>
              <a:rPr lang="zh-CN" altLang="en-US" sz="2055" dirty="0" smtClean="0">
                <a:sym typeface="+mn-ea"/>
              </a:rPr>
              <a:t>人为男、</a:t>
            </a:r>
            <a:r>
              <a:rPr lang="en-US" altLang="zh-CN" sz="2055" dirty="0" smtClean="0">
                <a:sym typeface="+mn-ea"/>
              </a:rPr>
              <a:t>20</a:t>
            </a:r>
            <a:r>
              <a:rPr lang="zh-CN" altLang="en-US" sz="2055" dirty="0" smtClean="0">
                <a:sym typeface="+mn-ea"/>
              </a:rPr>
              <a:t>人为女。</a:t>
            </a:r>
            <a:endParaRPr lang="zh-CN" altLang="en-US" sz="2055" dirty="0" smtClean="0">
              <a:sym typeface="+mn-ea"/>
            </a:endParaRPr>
          </a:p>
          <a:p>
            <a:pPr marL="914400" lvl="2" indent="0">
              <a:buNone/>
            </a:pPr>
            <a:r>
              <a:rPr lang="zh-CN" altLang="en-US" sz="2055" dirty="0" smtClean="0">
                <a:sym typeface="+mn-ea"/>
              </a:rPr>
              <a:t>请问产品</a:t>
            </a:r>
            <a:r>
              <a:rPr lang="en-US" altLang="zh-CN" sz="2055" dirty="0" smtClean="0">
                <a:sym typeface="+mn-ea"/>
              </a:rPr>
              <a:t>1</a:t>
            </a:r>
            <a:r>
              <a:rPr lang="zh-CN" altLang="en-US" sz="2055" dirty="0" smtClean="0">
                <a:sym typeface="+mn-ea"/>
              </a:rPr>
              <a:t>和产品</a:t>
            </a:r>
            <a:r>
              <a:rPr lang="en-US" altLang="zh-CN" sz="2055" dirty="0" smtClean="0">
                <a:sym typeface="+mn-ea"/>
              </a:rPr>
              <a:t>2</a:t>
            </a:r>
            <a:r>
              <a:rPr lang="zh-CN" altLang="en-US" sz="2055" dirty="0" smtClean="0">
                <a:sym typeface="+mn-ea"/>
              </a:rPr>
              <a:t>的</a:t>
            </a:r>
            <a:r>
              <a:rPr lang="en-US" altLang="zh-CN" sz="2055" dirty="0" smtClean="0">
                <a:sym typeface="+mn-ea"/>
              </a:rPr>
              <a:t>P</a:t>
            </a:r>
            <a:r>
              <a:rPr lang="zh-CN" altLang="en-US" sz="2055" dirty="0" smtClean="0">
                <a:sym typeface="+mn-ea"/>
              </a:rPr>
              <a:t>、</a:t>
            </a:r>
            <a:r>
              <a:rPr lang="en-US" altLang="zh-CN" sz="2055" dirty="0" smtClean="0">
                <a:sym typeface="+mn-ea"/>
              </a:rPr>
              <a:t>R</a:t>
            </a:r>
            <a:r>
              <a:rPr lang="zh-CN" altLang="en-US" sz="2055" dirty="0" smtClean="0">
                <a:sym typeface="+mn-ea"/>
              </a:rPr>
              <a:t>、</a:t>
            </a:r>
            <a:r>
              <a:rPr lang="en-US" altLang="zh-CN" sz="2055" dirty="0" smtClean="0">
                <a:sym typeface="+mn-ea"/>
              </a:rPr>
              <a:t>F1</a:t>
            </a:r>
            <a:r>
              <a:rPr lang="zh-CN" altLang="en-US" sz="2055" dirty="0" smtClean="0">
                <a:sym typeface="+mn-ea"/>
              </a:rPr>
              <a:t>分别是多少？哪个产品更优秀？</a:t>
            </a:r>
            <a:endParaRPr lang="zh-CN" altLang="en-US" sz="2055" dirty="0" smtClean="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385" y="1745609"/>
            <a:ext cx="44767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a:latin typeface="黑体" panose="02010609060101010101" pitchFamily="49" charset="-122"/>
              <a:ea typeface="黑体" panose="02010609060101010101" pitchFamily="49" charset="-122"/>
            </a:endParaRPr>
          </a:p>
          <a:p>
            <a:endParaRPr lang="en-US" altLang="zh-CN" sz="2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zh-CN" sz="2400" b="1" dirty="0" smtClean="0">
                <a:sym typeface="+mn-ea"/>
              </a:rPr>
              <a:t>例题</a:t>
            </a:r>
            <a:endParaRPr lang="zh-CN" altLang="en-US" sz="2400" b="1" dirty="0" smtClean="0">
              <a:sym typeface="+mn-ea"/>
            </a:endParaRPr>
          </a:p>
          <a:p>
            <a:pPr lvl="2"/>
            <a:r>
              <a:rPr lang="zh-CN" altLang="en-US" sz="2055" dirty="0" smtClean="0">
                <a:sym typeface="+mn-ea"/>
              </a:rPr>
              <a:t>产品</a:t>
            </a:r>
            <a:r>
              <a:rPr lang="en-US" altLang="zh-CN" sz="2055" dirty="0" smtClean="0">
                <a:sym typeface="+mn-ea"/>
              </a:rPr>
              <a:t>1</a:t>
            </a:r>
            <a:r>
              <a:rPr lang="zh-CN" altLang="en-US" sz="2055" dirty="0" smtClean="0">
                <a:sym typeface="+mn-ea"/>
              </a:rPr>
              <a:t>的混淆矩阵</a:t>
            </a:r>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r>
              <a:rPr lang="zh-CN" altLang="en-US" sz="2055" dirty="0" smtClean="0">
                <a:sym typeface="+mn-ea"/>
              </a:rPr>
              <a:t>产品</a:t>
            </a:r>
            <a:r>
              <a:rPr lang="en-US" altLang="zh-CN" sz="2055" dirty="0" smtClean="0">
                <a:sym typeface="+mn-ea"/>
              </a:rPr>
              <a:t>2</a:t>
            </a:r>
            <a:r>
              <a:rPr lang="zh-CN" altLang="en-US" sz="2055" dirty="0" smtClean="0">
                <a:sym typeface="+mn-ea"/>
              </a:rPr>
              <a:t>的混淆矩阵</a:t>
            </a:r>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endParaRPr lang="zh-CN" altLang="en-US" sz="2055" dirty="0" smtClean="0">
              <a:sym typeface="+mn-ea"/>
            </a:endParaRPr>
          </a:p>
          <a:p>
            <a:pPr lvl="2"/>
            <a:r>
              <a:rPr lang="zh-CN" altLang="en-US" sz="2055" dirty="0" smtClean="0">
                <a:sym typeface="+mn-ea"/>
              </a:rPr>
              <a:t>产品</a:t>
            </a:r>
            <a:r>
              <a:rPr lang="en-US" altLang="zh-CN" sz="2055" dirty="0" smtClean="0">
                <a:sym typeface="+mn-ea"/>
              </a:rPr>
              <a:t>1</a:t>
            </a:r>
            <a:r>
              <a:rPr lang="zh-CN" altLang="en-US" sz="2055" dirty="0" smtClean="0">
                <a:sym typeface="+mn-ea"/>
              </a:rPr>
              <a:t>：</a:t>
            </a:r>
            <a:r>
              <a:rPr lang="en-US" altLang="zh-CN" sz="2055" dirty="0" smtClean="0">
                <a:sym typeface="+mn-ea"/>
              </a:rPr>
              <a:t>P=0.975</a:t>
            </a:r>
            <a:r>
              <a:rPr lang="zh-CN" altLang="en-US" sz="2055" dirty="0" smtClean="0">
                <a:sym typeface="+mn-ea"/>
              </a:rPr>
              <a:t>，</a:t>
            </a:r>
            <a:r>
              <a:rPr lang="en-US" altLang="zh-CN" sz="2055" dirty="0" smtClean="0">
                <a:sym typeface="+mn-ea"/>
              </a:rPr>
              <a:t>R=0.9512</a:t>
            </a:r>
            <a:r>
              <a:rPr lang="zh-CN" altLang="en-US" sz="2055" dirty="0" smtClean="0">
                <a:sym typeface="+mn-ea"/>
              </a:rPr>
              <a:t>，</a:t>
            </a:r>
            <a:r>
              <a:rPr lang="en-US" altLang="zh-CN" sz="2055" dirty="0" smtClean="0">
                <a:sym typeface="+mn-ea"/>
              </a:rPr>
              <a:t>F1=0.963</a:t>
            </a:r>
            <a:endParaRPr lang="en-US" altLang="zh-CN" sz="2055" dirty="0" smtClean="0">
              <a:sym typeface="+mn-ea"/>
            </a:endParaRPr>
          </a:p>
          <a:p>
            <a:pPr lvl="2"/>
            <a:r>
              <a:rPr lang="zh-CN" altLang="en-US" sz="2055" dirty="0" smtClean="0">
                <a:sym typeface="+mn-ea"/>
              </a:rPr>
              <a:t>产品</a:t>
            </a:r>
            <a:r>
              <a:rPr lang="en-US" altLang="zh-CN" sz="2055" dirty="0" smtClean="0">
                <a:sym typeface="+mn-ea"/>
              </a:rPr>
              <a:t>2</a:t>
            </a:r>
            <a:r>
              <a:rPr lang="zh-CN" altLang="en-US" sz="2055" dirty="0" smtClean="0">
                <a:sym typeface="+mn-ea"/>
              </a:rPr>
              <a:t>：</a:t>
            </a:r>
            <a:r>
              <a:rPr lang="en-US" altLang="zh-CN" sz="2055" dirty="0" smtClean="0">
                <a:sym typeface="+mn-ea"/>
              </a:rPr>
              <a:t>P=1</a:t>
            </a:r>
            <a:r>
              <a:rPr lang="zh-CN" altLang="en-US" sz="2055" dirty="0" smtClean="0">
                <a:sym typeface="+mn-ea"/>
              </a:rPr>
              <a:t>，</a:t>
            </a:r>
            <a:r>
              <a:rPr lang="en-US" altLang="zh-CN" sz="2055" dirty="0" smtClean="0">
                <a:sym typeface="+mn-ea"/>
              </a:rPr>
              <a:t>        R=0.91</a:t>
            </a:r>
            <a:r>
              <a:rPr lang="zh-CN" altLang="en-US" sz="2055" dirty="0" smtClean="0">
                <a:sym typeface="+mn-ea"/>
              </a:rPr>
              <a:t>，</a:t>
            </a:r>
            <a:r>
              <a:rPr lang="en-US" altLang="zh-CN" sz="2055" dirty="0" smtClean="0">
                <a:sym typeface="+mn-ea"/>
              </a:rPr>
              <a:t>     F1=0.952</a:t>
            </a:r>
            <a:endParaRPr lang="en-US" altLang="zh-CN" sz="2055" dirty="0" smtClean="0">
              <a:sym typeface="+mn-ea"/>
            </a:endParaRPr>
          </a:p>
        </p:txBody>
      </p:sp>
      <p:graphicFrame>
        <p:nvGraphicFramePr>
          <p:cNvPr id="5" name="表格 4"/>
          <p:cNvGraphicFramePr/>
          <p:nvPr>
            <p:custDataLst>
              <p:tags r:id="rId2"/>
            </p:custDataLst>
          </p:nvPr>
        </p:nvGraphicFramePr>
        <p:xfrm>
          <a:off x="2627630" y="2493010"/>
          <a:ext cx="4530090" cy="1341120"/>
        </p:xfrm>
        <a:graphic>
          <a:graphicData uri="http://schemas.openxmlformats.org/drawingml/2006/table">
            <a:tbl>
              <a:tblPr firstRow="1" bandRow="1">
                <a:tableStyleId>{5C22544A-7EE6-4342-B048-85BDC9FD1C3A}</a:tableStyleId>
              </a:tblPr>
              <a:tblGrid>
                <a:gridCol w="1510030"/>
                <a:gridCol w="1510030"/>
                <a:gridCol w="1510030"/>
              </a:tblGrid>
              <a:tr h="335280">
                <a:tc rowSpan="2">
                  <a:txBody>
                    <a:bodyPr/>
                    <a:p>
                      <a:pPr algn="ctr">
                        <a:buNone/>
                      </a:pPr>
                      <a:r>
                        <a:rPr lang="zh-CN" altLang="en-US" sz="1600"/>
                        <a:t>真实情况</a:t>
                      </a:r>
                      <a:endParaRPr lang="zh-CN" altLang="en-US" sz="1600"/>
                    </a:p>
                  </a:txBody>
                  <a:tcPr anchor="ctr" anchorCtr="0"/>
                </a:tc>
                <a:tc gridSpan="2">
                  <a:txBody>
                    <a:bodyPr/>
                    <a:p>
                      <a:pPr algn="ctr">
                        <a:buNone/>
                      </a:pPr>
                      <a:r>
                        <a:rPr lang="zh-CN" altLang="en-US" sz="1600"/>
                        <a:t>预测情况</a:t>
                      </a:r>
                      <a:endParaRPr lang="zh-CN" altLang="en-US" sz="1600"/>
                    </a:p>
                  </a:txBody>
                  <a:tcPr/>
                </a:tc>
                <a:tc hMerge="1">
                  <a:tcPr/>
                </a:tc>
              </a:tr>
              <a:tr h="335280">
                <a:tc vMerge="1">
                  <a:tcPr/>
                </a:tc>
                <a:tc>
                  <a:txBody>
                    <a:bodyPr/>
                    <a:p>
                      <a:pPr algn="ctr">
                        <a:buNone/>
                      </a:pPr>
                      <a:r>
                        <a:rPr lang="zh-CN" altLang="en-US" sz="1600"/>
                        <a:t>男</a:t>
                      </a:r>
                      <a:endParaRPr lang="zh-CN" altLang="en-US" sz="1600"/>
                    </a:p>
                  </a:txBody>
                  <a:tcPr/>
                </a:tc>
                <a:tc>
                  <a:txBody>
                    <a:bodyPr/>
                    <a:p>
                      <a:pPr algn="ctr">
                        <a:buNone/>
                      </a:pPr>
                      <a:r>
                        <a:rPr lang="zh-CN" altLang="en-US" sz="1600"/>
                        <a:t>女</a:t>
                      </a:r>
                      <a:endParaRPr lang="zh-CN" altLang="en-US" sz="1600"/>
                    </a:p>
                  </a:txBody>
                  <a:tcPr/>
                </a:tc>
              </a:tr>
              <a:tr h="335280">
                <a:tc>
                  <a:txBody>
                    <a:bodyPr/>
                    <a:p>
                      <a:pPr algn="ctr">
                        <a:buNone/>
                      </a:pPr>
                      <a:r>
                        <a:rPr lang="zh-CN" altLang="en-US" sz="1600"/>
                        <a:t>男</a:t>
                      </a:r>
                      <a:endParaRPr lang="zh-CN" altLang="en-US" sz="1600"/>
                    </a:p>
                  </a:txBody>
                  <a:tcPr/>
                </a:tc>
                <a:tc>
                  <a:txBody>
                    <a:bodyPr/>
                    <a:p>
                      <a:pPr algn="ctr">
                        <a:buNone/>
                      </a:pPr>
                      <a:r>
                        <a:rPr lang="en-US" altLang="zh-CN" sz="1600"/>
                        <a:t>78</a:t>
                      </a:r>
                      <a:endParaRPr lang="en-US" altLang="zh-CN" sz="1600"/>
                    </a:p>
                  </a:txBody>
                  <a:tcPr/>
                </a:tc>
                <a:tc>
                  <a:txBody>
                    <a:bodyPr/>
                    <a:p>
                      <a:pPr algn="ctr">
                        <a:buNone/>
                      </a:pPr>
                      <a:r>
                        <a:rPr lang="en-US" altLang="zh-CN" sz="1600"/>
                        <a:t>2</a:t>
                      </a:r>
                      <a:endParaRPr lang="en-US" altLang="zh-CN" sz="1600"/>
                    </a:p>
                  </a:txBody>
                  <a:tcPr/>
                </a:tc>
              </a:tr>
              <a:tr h="335280">
                <a:tc>
                  <a:txBody>
                    <a:bodyPr/>
                    <a:p>
                      <a:pPr algn="ctr">
                        <a:buNone/>
                      </a:pPr>
                      <a:r>
                        <a:rPr lang="zh-CN" altLang="en-US" sz="1600"/>
                        <a:t>女</a:t>
                      </a:r>
                      <a:endParaRPr lang="zh-CN" altLang="en-US" sz="1600"/>
                    </a:p>
                  </a:txBody>
                  <a:tcPr/>
                </a:tc>
                <a:tc>
                  <a:txBody>
                    <a:bodyPr/>
                    <a:p>
                      <a:pPr algn="ctr">
                        <a:buNone/>
                      </a:pPr>
                      <a:r>
                        <a:rPr lang="en-US" altLang="zh-CN" sz="1600"/>
                        <a:t>4</a:t>
                      </a:r>
                      <a:endParaRPr lang="en-US" altLang="zh-CN" sz="1600"/>
                    </a:p>
                  </a:txBody>
                  <a:tcPr/>
                </a:tc>
                <a:tc>
                  <a:txBody>
                    <a:bodyPr/>
                    <a:p>
                      <a:pPr algn="ctr">
                        <a:buNone/>
                      </a:pPr>
                      <a:r>
                        <a:rPr lang="en-US" altLang="zh-CN" sz="1600"/>
                        <a:t>16</a:t>
                      </a:r>
                      <a:endParaRPr lang="en-US" altLang="zh-CN" sz="1600"/>
                    </a:p>
                  </a:txBody>
                  <a:tcPr/>
                </a:tc>
              </a:tr>
            </a:tbl>
          </a:graphicData>
        </a:graphic>
      </p:graphicFrame>
      <p:graphicFrame>
        <p:nvGraphicFramePr>
          <p:cNvPr id="6" name="表格 5"/>
          <p:cNvGraphicFramePr/>
          <p:nvPr>
            <p:custDataLst>
              <p:tags r:id="rId3"/>
            </p:custDataLst>
          </p:nvPr>
        </p:nvGraphicFramePr>
        <p:xfrm>
          <a:off x="2627630" y="4364990"/>
          <a:ext cx="4530090" cy="1341120"/>
        </p:xfrm>
        <a:graphic>
          <a:graphicData uri="http://schemas.openxmlformats.org/drawingml/2006/table">
            <a:tbl>
              <a:tblPr firstRow="1" bandRow="1">
                <a:tableStyleId>{5C22544A-7EE6-4342-B048-85BDC9FD1C3A}</a:tableStyleId>
              </a:tblPr>
              <a:tblGrid>
                <a:gridCol w="1510030"/>
                <a:gridCol w="1510030"/>
                <a:gridCol w="1510030"/>
              </a:tblGrid>
              <a:tr h="335280">
                <a:tc rowSpan="2">
                  <a:txBody>
                    <a:bodyPr/>
                    <a:p>
                      <a:pPr algn="ctr">
                        <a:buNone/>
                      </a:pPr>
                      <a:r>
                        <a:rPr lang="zh-CN" altLang="en-US" sz="1600"/>
                        <a:t>真实情况</a:t>
                      </a:r>
                      <a:endParaRPr lang="zh-CN" altLang="en-US" sz="1600"/>
                    </a:p>
                  </a:txBody>
                  <a:tcPr anchor="ctr" anchorCtr="0"/>
                </a:tc>
                <a:tc gridSpan="2">
                  <a:txBody>
                    <a:bodyPr/>
                    <a:p>
                      <a:pPr algn="ctr">
                        <a:buNone/>
                      </a:pPr>
                      <a:r>
                        <a:rPr lang="zh-CN" altLang="en-US" sz="1600"/>
                        <a:t>预测情况</a:t>
                      </a:r>
                      <a:endParaRPr lang="zh-CN" altLang="en-US" sz="1600"/>
                    </a:p>
                  </a:txBody>
                  <a:tcPr/>
                </a:tc>
                <a:tc hMerge="1">
                  <a:tcPr/>
                </a:tc>
              </a:tr>
              <a:tr h="335280">
                <a:tc vMerge="1">
                  <a:tcPr/>
                </a:tc>
                <a:tc>
                  <a:txBody>
                    <a:bodyPr/>
                    <a:p>
                      <a:pPr algn="ctr">
                        <a:buNone/>
                      </a:pPr>
                      <a:r>
                        <a:rPr lang="zh-CN" altLang="en-US" sz="1600"/>
                        <a:t>男</a:t>
                      </a:r>
                      <a:endParaRPr lang="zh-CN" altLang="en-US" sz="1600"/>
                    </a:p>
                  </a:txBody>
                  <a:tcPr/>
                </a:tc>
                <a:tc>
                  <a:txBody>
                    <a:bodyPr/>
                    <a:p>
                      <a:pPr algn="ctr">
                        <a:buNone/>
                      </a:pPr>
                      <a:r>
                        <a:rPr lang="zh-CN" altLang="en-US" sz="1600"/>
                        <a:t>女</a:t>
                      </a:r>
                      <a:endParaRPr lang="zh-CN" altLang="en-US" sz="1600"/>
                    </a:p>
                  </a:txBody>
                  <a:tcPr/>
                </a:tc>
              </a:tr>
              <a:tr h="335280">
                <a:tc>
                  <a:txBody>
                    <a:bodyPr/>
                    <a:p>
                      <a:pPr algn="ctr">
                        <a:buNone/>
                      </a:pPr>
                      <a:r>
                        <a:rPr lang="zh-CN" altLang="en-US" sz="1600"/>
                        <a:t>男</a:t>
                      </a:r>
                      <a:endParaRPr lang="zh-CN" altLang="en-US" sz="1600"/>
                    </a:p>
                  </a:txBody>
                  <a:tcPr/>
                </a:tc>
                <a:tc>
                  <a:txBody>
                    <a:bodyPr/>
                    <a:p>
                      <a:pPr algn="ctr">
                        <a:buNone/>
                      </a:pPr>
                      <a:r>
                        <a:rPr lang="en-US" altLang="zh-CN" sz="1600"/>
                        <a:t>80</a:t>
                      </a:r>
                      <a:endParaRPr lang="en-US" altLang="zh-CN" sz="1600"/>
                    </a:p>
                  </a:txBody>
                  <a:tcPr/>
                </a:tc>
                <a:tc>
                  <a:txBody>
                    <a:bodyPr/>
                    <a:p>
                      <a:pPr algn="ctr">
                        <a:buNone/>
                      </a:pPr>
                      <a:r>
                        <a:rPr lang="en-US" altLang="zh-CN" sz="1600"/>
                        <a:t>0</a:t>
                      </a:r>
                      <a:endParaRPr lang="en-US" altLang="zh-CN" sz="1600"/>
                    </a:p>
                  </a:txBody>
                  <a:tcPr/>
                </a:tc>
              </a:tr>
              <a:tr h="335280">
                <a:tc>
                  <a:txBody>
                    <a:bodyPr/>
                    <a:p>
                      <a:pPr algn="ctr">
                        <a:buNone/>
                      </a:pPr>
                      <a:r>
                        <a:rPr lang="zh-CN" altLang="en-US" sz="1600"/>
                        <a:t>女</a:t>
                      </a:r>
                      <a:endParaRPr lang="zh-CN" altLang="en-US" sz="1600"/>
                    </a:p>
                  </a:txBody>
                  <a:tcPr/>
                </a:tc>
                <a:tc>
                  <a:txBody>
                    <a:bodyPr/>
                    <a:p>
                      <a:pPr algn="ctr">
                        <a:buNone/>
                      </a:pPr>
                      <a:r>
                        <a:rPr lang="en-US" altLang="zh-CN" sz="1600"/>
                        <a:t>8</a:t>
                      </a:r>
                      <a:endParaRPr lang="en-US" altLang="zh-CN" sz="1600"/>
                    </a:p>
                  </a:txBody>
                  <a:tcPr/>
                </a:tc>
                <a:tc>
                  <a:txBody>
                    <a:bodyPr/>
                    <a:p>
                      <a:pPr algn="ctr">
                        <a:buNone/>
                      </a:pPr>
                      <a:r>
                        <a:rPr lang="en-US" altLang="zh-CN" sz="1600"/>
                        <a:t>12</a:t>
                      </a:r>
                      <a:endParaRPr lang="en-US" altLang="zh-CN" sz="160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en-US" sz="2400" b="1" dirty="0" smtClean="0">
                    <a:sym typeface="+mn-ea"/>
                  </a:rPr>
                  <a:t>ROC</a:t>
                </a:r>
                <a:r>
                  <a:rPr lang="zh-CN" altLang="en-US" sz="2400" b="1" dirty="0" smtClean="0">
                    <a:sym typeface="+mn-ea"/>
                  </a:rPr>
                  <a:t>曲线与</a:t>
                </a:r>
                <a:r>
                  <a:rPr lang="en-US" altLang="zh-CN" sz="2400" b="1" dirty="0" smtClean="0">
                    <a:sym typeface="+mn-ea"/>
                  </a:rPr>
                  <a:t>AUC</a:t>
                </a:r>
                <a:r>
                  <a:rPr lang="zh-CN" altLang="en-US" sz="2400" b="1" dirty="0" smtClean="0">
                    <a:sym typeface="+mn-ea"/>
                  </a:rPr>
                  <a:t>值</a:t>
                </a:r>
                <a:endParaRPr lang="zh-CN" altLang="en-US" sz="2400" b="1" dirty="0" smtClean="0">
                  <a:sym typeface="+mn-ea"/>
                </a:endParaRPr>
              </a:p>
              <a:p>
                <a:pPr lvl="2" algn="l">
                  <a:buClrTx/>
                  <a:buSzTx/>
                </a:pPr>
                <a:r>
                  <a:rPr lang="en-US" sz="2055" dirty="0" smtClean="0">
                    <a:sym typeface="+mn-ea"/>
                  </a:rPr>
                  <a:t>ROC曲线</a:t>
                </a:r>
                <a:r>
                  <a:rPr lang="zh-CN" altLang="en-US" sz="2055" dirty="0" smtClean="0">
                    <a:sym typeface="+mn-ea"/>
                  </a:rPr>
                  <a:t>（</a:t>
                </a:r>
                <a:r>
                  <a:rPr lang="zh-CN" altLang="en-US" sz="2055" dirty="0" smtClean="0">
                    <a:latin typeface="+mn-ea"/>
                    <a:sym typeface="+mn-ea"/>
                  </a:rPr>
                  <a:t>受试者工作特征</a:t>
                </a:r>
                <a:r>
                  <a:rPr lang="zh-CN" altLang="en-US" sz="2055" dirty="0" smtClean="0">
                    <a:sym typeface="+mn-ea"/>
                  </a:rPr>
                  <a:t>）</a:t>
                </a:r>
                <a:r>
                  <a:rPr lang="en-US" sz="2055" dirty="0" smtClean="0">
                    <a:sym typeface="+mn-ea"/>
                  </a:rPr>
                  <a:t>：</a:t>
                </a:r>
                <a:r>
                  <a:rPr lang="en-US" sz="2055" dirty="0" smtClean="0">
                    <a:sym typeface="+mn-ea"/>
                  </a:rPr>
                  <a:t>根据学习器的预测结果对样例排序，并逐个作为正例进行预测，以“假正例率”为横轴，“真正例率”为纵轴可得到ROC曲线</a:t>
                </a:r>
                <a:endParaRPr lang="en-US" sz="2055" dirty="0" smtClean="0">
                  <a:sym typeface="+mn-ea"/>
                </a:endParaRPr>
              </a:p>
              <a:p>
                <a:pPr marL="914400" lvl="2" indent="0" algn="l">
                  <a:buClrTx/>
                  <a:buSzTx/>
                  <a:buNone/>
                </a:pPr>
                <a14:m>
                  <m:oMathPara xmlns:m="http://schemas.openxmlformats.org/officeDocument/2006/math">
                    <m:oMathParaPr>
                      <m:jc m:val="centerGroup"/>
                    </m:oMathParaPr>
                    <m:oMath xmlns:m="http://schemas.openxmlformats.org/officeDocument/2006/math">
                      <m:r>
                        <a:rPr lang="en-US" sz="2055" i="1" kern="100">
                          <a:solidFill>
                            <a:schemeClr val="tx1"/>
                          </a:solidFill>
                          <a:latin typeface="Cambria Math" panose="02040503050406030204" pitchFamily="18" charset="0"/>
                          <a:cs typeface="Times New Roman" panose="02020603050405020304" pitchFamily="18" charset="0"/>
                        </a:rPr>
                        <m:t>𝑇𝑃𝑅</m:t>
                      </m:r>
                      <m:r>
                        <a:rPr lang="en-US" sz="2055" kern="100">
                          <a:solidFill>
                            <a:schemeClr val="tx1"/>
                          </a:solidFill>
                          <a:latin typeface="Cambria Math" panose="02040503050406030204" pitchFamily="18" charset="0"/>
                          <a:cs typeface="Times New Roman" panose="02020603050405020304" pitchFamily="18" charset="0"/>
                        </a:rPr>
                        <m:t>=</m:t>
                      </m:r>
                      <m:f>
                        <m:fPr>
                          <m:ctrlPr>
                            <a:rPr lang="en-US" sz="2055" i="1" kern="100">
                              <a:solidFill>
                                <a:schemeClr val="tx1"/>
                              </a:solidFill>
                              <a:latin typeface="Cambria Math" panose="02040503050406030204" pitchFamily="18" charset="0"/>
                              <a:cs typeface="Cambria Math" panose="02040503050406030204" pitchFamily="18" charset="0"/>
                            </a:rPr>
                          </m:ctrlPr>
                        </m:fPr>
                        <m:num>
                          <m:r>
                            <a:rPr lang="en-US" sz="2055" i="1" kern="100">
                              <a:solidFill>
                                <a:schemeClr val="tx1"/>
                              </a:solidFill>
                              <a:latin typeface="Cambria Math" panose="02040503050406030204" pitchFamily="18" charset="0"/>
                              <a:cs typeface="Cambria Math" panose="02040503050406030204" pitchFamily="18" charset="0"/>
                            </a:rPr>
                            <m:t>𝑇𝑃</m:t>
                          </m:r>
                        </m:num>
                        <m:den>
                          <m:r>
                            <a:rPr lang="en-US" sz="2055" i="1" kern="100">
                              <a:solidFill>
                                <a:schemeClr val="tx1"/>
                              </a:solidFill>
                              <a:latin typeface="Cambria Math" panose="02040503050406030204" pitchFamily="18" charset="0"/>
                              <a:cs typeface="Cambria Math" panose="02040503050406030204" pitchFamily="18" charset="0"/>
                            </a:rPr>
                            <m:t>𝑇𝑃</m:t>
                          </m:r>
                          <m:r>
                            <a:rPr lang="en-US" sz="2055" i="1" kern="100">
                              <a:solidFill>
                                <a:schemeClr val="tx1"/>
                              </a:solidFill>
                              <a:latin typeface="Cambria Math" panose="02040503050406030204" pitchFamily="18" charset="0"/>
                              <a:cs typeface="Cambria Math" panose="02040503050406030204" pitchFamily="18" charset="0"/>
                            </a:rPr>
                            <m:t>+</m:t>
                          </m:r>
                          <m:r>
                            <a:rPr lang="en-US" sz="2055" i="1" kern="100">
                              <a:solidFill>
                                <a:schemeClr val="tx1"/>
                              </a:solidFill>
                              <a:latin typeface="Cambria Math" panose="02040503050406030204" pitchFamily="18" charset="0"/>
                              <a:cs typeface="Cambria Math" panose="02040503050406030204" pitchFamily="18" charset="0"/>
                            </a:rPr>
                            <m:t>𝐹𝑁</m:t>
                          </m:r>
                        </m:den>
                      </m:f>
                    </m:oMath>
                  </m:oMathPara>
                </a14:m>
                <a:endParaRPr lang="en-US" sz="2055" i="1" kern="100">
                  <a:solidFill>
                    <a:schemeClr val="tx1"/>
                  </a:solidFill>
                  <a:latin typeface="Cambria Math" panose="02040503050406030204" pitchFamily="18" charset="0"/>
                  <a:cs typeface="Cambria Math" panose="02040503050406030204" pitchFamily="18" charset="0"/>
                </a:endParaRPr>
              </a:p>
              <a:p>
                <a:pPr marL="914400" lvl="2" indent="0" algn="l">
                  <a:buClrTx/>
                  <a:buSzTx/>
                  <a:buNone/>
                </a:pPr>
                <a:endParaRPr lang="en-US" sz="2055" i="1" kern="100">
                  <a:solidFill>
                    <a:schemeClr val="tx1"/>
                  </a:solidFill>
                  <a:latin typeface="Cambria Math" panose="02040503050406030204" pitchFamily="18" charset="0"/>
                  <a:cs typeface="Cambria Math" panose="02040503050406030204" pitchFamily="18" charset="0"/>
                </a:endParaRPr>
              </a:p>
              <a:p>
                <a:pPr marL="914400" lvl="2" indent="0" algn="ctr">
                  <a:buNone/>
                </a:pPr>
                <a14:m>
                  <m:oMathPara xmlns:m="http://schemas.openxmlformats.org/officeDocument/2006/math">
                    <m:oMathParaPr>
                      <m:jc m:val="centerGroup"/>
                    </m:oMathParaPr>
                    <m:oMath xmlns:m="http://schemas.openxmlformats.org/officeDocument/2006/math">
                      <m:r>
                        <a:rPr lang="en-US" sz="2055" i="1" kern="100">
                          <a:solidFill>
                            <a:schemeClr val="tx1"/>
                          </a:solidFill>
                          <a:latin typeface="Cambria Math" panose="02040503050406030204" pitchFamily="18" charset="0"/>
                          <a:cs typeface="Times New Roman" panose="02020603050405020304" pitchFamily="18" charset="0"/>
                        </a:rPr>
                        <m:t>𝐹𝑃𝑅</m:t>
                      </m:r>
                      <m:r>
                        <a:rPr lang="en-US" sz="2055" kern="100">
                          <a:solidFill>
                            <a:schemeClr val="tx1"/>
                          </a:solidFill>
                          <a:latin typeface="Cambria Math" panose="02040503050406030204" pitchFamily="18" charset="0"/>
                          <a:cs typeface="Times New Roman" panose="02020603050405020304" pitchFamily="18" charset="0"/>
                        </a:rPr>
                        <m:t>=</m:t>
                      </m:r>
                      <m:f>
                        <m:fPr>
                          <m:ctrlPr>
                            <a:rPr lang="en-US" sz="2055" i="1" kern="100">
                              <a:solidFill>
                                <a:schemeClr val="tx1"/>
                              </a:solidFill>
                              <a:latin typeface="Cambria Math" panose="02040503050406030204" pitchFamily="18" charset="0"/>
                              <a:cs typeface="Cambria Math" panose="02040503050406030204" pitchFamily="18" charset="0"/>
                            </a:rPr>
                          </m:ctrlPr>
                        </m:fPr>
                        <m:num>
                          <m:r>
                            <a:rPr lang="en-US" sz="2055" i="1" kern="100">
                              <a:solidFill>
                                <a:schemeClr val="tx1"/>
                              </a:solidFill>
                              <a:latin typeface="Cambria Math" panose="02040503050406030204" pitchFamily="18" charset="0"/>
                              <a:cs typeface="Cambria Math" panose="02040503050406030204" pitchFamily="18" charset="0"/>
                            </a:rPr>
                            <m:t>𝐹</m:t>
                          </m:r>
                          <m:r>
                            <a:rPr lang="en-US" sz="2055" i="1" kern="100">
                              <a:solidFill>
                                <a:schemeClr val="tx1"/>
                              </a:solidFill>
                              <a:latin typeface="Cambria Math" panose="02040503050406030204" pitchFamily="18" charset="0"/>
                              <a:cs typeface="Cambria Math" panose="02040503050406030204" pitchFamily="18" charset="0"/>
                            </a:rPr>
                            <m:t>𝑃</m:t>
                          </m:r>
                        </m:num>
                        <m:den>
                          <m:r>
                            <a:rPr lang="en-US" sz="2055" i="1" kern="100">
                              <a:solidFill>
                                <a:schemeClr val="tx1"/>
                              </a:solidFill>
                              <a:latin typeface="Cambria Math" panose="02040503050406030204" pitchFamily="18" charset="0"/>
                              <a:cs typeface="Cambria Math" panose="02040503050406030204" pitchFamily="18" charset="0"/>
                            </a:rPr>
                            <m:t>𝑇𝑁</m:t>
                          </m:r>
                          <m:r>
                            <a:rPr lang="en-US" sz="2055" i="1" kern="100">
                              <a:solidFill>
                                <a:schemeClr val="tx1"/>
                              </a:solidFill>
                              <a:latin typeface="Cambria Math" panose="02040503050406030204" pitchFamily="18" charset="0"/>
                              <a:cs typeface="Cambria Math" panose="02040503050406030204" pitchFamily="18" charset="0"/>
                            </a:rPr>
                            <m:t>+</m:t>
                          </m:r>
                          <m:r>
                            <a:rPr lang="en-US" sz="2055" i="1" kern="100">
                              <a:solidFill>
                                <a:schemeClr val="tx1"/>
                              </a:solidFill>
                              <a:latin typeface="Cambria Math" panose="02040503050406030204" pitchFamily="18" charset="0"/>
                              <a:cs typeface="Cambria Math" panose="02040503050406030204" pitchFamily="18" charset="0"/>
                            </a:rPr>
                            <m:t>𝐹𝑃</m:t>
                          </m:r>
                        </m:den>
                      </m:f>
                    </m:oMath>
                  </m:oMathPara>
                </a14:m>
                <a:endParaRPr lang="en-US" altLang="zh-CN" sz="2055" dirty="0" smtClean="0">
                  <a:sym typeface="+mn-ea"/>
                </a:endParaRPr>
              </a:p>
              <a:p>
                <a:pPr marL="914400" lvl="2" indent="0" algn="ctr">
                  <a:buNone/>
                </a:pPr>
                <a:endParaRPr lang="en-US" altLang="zh-CN" sz="2055" dirty="0" smtClean="0">
                  <a:sym typeface="+mn-ea"/>
                </a:endParaRPr>
              </a:p>
            </p:txBody>
          </p:sp>
        </mc:Choice>
        <mc:Fallback>
          <p:sp>
            <p:nvSpPr>
              <p:cNvPr id="3" name="副标题 2"/>
              <p:cNvSpPr txBox="1">
                <a:spLocks noRot="1" noChangeAspect="1" noMove="1" noResize="1" noEditPoints="1" noAdjustHandles="1" noChangeArrowheads="1" noChangeShapeType="1" noTextEdit="1"/>
              </p:cNvSpPr>
              <p:nvPr>
                <p:custDataLst>
                  <p:tags r:id="rId2"/>
                </p:custDataLst>
              </p:nvPr>
            </p:nvSpPr>
            <p:spPr>
              <a:xfrm>
                <a:off x="395536" y="1124744"/>
                <a:ext cx="8352928" cy="5256584"/>
              </a:xfrm>
              <a:prstGeom prst="rect">
                <a:avLst/>
              </a:prstGeom>
              <a:blipFill rotWithShape="1">
                <a:blip r:embed="rId3"/>
                <a:stretch>
                  <a:fillRect l="-7" t="-3" r="1" b="4"/>
                </a:stretch>
              </a:blipFill>
            </p:spPr>
            <p:txBody>
              <a:bodyPr/>
              <a:lstStyle/>
              <a:p>
                <a:r>
                  <a:rPr lang="zh-CN" altLang="en-US">
                    <a:noFill/>
                  </a:rPr>
                  <a:t> </a:t>
                </a:r>
              </a:p>
            </p:txBody>
          </p:sp>
        </mc:Fallback>
      </mc:AlternateContent>
      <p:pic>
        <p:nvPicPr>
          <p:cNvPr id="6" name="Picture 2"/>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683895" y="3428980"/>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双波形 7"/>
          <p:cNvSpPr/>
          <p:nvPr>
            <p:custDataLst>
              <p:tags r:id="rId6"/>
            </p:custDataLst>
          </p:nvPr>
        </p:nvSpPr>
        <p:spPr>
          <a:xfrm>
            <a:off x="6790055" y="2996565"/>
            <a:ext cx="1958340" cy="201358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ltLang="en-US">
                <a:solidFill>
                  <a:schemeClr val="tx1"/>
                </a:solidFill>
                <a:latin typeface="华文楷体" panose="02010600040101010101" charset="-122"/>
                <a:ea typeface="华文楷体" panose="02010600040101010101" charset="-122"/>
              </a:rPr>
              <a:t>排序后的正例都在反例前面，</a:t>
            </a:r>
            <a:r>
              <a:rPr lang="en-US" altLang="zh-CN">
                <a:solidFill>
                  <a:schemeClr val="tx1"/>
                </a:solidFill>
                <a:latin typeface="华文楷体" panose="02010600040101010101" charset="-122"/>
                <a:ea typeface="华文楷体" panose="02010600040101010101" charset="-122"/>
              </a:rPr>
              <a:t>ROC</a:t>
            </a:r>
            <a:r>
              <a:rPr lang="zh-CN" altLang="en-US">
                <a:solidFill>
                  <a:schemeClr val="tx1"/>
                </a:solidFill>
                <a:latin typeface="华文楷体" panose="02010600040101010101" charset="-122"/>
                <a:ea typeface="华文楷体" panose="02010600040101010101" charset="-122"/>
              </a:rPr>
              <a:t>曲线是什么样的？反之呢？随机预测呢？</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性能度量</a:t>
            </a:r>
            <a:endParaRPr lang="en-US" altLang="zh-CN" sz="2800" b="1" dirty="0" smtClean="0">
              <a:latin typeface="黑体" panose="02010609060101010101" pitchFamily="49" charset="-122"/>
              <a:ea typeface="黑体" panose="02010609060101010101" pitchFamily="49" charset="-122"/>
            </a:endParaRPr>
          </a:p>
          <a:p>
            <a:pPr lvl="1"/>
            <a:r>
              <a:rPr lang="en-US" sz="2400" b="1" dirty="0" smtClean="0">
                <a:sym typeface="+mn-ea"/>
              </a:rPr>
              <a:t>ROC</a:t>
            </a:r>
            <a:r>
              <a:rPr lang="zh-CN" altLang="en-US" sz="2400" b="1" dirty="0" smtClean="0">
                <a:sym typeface="+mn-ea"/>
              </a:rPr>
              <a:t>曲线与</a:t>
            </a:r>
            <a:r>
              <a:rPr lang="en-US" altLang="zh-CN" sz="2400" b="1" dirty="0" smtClean="0">
                <a:sym typeface="+mn-ea"/>
              </a:rPr>
              <a:t>AUC</a:t>
            </a:r>
            <a:r>
              <a:rPr lang="zh-CN" altLang="en-US" sz="2400" b="1" dirty="0" smtClean="0">
                <a:sym typeface="+mn-ea"/>
              </a:rPr>
              <a:t>值</a:t>
            </a:r>
            <a:endParaRPr lang="zh-CN" altLang="en-US" sz="2400" b="1" dirty="0" smtClean="0">
              <a:sym typeface="+mn-ea"/>
            </a:endParaRPr>
          </a:p>
          <a:p>
            <a:pPr lvl="2" algn="l">
              <a:buClrTx/>
              <a:buSzTx/>
            </a:pPr>
            <a:r>
              <a:rPr lang="en-US" sz="2055" dirty="0" smtClean="0">
                <a:sym typeface="+mn-ea"/>
              </a:rPr>
              <a:t>AUC值：ROC曲线下面积</a:t>
            </a:r>
            <a:endParaRPr lang="en-US" sz="2055" dirty="0" smtClean="0">
              <a:sym typeface="+mn-ea"/>
            </a:endParaRPr>
          </a:p>
          <a:p>
            <a:pPr lvl="2"/>
            <a:endParaRPr lang="zh-CN" altLang="en-US" sz="2055" dirty="0" smtClean="0">
              <a:sym typeface="+mn-ea"/>
            </a:endParaRPr>
          </a:p>
        </p:txBody>
      </p:sp>
      <p:pic>
        <p:nvPicPr>
          <p:cNvPr id="18434"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1259840" y="2854305"/>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4716145" y="3071495"/>
            <a:ext cx="3532505" cy="1991995"/>
          </a:xfrm>
          <a:prstGeom prst="rect">
            <a:avLst/>
          </a:prstGeom>
          <a:noFill/>
        </p:spPr>
        <p:txBody>
          <a:bodyPr wrap="square" rtlCol="0" anchor="t">
            <a:spAutoFit/>
          </a:bodyPr>
          <a:p>
            <a:pPr algn="just"/>
            <a:r>
              <a:rPr lang="en-US" sz="2055" dirty="0" smtClean="0">
                <a:sym typeface="+mn-ea"/>
              </a:rPr>
              <a:t>若某个学习器的ROC曲线被另一个学习器的曲线“包住”，则后者性能优于前者；否则如果曲线交叉，可以根据ROC曲线下面积大小进行比较，也即AUC值</a:t>
            </a:r>
            <a:endParaRPr lang="en-US" sz="2055" dirty="0" smtClean="0">
              <a:sym typeface="+mn-ea"/>
            </a:endParaRPr>
          </a:p>
        </p:txBody>
      </p:sp>
      <p:sp>
        <p:nvSpPr>
          <p:cNvPr id="5" name="文本框 4"/>
          <p:cNvSpPr txBox="1"/>
          <p:nvPr/>
        </p:nvSpPr>
        <p:spPr>
          <a:xfrm>
            <a:off x="4787900" y="5158105"/>
            <a:ext cx="3492500" cy="368300"/>
          </a:xfrm>
          <a:prstGeom prst="rect">
            <a:avLst/>
          </a:prstGeom>
          <a:noFill/>
        </p:spPr>
        <p:txBody>
          <a:bodyPr wrap="square" rtlCol="0" anchor="t">
            <a:spAutoFit/>
          </a:bodyPr>
          <a:p>
            <a:r>
              <a:rPr lang="en-US" altLang="zh-CN" b="1" dirty="0" smtClean="0">
                <a:solidFill>
                  <a:srgbClr val="FF0000"/>
                </a:solidFill>
                <a:latin typeface="+mn-ea"/>
                <a:sym typeface="+mn-ea"/>
              </a:rPr>
              <a:t>AUC</a:t>
            </a:r>
            <a:r>
              <a:rPr lang="zh-CN" altLang="en-US" b="1" dirty="0" smtClean="0">
                <a:solidFill>
                  <a:srgbClr val="FF0000"/>
                </a:solidFill>
                <a:latin typeface="+mn-ea"/>
                <a:sym typeface="+mn-ea"/>
              </a:rPr>
              <a:t>衡量了样本预测的排序质量</a:t>
            </a:r>
            <a:endParaRPr lang="zh-CN" altLang="en-US" b="1" dirty="0" smtClean="0">
              <a:solidFill>
                <a:srgbClr val="FF0000"/>
              </a:solidFill>
              <a:latin typeface="+mn-ea"/>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altLang="zh-CN" sz="2000" dirty="0" smtClean="0">
              <a:latin typeface="+mn-ea"/>
            </a:endParaRPr>
          </a:p>
        </p:txBody>
      </p:sp>
      <p:sp>
        <p:nvSpPr>
          <p:cNvPr id="4" name="文本框 3"/>
          <p:cNvSpPr txBox="1"/>
          <p:nvPr/>
        </p:nvSpPr>
        <p:spPr>
          <a:xfrm>
            <a:off x="755650" y="1412875"/>
            <a:ext cx="7220585" cy="3415030"/>
          </a:xfrm>
          <a:prstGeom prst="rect">
            <a:avLst/>
          </a:prstGeom>
          <a:noFill/>
        </p:spPr>
        <p:txBody>
          <a:bodyPr wrap="square" rtlCol="0" anchor="t">
            <a:spAutoFit/>
          </a:bodyPr>
          <a:p>
            <a:pPr>
              <a:lnSpc>
                <a:spcPct val="150000"/>
              </a:lnSpc>
            </a:pPr>
            <a:r>
              <a:rPr lang="zh-CN" altLang="zh-CN" sz="2000" b="1" dirty="0">
                <a:sym typeface="+mn-ea"/>
              </a:rPr>
              <a:t>思考：</a:t>
            </a:r>
            <a:r>
              <a:rPr lang="zh-CN" altLang="zh-CN" sz="2000" dirty="0">
                <a:sym typeface="+mn-ea"/>
              </a:rPr>
              <a:t>以下说法正确的是</a:t>
            </a:r>
            <a:endParaRPr lang="zh-CN" altLang="zh-CN" sz="2000" dirty="0"/>
          </a:p>
          <a:p>
            <a:pPr>
              <a:lnSpc>
                <a:spcPct val="150000"/>
              </a:lnSpc>
            </a:pPr>
            <a:r>
              <a:rPr lang="en-US" altLang="zh-CN" sz="2000" dirty="0">
                <a:sym typeface="+mn-ea"/>
              </a:rPr>
              <a:t>A. </a:t>
            </a:r>
            <a:r>
              <a:rPr lang="zh-CN" altLang="zh-CN" sz="2000" dirty="0">
                <a:sym typeface="+mn-ea"/>
              </a:rPr>
              <a:t>一个机器学习模型，如果有较高准确率，总是说明这个分类器是好的</a:t>
            </a:r>
            <a:endParaRPr lang="zh-CN" altLang="zh-CN" sz="2000" dirty="0"/>
          </a:p>
          <a:p>
            <a:pPr>
              <a:lnSpc>
                <a:spcPct val="150000"/>
              </a:lnSpc>
            </a:pPr>
            <a:r>
              <a:rPr lang="en-US" altLang="zh-CN" sz="2000" dirty="0">
                <a:sym typeface="+mn-ea"/>
              </a:rPr>
              <a:t>B. </a:t>
            </a:r>
            <a:r>
              <a:rPr lang="zh-CN" altLang="zh-CN" sz="2000" dirty="0">
                <a:sym typeface="+mn-ea"/>
              </a:rPr>
              <a:t>如果增加模型复杂度， 那么模型的测试错误率总是会降低</a:t>
            </a:r>
            <a:endParaRPr lang="zh-CN" altLang="zh-CN" sz="2000" dirty="0"/>
          </a:p>
          <a:p>
            <a:pPr>
              <a:lnSpc>
                <a:spcPct val="150000"/>
              </a:lnSpc>
            </a:pPr>
            <a:r>
              <a:rPr lang="en-US" altLang="zh-CN" sz="2000" dirty="0">
                <a:sym typeface="+mn-ea"/>
              </a:rPr>
              <a:t>C. </a:t>
            </a:r>
            <a:r>
              <a:rPr lang="zh-CN" altLang="zh-CN" sz="2000" dirty="0">
                <a:sym typeface="+mn-ea"/>
              </a:rPr>
              <a:t>如果增加模型复杂度， 那么模型的训练错误率总是会降低</a:t>
            </a:r>
            <a:endParaRPr lang="zh-CN" altLang="zh-CN" sz="2000" dirty="0"/>
          </a:p>
          <a:p>
            <a:pPr>
              <a:lnSpc>
                <a:spcPct val="150000"/>
              </a:lnSpc>
            </a:pPr>
            <a:r>
              <a:rPr lang="en-US" altLang="zh-CN" sz="2000" dirty="0">
                <a:sym typeface="+mn-ea"/>
              </a:rPr>
              <a:t>D. </a:t>
            </a:r>
            <a:r>
              <a:rPr lang="zh-CN" altLang="zh-CN" sz="2000" dirty="0">
                <a:sym typeface="+mn-ea"/>
              </a:rPr>
              <a:t>如果降低模型复杂度， 那么模型的测试错误率总是会增加</a:t>
            </a:r>
            <a:endParaRPr lang="zh-CN" altLang="zh-CN" sz="2000" dirty="0">
              <a:sym typeface="+mn-ea"/>
            </a:endParaRPr>
          </a:p>
          <a:p>
            <a:endParaRPr lang="zh-CN" altLang="en-US" dirty="0">
              <a:solidFill>
                <a:srgbClr val="0000FF"/>
              </a:solidFill>
              <a:sym typeface="+mn-ea"/>
            </a:endParaRPr>
          </a:p>
          <a:p>
            <a:r>
              <a:rPr lang="zh-CN" altLang="en-US" dirty="0">
                <a:solidFill>
                  <a:srgbClr val="0000FF"/>
                </a:solidFill>
                <a:sym typeface="+mn-ea"/>
              </a:rPr>
              <a:t>参考</a:t>
            </a:r>
            <a:r>
              <a:rPr lang="zh-CN" altLang="zh-CN" dirty="0" smtClean="0">
                <a:solidFill>
                  <a:srgbClr val="0000FF"/>
                </a:solidFill>
                <a:sym typeface="+mn-ea"/>
              </a:rPr>
              <a:t>答案</a:t>
            </a:r>
            <a:r>
              <a:rPr lang="en-US" altLang="zh-CN" dirty="0">
                <a:solidFill>
                  <a:srgbClr val="0000FF"/>
                </a:solidFill>
                <a:sym typeface="+mn-ea"/>
              </a:rPr>
              <a:t>: C</a:t>
            </a:r>
            <a:endParaRPr lang="zh-CN" altLang="zh-CN"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更“简单”的解决编程无法解决的复杂系统问题，应用</a:t>
            </a:r>
            <a:r>
              <a:rPr lang="zh-CN" altLang="en-US" sz="2000" dirty="0">
                <a:latin typeface="+mn-ea"/>
              </a:rPr>
              <a:t>广泛</a:t>
            </a:r>
            <a:endParaRPr lang="en-US" altLang="zh-CN" sz="2000" dirty="0">
              <a:latin typeface="+mn-ea"/>
            </a:endParaRPr>
          </a:p>
          <a:p>
            <a:r>
              <a:rPr lang="zh-CN" altLang="en-US" sz="2800" b="1" dirty="0" smtClean="0">
                <a:latin typeface="黑体" panose="02010609060101010101" pitchFamily="49" charset="-122"/>
                <a:ea typeface="黑体" panose="02010609060101010101" pitchFamily="49" charset="-122"/>
              </a:rPr>
              <a:t>定义</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给定任务和评价度量，程序对经验进行了学习</a:t>
            </a:r>
            <a:endParaRPr lang="en-US" altLang="zh-CN" sz="2000" dirty="0">
              <a:latin typeface="+mn-ea"/>
            </a:endParaRPr>
          </a:p>
          <a:p>
            <a:r>
              <a:rPr lang="zh-CN" altLang="en-US" sz="2800" b="1" dirty="0" smtClean="0">
                <a:latin typeface="黑体" panose="02010609060101010101" pitchFamily="49" charset="-122"/>
                <a:ea typeface="黑体" panose="02010609060101010101" pitchFamily="49" charset="-122"/>
              </a:rPr>
              <a:t>典型机器学习过程</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学习</a:t>
            </a:r>
            <a:r>
              <a:rPr lang="en-US" altLang="zh-CN" sz="2000" dirty="0" smtClean="0">
                <a:latin typeface="+mn-ea"/>
              </a:rPr>
              <a:t>/</a:t>
            </a:r>
            <a:r>
              <a:rPr lang="zh-CN" altLang="en-US" sz="2000" dirty="0" smtClean="0">
                <a:latin typeface="+mn-ea"/>
              </a:rPr>
              <a:t>训练过程与预测</a:t>
            </a:r>
            <a:r>
              <a:rPr lang="en-US" altLang="zh-CN" sz="2000" dirty="0" smtClean="0">
                <a:latin typeface="+mn-ea"/>
              </a:rPr>
              <a:t>/</a:t>
            </a:r>
            <a:r>
              <a:rPr lang="zh-CN" altLang="en-US" sz="2000" dirty="0" smtClean="0">
                <a:latin typeface="+mn-ea"/>
              </a:rPr>
              <a:t>测试</a:t>
            </a:r>
            <a:r>
              <a:rPr lang="zh-CN" altLang="en-US" sz="2000" dirty="0">
                <a:latin typeface="+mn-ea"/>
              </a:rPr>
              <a:t>过程</a:t>
            </a:r>
            <a:endParaRPr lang="en-US" altLang="zh-CN" sz="2000" dirty="0">
              <a:latin typeface="+mn-ea"/>
            </a:endParaRPr>
          </a:p>
          <a:p>
            <a:r>
              <a:rPr lang="zh-CN" altLang="en-US" sz="2800" b="1" dirty="0" smtClean="0">
                <a:latin typeface="黑体" panose="02010609060101010101" pitchFamily="49" charset="-122"/>
                <a:ea typeface="黑体" panose="02010609060101010101" pitchFamily="49" charset="-122"/>
              </a:rPr>
              <a:t>基本术语</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基本概念、泛化误差与经验风险、过拟合与欠拟合、偏差与方差、</a:t>
            </a:r>
            <a:r>
              <a:rPr lang="zh-CN" altLang="en-US" sz="2000" dirty="0" smtClean="0">
                <a:latin typeface="+mn-ea"/>
                <a:sym typeface="+mn-ea"/>
              </a:rPr>
              <a:t>机器学习三要素</a:t>
            </a:r>
            <a:endParaRPr lang="zh-CN" altLang="en-US" sz="2000" dirty="0" smtClean="0">
              <a:latin typeface="+mn-ea"/>
            </a:endParaRPr>
          </a:p>
          <a:p>
            <a:pPr marL="342900" lvl="1" indent="-342900" algn="l">
              <a:buClrTx/>
              <a:buSzTx/>
              <a:buChar char="•"/>
            </a:pPr>
            <a:r>
              <a:rPr lang="zh-CN" altLang="en-US" sz="2800" b="1" dirty="0" smtClean="0">
                <a:latin typeface="黑体" panose="02010609060101010101" pitchFamily="49" charset="-122"/>
                <a:ea typeface="黑体" panose="02010609060101010101" pitchFamily="49" charset="-122"/>
                <a:sym typeface="+mn-ea"/>
              </a:rPr>
              <a:t>模型评估与性能度量</a:t>
            </a:r>
            <a:endParaRPr lang="zh-CN" altLang="en-US" sz="2800" b="1" dirty="0" smtClean="0">
              <a:latin typeface="黑体" panose="02010609060101010101" pitchFamily="49" charset="-122"/>
              <a:ea typeface="黑体" panose="02010609060101010101" pitchFamily="49" charset="-122"/>
              <a:sym typeface="+mn-ea"/>
            </a:endParaRPr>
          </a:p>
          <a:p>
            <a:pPr lvl="1" algn="l">
              <a:buClrTx/>
              <a:buSzTx/>
              <a:buChar char="–"/>
            </a:pPr>
            <a:r>
              <a:rPr lang="zh-CN" altLang="en-US" sz="2000" dirty="0" smtClean="0">
                <a:latin typeface="+mn-ea"/>
              </a:rPr>
              <a:t>留出法、交叉验证法、自助法、错误率、精度、查准率、查全率、</a:t>
            </a:r>
            <a:r>
              <a:rPr lang="en-US" altLang="zh-CN" sz="2000" dirty="0" smtClean="0">
                <a:latin typeface="+mn-ea"/>
              </a:rPr>
              <a:t>PR</a:t>
            </a:r>
            <a:r>
              <a:rPr lang="zh-CN" altLang="en-US" sz="2000" dirty="0" smtClean="0">
                <a:latin typeface="+mn-ea"/>
              </a:rPr>
              <a:t>曲线、</a:t>
            </a:r>
            <a:r>
              <a:rPr lang="en-US" altLang="zh-CN" sz="2000" dirty="0" smtClean="0">
                <a:latin typeface="+mn-ea"/>
              </a:rPr>
              <a:t>F1</a:t>
            </a:r>
            <a:r>
              <a:rPr lang="zh-CN" altLang="en-US" sz="2000" dirty="0" smtClean="0">
                <a:latin typeface="+mn-ea"/>
              </a:rPr>
              <a:t>度量、</a:t>
            </a:r>
            <a:r>
              <a:rPr lang="en-US" altLang="zh-CN" sz="2000" dirty="0" smtClean="0">
                <a:latin typeface="+mn-ea"/>
              </a:rPr>
              <a:t>ROC</a:t>
            </a:r>
            <a:r>
              <a:rPr lang="zh-CN" altLang="en-US" sz="2000" dirty="0" smtClean="0">
                <a:latin typeface="+mn-ea"/>
              </a:rPr>
              <a:t>曲线、</a:t>
            </a:r>
            <a:r>
              <a:rPr lang="en-US" altLang="zh-CN" sz="2000" dirty="0" smtClean="0">
                <a:latin typeface="+mn-ea"/>
              </a:rPr>
              <a:t>AUC</a:t>
            </a:r>
            <a:r>
              <a:rPr lang="zh-CN" altLang="en-US" sz="2000" dirty="0" smtClean="0">
                <a:latin typeface="+mn-ea"/>
              </a:rPr>
              <a:t>值</a:t>
            </a:r>
            <a:endParaRPr lang="zh-CN" altLang="en-US" sz="2000" dirty="0">
              <a:latin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79512" y="46297"/>
            <a:ext cx="7772400" cy="504056"/>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黑体" panose="02010609060101010101" pitchFamily="49" charset="-122"/>
                <a:ea typeface="黑体" panose="02010609060101010101" pitchFamily="49" charset="-122"/>
              </a:rPr>
              <a:t>作业题</a:t>
            </a:r>
            <a:endParaRPr lang="zh-CN" altLang="en-US" b="1" dirty="0">
              <a:latin typeface="黑体" panose="02010609060101010101" pitchFamily="49" charset="-122"/>
              <a:ea typeface="黑体" panose="02010609060101010101" pitchFamily="49" charset="-122"/>
            </a:endParaRPr>
          </a:p>
        </p:txBody>
      </p:sp>
      <p:sp>
        <p:nvSpPr>
          <p:cNvPr id="3" name="矩形 2"/>
          <p:cNvSpPr/>
          <p:nvPr/>
        </p:nvSpPr>
        <p:spPr>
          <a:xfrm>
            <a:off x="442595" y="1340485"/>
            <a:ext cx="8038465" cy="2584450"/>
          </a:xfrm>
          <a:prstGeom prst="rect">
            <a:avLst/>
          </a:prstGeom>
        </p:spPr>
        <p:txBody>
          <a:bodyPr wrap="square">
            <a:spAutoFit/>
          </a:bodyPr>
          <a:lstStyle/>
          <a:p>
            <a:pPr>
              <a:lnSpc>
                <a:spcPct val="150000"/>
              </a:lnSpc>
            </a:pPr>
            <a:r>
              <a:rPr altLang="zh-CN" dirty="0"/>
              <a:t>1.</a:t>
            </a:r>
            <a:r>
              <a:rPr lang="en-US" dirty="0"/>
              <a:t> </a:t>
            </a:r>
            <a:r>
              <a:rPr altLang="zh-CN" dirty="0">
                <a:sym typeface="+mn-ea"/>
              </a:rPr>
              <a:t>试论述机器学习在互联网搜索的哪些环节起什么作用。</a:t>
            </a:r>
            <a:endParaRPr altLang="zh-CN" dirty="0"/>
          </a:p>
          <a:p>
            <a:pPr>
              <a:lnSpc>
                <a:spcPct val="150000"/>
              </a:lnSpc>
            </a:pPr>
            <a:r>
              <a:rPr altLang="zh-CN" dirty="0"/>
              <a:t>2.</a:t>
            </a:r>
            <a:r>
              <a:rPr lang="en-US" dirty="0"/>
              <a:t> </a:t>
            </a:r>
            <a:r>
              <a:rPr altLang="zh-CN" dirty="0">
                <a:sym typeface="+mn-ea"/>
              </a:rPr>
              <a:t>若数据包含噪声，则假设空间中有可能不存在与所有训练样本都一致的假设，在此情形下，试设计一种归纳偏好用于假设选择。</a:t>
            </a:r>
            <a:endParaRPr altLang="zh-CN" dirty="0">
              <a:sym typeface="+mn-ea"/>
            </a:endParaRPr>
          </a:p>
          <a:p>
            <a:pPr>
              <a:lnSpc>
                <a:spcPct val="150000"/>
              </a:lnSpc>
            </a:pPr>
            <a:r>
              <a:rPr lang="en-US" dirty="0">
                <a:sym typeface="+mn-ea"/>
              </a:rPr>
              <a:t>3. </a:t>
            </a:r>
            <a:r>
              <a:rPr lang="en-US" altLang="zh-CN" dirty="0">
                <a:sym typeface="+mn-ea"/>
              </a:rPr>
              <a:t>试述错误率与ROC曲线的联系。</a:t>
            </a:r>
            <a:endParaRPr lang="en-US" altLang="zh-CN" dirty="0">
              <a:sym typeface="+mn-ea"/>
            </a:endParaRPr>
          </a:p>
          <a:p>
            <a:pPr>
              <a:lnSpc>
                <a:spcPct val="150000"/>
              </a:lnSpc>
            </a:pPr>
            <a:r>
              <a:rPr lang="en-US" altLang="zh-CN" dirty="0">
                <a:sym typeface="+mn-ea"/>
              </a:rPr>
              <a:t>4. </a:t>
            </a:r>
            <a:r>
              <a:rPr lang="zh-CN" altLang="en-US" dirty="0">
                <a:sym typeface="+mn-ea"/>
              </a:rPr>
              <a:t>试析损失函数与性能度量的关系。</a:t>
            </a:r>
            <a:endParaRPr lang="en-US" altLang="zh-CN" dirty="0"/>
          </a:p>
          <a:p>
            <a:pPr>
              <a:lnSpc>
                <a:spcPct val="150000"/>
              </a:lnSpc>
            </a:pPr>
            <a:r>
              <a:rPr lang="en-US" altLang="zh-CN" dirty="0"/>
              <a:t>5. </a:t>
            </a:r>
            <a:r>
              <a:rPr lang="zh-CN" altLang="en-US" dirty="0"/>
              <a:t>试析</a:t>
            </a:r>
            <a:r>
              <a:rPr lang="en-US" altLang="zh-CN" dirty="0"/>
              <a:t>min-max</a:t>
            </a:r>
            <a:r>
              <a:rPr lang="zh-CN" altLang="en-US" dirty="0"/>
              <a:t>规范化和</a:t>
            </a:r>
            <a:r>
              <a:rPr lang="en-US" altLang="zh-CN" dirty="0"/>
              <a:t>z-score</a:t>
            </a:r>
            <a:r>
              <a:rPr lang="zh-CN" altLang="en-US" dirty="0"/>
              <a:t>规范化（定义见习题</a:t>
            </a:r>
            <a:r>
              <a:rPr lang="en-US" altLang="zh-CN" dirty="0"/>
              <a:t>2.8</a:t>
            </a:r>
            <a:r>
              <a:rPr lang="zh-CN" altLang="en-US" dirty="0"/>
              <a:t>）的优缺点。</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4"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必要性</a:t>
            </a:r>
            <a:endParaRPr lang="en-US" altLang="zh-CN" sz="2800" b="1" dirty="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应用广泛</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latin typeface="+mn-ea"/>
              </a:rPr>
              <a:t>衣：淘宝同款、时尚搭配推荐</a:t>
            </a:r>
            <a:endParaRPr lang="en-US" altLang="zh-CN" sz="2000" dirty="0" smtClean="0">
              <a:latin typeface="+mn-ea"/>
            </a:endParaRPr>
          </a:p>
          <a:p>
            <a:pPr lvl="2"/>
            <a:r>
              <a:rPr lang="zh-CN" altLang="en-US" sz="2000" dirty="0" smtClean="0">
                <a:latin typeface="+mn-ea"/>
              </a:rPr>
              <a:t>食：餐馆推荐、特色菜品推荐</a:t>
            </a:r>
            <a:endParaRPr lang="en-US" altLang="zh-CN" sz="2000" dirty="0" smtClean="0">
              <a:latin typeface="+mn-ea"/>
            </a:endParaRPr>
          </a:p>
          <a:p>
            <a:pPr lvl="2"/>
            <a:r>
              <a:rPr lang="zh-CN" altLang="en-US" sz="2000" dirty="0">
                <a:latin typeface="+mn-ea"/>
              </a:rPr>
              <a:t>住</a:t>
            </a:r>
            <a:r>
              <a:rPr lang="zh-CN" altLang="en-US" sz="2000" dirty="0" smtClean="0">
                <a:latin typeface="+mn-ea"/>
              </a:rPr>
              <a:t>：建筑楼房预算估计、房价预测</a:t>
            </a:r>
            <a:endParaRPr lang="en-US" altLang="zh-CN" sz="2000" dirty="0" smtClean="0">
              <a:latin typeface="+mn-ea"/>
            </a:endParaRPr>
          </a:p>
          <a:p>
            <a:pPr lvl="2"/>
            <a:r>
              <a:rPr lang="zh-CN" altLang="en-US" sz="2000" dirty="0" smtClean="0">
                <a:latin typeface="+mn-ea"/>
              </a:rPr>
              <a:t>行：违章检测、自动驾驶</a:t>
            </a:r>
            <a:endParaRPr lang="en-US" altLang="zh-CN" dirty="0" smtClean="0">
              <a:latin typeface="+mn-ea"/>
            </a:endParaRPr>
          </a:p>
          <a:p>
            <a:pPr lvl="2"/>
            <a:endParaRPr lang="en-US" altLang="zh-CN" sz="1200" dirty="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其他研究问题的基础</a:t>
            </a:r>
            <a:endParaRPr lang="en-US" altLang="zh-CN" sz="2400" dirty="0">
              <a:latin typeface="黑体" panose="02010609060101010101" pitchFamily="49" charset="-122"/>
              <a:ea typeface="黑体" panose="02010609060101010101" pitchFamily="49" charset="-122"/>
            </a:endParaRPr>
          </a:p>
          <a:p>
            <a:pPr lvl="2"/>
            <a:r>
              <a:rPr lang="zh-CN" altLang="en-US" sz="2000" dirty="0" smtClean="0">
                <a:latin typeface="+mn-ea"/>
              </a:rPr>
              <a:t>数据挖掘</a:t>
            </a:r>
            <a:endParaRPr lang="en-US" altLang="zh-CN" sz="2000" dirty="0" smtClean="0">
              <a:latin typeface="+mn-ea"/>
            </a:endParaRPr>
          </a:p>
          <a:p>
            <a:pPr lvl="2"/>
            <a:r>
              <a:rPr lang="zh-CN" altLang="en-US" sz="2000" dirty="0" smtClean="0">
                <a:latin typeface="+mn-ea"/>
              </a:rPr>
              <a:t>计算机视觉</a:t>
            </a:r>
            <a:endParaRPr lang="en-US" altLang="zh-CN" sz="2000" dirty="0" smtClean="0">
              <a:latin typeface="+mn-ea"/>
            </a:endParaRPr>
          </a:p>
          <a:p>
            <a:pPr lvl="2"/>
            <a:r>
              <a:rPr lang="zh-CN" altLang="en-US" sz="2000" dirty="0" smtClean="0">
                <a:latin typeface="+mn-ea"/>
              </a:rPr>
              <a:t>自然语言处理</a:t>
            </a:r>
            <a:endParaRPr lang="en-US" altLang="zh-CN" sz="2000" dirty="0" smtClean="0">
              <a:latin typeface="+mn-ea"/>
            </a:endParaRPr>
          </a:p>
          <a:p>
            <a:pPr lvl="2"/>
            <a:r>
              <a:rPr lang="zh-CN" altLang="en-US" sz="2000" dirty="0">
                <a:latin typeface="+mn-ea"/>
              </a:rPr>
              <a:t>生物</a:t>
            </a:r>
            <a:r>
              <a:rPr lang="zh-CN" altLang="en-US" sz="2000" dirty="0" smtClean="0">
                <a:latin typeface="+mn-ea"/>
              </a:rPr>
              <a:t>特征识别</a:t>
            </a:r>
            <a:endParaRPr lang="en-US" altLang="zh-CN" sz="2000" dirty="0" smtClean="0">
              <a:latin typeface="+mn-ea"/>
            </a:endParaRPr>
          </a:p>
          <a:p>
            <a:pPr lvl="2"/>
            <a:r>
              <a:rPr lang="zh-CN" altLang="en-US" sz="2000" dirty="0" smtClean="0">
                <a:latin typeface="+mn-ea"/>
              </a:rPr>
              <a:t>搜索引擎</a:t>
            </a:r>
            <a:endParaRPr lang="en-US" altLang="zh-CN" sz="2000" dirty="0" smtClean="0">
              <a:latin typeface="+mn-ea"/>
            </a:endParaRPr>
          </a:p>
          <a:p>
            <a:pPr lvl="2"/>
            <a:r>
              <a:rPr lang="zh-CN" altLang="en-US" sz="2000" dirty="0">
                <a:latin typeface="+mn-ea"/>
              </a:rPr>
              <a:t>医学</a:t>
            </a:r>
            <a:r>
              <a:rPr lang="zh-CN" altLang="en-US" sz="2000" dirty="0" smtClean="0">
                <a:latin typeface="+mn-ea"/>
              </a:rPr>
              <a:t>诊断</a:t>
            </a:r>
            <a:endParaRPr lang="en-US" altLang="zh-CN" sz="2000" dirty="0">
              <a:latin typeface="黑体" panose="02010609060101010101" pitchFamily="49" charset="-122"/>
              <a:ea typeface="黑体" panose="02010609060101010101" pitchFamily="49" charset="-122"/>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5134" y="4212295"/>
            <a:ext cx="2304257" cy="218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必要性</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定义</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典型机器学习过程</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基本术语</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模型评估与性能度量</a:t>
            </a:r>
            <a:endParaRPr lang="zh-CN" altLang="en-US" sz="2400" dirty="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机器学习基本概念</a:t>
            </a:r>
            <a:endParaRPr lang="zh-CN" altLang="en-US" dirty="0">
              <a:latin typeface="黑体" panose="02010609060101010101" pitchFamily="49" charset="-122"/>
              <a:ea typeface="黑体" panose="02010609060101010101" pitchFamily="49" charset="-122"/>
            </a:endParaRPr>
          </a:p>
        </p:txBody>
      </p:sp>
      <p:sp>
        <p:nvSpPr>
          <p:cNvPr id="3" name="内容占位符 2"/>
          <p:cNvSpPr txBox="1"/>
          <p:nvPr/>
        </p:nvSpPr>
        <p:spPr>
          <a:xfrm>
            <a:off x="755576" y="1789593"/>
            <a:ext cx="8208912" cy="5068407"/>
          </a:xfrm>
          <a:prstGeom prst="rect">
            <a:avLst/>
          </a:prstGeom>
        </p:spPr>
        <p:txBody>
          <a:bodyPr vert="horz" lIns="91440" tIns="46800" rIns="91440" bIns="45720" rtlCol="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zh-CN" altLang="en-US" sz="2200" dirty="0" smtClean="0">
                <a:latin typeface="黑体" panose="02010609060101010101" pitchFamily="49" charset="-122"/>
                <a:ea typeface="黑体" panose="02010609060101010101" pitchFamily="49" charset="-122"/>
              </a:rPr>
              <a:t>五种实用的定义</a:t>
            </a:r>
            <a:endParaRPr lang="en-US" altLang="zh-CN" sz="2200" dirty="0" smtClean="0">
              <a:latin typeface="黑体" panose="02010609060101010101" pitchFamily="49" charset="-122"/>
              <a:ea typeface="黑体" panose="02010609060101010101" pitchFamily="49" charset="-122"/>
            </a:endParaRPr>
          </a:p>
          <a:p>
            <a:pPr>
              <a:spcAft>
                <a:spcPts val="1200"/>
              </a:spcAft>
            </a:pPr>
            <a:r>
              <a:rPr lang="zh-CN" altLang="en-US" sz="2000" dirty="0" smtClean="0">
                <a:latin typeface="+mn-ea"/>
              </a:rPr>
              <a:t>    最</a:t>
            </a:r>
            <a:r>
              <a:rPr lang="zh-CN" altLang="en-US" sz="2000" dirty="0">
                <a:latin typeface="+mn-ea"/>
              </a:rPr>
              <a:t>基本的机器学习是使用算法解析数据，从中学习，然后对世界上的一些事情做出决定或者是预测</a:t>
            </a:r>
            <a:r>
              <a:rPr lang="zh-CN" altLang="en-US" sz="2000" dirty="0" smtClean="0">
                <a:latin typeface="+mn-ea"/>
              </a:rPr>
              <a:t>。 </a:t>
            </a:r>
            <a:endParaRPr lang="en-US" altLang="zh-CN" sz="2000" dirty="0" smtClean="0">
              <a:latin typeface="+mn-ea"/>
            </a:endParaRPr>
          </a:p>
          <a:p>
            <a:pPr algn="r">
              <a:spcAft>
                <a:spcPts val="1200"/>
              </a:spcAft>
            </a:pPr>
            <a:r>
              <a:rPr lang="en-US" altLang="zh-CN" sz="2000" dirty="0" smtClean="0"/>
              <a:t>- </a:t>
            </a:r>
            <a:r>
              <a:rPr lang="en-US" altLang="zh-CN" sz="2000" dirty="0" err="1" smtClean="0"/>
              <a:t>Nvidia</a:t>
            </a:r>
            <a:endParaRPr lang="en-US" altLang="zh-CN" sz="2000" dirty="0"/>
          </a:p>
          <a:p>
            <a:pPr>
              <a:spcAft>
                <a:spcPts val="1200"/>
              </a:spcAft>
            </a:pPr>
            <a:r>
              <a:rPr lang="zh-CN" altLang="en-US" sz="2000" dirty="0" smtClean="0"/>
              <a:t>        机器学习</a:t>
            </a:r>
            <a:r>
              <a:rPr lang="zh-CN" altLang="en-US" sz="2000" dirty="0"/>
              <a:t>是一门不需要明确编程就能让计算机运行的科学</a:t>
            </a:r>
            <a:r>
              <a:rPr lang="zh-CN" altLang="en-US" sz="2000" dirty="0" smtClean="0"/>
              <a:t>。 </a:t>
            </a:r>
            <a:endParaRPr lang="en-US" altLang="zh-CN" sz="2000" dirty="0" smtClean="0"/>
          </a:p>
          <a:p>
            <a:pPr algn="r">
              <a:spcAft>
                <a:spcPts val="1200"/>
              </a:spcAft>
            </a:pPr>
            <a:r>
              <a:rPr lang="en-US" altLang="zh-CN" sz="2000" dirty="0" smtClean="0"/>
              <a:t>- </a:t>
            </a:r>
            <a:r>
              <a:rPr lang="zh-CN" altLang="en-US" sz="2000" dirty="0" smtClean="0"/>
              <a:t>斯坦福大学</a:t>
            </a:r>
            <a:endParaRPr lang="en-US" altLang="zh-CN" sz="2000" dirty="0" smtClean="0"/>
          </a:p>
          <a:p>
            <a:pPr>
              <a:spcAft>
                <a:spcPts val="1200"/>
              </a:spcAft>
            </a:pPr>
            <a:r>
              <a:rPr lang="zh-CN" altLang="en-US" sz="2000" dirty="0" smtClean="0"/>
              <a:t>        机器学习</a:t>
            </a:r>
            <a:r>
              <a:rPr lang="zh-CN" altLang="en-US" sz="2000" dirty="0"/>
              <a:t>基于算法，可以从数据中进行学习而不依赖于基于规则的编程</a:t>
            </a:r>
            <a:r>
              <a:rPr lang="zh-CN" altLang="en-US" sz="2000" dirty="0" smtClean="0"/>
              <a:t>。</a:t>
            </a:r>
            <a:endParaRPr lang="en-US" altLang="zh-CN" sz="2000" dirty="0" smtClean="0"/>
          </a:p>
          <a:p>
            <a:pPr algn="r">
              <a:spcAft>
                <a:spcPts val="1200"/>
              </a:spcAft>
            </a:pPr>
            <a:r>
              <a:rPr lang="zh-CN" altLang="en-US" sz="2000" dirty="0" smtClean="0"/>
              <a:t> </a:t>
            </a:r>
            <a:r>
              <a:rPr lang="en-US" altLang="zh-CN" sz="2000" dirty="0"/>
              <a:t>- </a:t>
            </a:r>
            <a:r>
              <a:rPr lang="zh-CN" altLang="en-US" sz="2000" dirty="0"/>
              <a:t>麦肯锡</a:t>
            </a:r>
            <a:r>
              <a:rPr lang="zh-CN" altLang="en-US" sz="2000" dirty="0" smtClean="0"/>
              <a:t>公司</a:t>
            </a:r>
            <a:endParaRPr lang="en-US" altLang="zh-CN" sz="2000" dirty="0" smtClean="0"/>
          </a:p>
          <a:p>
            <a:pPr>
              <a:spcAft>
                <a:spcPts val="1200"/>
              </a:spcAft>
            </a:pPr>
            <a:r>
              <a:rPr lang="zh-CN" altLang="en-US" sz="2000" dirty="0" smtClean="0"/>
              <a:t>        机器学习</a:t>
            </a:r>
            <a:r>
              <a:rPr lang="zh-CN" altLang="en-US" sz="2000" dirty="0"/>
              <a:t>算法可以通过例子从中挑选出执行最重要任务的方法</a:t>
            </a:r>
            <a:r>
              <a:rPr lang="zh-CN" altLang="en-US" sz="2000" dirty="0" smtClean="0"/>
              <a:t>。</a:t>
            </a:r>
            <a:endParaRPr lang="en-US" altLang="zh-CN" sz="2000" dirty="0" smtClean="0"/>
          </a:p>
          <a:p>
            <a:pPr algn="r">
              <a:spcAft>
                <a:spcPts val="1200"/>
              </a:spcAft>
            </a:pPr>
            <a:r>
              <a:rPr lang="zh-CN" altLang="en-US" sz="2000" dirty="0" smtClean="0"/>
              <a:t> </a:t>
            </a:r>
            <a:r>
              <a:rPr lang="en-US" altLang="zh-CN" sz="2000" dirty="0"/>
              <a:t>- </a:t>
            </a:r>
            <a:r>
              <a:rPr lang="zh-CN" altLang="en-US" sz="2000" dirty="0" smtClean="0"/>
              <a:t>华盛顿大学</a:t>
            </a:r>
            <a:endParaRPr lang="en-US" altLang="zh-CN" sz="2000" dirty="0" smtClean="0"/>
          </a:p>
          <a:p>
            <a:pPr>
              <a:spcAft>
                <a:spcPts val="1200"/>
              </a:spcAft>
            </a:pPr>
            <a:r>
              <a:rPr lang="zh-CN" altLang="en-US" sz="2000" dirty="0" smtClean="0"/>
              <a:t>        机器学习领域旨在回答这样一个问题：我们如何建立能够根据经验自动改进的计算机系统，以及管理所有学习过程中的基本法则是什么？</a:t>
            </a:r>
            <a:endParaRPr lang="en-US" altLang="zh-CN" sz="2000" dirty="0" smtClean="0"/>
          </a:p>
          <a:p>
            <a:pPr algn="r"/>
            <a:r>
              <a:rPr lang="en-US" altLang="zh-CN" sz="2100" dirty="0" smtClean="0"/>
              <a:t>- </a:t>
            </a:r>
            <a:r>
              <a:rPr lang="zh-CN" altLang="en-US" sz="2100" dirty="0" smtClean="0"/>
              <a:t>卡内基梅隆</a:t>
            </a:r>
            <a:r>
              <a:rPr lang="zh-CN" altLang="en-US" sz="2100" dirty="0"/>
              <a:t>大学</a:t>
            </a:r>
            <a:endParaRPr lang="zh-CN" altLang="en-US" sz="2100" dirty="0"/>
          </a:p>
        </p:txBody>
      </p:sp>
      <p:sp>
        <p:nvSpPr>
          <p:cNvPr id="6"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定义</a:t>
            </a:r>
            <a:endParaRPr lang="en-US" altLang="zh-CN" sz="2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8278.085039370078,&quot;width&quot;:13154.217322834646}"/>
</p:tagLst>
</file>

<file path=ppt/tags/tag12.xml><?xml version="1.0" encoding="utf-8"?>
<p:tagLst xmlns:p="http://schemas.openxmlformats.org/presentationml/2006/main">
  <p:tag name="KSO_WM_UNIT_PLACING_PICTURE_USER_VIEWPORT" val="{&quot;height&quot;:8278.085039370078,&quot;width&quot;:13154.217322834646}"/>
</p:tagLst>
</file>

<file path=ppt/tags/tag13.xml><?xml version="1.0" encoding="utf-8"?>
<p:tagLst xmlns:p="http://schemas.openxmlformats.org/presentationml/2006/main">
  <p:tag name="KSO_WM_UNIT_PLACING_PICTURE_USER_VIEWPORT" val="{&quot;height&quot;:8278.085039370078,&quot;width&quot;:13154.217322834646}"/>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PLACING_PICTURE_USER_VIEWPORT" val="{&quot;height&quot;:8278.085039370078,&quot;width&quot;:13154.217322834646}"/>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8278.085039370078,&quot;width&quot;:13154.217322834646}"/>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PLACING_PICTURE_USER_VIEWPORT" val="{&quot;height&quot;:8278.085039370078,&quot;width&quot;:13154.217322834646}"/>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8278.085039370078,&quot;width&quot;:13154.217322834646}"/>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PLACING_PICTURE_USER_VIEWPORT" val="{&quot;height&quot;:8278.085039370078,&quot;width&quot;:13154.217322834646}"/>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UNIT_PLACING_PICTURE_USER_VIEWPORT" val="{&quot;height&quot;:8278.085039370078,&quot;width&quot;:13154.217322834646}"/>
</p:tagLst>
</file>

<file path=ppt/tags/tag37.xml><?xml version="1.0" encoding="utf-8"?>
<p:tagLst xmlns:p="http://schemas.openxmlformats.org/presentationml/2006/main">
  <p:tag name="KSO_WM_UNIT_PLACING_PICTURE_USER_VIEWPORT" val="{&quot;height&quot;:8278.085039370078,&quot;width&quot;:13154.217322834646}"/>
</p:tagLst>
</file>

<file path=ppt/tags/tag38.xml><?xml version="1.0" encoding="utf-8"?>
<p:tagLst xmlns:p="http://schemas.openxmlformats.org/presentationml/2006/main">
  <p:tag name="KSO_WM_UNIT_TABLE_BEAUTIFY" val="smartTable{9c3935da-eb74-4c79-9b92-79e468ef38d8}"/>
  <p:tag name="TABLE_ENDDRAG_ORIGIN_RECT" val="356*83"/>
  <p:tag name="TABLE_ENDDRAG_RECT" val="255*246*356*83"/>
</p:tagLst>
</file>

<file path=ppt/tags/tag39.xml><?xml version="1.0" encoding="utf-8"?>
<p:tagLst xmlns:p="http://schemas.openxmlformats.org/presentationml/2006/main">
  <p:tag name="KSO_WM_UNIT_TABLE_BEAUTIFY" val="smartTable{13bdbb76-881c-453f-af13-fbdcc8e60277}"/>
  <p:tag name="TABLE_ENDDRAG_ORIGIN_RECT" val="356*83"/>
  <p:tag name="TABLE_ENDDRAG_RECT" val="255*246*356*83"/>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PLACING_PICTURE_USER_VIEWPORT" val="{&quot;height&quot;:8278.085039370078,&quot;width&quot;:13154.217322834646}"/>
</p:tagLst>
</file>

<file path=ppt/tags/tag41.xml><?xml version="1.0" encoding="utf-8"?>
<p:tagLst xmlns:p="http://schemas.openxmlformats.org/presentationml/2006/main">
  <p:tag name="KSO_WM_UNIT_PLACING_PICTURE_USER_VIEWPORT" val="{&quot;height&quot;:8278.085039370078,&quot;width&quot;:13154.217322834646}"/>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UNIT_PLACING_PICTURE_USER_VIEWPORT" val="{&quot;height&quot;:8278.085039370078,&quot;width&quot;:13154.217322834646}"/>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PP_MARK_KEY" val="80647f5a-b1b6-48a9-b839-eb396b1dbecd"/>
  <p:tag name="COMMONDATA" val="eyJoZGlkIjoiYzcyNDA3ZWU5ZjBhOTlmMGJhNWQxYWZkMzY5MjBmODc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8278.085039370078,&quot;width&quot;:13154.217322834646}"/>
</p:tagLst>
</file>

<file path=ppt/tags/tag7.xml><?xml version="1.0" encoding="utf-8"?>
<p:tagLst xmlns:p="http://schemas.openxmlformats.org/presentationml/2006/main">
  <p:tag name="KSO_WM_BEAUTIFY_FLAG" val=""/>
  <p:tag name="KSO_WM_UNIT_PLACING_PICTURE_USER_VIEWPORT" val="{&quot;height&quot;:2304,&quot;width&quot;:7540}"/>
</p:tagLst>
</file>

<file path=ppt/tags/tag8.xml><?xml version="1.0" encoding="utf-8"?>
<p:tagLst xmlns:p="http://schemas.openxmlformats.org/presentationml/2006/main">
  <p:tag name="KSO_WM_UNIT_PLACING_PICTURE_USER_VIEWPORT" val="{&quot;height&quot;:8278.085039370078,&quot;width&quot;:13154.217322834646}"/>
</p:tagLst>
</file>

<file path=ppt/tags/tag9.xml><?xml version="1.0" encoding="utf-8"?>
<p:tagLst xmlns:p="http://schemas.openxmlformats.org/presentationml/2006/main">
  <p:tag name="KSO_WM_UNIT_PLACING_PICTURE_USER_VIEWPORT" val="{&quot;height&quot;:8278.085039370078,&quot;width&quot;:13154.2173228346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8103</Words>
  <Application>WPS 演示</Application>
  <PresentationFormat>全屏显示(4:3)</PresentationFormat>
  <Paragraphs>815</Paragraphs>
  <Slides>65</Slides>
  <Notes>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9" baseType="lpstr">
      <vt:lpstr>Arial</vt:lpstr>
      <vt:lpstr>宋体</vt:lpstr>
      <vt:lpstr>Wingdings</vt:lpstr>
      <vt:lpstr>黑体</vt:lpstr>
      <vt:lpstr>Cambria Math</vt:lpstr>
      <vt:lpstr>Verdana</vt:lpstr>
      <vt:lpstr>幼圆</vt:lpstr>
      <vt:lpstr>Calibri</vt:lpstr>
      <vt:lpstr>微软雅黑</vt:lpstr>
      <vt:lpstr>Arial Unicode MS</vt:lpstr>
      <vt:lpstr>Times New Roman</vt:lpstr>
      <vt:lpstr>Palatino Linotype</vt:lpstr>
      <vt:lpstr>Cambria Math</vt:lpstr>
      <vt:lpstr>Wingdings 2</vt:lpstr>
      <vt:lpstr>楷体_GB2312</vt:lpstr>
      <vt:lpstr>新宋体</vt:lpstr>
      <vt:lpstr>MS Mincho</vt:lpstr>
      <vt:lpstr>华文楷体</vt:lpstr>
      <vt:lpstr>Segoe Print</vt:lpstr>
      <vt:lpstr>Office 主题</vt:lpstr>
      <vt:lpstr>Excel.Sheet.8</vt:lpstr>
      <vt:lpstr>Paint.Picture</vt:lpstr>
      <vt:lpstr>Paint.Picture</vt:lpstr>
      <vt:lpstr>Equation.DSMT4</vt:lpstr>
      <vt:lpstr>PowerPoint 演示文稿</vt:lpstr>
      <vt:lpstr>内容安排</vt:lpstr>
      <vt:lpstr>本节目录</vt:lpstr>
      <vt:lpstr>本节目录</vt:lpstr>
      <vt:lpstr>机器学习基本概念</vt:lpstr>
      <vt:lpstr>机器学习基本概念</vt:lpstr>
      <vt:lpstr>机器学习基本概念</vt:lpstr>
      <vt:lpstr>本节目录</vt:lpstr>
      <vt:lpstr>机器学习基本概念</vt:lpstr>
      <vt:lpstr>机器学习基本概念</vt:lpstr>
      <vt:lpstr>本节目录</vt:lpstr>
      <vt:lpstr>机器学习基本概念</vt:lpstr>
      <vt:lpstr>机器学习基本概念</vt:lpstr>
      <vt:lpstr>机器学习基本概念</vt:lpstr>
      <vt:lpstr>机器学习基本概念</vt:lpstr>
      <vt:lpstr>本节目录</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本节目录</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机器学习基本概念</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469</cp:revision>
  <dcterms:created xsi:type="dcterms:W3CDTF">2020-09-26T01:51:00Z</dcterms:created>
  <dcterms:modified xsi:type="dcterms:W3CDTF">2024-09-01T10:45:06Z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6065197643E34C1789CA25EDF47D66D5</vt:lpwstr>
  </property>
  <property fmtid="{D5CDD505-2E9C-101B-9397-08002B2CF9AE}" pid="3" name="KSOProductBuildVer">
    <vt:lpwstr>2052-12.1.0.17827</vt:lpwstr>
  </property>
</Properties>
</file>