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425" r:id="rId3"/>
    <p:sldId id="341" r:id="rId4"/>
    <p:sldId id="468" r:id="rId5"/>
    <p:sldId id="288" r:id="rId6"/>
    <p:sldId id="469" r:id="rId7"/>
    <p:sldId id="510" r:id="rId8"/>
    <p:sldId id="511" r:id="rId9"/>
    <p:sldId id="364" r:id="rId10"/>
    <p:sldId id="377" r:id="rId11"/>
    <p:sldId id="378" r:id="rId12"/>
    <p:sldId id="379" r:id="rId13"/>
    <p:sldId id="380" r:id="rId14"/>
    <p:sldId id="381" r:id="rId15"/>
    <p:sldId id="382" r:id="rId16"/>
    <p:sldId id="513" r:id="rId17"/>
    <p:sldId id="514" r:id="rId18"/>
    <p:sldId id="470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515" r:id="rId27"/>
    <p:sldId id="516" r:id="rId28"/>
    <p:sldId id="390" r:id="rId29"/>
    <p:sldId id="391" r:id="rId30"/>
    <p:sldId id="392" r:id="rId31"/>
    <p:sldId id="394" r:id="rId32"/>
    <p:sldId id="404" r:id="rId33"/>
    <p:sldId id="407" r:id="rId34"/>
    <p:sldId id="408" r:id="rId35"/>
    <p:sldId id="406" r:id="rId36"/>
    <p:sldId id="395" r:id="rId37"/>
    <p:sldId id="517" r:id="rId38"/>
    <p:sldId id="518" r:id="rId39"/>
    <p:sldId id="519" r:id="rId40"/>
    <p:sldId id="520" r:id="rId41"/>
    <p:sldId id="530" r:id="rId42"/>
    <p:sldId id="471" r:id="rId43"/>
    <p:sldId id="521" r:id="rId44"/>
    <p:sldId id="523" r:id="rId45"/>
    <p:sldId id="524" r:id="rId46"/>
    <p:sldId id="526" r:id="rId47"/>
    <p:sldId id="527" r:id="rId48"/>
    <p:sldId id="396" r:id="rId49"/>
    <p:sldId id="398" r:id="rId50"/>
    <p:sldId id="399" r:id="rId51"/>
    <p:sldId id="400" r:id="rId52"/>
    <p:sldId id="401" r:id="rId53"/>
    <p:sldId id="402" r:id="rId54"/>
    <p:sldId id="403" r:id="rId55"/>
    <p:sldId id="409" r:id="rId56"/>
    <p:sldId id="410" r:id="rId57"/>
    <p:sldId id="472" r:id="rId58"/>
    <p:sldId id="529" r:id="rId59"/>
    <p:sldId id="376" r:id="rId60"/>
    <p:sldId id="363" r:id="rId61"/>
  </p:sldIdLst>
  <p:sldSz cx="9144000" cy="6858000" type="screen4x3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692" y="-84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gs" Target="tags/tag46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B7CD9-437C-42E9-AA7C-FB34E81D8F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7B0E-E2A2-4918-B20C-8FEA3755F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 txBox="1"/>
          <p:nvPr userDrawn="1"/>
        </p:nvSpPr>
        <p:spPr>
          <a:xfrm>
            <a:off x="251520" y="77876"/>
            <a:ext cx="84352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29908"/>
            <a:ext cx="9144000" cy="1511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3.bin"/><Relationship Id="rId6" Type="http://schemas.openxmlformats.org/officeDocument/2006/relationships/tags" Target="../tags/tag4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3" Type="http://schemas.openxmlformats.org/officeDocument/2006/relationships/tags" Target="../tags/tag3.xml"/><Relationship Id="rId2" Type="http://schemas.openxmlformats.org/officeDocument/2006/relationships/image" Target="../media/image13.png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6.bin"/><Relationship Id="rId7" Type="http://schemas.openxmlformats.org/officeDocument/2006/relationships/tags" Target="../tags/tag8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tags" Target="../tags/tag7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4.bin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jpeg"/><Relationship Id="rId8" Type="http://schemas.openxmlformats.org/officeDocument/2006/relationships/image" Target="../media/image34.jpeg"/><Relationship Id="rId7" Type="http://schemas.openxmlformats.org/officeDocument/2006/relationships/image" Target="../media/image33.jpeg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5.bin"/><Relationship Id="rId23" Type="http://schemas.openxmlformats.org/officeDocument/2006/relationships/vmlDrawing" Target="../drawings/vmlDrawing7.v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41.wmf"/><Relationship Id="rId20" Type="http://schemas.openxmlformats.org/officeDocument/2006/relationships/oleObject" Target="../embeddings/oleObject22.bin"/><Relationship Id="rId2" Type="http://schemas.openxmlformats.org/officeDocument/2006/relationships/image" Target="../media/image30.wmf"/><Relationship Id="rId19" Type="http://schemas.openxmlformats.org/officeDocument/2006/relationships/image" Target="../media/image40.wmf"/><Relationship Id="rId18" Type="http://schemas.openxmlformats.org/officeDocument/2006/relationships/oleObject" Target="../embeddings/oleObject21.bin"/><Relationship Id="rId17" Type="http://schemas.openxmlformats.org/officeDocument/2006/relationships/image" Target="../media/image39.wmf"/><Relationship Id="rId16" Type="http://schemas.openxmlformats.org/officeDocument/2006/relationships/oleObject" Target="../embeddings/oleObject20.bin"/><Relationship Id="rId15" Type="http://schemas.openxmlformats.org/officeDocument/2006/relationships/image" Target="../media/image38.wmf"/><Relationship Id="rId14" Type="http://schemas.openxmlformats.org/officeDocument/2006/relationships/oleObject" Target="../embeddings/oleObject19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18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45.png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47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emf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4.emf"/><Relationship Id="rId4" Type="http://schemas.openxmlformats.org/officeDocument/2006/relationships/image" Target="../media/image63.emf"/><Relationship Id="rId3" Type="http://schemas.openxmlformats.org/officeDocument/2006/relationships/image" Target="../media/image62.emf"/><Relationship Id="rId2" Type="http://schemas.openxmlformats.org/officeDocument/2006/relationships/image" Target="../media/image61.wmf"/><Relationship Id="rId1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5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oleObject" Target="../embeddings/oleObject40.bin"/><Relationship Id="rId7" Type="http://schemas.openxmlformats.org/officeDocument/2006/relationships/tags" Target="../tags/tag1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9.bin"/><Relationship Id="rId4" Type="http://schemas.openxmlformats.org/officeDocument/2006/relationships/tags" Target="../tags/tag16.xml"/><Relationship Id="rId3" Type="http://schemas.openxmlformats.org/officeDocument/2006/relationships/image" Target="../media/image66.wmf"/><Relationship Id="rId23" Type="http://schemas.openxmlformats.org/officeDocument/2006/relationships/vmlDrawing" Target="../drawings/vmlDrawing17.v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72.wmf"/><Relationship Id="rId20" Type="http://schemas.openxmlformats.org/officeDocument/2006/relationships/oleObject" Target="../embeddings/oleObject44.bin"/><Relationship Id="rId2" Type="http://schemas.openxmlformats.org/officeDocument/2006/relationships/oleObject" Target="../embeddings/oleObject38.bin"/><Relationship Id="rId19" Type="http://schemas.openxmlformats.org/officeDocument/2006/relationships/tags" Target="../tags/tag21.xml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43.bin"/><Relationship Id="rId16" Type="http://schemas.openxmlformats.org/officeDocument/2006/relationships/tags" Target="../tags/tag20.xml"/><Relationship Id="rId15" Type="http://schemas.openxmlformats.org/officeDocument/2006/relationships/image" Target="../media/image70.wmf"/><Relationship Id="rId14" Type="http://schemas.openxmlformats.org/officeDocument/2006/relationships/oleObject" Target="../embeddings/oleObject42.bin"/><Relationship Id="rId13" Type="http://schemas.openxmlformats.org/officeDocument/2006/relationships/tags" Target="../tags/tag19.xml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41.bin"/><Relationship Id="rId10" Type="http://schemas.openxmlformats.org/officeDocument/2006/relationships/tags" Target="../tags/tag18.xml"/><Relationship Id="rId1" Type="http://schemas.openxmlformats.org/officeDocument/2006/relationships/tags" Target="../tags/tag15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oleObject" Target="../embeddings/oleObject47.bin"/><Relationship Id="rId7" Type="http://schemas.openxmlformats.org/officeDocument/2006/relationships/tags" Target="../tags/tag24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6.bin"/><Relationship Id="rId4" Type="http://schemas.openxmlformats.org/officeDocument/2006/relationships/tags" Target="../tags/tag23.xml"/><Relationship Id="rId3" Type="http://schemas.openxmlformats.org/officeDocument/2006/relationships/image" Target="../media/image73.wmf"/><Relationship Id="rId2" Type="http://schemas.openxmlformats.org/officeDocument/2006/relationships/oleObject" Target="../embeddings/oleObject45.bin"/><Relationship Id="rId11" Type="http://schemas.openxmlformats.org/officeDocument/2006/relationships/vmlDrawing" Target="../drawings/vmlDrawing18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oleObject" Target="../embeddings/oleObject50.bin"/><Relationship Id="rId7" Type="http://schemas.openxmlformats.org/officeDocument/2006/relationships/tags" Target="../tags/tag27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9.bin"/><Relationship Id="rId4" Type="http://schemas.openxmlformats.org/officeDocument/2006/relationships/tags" Target="../tags/tag26.xml"/><Relationship Id="rId3" Type="http://schemas.openxmlformats.org/officeDocument/2006/relationships/image" Target="../media/image76.wmf"/><Relationship Id="rId2" Type="http://schemas.openxmlformats.org/officeDocument/2006/relationships/oleObject" Target="../embeddings/oleObject48.bin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51.bin"/><Relationship Id="rId10" Type="http://schemas.openxmlformats.org/officeDocument/2006/relationships/tags" Target="../tags/tag28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80.wmf"/><Relationship Id="rId7" Type="http://schemas.openxmlformats.org/officeDocument/2006/relationships/oleObject" Target="../embeddings/oleObject52.bin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54.bin"/><Relationship Id="rId12" Type="http://schemas.openxmlformats.org/officeDocument/2006/relationships/tags" Target="../tags/tag36.xml"/><Relationship Id="rId11" Type="http://schemas.openxmlformats.org/officeDocument/2006/relationships/image" Target="../media/image81.wmf"/><Relationship Id="rId10" Type="http://schemas.openxmlformats.org/officeDocument/2006/relationships/oleObject" Target="../embeddings/oleObject53.bin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1" Type="http://schemas.openxmlformats.org/officeDocument/2006/relationships/tags" Target="../tags/tag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1" Type="http://schemas.openxmlformats.org/officeDocument/2006/relationships/tags" Target="../tags/tag3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oleObject" Target="../embeddings/oleObject57.bin"/><Relationship Id="rId7" Type="http://schemas.openxmlformats.org/officeDocument/2006/relationships/image" Target="../media/image87.wmf"/><Relationship Id="rId6" Type="http://schemas.openxmlformats.org/officeDocument/2006/relationships/oleObject" Target="../embeddings/oleObject56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55.bin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1.wmf"/><Relationship Id="rId14" Type="http://schemas.openxmlformats.org/officeDocument/2006/relationships/oleObject" Target="../embeddings/oleObject60.bin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59.bin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58.bin"/><Relationship Id="rId1" Type="http://schemas.openxmlformats.org/officeDocument/2006/relationships/image" Target="../media/image33.jpe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oleObject" Target="../embeddings/oleObject63.bin"/><Relationship Id="rId7" Type="http://schemas.openxmlformats.org/officeDocument/2006/relationships/image" Target="../media/image40.wmf"/><Relationship Id="rId6" Type="http://schemas.openxmlformats.org/officeDocument/2006/relationships/oleObject" Target="../embeddings/oleObject6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1.bin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7" Type="http://schemas.openxmlformats.org/officeDocument/2006/relationships/vmlDrawing" Target="../drawings/vmlDrawing22.v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91.wmf"/><Relationship Id="rId14" Type="http://schemas.openxmlformats.org/officeDocument/2006/relationships/oleObject" Target="../embeddings/oleObject66.bin"/><Relationship Id="rId13" Type="http://schemas.openxmlformats.org/officeDocument/2006/relationships/image" Target="../media/image90.wmf"/><Relationship Id="rId12" Type="http://schemas.openxmlformats.org/officeDocument/2006/relationships/oleObject" Target="../embeddings/oleObject65.bin"/><Relationship Id="rId11" Type="http://schemas.openxmlformats.org/officeDocument/2006/relationships/image" Target="../media/image89.wmf"/><Relationship Id="rId10" Type="http://schemas.openxmlformats.org/officeDocument/2006/relationships/oleObject" Target="../embeddings/oleObject64.bin"/><Relationship Id="rId1" Type="http://schemas.openxmlformats.org/officeDocument/2006/relationships/image" Target="../media/image33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2.wmf"/><Relationship Id="rId1" Type="http://schemas.openxmlformats.org/officeDocument/2006/relationships/oleObject" Target="../embeddings/oleObject6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6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93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68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8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97.wmf"/><Relationship Id="rId1" Type="http://schemas.openxmlformats.org/officeDocument/2006/relationships/oleObject" Target="../embeddings/oleObject7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74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102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77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8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oleObject" Target="../embeddings/oleObject83.bin"/><Relationship Id="rId7" Type="http://schemas.openxmlformats.org/officeDocument/2006/relationships/tags" Target="../tags/tag45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82.bin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1" Type="http://schemas.openxmlformats.org/officeDocument/2006/relationships/vmlDrawing" Target="../drawings/vmlDrawing29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18782" y="2060848"/>
            <a:ext cx="85567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Aft>
                <a:spcPts val="1200"/>
              </a:spcAft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Aft>
                <a:spcPts val="1200"/>
              </a:spcAft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李成龙</a:t>
            </a:r>
            <a:br>
              <a:rPr lang="en-US" altLang="zh-CN" sz="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安徽大学人工智能学院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030080"/>
            <a:ext cx="9152792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例题：</a:t>
            </a:r>
            <a:r>
              <a:rPr lang="zh-CN" altLang="zh-CN" sz="2400" dirty="0"/>
              <a:t>某企业某商品月广告费用与月销售量</a:t>
            </a:r>
            <a:r>
              <a:rPr lang="zh-CN" altLang="zh-CN" sz="2400" dirty="0" smtClean="0"/>
              <a:t>数据如表所</a:t>
            </a:r>
            <a:r>
              <a:rPr lang="zh-CN" altLang="zh-CN" sz="2400" dirty="0"/>
              <a:t>示，试通过线性回归模型分析预测这两组</a:t>
            </a:r>
            <a:r>
              <a:rPr lang="zh-CN" altLang="zh-CN" sz="2400" dirty="0" smtClean="0"/>
              <a:t>数据之间</a:t>
            </a:r>
            <a:r>
              <a:rPr lang="zh-CN" altLang="zh-CN" sz="2400" dirty="0"/>
              <a:t>的关系。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047430" y="2672881"/>
              <a:ext cx="7270752" cy="223851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2234"/>
                    <a:gridCol w="612096"/>
                    <a:gridCol w="569975"/>
                    <a:gridCol w="554740"/>
                    <a:gridCol w="569975"/>
                    <a:gridCol w="554740"/>
                    <a:gridCol w="612096"/>
                    <a:gridCol w="611200"/>
                    <a:gridCol w="612096"/>
                    <a:gridCol w="612096"/>
                    <a:gridCol w="539504"/>
                  </a:tblGrid>
                  <a:tr h="3374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sz="1200" kern="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（月份）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0909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 kern="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（月广告费 万元）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10.95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12.14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13.22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13.87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15.06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16.30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17.01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17.93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19.01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20.01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0909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 kern="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（月销售量 万件）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11.18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10.43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12.36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14.15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15.73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16.40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18.86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16.13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18.21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18.37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74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sz="1200" kern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（月份）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0909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 kern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（月广告费 万元）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21.04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22.10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23.17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24.07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25.00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25.95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27.10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28.01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29.06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30.05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0909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 kern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（月销售量 万件）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22.61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19.83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22.67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22.70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25.16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25.55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28.21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28.12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28.32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29.18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047430" y="2672881"/>
              <a:ext cx="7270752" cy="223851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2234"/>
                    <a:gridCol w="612096"/>
                    <a:gridCol w="569975"/>
                    <a:gridCol w="554740"/>
                    <a:gridCol w="569975"/>
                    <a:gridCol w="554740"/>
                    <a:gridCol w="612096"/>
                    <a:gridCol w="611200"/>
                    <a:gridCol w="612096"/>
                    <a:gridCol w="612096"/>
                    <a:gridCol w="539504"/>
                  </a:tblGrid>
                  <a:tr h="3371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10.95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12.14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13.22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13.87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15.06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16.30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17.01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17.93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19.01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20.01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11.18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10.43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12.36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14.15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15.73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16.40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18.86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16.13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18.21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18.37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71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21.04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22.10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23.17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24.07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25.00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25.95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27.10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28.01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29.06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30.05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05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22.61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19.83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22.67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22.70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25.16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25.55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28.21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28.12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28.32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29.18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3203848" y="2204864"/>
            <a:ext cx="3005951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  <a:spcAft>
                <a:spcPts val="0"/>
              </a:spcAft>
            </a:pPr>
            <a:r>
              <a:rPr lang="zh-CN" altLang="zh-CN" sz="1800" kern="100" dirty="0" smtClean="0">
                <a:solidFill>
                  <a:schemeClr val="tx1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800" kern="100" dirty="0" smtClean="0">
                <a:solidFill>
                  <a:schemeClr val="tx1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chemeClr val="tx1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月广告费与月销售量数据</a:t>
            </a:r>
            <a:endParaRPr lang="zh-CN" altLang="zh-CN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zh-CN" sz="2000" dirty="0" smtClean="0"/>
                  <a:t>首先将表中的样本数据可视化，如</a:t>
                </a:r>
                <a:r>
                  <a:rPr lang="zh-CN" altLang="en-US" sz="2000" dirty="0"/>
                  <a:t>下</a:t>
                </a:r>
                <a:r>
                  <a:rPr lang="zh-CN" altLang="zh-CN" sz="2000" dirty="0"/>
                  <a:t>图所示</a:t>
                </a:r>
                <a:r>
                  <a:rPr lang="zh-CN" altLang="en-US" sz="2000" dirty="0"/>
                  <a:t>，</a:t>
                </a:r>
                <a:r>
                  <a:rPr lang="zh-CN" altLang="zh-CN" sz="2000" dirty="0"/>
                  <a:t>不难发现它们基本上成直线</a:t>
                </a:r>
                <a:r>
                  <a:rPr lang="zh-CN" altLang="zh-CN" sz="2000" dirty="0" smtClean="0"/>
                  <a:t>排列</a:t>
                </a:r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/>
                  <a:t>之间的关系</a:t>
                </a:r>
                <a:r>
                  <a:rPr lang="zh-CN" altLang="en-US" sz="2000" dirty="0"/>
                  <a:t>可</a:t>
                </a:r>
                <a:r>
                  <a:rPr lang="zh-CN" altLang="en-US" sz="2000" dirty="0" smtClean="0"/>
                  <a:t>表示：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zh-CN" altLang="zh-CN" sz="2000" dirty="0">
                    <a:solidFill>
                      <a:schemeClr val="tx1"/>
                    </a:solidFill>
                  </a:rPr>
                  <a:t>令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；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zh-CN" sz="2000" dirty="0"/>
                  <a:t>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zh-CN" sz="2000" dirty="0"/>
                  <a:t>特征向量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0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zh-CN" sz="20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sz="2000" dirty="0"/>
                  <a:t>，则可将表中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/>
                  <a:t>值代入公式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>
                          <a:latin typeface="Cambria Math" panose="02040503050406030204" pitchFamily="18" charset="0"/>
                        </a:rPr>
                        <m:t>  </m:t>
                      </m:r>
                      <m:r>
                        <a:rPr lang="en-US" altLang="zh-CN" sz="2000" b="1" i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 panose="02040503050406030204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>
                              <a:latin typeface="Cambria Math" panose="02040503050406030204"/>
                            </a:rPr>
                            <m:t>𝐗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i="1"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 panose="02040503050406030204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解得：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968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zh-CN" sz="2000" dirty="0">
                    <a:solidFill>
                      <a:schemeClr val="tx1"/>
                    </a:solidFill>
                  </a:rPr>
                  <a:t>得到线性回归模型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968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191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4371725"/>
            <a:ext cx="2520280" cy="24482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399410"/>
            <a:ext cx="2520280" cy="2392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多重共线现象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kumimoji="1" lang="zh-CN" altLang="en-US" sz="2400" dirty="0" smtClean="0">
                    <a:solidFill>
                      <a:schemeClr val="tx1"/>
                    </a:solidFill>
                  </a:rPr>
                  <a:t>多元线性回归模型：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其重要假定之一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不同样本之间的属性标记值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之间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不存在线性关系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𝐗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𝐗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是</a:t>
                </a:r>
                <a:r>
                  <a:rPr lang="zh-CN" altLang="zh-CN" sz="2400" dirty="0" smtClean="0">
                    <a:solidFill>
                      <a:schemeClr val="tx1"/>
                    </a:solidFill>
                  </a:rPr>
                  <a:t>可逆矩阵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kumimoji="1" lang="zh-CN" altLang="zh-CN" sz="2400" dirty="0">
                    <a:solidFill>
                      <a:srgbClr val="0000FF"/>
                    </a:solidFill>
                  </a:rPr>
                  <a:t>多重共线现象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：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当矩阵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𝐗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的行向量之间存在一定的</a:t>
                </a:r>
                <a:r>
                  <a:rPr lang="zh-CN" altLang="zh-CN" sz="2400" dirty="0" smtClean="0">
                    <a:solidFill>
                      <a:schemeClr val="tx1"/>
                    </a:solidFill>
                  </a:rPr>
                  <a:t>线性相关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性时，就会使得矩阵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𝐗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𝐗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不可逆</a:t>
                </a:r>
                <a:endParaRPr lang="zh-CN" altLang="zh-CN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400" dirty="0">
                    <a:latin typeface="+mn-ea"/>
                  </a:rPr>
                  <a:t>解决方案</a:t>
                </a:r>
                <a:endParaRPr lang="zh-CN" altLang="en-US" sz="2400" dirty="0">
                  <a:latin typeface="+mn-ea"/>
                </a:endParaRPr>
              </a:p>
              <a:p>
                <a:pPr lvl="2"/>
                <a:r>
                  <a:rPr lang="zh-CN" altLang="en-US" sz="2055" dirty="0" smtClean="0">
                    <a:sym typeface="+mn-ea"/>
                  </a:rPr>
                  <a:t>根据</a:t>
                </a:r>
                <a:r>
                  <a:rPr lang="zh-CN" altLang="en-US" sz="2055" dirty="0" smtClean="0">
                    <a:solidFill>
                      <a:srgbClr val="0000FF"/>
                    </a:solidFill>
                    <a:sym typeface="+mn-ea"/>
                  </a:rPr>
                  <a:t>归纳偏好</a:t>
                </a:r>
                <a:r>
                  <a:rPr lang="zh-CN" altLang="en-US" sz="2055" dirty="0" smtClean="0">
                    <a:sym typeface="+mn-ea"/>
                  </a:rPr>
                  <a:t>选择解</a:t>
                </a:r>
                <a:endParaRPr lang="en-US" altLang="zh-CN" sz="2055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kumimoji="1" lang="zh-CN" altLang="zh-CN" sz="2055" dirty="0">
                    <a:solidFill>
                      <a:srgbClr val="0000FF"/>
                    </a:solidFill>
                    <a:sym typeface="+mn-ea"/>
                  </a:rPr>
                  <a:t>正则化</a:t>
                </a:r>
                <a:r>
                  <a:rPr kumimoji="1" lang="zh-CN" altLang="en-US" sz="2055" dirty="0">
                    <a:sym typeface="+mn-ea"/>
                  </a:rPr>
                  <a:t>：</a:t>
                </a:r>
                <a:r>
                  <a:rPr lang="zh-CN" altLang="en-US" sz="2055" dirty="0">
                    <a:sym typeface="+mn-ea"/>
                  </a:rPr>
                  <a:t>为了</a:t>
                </a:r>
                <a:r>
                  <a:rPr lang="zh-CN" altLang="zh-CN" sz="2055" dirty="0">
                    <a:sym typeface="+mn-ea"/>
                  </a:rPr>
                  <a:t>解决多重共线现象带来的问题</a:t>
                </a:r>
                <a:r>
                  <a:rPr lang="zh-CN" altLang="en-US" sz="2055" dirty="0">
                    <a:sym typeface="+mn-ea"/>
                  </a:rPr>
                  <a:t>，对</a:t>
                </a:r>
                <a:r>
                  <a:rPr lang="zh-CN" altLang="zh-CN" sz="2055" dirty="0">
                    <a:sym typeface="+mn-ea"/>
                  </a:rPr>
                  <a:t>线性回归参数的求解方法进行</a:t>
                </a:r>
                <a:r>
                  <a:rPr lang="zh-CN" altLang="zh-CN" sz="2055" dirty="0" smtClean="0">
                    <a:sym typeface="+mn-ea"/>
                  </a:rPr>
                  <a:t>改进</a:t>
                </a:r>
                <a:endParaRPr lang="zh-CN" altLang="en-US" sz="2055" dirty="0">
                  <a:latin typeface="+mn-ea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岭回归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kumimoji="1" lang="zh-CN" altLang="zh-CN" sz="2400" dirty="0">
                    <a:solidFill>
                      <a:srgbClr val="0000FF"/>
                    </a:solidFill>
                  </a:rPr>
                  <a:t>基本思想</a:t>
                </a:r>
                <a:r>
                  <a:rPr kumimoji="1" lang="zh-CN" altLang="zh-CN" sz="2400" dirty="0"/>
                  <a:t>：</a:t>
                </a:r>
                <a:r>
                  <a:rPr lang="zh-CN" altLang="zh-CN" sz="2400" dirty="0"/>
                  <a:t>在线性回归模型损失函数上增加一个针对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/>
                  <a:t>的范数惩罚函数，通过对目标函数做</a:t>
                </a:r>
                <a:r>
                  <a:rPr lang="zh-CN" altLang="zh-CN" sz="2400" dirty="0">
                    <a:solidFill>
                      <a:srgbClr val="0000FF"/>
                    </a:solidFill>
                  </a:rPr>
                  <a:t>正则化处理</a:t>
                </a:r>
                <a:r>
                  <a:rPr lang="zh-CN" altLang="zh-CN" sz="2400" dirty="0"/>
                  <a:t>，将参数向量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/>
                  <a:t>中所有参数的取值压缩到一个相对较小的范围，即要求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/>
                  <a:t>中所有参数的取值不能过</a:t>
                </a:r>
                <a:r>
                  <a:rPr lang="zh-CN" altLang="zh-CN" sz="2400" dirty="0" smtClean="0"/>
                  <a:t>大</a:t>
                </a:r>
                <a:endParaRPr lang="en-US" altLang="zh-CN" sz="2400" dirty="0" smtClean="0"/>
              </a:p>
              <a:p>
                <a:pPr lvl="1"/>
                <a:r>
                  <a:rPr lang="zh-CN" altLang="zh-CN" sz="2400" dirty="0"/>
                  <a:t>岭回归的</a:t>
                </a:r>
                <a:r>
                  <a:rPr lang="zh-CN" altLang="zh-CN" sz="2400" dirty="0" smtClean="0">
                    <a:solidFill>
                      <a:srgbClr val="0000FF"/>
                    </a:solidFill>
                  </a:rPr>
                  <a:t>损失函数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：</a:t>
                </a:r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/>
                          </a:rPr>
                          <m:t>𝒘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/>
                      </a:rPr>
                      <m:t>=||</m:t>
                    </m:r>
                    <m:r>
                      <a:rPr lang="en-US" altLang="zh-CN" sz="2000" b="1">
                        <a:latin typeface="Cambria Math" panose="02040503050406030204"/>
                      </a:rPr>
                      <m:t>𝐗</m:t>
                    </m:r>
                    <m:r>
                      <a:rPr lang="en-US" altLang="zh-CN" sz="2000" b="1" i="1">
                        <a:latin typeface="Cambria Math" panose="02040503050406030204"/>
                      </a:rPr>
                      <m:t>𝒘</m:t>
                    </m:r>
                    <m:r>
                      <a:rPr lang="en-US" altLang="zh-CN" sz="2000" i="1">
                        <a:latin typeface="Cambria Math" panose="02040503050406030204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/>
                      </a:rPr>
                      <m:t>𝒚</m:t>
                    </m:r>
                    <m:r>
                      <a:rPr lang="en-US" altLang="zh-CN" sz="2000" i="1">
                        <a:latin typeface="Cambria Math" panose="02040503050406030204"/>
                      </a:rPr>
                      <m:t>||</m:t>
                    </m:r>
                    <m:r>
                      <a:rPr lang="en-US" altLang="zh-CN" sz="2000" i="1" baseline="30000">
                        <a:latin typeface="Cambria Math" panose="02040503050406030204"/>
                      </a:rPr>
                      <m:t>2</m:t>
                    </m:r>
                    <m:r>
                      <a:rPr lang="en-US" altLang="zh-CN" sz="2000" b="1" i="1">
                        <a:latin typeface="Cambria Math" panose="02040503050406030204"/>
                      </a:rPr>
                      <m:t>+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000" i="1">
                        <a:latin typeface="Cambria Math" panose="02040503050406030204"/>
                      </a:rPr>
                      <m:t>||</m:t>
                    </m:r>
                    <m:r>
                      <a:rPr lang="en-US" altLang="zh-CN" sz="2000" b="1" i="1">
                        <a:latin typeface="Cambria Math" panose="02040503050406030204"/>
                      </a:rPr>
                      <m:t>𝒘</m:t>
                    </m:r>
                    <m:r>
                      <a:rPr lang="en-US" altLang="zh-CN" sz="2000" i="1">
                        <a:latin typeface="Cambria Math" panose="02040503050406030204"/>
                      </a:rPr>
                      <m:t>||</m:t>
                    </m:r>
                    <m:r>
                      <a:rPr lang="en-US" altLang="zh-CN" sz="2000" i="1" baseline="30000">
                        <a:latin typeface="Cambria Math" panose="02040503050406030204"/>
                      </a:rPr>
                      <m:t>2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  <a:p>
                <a:pPr marL="457200" lvl="1" indent="0">
                  <a:buNone/>
                </a:pPr>
                <a:r>
                  <a:rPr lang="zh-CN" altLang="zh-CN" sz="2000" dirty="0" smtClean="0">
                    <a:solidFill>
                      <a:schemeClr val="tx1"/>
                    </a:solidFill>
                  </a:rPr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</a:rPr>
                  <a:t>称为</a:t>
                </a:r>
                <a:r>
                  <a:rPr lang="zh-CN" altLang="zh-CN" sz="2000" dirty="0">
                    <a:solidFill>
                      <a:srgbClr val="0000FF"/>
                    </a:solidFill>
                  </a:rPr>
                  <a:t>正则化参数</a:t>
                </a:r>
                <a:endParaRPr kumimoji="1" lang="en-US" altLang="zh-CN" sz="2000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zh-CN" altLang="zh-CN" sz="240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sz="2400" dirty="0"/>
                  <a:t>的取值较大时，惩罚项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/>
                  <a:t>就会对损失函数的最小化产生一定的干扰，优化算法就会对回归模型参数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/>
                  <a:t>赋予较小的取值以消除这种</a:t>
                </a:r>
                <a:r>
                  <a:rPr lang="zh-CN" altLang="zh-CN" sz="2400" dirty="0" smtClean="0"/>
                  <a:t>干扰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-43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岭回归</a:t>
                </a:r>
                <a:endPara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zh-CN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zh-CN" altLang="zh-CN" sz="2400" dirty="0"/>
                  <a:t>对参数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/>
                  <a:t>的偏导数为</a:t>
                </a:r>
                <a:r>
                  <a:rPr lang="en-US" altLang="zh-CN" sz="2400" dirty="0"/>
                  <a:t>0</a:t>
                </a:r>
                <a:r>
                  <a:rPr lang="zh-CN" altLang="zh-CN" sz="2400" dirty="0"/>
                  <a:t>，得</a:t>
                </a:r>
                <a:r>
                  <a:rPr lang="zh-CN" altLang="en-US" sz="2400" dirty="0"/>
                  <a:t>：</a:t>
                </a:r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>
                              <a:latin typeface="Cambria Math" panose="02040503050406030204"/>
                            </a:rPr>
                            <m:t>𝐗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 panose="02040503050406030204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zh-CN" altLang="zh-CN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</a:rPr>
                  <a:t>阶单位矩阵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zh-CN" sz="2000" dirty="0"/>
                  <a:t>这样即使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/>
                          </a:rPr>
                          <m:t>𝐗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/>
                      </a:rPr>
                      <m:t>𝐗</m:t>
                    </m:r>
                  </m:oMath>
                </a14:m>
                <a:r>
                  <a:rPr lang="zh-CN" altLang="zh-CN" sz="2000" dirty="0"/>
                  <a:t>本身不是可逆矩阵，加上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zh-CN" altLang="zh-CN" sz="2000" dirty="0"/>
                  <a:t>也可使得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/>
                          </a:rPr>
                          <m:t>𝐗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/>
                      </a:rPr>
                      <m:t>𝐗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zh-CN" altLang="zh-CN" sz="2000" dirty="0"/>
                  <a:t>组成为可逆矩阵</a:t>
                </a:r>
                <a:endParaRPr kumimoji="1" lang="en-US" altLang="zh-CN" sz="2000" dirty="0" smtClean="0"/>
              </a:p>
              <a:p>
                <a:pPr lvl="1"/>
                <a:r>
                  <a:rPr kumimoji="1" lang="zh-CN" altLang="en-US" sz="2400" dirty="0" smtClean="0"/>
                  <a:t>正</a:t>
                </a:r>
                <a:r>
                  <a:rPr kumimoji="1" lang="zh-CN" altLang="en-US" sz="2400" dirty="0"/>
                  <a:t>则</a:t>
                </a:r>
                <a:r>
                  <a:rPr kumimoji="1" lang="zh-CN" altLang="en-US" sz="2400" dirty="0" smtClean="0"/>
                  <a:t>化参数的影响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53" y="3789040"/>
            <a:ext cx="6229564" cy="2202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对数线性回归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输出标记</a:t>
            </a:r>
            <a:r>
              <a:rPr lang="zh-CN" altLang="en-US" sz="2400" dirty="0" smtClean="0">
                <a:sym typeface="+mn-ea"/>
              </a:rPr>
              <a:t>的对数为线性模型</a:t>
            </a:r>
            <a:r>
              <a:rPr lang="zh-CN" altLang="en-US" sz="2400" dirty="0">
                <a:sym typeface="+mn-ea"/>
              </a:rPr>
              <a:t>逼近的</a:t>
            </a:r>
            <a:r>
              <a:rPr lang="zh-CN" altLang="en-US" sz="2400" dirty="0" smtClean="0">
                <a:sym typeface="+mn-ea"/>
              </a:rPr>
              <a:t>目标</a:t>
            </a:r>
            <a:endParaRPr lang="en-US" altLang="zh-CN" sz="2400" dirty="0" smtClean="0"/>
          </a:p>
          <a:p>
            <a:pPr lvl="1"/>
            <a:endParaRPr lang="zh-CN" altLang="en-US" sz="24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3142" r="2301" b="4944"/>
          <a:stretch>
            <a:fillRect/>
          </a:stretch>
        </p:blipFill>
        <p:spPr bwMode="auto">
          <a:xfrm>
            <a:off x="1202690" y="2494280"/>
            <a:ext cx="4316730" cy="386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243494" y="3238921"/>
          <a:ext cx="19272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Formula" r:id="rId4" imgW="970280" imgH="176530" progId="Equation.Ribbit">
                  <p:embed/>
                </p:oleObj>
              </mc:Choice>
              <mc:Fallback>
                <p:oleObj name="Formula" r:id="rId4" imgW="970280" imgH="17653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494" y="3238921"/>
                        <a:ext cx="19272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348954" y="4497137"/>
          <a:ext cx="16827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Formula" r:id="rId7" imgW="847090" imgH="176530" progId="Equation.Ribbit">
                  <p:embed/>
                </p:oleObj>
              </mc:Choice>
              <mc:Fallback>
                <p:oleObj name="Formula" r:id="rId7" imgW="847090" imgH="17653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954" y="4497137"/>
                        <a:ext cx="16827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上下箭头 6"/>
          <p:cNvSpPr/>
          <p:nvPr>
            <p:custDataLst>
              <p:tags r:id="rId9"/>
            </p:custDataLst>
          </p:nvPr>
        </p:nvSpPr>
        <p:spPr>
          <a:xfrm>
            <a:off x="6826632" y="3743587"/>
            <a:ext cx="576392" cy="660744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广义线性模型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一般形式：</a:t>
            </a:r>
            <a:endParaRPr lang="en-US" altLang="zh-CN" sz="2400" dirty="0" smtClean="0"/>
          </a:p>
          <a:p>
            <a:pPr lvl="1"/>
            <a:endParaRPr lang="zh-CN" altLang="en-US" sz="2400" dirty="0">
              <a:latin typeface="+mn-ea"/>
            </a:endParaRPr>
          </a:p>
          <a:p>
            <a:pPr lvl="1"/>
            <a:r>
              <a:rPr lang="en-US" altLang="zh-CN" sz="2400" dirty="0" smtClean="0">
                <a:sym typeface="+mn-ea"/>
              </a:rPr>
              <a:t>         </a:t>
            </a:r>
            <a:r>
              <a:rPr lang="zh-CN" altLang="en-US" sz="2400" dirty="0" smtClean="0">
                <a:sym typeface="+mn-ea"/>
              </a:rPr>
              <a:t>称为联系函数（</a:t>
            </a:r>
            <a:r>
              <a:rPr lang="en-US" altLang="zh-CN" sz="2400" dirty="0" smtClean="0">
                <a:sym typeface="+mn-ea"/>
              </a:rPr>
              <a:t>link function</a:t>
            </a:r>
            <a:r>
              <a:rPr lang="zh-CN" altLang="en-US" sz="2400" dirty="0" smtClean="0">
                <a:sym typeface="+mn-ea"/>
              </a:rPr>
              <a:t>）</a:t>
            </a:r>
            <a:endParaRPr lang="zh-CN" altLang="en-US" sz="2400" dirty="0" smtClean="0">
              <a:sym typeface="+mn-ea"/>
            </a:endParaRPr>
          </a:p>
          <a:p>
            <a:pPr lvl="2"/>
            <a:r>
              <a:rPr lang="zh-CN" altLang="en-US" sz="2055" dirty="0" smtClean="0">
                <a:sym typeface="+mn-ea"/>
              </a:rPr>
              <a:t>单调可微函数</a:t>
            </a:r>
            <a:endParaRPr lang="zh-CN" altLang="en-US" sz="2055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对数线性回归是                </a:t>
            </a:r>
            <a:r>
              <a:rPr lang="en-US" altLang="zh-CN" sz="2400" dirty="0" smtClean="0">
                <a:sym typeface="+mn-ea"/>
              </a:rPr>
              <a:t>       </a:t>
            </a:r>
            <a:r>
              <a:rPr lang="zh-CN" altLang="en-US" sz="2400" dirty="0" smtClean="0">
                <a:sym typeface="+mn-ea"/>
              </a:rPr>
              <a:t> 时广义线性模型的特例</a:t>
            </a:r>
            <a:endParaRPr lang="zh-CN" altLang="en-US" sz="2400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055850" y="2012529"/>
          <a:ext cx="24018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Formula" r:id="rId2" imgW="1210310" imgH="205740" progId="Equation.Ribbit">
                  <p:embed/>
                </p:oleObj>
              </mc:Choice>
              <mc:Fallback>
                <p:oleObj name="Formula" r:id="rId2" imgW="1210310" imgH="20574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850" y="2012529"/>
                        <a:ext cx="24018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60129" y="2564990"/>
          <a:ext cx="5048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Formula" r:id="rId5" imgW="255905" imgH="176530" progId="Equation.Ribbit">
                  <p:embed/>
                </p:oleObj>
              </mc:Choice>
              <mc:Fallback>
                <p:oleObj name="Formula" r:id="rId5" imgW="255905" imgH="17653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129" y="2564990"/>
                        <a:ext cx="5048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419987" y="3370059"/>
          <a:ext cx="15049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Formula" r:id="rId8" imgW="762000" imgH="176530" progId="Equation.Ribbit">
                  <p:embed/>
                </p:oleObj>
              </mc:Choice>
              <mc:Fallback>
                <p:oleObj name="Formula" r:id="rId8" imgW="762000" imgH="17653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987" y="3370059"/>
                        <a:ext cx="15049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二分类任务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sz="2800" b="1" dirty="0" err="1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类别不平衡问题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分类任务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/>
              <a:t>预测值与输出</a:t>
            </a:r>
            <a:r>
              <a:rPr lang="zh-CN" altLang="en-US" sz="2400" dirty="0" smtClean="0"/>
              <a:t>标记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kern="0" dirty="0">
                <a:latin typeface="+mn-ea"/>
                <a:cs typeface="Verdana" panose="020B0604030504040204" pitchFamily="34" charset="0"/>
              </a:rPr>
              <a:t>寻找函数将分类标记与线性回归模型输出联系起来</a:t>
            </a:r>
            <a:endParaRPr lang="en-US" altLang="zh-CN" sz="2400" dirty="0"/>
          </a:p>
          <a:p>
            <a:pPr lvl="1"/>
            <a:r>
              <a:rPr lang="zh-CN" altLang="en-US" sz="2400" dirty="0"/>
              <a:t>最理想的函数</a:t>
            </a:r>
            <a:r>
              <a:rPr lang="en-US" altLang="zh-CN" sz="2400" dirty="0"/>
              <a:t>——</a:t>
            </a:r>
            <a:r>
              <a:rPr lang="zh-CN" altLang="en-US" sz="2400" dirty="0"/>
              <a:t>单位阶跃函数</a:t>
            </a:r>
            <a:endParaRPr lang="en-US" altLang="zh-CN" sz="2400" dirty="0"/>
          </a:p>
          <a:p>
            <a:pPr lvl="1"/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zh-CN" altLang="en-US" sz="2000" dirty="0"/>
              <a:t>预测值大于零就判为正例，小于零就判为反例，预测值为临界值零则可任意</a:t>
            </a:r>
            <a:r>
              <a:rPr lang="zh-CN" altLang="en-US" sz="2000" dirty="0" smtClean="0"/>
              <a:t>判别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缺点：</a:t>
            </a:r>
            <a:r>
              <a:rPr lang="zh-CN" altLang="en-US" sz="2000" dirty="0"/>
              <a:t>不连续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>
              <a:solidFill>
                <a:srgbClr val="0000FF"/>
              </a:solidFill>
              <a:latin typeface="+mn-ea"/>
            </a:endParaRPr>
          </a:p>
          <a:p>
            <a:pPr lvl="1"/>
            <a:endParaRPr lang="zh-CN" altLang="en-US" sz="2400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39752" y="2060689"/>
          <a:ext cx="1670050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Formula" r:id="rId1" imgW="842010" imgH="175260" progId="Equation.Ribbit">
                  <p:embed/>
                </p:oleObj>
              </mc:Choice>
              <mc:Fallback>
                <p:oleObj name="Formula" r:id="rId1" imgW="842010" imgH="17526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60689"/>
                        <a:ext cx="1670050" cy="344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32127" y="2060848"/>
          <a:ext cx="1241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Formula" r:id="rId3" imgW="628650" imgH="177800" progId="Equation.Ribbit">
                  <p:embed/>
                </p:oleObj>
              </mc:Choice>
              <mc:Fallback>
                <p:oleObj name="Formula" r:id="rId3" imgW="628650" imgH="17780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127" y="2060848"/>
                        <a:ext cx="12414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91880" y="3429000"/>
          <a:ext cx="1944216" cy="124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Formula" r:id="rId5" imgW="1186180" imgH="758190" progId="Equation.Ribbit">
                  <p:embed/>
                </p:oleObj>
              </mc:Choice>
              <mc:Fallback>
                <p:oleObj name="Formula" r:id="rId5" imgW="1186180" imgH="75819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429000"/>
                        <a:ext cx="1944216" cy="124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分类任务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/>
              <a:t>替代函数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0000FF"/>
                </a:solidFill>
              </a:rPr>
              <a:t>逻辑函数</a:t>
            </a:r>
            <a:r>
              <a:rPr lang="zh-CN" altLang="en-US" sz="2400" dirty="0"/>
              <a:t>（</a:t>
            </a:r>
            <a:r>
              <a:rPr lang="en-US" altLang="zh-CN" sz="2400" dirty="0"/>
              <a:t>logistic 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/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zh-CN" altLang="en-US" sz="2000" dirty="0"/>
              <a:t>单调可微、任意阶可</a:t>
            </a:r>
            <a:r>
              <a:rPr lang="zh-CN" altLang="en-US" sz="2000" dirty="0" smtClean="0"/>
              <a:t>导，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可</a:t>
            </a:r>
            <a:r>
              <a:rPr lang="zh-CN" altLang="en-US" sz="2000" dirty="0"/>
              <a:t>直接应用现有数值优化</a:t>
            </a:r>
            <a:r>
              <a:rPr lang="zh-CN" altLang="en-US" sz="2000" dirty="0" smtClean="0"/>
              <a:t>算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法</a:t>
            </a:r>
            <a:r>
              <a:rPr lang="zh-CN" altLang="en-US" sz="2000" dirty="0"/>
              <a:t>求取</a:t>
            </a:r>
            <a:r>
              <a:rPr lang="zh-CN" altLang="en-US" sz="2000" dirty="0" smtClean="0"/>
              <a:t>最优解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直接对分类可能性建模，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无需</a:t>
            </a:r>
            <a:r>
              <a:rPr lang="zh-CN" altLang="en-US" sz="2000" dirty="0"/>
              <a:t>事先假设数据分布</a:t>
            </a:r>
            <a:endParaRPr lang="en-US" altLang="zh-CN" sz="2000" dirty="0"/>
          </a:p>
          <a:p>
            <a:pPr lvl="2"/>
            <a:r>
              <a:rPr lang="zh-CN" altLang="en-US" sz="2000" dirty="0"/>
              <a:t>可得到“类别”的近似</a:t>
            </a:r>
            <a:r>
              <a:rPr lang="zh-CN" altLang="en-US" sz="2000" dirty="0" smtClean="0"/>
              <a:t>概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率预测，对利用概率辅助决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策任务有用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>
              <a:solidFill>
                <a:srgbClr val="0000FF"/>
              </a:solidFill>
              <a:latin typeface="+mn-ea"/>
            </a:endParaRPr>
          </a:p>
          <a:p>
            <a:pPr lvl="1"/>
            <a:endParaRPr lang="zh-CN" altLang="en-US" sz="2400" dirty="0">
              <a:latin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4944"/>
            <a:ext cx="4392488" cy="237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617913" y="2101850"/>
          <a:ext cx="1474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2" imgW="21640800" imgH="9448800" progId="Equation.DSMT4">
                  <p:embed/>
                </p:oleObj>
              </mc:Choice>
              <mc:Fallback>
                <p:oleObj name="Equation" r:id="rId2" imgW="21640800" imgH="9448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2101850"/>
                        <a:ext cx="14747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什么是机器学习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如何学习</a:t>
            </a:r>
            <a:endParaRPr lang="en-US" altLang="zh-CN" sz="2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如何让机器学习的更好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为什么机器能学习</a:t>
            </a:r>
            <a:endParaRPr lang="zh-CN" altLang="en-US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逻辑回归（对数几率回归）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/>
              <a:t>线性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类函数可以写成：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可以使用预测值作为分类的可能性，即概率</a:t>
            </a:r>
            <a:endParaRPr lang="en-US" altLang="zh-CN" sz="2400" dirty="0"/>
          </a:p>
          <a:p>
            <a:pPr lvl="2"/>
            <a:r>
              <a:rPr lang="zh-CN" altLang="en-US" sz="2000" dirty="0">
                <a:latin typeface="+mn-ea"/>
              </a:rPr>
              <a:t>样本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+mn-ea"/>
              </a:rPr>
              <a:t>属于正例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+mn-ea"/>
              </a:rPr>
              <a:t>=1)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概率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样本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+mn-ea"/>
              </a:rPr>
              <a:t>属于</a:t>
            </a:r>
            <a:r>
              <a:rPr lang="zh-CN" altLang="en-US" sz="2000" dirty="0">
                <a:latin typeface="+mn-ea"/>
              </a:rPr>
              <a:t>反例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 smtClean="0">
                <a:latin typeface="+mn-ea"/>
              </a:rPr>
              <a:t>=0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的概率</a:t>
            </a:r>
            <a:endParaRPr lang="zh-CN" altLang="en-US" sz="2000" dirty="0">
              <a:latin typeface="+mn-ea"/>
            </a:endParaRPr>
          </a:p>
          <a:p>
            <a:pPr lvl="2"/>
            <a:endParaRPr lang="en-US" altLang="zh-CN" sz="2000" dirty="0" smtClean="0">
              <a:solidFill>
                <a:srgbClr val="0000FF"/>
              </a:solidFill>
              <a:latin typeface="+mn-ea"/>
            </a:endParaRPr>
          </a:p>
          <a:p>
            <a:pPr lvl="1"/>
            <a:endParaRPr lang="zh-CN" altLang="en-US" sz="2400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79650" y="2060575"/>
          <a:ext cx="35623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1" imgW="52730400" imgH="12801600" progId="Equation.DSMT4">
                  <p:embed/>
                </p:oleObj>
              </mc:Choice>
              <mc:Fallback>
                <p:oleObj name="Equation" r:id="rId1" imgW="52730400" imgH="12801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060575"/>
                        <a:ext cx="35623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38313" y="3716338"/>
          <a:ext cx="54689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Equation" r:id="rId3" imgW="78028800" imgH="9753600" progId="Equation.DSMT4">
                  <p:embed/>
                </p:oleObj>
              </mc:Choice>
              <mc:Fallback>
                <p:oleObj name="Equation" r:id="rId3" imgW="78028800" imgH="975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716338"/>
                        <a:ext cx="54689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52588" y="4837113"/>
          <a:ext cx="585311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name="Equation" r:id="rId5" imgW="83515200" imgH="10668000" progId="Equation.DSMT4">
                  <p:embed/>
                </p:oleObj>
              </mc:Choice>
              <mc:Fallback>
                <p:oleObj name="Equation" r:id="rId5" imgW="83515200" imgH="10668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837113"/>
                        <a:ext cx="585311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2000" dirty="0" smtClean="0">
              <a:solidFill>
                <a:srgbClr val="0000FF"/>
              </a:solidFill>
              <a:latin typeface="+mn-ea"/>
            </a:endParaRPr>
          </a:p>
          <a:p>
            <a:pPr lvl="1"/>
            <a:endParaRPr lang="zh-CN" altLang="en-US" sz="24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5172"/>
            <a:ext cx="3954760" cy="355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 descr="D:\Teaching\计算机视觉基础\第四讲\prob3D.e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960" y="1484784"/>
            <a:ext cx="4578270" cy="2131789"/>
          </a:xfrm>
          <a:prstGeom prst="rect">
            <a:avLst/>
          </a:prstGeom>
          <a:noFill/>
        </p:spPr>
      </p:pic>
      <p:pic>
        <p:nvPicPr>
          <p:cNvPr id="15" name="Picture 4" descr="D:\Teaching\计算机视觉基础\第四讲\prob.e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2602" y="3627412"/>
            <a:ext cx="3816424" cy="3235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2000" dirty="0" smtClean="0">
              <a:solidFill>
                <a:srgbClr val="0000FF"/>
              </a:solidFill>
              <a:latin typeface="+mn-ea"/>
            </a:endParaRPr>
          </a:p>
          <a:p>
            <a:pPr lvl="1"/>
            <a:endParaRPr lang="zh-CN" altLang="en-US" sz="2400" dirty="0">
              <a:latin typeface="+mn-ea"/>
            </a:endParaRPr>
          </a:p>
        </p:txBody>
      </p:sp>
      <p:grpSp>
        <p:nvGrpSpPr>
          <p:cNvPr id="7" name="组合 39"/>
          <p:cNvGrpSpPr/>
          <p:nvPr/>
        </p:nvGrpSpPr>
        <p:grpSpPr>
          <a:xfrm>
            <a:off x="5975350" y="2055813"/>
            <a:ext cx="3165475" cy="4418012"/>
            <a:chOff x="7842588" y="1627353"/>
            <a:chExt cx="3165475" cy="4418012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7842588" y="1627353"/>
            <a:ext cx="3048000" cy="703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2" name="Equation" r:id="rId1" imgW="31699200" imgH="7315200" progId="Equation.DSMT4">
                    <p:embed/>
                  </p:oleObj>
                </mc:Choice>
                <mc:Fallback>
                  <p:oleObj name="Equation" r:id="rId1" imgW="31699200" imgH="7315200" progId="Equation.DSMT4">
                    <p:embed/>
                    <p:pic>
                      <p:nvPicPr>
                        <p:cNvPr id="0" name="图片 7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2588" y="1627353"/>
                          <a:ext cx="3048000" cy="703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7871163" y="3484728"/>
            <a:ext cx="3136900" cy="703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" name="Equation" r:id="rId3" imgW="32613600" imgH="7315200" progId="Equation.DSMT4">
                    <p:embed/>
                  </p:oleObj>
                </mc:Choice>
                <mc:Fallback>
                  <p:oleObj name="Equation" r:id="rId3" imgW="32613600" imgH="7315200" progId="Equation.DSMT4">
                    <p:embed/>
                    <p:pic>
                      <p:nvPicPr>
                        <p:cNvPr id="0" name="图片 7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1163" y="3484728"/>
                          <a:ext cx="3136900" cy="703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7842588" y="5342103"/>
            <a:ext cx="3108325" cy="703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" name="Equation" r:id="rId5" imgW="32308800" imgH="7315200" progId="Equation.DSMT4">
                    <p:embed/>
                  </p:oleObj>
                </mc:Choice>
                <mc:Fallback>
                  <p:oleObj name="Equation" r:id="rId5" imgW="32308800" imgH="7315200" progId="Equation.DSMT4">
                    <p:embed/>
                    <p:pic>
                      <p:nvPicPr>
                        <p:cNvPr id="0" name="图片 7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2588" y="5342103"/>
                          <a:ext cx="3108325" cy="703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35"/>
          <p:cNvGrpSpPr/>
          <p:nvPr/>
        </p:nvGrpSpPr>
        <p:grpSpPr>
          <a:xfrm>
            <a:off x="899592" y="1700808"/>
            <a:ext cx="2232248" cy="4968552"/>
            <a:chOff x="571471" y="1060815"/>
            <a:chExt cx="2401201" cy="5525507"/>
          </a:xfrm>
        </p:grpSpPr>
        <p:pic>
          <p:nvPicPr>
            <p:cNvPr id="12" name="Picture 4" descr="zebra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1471" y="4786322"/>
              <a:ext cx="2401200" cy="1800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pic>
          <p:nvPicPr>
            <p:cNvPr id="13" name="Picture 5" descr="okapi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1472" y="1060815"/>
              <a:ext cx="2399999" cy="18000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pic>
          <p:nvPicPr>
            <p:cNvPr id="16" name="Picture 15" descr="0026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71472" y="2928934"/>
              <a:ext cx="2401200" cy="18000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</p:grpSp>
      <p:grpSp>
        <p:nvGrpSpPr>
          <p:cNvPr id="17" name="组合 38"/>
          <p:cNvGrpSpPr/>
          <p:nvPr/>
        </p:nvGrpSpPr>
        <p:grpSpPr>
          <a:xfrm>
            <a:off x="6387612" y="2142948"/>
            <a:ext cx="1185862" cy="4241800"/>
            <a:chOff x="6500826" y="1758968"/>
            <a:chExt cx="1185862" cy="4241800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6500826" y="1758968"/>
            <a:ext cx="1084262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5" name="公式" r:id="rId10" imgW="469900" imgH="228600" progId="Equation.3">
                    <p:embed/>
                  </p:oleObj>
                </mc:Choice>
                <mc:Fallback>
                  <p:oleObj name="公式" r:id="rId10" imgW="469900" imgH="228600" progId="Equation.3">
                    <p:embed/>
                    <p:pic>
                      <p:nvPicPr>
                        <p:cNvPr id="0" name="图片 7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1758968"/>
                          <a:ext cx="1084262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"/>
            <p:cNvGraphicFramePr>
              <a:graphicFrameLocks noChangeAspect="1"/>
            </p:cNvGraphicFramePr>
            <p:nvPr/>
          </p:nvGraphicFramePr>
          <p:xfrm>
            <a:off x="6543688" y="3616343"/>
            <a:ext cx="11430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" name="公式" r:id="rId12" imgW="495300" imgH="228600" progId="Equation.3">
                    <p:embed/>
                  </p:oleObj>
                </mc:Choice>
                <mc:Fallback>
                  <p:oleObj name="公式" r:id="rId12" imgW="495300" imgH="228600" progId="Equation.3">
                    <p:embed/>
                    <p:pic>
                      <p:nvPicPr>
                        <p:cNvPr id="0" name="图片 7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3688" y="3616343"/>
                          <a:ext cx="114300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6500826" y="5473718"/>
            <a:ext cx="1055688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7" name="公式" r:id="rId14" imgW="457200" imgH="228600" progId="Equation.3">
                    <p:embed/>
                  </p:oleObj>
                </mc:Choice>
                <mc:Fallback>
                  <p:oleObj name="公式" r:id="rId14" imgW="457200" imgH="228600" progId="Equation.3">
                    <p:embed/>
                    <p:pic>
                      <p:nvPicPr>
                        <p:cNvPr id="0" name="图片 7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5473718"/>
                          <a:ext cx="1055688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34"/>
          <p:cNvGrpSpPr/>
          <p:nvPr/>
        </p:nvGrpSpPr>
        <p:grpSpPr>
          <a:xfrm>
            <a:off x="3275856" y="2312782"/>
            <a:ext cx="1120778" cy="3929090"/>
            <a:chOff x="3071802" y="1928802"/>
            <a:chExt cx="1428760" cy="3929090"/>
          </a:xfrm>
        </p:grpSpPr>
        <p:sp>
          <p:nvSpPr>
            <p:cNvPr id="22" name="右箭头 21"/>
            <p:cNvSpPr/>
            <p:nvPr/>
          </p:nvSpPr>
          <p:spPr>
            <a:xfrm>
              <a:off x="3071802" y="1928802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3071802" y="3786190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071802" y="5643578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32"/>
          <p:cNvGrpSpPr/>
          <p:nvPr/>
        </p:nvGrpSpPr>
        <p:grpSpPr>
          <a:xfrm>
            <a:off x="3896568" y="1598402"/>
            <a:ext cx="1084266" cy="5214974"/>
            <a:chOff x="3987800" y="1214422"/>
            <a:chExt cx="1084266" cy="5214974"/>
          </a:xfrm>
        </p:grpSpPr>
        <p:grpSp>
          <p:nvGrpSpPr>
            <p:cNvPr id="26" name="组合 9"/>
            <p:cNvGrpSpPr/>
            <p:nvPr/>
          </p:nvGrpSpPr>
          <p:grpSpPr>
            <a:xfrm>
              <a:off x="4500562" y="1214422"/>
              <a:ext cx="571504" cy="1500198"/>
              <a:chOff x="4071934" y="1214422"/>
              <a:chExt cx="571504" cy="1500198"/>
            </a:xfrm>
          </p:grpSpPr>
          <p:sp>
            <p:nvSpPr>
              <p:cNvPr id="36" name="双括号 35"/>
              <p:cNvSpPr/>
              <p:nvPr/>
            </p:nvSpPr>
            <p:spPr>
              <a:xfrm>
                <a:off x="4071934" y="1214422"/>
                <a:ext cx="571504" cy="150019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43372" y="1357298"/>
                <a:ext cx="4764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0.1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0.2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0.8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27" name="组合 10"/>
            <p:cNvGrpSpPr/>
            <p:nvPr/>
          </p:nvGrpSpPr>
          <p:grpSpPr>
            <a:xfrm>
              <a:off x="4500562" y="3071810"/>
              <a:ext cx="571504" cy="1500198"/>
              <a:chOff x="4071934" y="1214422"/>
              <a:chExt cx="571504" cy="1500198"/>
            </a:xfrm>
          </p:grpSpPr>
          <p:sp>
            <p:nvSpPr>
              <p:cNvPr id="34" name="双括号 33"/>
              <p:cNvSpPr/>
              <p:nvPr/>
            </p:nvSpPr>
            <p:spPr>
              <a:xfrm>
                <a:off x="4071934" y="1214422"/>
                <a:ext cx="571504" cy="150019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143372" y="1357298"/>
                <a:ext cx="4764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0.7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0.5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0.1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28" name="组合 13"/>
            <p:cNvGrpSpPr/>
            <p:nvPr/>
          </p:nvGrpSpPr>
          <p:grpSpPr>
            <a:xfrm>
              <a:off x="4500562" y="4929198"/>
              <a:ext cx="571504" cy="1500198"/>
              <a:chOff x="4071934" y="1214422"/>
              <a:chExt cx="571504" cy="1500198"/>
            </a:xfrm>
          </p:grpSpPr>
          <p:sp>
            <p:nvSpPr>
              <p:cNvPr id="32" name="双括号 31"/>
              <p:cNvSpPr/>
              <p:nvPr/>
            </p:nvSpPr>
            <p:spPr>
              <a:xfrm>
                <a:off x="4071934" y="1214422"/>
                <a:ext cx="571504" cy="150019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43372" y="1357298"/>
                <a:ext cx="4764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0.5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0.2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0.9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4000496" y="1357298"/>
            <a:ext cx="482207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8" name="公式" r:id="rId16" imgW="228600" imgH="203200" progId="Equation.3">
                    <p:embed/>
                  </p:oleObj>
                </mc:Choice>
                <mc:Fallback>
                  <p:oleObj name="公式" r:id="rId16" imgW="228600" imgH="203200" progId="Equation.3">
                    <p:embed/>
                    <p:pic>
                      <p:nvPicPr>
                        <p:cNvPr id="0" name="图片 7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1357298"/>
                          <a:ext cx="482207" cy="428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3987800" y="3143250"/>
            <a:ext cx="50958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9" name="公式" r:id="rId18" imgW="241300" imgH="203200" progId="Equation.3">
                    <p:embed/>
                  </p:oleObj>
                </mc:Choice>
                <mc:Fallback>
                  <p:oleObj name="公式" r:id="rId18" imgW="241300" imgH="203200" progId="Equation.3">
                    <p:embed/>
                    <p:pic>
                      <p:nvPicPr>
                        <p:cNvPr id="0" name="图片 7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3143250"/>
                          <a:ext cx="509588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3987800" y="5000625"/>
            <a:ext cx="50958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0" name="公式" r:id="rId20" imgW="241300" imgH="203200" progId="Equation.3">
                    <p:embed/>
                  </p:oleObj>
                </mc:Choice>
                <mc:Fallback>
                  <p:oleObj name="公式" r:id="rId20" imgW="241300" imgH="203200" progId="Equation.3">
                    <p:embed/>
                    <p:pic>
                      <p:nvPicPr>
                        <p:cNvPr id="0" name="图片 7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5000625"/>
                          <a:ext cx="509588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3"/>
          <p:cNvGrpSpPr/>
          <p:nvPr/>
        </p:nvGrpSpPr>
        <p:grpSpPr>
          <a:xfrm>
            <a:off x="5052695" y="2312670"/>
            <a:ext cx="944245" cy="3929380"/>
            <a:chOff x="5214942" y="1928802"/>
            <a:chExt cx="1428760" cy="3929090"/>
          </a:xfrm>
        </p:grpSpPr>
        <p:sp>
          <p:nvSpPr>
            <p:cNvPr id="39" name="右箭头 38"/>
            <p:cNvSpPr/>
            <p:nvPr/>
          </p:nvSpPr>
          <p:spPr>
            <a:xfrm>
              <a:off x="5214942" y="1928802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214942" y="3786190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214942" y="5643578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损失函数：对数损失（交叉熵损失）</a:t>
            </a:r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90763" y="2349500"/>
          <a:ext cx="398780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1" imgW="49072800" imgH="19507200" progId="Equation.DSMT4">
                  <p:embed/>
                </p:oleObj>
              </mc:Choice>
              <mc:Fallback>
                <p:oleObj name="Equation" r:id="rId1" imgW="49072800" imgH="1950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2349500"/>
                        <a:ext cx="3987800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58863" y="4365625"/>
          <a:ext cx="7137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3" imgW="94183200" imgH="6096000" progId="Equation.DSMT4">
                  <p:embed/>
                </p:oleObj>
              </mc:Choice>
              <mc:Fallback>
                <p:oleObj name="Equation" r:id="rId3" imgW="94183200" imgH="609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4365625"/>
                        <a:ext cx="7137400" cy="461963"/>
                      </a:xfrm>
                      <a:prstGeom prst="rect">
                        <a:avLst/>
                      </a:prstGeom>
                      <a:solidFill>
                        <a:srgbClr val="FF0000">
                          <a:alpha val="47058"/>
                        </a:srgbClr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+mn-ea"/>
              </a:rPr>
              <a:t>经验风险</a:t>
            </a:r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6800" y="2349500"/>
          <a:ext cx="73294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1" imgW="110642400" imgH="10363200" progId="Equation.DSMT4">
                  <p:embed/>
                </p:oleObj>
              </mc:Choice>
              <mc:Fallback>
                <p:oleObj name="Equation" r:id="rId1" imgW="110642400" imgH="1036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49500"/>
                        <a:ext cx="7329488" cy="687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学习算法：梯度下降法</a:t>
            </a:r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59"/>
            <a:ext cx="672306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6020276"/>
            <a:ext cx="914400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补充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：批梯度下降法、随机梯度下降法和</a:t>
            </a:r>
            <a:r>
              <a:rPr lang="zh-CN" altLang="en-US" smtClean="0">
                <a:solidFill>
                  <a:schemeClr val="accent2">
                    <a:lumMod val="50000"/>
                  </a:schemeClr>
                </a:solidFill>
              </a:rPr>
              <a:t>小批梯度下降法的联系与区别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双波形 7"/>
          <p:cNvSpPr/>
          <p:nvPr>
            <p:custDataLst>
              <p:tags r:id="rId4"/>
            </p:custDataLst>
          </p:nvPr>
        </p:nvSpPr>
        <p:spPr>
          <a:xfrm>
            <a:off x="6659880" y="1275715"/>
            <a:ext cx="1958340" cy="1461135"/>
          </a:xfrm>
          <a:prstGeom prst="doubleWave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思考：</a:t>
            </a:r>
            <a:r>
              <a:rPr 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梯度下降法的精度和效率和哪些因素有关？</a:t>
            </a:r>
            <a:endParaRPr 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8" grpId="0" bldLvl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学习算法：梯度下降法</a:t>
            </a:r>
            <a:endParaRPr lang="en-US" altLang="zh-CN" sz="2400" dirty="0" smtClean="0">
              <a:latin typeface="+mn-ea"/>
            </a:endParaRPr>
          </a:p>
          <a:p>
            <a:pPr lvl="2"/>
            <a:r>
              <a:rPr lang="zh-CN" altLang="en-US" sz="1920" dirty="0" smtClean="0">
                <a:solidFill>
                  <a:schemeClr val="tx1"/>
                </a:solidFill>
                <a:latin typeface="+mn-ea"/>
              </a:rPr>
              <a:t>学习率</a:t>
            </a:r>
            <a:endParaRPr lang="en-US" altLang="zh-CN" sz="192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1920" dirty="0" smtClean="0">
                <a:solidFill>
                  <a:schemeClr val="tx1"/>
                </a:solidFill>
                <a:latin typeface="+mn-ea"/>
              </a:rPr>
              <a:t>初值</a:t>
            </a:r>
            <a:endParaRPr lang="zh-CN" altLang="en-US" sz="192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71" y="3212976"/>
            <a:ext cx="7275745" cy="266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学习算法：梯度下降法</a:t>
            </a:r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9200" y="2133600"/>
          <a:ext cx="72437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" name="Equation" r:id="rId1" imgW="91744800" imgH="10363200" progId="Equation.DSMT4">
                  <p:embed/>
                </p:oleObj>
              </mc:Choice>
              <mc:Fallback>
                <p:oleObj name="Equation" r:id="rId1" imgW="91744800" imgH="1036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724376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47925" y="2997200"/>
          <a:ext cx="46926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2" name="Equation" r:id="rId3" imgW="60960000" imgH="21336000" progId="Equation.DSMT4">
                  <p:embed/>
                </p:oleObj>
              </mc:Choice>
              <mc:Fallback>
                <p:oleObj name="Equation" r:id="rId3" imgW="60960000" imgH="2133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997200"/>
                        <a:ext cx="469265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09650" y="4857502"/>
          <a:ext cx="428307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3" name="Equation" r:id="rId5" imgW="57302400" imgH="20116800" progId="Equation.DSMT4">
                  <p:embed/>
                </p:oleObj>
              </mc:Choice>
              <mc:Fallback>
                <p:oleObj name="Equation" r:id="rId5" imgW="57302400" imgH="20116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857502"/>
                        <a:ext cx="4283075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808663" y="4872038"/>
          <a:ext cx="321151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" name="Equation" r:id="rId7" imgW="44500800" imgH="20726400" progId="Equation.DSMT4">
                  <p:embed/>
                </p:oleObj>
              </mc:Choice>
              <mc:Fallback>
                <p:oleObj name="Equation" r:id="rId7" imgW="44500800" imgH="20726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4872038"/>
                        <a:ext cx="3211512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学习算法：梯度下降法</a:t>
            </a:r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238944" y="2407971"/>
            <a:ext cx="7221488" cy="36133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000" u="sng" dirty="0" smtClean="0"/>
              <a:t>用梯度下降法求解</a:t>
            </a:r>
            <a:r>
              <a:rPr lang="en-US" altLang="zh-CN" sz="2000" u="sng" dirty="0" smtClean="0"/>
              <a:t>Logistic Regression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初始化</a:t>
            </a:r>
            <a:r>
              <a:rPr lang="en-US" altLang="zh-CN" sz="2000" dirty="0" smtClean="0"/>
              <a:t>w ,b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按下式更新</a:t>
            </a:r>
            <a:r>
              <a:rPr lang="en-US" altLang="zh-CN" sz="2000" dirty="0" smtClean="0"/>
              <a:t>w ,b: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检查是否收敛，如果不收敛转</a:t>
            </a:r>
            <a:r>
              <a:rPr lang="en-US" altLang="zh-CN" sz="2000" dirty="0" smtClean="0"/>
              <a:t>2</a:t>
            </a:r>
            <a:endParaRPr lang="en-US" altLang="zh-CN" sz="2000" dirty="0" smtClean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316163" y="3573463"/>
          <a:ext cx="364331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1" imgW="47244000" imgH="20726400" progId="Equation.DSMT4">
                  <p:embed/>
                </p:oleObj>
              </mc:Choice>
              <mc:Fallback>
                <p:oleObj name="Equation" r:id="rId1" imgW="47244000" imgH="20726400" progId="Equation.DSMT4">
                  <p:embed/>
                  <p:pic>
                    <p:nvPicPr>
                      <p:cNvPr id="0" name="图片 10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573463"/>
                        <a:ext cx="364331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7880" y="4077072"/>
            <a:ext cx="1148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Batch GD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学习算法：梯度下降法</a:t>
            </a:r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238944" y="2407971"/>
            <a:ext cx="7221488" cy="36133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000" u="sng" dirty="0" smtClean="0"/>
              <a:t>用梯度下降法求解</a:t>
            </a:r>
            <a:r>
              <a:rPr lang="en-US" altLang="zh-CN" sz="2000" u="sng" dirty="0" smtClean="0"/>
              <a:t>Logistic Regression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初始化</a:t>
            </a:r>
            <a:r>
              <a:rPr lang="en-US" altLang="zh-CN" sz="2000" dirty="0" smtClean="0"/>
              <a:t>w ,b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按下式更新</a:t>
            </a:r>
            <a:r>
              <a:rPr lang="en-US" altLang="zh-CN" sz="2000" dirty="0" smtClean="0"/>
              <a:t>w ,b: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检查是否收敛，如果不收敛转</a:t>
            </a:r>
            <a:r>
              <a:rPr lang="en-US" altLang="zh-CN" sz="2000" dirty="0" smtClean="0"/>
              <a:t>2</a:t>
            </a:r>
            <a:endParaRPr lang="en-US" altLang="zh-CN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57680" y="4325034"/>
            <a:ext cx="161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Stochastic GD</a:t>
            </a:r>
            <a:endParaRPr lang="zh-CN" altLang="en-US" sz="20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812925" y="3638550"/>
          <a:ext cx="494188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1" imgW="66446400" imgH="26212800" progId="Equation.DSMT4">
                  <p:embed/>
                </p:oleObj>
              </mc:Choice>
              <mc:Fallback>
                <p:oleObj name="Equation" r:id="rId1" imgW="66446400" imgH="26212800" progId="Equation.DSMT4">
                  <p:embed/>
                  <p:pic>
                    <p:nvPicPr>
                      <p:cNvPr id="0" name="图片 11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638550"/>
                        <a:ext cx="4941888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机器如何学习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监督学习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线性模型</a:t>
            </a:r>
            <a:endParaRPr lang="en-US" altLang="zh-CN" sz="20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决策树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神经网络与深度学习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支持向量机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贝叶斯分类器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无监督学习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降维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强化学习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学习算法：梯度下降法</a:t>
            </a:r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238944" y="2407971"/>
            <a:ext cx="7221488" cy="36133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000" u="sng" dirty="0" smtClean="0"/>
              <a:t>用梯度下降法求解</a:t>
            </a:r>
            <a:r>
              <a:rPr lang="en-US" altLang="zh-CN" sz="2000" u="sng" dirty="0" smtClean="0"/>
              <a:t>Logistic Regression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初始化</a:t>
            </a:r>
            <a:r>
              <a:rPr lang="en-US" altLang="zh-CN" sz="2000" dirty="0" smtClean="0"/>
              <a:t>w ,b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按下式更新</a:t>
            </a:r>
            <a:r>
              <a:rPr lang="en-US" altLang="zh-CN" sz="2000" dirty="0" smtClean="0"/>
              <a:t>w ,b: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检查是否收敛，如果不收敛转</a:t>
            </a:r>
            <a:r>
              <a:rPr lang="en-US" altLang="zh-CN" sz="2000" dirty="0" smtClean="0"/>
              <a:t>2</a:t>
            </a:r>
            <a:endParaRPr lang="en-US" altLang="zh-CN" sz="2000" dirty="0" smtClean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281238" y="3573463"/>
          <a:ext cx="37147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1" imgW="48158400" imgH="20726400" progId="Equation.DSMT4">
                  <p:embed/>
                </p:oleObj>
              </mc:Choice>
              <mc:Fallback>
                <p:oleObj name="Equation" r:id="rId1" imgW="48158400" imgH="20726400" progId="Equation.DSMT4">
                  <p:embed/>
                  <p:pic>
                    <p:nvPicPr>
                      <p:cNvPr id="0" name="图片 13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3573463"/>
                        <a:ext cx="371475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7880" y="4077072"/>
            <a:ext cx="169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Mini-batch GD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使用逻辑回归模型实现手写体图像数字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的识别（图像大小均是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），并对学习结果进行可视化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pic>
        <p:nvPicPr>
          <p:cNvPr id="7" name="Picture 2" descr="D:\教学\计算机视觉基础\第五讲\Examples\0-1-digits.emf"/>
          <p:cNvPicPr>
            <a:picLocks noChangeAspect="1" noChangeArrowheads="1"/>
          </p:cNvPicPr>
          <p:nvPr/>
        </p:nvPicPr>
        <p:blipFill>
          <a:blip r:embed="rId1"/>
          <a:srcRect l="16252" t="17498" r="16252" b="26247"/>
          <a:stretch>
            <a:fillRect/>
          </a:stretch>
        </p:blipFill>
        <p:spPr bwMode="auto">
          <a:xfrm>
            <a:off x="1691680" y="2132855"/>
            <a:ext cx="5256584" cy="40670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输入一幅图像，产生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smtClean="0">
                <a:latin typeface="+mn-ea"/>
              </a:rPr>
              <a:t>的识别结果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smtClean="0">
                <a:latin typeface="+mn-ea"/>
              </a:rPr>
              <a:t>这是图像二</a:t>
            </a:r>
            <a:r>
              <a:rPr lang="zh-CN" altLang="en-US" sz="2000" dirty="0" smtClean="0">
                <a:latin typeface="+mn-ea"/>
              </a:rPr>
              <a:t>分类问题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使用简单的像素值组成的向量作为图像的特征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+mn-ea"/>
              </a:rPr>
              <a:t>，由于图像大小是</a:t>
            </a:r>
            <a:r>
              <a:rPr lang="en-US" altLang="zh-CN" sz="2000" dirty="0" smtClean="0">
                <a:latin typeface="+mn-ea"/>
              </a:rPr>
              <a:t>28</a:t>
            </a:r>
            <a:r>
              <a:rPr lang="zh-CN" altLang="en-US" sz="2000" dirty="0" smtClean="0">
                <a:latin typeface="+mn-ea"/>
              </a:rPr>
              <a:t>*</a:t>
            </a:r>
            <a:r>
              <a:rPr lang="en-US" altLang="zh-CN" sz="2000" dirty="0" smtClean="0">
                <a:latin typeface="+mn-ea"/>
              </a:rPr>
              <a:t>28</a:t>
            </a:r>
            <a:r>
              <a:rPr lang="zh-CN" altLang="en-US" sz="2000" dirty="0" smtClean="0">
                <a:latin typeface="+mn-ea"/>
              </a:rPr>
              <a:t>，因此特征的维度是</a:t>
            </a:r>
            <a:r>
              <a:rPr lang="en-US" altLang="zh-CN" sz="2000" dirty="0" smtClean="0">
                <a:latin typeface="+mn-ea"/>
              </a:rPr>
              <a:t>784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一共有</a:t>
            </a:r>
            <a:r>
              <a:rPr lang="en-US" altLang="zh-CN" sz="2000" dirty="0" smtClean="0">
                <a:latin typeface="+mn-ea"/>
              </a:rPr>
              <a:t>80</a:t>
            </a:r>
            <a:r>
              <a:rPr lang="zh-CN" altLang="en-US" sz="2000" dirty="0" smtClean="0">
                <a:latin typeface="+mn-ea"/>
              </a:rPr>
              <a:t>个训练样本，包括</a:t>
            </a:r>
            <a:r>
              <a:rPr lang="en-US" altLang="zh-CN" sz="2000" dirty="0" smtClean="0">
                <a:latin typeface="+mn-ea"/>
              </a:rPr>
              <a:t>40</a:t>
            </a:r>
            <a:r>
              <a:rPr lang="zh-CN" altLang="en-US" sz="2000" dirty="0" smtClean="0">
                <a:latin typeface="+mn-ea"/>
              </a:rPr>
              <a:t>个正样本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 smtClean="0">
                <a:latin typeface="+mn-ea"/>
              </a:rPr>
              <a:t>=1)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40</a:t>
            </a:r>
            <a:r>
              <a:rPr lang="zh-CN" altLang="en-US" sz="2000" dirty="0" smtClean="0">
                <a:latin typeface="+mn-ea"/>
              </a:rPr>
              <a:t>个负样本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 smtClean="0">
                <a:latin typeface="+mn-ea"/>
              </a:rPr>
              <a:t>=0)</a:t>
            </a:r>
            <a:r>
              <a:rPr lang="zh-CN" altLang="en-US" sz="2000" dirty="0" smtClean="0">
                <a:latin typeface="+mn-ea"/>
              </a:rPr>
              <a:t>，则我们可以通过逻辑回归算法实现该二分类问题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使用梯度下降法求解模型参数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77925" y="2852738"/>
          <a:ext cx="7132638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1" imgW="130149600" imgH="42672000" progId="Equation.DSMT4">
                  <p:embed/>
                </p:oleObj>
              </mc:Choice>
              <mc:Fallback>
                <p:oleObj name="Equation" r:id="rId1" imgW="130149600" imgH="42672000" progId="Equation.DSMT4">
                  <p:embed/>
                  <p:pic>
                    <p:nvPicPr>
                      <p:cNvPr id="0" name="图片 246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7925" y="2852738"/>
                        <a:ext cx="7132638" cy="233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7624" y="5289749"/>
          <a:ext cx="21764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3" imgW="39014400" imgH="20726400" progId="Equation.DSMT4">
                  <p:embed/>
                </p:oleObj>
              </mc:Choice>
              <mc:Fallback>
                <p:oleObj name="Equation" r:id="rId3" imgW="39014400" imgH="20726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289749"/>
                        <a:ext cx="217646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识别结果示例</a:t>
            </a:r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91680" y="2096952"/>
            <a:ext cx="5184576" cy="3293057"/>
            <a:chOff x="1946810" y="1153573"/>
            <a:chExt cx="5312804" cy="3290568"/>
          </a:xfrm>
        </p:grpSpPr>
        <p:pic>
          <p:nvPicPr>
            <p:cNvPr id="6" name="Picture 3" descr="D:\教学\计算机视觉基础\第五讲\Examples\pre-activation.emf"/>
            <p:cNvPicPr>
              <a:picLocks noChangeAspect="1" noChangeArrowheads="1"/>
            </p:cNvPicPr>
            <p:nvPr/>
          </p:nvPicPr>
          <p:blipFill>
            <a:blip r:embed="rId1"/>
            <a:srcRect l="15626" t="7424" r="12891" b="10124"/>
            <a:stretch>
              <a:fillRect/>
            </a:stretch>
          </p:blipFill>
          <p:spPr bwMode="auto">
            <a:xfrm>
              <a:off x="1946810" y="1153573"/>
              <a:ext cx="5310755" cy="3290568"/>
            </a:xfrm>
            <a:prstGeom prst="rect">
              <a:avLst/>
            </a:prstGeom>
            <a:noFill/>
          </p:spPr>
        </p:pic>
        <p:pic>
          <p:nvPicPr>
            <p:cNvPr id="8" name="Picture 2" descr="D:\教学\计算机视觉基础\第五讲\Examples\testi.emf"/>
            <p:cNvPicPr>
              <a:picLocks noChangeAspect="1" noChangeArrowheads="1"/>
            </p:cNvPicPr>
            <p:nvPr/>
          </p:nvPicPr>
          <p:blipFill>
            <a:blip r:embed="rId2"/>
            <a:srcRect l="11687" t="25068" r="11687" b="42423"/>
            <a:stretch>
              <a:fillRect/>
            </a:stretch>
          </p:blipFill>
          <p:spPr bwMode="auto">
            <a:xfrm>
              <a:off x="1953996" y="2357430"/>
              <a:ext cx="5305618" cy="452075"/>
            </a:xfrm>
            <a:prstGeom prst="rect">
              <a:avLst/>
            </a:prstGeom>
            <a:noFill/>
          </p:spPr>
        </p:pic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57850" y="1808920"/>
          <a:ext cx="1008112" cy="398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Equation" r:id="rId3" imgW="17983200" imgH="6096000" progId="Equation.DSMT4">
                  <p:embed/>
                </p:oleObj>
              </mc:Choice>
              <mc:Fallback>
                <p:oleObj name="Equation" r:id="rId3" imgW="17983200" imgH="6096000" progId="Equation.DSMT4">
                  <p:embed/>
                  <p:pic>
                    <p:nvPicPr>
                      <p:cNvPr id="0" name="图片 256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7850" y="1808920"/>
                        <a:ext cx="1008112" cy="398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77530" y="5190778"/>
          <a:ext cx="10429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5" imgW="18592800" imgH="6096000" progId="Equation.DSMT4">
                  <p:embed/>
                </p:oleObj>
              </mc:Choice>
              <mc:Fallback>
                <p:oleObj name="Equation" r:id="rId5" imgW="185928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530" y="5190778"/>
                        <a:ext cx="1042988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结果可视化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如何</a:t>
            </a:r>
            <a:r>
              <a:rPr lang="zh-CN" altLang="en-US" sz="2000" dirty="0">
                <a:latin typeface="+mn-ea"/>
              </a:rPr>
              <a:t>图形化地</a:t>
            </a:r>
            <a:r>
              <a:rPr lang="zh-CN" altLang="en-US" sz="2000" dirty="0" smtClean="0">
                <a:latin typeface="+mn-ea"/>
              </a:rPr>
              <a:t>展示逻辑回归模型学习</a:t>
            </a:r>
            <a:r>
              <a:rPr lang="zh-CN" altLang="en-US" sz="2000" dirty="0">
                <a:latin typeface="+mn-ea"/>
              </a:rPr>
              <a:t>的结果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该</a:t>
            </a:r>
            <a:r>
              <a:rPr lang="zh-CN" altLang="en-US" sz="1600" dirty="0">
                <a:latin typeface="+mn-ea"/>
              </a:rPr>
              <a:t>模型</a:t>
            </a:r>
            <a:r>
              <a:rPr lang="zh-CN" altLang="en-US" sz="1600" dirty="0" smtClean="0">
                <a:latin typeface="+mn-ea"/>
              </a:rPr>
              <a:t>对</a:t>
            </a:r>
            <a:r>
              <a:rPr lang="zh-CN" altLang="en-US" sz="1600" dirty="0">
                <a:latin typeface="+mn-ea"/>
              </a:rPr>
              <a:t>何种输入信号响应最</a:t>
            </a:r>
            <a:r>
              <a:rPr lang="zh-CN" altLang="en-US" sz="1600" dirty="0" smtClean="0">
                <a:latin typeface="+mn-ea"/>
              </a:rPr>
              <a:t>强烈</a:t>
            </a:r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600" dirty="0">
              <a:latin typeface="+mn-ea"/>
            </a:endParaRPr>
          </a:p>
          <a:p>
            <a:pPr lvl="2"/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600" dirty="0">
              <a:latin typeface="+mn-ea"/>
            </a:endParaRPr>
          </a:p>
          <a:p>
            <a:pPr lvl="2"/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600" dirty="0">
              <a:latin typeface="+mn-ea"/>
            </a:endParaRPr>
          </a:p>
          <a:p>
            <a:pPr lvl="2"/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可视化结果</a:t>
            </a:r>
            <a:endParaRPr lang="en-US" altLang="zh-CN" sz="2000" dirty="0">
              <a:latin typeface="+mn-ea"/>
            </a:endParaRPr>
          </a:p>
          <a:p>
            <a:pPr lvl="2"/>
            <a:endParaRPr lang="en-US" altLang="zh-CN" sz="1600" dirty="0">
              <a:latin typeface="+mn-ea"/>
            </a:endParaRPr>
          </a:p>
          <a:p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95736" y="2348880"/>
          <a:ext cx="3888432" cy="134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1" imgW="57302400" imgH="19812000" progId="Equation.DSMT4">
                  <p:embed/>
                </p:oleObj>
              </mc:Choice>
              <mc:Fallback>
                <p:oleObj name="Equation" r:id="rId1" imgW="57302400" imgH="198120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48880"/>
                        <a:ext cx="3888432" cy="1343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教学\计算机视觉基础\第五讲\Examples\0-1-w.emf"/>
          <p:cNvPicPr>
            <a:picLocks noChangeAspect="1" noChangeArrowheads="1"/>
          </p:cNvPicPr>
          <p:nvPr/>
        </p:nvPicPr>
        <p:blipFill>
          <a:blip r:embed="rId3"/>
          <a:srcRect l="20764" t="6749" r="20257" b="10799"/>
          <a:stretch>
            <a:fillRect/>
          </a:stretch>
        </p:blipFill>
        <p:spPr bwMode="auto">
          <a:xfrm>
            <a:off x="1586018" y="4510627"/>
            <a:ext cx="1922123" cy="201415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5222" y="6503526"/>
            <a:ext cx="2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D:\教学\计算机视觉基础\第五讲\Examples\0-1-w-.emf"/>
          <p:cNvPicPr>
            <a:picLocks noChangeAspect="1" noChangeArrowheads="1"/>
          </p:cNvPicPr>
          <p:nvPr/>
        </p:nvPicPr>
        <p:blipFill>
          <a:blip r:embed="rId4"/>
          <a:srcRect l="20727" t="7406" r="20221" b="10773"/>
          <a:stretch>
            <a:fillRect/>
          </a:stretch>
        </p:blipFill>
        <p:spPr bwMode="auto">
          <a:xfrm>
            <a:off x="6450285" y="4510628"/>
            <a:ext cx="1938139" cy="2014158"/>
          </a:xfrm>
          <a:prstGeom prst="rect">
            <a:avLst/>
          </a:prstGeom>
          <a:noFill/>
        </p:spPr>
      </p:pic>
      <p:pic>
        <p:nvPicPr>
          <p:cNvPr id="12" name="Picture 4" descr="D:\教学\计算机视觉基础\第五讲\Examples\0-1-w+.emf"/>
          <p:cNvPicPr>
            <a:picLocks noChangeAspect="1" noChangeArrowheads="1"/>
          </p:cNvPicPr>
          <p:nvPr/>
        </p:nvPicPr>
        <p:blipFill>
          <a:blip r:embed="rId5"/>
          <a:srcRect l="20764" t="7424" r="20257" b="10799"/>
          <a:stretch>
            <a:fillRect/>
          </a:stretch>
        </p:blipFill>
        <p:spPr bwMode="auto">
          <a:xfrm>
            <a:off x="4002800" y="4510627"/>
            <a:ext cx="1937352" cy="2014158"/>
          </a:xfrm>
          <a:prstGeom prst="rect">
            <a:avLst/>
          </a:prstGeom>
          <a:noFill/>
        </p:spPr>
      </p:pic>
      <p:sp>
        <p:nvSpPr>
          <p:cNvPr id="13" name="等于号 12"/>
          <p:cNvSpPr/>
          <p:nvPr/>
        </p:nvSpPr>
        <p:spPr>
          <a:xfrm>
            <a:off x="3562270" y="5361316"/>
            <a:ext cx="392745" cy="312780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6083546" y="5392594"/>
            <a:ext cx="336638" cy="250224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线性判别分析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LDA: Linear Discriminant Analysis</a:t>
            </a:r>
            <a:r>
              <a:rPr lang="zh-CN" altLang="en-US" sz="2800" dirty="0" smtClean="0">
                <a:sym typeface="+mn-ea"/>
              </a:rPr>
              <a:t>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6388009" y="4567982"/>
            <a:ext cx="2526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solidFill>
                  <a:srgbClr val="FF0000"/>
                </a:solidFill>
              </a:rPr>
              <a:t>LDA</a:t>
            </a:r>
            <a:r>
              <a:rPr lang="zh-CN" altLang="en-US" sz="2000" dirty="0" smtClean="0">
                <a:solidFill>
                  <a:srgbClr val="FF0000"/>
                </a:solidFill>
              </a:rPr>
              <a:t>也可被视为一种监督降维技术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8" y="1853967"/>
            <a:ext cx="5629971" cy="42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线性判别分析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LDA: Linear Discriminant Analysis</a:t>
            </a:r>
            <a:r>
              <a:rPr lang="zh-CN" altLang="en-US" sz="2800" dirty="0" smtClean="0">
                <a:sym typeface="+mn-ea"/>
              </a:rPr>
              <a:t>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240" dirty="0">
                <a:sym typeface="+mn-ea"/>
              </a:rPr>
              <a:t>LDA</a:t>
            </a:r>
            <a:r>
              <a:rPr lang="zh-CN" altLang="en-US" sz="2240" dirty="0">
                <a:sym typeface="+mn-ea"/>
              </a:rPr>
              <a:t>的思想</a:t>
            </a:r>
            <a:endParaRPr lang="en-US" altLang="zh-CN" sz="2240" dirty="0"/>
          </a:p>
          <a:p>
            <a:pPr lvl="2"/>
            <a:r>
              <a:rPr lang="zh-CN" altLang="en-US" sz="1920" dirty="0">
                <a:sym typeface="+mn-ea"/>
              </a:rPr>
              <a:t>欲使同类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样</a:t>
            </a:r>
            <a:r>
              <a:rPr lang="zh-CN" altLang="en-US" sz="1920" dirty="0" smtClean="0">
                <a:sym typeface="+mn-ea"/>
              </a:rPr>
              <a:t>本</a:t>
            </a:r>
            <a:r>
              <a:rPr lang="zh-CN" altLang="en-US" sz="1920" dirty="0">
                <a:sym typeface="+mn-ea"/>
              </a:rPr>
              <a:t>的投影点尽可能接近，可以让同类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样</a:t>
            </a:r>
            <a:r>
              <a:rPr lang="zh-CN" altLang="en-US" sz="1920" dirty="0" smtClean="0">
                <a:sym typeface="+mn-ea"/>
              </a:rPr>
              <a:t>本</a:t>
            </a:r>
            <a:r>
              <a:rPr lang="zh-CN" altLang="en-US" sz="1920" dirty="0">
                <a:sym typeface="+mn-ea"/>
              </a:rPr>
              <a:t>投影点的协方差尽可能小</a:t>
            </a:r>
            <a:endParaRPr lang="en-US" altLang="zh-CN" sz="1920" dirty="0"/>
          </a:p>
          <a:p>
            <a:pPr lvl="2"/>
            <a:r>
              <a:rPr lang="zh-CN" altLang="en-US" sz="1920" dirty="0">
                <a:sym typeface="+mn-ea"/>
              </a:rPr>
              <a:t>欲使异类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样</a:t>
            </a:r>
            <a:r>
              <a:rPr lang="zh-CN" altLang="en-US" sz="1920" dirty="0" smtClean="0">
                <a:sym typeface="+mn-ea"/>
              </a:rPr>
              <a:t>本</a:t>
            </a:r>
            <a:r>
              <a:rPr lang="zh-CN" altLang="en-US" sz="1920" dirty="0">
                <a:sym typeface="+mn-ea"/>
              </a:rPr>
              <a:t>的投影点尽可能远离，可以让类中心之间的距离尽可能大</a:t>
            </a:r>
            <a:endParaRPr lang="zh-CN" altLang="en-US" sz="1920" dirty="0">
              <a:sym typeface="+mn-ea"/>
            </a:endParaRPr>
          </a:p>
          <a:p>
            <a:pPr lvl="1"/>
            <a:r>
              <a:rPr lang="zh-CN" altLang="en-US" sz="2240" dirty="0" smtClean="0">
                <a:sym typeface="+mn-ea"/>
              </a:rPr>
              <a:t>一些变量</a:t>
            </a:r>
            <a:endParaRPr lang="en-US" altLang="zh-CN" sz="2240" dirty="0" smtClean="0"/>
          </a:p>
          <a:p>
            <a:pPr lvl="2"/>
            <a:r>
              <a:rPr lang="zh-CN" altLang="en-US" sz="1920" dirty="0" smtClean="0">
                <a:sym typeface="+mn-ea"/>
              </a:rPr>
              <a:t>第</a:t>
            </a:r>
            <a:r>
              <a:rPr lang="en-US" altLang="zh-CN" sz="192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样</a:t>
            </a:r>
            <a:r>
              <a:rPr lang="zh-CN" altLang="en-US" sz="1920" dirty="0" smtClean="0">
                <a:sym typeface="+mn-ea"/>
              </a:rPr>
              <a:t>本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的集合</a:t>
            </a:r>
            <a:endParaRPr lang="en-US" altLang="zh-CN" sz="1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9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</a:t>
            </a:r>
            <a:r>
              <a:rPr lang="en-US" altLang="zh-CN" sz="192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19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样</a:t>
            </a:r>
            <a:r>
              <a:rPr lang="zh-CN" altLang="en-US" sz="1920" dirty="0" smtClean="0">
                <a:sym typeface="+mn-ea"/>
              </a:rPr>
              <a:t>本</a:t>
            </a:r>
            <a:r>
              <a:rPr lang="zh-CN" altLang="en-US" sz="19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均值向量</a:t>
            </a:r>
            <a:endParaRPr lang="en-US" altLang="zh-CN" sz="1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9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</a:t>
            </a:r>
            <a:r>
              <a:rPr lang="en-US" altLang="zh-CN" sz="192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19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样</a:t>
            </a:r>
            <a:r>
              <a:rPr lang="zh-CN" altLang="en-US" sz="1920" dirty="0" smtClean="0">
                <a:sym typeface="+mn-ea"/>
              </a:rPr>
              <a:t>本</a:t>
            </a:r>
            <a:r>
              <a:rPr lang="zh-CN" altLang="en-US" sz="19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的协方差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矩阵</a:t>
            </a:r>
            <a:endParaRPr lang="en-US" altLang="zh-CN" sz="1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9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两</a:t>
            </a:r>
            <a:r>
              <a:rPr lang="zh-CN" altLang="en-US" sz="19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类样</a:t>
            </a:r>
            <a:r>
              <a:rPr lang="zh-CN" altLang="en-US" sz="1920" dirty="0" smtClean="0">
                <a:sym typeface="+mn-ea"/>
              </a:rPr>
              <a:t>本的中心在直线上的投影：         </a:t>
            </a:r>
            <a:r>
              <a:rPr lang="en-US" altLang="zh-CN" sz="1920" dirty="0" smtClean="0">
                <a:sym typeface="+mn-ea"/>
              </a:rPr>
              <a:t>  </a:t>
            </a:r>
            <a:r>
              <a:rPr lang="zh-CN" altLang="en-US" sz="1920" dirty="0" smtClean="0">
                <a:sym typeface="+mn-ea"/>
              </a:rPr>
              <a:t>和</a:t>
            </a:r>
            <a:endParaRPr lang="en-US" altLang="zh-CN" sz="1920" dirty="0" smtClean="0"/>
          </a:p>
          <a:p>
            <a:pPr lvl="2"/>
            <a:r>
              <a:rPr lang="zh-CN" altLang="en-US" sz="1920" dirty="0">
                <a:sym typeface="+mn-ea"/>
              </a:rPr>
              <a:t>两</a:t>
            </a:r>
            <a:r>
              <a:rPr lang="zh-CN" altLang="en-US" sz="1920" dirty="0" smtClean="0">
                <a:sym typeface="+mn-ea"/>
              </a:rPr>
              <a:t>类样本投影后的协方差：            </a:t>
            </a:r>
            <a:r>
              <a:rPr lang="en-US" altLang="zh-CN" sz="1920" dirty="0" smtClean="0">
                <a:sym typeface="+mn-ea"/>
              </a:rPr>
              <a:t>       </a:t>
            </a:r>
            <a:r>
              <a:rPr lang="zh-CN" altLang="en-US" sz="1920" dirty="0" smtClean="0">
                <a:sym typeface="+mn-ea"/>
              </a:rPr>
              <a:t>和</a:t>
            </a:r>
            <a:endParaRPr lang="en-US" altLang="zh-CN" sz="1920" dirty="0" smtClean="0">
              <a:solidFill>
                <a:srgbClr val="0000FF"/>
              </a:solidFill>
              <a:latin typeface="+mn-ea"/>
            </a:endParaRPr>
          </a:p>
          <a:p>
            <a:pPr lvl="3"/>
            <a:endParaRPr lang="zh-CN" altLang="en-US" sz="1665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419796" y="3774696"/>
          <a:ext cx="3333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Formula" r:id="rId2" imgW="166370" imgH="156210" progId="Equation.Ribbit">
                  <p:embed/>
                </p:oleObj>
              </mc:Choice>
              <mc:Fallback>
                <p:oleObj name="Formula" r:id="rId2" imgW="166370" imgH="15621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796" y="3774696"/>
                        <a:ext cx="3333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916672" y="4149159"/>
          <a:ext cx="2984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Formula" r:id="rId5" imgW="148590" imgH="121920" progId="Equation.Ribbit">
                  <p:embed/>
                </p:oleObj>
              </mc:Choice>
              <mc:Fallback>
                <p:oleObj name="Formula" r:id="rId5" imgW="148590" imgH="1219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672" y="4149159"/>
                        <a:ext cx="29845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195603" y="4475646"/>
          <a:ext cx="320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Formula" r:id="rId8" imgW="160020" imgH="156210" progId="Equation.Ribbit">
                  <p:embed/>
                </p:oleObj>
              </mc:Choice>
              <mc:Fallback>
                <p:oleObj name="Formula" r:id="rId8" imgW="160020" imgH="15621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603" y="4475646"/>
                        <a:ext cx="3206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048389" y="4772145"/>
          <a:ext cx="762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Formula" r:id="rId11" imgW="381635" imgH="176530" progId="Equation.Ribbit">
                  <p:embed/>
                </p:oleObj>
              </mc:Choice>
              <mc:Fallback>
                <p:oleObj name="Formula" r:id="rId11" imgW="381635" imgH="17653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389" y="4772145"/>
                        <a:ext cx="7620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172556" y="4783476"/>
          <a:ext cx="7556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Formula" r:id="rId14" imgW="377190" imgH="176530" progId="Equation.Ribbit">
                  <p:embed/>
                </p:oleObj>
              </mc:Choice>
              <mc:Fallback>
                <p:oleObj name="Formula" r:id="rId14" imgW="377190" imgH="17653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556" y="4783476"/>
                        <a:ext cx="7556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528187" y="5122509"/>
          <a:ext cx="10572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Formula" r:id="rId17" imgW="528320" imgH="176530" progId="Equation.Ribbit">
                  <p:embed/>
                </p:oleObj>
              </mc:Choice>
              <mc:Fallback>
                <p:oleObj name="Formula" r:id="rId17" imgW="528320" imgH="17653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187" y="5122509"/>
                        <a:ext cx="10572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5894236" y="5116392"/>
          <a:ext cx="10572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Formula" r:id="rId20" imgW="528320" imgH="175260" progId="Equation.Ribbit">
                  <p:embed/>
                </p:oleObj>
              </mc:Choice>
              <mc:Fallback>
                <p:oleObj name="Formula" r:id="rId20" imgW="528320" imgH="17526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236" y="5116392"/>
                        <a:ext cx="10572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线性判别分析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LDA: Linear Discriminant Analysis</a:t>
            </a:r>
            <a:r>
              <a:rPr lang="zh-CN" altLang="en-US" sz="2800" dirty="0" smtClean="0">
                <a:sym typeface="+mn-ea"/>
              </a:rPr>
              <a:t>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240" dirty="0" smtClean="0">
                <a:sym typeface="+mn-ea"/>
              </a:rPr>
              <a:t>最大化目标</a:t>
            </a:r>
            <a:endParaRPr lang="zh-CN" altLang="en-US" sz="2240" dirty="0" smtClean="0">
              <a:sym typeface="+mn-ea"/>
            </a:endParaRPr>
          </a:p>
          <a:p>
            <a:pPr lvl="1"/>
            <a:endParaRPr lang="zh-CN" altLang="en-US" sz="2240" dirty="0" smtClean="0">
              <a:sym typeface="+mn-ea"/>
            </a:endParaRPr>
          </a:p>
          <a:p>
            <a:pPr lvl="1"/>
            <a:endParaRPr lang="zh-CN" altLang="en-US" sz="2240" dirty="0" smtClean="0">
              <a:sym typeface="+mn-ea"/>
            </a:endParaRPr>
          </a:p>
          <a:p>
            <a:pPr lvl="1"/>
            <a:endParaRPr lang="en-US" altLang="zh-CN" sz="2240" dirty="0"/>
          </a:p>
          <a:p>
            <a:pPr lvl="1"/>
            <a:endParaRPr lang="en-US" altLang="zh-CN" sz="2240" dirty="0"/>
          </a:p>
          <a:p>
            <a:pPr lvl="1"/>
            <a:r>
              <a:rPr lang="zh-CN" altLang="en-US" sz="2240" dirty="0" smtClean="0">
                <a:sym typeface="+mn-ea"/>
              </a:rPr>
              <a:t>类内散度矩阵</a:t>
            </a:r>
            <a:endParaRPr lang="en-US" altLang="zh-CN" sz="2240" dirty="0" smtClean="0">
              <a:sym typeface="+mn-ea"/>
            </a:endParaRPr>
          </a:p>
          <a:p>
            <a:pPr lvl="1"/>
            <a:endParaRPr lang="en-US" altLang="zh-CN" sz="2240" dirty="0"/>
          </a:p>
          <a:p>
            <a:pPr lvl="1"/>
            <a:endParaRPr lang="en-US" altLang="zh-CN" sz="2240" dirty="0"/>
          </a:p>
          <a:p>
            <a:pPr lvl="1"/>
            <a:endParaRPr lang="en-US" altLang="zh-CN" sz="2240" dirty="0"/>
          </a:p>
          <a:p>
            <a:pPr lvl="1"/>
            <a:r>
              <a:rPr lang="zh-CN" altLang="en-US" sz="2240" dirty="0" smtClean="0">
                <a:sym typeface="+mn-ea"/>
              </a:rPr>
              <a:t>类间散度矩阵</a:t>
            </a:r>
            <a:endParaRPr lang="en-US" altLang="zh-CN" sz="2240" dirty="0"/>
          </a:p>
          <a:p>
            <a:pPr lvl="3"/>
            <a:endParaRPr lang="zh-CN" altLang="en-US" sz="1665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555875" y="1988820"/>
          <a:ext cx="3709035" cy="150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Formula" r:id="rId2" imgW="2090420" imgH="861060" progId="Equation.Ribbit">
                  <p:embed/>
                </p:oleObj>
              </mc:Choice>
              <mc:Fallback>
                <p:oleObj name="Formula" r:id="rId2" imgW="2090420" imgH="861060" progId="Equation.Ribbit">
                  <p:embed/>
                  <p:pic>
                    <p:nvPicPr>
                      <p:cNvPr id="0" name="图片 29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88820"/>
                        <a:ext cx="3709035" cy="1503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907540" y="4220845"/>
          <a:ext cx="554609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Formula" r:id="rId5" imgW="3662680" imgH="600710" progId="Equation.Ribbit">
                  <p:embed/>
                </p:oleObj>
              </mc:Choice>
              <mc:Fallback>
                <p:oleObj name="Formula" r:id="rId5" imgW="3662680" imgH="600710" progId="Equation.Ribbit">
                  <p:embed/>
                  <p:pic>
                    <p:nvPicPr>
                      <p:cNvPr id="0" name="图片 29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540" y="4220845"/>
                        <a:ext cx="5546090" cy="89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987675" y="5932170"/>
          <a:ext cx="269049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Formula" r:id="rId8" imgW="1724660" imgH="205740" progId="Equation.Ribbit">
                  <p:embed/>
                </p:oleObj>
              </mc:Choice>
              <mc:Fallback>
                <p:oleObj name="Formula" r:id="rId8" imgW="1724660" imgH="205740" progId="Equation.Ribbit">
                  <p:embed/>
                  <p:pic>
                    <p:nvPicPr>
                      <p:cNvPr id="0" name="图片 29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932170"/>
                        <a:ext cx="269049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线性判别分析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LDA: Linear Discriminant Analysis</a:t>
            </a:r>
            <a:r>
              <a:rPr lang="zh-CN" altLang="en-US" sz="2800" dirty="0" smtClean="0">
                <a:sym typeface="+mn-ea"/>
              </a:rPr>
              <a:t>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240" dirty="0">
                <a:sym typeface="+mn-ea"/>
              </a:rPr>
              <a:t>广义瑞利</a:t>
            </a:r>
            <a:r>
              <a:rPr lang="zh-CN" altLang="en-US" sz="2240" dirty="0" smtClean="0">
                <a:sym typeface="+mn-ea"/>
              </a:rPr>
              <a:t>商（</a:t>
            </a:r>
            <a:r>
              <a:rPr lang="en-US" altLang="zh-CN" sz="2240" dirty="0" smtClean="0">
                <a:sym typeface="+mn-ea"/>
              </a:rPr>
              <a:t>generalized </a:t>
            </a:r>
            <a:r>
              <a:rPr lang="en-US" altLang="zh-CN" sz="2240" dirty="0">
                <a:sym typeface="+mn-ea"/>
              </a:rPr>
              <a:t>Rayleigh </a:t>
            </a:r>
            <a:r>
              <a:rPr lang="en-US" altLang="zh-CN" sz="2240" dirty="0" smtClean="0">
                <a:sym typeface="+mn-ea"/>
              </a:rPr>
              <a:t>quotient</a:t>
            </a:r>
            <a:r>
              <a:rPr lang="zh-CN" altLang="en-US" sz="2240" dirty="0" smtClean="0">
                <a:sym typeface="+mn-ea"/>
              </a:rPr>
              <a:t>）</a:t>
            </a:r>
            <a:endParaRPr lang="zh-CN" altLang="en-US" sz="2240" dirty="0" smtClean="0">
              <a:sym typeface="+mn-ea"/>
            </a:endParaRPr>
          </a:p>
          <a:p>
            <a:pPr lvl="1"/>
            <a:endParaRPr lang="zh-CN" altLang="en-US" sz="2240" dirty="0" smtClean="0">
              <a:sym typeface="+mn-ea"/>
            </a:endParaRPr>
          </a:p>
          <a:p>
            <a:pPr lvl="1"/>
            <a:endParaRPr lang="zh-CN" altLang="en-US" sz="2240" dirty="0" smtClean="0">
              <a:sym typeface="+mn-ea"/>
            </a:endParaRPr>
          </a:p>
          <a:p>
            <a:pPr lvl="1"/>
            <a:endParaRPr lang="en-US" altLang="zh-CN" sz="2240" dirty="0"/>
          </a:p>
          <a:p>
            <a:pPr lvl="1"/>
            <a:r>
              <a:rPr lang="zh-CN" altLang="en-US" sz="2240" dirty="0" smtClean="0">
                <a:sym typeface="+mn-ea"/>
              </a:rPr>
              <a:t>令           </a:t>
            </a:r>
            <a:r>
              <a:rPr lang="en-US" altLang="zh-CN" sz="2240" dirty="0" smtClean="0">
                <a:sym typeface="+mn-ea"/>
              </a:rPr>
              <a:t>    </a:t>
            </a:r>
            <a:r>
              <a:rPr lang="zh-CN" altLang="en-US" sz="2240" dirty="0" smtClean="0">
                <a:sym typeface="+mn-ea"/>
              </a:rPr>
              <a:t>      </a:t>
            </a:r>
            <a:r>
              <a:rPr lang="en-US" altLang="zh-CN" sz="2240" dirty="0" smtClean="0">
                <a:sym typeface="+mn-ea"/>
              </a:rPr>
              <a:t>  </a:t>
            </a:r>
            <a:r>
              <a:rPr lang="zh-CN" altLang="en-US" sz="2240" dirty="0" smtClean="0">
                <a:sym typeface="+mn-ea"/>
              </a:rPr>
              <a:t>，最大化广义瑞利商等价形式为</a:t>
            </a:r>
            <a:endParaRPr lang="en-US" altLang="zh-CN" sz="2240" dirty="0"/>
          </a:p>
          <a:p>
            <a:pPr marL="457200" lvl="1" indent="0">
              <a:buNone/>
            </a:pPr>
            <a:endParaRPr lang="en-US" altLang="zh-CN" sz="2240" dirty="0"/>
          </a:p>
          <a:p>
            <a:pPr lvl="1"/>
            <a:endParaRPr lang="en-US" altLang="zh-CN" sz="2240" dirty="0"/>
          </a:p>
          <a:p>
            <a:pPr lvl="1"/>
            <a:endParaRPr lang="en-US" altLang="zh-CN" sz="2240" dirty="0"/>
          </a:p>
          <a:p>
            <a:pPr lvl="1"/>
            <a:r>
              <a:rPr lang="zh-CN" altLang="en-US" sz="2240" dirty="0" smtClean="0">
                <a:sym typeface="+mn-ea"/>
              </a:rPr>
              <a:t>运用拉格朗日乘子法</a:t>
            </a:r>
            <a:endParaRPr lang="en-US" altLang="zh-CN" sz="2240" dirty="0"/>
          </a:p>
          <a:p>
            <a:pPr lvl="3"/>
            <a:endParaRPr lang="zh-CN" altLang="en-US" sz="1665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75887" y="2204443"/>
          <a:ext cx="16795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Formula" r:id="rId2" imgW="839470" imgH="379730" progId="Equation.Ribbit">
                  <p:embed/>
                </p:oleObj>
              </mc:Choice>
              <mc:Fallback>
                <p:oleObj name="Formula" r:id="rId2" imgW="839470" imgH="37973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87" y="2204443"/>
                        <a:ext cx="16795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0515" y="3327400"/>
          <a:ext cx="135572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Formula" r:id="rId5" imgW="797560" imgH="182880" progId="Equation.Ribbit">
                  <p:embed/>
                </p:oleObj>
              </mc:Choice>
              <mc:Fallback>
                <p:oleObj name="Formula" r:id="rId5" imgW="797560" imgH="18288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515" y="3327400"/>
                        <a:ext cx="1355725" cy="299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347720" y="3789045"/>
          <a:ext cx="2045335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Formula" r:id="rId8" imgW="1094740" imgH="505460" progId="Equation.Ribbit">
                  <p:embed/>
                </p:oleObj>
              </mc:Choice>
              <mc:Fallback>
                <p:oleObj name="Formula" r:id="rId8" imgW="1094740" imgH="50546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720" y="3789045"/>
                        <a:ext cx="2045335" cy="92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636010" y="5420995"/>
          <a:ext cx="158559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Formula" r:id="rId11" imgW="871220" imgH="158750" progId="Equation.Ribbit">
                  <p:embed/>
                </p:oleObj>
              </mc:Choice>
              <mc:Fallback>
                <p:oleObj name="Formula" r:id="rId11" imgW="871220" imgH="15875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010" y="5420995"/>
                        <a:ext cx="158559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线性判别分析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LDA: Linear Discriminant Analysis</a:t>
            </a:r>
            <a:r>
              <a:rPr lang="zh-CN" altLang="en-US" sz="2800" dirty="0" smtClean="0">
                <a:sym typeface="+mn-ea"/>
              </a:rPr>
              <a:t>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240" dirty="0" smtClean="0">
                <a:sym typeface="+mn-ea"/>
              </a:rPr>
              <a:t>同向向量</a:t>
            </a:r>
            <a:endParaRPr lang="zh-CN" altLang="en-US" sz="2240" dirty="0" smtClean="0">
              <a:sym typeface="+mn-ea"/>
            </a:endParaRPr>
          </a:p>
          <a:p>
            <a:pPr lvl="1"/>
            <a:endParaRPr lang="zh-CN" altLang="en-US" sz="2240" dirty="0" smtClean="0">
              <a:sym typeface="+mn-ea"/>
            </a:endParaRPr>
          </a:p>
          <a:p>
            <a:pPr lvl="1"/>
            <a:endParaRPr lang="zh-CN" altLang="en-US" sz="2240" dirty="0" smtClean="0">
              <a:sym typeface="+mn-ea"/>
            </a:endParaRPr>
          </a:p>
          <a:p>
            <a:pPr lvl="1"/>
            <a:endParaRPr lang="en-US" altLang="zh-CN" sz="2240" dirty="0"/>
          </a:p>
          <a:p>
            <a:pPr lvl="1"/>
            <a:r>
              <a:rPr lang="zh-CN" altLang="en-US" sz="2240" dirty="0" smtClean="0">
                <a:sym typeface="+mn-ea"/>
              </a:rPr>
              <a:t>结果</a:t>
            </a:r>
            <a:endParaRPr lang="en-US" altLang="zh-CN" sz="2240" dirty="0"/>
          </a:p>
          <a:p>
            <a:pPr marL="457200" lvl="1" indent="0">
              <a:buNone/>
            </a:pPr>
            <a:endParaRPr lang="en-US" altLang="zh-CN" sz="2240" dirty="0"/>
          </a:p>
          <a:p>
            <a:pPr lvl="1"/>
            <a:endParaRPr lang="en-US" altLang="zh-CN" sz="2240" dirty="0"/>
          </a:p>
          <a:p>
            <a:pPr lvl="1"/>
            <a:r>
              <a:rPr lang="zh-CN" altLang="en-US" sz="2240" dirty="0" smtClean="0">
                <a:sym typeface="+mn-ea"/>
              </a:rPr>
              <a:t>求解</a:t>
            </a:r>
            <a:endParaRPr lang="zh-CN" altLang="en-US" sz="2240" dirty="0" smtClean="0">
              <a:sym typeface="+mn-ea"/>
            </a:endParaRPr>
          </a:p>
          <a:p>
            <a:pPr lvl="2"/>
            <a:r>
              <a:rPr lang="zh-CN" altLang="en-US" sz="1920" dirty="0" smtClean="0">
                <a:sym typeface="+mn-ea"/>
              </a:rPr>
              <a:t>考虑数值稳定性，进行奇异值分解后再求逆</a:t>
            </a:r>
            <a:endParaRPr lang="en-US" altLang="zh-CN" sz="1920" dirty="0"/>
          </a:p>
          <a:p>
            <a:pPr lvl="1"/>
            <a:r>
              <a:rPr lang="en-US" altLang="zh-CN" sz="2240" dirty="0" smtClean="0">
                <a:sym typeface="+mn-ea"/>
              </a:rPr>
              <a:t>LDA</a:t>
            </a:r>
            <a:r>
              <a:rPr lang="zh-CN" altLang="en-US" sz="2240" dirty="0" smtClean="0">
                <a:sym typeface="+mn-ea"/>
              </a:rPr>
              <a:t>的贝叶斯决策论解释</a:t>
            </a:r>
            <a:endParaRPr lang="zh-CN" altLang="en-US" sz="2240" dirty="0" smtClean="0">
              <a:sym typeface="+mn-ea"/>
            </a:endParaRPr>
          </a:p>
          <a:p>
            <a:pPr lvl="2"/>
            <a:r>
              <a:rPr lang="zh-CN" altLang="en-US" sz="1920" dirty="0">
                <a:sym typeface="+mn-ea"/>
              </a:rPr>
              <a:t>两</a:t>
            </a:r>
            <a:r>
              <a:rPr lang="zh-CN" altLang="en-US" sz="1920" dirty="0" smtClean="0">
                <a:sym typeface="+mn-ea"/>
              </a:rPr>
              <a:t>类数据同先验、满足高斯分布且协方差相等时，</a:t>
            </a:r>
            <a:r>
              <a:rPr lang="en-US" altLang="zh-CN" sz="1920" dirty="0" smtClean="0">
                <a:sym typeface="+mn-ea"/>
              </a:rPr>
              <a:t>LDA</a:t>
            </a:r>
            <a:r>
              <a:rPr lang="zh-CN" altLang="en-US" sz="1920" dirty="0" smtClean="0">
                <a:sym typeface="+mn-ea"/>
              </a:rPr>
              <a:t>达到最优分类</a:t>
            </a:r>
            <a:endParaRPr lang="en-US" altLang="zh-CN" sz="1920" dirty="0"/>
          </a:p>
          <a:p>
            <a:pPr lvl="4"/>
            <a:endParaRPr lang="zh-CN" altLang="en-US" sz="1665" dirty="0">
              <a:latin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"/>
            </p:custDataLst>
          </p:nvPr>
        </p:nvCxnSpPr>
        <p:spPr>
          <a:xfrm>
            <a:off x="2601478" y="2513227"/>
            <a:ext cx="7427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2"/>
            </p:custDataLst>
          </p:nvPr>
        </p:nvCxnSpPr>
        <p:spPr>
          <a:xfrm>
            <a:off x="3891849" y="2510197"/>
            <a:ext cx="13090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3"/>
            </p:custDataLst>
          </p:nvPr>
        </p:nvCxnSpPr>
        <p:spPr>
          <a:xfrm>
            <a:off x="2972875" y="2510197"/>
            <a:ext cx="185698" cy="2883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4"/>
            </p:custDataLst>
          </p:nvPr>
        </p:nvCxnSpPr>
        <p:spPr>
          <a:xfrm flipH="1">
            <a:off x="3995140" y="2513227"/>
            <a:ext cx="551222" cy="2852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>
            <p:custDataLst>
              <p:tags r:id="rId5"/>
            </p:custDataLst>
          </p:nvPr>
        </p:nvSpPr>
        <p:spPr>
          <a:xfrm>
            <a:off x="2901596" y="2732111"/>
            <a:ext cx="131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同向向量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700149" y="2153154"/>
          <a:ext cx="2432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Formula" r:id="rId7" imgW="1215390" imgH="176530" progId="Equation.Ribbit">
                  <p:embed/>
                </p:oleObj>
              </mc:Choice>
              <mc:Fallback>
                <p:oleObj name="Formula" r:id="rId7" imgW="1215390" imgH="17653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149" y="2153154"/>
                        <a:ext cx="2432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411689" y="3716708"/>
          <a:ext cx="245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Formula" r:id="rId10" imgW="1225550" imgH="187960" progId="Equation.Ribbit">
                  <p:embed/>
                </p:oleObj>
              </mc:Choice>
              <mc:Fallback>
                <p:oleObj name="Formula" r:id="rId10" imgW="1225550" imgH="18796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689" y="3716708"/>
                        <a:ext cx="2451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6372225" y="4941570"/>
          <a:ext cx="1500505" cy="30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Formula" r:id="rId13" imgW="847090" imgH="175260" progId="Equation.Ribbit">
                  <p:embed/>
                </p:oleObj>
              </mc:Choice>
              <mc:Fallback>
                <p:oleObj name="Formula" r:id="rId13" imgW="847090" imgH="1752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941570"/>
                        <a:ext cx="1500505" cy="300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二分类任务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sz="2800" b="1" dirty="0" err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类别不平衡问题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en-US" altLang="zh-CN" sz="2240" dirty="0"/>
          </a:p>
          <a:p>
            <a:pPr lvl="1"/>
            <a:r>
              <a:rPr lang="zh-CN" altLang="en-US" sz="2240" dirty="0" smtClean="0">
                <a:latin typeface="幼圆" panose="02010509060101010101" pitchFamily="49" charset="-122"/>
                <a:sym typeface="+mn-ea"/>
              </a:rPr>
              <a:t>各任务</a:t>
            </a:r>
            <a:r>
              <a:rPr lang="zh-CN" altLang="en-US" sz="2240" dirty="0" smtClean="0">
                <a:sym typeface="+mn-ea"/>
              </a:rPr>
              <a:t>下（回归、分类）各个模型优化的目标</a:t>
            </a:r>
            <a:endParaRPr lang="zh-CN" altLang="en-US" sz="2240" dirty="0" smtClean="0">
              <a:sym typeface="+mn-ea"/>
            </a:endParaRPr>
          </a:p>
          <a:p>
            <a:pPr lvl="2"/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最小二乘法：最小化均方误差</a:t>
            </a:r>
            <a:endParaRPr lang="en-US" altLang="zh-CN" sz="1920" dirty="0" smtClean="0">
              <a:latin typeface="幼圆" panose="02010509060101010101" pitchFamily="49" charset="-122"/>
            </a:endParaRPr>
          </a:p>
          <a:p>
            <a:pPr lvl="2"/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逻辑</a:t>
            </a:r>
            <a:r>
              <a:rPr lang="zh-CN" altLang="en-US" sz="1920" dirty="0">
                <a:latin typeface="幼圆" panose="02010509060101010101" pitchFamily="49" charset="-122"/>
                <a:sym typeface="+mn-ea"/>
              </a:rPr>
              <a:t>回归：最大化样本分布</a:t>
            </a:r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似然（最小化</a:t>
            </a:r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对数损失）</a:t>
            </a:r>
            <a:endParaRPr lang="en-US" altLang="zh-CN" sz="1920" dirty="0" smtClean="0">
              <a:latin typeface="幼圆" panose="02010509060101010101" pitchFamily="49" charset="-122"/>
            </a:endParaRPr>
          </a:p>
          <a:p>
            <a:pPr lvl="2"/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线性判别分析：投影空间内最小（</a:t>
            </a:r>
            <a:r>
              <a:rPr lang="zh-CN" altLang="en-US" sz="1920" dirty="0">
                <a:latin typeface="幼圆" panose="02010509060101010101" pitchFamily="49" charset="-122"/>
                <a:sym typeface="+mn-ea"/>
              </a:rPr>
              <a:t>大</a:t>
            </a:r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）化类</a:t>
            </a:r>
            <a:r>
              <a:rPr lang="zh-CN" altLang="en-US" sz="1920" dirty="0">
                <a:latin typeface="幼圆" panose="02010509060101010101" pitchFamily="49" charset="-122"/>
                <a:sym typeface="+mn-ea"/>
              </a:rPr>
              <a:t>内</a:t>
            </a:r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（间）散度</a:t>
            </a:r>
            <a:endParaRPr lang="en-US" altLang="zh-CN" sz="1920" dirty="0"/>
          </a:p>
          <a:p>
            <a:pPr lvl="1"/>
            <a:endParaRPr lang="zh-CN" altLang="en-US" sz="2240" dirty="0" smtClean="0">
              <a:sym typeface="+mn-ea"/>
            </a:endParaRPr>
          </a:p>
          <a:p>
            <a:pPr lvl="1"/>
            <a:r>
              <a:rPr lang="zh-CN" altLang="en-US" sz="2240" dirty="0" smtClean="0">
                <a:sym typeface="+mn-ea"/>
              </a:rPr>
              <a:t>参数的优化方法</a:t>
            </a:r>
            <a:endParaRPr lang="en-US" altLang="zh-CN" sz="2240" dirty="0"/>
          </a:p>
          <a:p>
            <a:pPr lvl="2"/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最小二乘法：线性代数</a:t>
            </a:r>
            <a:endParaRPr lang="en-US" altLang="zh-CN" sz="1920" dirty="0">
              <a:latin typeface="幼圆" panose="02010509060101010101" pitchFamily="49" charset="-122"/>
            </a:endParaRPr>
          </a:p>
          <a:p>
            <a:pPr lvl="2"/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逻辑</a:t>
            </a:r>
            <a:r>
              <a:rPr lang="zh-CN" altLang="en-US" sz="1920" dirty="0">
                <a:latin typeface="幼圆" panose="02010509060101010101" pitchFamily="49" charset="-122"/>
                <a:sym typeface="+mn-ea"/>
              </a:rPr>
              <a:t>回归</a:t>
            </a:r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：凸</a:t>
            </a:r>
            <a:r>
              <a:rPr lang="zh-CN" altLang="en-US" sz="1920" dirty="0">
                <a:latin typeface="幼圆" panose="02010509060101010101" pitchFamily="49" charset="-122"/>
                <a:sym typeface="+mn-ea"/>
              </a:rPr>
              <a:t>优化梯度下降、牛顿</a:t>
            </a:r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法</a:t>
            </a:r>
            <a:endParaRPr lang="en-US" altLang="zh-CN" sz="1920" dirty="0">
              <a:latin typeface="幼圆" panose="02010509060101010101" pitchFamily="49" charset="-122"/>
            </a:endParaRPr>
          </a:p>
          <a:p>
            <a:pPr lvl="2"/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线性</a:t>
            </a:r>
            <a:r>
              <a:rPr lang="zh-CN" altLang="en-US" sz="1920" dirty="0">
                <a:latin typeface="幼圆" panose="02010509060101010101" pitchFamily="49" charset="-122"/>
                <a:sym typeface="+mn-ea"/>
              </a:rPr>
              <a:t>判别分析</a:t>
            </a:r>
            <a:r>
              <a:rPr lang="zh-CN" altLang="en-US" sz="1920" dirty="0" smtClean="0">
                <a:latin typeface="幼圆" panose="02010509060101010101" pitchFamily="49" charset="-122"/>
                <a:sym typeface="+mn-ea"/>
              </a:rPr>
              <a:t>：矩阵论、广义</a:t>
            </a:r>
            <a:r>
              <a:rPr lang="zh-CN" altLang="en-US" sz="1920" dirty="0">
                <a:latin typeface="幼圆" panose="02010509060101010101" pitchFamily="49" charset="-122"/>
                <a:sym typeface="+mn-ea"/>
              </a:rPr>
              <a:t>瑞利商</a:t>
            </a:r>
            <a:endParaRPr lang="zh-CN" altLang="en-US" sz="1425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二分类任务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sz="2800" b="1" dirty="0" err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类别不平衡问题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多分类学习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50" dirty="0" smtClean="0">
                <a:sym typeface="+mn-ea"/>
              </a:rPr>
              <a:t>多分类学习方法</a:t>
            </a:r>
            <a:endParaRPr lang="zh-CN" altLang="en-US" sz="2100" dirty="0" smtClean="0"/>
          </a:p>
          <a:p>
            <a:pPr lvl="2" algn="l">
              <a:buClrTx/>
              <a:buSzTx/>
            </a:pPr>
            <a:r>
              <a:rPr lang="zh-CN" altLang="en-US" sz="2100" dirty="0" smtClean="0">
                <a:sym typeface="+mn-ea"/>
              </a:rPr>
              <a:t>利用二分类学习器解决多分类问题</a:t>
            </a:r>
            <a:endParaRPr lang="zh-CN" altLang="en-US" sz="2100" dirty="0" smtClean="0"/>
          </a:p>
          <a:p>
            <a:pPr lvl="3" algn="l">
              <a:buClrTx/>
              <a:buSzTx/>
            </a:pPr>
            <a:r>
              <a:rPr lang="zh-CN" altLang="en-US" sz="1750" dirty="0" smtClean="0">
                <a:sym typeface="+mn-ea"/>
              </a:rPr>
              <a:t>对问题进行拆分，为拆出的每个二分类任务训练一个分类器</a:t>
            </a:r>
            <a:endParaRPr lang="zh-CN" altLang="en-US" sz="1750" dirty="0" smtClean="0"/>
          </a:p>
          <a:p>
            <a:pPr lvl="3" algn="l">
              <a:buClrTx/>
              <a:buSzTx/>
            </a:pPr>
            <a:r>
              <a:rPr lang="zh-CN" altLang="en-US" sz="1750" dirty="0" smtClean="0">
                <a:sym typeface="+mn-ea"/>
              </a:rPr>
              <a:t>对于每个分类器的预测结果进行集成以获得最终的多分类结果</a:t>
            </a:r>
            <a:endParaRPr lang="zh-CN" altLang="en-US" sz="1750" dirty="0" smtClean="0">
              <a:sym typeface="+mn-ea"/>
            </a:endParaRPr>
          </a:p>
          <a:p>
            <a:pPr lvl="2" algn="l">
              <a:buClrTx/>
              <a:buSzTx/>
            </a:pPr>
            <a:r>
              <a:rPr lang="zh-CN" altLang="en-US" sz="2100" dirty="0" smtClean="0">
                <a:sym typeface="+mn-ea"/>
              </a:rPr>
              <a:t>二分类学习方法推广到多类：</a:t>
            </a:r>
            <a:r>
              <a:rPr lang="en-US" altLang="zh-CN" sz="2100" dirty="0" smtClean="0">
                <a:sym typeface="+mn-ea"/>
              </a:rPr>
              <a:t>Softmax</a:t>
            </a:r>
            <a:r>
              <a:rPr lang="zh-CN" altLang="en-US" sz="2100" dirty="0" smtClean="0">
                <a:sym typeface="+mn-ea"/>
              </a:rPr>
              <a:t>回归</a:t>
            </a:r>
            <a:endParaRPr lang="zh-CN" altLang="en-US" sz="2100" dirty="0" smtClean="0"/>
          </a:p>
          <a:p>
            <a:pPr lvl="1" algn="l">
              <a:buClrTx/>
              <a:buSzTx/>
            </a:pPr>
            <a:r>
              <a:rPr lang="zh-CN" altLang="en-US" sz="2450" dirty="0" smtClean="0">
                <a:sym typeface="+mn-ea"/>
              </a:rPr>
              <a:t>拆分策略</a:t>
            </a:r>
            <a:endParaRPr lang="zh-CN" altLang="en-US" sz="2450" dirty="0" smtClean="0"/>
          </a:p>
          <a:p>
            <a:pPr lvl="2" algn="l">
              <a:buClrTx/>
              <a:buSzTx/>
            </a:pPr>
            <a:r>
              <a:rPr lang="zh-CN" altLang="en-US" sz="2100" dirty="0" smtClean="0">
                <a:sym typeface="+mn-ea"/>
              </a:rPr>
              <a:t>一对一（One vs. One, OvO）</a:t>
            </a:r>
            <a:endParaRPr lang="zh-CN" altLang="en-US" sz="2100" dirty="0" smtClean="0"/>
          </a:p>
          <a:p>
            <a:pPr lvl="2" algn="l">
              <a:buClrTx/>
              <a:buSzTx/>
            </a:pPr>
            <a:r>
              <a:rPr lang="zh-CN" altLang="en-US" sz="2100" dirty="0" smtClean="0">
                <a:sym typeface="+mn-ea"/>
              </a:rPr>
              <a:t>一对其余（One vs. Rest, OvR）</a:t>
            </a:r>
            <a:endParaRPr lang="zh-CN" altLang="en-US" sz="2100" dirty="0" smtClean="0"/>
          </a:p>
          <a:p>
            <a:pPr lvl="2" algn="l">
              <a:buClrTx/>
              <a:buSzTx/>
            </a:pPr>
            <a:r>
              <a:rPr lang="zh-CN" altLang="en-US" sz="2100" dirty="0" smtClean="0">
                <a:sym typeface="+mn-ea"/>
              </a:rPr>
              <a:t>多对多（Many vs. Many, MvM）</a:t>
            </a:r>
            <a:endParaRPr lang="zh-CN" alt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多分类学习：一对一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50" dirty="0" smtClean="0">
                <a:sym typeface="+mn-ea"/>
              </a:rPr>
              <a:t>拆分阶段</a:t>
            </a:r>
            <a:endParaRPr lang="en-US" altLang="zh-CN" sz="2450" dirty="0"/>
          </a:p>
          <a:p>
            <a:pPr lvl="2"/>
            <a:r>
              <a:rPr lang="en-US" altLang="zh-CN" sz="2100" dirty="0" smtClean="0">
                <a:sym typeface="+mn-ea"/>
              </a:rPr>
              <a:t>N</a:t>
            </a:r>
            <a:r>
              <a:rPr lang="zh-CN" altLang="en-US" sz="2100" dirty="0" smtClean="0">
                <a:sym typeface="+mn-ea"/>
              </a:rPr>
              <a:t>个类别两两配对</a:t>
            </a:r>
            <a:endParaRPr lang="en-US" altLang="zh-CN" sz="2100" dirty="0"/>
          </a:p>
          <a:p>
            <a:pPr lvl="3"/>
            <a:r>
              <a:rPr lang="en-US" altLang="zh-CN" sz="2040" dirty="0" smtClean="0">
                <a:sym typeface="+mn-ea"/>
              </a:rPr>
              <a:t>N(N-1)/2 </a:t>
            </a:r>
            <a:r>
              <a:rPr lang="zh-CN" altLang="en-US" sz="2040" dirty="0" smtClean="0">
                <a:sym typeface="+mn-ea"/>
              </a:rPr>
              <a:t>个二类任务</a:t>
            </a:r>
            <a:endParaRPr lang="en-US" altLang="zh-CN" sz="2040" dirty="0"/>
          </a:p>
          <a:p>
            <a:pPr lvl="2"/>
            <a:r>
              <a:rPr lang="zh-CN" altLang="en-US" sz="2100" dirty="0" smtClean="0">
                <a:sym typeface="+mn-ea"/>
              </a:rPr>
              <a:t>各个二类任务学习分类器</a:t>
            </a:r>
            <a:endParaRPr lang="en-US" altLang="zh-CN" sz="2100" dirty="0"/>
          </a:p>
          <a:p>
            <a:pPr lvl="3"/>
            <a:r>
              <a:rPr lang="en-US" altLang="zh-CN" sz="2040" dirty="0" smtClean="0">
                <a:sym typeface="+mn-ea"/>
              </a:rPr>
              <a:t>N(N-1</a:t>
            </a:r>
            <a:r>
              <a:rPr lang="en-US" altLang="zh-CN" sz="2040" dirty="0">
                <a:sym typeface="+mn-ea"/>
              </a:rPr>
              <a:t>)/2 </a:t>
            </a:r>
            <a:r>
              <a:rPr lang="zh-CN" altLang="en-US" sz="2040" dirty="0">
                <a:sym typeface="+mn-ea"/>
              </a:rPr>
              <a:t>个二</a:t>
            </a:r>
            <a:r>
              <a:rPr lang="zh-CN" altLang="en-US" sz="2040" dirty="0" smtClean="0">
                <a:sym typeface="+mn-ea"/>
              </a:rPr>
              <a:t>类分类器</a:t>
            </a:r>
            <a:endParaRPr lang="zh-CN" altLang="en-US" sz="1455" dirty="0" smtClean="0"/>
          </a:p>
          <a:p>
            <a:pPr lvl="1" algn="l">
              <a:buClrTx/>
              <a:buSzTx/>
            </a:pPr>
            <a:endParaRPr lang="zh-CN" altLang="en-US" sz="2450" dirty="0" smtClean="0"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450" dirty="0" smtClean="0">
                <a:sym typeface="+mn-ea"/>
              </a:rPr>
              <a:t>测试阶段</a:t>
            </a:r>
            <a:endParaRPr lang="en-US" altLang="zh-CN" sz="2450" dirty="0" smtClean="0"/>
          </a:p>
          <a:p>
            <a:pPr lvl="2"/>
            <a:r>
              <a:rPr lang="zh-CN" altLang="en-US" sz="2100" dirty="0" smtClean="0">
                <a:sym typeface="+mn-ea"/>
              </a:rPr>
              <a:t>新</a:t>
            </a:r>
            <a:r>
              <a:rPr lang="zh-CN" altLang="en-US" sz="2100" dirty="0">
                <a:sym typeface="+mn-ea"/>
              </a:rPr>
              <a:t>样本提交给所有分类器</a:t>
            </a:r>
            <a:r>
              <a:rPr lang="zh-CN" altLang="en-US" sz="2100" dirty="0" smtClean="0">
                <a:sym typeface="+mn-ea"/>
              </a:rPr>
              <a:t>预测</a:t>
            </a:r>
            <a:endParaRPr lang="en-US" altLang="zh-CN" sz="2100" dirty="0"/>
          </a:p>
          <a:p>
            <a:pPr lvl="3"/>
            <a:r>
              <a:rPr lang="en-US" altLang="zh-CN" sz="2040" dirty="0" smtClean="0">
                <a:sym typeface="+mn-ea"/>
              </a:rPr>
              <a:t>N(N-1</a:t>
            </a:r>
            <a:r>
              <a:rPr lang="en-US" altLang="zh-CN" sz="2040" dirty="0">
                <a:sym typeface="+mn-ea"/>
              </a:rPr>
              <a:t>)/2 </a:t>
            </a:r>
            <a:r>
              <a:rPr lang="zh-CN" altLang="en-US" sz="2040" dirty="0">
                <a:sym typeface="+mn-ea"/>
              </a:rPr>
              <a:t>个分类</a:t>
            </a:r>
            <a:r>
              <a:rPr lang="zh-CN" altLang="en-US" sz="2040" dirty="0" smtClean="0">
                <a:sym typeface="+mn-ea"/>
              </a:rPr>
              <a:t>结果</a:t>
            </a:r>
            <a:endParaRPr lang="en-US" altLang="zh-CN" sz="2040" dirty="0" smtClean="0"/>
          </a:p>
          <a:p>
            <a:pPr lvl="2"/>
            <a:r>
              <a:rPr lang="zh-CN" altLang="en-US" sz="2100" dirty="0" smtClean="0">
                <a:sym typeface="+mn-ea"/>
              </a:rPr>
              <a:t>投票</a:t>
            </a:r>
            <a:r>
              <a:rPr lang="zh-CN" altLang="en-US" sz="2100" dirty="0">
                <a:sym typeface="+mn-ea"/>
              </a:rPr>
              <a:t>产生最终分类</a:t>
            </a:r>
            <a:r>
              <a:rPr lang="zh-CN" altLang="en-US" sz="2100" dirty="0" smtClean="0">
                <a:sym typeface="+mn-ea"/>
              </a:rPr>
              <a:t>结果</a:t>
            </a:r>
            <a:endParaRPr lang="en-US" altLang="zh-CN" sz="2100" dirty="0"/>
          </a:p>
          <a:p>
            <a:pPr lvl="3"/>
            <a:r>
              <a:rPr lang="zh-CN" altLang="en-US" sz="2040" dirty="0" smtClean="0">
                <a:sym typeface="+mn-ea"/>
              </a:rPr>
              <a:t>被</a:t>
            </a:r>
            <a:r>
              <a:rPr lang="zh-CN" altLang="en-US" sz="2040" dirty="0">
                <a:sym typeface="+mn-ea"/>
              </a:rPr>
              <a:t>预测最多的</a:t>
            </a:r>
            <a:r>
              <a:rPr lang="zh-CN" altLang="en-US" sz="2040" dirty="0" smtClean="0">
                <a:sym typeface="+mn-ea"/>
              </a:rPr>
              <a:t>类别为</a:t>
            </a:r>
            <a:r>
              <a:rPr lang="zh-CN" altLang="en-US" sz="2040" dirty="0">
                <a:sym typeface="+mn-ea"/>
              </a:rPr>
              <a:t>最终类别</a:t>
            </a:r>
            <a:endParaRPr lang="zh-CN" altLang="en-US" sz="1750" dirty="0" smtClean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59655" y="1340485"/>
            <a:ext cx="4166235" cy="260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多分类学习：一对其余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50" dirty="0" smtClean="0">
                <a:sym typeface="+mn-ea"/>
              </a:rPr>
              <a:t>任务拆分</a:t>
            </a:r>
            <a:endParaRPr lang="en-US" altLang="zh-CN" sz="2450" dirty="0"/>
          </a:p>
          <a:p>
            <a:pPr lvl="2"/>
            <a:r>
              <a:rPr lang="zh-CN" altLang="en-US" sz="2100" dirty="0" smtClean="0">
                <a:sym typeface="+mn-ea"/>
              </a:rPr>
              <a:t>某一类作为正例，其他反例</a:t>
            </a:r>
            <a:endParaRPr lang="en-US" altLang="zh-CN" sz="2100" dirty="0"/>
          </a:p>
          <a:p>
            <a:pPr lvl="3"/>
            <a:r>
              <a:rPr lang="en-US" altLang="zh-CN" sz="2040" dirty="0" smtClean="0">
                <a:sym typeface="+mn-ea"/>
              </a:rPr>
              <a:t>N </a:t>
            </a:r>
            <a:r>
              <a:rPr lang="zh-CN" altLang="en-US" sz="2040" dirty="0" smtClean="0">
                <a:sym typeface="+mn-ea"/>
              </a:rPr>
              <a:t>个二类任务</a:t>
            </a:r>
            <a:endParaRPr lang="en-US" altLang="zh-CN" sz="2040" dirty="0"/>
          </a:p>
          <a:p>
            <a:pPr lvl="2"/>
            <a:r>
              <a:rPr lang="zh-CN" altLang="en-US" sz="2100" dirty="0" smtClean="0">
                <a:sym typeface="+mn-ea"/>
              </a:rPr>
              <a:t>各个二类任务学习分类器</a:t>
            </a:r>
            <a:endParaRPr lang="en-US" altLang="zh-CN" sz="2100" dirty="0"/>
          </a:p>
          <a:p>
            <a:pPr lvl="3"/>
            <a:r>
              <a:rPr lang="en-US" altLang="zh-CN" sz="2040" dirty="0" smtClean="0">
                <a:sym typeface="+mn-ea"/>
              </a:rPr>
              <a:t>N </a:t>
            </a:r>
            <a:r>
              <a:rPr lang="zh-CN" altLang="en-US" sz="2040" dirty="0">
                <a:sym typeface="+mn-ea"/>
              </a:rPr>
              <a:t>个二</a:t>
            </a:r>
            <a:r>
              <a:rPr lang="zh-CN" altLang="en-US" sz="2040" dirty="0" smtClean="0">
                <a:sym typeface="+mn-ea"/>
              </a:rPr>
              <a:t>类分类器</a:t>
            </a:r>
            <a:endParaRPr lang="zh-CN" altLang="en-US" sz="1210" dirty="0" smtClean="0"/>
          </a:p>
          <a:p>
            <a:pPr lvl="1" algn="l">
              <a:buClrTx/>
              <a:buSzTx/>
            </a:pPr>
            <a:endParaRPr lang="zh-CN" altLang="en-US" sz="2450" dirty="0" smtClean="0"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450" dirty="0" smtClean="0">
                <a:sym typeface="+mn-ea"/>
              </a:rPr>
              <a:t>测试阶段</a:t>
            </a:r>
            <a:endParaRPr lang="en-US" altLang="zh-CN" sz="2450" dirty="0"/>
          </a:p>
          <a:p>
            <a:pPr lvl="2"/>
            <a:r>
              <a:rPr lang="zh-CN" altLang="en-US" sz="2100" dirty="0" smtClean="0">
                <a:sym typeface="+mn-ea"/>
              </a:rPr>
              <a:t>新</a:t>
            </a:r>
            <a:r>
              <a:rPr lang="zh-CN" altLang="en-US" sz="2100" dirty="0">
                <a:sym typeface="+mn-ea"/>
              </a:rPr>
              <a:t>样本提交给所有分类器</a:t>
            </a:r>
            <a:r>
              <a:rPr lang="zh-CN" altLang="en-US" sz="2100" dirty="0" smtClean="0">
                <a:sym typeface="+mn-ea"/>
              </a:rPr>
              <a:t>预测</a:t>
            </a:r>
            <a:endParaRPr lang="en-US" altLang="zh-CN" sz="2100" dirty="0"/>
          </a:p>
          <a:p>
            <a:pPr lvl="3"/>
            <a:r>
              <a:rPr lang="en-US" altLang="zh-CN" sz="2040" dirty="0" smtClean="0">
                <a:sym typeface="+mn-ea"/>
              </a:rPr>
              <a:t>N </a:t>
            </a:r>
            <a:r>
              <a:rPr lang="zh-CN" altLang="en-US" sz="2040" dirty="0">
                <a:sym typeface="+mn-ea"/>
              </a:rPr>
              <a:t>个分类</a:t>
            </a:r>
            <a:r>
              <a:rPr lang="zh-CN" altLang="en-US" sz="2040" dirty="0" smtClean="0">
                <a:sym typeface="+mn-ea"/>
              </a:rPr>
              <a:t>结果</a:t>
            </a:r>
            <a:endParaRPr lang="en-US" altLang="zh-CN" sz="2040" dirty="0" smtClean="0"/>
          </a:p>
          <a:p>
            <a:pPr lvl="2"/>
            <a:r>
              <a:rPr lang="zh-CN" altLang="en-US" sz="2100" dirty="0" smtClean="0">
                <a:sym typeface="+mn-ea"/>
              </a:rPr>
              <a:t>比较</a:t>
            </a:r>
            <a:r>
              <a:rPr lang="zh-CN" altLang="en-US" sz="2100" dirty="0">
                <a:sym typeface="+mn-ea"/>
              </a:rPr>
              <a:t>各分类器预测置信</a:t>
            </a:r>
            <a:r>
              <a:rPr lang="zh-CN" altLang="en-US" sz="2100" dirty="0" smtClean="0">
                <a:sym typeface="+mn-ea"/>
              </a:rPr>
              <a:t>度</a:t>
            </a:r>
            <a:endParaRPr lang="en-US" altLang="zh-CN" sz="2100" dirty="0"/>
          </a:p>
          <a:p>
            <a:pPr lvl="3"/>
            <a:r>
              <a:rPr lang="zh-CN" altLang="en-US" sz="2040" dirty="0" smtClean="0">
                <a:sym typeface="+mn-ea"/>
              </a:rPr>
              <a:t>置信</a:t>
            </a:r>
            <a:r>
              <a:rPr lang="zh-CN" altLang="en-US" sz="2040" dirty="0">
                <a:sym typeface="+mn-ea"/>
              </a:rPr>
              <a:t>度最大类别作为最终类别</a:t>
            </a:r>
            <a:endParaRPr lang="zh-CN" altLang="en-US" sz="1455" dirty="0" smtClean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04435" y="1484630"/>
            <a:ext cx="3877310" cy="2378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多分类学习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50" dirty="0" smtClean="0">
                <a:sym typeface="+mn-ea"/>
              </a:rPr>
              <a:t>两种策略比较</a:t>
            </a:r>
            <a:endParaRPr lang="en-US" altLang="zh-CN" sz="2450" dirty="0"/>
          </a:p>
          <a:p>
            <a:pPr lvl="2"/>
            <a:endParaRPr lang="zh-CN" altLang="en-US" sz="1455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61" y="2204963"/>
            <a:ext cx="7669325" cy="43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多分类学习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50" dirty="0" smtClean="0">
                <a:sym typeface="+mn-ea"/>
              </a:rPr>
              <a:t>两种策略比较</a:t>
            </a:r>
            <a:endParaRPr lang="en-US" altLang="zh-CN" sz="2450" dirty="0"/>
          </a:p>
          <a:p>
            <a:pPr lvl="2"/>
            <a:r>
              <a:rPr lang="zh-CN" altLang="en-US" sz="2100" dirty="0" smtClean="0"/>
              <a:t>一对一</a:t>
            </a:r>
            <a:endParaRPr lang="zh-CN" altLang="en-US" sz="2100" dirty="0" smtClean="0"/>
          </a:p>
          <a:p>
            <a:pPr lvl="3"/>
            <a:r>
              <a:rPr lang="zh-CN" altLang="en-US" sz="1750" dirty="0" smtClean="0">
                <a:sym typeface="+mn-ea"/>
              </a:rPr>
              <a:t>训练</a:t>
            </a:r>
            <a:r>
              <a:rPr lang="en-US" altLang="zh-CN" sz="1750" dirty="0" smtClean="0">
                <a:sym typeface="+mn-ea"/>
              </a:rPr>
              <a:t>N(N-1</a:t>
            </a:r>
            <a:r>
              <a:rPr lang="en-US" altLang="zh-CN" sz="1750" dirty="0">
                <a:sym typeface="+mn-ea"/>
              </a:rPr>
              <a:t>)/2</a:t>
            </a:r>
            <a:r>
              <a:rPr lang="zh-CN" altLang="en-US" sz="1750" dirty="0" smtClean="0">
                <a:sym typeface="+mn-ea"/>
              </a:rPr>
              <a:t>个分类器，存储开销和测试时间大</a:t>
            </a:r>
            <a:endParaRPr lang="en-US" altLang="zh-CN" sz="1750" dirty="0" smtClean="0"/>
          </a:p>
          <a:p>
            <a:pPr lvl="3"/>
            <a:r>
              <a:rPr lang="zh-CN" altLang="en-US" sz="1750" dirty="0" smtClean="0">
                <a:sym typeface="+mn-ea"/>
              </a:rPr>
              <a:t>训练只用两个类的样本，训练时间</a:t>
            </a:r>
            <a:r>
              <a:rPr lang="zh-CN" altLang="en-US" sz="1750" dirty="0">
                <a:sym typeface="+mn-ea"/>
              </a:rPr>
              <a:t>短</a:t>
            </a:r>
            <a:endParaRPr lang="zh-CN" altLang="en-US" sz="1750" dirty="0">
              <a:sym typeface="+mn-ea"/>
            </a:endParaRPr>
          </a:p>
          <a:p>
            <a:pPr lvl="2"/>
            <a:r>
              <a:rPr lang="zh-CN" altLang="en-US" sz="2100" dirty="0" smtClean="0"/>
              <a:t>一对其余</a:t>
            </a:r>
            <a:endParaRPr lang="zh-CN" altLang="en-US" sz="2100" dirty="0" smtClean="0"/>
          </a:p>
          <a:p>
            <a:pPr lvl="3"/>
            <a:r>
              <a:rPr lang="zh-CN" altLang="en-US" sz="1750" dirty="0" smtClean="0">
                <a:sym typeface="+mn-ea"/>
              </a:rPr>
              <a:t>训练</a:t>
            </a:r>
            <a:r>
              <a:rPr lang="en-US" altLang="zh-CN" sz="1750" dirty="0" smtClean="0">
                <a:sym typeface="+mn-ea"/>
              </a:rPr>
              <a:t>N</a:t>
            </a:r>
            <a:r>
              <a:rPr lang="zh-CN" altLang="en-US" sz="1750" dirty="0" smtClean="0">
                <a:sym typeface="+mn-ea"/>
              </a:rPr>
              <a:t>个分类器，存储开销和测试时间小</a:t>
            </a:r>
            <a:endParaRPr lang="en-US" altLang="zh-CN" sz="1750" dirty="0" smtClean="0"/>
          </a:p>
          <a:p>
            <a:pPr lvl="3"/>
            <a:r>
              <a:rPr lang="zh-CN" altLang="en-US" sz="1750" dirty="0" smtClean="0">
                <a:sym typeface="+mn-ea"/>
              </a:rPr>
              <a:t>训练用到全部训练</a:t>
            </a:r>
            <a:r>
              <a:rPr lang="zh-CN" altLang="en-US" sz="1750" dirty="0" smtClean="0">
                <a:sym typeface="+mn-ea"/>
              </a:rPr>
              <a:t>样本</a:t>
            </a:r>
            <a:r>
              <a:rPr lang="zh-CN" altLang="en-US" sz="1750" dirty="0" smtClean="0">
                <a:sym typeface="+mn-ea"/>
              </a:rPr>
              <a:t>，训练时间长</a:t>
            </a:r>
            <a:endParaRPr lang="zh-CN" altLang="en-US" sz="1750" dirty="0" smtClean="0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645571" y="4481362"/>
            <a:ext cx="8148918" cy="117317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预测性能取决于具体数据分布，多数情况下两者差不多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回归：逻辑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回归的多类拓展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grpSp>
        <p:nvGrpSpPr>
          <p:cNvPr id="7" name="组合 7"/>
          <p:cNvGrpSpPr/>
          <p:nvPr/>
        </p:nvGrpSpPr>
        <p:grpSpPr>
          <a:xfrm>
            <a:off x="1459946" y="1844824"/>
            <a:ext cx="1630828" cy="4652721"/>
            <a:chOff x="571471" y="1060815"/>
            <a:chExt cx="2401201" cy="5525507"/>
          </a:xfrm>
        </p:grpSpPr>
        <p:pic>
          <p:nvPicPr>
            <p:cNvPr id="8" name="Picture 4" descr="zebra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71471" y="4786322"/>
              <a:ext cx="2401200" cy="1800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pic>
          <p:nvPicPr>
            <p:cNvPr id="12" name="Picture 5" descr="okapi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060815"/>
              <a:ext cx="2399999" cy="18000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pic>
          <p:nvPicPr>
            <p:cNvPr id="13" name="Picture 15" descr="002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928934"/>
              <a:ext cx="2401200" cy="18000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</p:grpSp>
      <p:grpSp>
        <p:nvGrpSpPr>
          <p:cNvPr id="14" name="组合 11"/>
          <p:cNvGrpSpPr/>
          <p:nvPr/>
        </p:nvGrpSpPr>
        <p:grpSpPr>
          <a:xfrm>
            <a:off x="7320944" y="2340190"/>
            <a:ext cx="815108" cy="3571783"/>
            <a:chOff x="6472238" y="1758950"/>
            <a:chExt cx="1200150" cy="424180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6529388" y="1758950"/>
            <a:ext cx="102552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7" name="公式" r:id="rId4" imgW="444500" imgH="228600" progId="Equation.3">
                    <p:embed/>
                  </p:oleObj>
                </mc:Choice>
                <mc:Fallback>
                  <p:oleObj name="公式" r:id="rId4" imgW="444500" imgH="228600" progId="Equation.3">
                    <p:embed/>
                    <p:pic>
                      <p:nvPicPr>
                        <p:cNvPr id="0" name="图片 15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9388" y="1758950"/>
                          <a:ext cx="102552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6557963" y="3616325"/>
            <a:ext cx="111442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8" name="公式" r:id="rId6" imgW="482600" imgH="228600" progId="Equation.3">
                    <p:embed/>
                  </p:oleObj>
                </mc:Choice>
                <mc:Fallback>
                  <p:oleObj name="公式" r:id="rId6" imgW="482600" imgH="228600" progId="Equation.3">
                    <p:embed/>
                    <p:pic>
                      <p:nvPicPr>
                        <p:cNvPr id="0" name="图片 15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7963" y="3616325"/>
                          <a:ext cx="111442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6472238" y="5473700"/>
            <a:ext cx="1112837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9" name="公式" r:id="rId8" imgW="482600" imgH="228600" progId="Equation.3">
                    <p:embed/>
                  </p:oleObj>
                </mc:Choice>
                <mc:Fallback>
                  <p:oleObj name="公式" r:id="rId8" imgW="482600" imgH="228600" progId="Equation.3">
                    <p:embed/>
                    <p:pic>
                      <p:nvPicPr>
                        <p:cNvPr id="0" name="图片 158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2238" y="5473700"/>
                          <a:ext cx="1112837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5"/>
          <p:cNvGrpSpPr/>
          <p:nvPr/>
        </p:nvGrpSpPr>
        <p:grpSpPr>
          <a:xfrm>
            <a:off x="3491880" y="2460648"/>
            <a:ext cx="970373" cy="3308467"/>
            <a:chOff x="3071802" y="1928802"/>
            <a:chExt cx="1428760" cy="3929090"/>
          </a:xfrm>
        </p:grpSpPr>
        <p:sp>
          <p:nvSpPr>
            <p:cNvPr id="19" name="右箭头 18"/>
            <p:cNvSpPr/>
            <p:nvPr/>
          </p:nvSpPr>
          <p:spPr>
            <a:xfrm>
              <a:off x="3071802" y="1928802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071802" y="3786190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3071802" y="5643578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19"/>
          <p:cNvGrpSpPr/>
          <p:nvPr/>
        </p:nvGrpSpPr>
        <p:grpSpPr>
          <a:xfrm>
            <a:off x="4492582" y="1949380"/>
            <a:ext cx="979174" cy="4391239"/>
            <a:chOff x="3987800" y="1214422"/>
            <a:chExt cx="1084266" cy="5214974"/>
          </a:xfrm>
        </p:grpSpPr>
        <p:grpSp>
          <p:nvGrpSpPr>
            <p:cNvPr id="23" name="组合 9"/>
            <p:cNvGrpSpPr/>
            <p:nvPr/>
          </p:nvGrpSpPr>
          <p:grpSpPr>
            <a:xfrm>
              <a:off x="4500562" y="1214422"/>
              <a:ext cx="571504" cy="1500198"/>
              <a:chOff x="4071934" y="1214422"/>
              <a:chExt cx="571504" cy="1500198"/>
            </a:xfrm>
          </p:grpSpPr>
          <p:sp>
            <p:nvSpPr>
              <p:cNvPr id="33" name="双括号 32"/>
              <p:cNvSpPr/>
              <p:nvPr/>
            </p:nvSpPr>
            <p:spPr>
              <a:xfrm>
                <a:off x="4071934" y="1214422"/>
                <a:ext cx="571504" cy="150019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143372" y="1357298"/>
                <a:ext cx="4764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0.1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0.2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0.8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24" name="组合 10"/>
            <p:cNvGrpSpPr/>
            <p:nvPr/>
          </p:nvGrpSpPr>
          <p:grpSpPr>
            <a:xfrm>
              <a:off x="4500562" y="3071810"/>
              <a:ext cx="571504" cy="1500198"/>
              <a:chOff x="4071934" y="1214422"/>
              <a:chExt cx="571504" cy="1500198"/>
            </a:xfrm>
          </p:grpSpPr>
          <p:sp>
            <p:nvSpPr>
              <p:cNvPr id="31" name="双括号 30"/>
              <p:cNvSpPr/>
              <p:nvPr/>
            </p:nvSpPr>
            <p:spPr>
              <a:xfrm>
                <a:off x="4071934" y="1214422"/>
                <a:ext cx="571504" cy="150019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143372" y="1357298"/>
                <a:ext cx="4764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0.7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0.5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0.1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25" name="组合 13"/>
            <p:cNvGrpSpPr/>
            <p:nvPr/>
          </p:nvGrpSpPr>
          <p:grpSpPr>
            <a:xfrm>
              <a:off x="4500562" y="4929198"/>
              <a:ext cx="571504" cy="1500198"/>
              <a:chOff x="4071934" y="1214422"/>
              <a:chExt cx="571504" cy="1500198"/>
            </a:xfrm>
          </p:grpSpPr>
          <p:sp>
            <p:nvSpPr>
              <p:cNvPr id="29" name="双括号 28"/>
              <p:cNvSpPr/>
              <p:nvPr/>
            </p:nvSpPr>
            <p:spPr>
              <a:xfrm>
                <a:off x="4071934" y="1214422"/>
                <a:ext cx="571504" cy="150019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3372" y="1357298"/>
                <a:ext cx="4764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0.5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0.2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0.9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  <p:graphicFrame>
          <p:nvGraphicFramePr>
            <p:cNvPr id="26" name="对象 22"/>
            <p:cNvGraphicFramePr>
              <a:graphicFrameLocks noChangeAspect="1"/>
            </p:cNvGraphicFramePr>
            <p:nvPr/>
          </p:nvGraphicFramePr>
          <p:xfrm>
            <a:off x="4000496" y="1357298"/>
            <a:ext cx="482207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0" name="公式" r:id="rId10" imgW="228600" imgH="203200" progId="Equation.3">
                    <p:embed/>
                  </p:oleObj>
                </mc:Choice>
                <mc:Fallback>
                  <p:oleObj name="公式" r:id="rId10" imgW="228600" imgH="203200" progId="Equation.3">
                    <p:embed/>
                    <p:pic>
                      <p:nvPicPr>
                        <p:cNvPr id="0" name="图片 158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1357298"/>
                          <a:ext cx="482207" cy="428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6"/>
            <p:cNvGraphicFramePr>
              <a:graphicFrameLocks noChangeAspect="1"/>
            </p:cNvGraphicFramePr>
            <p:nvPr/>
          </p:nvGraphicFramePr>
          <p:xfrm>
            <a:off x="3987800" y="3143250"/>
            <a:ext cx="50958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1" name="公式" r:id="rId12" imgW="241300" imgH="203200" progId="Equation.3">
                    <p:embed/>
                  </p:oleObj>
                </mc:Choice>
                <mc:Fallback>
                  <p:oleObj name="公式" r:id="rId12" imgW="241300" imgH="203200" progId="Equation.3">
                    <p:embed/>
                    <p:pic>
                      <p:nvPicPr>
                        <p:cNvPr id="0" name="图片 15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3143250"/>
                          <a:ext cx="509588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7"/>
            <p:cNvGraphicFramePr>
              <a:graphicFrameLocks noChangeAspect="1"/>
            </p:cNvGraphicFramePr>
            <p:nvPr/>
          </p:nvGraphicFramePr>
          <p:xfrm>
            <a:off x="3987800" y="5000625"/>
            <a:ext cx="50958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" name="公式" r:id="rId14" imgW="241300" imgH="203200" progId="Equation.3">
                    <p:embed/>
                  </p:oleObj>
                </mc:Choice>
                <mc:Fallback>
                  <p:oleObj name="公式" r:id="rId14" imgW="241300" imgH="203200" progId="Equation.3">
                    <p:embed/>
                    <p:pic>
                      <p:nvPicPr>
                        <p:cNvPr id="0" name="图片 15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5000625"/>
                          <a:ext cx="509588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2"/>
          <p:cNvGrpSpPr/>
          <p:nvPr/>
        </p:nvGrpSpPr>
        <p:grpSpPr>
          <a:xfrm>
            <a:off x="5635020" y="2460648"/>
            <a:ext cx="970373" cy="3308467"/>
            <a:chOff x="5214942" y="1928802"/>
            <a:chExt cx="1428760" cy="3929090"/>
          </a:xfrm>
        </p:grpSpPr>
        <p:sp>
          <p:nvSpPr>
            <p:cNvPr id="36" name="右箭头 35"/>
            <p:cNvSpPr/>
            <p:nvPr/>
          </p:nvSpPr>
          <p:spPr>
            <a:xfrm>
              <a:off x="5214942" y="1928802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5214942" y="3786190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5214942" y="5643578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Softmax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回归：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回归的多类拓展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3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992402" y="1916832"/>
            <a:ext cx="1630828" cy="4652721"/>
            <a:chOff x="571471" y="1060815"/>
            <a:chExt cx="2401201" cy="5525507"/>
          </a:xfrm>
        </p:grpSpPr>
        <p:pic>
          <p:nvPicPr>
            <p:cNvPr id="5" name="Picture 4" descr="zebra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71471" y="4786322"/>
              <a:ext cx="2401200" cy="1800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pic>
          <p:nvPicPr>
            <p:cNvPr id="6" name="Picture 5" descr="okapi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060815"/>
              <a:ext cx="2399999" cy="18000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pic>
          <p:nvPicPr>
            <p:cNvPr id="7" name="Picture 15" descr="002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928934"/>
              <a:ext cx="2401200" cy="180000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</p:grpSp>
      <p:grpSp>
        <p:nvGrpSpPr>
          <p:cNvPr id="8" name="组合 15"/>
          <p:cNvGrpSpPr/>
          <p:nvPr/>
        </p:nvGrpSpPr>
        <p:grpSpPr>
          <a:xfrm>
            <a:off x="3024336" y="2532656"/>
            <a:ext cx="970373" cy="3308467"/>
            <a:chOff x="3071802" y="1928802"/>
            <a:chExt cx="1428760" cy="3929090"/>
          </a:xfrm>
        </p:grpSpPr>
        <p:sp>
          <p:nvSpPr>
            <p:cNvPr id="9" name="右箭头 8"/>
            <p:cNvSpPr/>
            <p:nvPr/>
          </p:nvSpPr>
          <p:spPr>
            <a:xfrm>
              <a:off x="3071802" y="1928802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3071802" y="3786190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3071802" y="5643578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9"/>
          <p:cNvGrpSpPr/>
          <p:nvPr/>
        </p:nvGrpSpPr>
        <p:grpSpPr>
          <a:xfrm>
            <a:off x="4025038" y="2021388"/>
            <a:ext cx="979174" cy="4391239"/>
            <a:chOff x="3987800" y="1214422"/>
            <a:chExt cx="1084266" cy="5214974"/>
          </a:xfrm>
        </p:grpSpPr>
        <p:grpSp>
          <p:nvGrpSpPr>
            <p:cNvPr id="13" name="组合 9"/>
            <p:cNvGrpSpPr/>
            <p:nvPr/>
          </p:nvGrpSpPr>
          <p:grpSpPr>
            <a:xfrm>
              <a:off x="4500562" y="1214422"/>
              <a:ext cx="571504" cy="1500198"/>
              <a:chOff x="4071934" y="1214422"/>
              <a:chExt cx="571504" cy="1500198"/>
            </a:xfrm>
          </p:grpSpPr>
          <p:sp>
            <p:nvSpPr>
              <p:cNvPr id="23" name="双括号 22"/>
              <p:cNvSpPr/>
              <p:nvPr/>
            </p:nvSpPr>
            <p:spPr>
              <a:xfrm>
                <a:off x="4071934" y="1214422"/>
                <a:ext cx="571504" cy="150019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43372" y="1357298"/>
                <a:ext cx="4764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0.1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0.2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0.8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14" name="组合 10"/>
            <p:cNvGrpSpPr/>
            <p:nvPr/>
          </p:nvGrpSpPr>
          <p:grpSpPr>
            <a:xfrm>
              <a:off x="4500562" y="3071810"/>
              <a:ext cx="571504" cy="1500198"/>
              <a:chOff x="4071934" y="1214422"/>
              <a:chExt cx="571504" cy="1500198"/>
            </a:xfrm>
          </p:grpSpPr>
          <p:sp>
            <p:nvSpPr>
              <p:cNvPr id="21" name="双括号 20"/>
              <p:cNvSpPr/>
              <p:nvPr/>
            </p:nvSpPr>
            <p:spPr>
              <a:xfrm>
                <a:off x="4071934" y="1214422"/>
                <a:ext cx="571504" cy="150019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43372" y="1357298"/>
                <a:ext cx="4764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0.7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0.5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0.1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15" name="组合 13"/>
            <p:cNvGrpSpPr/>
            <p:nvPr/>
          </p:nvGrpSpPr>
          <p:grpSpPr>
            <a:xfrm>
              <a:off x="4500562" y="4929198"/>
              <a:ext cx="571504" cy="1500198"/>
              <a:chOff x="4071934" y="1214422"/>
              <a:chExt cx="571504" cy="1500198"/>
            </a:xfrm>
          </p:grpSpPr>
          <p:sp>
            <p:nvSpPr>
              <p:cNvPr id="19" name="双括号 18"/>
              <p:cNvSpPr/>
              <p:nvPr/>
            </p:nvSpPr>
            <p:spPr>
              <a:xfrm>
                <a:off x="4071934" y="1214422"/>
                <a:ext cx="571504" cy="150019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43372" y="1357298"/>
                <a:ext cx="4764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0.5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0.2</a:t>
                </a:r>
                <a:endParaRPr lang="en-US" altLang="zh-CN" dirty="0" smtClean="0"/>
              </a:p>
              <a:p>
                <a:r>
                  <a:rPr lang="en-US" altLang="zh-CN" dirty="0" smtClean="0"/>
                  <a:t>0.9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  <p:graphicFrame>
          <p:nvGraphicFramePr>
            <p:cNvPr id="16" name="对象 22"/>
            <p:cNvGraphicFramePr>
              <a:graphicFrameLocks noChangeAspect="1"/>
            </p:cNvGraphicFramePr>
            <p:nvPr/>
          </p:nvGraphicFramePr>
          <p:xfrm>
            <a:off x="4000496" y="1357298"/>
            <a:ext cx="482207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0" name="公式" r:id="rId4" imgW="228600" imgH="203200" progId="Equation.3">
                    <p:embed/>
                  </p:oleObj>
                </mc:Choice>
                <mc:Fallback>
                  <p:oleObj name="公式" r:id="rId4" imgW="228600" imgH="203200" progId="Equation.3">
                    <p:embed/>
                    <p:pic>
                      <p:nvPicPr>
                        <p:cNvPr id="0" name="图片 16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1357298"/>
                          <a:ext cx="482207" cy="428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6"/>
            <p:cNvGraphicFramePr>
              <a:graphicFrameLocks noChangeAspect="1"/>
            </p:cNvGraphicFramePr>
            <p:nvPr/>
          </p:nvGraphicFramePr>
          <p:xfrm>
            <a:off x="3987800" y="3143250"/>
            <a:ext cx="50958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1" name="公式" r:id="rId6" imgW="241300" imgH="203200" progId="Equation.3">
                    <p:embed/>
                  </p:oleObj>
                </mc:Choice>
                <mc:Fallback>
                  <p:oleObj name="公式" r:id="rId6" imgW="241300" imgH="203200" progId="Equation.3">
                    <p:embed/>
                    <p:pic>
                      <p:nvPicPr>
                        <p:cNvPr id="0" name="图片 16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3143250"/>
                          <a:ext cx="509588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3987800" y="5000625"/>
            <a:ext cx="50958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2" name="公式" r:id="rId8" imgW="241300" imgH="203200" progId="Equation.3">
                    <p:embed/>
                  </p:oleObj>
                </mc:Choice>
                <mc:Fallback>
                  <p:oleObj name="公式" r:id="rId8" imgW="241300" imgH="203200" progId="Equation.3">
                    <p:embed/>
                    <p:pic>
                      <p:nvPicPr>
                        <p:cNvPr id="0" name="图片 16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5000625"/>
                          <a:ext cx="509588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32"/>
          <p:cNvGrpSpPr/>
          <p:nvPr/>
        </p:nvGrpSpPr>
        <p:grpSpPr>
          <a:xfrm>
            <a:off x="5167476" y="2532656"/>
            <a:ext cx="970373" cy="3308467"/>
            <a:chOff x="5214942" y="1928802"/>
            <a:chExt cx="1428760" cy="3929090"/>
          </a:xfrm>
        </p:grpSpPr>
        <p:sp>
          <p:nvSpPr>
            <p:cNvPr id="26" name="右箭头 25"/>
            <p:cNvSpPr/>
            <p:nvPr/>
          </p:nvSpPr>
          <p:spPr>
            <a:xfrm>
              <a:off x="5214942" y="1928802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5214942" y="3786190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5214942" y="5643578"/>
              <a:ext cx="142876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6197600" y="2352675"/>
          <a:ext cx="23510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3" name="Equation" r:id="rId10" imgW="31699200" imgH="7315200" progId="Equation.DSMT4">
                  <p:embed/>
                </p:oleObj>
              </mc:Choice>
              <mc:Fallback>
                <p:oleObj name="Equation" r:id="rId10" imgW="31699200" imgH="7315200" progId="Equation.DSMT4">
                  <p:embed/>
                  <p:pic>
                    <p:nvPicPr>
                      <p:cNvPr id="0" name="图片 16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2352675"/>
                        <a:ext cx="235108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270625" y="3914775"/>
          <a:ext cx="24415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4" name="Equation" r:id="rId12" imgW="32918400" imgH="7315200" progId="Equation.DSMT4">
                  <p:embed/>
                </p:oleObj>
              </mc:Choice>
              <mc:Fallback>
                <p:oleObj name="Equation" r:id="rId12" imgW="32918400" imgH="7315200" progId="Equation.DSMT4">
                  <p:embed/>
                  <p:pic>
                    <p:nvPicPr>
                      <p:cNvPr id="0" name="图片 16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3914775"/>
                        <a:ext cx="24415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302375" y="5481638"/>
          <a:ext cx="2441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5" name="Equation" r:id="rId14" imgW="32918400" imgH="7315200" progId="Equation.DSMT4">
                  <p:embed/>
                </p:oleObj>
              </mc:Choice>
              <mc:Fallback>
                <p:oleObj name="Equation" r:id="rId14" imgW="32918400" imgH="7315200" progId="Equation.DSMT4">
                  <p:embed/>
                  <p:pic>
                    <p:nvPicPr>
                      <p:cNvPr id="0" name="图片 16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5481638"/>
                        <a:ext cx="24415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Softmax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回归：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回归的多类拓展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逻辑回归模型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4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3"/>
            <a:endParaRPr lang="zh-CN" altLang="en-US" sz="1600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66925" y="2133600"/>
          <a:ext cx="5313363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1" imgW="84734400" imgH="40843200" progId="Equation.DSMT4">
                  <p:embed/>
                </p:oleObj>
              </mc:Choice>
              <mc:Fallback>
                <p:oleObj name="Equation" r:id="rId1" imgW="84734400" imgH="4084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133600"/>
                        <a:ext cx="5313363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二分类任务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sz="2800" b="1" dirty="0" err="1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类别不平衡问题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Softmax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回归：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回归的多类拓展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+mn-ea"/>
              </a:rPr>
              <a:t>扩展到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n-ea"/>
              </a:rPr>
              <a:t>个</a:t>
            </a:r>
            <a:r>
              <a:rPr lang="zh-CN" altLang="en-US" sz="2400" dirty="0" smtClean="0">
                <a:latin typeface="+mn-ea"/>
              </a:rPr>
              <a:t>类别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样本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+mn-ea"/>
              </a:rPr>
              <a:t>属于第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+mn-ea"/>
              </a:rPr>
              <a:t>类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+mn-ea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的概率：</a:t>
            </a:r>
            <a:endParaRPr lang="zh-CN" altLang="en-US" sz="2400" dirty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4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3"/>
            <a:endParaRPr lang="zh-CN" altLang="en-US" sz="1600" dirty="0">
              <a:latin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74750" y="2060575"/>
          <a:ext cx="66944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1" imgW="109423200" imgH="11277600" progId="Equation.DSMT4">
                  <p:embed/>
                </p:oleObj>
              </mc:Choice>
              <mc:Fallback>
                <p:oleObj name="Equation" r:id="rId1" imgW="109423200" imgH="11277600" progId="Equation.DSMT4">
                  <p:embed/>
                  <p:pic>
                    <p:nvPicPr>
                      <p:cNvPr id="0" name="图片 18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060575"/>
                        <a:ext cx="66944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14525" y="3052763"/>
          <a:ext cx="53467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" name="Equation" r:id="rId3" imgW="87477600" imgH="16764000" progId="Equation.DSMT4">
                  <p:embed/>
                </p:oleObj>
              </mc:Choice>
              <mc:Fallback>
                <p:oleObj name="Equation" r:id="rId3" imgW="87477600" imgH="16764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052763"/>
                        <a:ext cx="53467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14525" y="5661660"/>
          <a:ext cx="51212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8" name="Equation" r:id="rId5" imgW="3073400" imgH="685800" progId="Equation.DSMT4">
                  <p:embed/>
                </p:oleObj>
              </mc:Choice>
              <mc:Fallback>
                <p:oleObj name="Equation" r:id="rId5" imgW="3073400" imgH="68580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5661660"/>
                        <a:ext cx="51212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49613" y="4221163"/>
          <a:ext cx="25892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Equation" r:id="rId7" imgW="42367200" imgH="16459200" progId="Equation.DSMT4">
                  <p:embed/>
                </p:oleObj>
              </mc:Choice>
              <mc:Fallback>
                <p:oleObj name="Equation" r:id="rId7" imgW="42367200" imgH="16459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4221163"/>
                        <a:ext cx="258921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4427984" y="2780928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428837" y="3861048"/>
            <a:ext cx="14316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Softmax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回归：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损失函数与经验风险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对数损失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经验风险</a:t>
            </a:r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4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3"/>
            <a:endParaRPr lang="zh-CN" altLang="en-US" sz="1600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34185" y="2204720"/>
          <a:ext cx="5674995" cy="133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1" imgW="3898900" imgH="914400" progId="Equation.DSMT4">
                  <p:embed/>
                </p:oleObj>
              </mc:Choice>
              <mc:Fallback>
                <p:oleObj name="Equation" r:id="rId1" imgW="3898900" imgH="914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185" y="2204720"/>
                        <a:ext cx="5674995" cy="1338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246313" y="4437063"/>
          <a:ext cx="42941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Equation" r:id="rId3" imgW="56083200" imgH="10972800" progId="Equation.DSMT4">
                  <p:embed/>
                </p:oleObj>
              </mc:Choice>
              <mc:Fallback>
                <p:oleObj name="Equation" r:id="rId3" imgW="56083200" imgH="10972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437063"/>
                        <a:ext cx="42941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Softmax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回归：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损失函数与经验风险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参数冗余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结构风险：加入控制模型复杂度的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</a:rPr>
              <a:t>正则化项</a:t>
            </a:r>
            <a:endParaRPr lang="en-US" altLang="zh-CN" sz="2400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4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3"/>
            <a:endParaRPr lang="zh-CN" altLang="en-US" sz="1600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77117" y="2112605"/>
          <a:ext cx="470979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1" name="Equation" r:id="rId1" imgW="2971800" imgH="254000" progId="Equation.DSMT4">
                  <p:embed/>
                </p:oleObj>
              </mc:Choice>
              <mc:Fallback>
                <p:oleObj name="Equation" r:id="rId1" imgW="2971800" imgH="254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117" y="2112605"/>
                        <a:ext cx="470979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38070" y="2564765"/>
          <a:ext cx="3751580" cy="293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Equation" r:id="rId3" imgW="3086100" imgH="2413000" progId="Equation.DSMT4">
                  <p:embed/>
                </p:oleObj>
              </mc:Choice>
              <mc:Fallback>
                <p:oleObj name="Equation" r:id="rId3" imgW="3086100" imgH="2413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070" y="2564765"/>
                        <a:ext cx="3751580" cy="2932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11705" y="6092825"/>
          <a:ext cx="4053205" cy="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Equation" r:id="rId5" imgW="2552700" imgH="457200" progId="Equation.DSMT4">
                  <p:embed/>
                </p:oleObj>
              </mc:Choice>
              <mc:Fallback>
                <p:oleObj name="Equation" r:id="rId5" imgW="2552700" imgH="457200" progId="Equation.DSMT4">
                  <p:embed/>
                  <p:pic>
                    <p:nvPicPr>
                      <p:cNvPr id="0" name="图片 20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705" y="6092825"/>
                        <a:ext cx="4053205" cy="726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218932" y="6021288"/>
            <a:ext cx="2995954" cy="798016"/>
            <a:chOff x="7072330" y="2306266"/>
            <a:chExt cx="2995954" cy="798016"/>
          </a:xfrm>
        </p:grpSpPr>
        <p:sp>
          <p:nvSpPr>
            <p:cNvPr id="10" name="圆角矩形 9"/>
            <p:cNvSpPr/>
            <p:nvPr/>
          </p:nvSpPr>
          <p:spPr>
            <a:xfrm>
              <a:off x="7072330" y="2306266"/>
              <a:ext cx="1081260" cy="798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97606" y="2396396"/>
              <a:ext cx="17706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/>
                <a:t>权值衰减项</a:t>
              </a:r>
              <a:endParaRPr lang="en-US" altLang="zh-CN" sz="2000" dirty="0" smtClean="0"/>
            </a:p>
            <a:p>
              <a:pPr algn="ctr"/>
              <a:r>
                <a:rPr lang="en-US" altLang="zh-CN" sz="2000" dirty="0" smtClean="0"/>
                <a:t>(Weight Decay)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Softmax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回归：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学习算法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梯度下降法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4"/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3"/>
            <a:endParaRPr lang="zh-CN" altLang="en-US" sz="1600" dirty="0">
              <a:latin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68220" y="2060575"/>
          <a:ext cx="3917950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7" name="Equation" r:id="rId1" imgW="2438400" imgH="457200" progId="Equation.DSMT4">
                  <p:embed/>
                </p:oleObj>
              </mc:Choice>
              <mc:Fallback>
                <p:oleObj name="Equation" r:id="rId1" imgW="2438400" imgH="457200" progId="Equation.DSMT4">
                  <p:embed/>
                  <p:pic>
                    <p:nvPicPr>
                      <p:cNvPr id="0" name="图片 21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220" y="2060575"/>
                        <a:ext cx="3917950" cy="734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74838" y="5197475"/>
          <a:ext cx="5700712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8" name="Equation" r:id="rId3" imgW="74066400" imgH="21336000" progId="Equation.DSMT4">
                  <p:embed/>
                </p:oleObj>
              </mc:Choice>
              <mc:Fallback>
                <p:oleObj name="Equation" r:id="rId3" imgW="74066400" imgH="21336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197475"/>
                        <a:ext cx="5700712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272436" y="3457563"/>
          <a:ext cx="1858528" cy="61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9" name="Equation" r:id="rId5" imgW="28346400" imgH="9448800" progId="Equation.DSMT4">
                  <p:embed/>
                </p:oleObj>
              </mc:Choice>
              <mc:Fallback>
                <p:oleObj name="Equation" r:id="rId5" imgW="28346400" imgH="9448800" progId="Equation.DSMT4">
                  <p:embed/>
                  <p:pic>
                    <p:nvPicPr>
                      <p:cNvPr id="0" name="图片 21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436" y="3457563"/>
                        <a:ext cx="1858528" cy="6195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等于号 17"/>
          <p:cNvSpPr/>
          <p:nvPr/>
        </p:nvSpPr>
        <p:spPr>
          <a:xfrm rot="5400000">
            <a:off x="3820191" y="2886660"/>
            <a:ext cx="711530" cy="500066"/>
          </a:xfrm>
          <a:prstGeom prst="mathEqua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131840" y="3430771"/>
            <a:ext cx="2088232" cy="7183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615" y="4331335"/>
          <a:ext cx="4506595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0" name="Equation" r:id="rId7" imgW="3187700" imgH="431800" progId="Equation.DSMT4">
                  <p:embed/>
                </p:oleObj>
              </mc:Choice>
              <mc:Fallback>
                <p:oleObj name="Equation" r:id="rId7" imgW="31877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615" y="4331335"/>
                        <a:ext cx="4506595" cy="611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>
          <a:xfrm>
            <a:off x="4108755" y="4221088"/>
            <a:ext cx="176885" cy="936104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回归模型实现手写体图像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数字识别（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图像大小均是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 smtClean="0">
              <a:solidFill>
                <a:srgbClr val="0000FF"/>
              </a:solidFill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pic>
        <p:nvPicPr>
          <p:cNvPr id="5" name="Picture 1" descr="D:\Teaching\计算机视觉基础\第五讲\Examples\DigitSamples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95736" y="2060848"/>
            <a:ext cx="4554860" cy="4554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多分类任务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输入为一幅图像，产生</a:t>
            </a:r>
            <a:r>
              <a:rPr lang="en-US" altLang="zh-CN" sz="2000" dirty="0" smtClean="0">
                <a:latin typeface="+mn-ea"/>
              </a:rPr>
              <a:t>0-9</a:t>
            </a:r>
            <a:r>
              <a:rPr lang="zh-CN" altLang="en-US" sz="2000" dirty="0" smtClean="0">
                <a:latin typeface="+mn-ea"/>
              </a:rPr>
              <a:t>的识别结果，这是图像多分类问题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使用简单的像素值组成的向量作为图像的特征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+mn-ea"/>
              </a:rPr>
              <a:t>，由于图像大小是</a:t>
            </a:r>
            <a:r>
              <a:rPr lang="en-US" altLang="zh-CN" sz="2000" dirty="0" smtClean="0">
                <a:latin typeface="+mn-ea"/>
              </a:rPr>
              <a:t>28</a:t>
            </a:r>
            <a:r>
              <a:rPr lang="zh-CN" altLang="en-US" sz="2000" dirty="0" smtClean="0">
                <a:latin typeface="+mn-ea"/>
              </a:rPr>
              <a:t>*</a:t>
            </a:r>
            <a:r>
              <a:rPr lang="en-US" altLang="zh-CN" sz="2000" dirty="0" smtClean="0">
                <a:latin typeface="+mn-ea"/>
              </a:rPr>
              <a:t>28</a:t>
            </a:r>
            <a:r>
              <a:rPr lang="zh-CN" altLang="en-US" sz="2000" dirty="0" smtClean="0">
                <a:latin typeface="+mn-ea"/>
              </a:rPr>
              <a:t>，因此特征的维度是</a:t>
            </a:r>
            <a:r>
              <a:rPr lang="en-US" altLang="zh-CN" sz="2000" dirty="0" smtClean="0">
                <a:latin typeface="+mn-ea"/>
              </a:rPr>
              <a:t>784</a:t>
            </a:r>
            <a:r>
              <a:rPr lang="zh-CN" altLang="en-US" sz="2000" dirty="0" smtClean="0">
                <a:latin typeface="+mn-ea"/>
              </a:rPr>
              <a:t>。输出标记的维度是</a:t>
            </a:r>
            <a:r>
              <a:rPr lang="en-US" altLang="zh-CN" sz="2000" dirty="0" smtClean="0">
                <a:latin typeface="+mn-ea"/>
              </a:rPr>
              <a:t>10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使用梯度下降法求解模型参数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828040" y="2276475"/>
          <a:ext cx="7686675" cy="365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1" imgW="4520565" imgH="2159000" progId="Equation.DSMT4">
                  <p:embed/>
                </p:oleObj>
              </mc:Choice>
              <mc:Fallback>
                <p:oleObj name="Equation" r:id="rId1" imgW="4520565" imgH="2159000" progId="Equation.DSMT4">
                  <p:embed/>
                  <p:pic>
                    <p:nvPicPr>
                      <p:cNvPr id="0" name="图片 26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" y="2276475"/>
                        <a:ext cx="7686675" cy="365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二分类任务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sz="2800" b="1" dirty="0" err="1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类别不平衡问题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b="1" dirty="0" err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类别不平衡问题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ym typeface="+mn-ea"/>
              </a:rPr>
              <a:t>类别不平衡（</a:t>
            </a:r>
            <a:r>
              <a:rPr lang="en-US" altLang="zh-CN" b="1" dirty="0" smtClean="0">
                <a:sym typeface="+mn-ea"/>
              </a:rPr>
              <a:t>class imbalance</a:t>
            </a:r>
            <a:r>
              <a:rPr lang="zh-CN" altLang="en-US" b="1" dirty="0" smtClean="0">
                <a:sym typeface="+mn-ea"/>
              </a:rPr>
              <a:t>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50" dirty="0" smtClean="0">
                <a:sym typeface="+mn-ea"/>
              </a:rPr>
              <a:t>不同</a:t>
            </a:r>
            <a:r>
              <a:rPr lang="zh-CN" altLang="en-US" sz="2450" dirty="0">
                <a:sym typeface="+mn-ea"/>
              </a:rPr>
              <a:t>类别训练样例数相差很大</a:t>
            </a:r>
            <a:r>
              <a:rPr lang="zh-CN" altLang="en-US" sz="2450" dirty="0" smtClean="0">
                <a:sym typeface="+mn-ea"/>
              </a:rPr>
              <a:t>情况（正类为小类）</a:t>
            </a:r>
            <a:endParaRPr lang="en-US" altLang="zh-CN" sz="245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2450" dirty="0" smtClean="0">
              <a:sym typeface="+mn-ea"/>
            </a:endParaRPr>
          </a:p>
          <a:p>
            <a:pPr lvl="1" algn="l">
              <a:buClrTx/>
              <a:buSzTx/>
            </a:pPr>
            <a:endParaRPr lang="zh-CN" altLang="en-US" sz="2450" dirty="0" smtClean="0"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450" dirty="0" smtClean="0">
                <a:sym typeface="+mn-ea"/>
              </a:rPr>
              <a:t>再缩放</a:t>
            </a:r>
            <a:endParaRPr lang="zh-CN" altLang="en-US" sz="2450" dirty="0" smtClean="0"/>
          </a:p>
          <a:p>
            <a:pPr marL="1257300" lvl="2" indent="-342900"/>
            <a:r>
              <a:rPr lang="zh-CN" altLang="en-US" sz="2100" dirty="0" smtClean="0">
                <a:sym typeface="+mn-ea"/>
              </a:rPr>
              <a:t>欠采样（</a:t>
            </a:r>
            <a:r>
              <a:rPr lang="en-US" altLang="zh-CN" sz="2100" dirty="0" err="1" smtClean="0">
                <a:sym typeface="+mn-ea"/>
              </a:rPr>
              <a:t>undersampling</a:t>
            </a:r>
            <a:r>
              <a:rPr lang="zh-CN" altLang="en-US" sz="2100" dirty="0" smtClean="0">
                <a:sym typeface="+mn-ea"/>
              </a:rPr>
              <a:t>）</a:t>
            </a:r>
            <a:endParaRPr lang="en-US" altLang="zh-CN" sz="2100" dirty="0" smtClean="0"/>
          </a:p>
          <a:p>
            <a:pPr marL="1714500" lvl="3" indent="-342900"/>
            <a:r>
              <a:rPr lang="zh-CN" altLang="en-US" sz="1800" dirty="0">
                <a:sym typeface="+mn-ea"/>
              </a:rPr>
              <a:t>去除一些反例使正反例数目接近（</a:t>
            </a:r>
            <a:r>
              <a:rPr lang="en-US" altLang="zh-CN" sz="1800" dirty="0" err="1">
                <a:sym typeface="+mn-ea"/>
              </a:rPr>
              <a:t>EasyEnsemble</a:t>
            </a:r>
            <a:r>
              <a:rPr lang="en-US" altLang="zh-CN" sz="1800" dirty="0">
                <a:sym typeface="+mn-ea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[Liu et al.,2009]</a:t>
            </a:r>
            <a:r>
              <a:rPr lang="zh-CN" altLang="en-US" sz="1800" dirty="0" smtClean="0">
                <a:sym typeface="+mn-ea"/>
              </a:rPr>
              <a:t>）</a:t>
            </a:r>
            <a:endParaRPr lang="en-US" altLang="zh-CN" sz="1800" dirty="0"/>
          </a:p>
          <a:p>
            <a:pPr marL="1257300" lvl="2" indent="-342900" algn="l">
              <a:buClrTx/>
              <a:buSzTx/>
            </a:pPr>
            <a:r>
              <a:rPr lang="zh-CN" altLang="en-US" sz="2100" dirty="0" smtClean="0">
                <a:sym typeface="+mn-ea"/>
              </a:rPr>
              <a:t>过采样（oversampling）</a:t>
            </a:r>
            <a:endParaRPr lang="zh-CN" altLang="en-US" sz="2100" dirty="0" smtClean="0"/>
          </a:p>
          <a:p>
            <a:pPr marL="1714500" lvl="3" indent="-342900"/>
            <a:r>
              <a:rPr lang="zh-CN" altLang="en-US" sz="1800" dirty="0">
                <a:sym typeface="+mn-ea"/>
              </a:rPr>
              <a:t>增加</a:t>
            </a:r>
            <a:r>
              <a:rPr lang="zh-CN" altLang="en-US" sz="1800" dirty="0" smtClean="0">
                <a:sym typeface="+mn-ea"/>
              </a:rPr>
              <a:t>一些</a:t>
            </a:r>
            <a:r>
              <a:rPr lang="zh-CN" altLang="en-US" sz="1800" dirty="0">
                <a:sym typeface="+mn-ea"/>
              </a:rPr>
              <a:t>正例使正反例数目接近（</a:t>
            </a:r>
            <a:r>
              <a:rPr lang="en-US" altLang="zh-CN" sz="1800" dirty="0">
                <a:sym typeface="+mn-ea"/>
              </a:rPr>
              <a:t>SMOTE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[Chawla et al.2002]</a:t>
            </a:r>
            <a:r>
              <a:rPr lang="zh-CN" altLang="en-US" sz="1800" dirty="0" smtClean="0">
                <a:sym typeface="+mn-ea"/>
              </a:rPr>
              <a:t>）</a:t>
            </a:r>
            <a:endParaRPr lang="en-US" altLang="zh-CN" sz="1800" dirty="0" smtClean="0"/>
          </a:p>
          <a:p>
            <a:pPr marL="1257300" lvl="2" indent="-342900" algn="l">
              <a:buClrTx/>
              <a:buSzTx/>
            </a:pPr>
            <a:r>
              <a:rPr lang="zh-CN" altLang="en-US" sz="2100" dirty="0" smtClean="0">
                <a:sym typeface="+mn-ea"/>
              </a:rPr>
              <a:t>阈值移动（threshold-moving）</a:t>
            </a:r>
            <a:endParaRPr lang="zh-CN" altLang="en-US" sz="2100" dirty="0" smtClean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051442" y="2276640"/>
            <a:ext cx="22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类别平衡正例预测</a:t>
            </a:r>
            <a:endParaRPr lang="zh-CN" altLang="en-US" dirty="0"/>
          </a:p>
        </p:txBody>
      </p:sp>
      <p:sp>
        <p:nvSpPr>
          <p:cNvPr id="5" name="右箭头 4"/>
          <p:cNvSpPr/>
          <p:nvPr>
            <p:custDataLst>
              <p:tags r:id="rId2"/>
            </p:custDataLst>
          </p:nvPr>
        </p:nvSpPr>
        <p:spPr>
          <a:xfrm>
            <a:off x="4489209" y="2282167"/>
            <a:ext cx="723332" cy="4572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>
            <p:custDataLst>
              <p:tags r:id="rId3"/>
            </p:custDataLst>
          </p:nvPr>
        </p:nvSpPr>
        <p:spPr>
          <a:xfrm>
            <a:off x="7185669" y="2276640"/>
            <a:ext cx="17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正负类比例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204493" y="2286152"/>
          <a:ext cx="9683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Formula" r:id="rId5" imgW="484505" imgH="214630" progId="Equation.Ribbit">
                  <p:embed/>
                </p:oleObj>
              </mc:Choice>
              <mc:Fallback>
                <p:oleObj name="Formula" r:id="rId5" imgW="484505" imgH="21463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493" y="2286152"/>
                        <a:ext cx="9683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649228" y="2258738"/>
          <a:ext cx="12255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Formula" r:id="rId8" imgW="612140" imgH="247650" progId="Equation.Ribbit">
                  <p:embed/>
                </p:oleObj>
              </mc:Choice>
              <mc:Fallback>
                <p:oleObj name="Formula" r:id="rId8" imgW="612140" imgH="24765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28" y="2258738"/>
                        <a:ext cx="12255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最小二乘法（最小化均方误差）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岭回归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二分类任务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+mn-ea"/>
              </a:rPr>
              <a:t>逻辑回归（逻辑函数、对数损失、梯度下降法）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线性判别分析（</a:t>
            </a:r>
            <a:r>
              <a:rPr lang="zh-CN" altLang="en-US" sz="2000" dirty="0" smtClean="0">
                <a:sym typeface="+mn-ea"/>
              </a:rPr>
              <a:t>最大化广义瑞利商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r>
              <a:rPr 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多分类任务</a:t>
            </a:r>
            <a:endParaRPr lang="zh-CN" sz="2800" b="1" dirty="0" err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+mn-ea"/>
              </a:rPr>
              <a:t>一对一</a:t>
            </a:r>
            <a:endParaRPr lang="zh-CN" altLang="en-US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一对其余</a:t>
            </a:r>
            <a:endParaRPr lang="zh-CN" altLang="en-US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Softmax</a:t>
            </a:r>
            <a:r>
              <a:rPr lang="zh-CN" altLang="en-US" sz="2000" dirty="0">
                <a:latin typeface="+mn-ea"/>
              </a:rPr>
              <a:t>回归</a:t>
            </a:r>
            <a:endParaRPr lang="zh-CN" altLang="en-US" sz="2000" dirty="0">
              <a:latin typeface="+mn-ea"/>
            </a:endParaRPr>
          </a:p>
          <a:p>
            <a:r>
              <a:rPr 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类别不平衡问题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sz="2000" dirty="0">
                <a:latin typeface="+mn-ea"/>
              </a:rPr>
              <a:t>基本策略：再缩放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作业题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1800" dirty="0"/>
              <a:t>1. 试分析说明</a:t>
            </a:r>
            <a:r>
              <a:rPr lang="zh-CN" altLang="en-US" sz="1800" dirty="0"/>
              <a:t>哪些</a:t>
            </a:r>
            <a:r>
              <a:rPr lang="en-US" altLang="zh-CN" sz="1800" dirty="0"/>
              <a:t>情形下线性模型不用考虑偏置项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1800" dirty="0"/>
              <a:t>2. 线性判别分析仅在线性可分数据上能获得理想结果，试设计一个改进方法，使其能较好地用于非线性可分数据。</a:t>
            </a:r>
            <a:endParaRPr lang="en-US" altLang="zh-CN" sz="1800" dirty="0"/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试证明：对于参数</a:t>
            </a:r>
            <a:r>
              <a:rPr lang="en-US" altLang="zh-CN" sz="1800" dirty="0"/>
              <a:t>w</a:t>
            </a:r>
            <a:r>
              <a:rPr lang="zh-CN" altLang="en-US" sz="1800" dirty="0"/>
              <a:t>，逻辑回归的目标函数（</a:t>
            </a:r>
            <a:r>
              <a:rPr lang="en-US" altLang="zh-CN" sz="1800" dirty="0"/>
              <a:t>3.18</a:t>
            </a:r>
            <a:r>
              <a:rPr lang="zh-CN" altLang="en-US" sz="1800" dirty="0"/>
              <a:t>）是非凸的，但其似然函数（</a:t>
            </a:r>
            <a:r>
              <a:rPr lang="en-US" altLang="zh-CN" sz="1800" dirty="0"/>
              <a:t>3.27</a:t>
            </a:r>
            <a:r>
              <a:rPr lang="zh-CN" altLang="en-US" sz="1800" dirty="0"/>
              <a:t>）是凸的。</a:t>
            </a:r>
            <a:endParaRPr lang="en-US" altLang="zh-CN" sz="1800" dirty="0"/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1800" dirty="0"/>
              <a:t>4. </a:t>
            </a:r>
            <a:r>
              <a:rPr lang="zh-CN" altLang="en-US" sz="1800" dirty="0"/>
              <a:t>对于多分类问题，Softmax回归模型一定比逻辑回归模型（分解成多个二分类任务）更合适吗?为什么？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线性模型基本形式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>
                    <a:latin typeface="+mn-ea"/>
                  </a:rPr>
                  <a:t>一般形式：</a:t>
                </a:r>
                <a:endParaRPr lang="zh-CN" altLang="zh-CN" sz="2400" dirty="0">
                  <a:latin typeface="+mn-e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···+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  <a:p>
                <a:pPr marL="457200" lvl="1" indent="0"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···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ym typeface="+mn-ea"/>
                  </a:rPr>
                  <a:t>是由属性描述的示例，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 smtClean="0">
                    <a:sym typeface="+mn-ea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ym typeface="+mn-ea"/>
                  </a:rPr>
                  <a:t>个属性上的取值，</a:t>
                </a:r>
                <a14:m>
                  <m:oMath xmlns:m="http://schemas.openxmlformats.org/officeDocument/2006/math"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sz="24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 smtClean="0">
                    <a:sym typeface="+mn-ea"/>
                  </a:rPr>
                  <a:t>为</a:t>
                </a:r>
                <a:r>
                  <a:rPr lang="zh-CN" altLang="zh-CN" sz="2400" dirty="0">
                    <a:sym typeface="+mn-ea"/>
                  </a:rPr>
                  <a:t>参</a:t>
                </a:r>
                <a:r>
                  <a:rPr lang="zh-CN" altLang="zh-CN" sz="2400" dirty="0" smtClean="0">
                    <a:sym typeface="+mn-ea"/>
                  </a:rPr>
                  <a:t>数向量</a:t>
                </a:r>
                <a:r>
                  <a:rPr lang="zh-CN" altLang="en-US" sz="2400" dirty="0" smtClean="0">
                    <a:sym typeface="+mn-ea"/>
                  </a:rPr>
                  <a:t>，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400" dirty="0" smtClean="0">
                    <a:sym typeface="+mn-ea"/>
                  </a:rPr>
                  <a:t>是偏置项</a:t>
                </a:r>
                <a:endParaRPr kumimoji="1" lang="zh-CN" altLang="en-US" sz="24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zh-CN" altLang="en-US" sz="2400" dirty="0">
                    <a:latin typeface="+mn-ea"/>
                  </a:rPr>
                  <a:t>向量形式</a:t>
                </a:r>
                <a:r>
                  <a:rPr kumimoji="1" lang="zh-CN" altLang="en-US" sz="2400" dirty="0"/>
                  <a:t>：</a:t>
                </a:r>
                <a:endParaRPr kumimoji="1" lang="zh-CN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CN" sz="2400" i="1" baseline="300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pPr lvl="1"/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线性模型优点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形式简单、易于建模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可解释性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非线性模型的</a:t>
            </a:r>
            <a:r>
              <a:rPr lang="zh-CN" altLang="en-US" sz="2400" dirty="0" smtClean="0">
                <a:sym typeface="+mn-ea"/>
              </a:rPr>
              <a:t>基础</a:t>
            </a:r>
            <a:endParaRPr lang="en-US" altLang="zh-CN" sz="2400" dirty="0"/>
          </a:p>
          <a:p>
            <a:pPr lvl="2">
              <a:buClr>
                <a:schemeClr val="tx2"/>
              </a:buClr>
            </a:pPr>
            <a:r>
              <a:rPr lang="zh-CN" altLang="en-US" sz="2055" dirty="0">
                <a:sym typeface="+mn-ea"/>
              </a:rPr>
              <a:t>引入层级结构或高维</a:t>
            </a:r>
            <a:r>
              <a:rPr lang="zh-CN" altLang="en-US" sz="2055" dirty="0" smtClean="0">
                <a:sym typeface="+mn-ea"/>
              </a:rPr>
              <a:t>映射</a:t>
            </a:r>
            <a:endParaRPr lang="zh-CN" altLang="zh-CN" sz="2055" dirty="0">
              <a:latin typeface="+mn-ea"/>
            </a:endParaRPr>
          </a:p>
          <a:p>
            <a:pPr marL="457200" lvl="1" indent="0">
              <a:buNone/>
            </a:pPr>
            <a:endParaRPr lang="zh-CN" altLang="en-US" sz="2400" dirty="0" smtClean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sym typeface="+mn-ea"/>
              </a:rPr>
              <a:t>一个例子：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综合考虑色泽、根蒂和敲声来判断西瓜好不好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其中根蒂的系数最大，表明根蒂最要紧；而敲声的系数比色泽大，说明敲声比色泽更重要</a:t>
            </a:r>
            <a:endParaRPr kumimoji="1" lang="zh-CN" altLang="zh-CN" sz="2400" dirty="0"/>
          </a:p>
          <a:p>
            <a:pPr lvl="1"/>
            <a:endParaRPr lang="zh-CN" altLang="en-US" sz="2400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051685" y="5589270"/>
          <a:ext cx="5149215" cy="29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Formula" r:id="rId2" imgW="3117850" imgH="177800" progId="Equation.Ribbit">
                  <p:embed/>
                </p:oleObj>
              </mc:Choice>
              <mc:Fallback>
                <p:oleObj name="Formula" r:id="rId2" imgW="3117850" imgH="177800" progId="Equation.Ribbit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85" y="5589270"/>
                        <a:ext cx="5149215" cy="293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线性回归定义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zh-CN" sz="2400" dirty="0">
                    <a:solidFill>
                      <a:srgbClr val="0000FF"/>
                    </a:solidFill>
                    <a:latin typeface="+mn-ea"/>
                  </a:rPr>
                  <a:t>回归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+mn-ea"/>
                  </a:rPr>
                  <a:t>定义</a:t>
                </a:r>
                <a:r>
                  <a:rPr lang="zh-CN" altLang="en-US" sz="2400" dirty="0">
                    <a:latin typeface="+mn-ea"/>
                  </a:rPr>
                  <a:t>：</a:t>
                </a:r>
                <a:r>
                  <a:rPr lang="zh-CN" altLang="zh-CN" sz="2400" dirty="0">
                    <a:latin typeface="+mn-ea"/>
                  </a:rPr>
                  <a:t>通过带标签样本训练构造适当模型，并通过该模型算出新样本的预测值</a:t>
                </a:r>
                <a:endParaRPr lang="en-US" altLang="zh-CN" sz="2400" dirty="0">
                  <a:latin typeface="+mn-ea"/>
                </a:endParaRPr>
              </a:p>
              <a:p>
                <a:pPr lvl="1"/>
                <a:r>
                  <a:rPr kumimoji="1" lang="zh-CN" altLang="en-US" sz="2400" dirty="0">
                    <a:solidFill>
                      <a:srgbClr val="0000FF"/>
                    </a:solidFill>
                  </a:rPr>
                  <a:t>线性回归</a:t>
                </a:r>
                <a:r>
                  <a:rPr kumimoji="1" lang="zh-CN" altLang="en-US" sz="2400" dirty="0"/>
                  <a:t>：</a:t>
                </a:r>
                <a:r>
                  <a:rPr lang="zh-CN" altLang="zh-CN" sz="2400" dirty="0"/>
                  <a:t>基于线性模型的回归学习任务通常称之为</a:t>
                </a:r>
                <a:r>
                  <a:rPr lang="zh-CN" altLang="zh-CN" sz="2400" dirty="0" smtClean="0"/>
                  <a:t>线</a:t>
                </a:r>
                <a:r>
                  <a:rPr lang="zh-CN" altLang="zh-CN" sz="2400" dirty="0"/>
                  <a:t>性回归，相应的线性模型称为线性回归模型</a:t>
                </a:r>
                <a:endParaRPr lang="en-US" altLang="zh-CN" sz="2400" dirty="0"/>
              </a:p>
              <a:p>
                <a:pPr lvl="1"/>
                <a:r>
                  <a:rPr lang="zh-CN" altLang="zh-CN" sz="2400" dirty="0"/>
                  <a:t>对于任意给定的样本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/>
                      </a:rPr>
                      <m:t>𝒙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sz="2400" dirty="0"/>
                  <a:t>线性回归的初始模型表示为：</a:t>
                </a:r>
                <a:endParaRPr lang="zh-CN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···+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pPr lvl="1" algn="l">
                  <a:buClrTx/>
                  <a:buSzTx/>
                </a:pPr>
                <a:r>
                  <a:rPr lang="zh-CN" altLang="zh-CN" sz="2400" dirty="0"/>
                  <a:t>为了方便起见，也可以写成如下形式：</a:t>
                </a:r>
                <a:endParaRPr lang="zh-CN" altLang="zh-CN" sz="2400" dirty="0"/>
              </a:p>
              <a:p>
                <a:pPr marL="457200" lvl="1" indent="0"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···+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zh-CN" sz="2400" dirty="0"/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线性回归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模型求解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 smtClean="0"/>
                  <a:t>给定</a:t>
                </a:r>
                <a:r>
                  <a:rPr lang="zh-CN" altLang="zh-CN" sz="2400" dirty="0" smtClean="0"/>
                  <a:t>训练样本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，使用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+mn-ea"/>
                  </a:rPr>
                  <a:t>最小二乘法</a:t>
                </a:r>
                <a:r>
                  <a:rPr lang="zh-CN" altLang="en-US" sz="2400" dirty="0" smtClean="0">
                    <a:latin typeface="+mn-ea"/>
                  </a:rPr>
                  <a:t>，即基于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+mn-ea"/>
                  </a:rPr>
                  <a:t>均方误差</a:t>
                </a:r>
                <a:r>
                  <a:rPr lang="zh-CN" altLang="en-US" sz="2400" dirty="0" smtClean="0">
                    <a:latin typeface="+mn-ea"/>
                  </a:rPr>
                  <a:t>最小化进行模型求解</a:t>
                </a:r>
                <a:r>
                  <a:rPr lang="zh-CN" altLang="en-US" sz="2400" dirty="0">
                    <a:latin typeface="+mn-ea"/>
                  </a:rPr>
                  <a:t>：</a:t>
                </a:r>
                <a:endParaRPr lang="en-US" altLang="zh-CN" sz="2400" dirty="0" smtClean="0">
                  <a:latin typeface="+mn-ea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/>
                      </a:rPr>
                      <m:t>𝐰</m:t>
                    </m:r>
                    <m:r>
                      <a:rPr lang="en-US" altLang="zh-CN" sz="2000" b="1" i="1" baseline="20000" smtClean="0">
                        <a:latin typeface="Cambria Math" panose="02040503050406030204"/>
                      </a:rPr>
                      <m:t>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1" i="1">
                        <a:latin typeface="Cambria Math" panose="02040503050406030204"/>
                      </a:rPr>
                      <m:t>arg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/>
                      </a:rPr>
                      <m:t>min</m:t>
                    </m:r>
                    <m:nary>
                      <m:naryPr>
                        <m:chr m:val="∑"/>
                        <m:ctrlPr>
                          <a:rPr lang="pt-BR" altLang="zh-CN" sz="2000" i="1" smtClean="0"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/>
                          </a:rPr>
                          <m:t>𝑖</m:t>
                        </m:r>
                        <m:r>
                          <a:rPr lang="pt-BR" altLang="zh-CN" sz="2000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pt-BR" altLang="zh-CN" sz="2000" b="0" i="1" smtClean="0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pt-BR" altLang="zh-CN" sz="2000" i="1" smtClean="0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/>
                                  </a:rPr>
                                  <m:t>𝒙</m:t>
                                </m:r>
                                <m:r>
                                  <a:rPr lang="en-US" altLang="zh-CN" sz="2000" b="0" i="1" baseline="-25000" smtClean="0">
                                    <a:latin typeface="Cambria Math" panose="02040503050406030204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𝑦</m:t>
                            </m:r>
                            <m:r>
                              <a:rPr lang="en-US" altLang="zh-CN" sz="2000" b="0" i="1" baseline="-25000" smtClean="0">
                                <a:latin typeface="Cambria Math" panose="02040503050406030204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2000" b="0" i="1" baseline="30000" smtClean="0">
                        <a:latin typeface="Cambria Math" panose="02040503050406030204"/>
                      </a:rPr>
                      <m:t>2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1" i="1">
                        <a:latin typeface="Cambria Math" panose="02040503050406030204"/>
                      </a:rPr>
                      <m:t>arg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/>
                      </a:rPr>
                      <m:t>min</m:t>
                    </m:r>
                    <m:nary>
                      <m:naryPr>
                        <m:chr m:val="∑"/>
                        <m:ctrlPr>
                          <a:rPr lang="pt-BR" altLang="zh-CN" sz="2000" i="1"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/>
                          </a:rPr>
                          <m:t>𝑖</m:t>
                        </m:r>
                        <m:r>
                          <a:rPr lang="pt-BR" altLang="zh-CN" sz="2000" i="1">
                            <a:latin typeface="Cambria Math" panose="02040503050406030204"/>
                          </a:rPr>
                          <m:t>=</m:t>
                        </m:r>
                        <m:r>
                          <a:rPr lang="pt-BR" altLang="zh-CN" sz="2000" i="1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pt-BR" altLang="zh-CN" sz="2000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latin typeface="Cambria Math" panose="02040503050406030204"/>
                              </a:rPr>
                              <m:t>𝐰</m:t>
                            </m:r>
                            <m:r>
                              <a:rPr lang="en-US" altLang="zh-CN" sz="2000" b="0" i="1" baseline="30000" smtClean="0">
                                <a:latin typeface="Cambria Math" panose="02040503050406030204"/>
                              </a:rPr>
                              <m:t>𝑇</m:t>
                            </m:r>
                            <m:r>
                              <a:rPr lang="en-US" altLang="zh-CN" sz="2000" b="1" i="1" smtClean="0">
                                <a:latin typeface="Cambria Math" panose="02040503050406030204"/>
                              </a:rPr>
                              <m:t>𝒙</m:t>
                            </m:r>
                            <m:r>
                              <a:rPr lang="en-US" altLang="zh-CN" sz="2000" i="1" baseline="-25000">
                                <a:latin typeface="Cambria Math" panose="02040503050406030204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𝑦</m:t>
                            </m:r>
                            <m:r>
                              <a:rPr lang="en-US" altLang="zh-CN" sz="2000" i="1" baseline="-25000">
                                <a:latin typeface="Cambria Math" panose="02040503050406030204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2000" i="1" baseline="30000">
                        <a:latin typeface="Cambria Math" panose="02040503050406030204"/>
                      </a:rPr>
                      <m:t>2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400" dirty="0">
                    <a:latin typeface="+mn-ea"/>
                  </a:rPr>
                  <a:t>则</a:t>
                </a:r>
                <a:r>
                  <a:rPr lang="zh-CN" altLang="en-US" sz="2400" dirty="0" smtClean="0">
                    <a:latin typeface="+mn-ea"/>
                  </a:rPr>
                  <a:t>：</a:t>
                </a:r>
                <a:endParaRPr lang="en-US" altLang="zh-CN" sz="2400" dirty="0" smtClean="0">
                  <a:latin typeface="+mn-e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𝐰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000" i="1"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pt-BR" altLang="zh-CN" sz="20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pt-BR" altLang="zh-CN" sz="20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sz="2000" i="1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>
                                  <a:latin typeface="Cambria Math" panose="02040503050406030204"/>
                                </a:rPr>
                                <m:t>𝐰</m:t>
                              </m:r>
                              <m:r>
                                <a:rPr lang="en-US" altLang="zh-CN" sz="2000" i="1" baseline="30000">
                                  <a:latin typeface="Cambria Math" panose="02040503050406030204"/>
                                </a:rPr>
                                <m:t>𝑇</m:t>
                              </m:r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baseline="-25000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latin typeface="Cambria Math" panose="02040503050406030204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sz="2000" i="1" baseline="30000"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/>
                        </a:rPr>
                        <m:t>|</m:t>
                      </m:r>
                      <m:r>
                        <a:rPr lang="en-US" altLang="zh-CN" sz="2000" b="1" i="0" smtClean="0">
                          <a:latin typeface="Cambria Math" panose="02040503050406030204"/>
                        </a:rPr>
                        <m:t>𝐗𝐰</m:t>
                      </m:r>
                      <m:r>
                        <a:rPr lang="en-US" altLang="zh-CN" sz="2000" b="0" i="1" smtClean="0"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/>
                        </a:rPr>
                        <m:t>𝒚</m:t>
                      </m:r>
                      <m:r>
                        <a:rPr lang="en-US" altLang="zh-CN" sz="2000" b="0" i="1" smtClean="0">
                          <a:latin typeface="Cambria Math" panose="02040503050406030204"/>
                        </a:rPr>
                        <m:t>||</m:t>
                      </m:r>
                      <m:r>
                        <a:rPr lang="en-US" altLang="zh-CN" sz="2000" i="1" baseline="30000">
                          <a:latin typeface="Cambria Math" panose="02040503050406030204"/>
                        </a:rPr>
                        <m:t>2</m:t>
                      </m:r>
                    </m:oMath>
                  </m:oMathPara>
                </a14:m>
                <a:endParaRPr lang="en-US" altLang="zh-CN" sz="2000" dirty="0" smtClean="0">
                  <a:latin typeface="+mn-ea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/>
                      </a:rPr>
                      <m:t>𝐗</m:t>
                    </m:r>
                    <m: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𝑚</m:t>
                        </m:r>
                        <m:r>
                          <a:rPr lang="zh-CN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</a:rPr>
                  <a:t>，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/>
                      </a:rPr>
                      <m:t>𝒚</m:t>
                    </m:r>
                    <m:r>
                      <a:rPr lang="en-US" altLang="zh-CN" sz="2000" b="0" i="0" smtClean="0"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</a:endParaRPr>
              </a:p>
              <a:p>
                <a:pPr lvl="1"/>
                <a:r>
                  <a:rPr lang="zh-CN" altLang="zh-CN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zh-CN" sz="2400" dirty="0"/>
                  <a:t>对参数向量</a:t>
                </a:r>
                <a14:m>
                  <m:oMath xmlns:m="http://schemas.openxmlformats.org/officeDocument/2006/math"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zh-CN" altLang="zh-CN" sz="2400" dirty="0"/>
                  <a:t>各分量的偏导数为</a:t>
                </a:r>
                <a:r>
                  <a:rPr lang="en-US" altLang="zh-CN" sz="2400" dirty="0"/>
                  <a:t>0</a:t>
                </a:r>
                <a:r>
                  <a:rPr lang="zh-CN" altLang="zh-CN" sz="2400" dirty="0"/>
                  <a:t>，即：</a:t>
                </a:r>
                <a:endParaRPr lang="en-US" altLang="zh-CN" sz="24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2</m:t>
                          </m:r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𝐗</m:t>
                          </m:r>
                          <m:r>
                            <a:rPr lang="en-US" altLang="zh-CN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zh-CN" sz="2400" dirty="0"/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/>
                          </a:rPr>
                          <m:t>𝐗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400" b="1" i="1" dirty="0">
                        <a:latin typeface="Cambria Math" panose="02040503050406030204"/>
                      </a:rPr>
                      <m:t>𝐗</m:t>
                    </m:r>
                  </m:oMath>
                </a14:m>
                <a:r>
                  <a:rPr lang="zh-CN" altLang="zh-CN" sz="2400" dirty="0"/>
                  <a:t>可逆，则解得：</a:t>
                </a:r>
                <a:endParaRPr lang="zh-CN" altLang="zh-CN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>
                          <a:latin typeface="Cambria Math" panose="02040503050406030204"/>
                        </a:rPr>
                        <m:t>𝐰</m:t>
                      </m:r>
                      <m:r>
                        <a:rPr lang="en-US" altLang="zh-CN" sz="200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𝐗</m:t>
                          </m:r>
                          <m:r>
                            <a:rPr lang="en-US" altLang="zh-CN" sz="2000">
                              <a:latin typeface="Cambria Math" panose="02040503050406030204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sz="2000">
                              <a:latin typeface="Cambria Math" panose="02040503050406030204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i="1"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/>
                        </a:rPr>
                        <m:t>𝐲</m:t>
                      </m:r>
                    </m:oMath>
                  </m:oMathPara>
                </a14:m>
                <a:endParaRPr lang="en-US" altLang="zh-CN" sz="2000" dirty="0"/>
              </a:p>
              <a:p>
                <a:pPr lvl="1"/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lvl="1"/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-18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6480.001574803149,&quot;width&quot;:6797.648818897637}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547.5007874015748,&quot;width&quot;:3035}"/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PP_MARK_KEY" val="506a7539-1867-4b2a-9141-018225f7d483"/>
  <p:tag name="COMMONDATA" val="eyJoZGlkIjoiYzcyNDA3ZWU5ZjBhOTlmMGJhNWQxYWZkMzY5MjBmODc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5701</Words>
  <Application>WPS 演示</Application>
  <PresentationFormat>全屏显示(4:3)</PresentationFormat>
  <Paragraphs>879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83</vt:i4>
      </vt:variant>
      <vt:variant>
        <vt:lpstr>幻灯片标题</vt:lpstr>
      </vt:variant>
      <vt:variant>
        <vt:i4>59</vt:i4>
      </vt:variant>
    </vt:vector>
  </HeadingPairs>
  <TitlesOfParts>
    <vt:vector size="156" baseType="lpstr">
      <vt:lpstr>Arial</vt:lpstr>
      <vt:lpstr>宋体</vt:lpstr>
      <vt:lpstr>Wingdings</vt:lpstr>
      <vt:lpstr>黑体</vt:lpstr>
      <vt:lpstr>Cambria Math</vt:lpstr>
      <vt:lpstr>Cambria Math</vt:lpstr>
      <vt:lpstr>Times New Roman</vt:lpstr>
      <vt:lpstr>Calibri</vt:lpstr>
      <vt:lpstr>微软雅黑</vt:lpstr>
      <vt:lpstr>Arial Unicode MS</vt:lpstr>
      <vt:lpstr>Verdana</vt:lpstr>
      <vt:lpstr>华文楷体</vt:lpstr>
      <vt:lpstr>幼圆</vt:lpstr>
      <vt:lpstr>Office 主题</vt:lpstr>
      <vt:lpstr>Equation.Ribbit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Equation.Ribbit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Equation.Ribbit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Equation.3</vt:lpstr>
      <vt:lpstr>Equation.3</vt:lpstr>
      <vt:lpstr>Equation.3</vt:lpstr>
      <vt:lpstr>Equation.3</vt:lpstr>
      <vt:lpstr>Equation.3</vt:lpstr>
      <vt:lpstr>Equation.Ribbit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Equation.Ribbit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Equation.Ribbit</vt:lpstr>
      <vt:lpstr>Equation.DSMT4</vt:lpstr>
      <vt:lpstr>Equation.DSMT4</vt:lpstr>
      <vt:lpstr>Equation.Ribbit</vt:lpstr>
      <vt:lpstr>Equation.Ribbit</vt:lpstr>
      <vt:lpstr>Equation.Ribbit</vt:lpstr>
      <vt:lpstr>PowerPoint 演示文稿</vt:lpstr>
      <vt:lpstr>内容安排</vt:lpstr>
      <vt:lpstr>内容安排</vt:lpstr>
      <vt:lpstr>本节目录</vt:lpstr>
      <vt:lpstr>本节目录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本节目录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二分类任务</vt:lpstr>
      <vt:lpstr>二类任务</vt:lpstr>
      <vt:lpstr>本节目录</vt:lpstr>
      <vt:lpstr>多分类任务</vt:lpstr>
      <vt:lpstr>多分类任务</vt:lpstr>
      <vt:lpstr>多分类任务</vt:lpstr>
      <vt:lpstr>多分类任务</vt:lpstr>
      <vt:lpstr>多分类任务</vt:lpstr>
      <vt:lpstr>多分类任务</vt:lpstr>
      <vt:lpstr>多分类任务</vt:lpstr>
      <vt:lpstr>多分类任务</vt:lpstr>
      <vt:lpstr>多分类任务</vt:lpstr>
      <vt:lpstr>多分类任务</vt:lpstr>
      <vt:lpstr>多分类任务</vt:lpstr>
      <vt:lpstr>多分类任务</vt:lpstr>
      <vt:lpstr>多分类任务</vt:lpstr>
      <vt:lpstr>多分类任务</vt:lpstr>
      <vt:lpstr>本节目录</vt:lpstr>
      <vt:lpstr>类别不平衡问题</vt:lpstr>
      <vt:lpstr>本节目录</vt:lpstr>
      <vt:lpstr>作业题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lcl</dc:creator>
  <cp:lastModifiedBy>lcl</cp:lastModifiedBy>
  <cp:revision>1320</cp:revision>
  <dcterms:created xsi:type="dcterms:W3CDTF">2020-09-26T01:51:00Z</dcterms:created>
  <dcterms:modified xsi:type="dcterms:W3CDTF">2024-09-08T08:05:32Z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D5927B9C74D64466AE4DB7EAE6582F59</vt:lpwstr>
  </property>
  <property fmtid="{D5CDD505-2E9C-101B-9397-08002B2CF9AE}" pid="3" name="KSOProductBuildVer">
    <vt:lpwstr>2052-12.1.0.17827</vt:lpwstr>
  </property>
</Properties>
</file>