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340" r:id="rId3"/>
    <p:sldId id="510" r:id="rId4"/>
    <p:sldId id="511" r:id="rId5"/>
    <p:sldId id="288" r:id="rId6"/>
    <p:sldId id="369" r:id="rId7"/>
    <p:sldId id="364" r:id="rId8"/>
    <p:sldId id="365" r:id="rId9"/>
    <p:sldId id="366" r:id="rId10"/>
    <p:sldId id="367" r:id="rId11"/>
    <p:sldId id="372" r:id="rId12"/>
    <p:sldId id="373" r:id="rId13"/>
    <p:sldId id="375" r:id="rId14"/>
    <p:sldId id="374" r:id="rId15"/>
    <p:sldId id="376" r:id="rId16"/>
    <p:sldId id="368" r:id="rId17"/>
    <p:sldId id="377" r:id="rId18"/>
    <p:sldId id="378" r:id="rId19"/>
    <p:sldId id="379" r:id="rId20"/>
    <p:sldId id="380" r:id="rId21"/>
    <p:sldId id="381" r:id="rId22"/>
    <p:sldId id="382" r:id="rId23"/>
    <p:sldId id="383" r:id="rId24"/>
    <p:sldId id="384" r:id="rId25"/>
    <p:sldId id="385" r:id="rId26"/>
    <p:sldId id="386" r:id="rId27"/>
    <p:sldId id="370" r:id="rId28"/>
    <p:sldId id="388" r:id="rId29"/>
    <p:sldId id="389" r:id="rId30"/>
    <p:sldId id="390" r:id="rId31"/>
    <p:sldId id="391" r:id="rId32"/>
    <p:sldId id="392" r:id="rId33"/>
    <p:sldId id="393" r:id="rId34"/>
    <p:sldId id="451" r:id="rId35"/>
    <p:sldId id="394" r:id="rId36"/>
    <p:sldId id="395" r:id="rId37"/>
    <p:sldId id="396" r:id="rId38"/>
    <p:sldId id="397" r:id="rId39"/>
    <p:sldId id="398" r:id="rId40"/>
    <p:sldId id="399" r:id="rId41"/>
    <p:sldId id="400" r:id="rId42"/>
    <p:sldId id="453" r:id="rId43"/>
    <p:sldId id="401" r:id="rId44"/>
    <p:sldId id="402" r:id="rId45"/>
    <p:sldId id="454" r:id="rId46"/>
    <p:sldId id="403" r:id="rId47"/>
    <p:sldId id="404" r:id="rId48"/>
    <p:sldId id="405" r:id="rId49"/>
    <p:sldId id="387" r:id="rId50"/>
    <p:sldId id="406" r:id="rId51"/>
    <p:sldId id="407" r:id="rId52"/>
    <p:sldId id="408" r:id="rId53"/>
    <p:sldId id="409" r:id="rId54"/>
    <p:sldId id="410" r:id="rId55"/>
    <p:sldId id="411" r:id="rId56"/>
    <p:sldId id="413" r:id="rId57"/>
    <p:sldId id="412" r:id="rId58"/>
    <p:sldId id="414" r:id="rId59"/>
    <p:sldId id="415" r:id="rId60"/>
    <p:sldId id="516" r:id="rId61"/>
    <p:sldId id="513" r:id="rId62"/>
    <p:sldId id="514" r:id="rId63"/>
    <p:sldId id="515" r:id="rId64"/>
    <p:sldId id="371" r:id="rId65"/>
    <p:sldId id="512" r:id="rId66"/>
  </p:sldIdLst>
  <p:sldSz cx="9144000" cy="6858000" type="screen4x3"/>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692" y="-84"/>
      </p:cViewPr>
      <p:guideLst>
        <p:guide orient="horz" pos="2138"/>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gs" Target="tags/tag243.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13.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image" Target="../media/image69.wmf"/><Relationship Id="rId1" Type="http://schemas.openxmlformats.org/officeDocument/2006/relationships/image" Target="../media/image58.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78.wmf"/><Relationship Id="rId8" Type="http://schemas.openxmlformats.org/officeDocument/2006/relationships/image" Target="../media/image77.wmf"/><Relationship Id="rId7" Type="http://schemas.openxmlformats.org/officeDocument/2006/relationships/image" Target="../media/image58.wmf"/><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 Id="rId3" Type="http://schemas.openxmlformats.org/officeDocument/2006/relationships/image" Target="../media/image73.wmf"/><Relationship Id="rId2" Type="http://schemas.openxmlformats.org/officeDocument/2006/relationships/image" Target="../media/image72.wmf"/><Relationship Id="rId11" Type="http://schemas.openxmlformats.org/officeDocument/2006/relationships/image" Target="../media/image80.wmf"/><Relationship Id="rId10" Type="http://schemas.openxmlformats.org/officeDocument/2006/relationships/image" Target="../media/image79.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32.wmf"/><Relationship Id="rId5" Type="http://schemas.openxmlformats.org/officeDocument/2006/relationships/image" Target="../media/image30.wmf"/><Relationship Id="rId4" Type="http://schemas.openxmlformats.org/officeDocument/2006/relationships/image" Target="../media/image84.wmf"/><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7.wmf"/><Relationship Id="rId7" Type="http://schemas.openxmlformats.org/officeDocument/2006/relationships/image" Target="../media/image26.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s>
</file>

<file path=ppt/drawings/_rels/vmlDrawing5.vml.rels><?xml version="1.0" encoding="UTF-8" standalone="yes"?>
<Relationships xmlns="http://schemas.openxmlformats.org/package/2006/relationships"><Relationship Id="rId5" Type="http://schemas.openxmlformats.org/officeDocument/2006/relationships/image" Target="../media/image32.wmf"/><Relationship Id="rId4" Type="http://schemas.openxmlformats.org/officeDocument/2006/relationships/image" Target="../media/image31.wmf"/><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38.wmf"/><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FB7CD9-437C-42E9-AA7C-FB34E81D8F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D7B0E-E2A2-4918-B20C-8FEA3755F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占位符 1"/>
          <p:cNvSpPr txBox="1"/>
          <p:nvPr userDrawn="1"/>
        </p:nvSpPr>
        <p:spPr>
          <a:xfrm>
            <a:off x="251520" y="77876"/>
            <a:ext cx="8435280"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729908"/>
            <a:ext cx="9144000" cy="1511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jpeg"/><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8.wmf"/><Relationship Id="rId7" Type="http://schemas.openxmlformats.org/officeDocument/2006/relationships/oleObject" Target="../embeddings/oleObject4.bin"/><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8" Type="http://schemas.openxmlformats.org/officeDocument/2006/relationships/vmlDrawing" Target="../drawings/vmlDrawing1.vml"/><Relationship Id="rId17" Type="http://schemas.openxmlformats.org/officeDocument/2006/relationships/slideLayout" Target="../slideLayouts/slideLayout1.xml"/><Relationship Id="rId16" Type="http://schemas.openxmlformats.org/officeDocument/2006/relationships/tags" Target="../tags/tag3.xml"/><Relationship Id="rId15" Type="http://schemas.openxmlformats.org/officeDocument/2006/relationships/image" Target="../media/image11.wmf"/><Relationship Id="rId14" Type="http://schemas.openxmlformats.org/officeDocument/2006/relationships/oleObject" Target="../embeddings/oleObject8.bin"/><Relationship Id="rId13" Type="http://schemas.openxmlformats.org/officeDocument/2006/relationships/oleObject" Target="../embeddings/oleObject7.bin"/><Relationship Id="rId12" Type="http://schemas.openxmlformats.org/officeDocument/2006/relationships/image" Target="../media/image10.wmf"/><Relationship Id="rId11" Type="http://schemas.openxmlformats.org/officeDocument/2006/relationships/oleObject" Target="../embeddings/oleObject6.bin"/><Relationship Id="rId10" Type="http://schemas.openxmlformats.org/officeDocument/2006/relationships/image" Target="../media/image9.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1.xml"/><Relationship Id="rId4" Type="http://schemas.openxmlformats.org/officeDocument/2006/relationships/image" Target="../media/image13.wmf"/><Relationship Id="rId3" Type="http://schemas.openxmlformats.org/officeDocument/2006/relationships/oleObject" Target="../embeddings/oleObject10.bin"/><Relationship Id="rId2" Type="http://schemas.openxmlformats.org/officeDocument/2006/relationships/image" Target="../media/image12.wmf"/><Relationship Id="rId1"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oleObject" Target="../embeddings/oleObject14.bin"/><Relationship Id="rId7" Type="http://schemas.openxmlformats.org/officeDocument/2006/relationships/image" Target="../media/image17.wmf"/><Relationship Id="rId6" Type="http://schemas.openxmlformats.org/officeDocument/2006/relationships/oleObject" Target="../embeddings/oleObject13.bin"/><Relationship Id="rId5" Type="http://schemas.openxmlformats.org/officeDocument/2006/relationships/image" Target="../media/image16.wmf"/><Relationship Id="rId4" Type="http://schemas.openxmlformats.org/officeDocument/2006/relationships/oleObject" Target="../embeddings/oleObject12.bin"/><Relationship Id="rId3" Type="http://schemas.openxmlformats.org/officeDocument/2006/relationships/image" Target="../media/image15.wmf"/><Relationship Id="rId2" Type="http://schemas.openxmlformats.org/officeDocument/2006/relationships/oleObject" Target="../embeddings/oleObject11.bin"/><Relationship Id="rId13" Type="http://schemas.openxmlformats.org/officeDocument/2006/relationships/vmlDrawing" Target="../drawings/vmlDrawing3.vml"/><Relationship Id="rId12" Type="http://schemas.openxmlformats.org/officeDocument/2006/relationships/slideLayout" Target="../slideLayouts/slideLayout1.xml"/><Relationship Id="rId11" Type="http://schemas.openxmlformats.org/officeDocument/2006/relationships/image" Target="../media/image19.wmf"/><Relationship Id="rId10" Type="http://schemas.openxmlformats.org/officeDocument/2006/relationships/oleObject" Target="../embeddings/oleObject15.bin"/><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image" Target="../media/image23.wmf"/><Relationship Id="rId8" Type="http://schemas.openxmlformats.org/officeDocument/2006/relationships/oleObject" Target="../embeddings/oleObject19.bin"/><Relationship Id="rId7" Type="http://schemas.openxmlformats.org/officeDocument/2006/relationships/image" Target="../media/image22.wmf"/><Relationship Id="rId6" Type="http://schemas.openxmlformats.org/officeDocument/2006/relationships/oleObject" Target="../embeddings/oleObject18.bin"/><Relationship Id="rId5" Type="http://schemas.openxmlformats.org/officeDocument/2006/relationships/image" Target="../media/image21.wmf"/><Relationship Id="rId4" Type="http://schemas.openxmlformats.org/officeDocument/2006/relationships/oleObject" Target="../embeddings/oleObject17.bin"/><Relationship Id="rId3" Type="http://schemas.openxmlformats.org/officeDocument/2006/relationships/image" Target="../media/image20.wmf"/><Relationship Id="rId2" Type="http://schemas.openxmlformats.org/officeDocument/2006/relationships/oleObject" Target="../embeddings/oleObject16.bin"/><Relationship Id="rId19" Type="http://schemas.openxmlformats.org/officeDocument/2006/relationships/vmlDrawing" Target="../drawings/vmlDrawing4.vml"/><Relationship Id="rId18" Type="http://schemas.openxmlformats.org/officeDocument/2006/relationships/slideLayout" Target="../slideLayouts/slideLayout1.xml"/><Relationship Id="rId17" Type="http://schemas.openxmlformats.org/officeDocument/2006/relationships/image" Target="../media/image27.wmf"/><Relationship Id="rId16" Type="http://schemas.openxmlformats.org/officeDocument/2006/relationships/oleObject" Target="../embeddings/oleObject23.bin"/><Relationship Id="rId15" Type="http://schemas.openxmlformats.org/officeDocument/2006/relationships/image" Target="../media/image26.wmf"/><Relationship Id="rId14" Type="http://schemas.openxmlformats.org/officeDocument/2006/relationships/oleObject" Target="../embeddings/oleObject22.bin"/><Relationship Id="rId13" Type="http://schemas.openxmlformats.org/officeDocument/2006/relationships/image" Target="../media/image25.wmf"/><Relationship Id="rId12" Type="http://schemas.openxmlformats.org/officeDocument/2006/relationships/oleObject" Target="../embeddings/oleObject21.bin"/><Relationship Id="rId11" Type="http://schemas.openxmlformats.org/officeDocument/2006/relationships/image" Target="../media/image24.wmf"/><Relationship Id="rId10" Type="http://schemas.openxmlformats.org/officeDocument/2006/relationships/oleObject" Target="../embeddings/oleObject20.bin"/><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oleObject" Target="../embeddings/oleObject27.bin"/><Relationship Id="rId7" Type="http://schemas.openxmlformats.org/officeDocument/2006/relationships/image" Target="../media/image30.wmf"/><Relationship Id="rId6" Type="http://schemas.openxmlformats.org/officeDocument/2006/relationships/oleObject" Target="../embeddings/oleObject26.bin"/><Relationship Id="rId5" Type="http://schemas.openxmlformats.org/officeDocument/2006/relationships/image" Target="../media/image29.wmf"/><Relationship Id="rId4" Type="http://schemas.openxmlformats.org/officeDocument/2006/relationships/oleObject" Target="../embeddings/oleObject25.bin"/><Relationship Id="rId3" Type="http://schemas.openxmlformats.org/officeDocument/2006/relationships/image" Target="../media/image28.wmf"/><Relationship Id="rId2" Type="http://schemas.openxmlformats.org/officeDocument/2006/relationships/oleObject" Target="../embeddings/oleObject24.bin"/><Relationship Id="rId13" Type="http://schemas.openxmlformats.org/officeDocument/2006/relationships/vmlDrawing" Target="../drawings/vmlDrawing5.vml"/><Relationship Id="rId12" Type="http://schemas.openxmlformats.org/officeDocument/2006/relationships/slideLayout" Target="../slideLayouts/slideLayout1.xml"/><Relationship Id="rId11" Type="http://schemas.openxmlformats.org/officeDocument/2006/relationships/image" Target="../media/image32.wmf"/><Relationship Id="rId10" Type="http://schemas.openxmlformats.org/officeDocument/2006/relationships/oleObject" Target="../embeddings/oleObject28.bin"/><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1.xml"/><Relationship Id="rId4" Type="http://schemas.openxmlformats.org/officeDocument/2006/relationships/image" Target="../media/image34.wmf"/><Relationship Id="rId3" Type="http://schemas.openxmlformats.org/officeDocument/2006/relationships/oleObject" Target="../embeddings/oleObject30.bin"/><Relationship Id="rId2" Type="http://schemas.openxmlformats.org/officeDocument/2006/relationships/image" Target="../media/image33.wmf"/><Relationship Id="rId1" Type="http://schemas.openxmlformats.org/officeDocument/2006/relationships/oleObject" Target="../embeddings/oleObject29.bin"/></Relationships>
</file>

<file path=ppt/slides/_rels/slide25.xml.rels><?xml version="1.0" encoding="UTF-8" standalone="yes"?>
<Relationships xmlns="http://schemas.openxmlformats.org/package/2006/relationships"><Relationship Id="rId9" Type="http://schemas.openxmlformats.org/officeDocument/2006/relationships/tags" Target="../tags/tag5.xml"/><Relationship Id="rId8" Type="http://schemas.openxmlformats.org/officeDocument/2006/relationships/image" Target="../media/image38.wmf"/><Relationship Id="rId7" Type="http://schemas.openxmlformats.org/officeDocument/2006/relationships/oleObject" Target="../embeddings/oleObject34.bin"/><Relationship Id="rId6" Type="http://schemas.openxmlformats.org/officeDocument/2006/relationships/image" Target="../media/image37.wmf"/><Relationship Id="rId5" Type="http://schemas.openxmlformats.org/officeDocument/2006/relationships/oleObject" Target="../embeddings/oleObject33.bin"/><Relationship Id="rId4" Type="http://schemas.openxmlformats.org/officeDocument/2006/relationships/image" Target="../media/image36.wmf"/><Relationship Id="rId3" Type="http://schemas.openxmlformats.org/officeDocument/2006/relationships/oleObject" Target="../embeddings/oleObject32.bin"/><Relationship Id="rId2" Type="http://schemas.openxmlformats.org/officeDocument/2006/relationships/image" Target="../media/image35.wmf"/><Relationship Id="rId11" Type="http://schemas.openxmlformats.org/officeDocument/2006/relationships/vmlDrawing" Target="../drawings/vmlDrawing7.vml"/><Relationship Id="rId10" Type="http://schemas.openxmlformats.org/officeDocument/2006/relationships/slideLayout" Target="../slideLayouts/slideLayout1.xml"/><Relationship Id="rId1" Type="http://schemas.openxmlformats.org/officeDocument/2006/relationships/oleObject" Target="../embeddings/oleObject31.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1.xml"/><Relationship Id="rId4" Type="http://schemas.openxmlformats.org/officeDocument/2006/relationships/image" Target="../media/image42.png"/><Relationship Id="rId3" Type="http://schemas.openxmlformats.org/officeDocument/2006/relationships/image" Target="../media/image41.wmf"/><Relationship Id="rId2" Type="http://schemas.openxmlformats.org/officeDocument/2006/relationships/oleObject" Target="../embeddings/oleObject35.bin"/><Relationship Id="rId1" Type="http://schemas.openxmlformats.org/officeDocument/2006/relationships/image" Target="../media/image40.png"/></Relationships>
</file>

<file path=ppt/slides/_rels/slide32.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1.xml"/><Relationship Id="rId7" Type="http://schemas.openxmlformats.org/officeDocument/2006/relationships/image" Target="../media/image42.png"/><Relationship Id="rId6" Type="http://schemas.openxmlformats.org/officeDocument/2006/relationships/image" Target="../media/image40.png"/><Relationship Id="rId5" Type="http://schemas.openxmlformats.org/officeDocument/2006/relationships/image" Target="../media/image44.png"/><Relationship Id="rId4" Type="http://schemas.openxmlformats.org/officeDocument/2006/relationships/image" Target="../media/image43.wmf"/><Relationship Id="rId3" Type="http://schemas.openxmlformats.org/officeDocument/2006/relationships/oleObject" Target="../embeddings/oleObject37.bin"/><Relationship Id="rId2" Type="http://schemas.openxmlformats.org/officeDocument/2006/relationships/image" Target="../media/image41.wmf"/><Relationship Id="rId1" Type="http://schemas.openxmlformats.org/officeDocument/2006/relationships/oleObject" Target="../embeddings/oleObject36.bin"/></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image" Target="../media/image45.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10.vml"/><Relationship Id="rId7" Type="http://schemas.openxmlformats.org/officeDocument/2006/relationships/slideLayout" Target="../slideLayouts/slideLayout1.xml"/><Relationship Id="rId6" Type="http://schemas.openxmlformats.org/officeDocument/2006/relationships/image" Target="../media/image49.wmf"/><Relationship Id="rId5" Type="http://schemas.openxmlformats.org/officeDocument/2006/relationships/oleObject" Target="../embeddings/oleObject40.bin"/><Relationship Id="rId4" Type="http://schemas.openxmlformats.org/officeDocument/2006/relationships/image" Target="../media/image48.wmf"/><Relationship Id="rId3" Type="http://schemas.openxmlformats.org/officeDocument/2006/relationships/oleObject" Target="../embeddings/oleObject39.bin"/><Relationship Id="rId2" Type="http://schemas.openxmlformats.org/officeDocument/2006/relationships/image" Target="../media/image47.wmf"/><Relationship Id="rId1" Type="http://schemas.openxmlformats.org/officeDocument/2006/relationships/oleObject" Target="../embeddings/oleObject38.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1.xml"/><Relationship Id="rId7" Type="http://schemas.openxmlformats.org/officeDocument/2006/relationships/oleObject" Target="../embeddings/oleObject44.bin"/><Relationship Id="rId6" Type="http://schemas.openxmlformats.org/officeDocument/2006/relationships/image" Target="../media/image52.wmf"/><Relationship Id="rId5" Type="http://schemas.openxmlformats.org/officeDocument/2006/relationships/oleObject" Target="../embeddings/oleObject43.bin"/><Relationship Id="rId4" Type="http://schemas.openxmlformats.org/officeDocument/2006/relationships/image" Target="../media/image51.wmf"/><Relationship Id="rId3" Type="http://schemas.openxmlformats.org/officeDocument/2006/relationships/oleObject" Target="../embeddings/oleObject42.bin"/><Relationship Id="rId2" Type="http://schemas.openxmlformats.org/officeDocument/2006/relationships/image" Target="../media/image50.wmf"/><Relationship Id="rId1" Type="http://schemas.openxmlformats.org/officeDocument/2006/relationships/oleObject" Target="../embeddings/oleObject41.bin"/></Relationships>
</file>

<file path=ppt/slides/_rels/slide51.xml.rels><?xml version="1.0" encoding="UTF-8" standalone="yes"?>
<Relationships xmlns="http://schemas.openxmlformats.org/package/2006/relationships"><Relationship Id="rId9" Type="http://schemas.openxmlformats.org/officeDocument/2006/relationships/image" Target="../media/image57.wmf"/><Relationship Id="rId8" Type="http://schemas.openxmlformats.org/officeDocument/2006/relationships/oleObject" Target="../embeddings/oleObject48.bin"/><Relationship Id="rId7" Type="http://schemas.openxmlformats.org/officeDocument/2006/relationships/image" Target="../media/image56.wmf"/><Relationship Id="rId6" Type="http://schemas.openxmlformats.org/officeDocument/2006/relationships/oleObject" Target="../embeddings/oleObject47.bin"/><Relationship Id="rId5" Type="http://schemas.openxmlformats.org/officeDocument/2006/relationships/image" Target="../media/image55.wmf"/><Relationship Id="rId4" Type="http://schemas.openxmlformats.org/officeDocument/2006/relationships/oleObject" Target="../embeddings/oleObject46.bin"/><Relationship Id="rId3" Type="http://schemas.openxmlformats.org/officeDocument/2006/relationships/image" Target="../media/image54.wmf"/><Relationship Id="rId2" Type="http://schemas.openxmlformats.org/officeDocument/2006/relationships/oleObject" Target="../embeddings/oleObject45.bin"/><Relationship Id="rId11" Type="http://schemas.openxmlformats.org/officeDocument/2006/relationships/vmlDrawing" Target="../drawings/vmlDrawing12.vml"/><Relationship Id="rId10" Type="http://schemas.openxmlformats.org/officeDocument/2006/relationships/slideLayout" Target="../slideLayouts/slideLayout1.xml"/><Relationship Id="rId1" Type="http://schemas.openxmlformats.org/officeDocument/2006/relationships/image" Target="../media/image5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oleObject" Target="../embeddings/oleObject53.bin"/><Relationship Id="rId7" Type="http://schemas.openxmlformats.org/officeDocument/2006/relationships/image" Target="../media/image60.wmf"/><Relationship Id="rId6" Type="http://schemas.openxmlformats.org/officeDocument/2006/relationships/oleObject" Target="../embeddings/oleObject52.bin"/><Relationship Id="rId5" Type="http://schemas.openxmlformats.org/officeDocument/2006/relationships/oleObject" Target="../embeddings/oleObject51.bin"/><Relationship Id="rId4" Type="http://schemas.openxmlformats.org/officeDocument/2006/relationships/image" Target="../media/image59.wmf"/><Relationship Id="rId3" Type="http://schemas.openxmlformats.org/officeDocument/2006/relationships/oleObject" Target="../embeddings/oleObject50.bin"/><Relationship Id="rId2" Type="http://schemas.openxmlformats.org/officeDocument/2006/relationships/image" Target="../media/image58.wmf"/><Relationship Id="rId16" Type="http://schemas.openxmlformats.org/officeDocument/2006/relationships/vmlDrawing" Target="../drawings/vmlDrawing13.vml"/><Relationship Id="rId15" Type="http://schemas.openxmlformats.org/officeDocument/2006/relationships/slideLayout" Target="../slideLayouts/slideLayout1.xml"/><Relationship Id="rId14" Type="http://schemas.openxmlformats.org/officeDocument/2006/relationships/image" Target="../media/image63.wmf"/><Relationship Id="rId13" Type="http://schemas.openxmlformats.org/officeDocument/2006/relationships/oleObject" Target="../embeddings/oleObject56.bin"/><Relationship Id="rId12" Type="http://schemas.openxmlformats.org/officeDocument/2006/relationships/image" Target="../media/image62.wmf"/><Relationship Id="rId11" Type="http://schemas.openxmlformats.org/officeDocument/2006/relationships/oleObject" Target="../embeddings/oleObject55.bin"/><Relationship Id="rId10" Type="http://schemas.openxmlformats.org/officeDocument/2006/relationships/image" Target="../media/image61.wmf"/><Relationship Id="rId1" Type="http://schemas.openxmlformats.org/officeDocument/2006/relationships/oleObject" Target="../embeddings/oleObject49.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67.wmf"/><Relationship Id="rId7" Type="http://schemas.openxmlformats.org/officeDocument/2006/relationships/oleObject" Target="../embeddings/oleObject60.bin"/><Relationship Id="rId6" Type="http://schemas.openxmlformats.org/officeDocument/2006/relationships/image" Target="../media/image66.wmf"/><Relationship Id="rId5" Type="http://schemas.openxmlformats.org/officeDocument/2006/relationships/oleObject" Target="../embeddings/oleObject59.bin"/><Relationship Id="rId4" Type="http://schemas.openxmlformats.org/officeDocument/2006/relationships/image" Target="../media/image65.wmf"/><Relationship Id="rId3" Type="http://schemas.openxmlformats.org/officeDocument/2006/relationships/oleObject" Target="../embeddings/oleObject58.bin"/><Relationship Id="rId2" Type="http://schemas.openxmlformats.org/officeDocument/2006/relationships/image" Target="../media/image64.wmf"/><Relationship Id="rId12" Type="http://schemas.openxmlformats.org/officeDocument/2006/relationships/vmlDrawing" Target="../drawings/vmlDrawing14.vml"/><Relationship Id="rId11" Type="http://schemas.openxmlformats.org/officeDocument/2006/relationships/slideLayout" Target="../slideLayouts/slideLayout1.xml"/><Relationship Id="rId10" Type="http://schemas.openxmlformats.org/officeDocument/2006/relationships/image" Target="../media/image13.wmf"/><Relationship Id="rId1" Type="http://schemas.openxmlformats.org/officeDocument/2006/relationships/oleObject" Target="../embeddings/oleObject57.bin"/></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8.png"/></Relationships>
</file>

<file path=ppt/slides/_rels/slide56.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oleObject" Target="../embeddings/oleObject65.bin"/><Relationship Id="rId7" Type="http://schemas.openxmlformats.org/officeDocument/2006/relationships/image" Target="../media/image70.wmf"/><Relationship Id="rId6" Type="http://schemas.openxmlformats.org/officeDocument/2006/relationships/oleObject" Target="../embeddings/oleObject64.bin"/><Relationship Id="rId5" Type="http://schemas.openxmlformats.org/officeDocument/2006/relationships/image" Target="../media/image69.wmf"/><Relationship Id="rId4" Type="http://schemas.openxmlformats.org/officeDocument/2006/relationships/oleObject" Target="../embeddings/oleObject63.bin"/><Relationship Id="rId3" Type="http://schemas.openxmlformats.org/officeDocument/2006/relationships/image" Target="../media/image58.wmf"/><Relationship Id="rId2" Type="http://schemas.openxmlformats.org/officeDocument/2006/relationships/oleObject" Target="../embeddings/oleObject62.bin"/><Relationship Id="rId10" Type="http://schemas.openxmlformats.org/officeDocument/2006/relationships/vmlDrawing" Target="../drawings/vmlDrawing15.vml"/><Relationship Id="rId1" Type="http://schemas.openxmlformats.org/officeDocument/2006/relationships/image" Target="../media/image68.png"/></Relationships>
</file>

<file path=ppt/slides/_rels/slide57.xml.rels><?xml version="1.0" encoding="UTF-8" standalone="yes"?>
<Relationships xmlns="http://schemas.openxmlformats.org/package/2006/relationships"><Relationship Id="rId9" Type="http://schemas.openxmlformats.org/officeDocument/2006/relationships/image" Target="../media/image74.wmf"/><Relationship Id="rId8" Type="http://schemas.openxmlformats.org/officeDocument/2006/relationships/oleObject" Target="../embeddings/oleObject69.bin"/><Relationship Id="rId7" Type="http://schemas.openxmlformats.org/officeDocument/2006/relationships/image" Target="../media/image73.wmf"/><Relationship Id="rId6" Type="http://schemas.openxmlformats.org/officeDocument/2006/relationships/oleObject" Target="../embeddings/oleObject68.bin"/><Relationship Id="rId5" Type="http://schemas.openxmlformats.org/officeDocument/2006/relationships/image" Target="../media/image72.wmf"/><Relationship Id="rId4" Type="http://schemas.openxmlformats.org/officeDocument/2006/relationships/oleObject" Target="../embeddings/oleObject67.bin"/><Relationship Id="rId3" Type="http://schemas.openxmlformats.org/officeDocument/2006/relationships/image" Target="../media/image71.wmf"/><Relationship Id="rId25" Type="http://schemas.openxmlformats.org/officeDocument/2006/relationships/vmlDrawing" Target="../drawings/vmlDrawing16.vml"/><Relationship Id="rId24" Type="http://schemas.openxmlformats.org/officeDocument/2006/relationships/slideLayout" Target="../slideLayouts/slideLayout1.xml"/><Relationship Id="rId23" Type="http://schemas.openxmlformats.org/officeDocument/2006/relationships/image" Target="../media/image80.wmf"/><Relationship Id="rId22" Type="http://schemas.openxmlformats.org/officeDocument/2006/relationships/oleObject" Target="../embeddings/oleObject76.bin"/><Relationship Id="rId21" Type="http://schemas.openxmlformats.org/officeDocument/2006/relationships/image" Target="../media/image79.wmf"/><Relationship Id="rId20" Type="http://schemas.openxmlformats.org/officeDocument/2006/relationships/oleObject" Target="../embeddings/oleObject75.bin"/><Relationship Id="rId2" Type="http://schemas.openxmlformats.org/officeDocument/2006/relationships/oleObject" Target="../embeddings/oleObject66.bin"/><Relationship Id="rId19" Type="http://schemas.openxmlformats.org/officeDocument/2006/relationships/image" Target="../media/image78.wmf"/><Relationship Id="rId18" Type="http://schemas.openxmlformats.org/officeDocument/2006/relationships/oleObject" Target="../embeddings/oleObject74.bin"/><Relationship Id="rId17" Type="http://schemas.openxmlformats.org/officeDocument/2006/relationships/image" Target="../media/image77.wmf"/><Relationship Id="rId16" Type="http://schemas.openxmlformats.org/officeDocument/2006/relationships/oleObject" Target="../embeddings/oleObject73.bin"/><Relationship Id="rId15" Type="http://schemas.openxmlformats.org/officeDocument/2006/relationships/image" Target="../media/image58.wmf"/><Relationship Id="rId14" Type="http://schemas.openxmlformats.org/officeDocument/2006/relationships/oleObject" Target="../embeddings/oleObject72.bin"/><Relationship Id="rId13" Type="http://schemas.openxmlformats.org/officeDocument/2006/relationships/image" Target="../media/image76.wmf"/><Relationship Id="rId12" Type="http://schemas.openxmlformats.org/officeDocument/2006/relationships/oleObject" Target="../embeddings/oleObject71.bin"/><Relationship Id="rId11" Type="http://schemas.openxmlformats.org/officeDocument/2006/relationships/image" Target="../media/image75.wmf"/><Relationship Id="rId10" Type="http://schemas.openxmlformats.org/officeDocument/2006/relationships/oleObject" Target="../embeddings/oleObject70.bin"/><Relationship Id="rId1" Type="http://schemas.openxmlformats.org/officeDocument/2006/relationships/image" Target="../media/image68.png"/></Relationships>
</file>

<file path=ppt/slides/_rels/slide58.xml.rels><?xml version="1.0" encoding="UTF-8" standalone="yes"?>
<Relationships xmlns="http://schemas.openxmlformats.org/package/2006/relationships"><Relationship Id="rId9" Type="http://schemas.openxmlformats.org/officeDocument/2006/relationships/image" Target="../media/image84.wmf"/><Relationship Id="rId8" Type="http://schemas.openxmlformats.org/officeDocument/2006/relationships/oleObject" Target="../embeddings/oleObject80.bin"/><Relationship Id="rId7" Type="http://schemas.openxmlformats.org/officeDocument/2006/relationships/image" Target="../media/image83.wmf"/><Relationship Id="rId6" Type="http://schemas.openxmlformats.org/officeDocument/2006/relationships/oleObject" Target="../embeddings/oleObject79.bin"/><Relationship Id="rId5" Type="http://schemas.openxmlformats.org/officeDocument/2006/relationships/image" Target="../media/image82.wmf"/><Relationship Id="rId4" Type="http://schemas.openxmlformats.org/officeDocument/2006/relationships/oleObject" Target="../embeddings/oleObject78.bin"/><Relationship Id="rId3" Type="http://schemas.openxmlformats.org/officeDocument/2006/relationships/image" Target="../media/image81.wmf"/><Relationship Id="rId2" Type="http://schemas.openxmlformats.org/officeDocument/2006/relationships/oleObject" Target="../embeddings/oleObject77.bin"/><Relationship Id="rId15" Type="http://schemas.openxmlformats.org/officeDocument/2006/relationships/vmlDrawing" Target="../drawings/vmlDrawing17.vml"/><Relationship Id="rId14" Type="http://schemas.openxmlformats.org/officeDocument/2006/relationships/slideLayout" Target="../slideLayouts/slideLayout1.xml"/><Relationship Id="rId13" Type="http://schemas.openxmlformats.org/officeDocument/2006/relationships/image" Target="../media/image32.wmf"/><Relationship Id="rId12" Type="http://schemas.openxmlformats.org/officeDocument/2006/relationships/oleObject" Target="../embeddings/oleObject82.bin"/><Relationship Id="rId11" Type="http://schemas.openxmlformats.org/officeDocument/2006/relationships/image" Target="../media/image30.wmf"/><Relationship Id="rId10" Type="http://schemas.openxmlformats.org/officeDocument/2006/relationships/oleObject" Target="../embeddings/oleObject81.bin"/><Relationship Id="rId1" Type="http://schemas.openxmlformats.org/officeDocument/2006/relationships/image" Target="../media/image6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99" Type="http://schemas.openxmlformats.org/officeDocument/2006/relationships/slideLayout" Target="../slideLayouts/slideLayout1.xml"/><Relationship Id="rId98" Type="http://schemas.openxmlformats.org/officeDocument/2006/relationships/oleObject" Target="../embeddings/oleObject89.bin"/><Relationship Id="rId97" Type="http://schemas.openxmlformats.org/officeDocument/2006/relationships/tags" Target="../tags/tag90.xml"/><Relationship Id="rId96" Type="http://schemas.openxmlformats.org/officeDocument/2006/relationships/image" Target="../media/image90.wmf"/><Relationship Id="rId95" Type="http://schemas.openxmlformats.org/officeDocument/2006/relationships/oleObject" Target="../embeddings/oleObject88.bin"/><Relationship Id="rId94" Type="http://schemas.openxmlformats.org/officeDocument/2006/relationships/tags" Target="../tags/tag89.xml"/><Relationship Id="rId93" Type="http://schemas.openxmlformats.org/officeDocument/2006/relationships/image" Target="../media/image89.wmf"/><Relationship Id="rId92" Type="http://schemas.openxmlformats.org/officeDocument/2006/relationships/oleObject" Target="../embeddings/oleObject87.bin"/><Relationship Id="rId91" Type="http://schemas.openxmlformats.org/officeDocument/2006/relationships/tags" Target="../tags/tag88.xml"/><Relationship Id="rId90" Type="http://schemas.openxmlformats.org/officeDocument/2006/relationships/image" Target="../media/image88.wmf"/><Relationship Id="rId9" Type="http://schemas.openxmlformats.org/officeDocument/2006/relationships/tags" Target="../tags/tag14.xml"/><Relationship Id="rId89" Type="http://schemas.openxmlformats.org/officeDocument/2006/relationships/oleObject" Target="../embeddings/oleObject86.bin"/><Relationship Id="rId88" Type="http://schemas.openxmlformats.org/officeDocument/2006/relationships/tags" Target="../tags/tag87.xml"/><Relationship Id="rId87" Type="http://schemas.openxmlformats.org/officeDocument/2006/relationships/image" Target="../media/image87.wmf"/><Relationship Id="rId86" Type="http://schemas.openxmlformats.org/officeDocument/2006/relationships/oleObject" Target="../embeddings/oleObject85.bin"/><Relationship Id="rId85" Type="http://schemas.openxmlformats.org/officeDocument/2006/relationships/tags" Target="../tags/tag86.xml"/><Relationship Id="rId84" Type="http://schemas.openxmlformats.org/officeDocument/2006/relationships/tags" Target="../tags/tag85.xml"/><Relationship Id="rId83" Type="http://schemas.openxmlformats.org/officeDocument/2006/relationships/tags" Target="../tags/tag84.xml"/><Relationship Id="rId82" Type="http://schemas.openxmlformats.org/officeDocument/2006/relationships/tags" Target="../tags/tag83.xml"/><Relationship Id="rId81" Type="http://schemas.openxmlformats.org/officeDocument/2006/relationships/tags" Target="../tags/tag82.xml"/><Relationship Id="rId80" Type="http://schemas.openxmlformats.org/officeDocument/2006/relationships/tags" Target="../tags/tag81.xml"/><Relationship Id="rId8" Type="http://schemas.openxmlformats.org/officeDocument/2006/relationships/tags" Target="../tags/tag13.xml"/><Relationship Id="rId79" Type="http://schemas.openxmlformats.org/officeDocument/2006/relationships/tags" Target="../tags/tag80.xml"/><Relationship Id="rId78" Type="http://schemas.openxmlformats.org/officeDocument/2006/relationships/tags" Target="../tags/tag79.xml"/><Relationship Id="rId77" Type="http://schemas.openxmlformats.org/officeDocument/2006/relationships/tags" Target="../tags/tag78.xml"/><Relationship Id="rId76" Type="http://schemas.openxmlformats.org/officeDocument/2006/relationships/tags" Target="../tags/tag77.xml"/><Relationship Id="rId75" Type="http://schemas.openxmlformats.org/officeDocument/2006/relationships/tags" Target="../tags/tag76.xml"/><Relationship Id="rId74" Type="http://schemas.openxmlformats.org/officeDocument/2006/relationships/tags" Target="../tags/tag75.xml"/><Relationship Id="rId73" Type="http://schemas.openxmlformats.org/officeDocument/2006/relationships/tags" Target="../tags/tag74.xml"/><Relationship Id="rId72" Type="http://schemas.openxmlformats.org/officeDocument/2006/relationships/tags" Target="../tags/tag73.xml"/><Relationship Id="rId71" Type="http://schemas.openxmlformats.org/officeDocument/2006/relationships/tags" Target="../tags/tag72.xml"/><Relationship Id="rId70" Type="http://schemas.openxmlformats.org/officeDocument/2006/relationships/tags" Target="../tags/tag71.xml"/><Relationship Id="rId7" Type="http://schemas.openxmlformats.org/officeDocument/2006/relationships/tags" Target="../tags/tag12.xml"/><Relationship Id="rId69" Type="http://schemas.openxmlformats.org/officeDocument/2006/relationships/tags" Target="../tags/tag70.xml"/><Relationship Id="rId68" Type="http://schemas.openxmlformats.org/officeDocument/2006/relationships/tags" Target="../tags/tag69.xml"/><Relationship Id="rId67" Type="http://schemas.openxmlformats.org/officeDocument/2006/relationships/tags" Target="../tags/tag68.xml"/><Relationship Id="rId66" Type="http://schemas.openxmlformats.org/officeDocument/2006/relationships/tags" Target="../tags/tag67.xml"/><Relationship Id="rId65" Type="http://schemas.openxmlformats.org/officeDocument/2006/relationships/tags" Target="../tags/tag66.xml"/><Relationship Id="rId64" Type="http://schemas.openxmlformats.org/officeDocument/2006/relationships/tags" Target="../tags/tag65.xml"/><Relationship Id="rId63" Type="http://schemas.openxmlformats.org/officeDocument/2006/relationships/tags" Target="../tags/tag64.xml"/><Relationship Id="rId62" Type="http://schemas.openxmlformats.org/officeDocument/2006/relationships/tags" Target="../tags/tag63.xml"/><Relationship Id="rId61" Type="http://schemas.openxmlformats.org/officeDocument/2006/relationships/tags" Target="../tags/tag62.xml"/><Relationship Id="rId60" Type="http://schemas.openxmlformats.org/officeDocument/2006/relationships/tags" Target="../tags/tag61.xml"/><Relationship Id="rId6" Type="http://schemas.openxmlformats.org/officeDocument/2006/relationships/tags" Target="../tags/tag11.xml"/><Relationship Id="rId59" Type="http://schemas.openxmlformats.org/officeDocument/2006/relationships/tags" Target="../tags/tag60.xml"/><Relationship Id="rId58" Type="http://schemas.openxmlformats.org/officeDocument/2006/relationships/tags" Target="../tags/tag59.xml"/><Relationship Id="rId57" Type="http://schemas.openxmlformats.org/officeDocument/2006/relationships/tags" Target="../tags/tag58.xml"/><Relationship Id="rId56" Type="http://schemas.openxmlformats.org/officeDocument/2006/relationships/tags" Target="../tags/tag57.xml"/><Relationship Id="rId55" Type="http://schemas.openxmlformats.org/officeDocument/2006/relationships/tags" Target="../tags/tag56.xml"/><Relationship Id="rId54" Type="http://schemas.openxmlformats.org/officeDocument/2006/relationships/tags" Target="../tags/tag55.xml"/><Relationship Id="rId53" Type="http://schemas.openxmlformats.org/officeDocument/2006/relationships/tags" Target="../tags/tag54.xml"/><Relationship Id="rId52" Type="http://schemas.openxmlformats.org/officeDocument/2006/relationships/tags" Target="../tags/tag53.xml"/><Relationship Id="rId51" Type="http://schemas.openxmlformats.org/officeDocument/2006/relationships/tags" Target="../tags/tag52.xml"/><Relationship Id="rId50" Type="http://schemas.openxmlformats.org/officeDocument/2006/relationships/tags" Target="../tags/tag51.xml"/><Relationship Id="rId5" Type="http://schemas.openxmlformats.org/officeDocument/2006/relationships/tags" Target="../tags/tag10.xml"/><Relationship Id="rId49" Type="http://schemas.openxmlformats.org/officeDocument/2006/relationships/tags" Target="../tags/tag50.xml"/><Relationship Id="rId48" Type="http://schemas.openxmlformats.org/officeDocument/2006/relationships/tags" Target="../tags/tag49.xml"/><Relationship Id="rId47" Type="http://schemas.openxmlformats.org/officeDocument/2006/relationships/tags" Target="../tags/tag48.xml"/><Relationship Id="rId46" Type="http://schemas.openxmlformats.org/officeDocument/2006/relationships/tags" Target="../tags/tag47.xml"/><Relationship Id="rId45" Type="http://schemas.openxmlformats.org/officeDocument/2006/relationships/tags" Target="../tags/tag46.xml"/><Relationship Id="rId44" Type="http://schemas.openxmlformats.org/officeDocument/2006/relationships/tags" Target="../tags/tag45.xml"/><Relationship Id="rId43" Type="http://schemas.openxmlformats.org/officeDocument/2006/relationships/tags" Target="../tags/tag44.xml"/><Relationship Id="rId42" Type="http://schemas.openxmlformats.org/officeDocument/2006/relationships/tags" Target="../tags/tag43.xml"/><Relationship Id="rId41" Type="http://schemas.openxmlformats.org/officeDocument/2006/relationships/image" Target="../media/image86.wmf"/><Relationship Id="rId40" Type="http://schemas.openxmlformats.org/officeDocument/2006/relationships/oleObject" Target="../embeddings/oleObject84.bin"/><Relationship Id="rId4" Type="http://schemas.openxmlformats.org/officeDocument/2006/relationships/tags" Target="../tags/tag9.xml"/><Relationship Id="rId39" Type="http://schemas.openxmlformats.org/officeDocument/2006/relationships/tags" Target="../tags/tag42.xml"/><Relationship Id="rId38" Type="http://schemas.openxmlformats.org/officeDocument/2006/relationships/image" Target="../media/image85.wmf"/><Relationship Id="rId37" Type="http://schemas.openxmlformats.org/officeDocument/2006/relationships/oleObject" Target="../embeddings/oleObject83.bin"/><Relationship Id="rId36" Type="http://schemas.openxmlformats.org/officeDocument/2006/relationships/tags" Target="../tags/tag41.xml"/><Relationship Id="rId35" Type="http://schemas.openxmlformats.org/officeDocument/2006/relationships/tags" Target="../tags/tag40.xml"/><Relationship Id="rId34" Type="http://schemas.openxmlformats.org/officeDocument/2006/relationships/tags" Target="../tags/tag39.xml"/><Relationship Id="rId33" Type="http://schemas.openxmlformats.org/officeDocument/2006/relationships/tags" Target="../tags/tag38.xml"/><Relationship Id="rId32" Type="http://schemas.openxmlformats.org/officeDocument/2006/relationships/tags" Target="../tags/tag37.xml"/><Relationship Id="rId31" Type="http://schemas.openxmlformats.org/officeDocument/2006/relationships/tags" Target="../tags/tag36.xml"/><Relationship Id="rId30" Type="http://schemas.openxmlformats.org/officeDocument/2006/relationships/tags" Target="../tags/tag35.xml"/><Relationship Id="rId3" Type="http://schemas.openxmlformats.org/officeDocument/2006/relationships/tags" Target="../tags/tag8.xml"/><Relationship Id="rId29" Type="http://schemas.openxmlformats.org/officeDocument/2006/relationships/tags" Target="../tags/tag34.xml"/><Relationship Id="rId28" Type="http://schemas.openxmlformats.org/officeDocument/2006/relationships/tags" Target="../tags/tag33.xml"/><Relationship Id="rId27" Type="http://schemas.openxmlformats.org/officeDocument/2006/relationships/tags" Target="../tags/tag32.xml"/><Relationship Id="rId26" Type="http://schemas.openxmlformats.org/officeDocument/2006/relationships/tags" Target="../tags/tag31.xml"/><Relationship Id="rId25" Type="http://schemas.openxmlformats.org/officeDocument/2006/relationships/tags" Target="../tags/tag30.xml"/><Relationship Id="rId24" Type="http://schemas.openxmlformats.org/officeDocument/2006/relationships/tags" Target="../tags/tag29.xml"/><Relationship Id="rId23" Type="http://schemas.openxmlformats.org/officeDocument/2006/relationships/tags" Target="../tags/tag28.xml"/><Relationship Id="rId22" Type="http://schemas.openxmlformats.org/officeDocument/2006/relationships/tags" Target="../tags/tag27.xml"/><Relationship Id="rId21" Type="http://schemas.openxmlformats.org/officeDocument/2006/relationships/tags" Target="../tags/tag26.xml"/><Relationship Id="rId20" Type="http://schemas.openxmlformats.org/officeDocument/2006/relationships/tags" Target="../tags/tag25.xml"/><Relationship Id="rId2" Type="http://schemas.openxmlformats.org/officeDocument/2006/relationships/tags" Target="../tags/tag7.xml"/><Relationship Id="rId19" Type="http://schemas.openxmlformats.org/officeDocument/2006/relationships/tags" Target="../tags/tag24.xml"/><Relationship Id="rId18" Type="http://schemas.openxmlformats.org/officeDocument/2006/relationships/tags" Target="../tags/tag23.xml"/><Relationship Id="rId17" Type="http://schemas.openxmlformats.org/officeDocument/2006/relationships/tags" Target="../tags/tag22.xml"/><Relationship Id="rId16" Type="http://schemas.openxmlformats.org/officeDocument/2006/relationships/tags" Target="../tags/tag21.xml"/><Relationship Id="rId15" Type="http://schemas.openxmlformats.org/officeDocument/2006/relationships/tags" Target="../tags/tag20.xml"/><Relationship Id="rId14" Type="http://schemas.openxmlformats.org/officeDocument/2006/relationships/tags" Target="../tags/tag19.xml"/><Relationship Id="rId13" Type="http://schemas.openxmlformats.org/officeDocument/2006/relationships/tags" Target="../tags/tag18.xml"/><Relationship Id="rId12" Type="http://schemas.openxmlformats.org/officeDocument/2006/relationships/tags" Target="../tags/tag17.xml"/><Relationship Id="rId11" Type="http://schemas.openxmlformats.org/officeDocument/2006/relationships/tags" Target="../tags/tag16.xml"/><Relationship Id="rId100" Type="http://schemas.openxmlformats.org/officeDocument/2006/relationships/vmlDrawing" Target="../drawings/vmlDrawing18.vml"/><Relationship Id="rId10" Type="http://schemas.openxmlformats.org/officeDocument/2006/relationships/tags" Target="../tags/tag15.xml"/><Relationship Id="rId1" Type="http://schemas.openxmlformats.org/officeDocument/2006/relationships/tags" Target="../tags/tag6.xml"/></Relationships>
</file>

<file path=ppt/slides/_rels/slide61.xml.rels><?xml version="1.0" encoding="UTF-8" standalone="yes"?>
<Relationships xmlns="http://schemas.openxmlformats.org/package/2006/relationships"><Relationship Id="rId9" Type="http://schemas.openxmlformats.org/officeDocument/2006/relationships/tags" Target="../tags/tag99.xml"/><Relationship Id="rId82" Type="http://schemas.openxmlformats.org/officeDocument/2006/relationships/slideLayout" Target="../slideLayouts/slideLayout1.xml"/><Relationship Id="rId81" Type="http://schemas.openxmlformats.org/officeDocument/2006/relationships/tags" Target="../tags/tag171.xml"/><Relationship Id="rId80" Type="http://schemas.openxmlformats.org/officeDocument/2006/relationships/tags" Target="../tags/tag170.xml"/><Relationship Id="rId8" Type="http://schemas.openxmlformats.org/officeDocument/2006/relationships/tags" Target="../tags/tag98.xml"/><Relationship Id="rId79" Type="http://schemas.openxmlformats.org/officeDocument/2006/relationships/tags" Target="../tags/tag169.xml"/><Relationship Id="rId78" Type="http://schemas.openxmlformats.org/officeDocument/2006/relationships/tags" Target="../tags/tag168.xml"/><Relationship Id="rId77" Type="http://schemas.openxmlformats.org/officeDocument/2006/relationships/tags" Target="../tags/tag167.xml"/><Relationship Id="rId76" Type="http://schemas.openxmlformats.org/officeDocument/2006/relationships/tags" Target="../tags/tag166.xml"/><Relationship Id="rId75" Type="http://schemas.openxmlformats.org/officeDocument/2006/relationships/tags" Target="../tags/tag165.xml"/><Relationship Id="rId74" Type="http://schemas.openxmlformats.org/officeDocument/2006/relationships/tags" Target="../tags/tag164.xml"/><Relationship Id="rId73" Type="http://schemas.openxmlformats.org/officeDocument/2006/relationships/tags" Target="../tags/tag163.xml"/><Relationship Id="rId72" Type="http://schemas.openxmlformats.org/officeDocument/2006/relationships/tags" Target="../tags/tag162.xml"/><Relationship Id="rId71" Type="http://schemas.openxmlformats.org/officeDocument/2006/relationships/tags" Target="../tags/tag161.xml"/><Relationship Id="rId70" Type="http://schemas.openxmlformats.org/officeDocument/2006/relationships/tags" Target="../tags/tag160.xml"/><Relationship Id="rId7" Type="http://schemas.openxmlformats.org/officeDocument/2006/relationships/tags" Target="../tags/tag97.xml"/><Relationship Id="rId69" Type="http://schemas.openxmlformats.org/officeDocument/2006/relationships/tags" Target="../tags/tag159.xml"/><Relationship Id="rId68" Type="http://schemas.openxmlformats.org/officeDocument/2006/relationships/tags" Target="../tags/tag158.xml"/><Relationship Id="rId67" Type="http://schemas.openxmlformats.org/officeDocument/2006/relationships/tags" Target="../tags/tag157.xml"/><Relationship Id="rId66" Type="http://schemas.openxmlformats.org/officeDocument/2006/relationships/tags" Target="../tags/tag156.xml"/><Relationship Id="rId65" Type="http://schemas.openxmlformats.org/officeDocument/2006/relationships/tags" Target="../tags/tag155.xml"/><Relationship Id="rId64" Type="http://schemas.openxmlformats.org/officeDocument/2006/relationships/tags" Target="../tags/tag154.xml"/><Relationship Id="rId63" Type="http://schemas.openxmlformats.org/officeDocument/2006/relationships/tags" Target="../tags/tag153.xml"/><Relationship Id="rId62" Type="http://schemas.openxmlformats.org/officeDocument/2006/relationships/tags" Target="../tags/tag152.xml"/><Relationship Id="rId61" Type="http://schemas.openxmlformats.org/officeDocument/2006/relationships/tags" Target="../tags/tag151.xml"/><Relationship Id="rId60" Type="http://schemas.openxmlformats.org/officeDocument/2006/relationships/tags" Target="../tags/tag150.xml"/><Relationship Id="rId6" Type="http://schemas.openxmlformats.org/officeDocument/2006/relationships/tags" Target="../tags/tag96.xml"/><Relationship Id="rId59" Type="http://schemas.openxmlformats.org/officeDocument/2006/relationships/tags" Target="../tags/tag149.xml"/><Relationship Id="rId58" Type="http://schemas.openxmlformats.org/officeDocument/2006/relationships/tags" Target="../tags/tag148.xml"/><Relationship Id="rId57" Type="http://schemas.openxmlformats.org/officeDocument/2006/relationships/tags" Target="../tags/tag147.xml"/><Relationship Id="rId56" Type="http://schemas.openxmlformats.org/officeDocument/2006/relationships/tags" Target="../tags/tag146.xml"/><Relationship Id="rId55" Type="http://schemas.openxmlformats.org/officeDocument/2006/relationships/tags" Target="../tags/tag145.xml"/><Relationship Id="rId54" Type="http://schemas.openxmlformats.org/officeDocument/2006/relationships/tags" Target="../tags/tag144.xml"/><Relationship Id="rId53" Type="http://schemas.openxmlformats.org/officeDocument/2006/relationships/tags" Target="../tags/tag143.xml"/><Relationship Id="rId52" Type="http://schemas.openxmlformats.org/officeDocument/2006/relationships/tags" Target="../tags/tag142.xml"/><Relationship Id="rId51" Type="http://schemas.openxmlformats.org/officeDocument/2006/relationships/tags" Target="../tags/tag141.xml"/><Relationship Id="rId50" Type="http://schemas.openxmlformats.org/officeDocument/2006/relationships/tags" Target="../tags/tag140.xml"/><Relationship Id="rId5" Type="http://schemas.openxmlformats.org/officeDocument/2006/relationships/tags" Target="../tags/tag95.xml"/><Relationship Id="rId49" Type="http://schemas.openxmlformats.org/officeDocument/2006/relationships/tags" Target="../tags/tag139.xml"/><Relationship Id="rId48" Type="http://schemas.openxmlformats.org/officeDocument/2006/relationships/tags" Target="../tags/tag138.xml"/><Relationship Id="rId47" Type="http://schemas.openxmlformats.org/officeDocument/2006/relationships/tags" Target="../tags/tag137.xml"/><Relationship Id="rId46" Type="http://schemas.openxmlformats.org/officeDocument/2006/relationships/tags" Target="../tags/tag136.xml"/><Relationship Id="rId45" Type="http://schemas.openxmlformats.org/officeDocument/2006/relationships/tags" Target="../tags/tag135.xml"/><Relationship Id="rId44" Type="http://schemas.openxmlformats.org/officeDocument/2006/relationships/tags" Target="../tags/tag134.xml"/><Relationship Id="rId43" Type="http://schemas.openxmlformats.org/officeDocument/2006/relationships/tags" Target="../tags/tag133.xml"/><Relationship Id="rId42" Type="http://schemas.openxmlformats.org/officeDocument/2006/relationships/tags" Target="../tags/tag132.xml"/><Relationship Id="rId41" Type="http://schemas.openxmlformats.org/officeDocument/2006/relationships/tags" Target="../tags/tag131.xml"/><Relationship Id="rId40" Type="http://schemas.openxmlformats.org/officeDocument/2006/relationships/tags" Target="../tags/tag130.xml"/><Relationship Id="rId4" Type="http://schemas.openxmlformats.org/officeDocument/2006/relationships/tags" Target="../tags/tag94.xml"/><Relationship Id="rId39" Type="http://schemas.openxmlformats.org/officeDocument/2006/relationships/tags" Target="../tags/tag129.xml"/><Relationship Id="rId38" Type="http://schemas.openxmlformats.org/officeDocument/2006/relationships/tags" Target="../tags/tag128.xml"/><Relationship Id="rId37" Type="http://schemas.openxmlformats.org/officeDocument/2006/relationships/tags" Target="../tags/tag127.xml"/><Relationship Id="rId36" Type="http://schemas.openxmlformats.org/officeDocument/2006/relationships/tags" Target="../tags/tag126.xml"/><Relationship Id="rId35" Type="http://schemas.openxmlformats.org/officeDocument/2006/relationships/tags" Target="../tags/tag125.xml"/><Relationship Id="rId34" Type="http://schemas.openxmlformats.org/officeDocument/2006/relationships/tags" Target="../tags/tag124.xml"/><Relationship Id="rId33" Type="http://schemas.openxmlformats.org/officeDocument/2006/relationships/tags" Target="../tags/tag123.xml"/><Relationship Id="rId32" Type="http://schemas.openxmlformats.org/officeDocument/2006/relationships/tags" Target="../tags/tag122.xml"/><Relationship Id="rId31" Type="http://schemas.openxmlformats.org/officeDocument/2006/relationships/tags" Target="../tags/tag121.xml"/><Relationship Id="rId30" Type="http://schemas.openxmlformats.org/officeDocument/2006/relationships/tags" Target="../tags/tag120.xml"/><Relationship Id="rId3" Type="http://schemas.openxmlformats.org/officeDocument/2006/relationships/tags" Target="../tags/tag93.xml"/><Relationship Id="rId29" Type="http://schemas.openxmlformats.org/officeDocument/2006/relationships/tags" Target="../tags/tag119.xml"/><Relationship Id="rId28" Type="http://schemas.openxmlformats.org/officeDocument/2006/relationships/tags" Target="../tags/tag118.xml"/><Relationship Id="rId27" Type="http://schemas.openxmlformats.org/officeDocument/2006/relationships/tags" Target="../tags/tag117.xml"/><Relationship Id="rId26" Type="http://schemas.openxmlformats.org/officeDocument/2006/relationships/tags" Target="../tags/tag116.xml"/><Relationship Id="rId25" Type="http://schemas.openxmlformats.org/officeDocument/2006/relationships/tags" Target="../tags/tag115.xml"/><Relationship Id="rId24" Type="http://schemas.openxmlformats.org/officeDocument/2006/relationships/tags" Target="../tags/tag114.xml"/><Relationship Id="rId23" Type="http://schemas.openxmlformats.org/officeDocument/2006/relationships/tags" Target="../tags/tag113.xml"/><Relationship Id="rId22" Type="http://schemas.openxmlformats.org/officeDocument/2006/relationships/tags" Target="../tags/tag112.xml"/><Relationship Id="rId21" Type="http://schemas.openxmlformats.org/officeDocument/2006/relationships/tags" Target="../tags/tag111.xml"/><Relationship Id="rId20" Type="http://schemas.openxmlformats.org/officeDocument/2006/relationships/tags" Target="../tags/tag110.xml"/><Relationship Id="rId2" Type="http://schemas.openxmlformats.org/officeDocument/2006/relationships/tags" Target="../tags/tag92.xml"/><Relationship Id="rId19" Type="http://schemas.openxmlformats.org/officeDocument/2006/relationships/tags" Target="../tags/tag109.xml"/><Relationship Id="rId18" Type="http://schemas.openxmlformats.org/officeDocument/2006/relationships/tags" Target="../tags/tag108.xml"/><Relationship Id="rId17" Type="http://schemas.openxmlformats.org/officeDocument/2006/relationships/tags" Target="../tags/tag107.xml"/><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62.xml.rels><?xml version="1.0" encoding="UTF-8" standalone="yes"?>
<Relationships xmlns="http://schemas.openxmlformats.org/package/2006/relationships"><Relationship Id="rId9" Type="http://schemas.openxmlformats.org/officeDocument/2006/relationships/tags" Target="../tags/tag180.xml"/><Relationship Id="rId80" Type="http://schemas.openxmlformats.org/officeDocument/2006/relationships/vmlDrawing" Target="../drawings/vmlDrawing19.vml"/><Relationship Id="rId8" Type="http://schemas.openxmlformats.org/officeDocument/2006/relationships/tags" Target="../tags/tag179.xml"/><Relationship Id="rId79" Type="http://schemas.openxmlformats.org/officeDocument/2006/relationships/slideLayout" Target="../slideLayouts/slideLayout1.xml"/><Relationship Id="rId78" Type="http://schemas.openxmlformats.org/officeDocument/2006/relationships/image" Target="../media/image93.wmf"/><Relationship Id="rId77" Type="http://schemas.openxmlformats.org/officeDocument/2006/relationships/oleObject" Target="../embeddings/oleObject93.bin"/><Relationship Id="rId76" Type="http://schemas.openxmlformats.org/officeDocument/2006/relationships/tags" Target="../tags/tag242.xml"/><Relationship Id="rId75" Type="http://schemas.openxmlformats.org/officeDocument/2006/relationships/tags" Target="../tags/tag241.xml"/><Relationship Id="rId74" Type="http://schemas.openxmlformats.org/officeDocument/2006/relationships/tags" Target="../tags/tag240.xml"/><Relationship Id="rId73" Type="http://schemas.openxmlformats.org/officeDocument/2006/relationships/tags" Target="../tags/tag239.xml"/><Relationship Id="rId72" Type="http://schemas.openxmlformats.org/officeDocument/2006/relationships/tags" Target="../tags/tag238.xml"/><Relationship Id="rId71" Type="http://schemas.openxmlformats.org/officeDocument/2006/relationships/tags" Target="../tags/tag237.xml"/><Relationship Id="rId70" Type="http://schemas.openxmlformats.org/officeDocument/2006/relationships/tags" Target="../tags/tag236.xml"/><Relationship Id="rId7" Type="http://schemas.openxmlformats.org/officeDocument/2006/relationships/tags" Target="../tags/tag178.xml"/><Relationship Id="rId69" Type="http://schemas.openxmlformats.org/officeDocument/2006/relationships/tags" Target="../tags/tag235.xml"/><Relationship Id="rId68" Type="http://schemas.openxmlformats.org/officeDocument/2006/relationships/tags" Target="../tags/tag234.xml"/><Relationship Id="rId67" Type="http://schemas.openxmlformats.org/officeDocument/2006/relationships/tags" Target="../tags/tag233.xml"/><Relationship Id="rId66" Type="http://schemas.openxmlformats.org/officeDocument/2006/relationships/tags" Target="../tags/tag232.xml"/><Relationship Id="rId65" Type="http://schemas.openxmlformats.org/officeDocument/2006/relationships/tags" Target="../tags/tag231.xml"/><Relationship Id="rId64" Type="http://schemas.openxmlformats.org/officeDocument/2006/relationships/tags" Target="../tags/tag230.xml"/><Relationship Id="rId63" Type="http://schemas.openxmlformats.org/officeDocument/2006/relationships/tags" Target="../tags/tag229.xml"/><Relationship Id="rId62" Type="http://schemas.openxmlformats.org/officeDocument/2006/relationships/tags" Target="../tags/tag228.xml"/><Relationship Id="rId61" Type="http://schemas.openxmlformats.org/officeDocument/2006/relationships/tags" Target="../tags/tag227.xml"/><Relationship Id="rId60" Type="http://schemas.openxmlformats.org/officeDocument/2006/relationships/tags" Target="../tags/tag226.xml"/><Relationship Id="rId6" Type="http://schemas.openxmlformats.org/officeDocument/2006/relationships/tags" Target="../tags/tag177.xml"/><Relationship Id="rId59" Type="http://schemas.openxmlformats.org/officeDocument/2006/relationships/tags" Target="../tags/tag225.xml"/><Relationship Id="rId58" Type="http://schemas.openxmlformats.org/officeDocument/2006/relationships/tags" Target="../tags/tag224.xml"/><Relationship Id="rId57" Type="http://schemas.openxmlformats.org/officeDocument/2006/relationships/tags" Target="../tags/tag223.xml"/><Relationship Id="rId56" Type="http://schemas.openxmlformats.org/officeDocument/2006/relationships/tags" Target="../tags/tag222.xml"/><Relationship Id="rId55" Type="http://schemas.openxmlformats.org/officeDocument/2006/relationships/tags" Target="../tags/tag221.xml"/><Relationship Id="rId54" Type="http://schemas.openxmlformats.org/officeDocument/2006/relationships/tags" Target="../tags/tag220.xml"/><Relationship Id="rId53" Type="http://schemas.openxmlformats.org/officeDocument/2006/relationships/tags" Target="../tags/tag219.xml"/><Relationship Id="rId52" Type="http://schemas.openxmlformats.org/officeDocument/2006/relationships/tags" Target="../tags/tag218.xml"/><Relationship Id="rId51" Type="http://schemas.openxmlformats.org/officeDocument/2006/relationships/tags" Target="../tags/tag217.xml"/><Relationship Id="rId50" Type="http://schemas.openxmlformats.org/officeDocument/2006/relationships/tags" Target="../tags/tag216.xml"/><Relationship Id="rId5" Type="http://schemas.openxmlformats.org/officeDocument/2006/relationships/tags" Target="../tags/tag176.xml"/><Relationship Id="rId49" Type="http://schemas.openxmlformats.org/officeDocument/2006/relationships/tags" Target="../tags/tag215.xml"/><Relationship Id="rId48" Type="http://schemas.openxmlformats.org/officeDocument/2006/relationships/tags" Target="../tags/tag214.xml"/><Relationship Id="rId47" Type="http://schemas.openxmlformats.org/officeDocument/2006/relationships/tags" Target="../tags/tag213.xml"/><Relationship Id="rId46" Type="http://schemas.openxmlformats.org/officeDocument/2006/relationships/tags" Target="../tags/tag212.xml"/><Relationship Id="rId45" Type="http://schemas.openxmlformats.org/officeDocument/2006/relationships/tags" Target="../tags/tag211.xml"/><Relationship Id="rId44" Type="http://schemas.openxmlformats.org/officeDocument/2006/relationships/tags" Target="../tags/tag210.xml"/><Relationship Id="rId43" Type="http://schemas.openxmlformats.org/officeDocument/2006/relationships/tags" Target="../tags/tag209.xml"/><Relationship Id="rId42" Type="http://schemas.openxmlformats.org/officeDocument/2006/relationships/tags" Target="../tags/tag208.xml"/><Relationship Id="rId41" Type="http://schemas.openxmlformats.org/officeDocument/2006/relationships/tags" Target="../tags/tag207.xml"/><Relationship Id="rId40" Type="http://schemas.openxmlformats.org/officeDocument/2006/relationships/tags" Target="../tags/tag206.xml"/><Relationship Id="rId4" Type="http://schemas.openxmlformats.org/officeDocument/2006/relationships/tags" Target="../tags/tag175.xml"/><Relationship Id="rId39" Type="http://schemas.openxmlformats.org/officeDocument/2006/relationships/tags" Target="../tags/tag205.xml"/><Relationship Id="rId38" Type="http://schemas.openxmlformats.org/officeDocument/2006/relationships/tags" Target="../tags/tag204.xml"/><Relationship Id="rId37" Type="http://schemas.openxmlformats.org/officeDocument/2006/relationships/tags" Target="../tags/tag203.xml"/><Relationship Id="rId36" Type="http://schemas.openxmlformats.org/officeDocument/2006/relationships/tags" Target="../tags/tag202.xml"/><Relationship Id="rId35" Type="http://schemas.openxmlformats.org/officeDocument/2006/relationships/tags" Target="../tags/tag201.xml"/><Relationship Id="rId34" Type="http://schemas.openxmlformats.org/officeDocument/2006/relationships/tags" Target="../tags/tag200.xml"/><Relationship Id="rId33" Type="http://schemas.openxmlformats.org/officeDocument/2006/relationships/tags" Target="../tags/tag199.xml"/><Relationship Id="rId32" Type="http://schemas.openxmlformats.org/officeDocument/2006/relationships/tags" Target="../tags/tag198.xml"/><Relationship Id="rId31" Type="http://schemas.openxmlformats.org/officeDocument/2006/relationships/tags" Target="../tags/tag197.xml"/><Relationship Id="rId30" Type="http://schemas.openxmlformats.org/officeDocument/2006/relationships/tags" Target="../tags/tag196.xml"/><Relationship Id="rId3" Type="http://schemas.openxmlformats.org/officeDocument/2006/relationships/tags" Target="../tags/tag174.xml"/><Relationship Id="rId29" Type="http://schemas.openxmlformats.org/officeDocument/2006/relationships/tags" Target="../tags/tag195.xml"/><Relationship Id="rId28" Type="http://schemas.openxmlformats.org/officeDocument/2006/relationships/tags" Target="../tags/tag194.xml"/><Relationship Id="rId27" Type="http://schemas.openxmlformats.org/officeDocument/2006/relationships/tags" Target="../tags/tag193.xml"/><Relationship Id="rId26" Type="http://schemas.openxmlformats.org/officeDocument/2006/relationships/tags" Target="../tags/tag192.xml"/><Relationship Id="rId25" Type="http://schemas.openxmlformats.org/officeDocument/2006/relationships/tags" Target="../tags/tag191.xml"/><Relationship Id="rId24" Type="http://schemas.openxmlformats.org/officeDocument/2006/relationships/tags" Target="../tags/tag190.xml"/><Relationship Id="rId23" Type="http://schemas.openxmlformats.org/officeDocument/2006/relationships/tags" Target="../tags/tag189.xml"/><Relationship Id="rId22" Type="http://schemas.openxmlformats.org/officeDocument/2006/relationships/tags" Target="../tags/tag188.xml"/><Relationship Id="rId21" Type="http://schemas.openxmlformats.org/officeDocument/2006/relationships/oleObject" Target="../embeddings/oleObject92.bin"/><Relationship Id="rId20" Type="http://schemas.openxmlformats.org/officeDocument/2006/relationships/tags" Target="../tags/tag187.xml"/><Relationship Id="rId2" Type="http://schemas.openxmlformats.org/officeDocument/2006/relationships/tags" Target="../tags/tag173.xml"/><Relationship Id="rId19" Type="http://schemas.openxmlformats.org/officeDocument/2006/relationships/image" Target="../media/image92.wmf"/><Relationship Id="rId18" Type="http://schemas.openxmlformats.org/officeDocument/2006/relationships/oleObject" Target="../embeddings/oleObject91.bin"/><Relationship Id="rId17" Type="http://schemas.openxmlformats.org/officeDocument/2006/relationships/tags" Target="../tags/tag186.xml"/><Relationship Id="rId16" Type="http://schemas.openxmlformats.org/officeDocument/2006/relationships/image" Target="../media/image91.wmf"/><Relationship Id="rId15" Type="http://schemas.openxmlformats.org/officeDocument/2006/relationships/oleObject" Target="../embeddings/oleObject90.bin"/><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9087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030080"/>
            <a:ext cx="9152792"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txBox="1"/>
          <p:nvPr>
            <p:custDataLst>
              <p:tags r:id="rId1"/>
            </p:custDataLst>
          </p:nvPr>
        </p:nvSpPr>
        <p:spPr>
          <a:xfrm>
            <a:off x="318782" y="2060848"/>
            <a:ext cx="8556770" cy="132556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zh-CN" altLang="en-US" sz="6000" b="1" dirty="0" smtClean="0">
                <a:latin typeface="黑体" panose="02010609060101010101" pitchFamily="49" charset="-122"/>
                <a:ea typeface="黑体" panose="02010609060101010101" pitchFamily="49" charset="-122"/>
              </a:rPr>
              <a:t>机器学习</a:t>
            </a:r>
            <a:br>
              <a:rPr lang="en-US" altLang="zh-CN" dirty="0" smtClean="0">
                <a:latin typeface="黑体" panose="02010609060101010101" pitchFamily="49" charset="-122"/>
                <a:ea typeface="黑体" panose="02010609060101010101" pitchFamily="49" charset="-122"/>
              </a:rPr>
            </a:br>
            <a:endParaRPr lang="en-US" altLang="zh-CN" dirty="0" smtClean="0">
              <a:latin typeface="黑体" panose="02010609060101010101" pitchFamily="49" charset="-122"/>
              <a:ea typeface="黑体" panose="02010609060101010101" pitchFamily="49" charset="-122"/>
            </a:endParaRPr>
          </a:p>
          <a:p>
            <a:pPr algn="ctr">
              <a:spcAft>
                <a:spcPts val="1200"/>
              </a:spcAft>
            </a:pPr>
            <a:endParaRPr lang="zh-CN" altLang="en-US" sz="3200" dirty="0" smtClean="0">
              <a:latin typeface="黑体" panose="02010609060101010101" pitchFamily="49" charset="-122"/>
              <a:ea typeface="黑体" panose="02010609060101010101" pitchFamily="49" charset="-122"/>
            </a:endParaRPr>
          </a:p>
          <a:p>
            <a:pPr algn="ctr">
              <a:spcAft>
                <a:spcPts val="1200"/>
              </a:spcAft>
            </a:pPr>
            <a:r>
              <a:rPr lang="zh-CN" altLang="en-US" sz="3200" dirty="0" smtClean="0">
                <a:latin typeface="黑体" panose="02010609060101010101" pitchFamily="49" charset="-122"/>
                <a:ea typeface="黑体" panose="02010609060101010101" pitchFamily="49" charset="-122"/>
              </a:rPr>
              <a:t>李成龙</a:t>
            </a:r>
            <a:br>
              <a:rPr lang="en-US" altLang="zh-CN" sz="800" dirty="0" smtClean="0">
                <a:latin typeface="黑体" panose="02010609060101010101" pitchFamily="49" charset="-122"/>
                <a:ea typeface="黑体" panose="02010609060101010101" pitchFamily="49" charset="-122"/>
              </a:rPr>
            </a:br>
            <a:br>
              <a:rPr lang="en-US" altLang="zh-CN"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安徽大学人工智能学院</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模型结构</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例子</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sym typeface="+mn-ea"/>
              </a:rPr>
              <a:t>套用俗语，决策树分类的思想类似于找对象。现想象一个女孩的母亲要给这个女孩介绍男朋友，于是有了下面的</a:t>
            </a:r>
            <a:r>
              <a:rPr lang="zh-CN" altLang="en-US" sz="2400" dirty="0" smtClean="0">
                <a:sym typeface="+mn-ea"/>
              </a:rPr>
              <a:t>对话：</a:t>
            </a:r>
            <a:endParaRPr lang="en-US" altLang="zh-CN" sz="2400" dirty="0" smtClean="0"/>
          </a:p>
          <a:p>
            <a:pPr lvl="2"/>
            <a:r>
              <a:rPr lang="zh-CN" altLang="en-US" sz="2000" dirty="0" smtClean="0">
                <a:sym typeface="+mn-ea"/>
              </a:rPr>
              <a:t>女儿</a:t>
            </a:r>
            <a:r>
              <a:rPr lang="zh-CN" altLang="en-US" sz="2000" dirty="0">
                <a:sym typeface="+mn-ea"/>
              </a:rPr>
              <a:t>：多大年纪了？</a:t>
            </a:r>
            <a:br>
              <a:rPr lang="zh-CN" altLang="en-US" sz="2000" dirty="0">
                <a:sym typeface="+mn-ea"/>
              </a:rPr>
            </a:br>
            <a:r>
              <a:rPr lang="zh-CN" altLang="en-US" sz="2000" dirty="0" smtClean="0">
                <a:sym typeface="+mn-ea"/>
              </a:rPr>
              <a:t>母亲</a:t>
            </a:r>
            <a:r>
              <a:rPr lang="zh-CN" altLang="en-US" sz="2000" dirty="0">
                <a:sym typeface="+mn-ea"/>
              </a:rPr>
              <a:t>：</a:t>
            </a:r>
            <a:r>
              <a:rPr lang="en-US" altLang="zh-CN" sz="2000" dirty="0">
                <a:sym typeface="+mn-ea"/>
              </a:rPr>
              <a:t>26</a:t>
            </a:r>
            <a:r>
              <a:rPr lang="zh-CN" altLang="en-US" sz="2000" dirty="0">
                <a:sym typeface="+mn-ea"/>
              </a:rPr>
              <a:t>。</a:t>
            </a:r>
            <a:br>
              <a:rPr lang="zh-CN" altLang="en-US" sz="2000" dirty="0">
                <a:sym typeface="+mn-ea"/>
              </a:rPr>
            </a:br>
            <a:r>
              <a:rPr lang="zh-CN" altLang="en-US" sz="2000" dirty="0" smtClean="0">
                <a:sym typeface="+mn-ea"/>
              </a:rPr>
              <a:t>女儿</a:t>
            </a:r>
            <a:r>
              <a:rPr lang="zh-CN" altLang="en-US" sz="2000" dirty="0">
                <a:sym typeface="+mn-ea"/>
              </a:rPr>
              <a:t>：长的帅不帅</a:t>
            </a:r>
            <a:r>
              <a:rPr lang="zh-CN" altLang="en-US" sz="2000" dirty="0" smtClean="0">
                <a:sym typeface="+mn-ea"/>
              </a:rPr>
              <a:t>？</a:t>
            </a:r>
            <a:br>
              <a:rPr lang="zh-CN" altLang="en-US" sz="2000" dirty="0" smtClean="0">
                <a:sym typeface="+mn-ea"/>
              </a:rPr>
            </a:br>
            <a:r>
              <a:rPr lang="zh-CN" altLang="en-US" sz="2000" dirty="0" smtClean="0">
                <a:sym typeface="+mn-ea"/>
              </a:rPr>
              <a:t>母亲</a:t>
            </a:r>
            <a:r>
              <a:rPr lang="zh-CN" altLang="en-US" sz="2000" dirty="0">
                <a:sym typeface="+mn-ea"/>
              </a:rPr>
              <a:t>：挺帅的。</a:t>
            </a:r>
            <a:br>
              <a:rPr lang="zh-CN" altLang="en-US" sz="2000" dirty="0">
                <a:sym typeface="+mn-ea"/>
              </a:rPr>
            </a:br>
            <a:r>
              <a:rPr lang="zh-CN" altLang="en-US" sz="2000" dirty="0" smtClean="0">
                <a:sym typeface="+mn-ea"/>
              </a:rPr>
              <a:t>女儿</a:t>
            </a:r>
            <a:r>
              <a:rPr lang="zh-CN" altLang="en-US" sz="2000" dirty="0">
                <a:sym typeface="+mn-ea"/>
              </a:rPr>
              <a:t>：收入高不？</a:t>
            </a:r>
            <a:br>
              <a:rPr lang="zh-CN" altLang="en-US" sz="2000" dirty="0">
                <a:sym typeface="+mn-ea"/>
              </a:rPr>
            </a:br>
            <a:r>
              <a:rPr lang="zh-CN" altLang="en-US" sz="2000" dirty="0" smtClean="0">
                <a:sym typeface="+mn-ea"/>
              </a:rPr>
              <a:t>母亲</a:t>
            </a:r>
            <a:r>
              <a:rPr lang="zh-CN" altLang="en-US" sz="2000" dirty="0">
                <a:sym typeface="+mn-ea"/>
              </a:rPr>
              <a:t>：不算很高，中等情况。</a:t>
            </a:r>
            <a:br>
              <a:rPr lang="zh-CN" altLang="en-US" sz="2000" dirty="0">
                <a:sym typeface="+mn-ea"/>
              </a:rPr>
            </a:br>
            <a:r>
              <a:rPr lang="zh-CN" altLang="en-US" sz="2000" dirty="0" smtClean="0">
                <a:sym typeface="+mn-ea"/>
              </a:rPr>
              <a:t>女儿</a:t>
            </a:r>
            <a:r>
              <a:rPr lang="zh-CN" altLang="en-US" sz="2000" dirty="0">
                <a:sym typeface="+mn-ea"/>
              </a:rPr>
              <a:t>：是公务员不？</a:t>
            </a:r>
            <a:br>
              <a:rPr lang="zh-CN" altLang="en-US" sz="2000" dirty="0">
                <a:sym typeface="+mn-ea"/>
              </a:rPr>
            </a:br>
            <a:r>
              <a:rPr lang="zh-CN" altLang="en-US" sz="2000" dirty="0" smtClean="0">
                <a:sym typeface="+mn-ea"/>
              </a:rPr>
              <a:t>母亲</a:t>
            </a:r>
            <a:r>
              <a:rPr lang="zh-CN" altLang="en-US" sz="2000" dirty="0">
                <a:sym typeface="+mn-ea"/>
              </a:rPr>
              <a:t>：是，在税务局上班呢。</a:t>
            </a:r>
            <a:br>
              <a:rPr lang="zh-CN" altLang="en-US" sz="2000" dirty="0">
                <a:sym typeface="+mn-ea"/>
              </a:rPr>
            </a:br>
            <a:r>
              <a:rPr lang="zh-CN" altLang="en-US" sz="2000" dirty="0" smtClean="0">
                <a:sym typeface="+mn-ea"/>
              </a:rPr>
              <a:t>女儿</a:t>
            </a:r>
            <a:r>
              <a:rPr lang="zh-CN" altLang="en-US" sz="2000" dirty="0">
                <a:sym typeface="+mn-ea"/>
              </a:rPr>
              <a:t>：那好，我去见见</a:t>
            </a:r>
            <a:r>
              <a:rPr lang="zh-CN" altLang="en-US" sz="2000" dirty="0" smtClean="0">
                <a:sym typeface="+mn-ea"/>
              </a:rPr>
              <a:t>。</a:t>
            </a:r>
            <a:endParaRPr lang="zh-CN" altLang="en-US"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模型结构</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例子</a:t>
            </a:r>
            <a:endParaRPr lang="en-US" altLang="zh-CN" sz="2800" b="1" dirty="0" smtClean="0">
              <a:latin typeface="黑体" panose="02010609060101010101" pitchFamily="49" charset="-122"/>
              <a:ea typeface="黑体" panose="02010609060101010101" pitchFamily="49" charset="-122"/>
            </a:endParaRPr>
          </a:p>
        </p:txBody>
      </p:sp>
      <p:pic>
        <p:nvPicPr>
          <p:cNvPr id="4" name="Picture 2" descr="http://hi.csdn.net/attachment/201201/8/0_1326015919pgCu.gif"/>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1561020" y="1700808"/>
            <a:ext cx="5688632" cy="4543097"/>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模型结构</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决策树是解决分类问题的一般方法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solidFill>
                  <a:srgbClr val="0000FF"/>
                </a:solidFill>
              </a:rPr>
              <a:t>基本思想</a:t>
            </a:r>
            <a:r>
              <a:rPr lang="zh-CN" altLang="en-US" sz="2400" dirty="0" smtClean="0"/>
              <a:t>：</a:t>
            </a:r>
            <a:r>
              <a:rPr lang="zh-CN" altLang="zh-CN" sz="2400" dirty="0"/>
              <a:t>模拟人类进行级联选择或决策的过程，按照属性的某个优先级依次对数据的全部属性进行判别，从而得到输入数据所对应的预测</a:t>
            </a:r>
            <a:r>
              <a:rPr lang="zh-CN" altLang="zh-CN" sz="2400" dirty="0" smtClean="0"/>
              <a:t>输出</a:t>
            </a:r>
            <a:endParaRPr lang="en-US" altLang="zh-CN" sz="2400" dirty="0" smtClean="0"/>
          </a:p>
          <a:p>
            <a:pPr lvl="1"/>
            <a:r>
              <a:rPr lang="zh-CN" altLang="en-US" sz="2400" dirty="0" smtClean="0">
                <a:solidFill>
                  <a:srgbClr val="0000FF"/>
                </a:solidFill>
              </a:rPr>
              <a:t>模型结构</a:t>
            </a:r>
            <a:r>
              <a:rPr lang="zh-CN" altLang="en-US" sz="2400" dirty="0"/>
              <a:t>：</a:t>
            </a:r>
            <a:r>
              <a:rPr lang="zh-CN" altLang="zh-CN" sz="2400" dirty="0"/>
              <a:t>一个根结点、若干内部结点和叶结点</a:t>
            </a:r>
            <a:endParaRPr lang="en-US" altLang="zh-CN" sz="2400" dirty="0"/>
          </a:p>
          <a:p>
            <a:pPr lvl="2"/>
            <a:r>
              <a:rPr lang="zh-CN" altLang="zh-CN" sz="2000" dirty="0"/>
              <a:t>叶结点表示决策的</a:t>
            </a:r>
            <a:r>
              <a:rPr lang="zh-CN" altLang="zh-CN" sz="2000" dirty="0" smtClean="0"/>
              <a:t>结果</a:t>
            </a:r>
            <a:endParaRPr lang="en-US" altLang="zh-CN" sz="2000" dirty="0" smtClean="0"/>
          </a:p>
          <a:p>
            <a:pPr lvl="2"/>
            <a:r>
              <a:rPr lang="zh-CN" altLang="zh-CN" sz="2000" dirty="0" smtClean="0"/>
              <a:t>内部</a:t>
            </a:r>
            <a:r>
              <a:rPr lang="zh-CN" altLang="zh-CN" sz="2000" dirty="0"/>
              <a:t>结点表示对样本某一属性</a:t>
            </a:r>
            <a:r>
              <a:rPr lang="zh-CN" altLang="zh-CN" sz="2000" dirty="0" smtClean="0"/>
              <a:t>判别</a:t>
            </a:r>
            <a:endParaRPr lang="en-US" altLang="zh-CN" sz="2000" dirty="0" smtClean="0"/>
          </a:p>
          <a:p>
            <a:pPr lvl="1"/>
            <a:r>
              <a:rPr lang="zh-CN" altLang="zh-CN" sz="2400" dirty="0"/>
              <a:t>测试序列</a:t>
            </a:r>
            <a:r>
              <a:rPr lang="zh-CN" altLang="en-US" sz="2400" dirty="0"/>
              <a:t>：</a:t>
            </a:r>
            <a:r>
              <a:rPr lang="zh-CN" altLang="zh-CN" sz="2400" dirty="0"/>
              <a:t>从根结点到某一叶子结点的路径</a:t>
            </a:r>
            <a:endParaRPr lang="zh-CN" altLang="en-US" sz="2400" dirty="0"/>
          </a:p>
        </p:txBody>
      </p:sp>
      <p:pic>
        <p:nvPicPr>
          <p:cNvPr id="21" name="图片 20"/>
          <p:cNvPicPr>
            <a:picLocks noChangeAspect="1"/>
          </p:cNvPicPr>
          <p:nvPr/>
        </p:nvPicPr>
        <p:blipFill>
          <a:blip r:embed="rId1"/>
          <a:stretch>
            <a:fillRect/>
          </a:stretch>
        </p:blipFill>
        <p:spPr>
          <a:xfrm>
            <a:off x="2063479" y="4581128"/>
            <a:ext cx="2292497" cy="1923500"/>
          </a:xfrm>
          <a:prstGeom prst="rect">
            <a:avLst/>
          </a:prstGeom>
        </p:spPr>
      </p:pic>
      <p:sp>
        <p:nvSpPr>
          <p:cNvPr id="22" name="文本框 4"/>
          <p:cNvSpPr txBox="1"/>
          <p:nvPr/>
        </p:nvSpPr>
        <p:spPr>
          <a:xfrm>
            <a:off x="2411761" y="6381328"/>
            <a:ext cx="1338828" cy="369332"/>
          </a:xfrm>
          <a:prstGeom prst="rect">
            <a:avLst/>
          </a:prstGeom>
          <a:noFill/>
        </p:spPr>
        <p:txBody>
          <a:bodyPr wrap="none" rtlCol="0">
            <a:spAutoFit/>
          </a:bodyPr>
          <a:lstStyle/>
          <a:p>
            <a:pPr algn="ctr"/>
            <a:r>
              <a:rPr lang="zh-CN" altLang="zh-CN" dirty="0">
                <a:solidFill>
                  <a:schemeClr val="tx1"/>
                </a:solidFill>
              </a:rPr>
              <a:t>决策树模型</a:t>
            </a:r>
            <a:endParaRPr lang="zh-CN" altLang="en-US" dirty="0">
              <a:solidFill>
                <a:schemeClr val="tx1"/>
              </a:solidFill>
            </a:endParaRPr>
          </a:p>
        </p:txBody>
      </p:sp>
      <p:pic>
        <p:nvPicPr>
          <p:cNvPr id="23" name="图片 22"/>
          <p:cNvPicPr>
            <a:picLocks noChangeAspect="1"/>
          </p:cNvPicPr>
          <p:nvPr/>
        </p:nvPicPr>
        <p:blipFill>
          <a:blip r:embed="rId2"/>
          <a:stretch>
            <a:fillRect/>
          </a:stretch>
        </p:blipFill>
        <p:spPr>
          <a:xfrm>
            <a:off x="4788024" y="4581128"/>
            <a:ext cx="2037124" cy="1869361"/>
          </a:xfrm>
          <a:prstGeom prst="rect">
            <a:avLst/>
          </a:prstGeom>
        </p:spPr>
      </p:pic>
      <p:sp>
        <p:nvSpPr>
          <p:cNvPr id="24" name="文本框 6"/>
          <p:cNvSpPr txBox="1"/>
          <p:nvPr/>
        </p:nvSpPr>
        <p:spPr>
          <a:xfrm>
            <a:off x="5353478" y="6381328"/>
            <a:ext cx="1107996" cy="369332"/>
          </a:xfrm>
          <a:prstGeom prst="rect">
            <a:avLst/>
          </a:prstGeom>
          <a:noFill/>
        </p:spPr>
        <p:txBody>
          <a:bodyPr wrap="none" rtlCol="0">
            <a:spAutoFit/>
          </a:bodyPr>
          <a:lstStyle/>
          <a:p>
            <a:r>
              <a:rPr lang="zh-CN" altLang="zh-CN" dirty="0">
                <a:solidFill>
                  <a:schemeClr val="tx1"/>
                </a:solidFill>
              </a:rPr>
              <a:t>测试序列</a:t>
            </a:r>
            <a:endParaRPr lang="zh-CN" altLang="en-US"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模型结构</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决策树是解决分类问题的一般方法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t>决策树解决分类问题一般包含两个步骤</a:t>
            </a:r>
            <a:endParaRPr lang="en-US" altLang="zh-CN" sz="2400" dirty="0" smtClean="0"/>
          </a:p>
          <a:p>
            <a:pPr lvl="2"/>
            <a:r>
              <a:rPr lang="zh-CN" altLang="en-US" sz="2000" dirty="0" smtClean="0"/>
              <a:t>模型</a:t>
            </a:r>
            <a:r>
              <a:rPr lang="zh-CN" altLang="en-US" sz="2000" dirty="0"/>
              <a:t>构建（归纳</a:t>
            </a:r>
            <a:r>
              <a:rPr lang="zh-CN" altLang="en-US" sz="2000" dirty="0" smtClean="0"/>
              <a:t>）：通过</a:t>
            </a:r>
            <a:r>
              <a:rPr lang="zh-CN" altLang="en-US" sz="2000" dirty="0"/>
              <a:t>对训练集合的归纳，建立分类</a:t>
            </a:r>
            <a:r>
              <a:rPr lang="zh-CN" altLang="en-US" sz="2000" dirty="0" smtClean="0"/>
              <a:t>模型</a:t>
            </a:r>
            <a:endParaRPr lang="en-US" altLang="zh-CN" sz="2000" dirty="0" smtClean="0"/>
          </a:p>
          <a:p>
            <a:pPr lvl="2"/>
            <a:r>
              <a:rPr lang="zh-CN" altLang="en-US" sz="2000" dirty="0"/>
              <a:t>预测应用（</a:t>
            </a:r>
            <a:r>
              <a:rPr lang="zh-CN" altLang="en-US" sz="2000" dirty="0" smtClean="0"/>
              <a:t>推论）：根据分类</a:t>
            </a:r>
            <a:r>
              <a:rPr lang="zh-CN" altLang="en-US" sz="2000" dirty="0"/>
              <a:t>模型，对测试集合进行测试</a:t>
            </a:r>
            <a:br>
              <a:rPr lang="zh-CN" altLang="en-US" sz="2000" dirty="0"/>
            </a:br>
            <a:endParaRPr lang="zh-CN" altLang="en-US" sz="2000" dirty="0"/>
          </a:p>
        </p:txBody>
      </p:sp>
      <p:graphicFrame>
        <p:nvGraphicFramePr>
          <p:cNvPr id="4" name="Group 49"/>
          <p:cNvGraphicFramePr>
            <a:graphicFrameLocks noGrp="1"/>
          </p:cNvGraphicFramePr>
          <p:nvPr/>
        </p:nvGraphicFramePr>
        <p:xfrm>
          <a:off x="1619672" y="3284984"/>
          <a:ext cx="2956581" cy="1524000"/>
        </p:xfrm>
        <a:graphic>
          <a:graphicData uri="http://schemas.openxmlformats.org/drawingml/2006/table">
            <a:tbl>
              <a:tblPr/>
              <a:tblGrid>
                <a:gridCol w="591100"/>
                <a:gridCol w="591100"/>
                <a:gridCol w="592181"/>
                <a:gridCol w="591100"/>
                <a:gridCol w="591100"/>
              </a:tblGrid>
              <a:tr h="119256">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TID</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类</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0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100</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0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125</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0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400</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7203">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51"/>
          <p:cNvSpPr>
            <a:spLocks noChangeArrowheads="1"/>
          </p:cNvSpPr>
          <p:nvPr/>
        </p:nvSpPr>
        <p:spPr bwMode="auto">
          <a:xfrm>
            <a:off x="5615070" y="3068762"/>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dirty="0"/>
              <a:t>学习算法</a:t>
            </a:r>
            <a:endParaRPr lang="zh-CN" altLang="en-US" dirty="0"/>
          </a:p>
        </p:txBody>
      </p:sp>
      <p:sp>
        <p:nvSpPr>
          <p:cNvPr id="6" name="Rectangle 53"/>
          <p:cNvSpPr>
            <a:spLocks noChangeArrowheads="1"/>
          </p:cNvSpPr>
          <p:nvPr/>
        </p:nvSpPr>
        <p:spPr bwMode="auto">
          <a:xfrm>
            <a:off x="5615070" y="4076874"/>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a:t>学习模型</a:t>
            </a:r>
            <a:endParaRPr lang="zh-CN" altLang="en-US"/>
          </a:p>
        </p:txBody>
      </p:sp>
      <p:sp>
        <p:nvSpPr>
          <p:cNvPr id="7" name="Rectangle 54"/>
          <p:cNvSpPr>
            <a:spLocks noChangeArrowheads="1"/>
          </p:cNvSpPr>
          <p:nvPr/>
        </p:nvSpPr>
        <p:spPr bwMode="auto">
          <a:xfrm>
            <a:off x="7701044" y="4499927"/>
            <a:ext cx="865188" cy="647700"/>
          </a:xfrm>
          <a:prstGeom prst="rect">
            <a:avLst/>
          </a:prstGeom>
          <a:solidFill>
            <a:srgbClr val="CC0099"/>
          </a:solidFill>
          <a:ln w="9525">
            <a:solidFill>
              <a:schemeClr val="tx1"/>
            </a:solidFill>
            <a:miter lim="800000"/>
          </a:ln>
          <a:effectLst/>
        </p:spPr>
        <p:txBody>
          <a:bodyPr wrap="none" anchor="ctr"/>
          <a:lstStyle/>
          <a:p>
            <a:endParaRPr lang="zh-CN" altLang="en-US"/>
          </a:p>
        </p:txBody>
      </p:sp>
      <p:sp>
        <p:nvSpPr>
          <p:cNvPr id="8" name="Rectangle 55"/>
          <p:cNvSpPr>
            <a:spLocks noChangeArrowheads="1"/>
          </p:cNvSpPr>
          <p:nvPr/>
        </p:nvSpPr>
        <p:spPr bwMode="auto">
          <a:xfrm>
            <a:off x="7558169" y="4571365"/>
            <a:ext cx="865188" cy="647700"/>
          </a:xfrm>
          <a:prstGeom prst="rect">
            <a:avLst/>
          </a:prstGeom>
          <a:solidFill>
            <a:srgbClr val="CC0099"/>
          </a:solidFill>
          <a:ln w="9525">
            <a:solidFill>
              <a:schemeClr val="tx1"/>
            </a:solidFill>
            <a:miter lim="800000"/>
          </a:ln>
          <a:effectLst/>
        </p:spPr>
        <p:txBody>
          <a:bodyPr wrap="none" anchor="ctr"/>
          <a:lstStyle/>
          <a:p>
            <a:endParaRPr lang="zh-CN" altLang="en-US"/>
          </a:p>
        </p:txBody>
      </p:sp>
      <p:sp>
        <p:nvSpPr>
          <p:cNvPr id="9" name="Rectangle 56"/>
          <p:cNvSpPr>
            <a:spLocks noChangeArrowheads="1"/>
          </p:cNvSpPr>
          <p:nvPr/>
        </p:nvSpPr>
        <p:spPr bwMode="auto">
          <a:xfrm>
            <a:off x="7412119" y="4644390"/>
            <a:ext cx="865188" cy="647700"/>
          </a:xfrm>
          <a:prstGeom prst="rect">
            <a:avLst/>
          </a:prstGeom>
          <a:solidFill>
            <a:srgbClr val="CC0099"/>
          </a:solidFill>
          <a:ln w="9525">
            <a:solidFill>
              <a:schemeClr val="tx1"/>
            </a:solidFill>
            <a:miter lim="800000"/>
          </a:ln>
          <a:effectLst/>
        </p:spPr>
        <p:txBody>
          <a:bodyPr wrap="none" anchor="ctr"/>
          <a:lstStyle/>
          <a:p>
            <a:pPr algn="ctr"/>
            <a:r>
              <a:rPr lang="zh-CN" altLang="en-US">
                <a:solidFill>
                  <a:schemeClr val="bg1"/>
                </a:solidFill>
              </a:rPr>
              <a:t>模型</a:t>
            </a:r>
            <a:endParaRPr lang="zh-CN" altLang="en-US">
              <a:solidFill>
                <a:schemeClr val="bg1"/>
              </a:solidFill>
            </a:endParaRPr>
          </a:p>
        </p:txBody>
      </p:sp>
      <p:sp>
        <p:nvSpPr>
          <p:cNvPr id="10" name="Rectangle 58"/>
          <p:cNvSpPr>
            <a:spLocks noChangeArrowheads="1"/>
          </p:cNvSpPr>
          <p:nvPr/>
        </p:nvSpPr>
        <p:spPr bwMode="auto">
          <a:xfrm>
            <a:off x="5615070" y="5373216"/>
            <a:ext cx="1439863" cy="576262"/>
          </a:xfrm>
          <a:prstGeom prst="rect">
            <a:avLst/>
          </a:prstGeom>
          <a:solidFill>
            <a:schemeClr val="tx2">
              <a:lumMod val="50000"/>
              <a:lumOff val="50000"/>
            </a:schemeClr>
          </a:solidFill>
          <a:ln w="9525">
            <a:solidFill>
              <a:schemeClr val="tx1"/>
            </a:solidFill>
            <a:miter lim="800000"/>
          </a:ln>
          <a:effectLst/>
        </p:spPr>
        <p:txBody>
          <a:bodyPr wrap="none" anchor="ctr"/>
          <a:lstStyle/>
          <a:p>
            <a:pPr algn="ctr"/>
            <a:r>
              <a:rPr lang="zh-CN" altLang="en-US" dirty="0"/>
              <a:t>应用模型</a:t>
            </a:r>
            <a:endParaRPr lang="zh-CN" altLang="en-US" dirty="0"/>
          </a:p>
        </p:txBody>
      </p:sp>
      <p:graphicFrame>
        <p:nvGraphicFramePr>
          <p:cNvPr id="11" name="Group 59"/>
          <p:cNvGraphicFramePr>
            <a:graphicFrameLocks noGrp="1"/>
          </p:cNvGraphicFramePr>
          <p:nvPr/>
        </p:nvGraphicFramePr>
        <p:xfrm>
          <a:off x="1630618" y="5139808"/>
          <a:ext cx="2999117" cy="1710232"/>
        </p:xfrm>
        <a:graphic>
          <a:graphicData uri="http://schemas.openxmlformats.org/drawingml/2006/table">
            <a:tbl>
              <a:tblPr/>
              <a:tblGrid>
                <a:gridCol w="599604"/>
                <a:gridCol w="599604"/>
                <a:gridCol w="600701"/>
                <a:gridCol w="599604"/>
                <a:gridCol w="599604"/>
              </a:tblGrid>
              <a:tr h="119256">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TID</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类</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35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100</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35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125</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S</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35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Y</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400</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a:t>
                      </a:r>
                      <a:endParaRPr kumimoji="1" lang="en-US" altLang="zh-CN"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1358">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415</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endPar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0000"/>
                        <a:buFont typeface="Wingdings" panose="05000000000000000000" pitchFamily="2" charset="2"/>
                        <a:buNone/>
                      </a:pPr>
                      <a:r>
                        <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endParaRPr kumimoji="1" lang="zh-CN" altLang="en-US" sz="1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 name="Text Box 97"/>
          <p:cNvSpPr txBox="1">
            <a:spLocks noChangeArrowheads="1"/>
          </p:cNvSpPr>
          <p:nvPr/>
        </p:nvSpPr>
        <p:spPr bwMode="auto">
          <a:xfrm>
            <a:off x="2010458" y="2946430"/>
            <a:ext cx="2252540" cy="338554"/>
          </a:xfrm>
          <a:prstGeom prst="rect">
            <a:avLst/>
          </a:prstGeom>
          <a:noFill/>
          <a:ln>
            <a:noFill/>
          </a:ln>
          <a:effectLst/>
        </p:spPr>
        <p:txBody>
          <a:bodyPr wrap="none">
            <a:spAutoFit/>
          </a:bodyPr>
          <a:lstStyle/>
          <a:p>
            <a:r>
              <a:rPr lang="zh-CN" altLang="en-US" sz="1600" b="1" dirty="0"/>
              <a:t>训练集（</a:t>
            </a:r>
            <a:r>
              <a:rPr lang="zh-CN" altLang="en-US" sz="1600" b="1" dirty="0" smtClean="0"/>
              <a:t>类</a:t>
            </a:r>
            <a:r>
              <a:rPr lang="zh-CN" altLang="en-US" sz="1600" b="1" dirty="0"/>
              <a:t>标记</a:t>
            </a:r>
            <a:r>
              <a:rPr lang="zh-CN" altLang="en-US" sz="1600" b="1" dirty="0" smtClean="0"/>
              <a:t>已知</a:t>
            </a:r>
            <a:r>
              <a:rPr lang="zh-CN" altLang="en-US" sz="1600" b="1" dirty="0"/>
              <a:t>）</a:t>
            </a:r>
            <a:endParaRPr lang="zh-CN" altLang="en-US" sz="1600" b="1" dirty="0"/>
          </a:p>
        </p:txBody>
      </p:sp>
      <p:sp>
        <p:nvSpPr>
          <p:cNvPr id="13" name="Text Box 98"/>
          <p:cNvSpPr txBox="1">
            <a:spLocks noChangeArrowheads="1"/>
          </p:cNvSpPr>
          <p:nvPr/>
        </p:nvSpPr>
        <p:spPr bwMode="auto">
          <a:xfrm>
            <a:off x="2010458" y="4818638"/>
            <a:ext cx="2252540" cy="338554"/>
          </a:xfrm>
          <a:prstGeom prst="rect">
            <a:avLst/>
          </a:prstGeom>
          <a:noFill/>
          <a:ln>
            <a:noFill/>
          </a:ln>
          <a:effectLst/>
        </p:spPr>
        <p:txBody>
          <a:bodyPr wrap="none">
            <a:spAutoFit/>
          </a:bodyPr>
          <a:lstStyle/>
          <a:p>
            <a:r>
              <a:rPr lang="zh-CN" altLang="en-US" sz="1600" b="1" dirty="0"/>
              <a:t>检验集（</a:t>
            </a:r>
            <a:r>
              <a:rPr lang="zh-CN" altLang="en-US" sz="1600" b="1" dirty="0" smtClean="0"/>
              <a:t>类</a:t>
            </a:r>
            <a:r>
              <a:rPr lang="zh-CN" altLang="en-US" sz="1600" b="1" dirty="0"/>
              <a:t>标记</a:t>
            </a:r>
            <a:r>
              <a:rPr lang="zh-CN" altLang="en-US" sz="1600" b="1" dirty="0" smtClean="0"/>
              <a:t>未知</a:t>
            </a:r>
            <a:r>
              <a:rPr lang="zh-CN" altLang="en-US" sz="1600" b="1" dirty="0"/>
              <a:t>）</a:t>
            </a:r>
            <a:endParaRPr lang="zh-CN" altLang="en-US" sz="1600" b="1" dirty="0"/>
          </a:p>
        </p:txBody>
      </p:sp>
      <p:sp>
        <p:nvSpPr>
          <p:cNvPr id="14" name="Line 99"/>
          <p:cNvSpPr>
            <a:spLocks noChangeShapeType="1"/>
          </p:cNvSpPr>
          <p:nvPr/>
        </p:nvSpPr>
        <p:spPr bwMode="auto">
          <a:xfrm>
            <a:off x="6372200" y="3645024"/>
            <a:ext cx="0" cy="432048"/>
          </a:xfrm>
          <a:prstGeom prst="line">
            <a:avLst/>
          </a:prstGeom>
          <a:noFill/>
          <a:ln w="9525">
            <a:solidFill>
              <a:schemeClr val="tx1"/>
            </a:solidFill>
            <a:round/>
            <a:tailEnd type="triangle" w="med" len="med"/>
          </a:ln>
          <a:effectLst/>
        </p:spPr>
        <p:txBody>
          <a:bodyPr/>
          <a:lstStyle/>
          <a:p>
            <a:endParaRPr lang="zh-CN" altLang="en-US"/>
          </a:p>
        </p:txBody>
      </p:sp>
      <p:sp>
        <p:nvSpPr>
          <p:cNvPr id="15" name="Line 100"/>
          <p:cNvSpPr>
            <a:spLocks noChangeShapeType="1"/>
          </p:cNvSpPr>
          <p:nvPr/>
        </p:nvSpPr>
        <p:spPr bwMode="auto">
          <a:xfrm>
            <a:off x="6372199" y="4653136"/>
            <a:ext cx="1039920" cy="242079"/>
          </a:xfrm>
          <a:prstGeom prst="line">
            <a:avLst/>
          </a:prstGeom>
          <a:noFill/>
          <a:ln w="9525">
            <a:solidFill>
              <a:schemeClr val="tx1"/>
            </a:solidFill>
            <a:round/>
            <a:tailEnd type="triangle" w="med" len="med"/>
          </a:ln>
          <a:effectLst/>
        </p:spPr>
        <p:txBody>
          <a:bodyPr/>
          <a:lstStyle/>
          <a:p>
            <a:endParaRPr lang="zh-CN" altLang="en-US"/>
          </a:p>
        </p:txBody>
      </p:sp>
      <p:sp>
        <p:nvSpPr>
          <p:cNvPr id="16" name="Line 101"/>
          <p:cNvSpPr>
            <a:spLocks noChangeShapeType="1"/>
          </p:cNvSpPr>
          <p:nvPr/>
        </p:nvSpPr>
        <p:spPr bwMode="auto">
          <a:xfrm flipH="1">
            <a:off x="6372199" y="5147629"/>
            <a:ext cx="1043095" cy="225588"/>
          </a:xfrm>
          <a:prstGeom prst="line">
            <a:avLst/>
          </a:prstGeom>
          <a:noFill/>
          <a:ln w="9525">
            <a:solidFill>
              <a:schemeClr val="tx1"/>
            </a:solidFill>
            <a:round/>
            <a:tailEnd type="triangle" w="med" len="med"/>
          </a:ln>
          <a:effectLst/>
        </p:spPr>
        <p:txBody>
          <a:bodyPr/>
          <a:lstStyle/>
          <a:p>
            <a:endParaRPr lang="zh-CN" altLang="en-US"/>
          </a:p>
        </p:txBody>
      </p:sp>
      <p:sp>
        <p:nvSpPr>
          <p:cNvPr id="17" name="Line 102"/>
          <p:cNvSpPr>
            <a:spLocks noChangeShapeType="1"/>
          </p:cNvSpPr>
          <p:nvPr/>
        </p:nvSpPr>
        <p:spPr bwMode="auto">
          <a:xfrm>
            <a:off x="4607008" y="3923665"/>
            <a:ext cx="1008062" cy="441340"/>
          </a:xfrm>
          <a:prstGeom prst="line">
            <a:avLst/>
          </a:prstGeom>
          <a:noFill/>
          <a:ln w="9525">
            <a:solidFill>
              <a:schemeClr val="tx1"/>
            </a:solidFill>
            <a:round/>
            <a:tailEnd type="triangle" w="med" len="med"/>
          </a:ln>
          <a:effectLst/>
        </p:spPr>
        <p:txBody>
          <a:bodyPr/>
          <a:lstStyle/>
          <a:p>
            <a:endParaRPr lang="zh-CN" altLang="en-US"/>
          </a:p>
        </p:txBody>
      </p:sp>
      <p:sp>
        <p:nvSpPr>
          <p:cNvPr id="18" name="Line 103"/>
          <p:cNvSpPr>
            <a:spLocks noChangeShapeType="1"/>
          </p:cNvSpPr>
          <p:nvPr/>
        </p:nvSpPr>
        <p:spPr bwMode="auto">
          <a:xfrm flipH="1">
            <a:off x="4716016" y="5949478"/>
            <a:ext cx="1546978" cy="287834"/>
          </a:xfrm>
          <a:prstGeom prst="line">
            <a:avLst/>
          </a:prstGeom>
          <a:noFill/>
          <a:ln w="9525">
            <a:solidFill>
              <a:schemeClr val="tx1"/>
            </a:solidFill>
            <a:round/>
            <a:tailEnd type="triangle" w="med" len="med"/>
          </a:ln>
          <a:effectLst/>
        </p:spPr>
        <p:txBody>
          <a:bodyPr/>
          <a:lstStyle/>
          <a:p>
            <a:endParaRPr lang="zh-CN" altLang="en-US"/>
          </a:p>
        </p:txBody>
      </p:sp>
      <p:sp>
        <p:nvSpPr>
          <p:cNvPr id="19" name="Text Box 104"/>
          <p:cNvSpPr txBox="1">
            <a:spLocks noChangeArrowheads="1"/>
          </p:cNvSpPr>
          <p:nvPr/>
        </p:nvSpPr>
        <p:spPr bwMode="auto">
          <a:xfrm>
            <a:off x="4788024" y="4149080"/>
            <a:ext cx="646331" cy="369332"/>
          </a:xfrm>
          <a:prstGeom prst="rect">
            <a:avLst/>
          </a:prstGeom>
          <a:noFill/>
          <a:ln>
            <a:noFill/>
          </a:ln>
          <a:effectLst/>
        </p:spPr>
        <p:txBody>
          <a:bodyPr wrap="none">
            <a:spAutoFit/>
          </a:bodyPr>
          <a:lstStyle/>
          <a:p>
            <a:r>
              <a:rPr lang="zh-CN" altLang="en-US" dirty="0"/>
              <a:t>归纳</a:t>
            </a:r>
            <a:endParaRPr lang="zh-CN" altLang="en-US" dirty="0"/>
          </a:p>
        </p:txBody>
      </p:sp>
      <p:sp>
        <p:nvSpPr>
          <p:cNvPr id="20" name="Text Box 105"/>
          <p:cNvSpPr txBox="1">
            <a:spLocks noChangeArrowheads="1"/>
          </p:cNvSpPr>
          <p:nvPr/>
        </p:nvSpPr>
        <p:spPr bwMode="auto">
          <a:xfrm>
            <a:off x="5005789" y="6156012"/>
            <a:ext cx="646331" cy="369332"/>
          </a:xfrm>
          <a:prstGeom prst="rect">
            <a:avLst/>
          </a:prstGeom>
          <a:noFill/>
          <a:ln>
            <a:noFill/>
          </a:ln>
          <a:effectLst/>
        </p:spPr>
        <p:txBody>
          <a:bodyPr wrap="none">
            <a:spAutoFit/>
          </a:bodyPr>
          <a:lstStyle/>
          <a:p>
            <a:r>
              <a:rPr lang="zh-CN" altLang="en-US" dirty="0"/>
              <a:t>推论</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模型结构</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400" b="1" dirty="0" smtClean="0"/>
              <a:t>例题</a:t>
            </a:r>
            <a:r>
              <a:rPr lang="zh-CN" altLang="en-US" sz="2400" dirty="0" smtClean="0"/>
              <a:t>：</a:t>
            </a:r>
            <a:r>
              <a:rPr lang="zh-CN" altLang="zh-CN" sz="2400" dirty="0" smtClean="0"/>
              <a:t>现有</a:t>
            </a:r>
            <a:r>
              <a:rPr lang="en-US" altLang="zh-CN" sz="2400" dirty="0"/>
              <a:t>12</a:t>
            </a:r>
            <a:r>
              <a:rPr lang="zh-CN" altLang="zh-CN" sz="2400" dirty="0"/>
              <a:t>枚外观相同的硬币，其中有</a:t>
            </a:r>
            <a:r>
              <a:rPr lang="en-US" altLang="zh-CN" sz="2400" dirty="0"/>
              <a:t>1</a:t>
            </a:r>
            <a:r>
              <a:rPr lang="zh-CN" altLang="zh-CN" sz="2400" dirty="0"/>
              <a:t>枚是</a:t>
            </a:r>
            <a:r>
              <a:rPr lang="zh-CN" altLang="zh-CN" sz="2400" dirty="0" smtClean="0"/>
              <a:t>假的</a:t>
            </a:r>
            <a:r>
              <a:rPr lang="zh-CN" altLang="zh-CN" sz="2400" dirty="0"/>
              <a:t>且比真币重。如何使用一个无砝码天平把假币找出来</a:t>
            </a:r>
            <a:r>
              <a:rPr lang="zh-CN" altLang="zh-CN" sz="2400" dirty="0" smtClean="0"/>
              <a:t>，要求</a:t>
            </a:r>
            <a:r>
              <a:rPr lang="zh-CN" altLang="zh-CN" sz="2400" dirty="0"/>
              <a:t>不超过三次称重。</a:t>
            </a:r>
            <a:br>
              <a:rPr lang="zh-CN" altLang="en-US" sz="2000" dirty="0" smtClean="0"/>
            </a:br>
            <a:endParaRPr lang="zh-CN" altLang="en-US" sz="2000" dirty="0"/>
          </a:p>
        </p:txBody>
      </p:sp>
      <p:pic>
        <p:nvPicPr>
          <p:cNvPr id="21" name="图片 20"/>
          <p:cNvPicPr>
            <a:picLocks noChangeAspect="1"/>
          </p:cNvPicPr>
          <p:nvPr/>
        </p:nvPicPr>
        <p:blipFill>
          <a:blip r:embed="rId1"/>
          <a:stretch>
            <a:fillRect/>
          </a:stretch>
        </p:blipFill>
        <p:spPr>
          <a:xfrm>
            <a:off x="1022575" y="2564904"/>
            <a:ext cx="7233240" cy="374441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模型结构</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学习</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剪枝</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处理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特殊属性处理</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sym typeface="+mn-ea"/>
              </a:rPr>
              <a:t>多变量决策树</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b="1" dirty="0" smtClean="0">
                <a:latin typeface="黑体" panose="02010609060101010101" pitchFamily="49" charset="-122"/>
                <a:ea typeface="黑体" panose="02010609060101010101" pitchFamily="49" charset="-122"/>
              </a:rPr>
              <a:t>判别标准</a:t>
            </a:r>
            <a:endParaRPr lang="en-US" altLang="zh-CN" sz="2800" b="1" dirty="0" smtClean="0">
              <a:latin typeface="黑体" panose="02010609060101010101" pitchFamily="49" charset="-122"/>
              <a:ea typeface="黑体" panose="02010609060101010101" pitchFamily="49" charset="-122"/>
            </a:endParaRPr>
          </a:p>
          <a:p>
            <a:pPr lvl="1"/>
            <a:r>
              <a:rPr lang="zh-CN" altLang="zh-CN" sz="2400" dirty="0"/>
              <a:t>构造决策树的关键</a:t>
            </a:r>
            <a:r>
              <a:rPr lang="zh-CN" altLang="en-US" sz="2400" dirty="0" smtClean="0"/>
              <a:t>：</a:t>
            </a:r>
            <a:r>
              <a:rPr lang="zh-CN" altLang="en-US" sz="2400" dirty="0">
                <a:solidFill>
                  <a:srgbClr val="0000FF"/>
                </a:solidFill>
              </a:rPr>
              <a:t>如何选择最优划分</a:t>
            </a:r>
            <a:r>
              <a:rPr lang="zh-CN" altLang="en-US" sz="2400" dirty="0" smtClean="0">
                <a:solidFill>
                  <a:srgbClr val="0000FF"/>
                </a:solidFill>
              </a:rPr>
              <a:t>属性</a:t>
            </a:r>
            <a:r>
              <a:rPr lang="zh-CN" altLang="en-US" sz="2400" dirty="0" smtClean="0"/>
              <a:t>。</a:t>
            </a:r>
            <a:r>
              <a:rPr lang="zh-CN" altLang="zh-CN" sz="2400" dirty="0" smtClean="0"/>
              <a:t>合理</a:t>
            </a:r>
            <a:r>
              <a:rPr lang="zh-CN" altLang="zh-CN" sz="2400" dirty="0"/>
              <a:t>选择其</a:t>
            </a:r>
            <a:r>
              <a:rPr lang="zh-CN" altLang="zh-CN" sz="2400" dirty="0" smtClean="0"/>
              <a:t>内部</a:t>
            </a:r>
            <a:r>
              <a:rPr lang="zh-CN" altLang="en-US" sz="2400" dirty="0"/>
              <a:t>结</a:t>
            </a:r>
            <a:r>
              <a:rPr lang="zh-CN" altLang="zh-CN" sz="2400" dirty="0" smtClean="0"/>
              <a:t>点</a:t>
            </a:r>
            <a:r>
              <a:rPr lang="zh-CN" altLang="zh-CN" sz="2400" dirty="0"/>
              <a:t>所对应的样本属性，</a:t>
            </a:r>
            <a:r>
              <a:rPr lang="zh-CN" altLang="zh-CN" sz="2400" dirty="0" smtClean="0"/>
              <a:t>使得</a:t>
            </a:r>
            <a:r>
              <a:rPr lang="zh-CN" altLang="en-US" sz="2400" dirty="0"/>
              <a:t>结</a:t>
            </a:r>
            <a:r>
              <a:rPr lang="zh-CN" altLang="zh-CN" sz="2400" dirty="0" smtClean="0"/>
              <a:t>点</a:t>
            </a:r>
            <a:r>
              <a:rPr lang="zh-CN" altLang="zh-CN" sz="2400" dirty="0"/>
              <a:t>所对应样本子集中的样本尽可能多地属于同一类别，即具有尽可能高的</a:t>
            </a:r>
            <a:r>
              <a:rPr lang="zh-CN" altLang="zh-CN" sz="2400" dirty="0" smtClean="0">
                <a:solidFill>
                  <a:srgbClr val="0000FF"/>
                </a:solidFill>
              </a:rPr>
              <a:t>纯度</a:t>
            </a:r>
            <a:endParaRPr lang="en-US" altLang="zh-CN" sz="2400" dirty="0" smtClean="0">
              <a:solidFill>
                <a:srgbClr val="0000FF"/>
              </a:solidFill>
            </a:endParaRPr>
          </a:p>
          <a:p>
            <a:pPr lvl="2"/>
            <a:r>
              <a:rPr lang="zh-CN" altLang="zh-CN" sz="2000" dirty="0" smtClean="0"/>
              <a:t>如果</a:t>
            </a:r>
            <a:r>
              <a:rPr lang="zh-CN" altLang="en-US" sz="2000" dirty="0" smtClean="0"/>
              <a:t>结</a:t>
            </a:r>
            <a:r>
              <a:rPr lang="zh-CN" altLang="zh-CN" sz="2000" dirty="0" smtClean="0"/>
              <a:t>点</a:t>
            </a:r>
            <a:r>
              <a:rPr lang="zh-CN" altLang="zh-CN" sz="2000" dirty="0"/>
              <a:t>对应数据子集中的样本基本属于同一个类别，则无需</a:t>
            </a:r>
            <a:r>
              <a:rPr lang="zh-CN" altLang="zh-CN" sz="2000" dirty="0" smtClean="0"/>
              <a:t>对</a:t>
            </a:r>
            <a:r>
              <a:rPr lang="zh-CN" altLang="en-US" sz="2000" dirty="0"/>
              <a:t>结</a:t>
            </a:r>
            <a:r>
              <a:rPr lang="zh-CN" altLang="zh-CN" sz="2000" dirty="0" smtClean="0"/>
              <a:t>点</a:t>
            </a:r>
            <a:r>
              <a:rPr lang="zh-CN" altLang="zh-CN" sz="2000" dirty="0"/>
              <a:t>的数据子集做进一步划分，否则就要对</a:t>
            </a:r>
            <a:r>
              <a:rPr lang="zh-CN" altLang="zh-CN" sz="2000" dirty="0" smtClean="0"/>
              <a:t>该</a:t>
            </a:r>
            <a:r>
              <a:rPr lang="zh-CN" altLang="en-US" sz="2000" dirty="0"/>
              <a:t>结</a:t>
            </a:r>
            <a:r>
              <a:rPr lang="zh-CN" altLang="zh-CN" sz="2000" dirty="0" smtClean="0"/>
              <a:t>点</a:t>
            </a:r>
            <a:r>
              <a:rPr lang="zh-CN" altLang="zh-CN" sz="2000" dirty="0"/>
              <a:t>的数据子集做进一步划分，生成新的判别标准</a:t>
            </a:r>
            <a:endParaRPr lang="en-US" altLang="zh-CN" sz="2000" dirty="0" smtClean="0"/>
          </a:p>
          <a:p>
            <a:pPr lvl="2"/>
            <a:r>
              <a:rPr lang="zh-CN" altLang="zh-CN" sz="2000" dirty="0"/>
              <a:t>如果新判别标准能够基本上</a:t>
            </a:r>
            <a:r>
              <a:rPr lang="zh-CN" altLang="zh-CN" sz="2000" dirty="0" smtClean="0"/>
              <a:t>把</a:t>
            </a:r>
            <a:r>
              <a:rPr lang="zh-CN" altLang="en-US" sz="2000" dirty="0"/>
              <a:t>结</a:t>
            </a:r>
            <a:r>
              <a:rPr lang="zh-CN" altLang="zh-CN" sz="2000" dirty="0" smtClean="0"/>
              <a:t>点</a:t>
            </a:r>
            <a:r>
              <a:rPr lang="zh-CN" altLang="zh-CN" sz="2000" dirty="0"/>
              <a:t>上不同类别的数据分离开，使得每</a:t>
            </a:r>
            <a:r>
              <a:rPr lang="zh-CN" altLang="zh-CN" sz="2000" dirty="0" smtClean="0"/>
              <a:t>个子</a:t>
            </a:r>
            <a:r>
              <a:rPr lang="zh-CN" altLang="en-US" sz="2000" dirty="0"/>
              <a:t>结</a:t>
            </a:r>
            <a:r>
              <a:rPr lang="zh-CN" altLang="zh-CN" sz="2000" dirty="0" smtClean="0"/>
              <a:t>点</a:t>
            </a:r>
            <a:r>
              <a:rPr lang="zh-CN" altLang="zh-CN" sz="2000" dirty="0"/>
              <a:t>都是类别比较单一的数据，那么该判别标准就是一个好规则，否则需重新选取判别标准</a:t>
            </a:r>
            <a:br>
              <a:rPr lang="zh-CN" altLang="en-US" sz="2000" dirty="0" smtClean="0"/>
            </a:br>
            <a:endParaRPr lang="zh-CN" alt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ID3</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t>“</a:t>
            </a:r>
            <a:r>
              <a:rPr lang="zh-CN" altLang="en-US" sz="2400" dirty="0">
                <a:solidFill>
                  <a:srgbClr val="0000FF"/>
                </a:solidFill>
              </a:rPr>
              <a:t>信息熵</a:t>
            </a:r>
            <a:r>
              <a:rPr lang="zh-CN" altLang="en-US" sz="2400" dirty="0"/>
              <a:t>”是</a:t>
            </a:r>
            <a:r>
              <a:rPr lang="zh-CN" altLang="en-US" sz="2400" dirty="0">
                <a:solidFill>
                  <a:srgbClr val="0000FF"/>
                </a:solidFill>
              </a:rPr>
              <a:t>度量样本集合纯度最常用的一种指标</a:t>
            </a:r>
            <a:r>
              <a:rPr lang="zh-CN" altLang="en-US" sz="2400" dirty="0"/>
              <a:t>，假定当前样本</a:t>
            </a:r>
            <a:r>
              <a:rPr lang="zh-CN" altLang="en-US" sz="2400" dirty="0" smtClean="0"/>
              <a:t>集合</a:t>
            </a:r>
            <a:r>
              <a:rPr lang="en-US" altLang="zh-CN" sz="2400" i="1" dirty="0" smtClean="0">
                <a:latin typeface="Times New Roman" panose="02020603050405020304" pitchFamily="18" charset="0"/>
                <a:cs typeface="Times New Roman" panose="02020603050405020304" pitchFamily="18" charset="0"/>
              </a:rPr>
              <a:t>D</a:t>
            </a:r>
            <a:r>
              <a:rPr lang="zh-CN" altLang="en-US" sz="2400" dirty="0" smtClean="0"/>
              <a:t>中第</a:t>
            </a:r>
            <a:r>
              <a:rPr lang="en-US" altLang="zh-CN" sz="2400" i="1" dirty="0">
                <a:latin typeface="Times New Roman" panose="02020603050405020304" pitchFamily="18" charset="0"/>
                <a:cs typeface="Times New Roman" panose="02020603050405020304" pitchFamily="18" charset="0"/>
              </a:rPr>
              <a:t>k</a:t>
            </a:r>
            <a:r>
              <a:rPr lang="zh-CN" altLang="en-US" sz="2400" dirty="0" smtClean="0"/>
              <a:t>类</a:t>
            </a:r>
            <a:r>
              <a:rPr lang="zh-CN" altLang="en-US" sz="2400" dirty="0"/>
              <a:t>样本所占的</a:t>
            </a:r>
            <a:r>
              <a:rPr lang="zh-CN" altLang="en-US" sz="2400" dirty="0" smtClean="0"/>
              <a:t>比为   </a:t>
            </a:r>
            <a:r>
              <a:rPr lang="en-US" altLang="zh-CN" sz="2400" dirty="0" smtClean="0"/>
              <a:t>                     </a:t>
            </a:r>
            <a:r>
              <a:rPr lang="zh-CN" altLang="en-US" sz="2400" dirty="0" smtClean="0"/>
              <a:t>则</a:t>
            </a:r>
            <a:r>
              <a:rPr lang="en-US" altLang="zh-CN" sz="2400" i="1" dirty="0">
                <a:latin typeface="Times New Roman" panose="02020603050405020304" pitchFamily="18" charset="0"/>
                <a:cs typeface="Times New Roman" panose="02020603050405020304" pitchFamily="18" charset="0"/>
              </a:rPr>
              <a:t>D</a:t>
            </a:r>
            <a:r>
              <a:rPr lang="zh-CN" altLang="en-US" sz="2400" dirty="0" smtClean="0"/>
              <a:t>的</a:t>
            </a:r>
            <a:r>
              <a:rPr lang="zh-CN" altLang="en-US" sz="2400" dirty="0"/>
              <a:t>信息熵定义</a:t>
            </a:r>
            <a:r>
              <a:rPr lang="zh-CN" altLang="en-US" sz="2400" dirty="0" smtClean="0"/>
              <a:t>为</a:t>
            </a:r>
            <a:endParaRPr lang="en-US" altLang="zh-CN" sz="2400" dirty="0" smtClean="0"/>
          </a:p>
          <a:p>
            <a:pPr lvl="1"/>
            <a:endParaRPr lang="en-US" altLang="zh-CN" sz="2400" dirty="0"/>
          </a:p>
          <a:p>
            <a:pPr marL="457200" lvl="1" indent="0">
              <a:buNone/>
            </a:pPr>
            <a:endParaRPr lang="en-US" altLang="zh-CN" sz="2400" dirty="0" smtClean="0"/>
          </a:p>
          <a:p>
            <a:pPr marL="457200" lvl="1" indent="0">
              <a:buNone/>
            </a:pPr>
            <a:r>
              <a:rPr lang="zh-CN" altLang="en-US" sz="2400" dirty="0" smtClean="0"/>
              <a:t>          的</a:t>
            </a:r>
            <a:r>
              <a:rPr lang="zh-CN" altLang="en-US" sz="2400" dirty="0"/>
              <a:t>值越小，</a:t>
            </a:r>
            <a:r>
              <a:rPr lang="zh-CN" altLang="en-US" sz="2400" dirty="0" smtClean="0"/>
              <a:t>则</a:t>
            </a:r>
            <a:r>
              <a:rPr lang="en-US" altLang="zh-CN" sz="2400" i="1" dirty="0">
                <a:latin typeface="Times New Roman" panose="02020603050405020304" pitchFamily="18" charset="0"/>
                <a:cs typeface="Times New Roman" panose="02020603050405020304" pitchFamily="18" charset="0"/>
              </a:rPr>
              <a:t>D</a:t>
            </a:r>
            <a:r>
              <a:rPr lang="zh-CN" altLang="en-US" sz="2400" dirty="0" smtClean="0"/>
              <a:t>的</a:t>
            </a:r>
            <a:r>
              <a:rPr lang="zh-CN" altLang="en-US" sz="2400" dirty="0"/>
              <a:t>纯度越高</a:t>
            </a:r>
            <a:endParaRPr lang="en-US" altLang="zh-CN" sz="2400" dirty="0"/>
          </a:p>
          <a:p>
            <a:pPr lvl="1"/>
            <a:r>
              <a:rPr lang="zh-CN" altLang="en-US" sz="2400" dirty="0"/>
              <a:t>计算信息熵时约定：若        </a:t>
            </a:r>
            <a:r>
              <a:rPr lang="zh-CN" altLang="en-US" sz="2400" dirty="0" smtClean="0"/>
              <a:t>  ，则</a:t>
            </a:r>
            <a:endParaRPr lang="en-US" altLang="zh-CN" sz="2400" dirty="0" smtClean="0"/>
          </a:p>
          <a:p>
            <a:pPr lvl="1"/>
            <a:r>
              <a:rPr lang="zh-CN" altLang="en-US" sz="2400" dirty="0" smtClean="0"/>
              <a:t>            的</a:t>
            </a:r>
            <a:r>
              <a:rPr lang="zh-CN" altLang="en-US" sz="2400" dirty="0"/>
              <a:t>最小值</a:t>
            </a:r>
            <a:r>
              <a:rPr lang="zh-CN" altLang="en-US" sz="2400" dirty="0" smtClean="0"/>
              <a:t>为</a:t>
            </a:r>
            <a:r>
              <a:rPr lang="en-US" altLang="zh-CN" sz="2400" dirty="0" smtClean="0"/>
              <a:t>0</a:t>
            </a:r>
            <a:r>
              <a:rPr lang="zh-CN" altLang="en-US" sz="2400" dirty="0" smtClean="0"/>
              <a:t>，</a:t>
            </a:r>
            <a:r>
              <a:rPr lang="zh-CN" altLang="en-US" sz="2400" dirty="0"/>
              <a:t>最大值为</a:t>
            </a:r>
            <a:br>
              <a:rPr lang="zh-CN" altLang="en-US" sz="2000" dirty="0" smtClean="0"/>
            </a:br>
            <a:endParaRPr lang="zh-CN" altLang="en-US" sz="2000" dirty="0"/>
          </a:p>
        </p:txBody>
      </p:sp>
      <p:graphicFrame>
        <p:nvGraphicFramePr>
          <p:cNvPr id="3" name="对象 2"/>
          <p:cNvGraphicFramePr>
            <a:graphicFrameLocks noChangeAspect="1"/>
          </p:cNvGraphicFramePr>
          <p:nvPr/>
        </p:nvGraphicFramePr>
        <p:xfrm>
          <a:off x="7164288" y="2060848"/>
          <a:ext cx="1905000" cy="306387"/>
        </p:xfrm>
        <a:graphic>
          <a:graphicData uri="http://schemas.openxmlformats.org/presentationml/2006/ole">
            <mc:AlternateContent xmlns:mc="http://schemas.openxmlformats.org/markup-compatibility/2006">
              <mc:Choice xmlns:v="urn:schemas-microsoft-com:vml" Requires="v">
                <p:oleObj spid="_x0000_s1860" name="Formula" r:id="rId1" imgW="1106170" imgH="177800" progId="Equation.Ribbit">
                  <p:embed/>
                </p:oleObj>
              </mc:Choice>
              <mc:Fallback>
                <p:oleObj name="Formula" r:id="rId1" imgW="1106170" imgH="177800" progId="Equation.Ribbit">
                  <p:embed/>
                  <p:pic>
                    <p:nvPicPr>
                      <p:cNvPr id="0" name="对象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4288" y="2060848"/>
                        <a:ext cx="19050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6817995" y="2113915"/>
          <a:ext cx="262890" cy="236855"/>
        </p:xfrm>
        <a:graphic>
          <a:graphicData uri="http://schemas.openxmlformats.org/presentationml/2006/ole">
            <mc:AlternateContent xmlns:mc="http://schemas.openxmlformats.org/markup-compatibility/2006">
              <mc:Choice xmlns:v="urn:schemas-microsoft-com:vml" Requires="v">
                <p:oleObj spid="_x0000_s1861" name="Formula" r:id="rId3" imgW="146050" imgH="130810" progId="Equation.Ribbit">
                  <p:embed/>
                </p:oleObj>
              </mc:Choice>
              <mc:Fallback>
                <p:oleObj name="Formula" r:id="rId3" imgW="146050" imgH="130810" progId="Equation.Ribbit">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7995" y="2113915"/>
                        <a:ext cx="262890" cy="23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3347864" y="2564904"/>
          <a:ext cx="3024335" cy="884079"/>
        </p:xfrm>
        <a:graphic>
          <a:graphicData uri="http://schemas.openxmlformats.org/presentationml/2006/ole">
            <mc:AlternateContent xmlns:mc="http://schemas.openxmlformats.org/markup-compatibility/2006">
              <mc:Choice xmlns:v="urn:schemas-microsoft-com:vml" Requires="v">
                <p:oleObj spid="_x0000_s1862" name="Formula" r:id="rId5" imgW="1644650" imgH="480060" progId="Equation.Ribbit">
                  <p:embed/>
                </p:oleObj>
              </mc:Choice>
              <mc:Fallback>
                <p:oleObj name="Formula" r:id="rId5" imgW="1644650" imgH="480060" progId="Equation.Ribbit">
                  <p:embed/>
                  <p:pic>
                    <p:nvPicPr>
                      <p:cNvPr id="0" name="内容占位符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7864" y="2564904"/>
                        <a:ext cx="3024335" cy="884079"/>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827584" y="3753036"/>
          <a:ext cx="787400" cy="296862"/>
        </p:xfrm>
        <a:graphic>
          <a:graphicData uri="http://schemas.openxmlformats.org/presentationml/2006/ole">
            <mc:AlternateContent xmlns:mc="http://schemas.openxmlformats.org/markup-compatibility/2006">
              <mc:Choice xmlns:v="urn:schemas-microsoft-com:vml" Requires="v">
                <p:oleObj spid="_x0000_s1863" name="Formula" r:id="rId7" imgW="472440" imgH="177800" progId="Equation.Ribbit">
                  <p:embed/>
                </p:oleObj>
              </mc:Choice>
              <mc:Fallback>
                <p:oleObj name="Formula" r:id="rId7" imgW="472440" imgH="177800" progId="Equation.Ribbit">
                  <p:embed/>
                  <p:pic>
                    <p:nvPicPr>
                      <p:cNvPr id="0"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584" y="3753036"/>
                        <a:ext cx="787400"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4312016" y="4175456"/>
          <a:ext cx="663575" cy="303212"/>
        </p:xfrm>
        <a:graphic>
          <a:graphicData uri="http://schemas.openxmlformats.org/presentationml/2006/ole">
            <mc:AlternateContent xmlns:mc="http://schemas.openxmlformats.org/markup-compatibility/2006">
              <mc:Choice xmlns:v="urn:schemas-microsoft-com:vml" Requires="v">
                <p:oleObj spid="_x0000_s1864" name="Formula" r:id="rId9" imgW="360680" imgH="165100" progId="Equation.Ribbit">
                  <p:embed/>
                </p:oleObj>
              </mc:Choice>
              <mc:Fallback>
                <p:oleObj name="Formula" r:id="rId9" imgW="360680" imgH="165100" progId="Equation.Ribbit">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12016" y="4175456"/>
                        <a:ext cx="663575"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5580112" y="4149080"/>
          <a:ext cx="1427162" cy="330200"/>
        </p:xfrm>
        <a:graphic>
          <a:graphicData uri="http://schemas.openxmlformats.org/presentationml/2006/ole">
            <mc:AlternateContent xmlns:mc="http://schemas.openxmlformats.org/markup-compatibility/2006">
              <mc:Choice xmlns:v="urn:schemas-microsoft-com:vml" Requires="v">
                <p:oleObj spid="_x0000_s1865" name="Formula" r:id="rId11" imgW="735330" imgH="168910" progId="Equation.Ribbit">
                  <p:embed/>
                </p:oleObj>
              </mc:Choice>
              <mc:Fallback>
                <p:oleObj name="Formula" r:id="rId11" imgW="735330" imgH="168910" progId="Equation.Ribbit">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0112" y="4149080"/>
                        <a:ext cx="1427162"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1205208" y="4633880"/>
          <a:ext cx="836612" cy="314325"/>
        </p:xfrm>
        <a:graphic>
          <a:graphicData uri="http://schemas.openxmlformats.org/presentationml/2006/ole">
            <mc:AlternateContent xmlns:mc="http://schemas.openxmlformats.org/markup-compatibility/2006">
              <mc:Choice xmlns:v="urn:schemas-microsoft-com:vml" Requires="v">
                <p:oleObj spid="_x0000_s1866" name="Formula" r:id="rId13" imgW="472440" imgH="177800" progId="Equation.Ribbit">
                  <p:embed/>
                </p:oleObj>
              </mc:Choice>
              <mc:Fallback>
                <p:oleObj name="Formula" r:id="rId13" imgW="472440" imgH="177800" progId="Equation.Ribbit">
                  <p:embed/>
                  <p:pic>
                    <p:nvPicPr>
                      <p:cNvPr id="0" name="对象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5208" y="4633880"/>
                        <a:ext cx="83661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5327248" y="4642672"/>
          <a:ext cx="755650" cy="306388"/>
        </p:xfrm>
        <a:graphic>
          <a:graphicData uri="http://schemas.openxmlformats.org/presentationml/2006/ole">
            <mc:AlternateContent xmlns:mc="http://schemas.openxmlformats.org/markup-compatibility/2006">
              <mc:Choice xmlns:v="urn:schemas-microsoft-com:vml" Requires="v">
                <p:oleObj spid="_x0000_s1867" name="Formula" r:id="rId14" imgW="438150" imgH="177800" progId="Equation.Ribbit">
                  <p:embed/>
                </p:oleObj>
              </mc:Choice>
              <mc:Fallback>
                <p:oleObj name="Formula" r:id="rId14" imgW="438150" imgH="177800" progId="Equation.Ribbit">
                  <p:embed/>
                  <p:pic>
                    <p:nvPicPr>
                      <p:cNvPr id="0" name="对象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27248" y="4642672"/>
                        <a:ext cx="755650"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双波形 11"/>
          <p:cNvSpPr/>
          <p:nvPr>
            <p:custDataLst>
              <p:tags r:id="rId16"/>
            </p:custDataLst>
          </p:nvPr>
        </p:nvSpPr>
        <p:spPr>
          <a:xfrm>
            <a:off x="6804025" y="2524760"/>
            <a:ext cx="1958340" cy="1461135"/>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solidFill>
                  <a:schemeClr val="tx1"/>
                </a:solidFill>
                <a:latin typeface="华文楷体" panose="02010600040101010101" charset="-122"/>
                <a:ea typeface="华文楷体" panose="02010600040101010101" charset="-122"/>
              </a:rPr>
              <a:t>什么情况下信息熵最小，什么情况下信息熵最大</a:t>
            </a:r>
            <a:r>
              <a:rPr lang="zh-CN">
                <a:solidFill>
                  <a:schemeClr val="tx1"/>
                </a:solidFill>
                <a:latin typeface="华文楷体" panose="02010600040101010101" charset="-122"/>
                <a:ea typeface="华文楷体" panose="02010600040101010101" charset="-122"/>
              </a:rPr>
              <a:t>？</a:t>
            </a:r>
            <a:endParaRPr lang="zh-CN">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bldLst>
      <p:bldP spid="12"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ID3</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t>离散</a:t>
            </a:r>
            <a:r>
              <a:rPr lang="zh-CN" altLang="en-US" sz="2400" dirty="0" smtClean="0"/>
              <a:t>属性</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t>有</a:t>
            </a:r>
            <a:r>
              <a:rPr lang="en-US" altLang="zh-CN" sz="2400" i="1" dirty="0">
                <a:latin typeface="Times New Roman" panose="02020603050405020304" pitchFamily="18" charset="0"/>
                <a:cs typeface="Times New Roman" panose="02020603050405020304" pitchFamily="18" charset="0"/>
              </a:rPr>
              <a:t>V</a:t>
            </a:r>
            <a:r>
              <a:rPr lang="zh-CN" altLang="en-US" sz="2400" dirty="0" smtClean="0"/>
              <a:t>个</a:t>
            </a:r>
            <a:r>
              <a:rPr lang="zh-CN" altLang="en-US" sz="2400" dirty="0"/>
              <a:t>可能的取值                 </a:t>
            </a:r>
            <a:r>
              <a:rPr lang="zh-CN" altLang="en-US" sz="2400" dirty="0" smtClean="0"/>
              <a:t>       ，用</a:t>
            </a:r>
            <a:r>
              <a:rPr lang="en-US" altLang="zh-CN" sz="2400" i="1" dirty="0">
                <a:latin typeface="Times New Roman" panose="02020603050405020304" pitchFamily="18" charset="0"/>
                <a:cs typeface="Times New Roman" panose="02020603050405020304" pitchFamily="18" charset="0"/>
              </a:rPr>
              <a:t>a</a:t>
            </a:r>
            <a:r>
              <a:rPr lang="zh-CN" altLang="en-US" sz="2400" dirty="0" smtClean="0"/>
              <a:t>来</a:t>
            </a:r>
            <a:r>
              <a:rPr lang="zh-CN" altLang="en-US" sz="2400" dirty="0"/>
              <a:t>进行划分，则会</a:t>
            </a:r>
            <a:r>
              <a:rPr lang="zh-CN" altLang="en-US" sz="2400" dirty="0" smtClean="0"/>
              <a:t>产生</a:t>
            </a:r>
            <a:r>
              <a:rPr lang="en-US" altLang="zh-CN" sz="2400" i="1" dirty="0">
                <a:latin typeface="Times New Roman" panose="02020603050405020304" pitchFamily="18" charset="0"/>
                <a:cs typeface="Times New Roman" panose="02020603050405020304" pitchFamily="18" charset="0"/>
              </a:rPr>
              <a:t>V</a:t>
            </a:r>
            <a:r>
              <a:rPr lang="zh-CN" altLang="en-US" sz="2400" dirty="0" smtClean="0"/>
              <a:t>个</a:t>
            </a:r>
            <a:r>
              <a:rPr lang="zh-CN" altLang="en-US" sz="2400" dirty="0"/>
              <a:t>分支结点，其中</a:t>
            </a:r>
            <a:r>
              <a:rPr lang="zh-CN" altLang="en-US" sz="2400" dirty="0" smtClean="0"/>
              <a:t>第</a:t>
            </a:r>
            <a:r>
              <a:rPr lang="en-US" altLang="zh-CN" sz="2400" i="1" dirty="0">
                <a:latin typeface="Times New Roman" panose="02020603050405020304" pitchFamily="18" charset="0"/>
                <a:cs typeface="Times New Roman" panose="02020603050405020304" pitchFamily="18" charset="0"/>
              </a:rPr>
              <a:t>v</a:t>
            </a:r>
            <a:r>
              <a:rPr lang="zh-CN" altLang="en-US" sz="2400" dirty="0" smtClean="0"/>
              <a:t>个</a:t>
            </a:r>
            <a:r>
              <a:rPr lang="zh-CN" altLang="en-US" sz="2400" dirty="0"/>
              <a:t>分支结点包含</a:t>
            </a:r>
            <a:r>
              <a:rPr lang="zh-CN" altLang="en-US" sz="2400" dirty="0" smtClean="0"/>
              <a:t>了</a:t>
            </a:r>
            <a:r>
              <a:rPr lang="en-US" altLang="zh-CN" sz="2400" i="1" dirty="0">
                <a:latin typeface="Times New Roman" panose="02020603050405020304" pitchFamily="18" charset="0"/>
                <a:cs typeface="Times New Roman" panose="02020603050405020304" pitchFamily="18" charset="0"/>
              </a:rPr>
              <a:t>D</a:t>
            </a:r>
            <a:r>
              <a:rPr lang="zh-CN" altLang="en-US" sz="2400" dirty="0" smtClean="0"/>
              <a:t>中</a:t>
            </a:r>
            <a:r>
              <a:rPr lang="zh-CN" altLang="en-US" sz="2400" dirty="0"/>
              <a:t>所有在</a:t>
            </a:r>
            <a:r>
              <a:rPr lang="zh-CN" altLang="en-US" sz="2400" dirty="0" smtClean="0"/>
              <a:t>属性</a:t>
            </a:r>
            <a:r>
              <a:rPr lang="en-US" altLang="zh-CN" sz="2400" i="1" dirty="0">
                <a:latin typeface="Times New Roman" panose="02020603050405020304" pitchFamily="18" charset="0"/>
                <a:cs typeface="Times New Roman" panose="02020603050405020304" pitchFamily="18" charset="0"/>
              </a:rPr>
              <a:t>a</a:t>
            </a:r>
            <a:r>
              <a:rPr lang="zh-CN" altLang="en-US" sz="2400" dirty="0" smtClean="0"/>
              <a:t>上</a:t>
            </a:r>
            <a:r>
              <a:rPr lang="zh-CN" altLang="en-US" sz="2400" dirty="0"/>
              <a:t>取值为</a:t>
            </a:r>
            <a:r>
              <a:rPr lang="en-US" altLang="zh-CN" sz="2400" i="1" dirty="0" err="1" smtClean="0">
                <a:latin typeface="Times New Roman" panose="02020603050405020304" pitchFamily="18" charset="0"/>
                <a:cs typeface="Times New Roman" panose="02020603050405020304" pitchFamily="18" charset="0"/>
              </a:rPr>
              <a:t>a</a:t>
            </a:r>
            <a:r>
              <a:rPr lang="en-US" altLang="zh-CN" sz="2400" i="1" baseline="30000" dirty="0" err="1" smtClean="0">
                <a:latin typeface="Times New Roman" panose="02020603050405020304" pitchFamily="18" charset="0"/>
                <a:cs typeface="Times New Roman" panose="02020603050405020304" pitchFamily="18" charset="0"/>
              </a:rPr>
              <a:t>v</a:t>
            </a:r>
            <a:r>
              <a:rPr lang="zh-CN" altLang="en-US" sz="2400" dirty="0" smtClean="0"/>
              <a:t>的样本，记为</a:t>
            </a:r>
            <a:r>
              <a:rPr lang="en-US" altLang="zh-CN" sz="2400" i="1" dirty="0" err="1" smtClean="0">
                <a:latin typeface="Times New Roman" panose="02020603050405020304" pitchFamily="18" charset="0"/>
                <a:cs typeface="Times New Roman" panose="02020603050405020304" pitchFamily="18" charset="0"/>
              </a:rPr>
              <a:t>D</a:t>
            </a:r>
            <a:r>
              <a:rPr lang="en-US" altLang="zh-CN" sz="2400" i="1" baseline="30000" dirty="0" err="1">
                <a:latin typeface="Times New Roman" panose="02020603050405020304" pitchFamily="18" charset="0"/>
                <a:cs typeface="Times New Roman" panose="02020603050405020304" pitchFamily="18" charset="0"/>
              </a:rPr>
              <a:t>v</a:t>
            </a:r>
            <a:r>
              <a:rPr lang="zh-CN" altLang="en-US" sz="2400" dirty="0" smtClean="0"/>
              <a:t>。则可计算出用属性</a:t>
            </a:r>
            <a:r>
              <a:rPr lang="en-US" altLang="zh-CN" sz="2400" i="1" dirty="0">
                <a:latin typeface="Times New Roman" panose="02020603050405020304" pitchFamily="18" charset="0"/>
                <a:cs typeface="Times New Roman" panose="02020603050405020304" pitchFamily="18" charset="0"/>
              </a:rPr>
              <a:t>a</a:t>
            </a:r>
            <a:r>
              <a:rPr lang="zh-CN" altLang="en-US" sz="2400" dirty="0" smtClean="0"/>
              <a:t>对样本集</a:t>
            </a:r>
            <a:r>
              <a:rPr lang="en-US" altLang="zh-CN" sz="2400" i="1" dirty="0">
                <a:latin typeface="Times New Roman" panose="02020603050405020304" pitchFamily="18" charset="0"/>
                <a:cs typeface="Times New Roman" panose="02020603050405020304" pitchFamily="18" charset="0"/>
              </a:rPr>
              <a:t>D</a:t>
            </a:r>
            <a:r>
              <a:rPr lang="zh-CN" altLang="en-US" sz="2400" dirty="0" smtClean="0"/>
              <a:t>进行</a:t>
            </a:r>
            <a:r>
              <a:rPr lang="zh-CN" altLang="en-US" sz="2400" dirty="0"/>
              <a:t>划分所获得的</a:t>
            </a:r>
            <a:r>
              <a:rPr lang="zh-CN" altLang="en-US" sz="2400" dirty="0" smtClean="0"/>
              <a:t>“信息增益”：</a:t>
            </a:r>
            <a:endParaRPr lang="en-US" altLang="zh-CN" sz="2400" dirty="0" smtClean="0"/>
          </a:p>
          <a:p>
            <a:pPr lvl="1"/>
            <a:endParaRPr lang="en-US" altLang="zh-CN" sz="2400" dirty="0"/>
          </a:p>
          <a:p>
            <a:pPr marL="457200" lvl="1" indent="0">
              <a:buNone/>
            </a:pPr>
            <a:endParaRPr lang="en-US" altLang="zh-CN" sz="24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a:p>
            <a:pPr lvl="2"/>
            <a:r>
              <a:rPr lang="zh-CN" altLang="en-US" sz="2000" dirty="0"/>
              <a:t>一般而言，信息增益越大，则意味着使用</a:t>
            </a:r>
            <a:r>
              <a:rPr lang="zh-CN" altLang="en-US" sz="2000" dirty="0" smtClean="0"/>
              <a:t>属性</a:t>
            </a:r>
            <a:r>
              <a:rPr lang="en-US" altLang="zh-CN" sz="2000" i="1" dirty="0">
                <a:latin typeface="Times New Roman" panose="02020603050405020304" pitchFamily="18" charset="0"/>
                <a:cs typeface="Times New Roman" panose="02020603050405020304" pitchFamily="18" charset="0"/>
              </a:rPr>
              <a:t>a</a:t>
            </a:r>
            <a:r>
              <a:rPr lang="zh-CN" altLang="en-US" sz="2000" dirty="0" smtClean="0"/>
              <a:t>来</a:t>
            </a:r>
            <a:r>
              <a:rPr lang="zh-CN" altLang="en-US" sz="2000" dirty="0"/>
              <a:t>进行划分所获得的“纯度提升”越</a:t>
            </a:r>
            <a:r>
              <a:rPr lang="zh-CN" altLang="en-US" sz="2000" dirty="0" smtClean="0"/>
              <a:t>大</a:t>
            </a:r>
            <a:endParaRPr lang="en-US" altLang="zh-CN" sz="2000" dirty="0"/>
          </a:p>
          <a:p>
            <a:pPr lvl="2"/>
            <a:r>
              <a:rPr lang="en-US" altLang="zh-CN" sz="2000" dirty="0" smtClean="0"/>
              <a:t>ID3</a:t>
            </a:r>
            <a:r>
              <a:rPr lang="zh-CN" altLang="en-US" sz="2000" dirty="0"/>
              <a:t>决策树学习算法</a:t>
            </a:r>
            <a:r>
              <a:rPr lang="en-US" altLang="zh-CN" sz="1400" dirty="0"/>
              <a:t>[Quinlan, 1986]</a:t>
            </a:r>
            <a:r>
              <a:rPr lang="zh-CN" altLang="en-US" sz="2000" dirty="0"/>
              <a:t>以信息增益为准则来选择划分属性</a:t>
            </a:r>
            <a:endParaRPr lang="zh-CN" altLang="en-US" sz="2000" dirty="0"/>
          </a:p>
          <a:p>
            <a:pPr lvl="2"/>
            <a:endParaRPr lang="en-US" altLang="zh-CN" sz="2000" dirty="0"/>
          </a:p>
        </p:txBody>
      </p:sp>
      <p:graphicFrame>
        <p:nvGraphicFramePr>
          <p:cNvPr id="12" name="对象 11"/>
          <p:cNvGraphicFramePr>
            <a:graphicFrameLocks noChangeAspect="1"/>
          </p:cNvGraphicFramePr>
          <p:nvPr/>
        </p:nvGraphicFramePr>
        <p:xfrm>
          <a:off x="4947952" y="1674432"/>
          <a:ext cx="1606550" cy="331787"/>
        </p:xfrm>
        <a:graphic>
          <a:graphicData uri="http://schemas.openxmlformats.org/presentationml/2006/ole">
            <mc:AlternateContent xmlns:mc="http://schemas.openxmlformats.org/markup-compatibility/2006">
              <mc:Choice xmlns:v="urn:schemas-microsoft-com:vml" Requires="v">
                <p:oleObj spid="_x0000_s2267" name="Formula" r:id="rId1" imgW="913130" imgH="187960" progId="Equation.Ribbit">
                  <p:embed/>
                </p:oleObj>
              </mc:Choice>
              <mc:Fallback>
                <p:oleObj name="Formula" r:id="rId1" imgW="913130" imgH="187960" progId="Equation.Ribbit">
                  <p:embed/>
                  <p:pic>
                    <p:nvPicPr>
                      <p:cNvPr id="0" name="对象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7952" y="1674432"/>
                        <a:ext cx="1606550"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nvGraphicFramePr>
        <p:xfrm>
          <a:off x="1520825" y="3082280"/>
          <a:ext cx="6121400" cy="1066800"/>
        </p:xfrm>
        <a:graphic>
          <a:graphicData uri="http://schemas.openxmlformats.org/presentationml/2006/ole">
            <mc:AlternateContent xmlns:mc="http://schemas.openxmlformats.org/markup-compatibility/2006">
              <mc:Choice xmlns:v="urn:schemas-microsoft-com:vml" Requires="v">
                <p:oleObj spid="_x0000_s2268" name="Formula" r:id="rId3" imgW="19878675" imgH="3467100" progId="Equation.Ribbit">
                  <p:embed/>
                </p:oleObj>
              </mc:Choice>
              <mc:Fallback>
                <p:oleObj name="Formula" r:id="rId3" imgW="19878675" imgH="3467100" progId="Equation.Ribbit">
                  <p:embed/>
                  <p:pic>
                    <p:nvPicPr>
                      <p:cNvPr id="0" name="图片 2267"/>
                      <p:cNvPicPr/>
                      <p:nvPr/>
                    </p:nvPicPr>
                    <p:blipFill>
                      <a:blip r:embed="rId4"/>
                      <a:stretch>
                        <a:fillRect/>
                      </a:stretch>
                    </p:blipFill>
                    <p:spPr>
                      <a:xfrm>
                        <a:off x="1520825" y="3082280"/>
                        <a:ext cx="6121400" cy="1066800"/>
                      </a:xfrm>
                      <a:prstGeom prst="rect">
                        <a:avLst/>
                      </a:prstGeom>
                    </p:spPr>
                  </p:pic>
                </p:oleObj>
              </mc:Fallback>
            </mc:AlternateContent>
          </a:graphicData>
        </a:graphic>
      </p:graphicFrame>
      <p:sp>
        <p:nvSpPr>
          <p:cNvPr id="14" name="矩形 13"/>
          <p:cNvSpPr/>
          <p:nvPr/>
        </p:nvSpPr>
        <p:spPr>
          <a:xfrm>
            <a:off x="5726806" y="3157141"/>
            <a:ext cx="633080" cy="90800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3"/>
          <p:cNvSpPr>
            <a:spLocks noChangeArrowheads="1"/>
          </p:cNvSpPr>
          <p:nvPr/>
        </p:nvSpPr>
        <p:spPr bwMode="auto">
          <a:xfrm>
            <a:off x="5364759" y="4209655"/>
            <a:ext cx="3586980" cy="87552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为</a:t>
            </a:r>
            <a:r>
              <a:rPr lang="zh-CN" altLang="en-US" sz="2200" dirty="0" smtClean="0">
                <a:latin typeface="幼圆" panose="02010509060101010101" pitchFamily="49" charset="-122"/>
                <a:ea typeface="幼圆" panose="02010509060101010101" pitchFamily="49" charset="-122"/>
              </a:rPr>
              <a:t>分支结点权重，样本数越多的分支结点的影响越大</a:t>
            </a:r>
            <a:endParaRPr lang="zh-CN" altLang="en-US" sz="22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ID3</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t>例题</a:t>
            </a:r>
            <a:endParaRPr lang="en-US" altLang="zh-CN" sz="2400" dirty="0"/>
          </a:p>
          <a:p>
            <a:pPr marL="457200" lvl="1" indent="0">
              <a:buNone/>
            </a:pPr>
            <a:endParaRPr lang="en-US" altLang="zh-CN" sz="24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pic>
        <p:nvPicPr>
          <p:cNvPr id="8" name="图片 7"/>
          <p:cNvPicPr>
            <a:picLocks noChangeAspect="1"/>
          </p:cNvPicPr>
          <p:nvPr/>
        </p:nvPicPr>
        <p:blipFill>
          <a:blip r:embed="rId1"/>
          <a:stretch>
            <a:fillRect/>
          </a:stretch>
        </p:blipFill>
        <p:spPr>
          <a:xfrm>
            <a:off x="1115616" y="2127403"/>
            <a:ext cx="5128424" cy="3600694"/>
          </a:xfrm>
          <a:prstGeom prst="rect">
            <a:avLst/>
          </a:prstGeom>
        </p:spPr>
      </p:pic>
      <p:sp>
        <p:nvSpPr>
          <p:cNvPr id="9" name="文本框 25"/>
          <p:cNvSpPr txBox="1"/>
          <p:nvPr/>
        </p:nvSpPr>
        <p:spPr>
          <a:xfrm>
            <a:off x="6413816" y="3609598"/>
            <a:ext cx="2622680" cy="2123658"/>
          </a:xfrm>
          <a:prstGeom prst="rect">
            <a:avLst/>
          </a:prstGeom>
          <a:noFill/>
        </p:spPr>
        <p:txBody>
          <a:bodyPr wrap="square" rtlCol="0">
            <a:spAutoFit/>
          </a:bodyPr>
          <a:lstStyle/>
          <a:p>
            <a:r>
              <a:rPr lang="zh-CN" altLang="en-US" sz="2200" dirty="0">
                <a:latin typeface="Verdana" panose="020B0604030504040204" pitchFamily="34" charset="0"/>
                <a:ea typeface="幼圆" panose="02010509060101010101" pitchFamily="49" charset="-122"/>
              </a:rPr>
              <a:t>该数据集</a:t>
            </a:r>
            <a:r>
              <a:rPr lang="zh-CN" altLang="en-US" sz="2200" dirty="0" smtClean="0">
                <a:latin typeface="Verdana" panose="020B0604030504040204" pitchFamily="34" charset="0"/>
                <a:ea typeface="幼圆" panose="02010509060101010101" pitchFamily="49" charset="-122"/>
              </a:rPr>
              <a:t>包含</a:t>
            </a:r>
            <a:r>
              <a:rPr lang="en-US" altLang="zh-CN" sz="2200" dirty="0">
                <a:latin typeface="Verdana" panose="020B0604030504040204" pitchFamily="34" charset="0"/>
                <a:ea typeface="幼圆" panose="02010509060101010101" pitchFamily="49" charset="-122"/>
              </a:rPr>
              <a:t> </a:t>
            </a:r>
            <a:r>
              <a:rPr lang="en-US" altLang="zh-CN" sz="2200" dirty="0" smtClean="0">
                <a:latin typeface="Verdana" panose="020B0604030504040204" pitchFamily="34" charset="0"/>
                <a:ea typeface="幼圆" panose="02010509060101010101" pitchFamily="49" charset="-122"/>
              </a:rPr>
              <a:t>  </a:t>
            </a:r>
            <a:r>
              <a:rPr lang="zh-CN" altLang="en-US" sz="2200" dirty="0" smtClean="0">
                <a:latin typeface="Verdana" panose="020B0604030504040204" pitchFamily="34" charset="0"/>
                <a:ea typeface="幼圆" panose="02010509060101010101" pitchFamily="49" charset="-122"/>
              </a:rPr>
              <a:t>个训练样本</a:t>
            </a:r>
            <a:r>
              <a:rPr lang="zh-CN" altLang="en-US" dirty="0" smtClean="0"/>
              <a:t>，             ，</a:t>
            </a:r>
            <a:r>
              <a:rPr lang="zh-CN" altLang="en-US" sz="2200" dirty="0">
                <a:latin typeface="Verdana" panose="020B0604030504040204" pitchFamily="34" charset="0"/>
                <a:ea typeface="幼圆" panose="02010509060101010101" pitchFamily="49" charset="-122"/>
              </a:rPr>
              <a:t>其中正例</a:t>
            </a:r>
            <a:r>
              <a:rPr lang="zh-CN" altLang="en-US" sz="2200" dirty="0" smtClean="0">
                <a:latin typeface="Verdana" panose="020B0604030504040204" pitchFamily="34" charset="0"/>
                <a:ea typeface="幼圆" panose="02010509060101010101" pitchFamily="49" charset="-122"/>
              </a:rPr>
              <a:t>占          ，</a:t>
            </a:r>
            <a:endParaRPr lang="en-US" altLang="zh-CN" sz="2200" dirty="0" smtClean="0">
              <a:latin typeface="Verdana" panose="020B0604030504040204" pitchFamily="34" charset="0"/>
              <a:ea typeface="幼圆" panose="02010509060101010101" pitchFamily="49" charset="-122"/>
            </a:endParaRPr>
          </a:p>
          <a:p>
            <a:r>
              <a:rPr lang="zh-CN" altLang="en-US" sz="2200" dirty="0" smtClean="0">
                <a:latin typeface="Verdana" panose="020B0604030504040204" pitchFamily="34" charset="0"/>
                <a:ea typeface="幼圆" panose="02010509060101010101" pitchFamily="49" charset="-122"/>
              </a:rPr>
              <a:t>反例占         ，计算得到根结点的信息熵为</a:t>
            </a:r>
            <a:endParaRPr lang="zh-CN" altLang="en-US" sz="2200" dirty="0">
              <a:latin typeface="Verdana" panose="020B0604030504040204" pitchFamily="34" charset="0"/>
              <a:ea typeface="幼圆" panose="02010509060101010101" pitchFamily="49" charset="-122"/>
            </a:endParaRPr>
          </a:p>
        </p:txBody>
      </p:sp>
      <p:graphicFrame>
        <p:nvGraphicFramePr>
          <p:cNvPr id="10" name="对象 9"/>
          <p:cNvGraphicFramePr>
            <a:graphicFrameLocks noChangeAspect="1"/>
          </p:cNvGraphicFramePr>
          <p:nvPr/>
        </p:nvGraphicFramePr>
        <p:xfrm>
          <a:off x="7786641" y="4040586"/>
          <a:ext cx="755906" cy="292378"/>
        </p:xfrm>
        <a:graphic>
          <a:graphicData uri="http://schemas.openxmlformats.org/presentationml/2006/ole">
            <mc:AlternateContent xmlns:mc="http://schemas.openxmlformats.org/markup-compatibility/2006">
              <mc:Choice xmlns:v="urn:schemas-microsoft-com:vml" Requires="v">
                <p:oleObj spid="_x0000_s3560" name="Formula" r:id="rId2" imgW="3448050" imgH="1333500" progId="Equation.Ribbit">
                  <p:embed/>
                </p:oleObj>
              </mc:Choice>
              <mc:Fallback>
                <p:oleObj name="Formula" r:id="rId2" imgW="3448050" imgH="1333500" progId="Equation.Ribbit">
                  <p:embed/>
                  <p:pic>
                    <p:nvPicPr>
                      <p:cNvPr id="0" name="图片 3559"/>
                      <p:cNvPicPr/>
                      <p:nvPr/>
                    </p:nvPicPr>
                    <p:blipFill>
                      <a:blip r:embed="rId3"/>
                      <a:stretch>
                        <a:fillRect/>
                      </a:stretch>
                    </p:blipFill>
                    <p:spPr>
                      <a:xfrm>
                        <a:off x="7786641" y="4040586"/>
                        <a:ext cx="755906" cy="29237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7979097" y="4309268"/>
          <a:ext cx="841375" cy="357188"/>
        </p:xfrm>
        <a:graphic>
          <a:graphicData uri="http://schemas.openxmlformats.org/presentationml/2006/ole">
            <mc:AlternateContent xmlns:mc="http://schemas.openxmlformats.org/markup-compatibility/2006">
              <mc:Choice xmlns:v="urn:schemas-microsoft-com:vml" Requires="v">
                <p:oleObj spid="_x0000_s3561" name="Formula" r:id="rId4" imgW="3590925" imgH="1524000" progId="Equation.Ribbit">
                  <p:embed/>
                </p:oleObj>
              </mc:Choice>
              <mc:Fallback>
                <p:oleObj name="Formula" r:id="rId4" imgW="3590925" imgH="1524000" progId="Equation.Ribbit">
                  <p:embed/>
                  <p:pic>
                    <p:nvPicPr>
                      <p:cNvPr id="0" name="图片 3560"/>
                      <p:cNvPicPr/>
                      <p:nvPr/>
                    </p:nvPicPr>
                    <p:blipFill>
                      <a:blip r:embed="rId5"/>
                      <a:stretch>
                        <a:fillRect/>
                      </a:stretch>
                    </p:blipFill>
                    <p:spPr>
                      <a:xfrm>
                        <a:off x="7979097" y="4309268"/>
                        <a:ext cx="841375" cy="357188"/>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7365711" y="4655343"/>
          <a:ext cx="801687" cy="339725"/>
        </p:xfrm>
        <a:graphic>
          <a:graphicData uri="http://schemas.openxmlformats.org/presentationml/2006/ole">
            <mc:AlternateContent xmlns:mc="http://schemas.openxmlformats.org/markup-compatibility/2006">
              <mc:Choice xmlns:v="urn:schemas-microsoft-com:vml" Requires="v">
                <p:oleObj spid="_x0000_s3562" name="Formula" r:id="rId6" imgW="3590925" imgH="1524000" progId="Equation.Ribbit">
                  <p:embed/>
                </p:oleObj>
              </mc:Choice>
              <mc:Fallback>
                <p:oleObj name="Formula" r:id="rId6" imgW="3590925" imgH="1524000" progId="Equation.Ribbit">
                  <p:embed/>
                  <p:pic>
                    <p:nvPicPr>
                      <p:cNvPr id="0" name="图片 3561"/>
                      <p:cNvPicPr/>
                      <p:nvPr/>
                    </p:nvPicPr>
                    <p:blipFill>
                      <a:blip r:embed="rId7"/>
                      <a:stretch>
                        <a:fillRect/>
                      </a:stretch>
                    </p:blipFill>
                    <p:spPr>
                      <a:xfrm>
                        <a:off x="7365711" y="4655343"/>
                        <a:ext cx="801687" cy="339725"/>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8221373" y="3715543"/>
          <a:ext cx="266700" cy="304800"/>
        </p:xfrm>
        <a:graphic>
          <a:graphicData uri="http://schemas.openxmlformats.org/presentationml/2006/ole">
            <mc:AlternateContent xmlns:mc="http://schemas.openxmlformats.org/markup-compatibility/2006">
              <mc:Choice xmlns:v="urn:schemas-microsoft-com:vml" Requires="v">
                <p:oleObj spid="_x0000_s3563" name="Formula" r:id="rId8" imgW="1085850" imgH="1238250" progId="Equation.Ribbit">
                  <p:embed/>
                </p:oleObj>
              </mc:Choice>
              <mc:Fallback>
                <p:oleObj name="Formula" r:id="rId8" imgW="1085850" imgH="1238250" progId="Equation.Ribbit">
                  <p:embed/>
                  <p:pic>
                    <p:nvPicPr>
                      <p:cNvPr id="0" name="图片 3562"/>
                      <p:cNvPicPr/>
                      <p:nvPr/>
                    </p:nvPicPr>
                    <p:blipFill>
                      <a:blip r:embed="rId9"/>
                      <a:stretch>
                        <a:fillRect/>
                      </a:stretch>
                    </p:blipFill>
                    <p:spPr>
                      <a:xfrm>
                        <a:off x="8221373" y="3715543"/>
                        <a:ext cx="266700" cy="304800"/>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428824" y="5805264"/>
          <a:ext cx="6959600" cy="788987"/>
        </p:xfrm>
        <a:graphic>
          <a:graphicData uri="http://schemas.openxmlformats.org/presentationml/2006/ole">
            <mc:AlternateContent xmlns:mc="http://schemas.openxmlformats.org/markup-compatibility/2006">
              <mc:Choice xmlns:v="urn:schemas-microsoft-com:vml" Requires="v">
                <p:oleObj spid="_x0000_s3564" name="Formula" r:id="rId10" imgW="4071620" imgH="459740" progId="Equation.Ribbit">
                  <p:embed/>
                </p:oleObj>
              </mc:Choice>
              <mc:Fallback>
                <p:oleObj name="Formula" r:id="rId10" imgW="4071620" imgH="459740" progId="Equation.Ribbit">
                  <p:embed/>
                  <p:pic>
                    <p:nvPicPr>
                      <p:cNvPr id="0" name="内容占位符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8824" y="5805264"/>
                        <a:ext cx="69596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什么是机器学习</a:t>
            </a:r>
            <a:endParaRPr lang="en-US" altLang="zh-CN" sz="2800" b="1" dirty="0" smtClean="0">
              <a:latin typeface="黑体" panose="02010609060101010101" pitchFamily="49" charset="-122"/>
              <a:ea typeface="黑体" panose="02010609060101010101" pitchFamily="49" charset="-122"/>
            </a:endParaRPr>
          </a:p>
          <a:p>
            <a:r>
              <a:rPr lang="zh-CN" altLang="en-US" sz="2800" b="1" dirty="0">
                <a:solidFill>
                  <a:srgbClr val="C00000"/>
                </a:solidFill>
                <a:latin typeface="黑体" panose="02010609060101010101" pitchFamily="49" charset="-122"/>
                <a:ea typeface="黑体" panose="02010609060101010101" pitchFamily="49" charset="-122"/>
              </a:rPr>
              <a:t>机器</a:t>
            </a:r>
            <a:r>
              <a:rPr lang="zh-CN" altLang="en-US" sz="2800" b="1" dirty="0" smtClean="0">
                <a:solidFill>
                  <a:srgbClr val="C00000"/>
                </a:solidFill>
                <a:latin typeface="黑体" panose="02010609060101010101" pitchFamily="49" charset="-122"/>
                <a:ea typeface="黑体" panose="02010609060101010101" pitchFamily="49" charset="-122"/>
              </a:rPr>
              <a:t>如何学习</a:t>
            </a:r>
            <a:endParaRPr lang="en-US" altLang="zh-CN" sz="2800" b="1" dirty="0" smtClean="0">
              <a:solidFill>
                <a:srgbClr val="C00000"/>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如何让机器学习的更好</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为什么机器能学习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ID3</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t>以属性“色泽”为例，</a:t>
            </a:r>
            <a:endParaRPr lang="en-US" altLang="zh-CN" sz="2000" dirty="0"/>
          </a:p>
          <a:p>
            <a:pPr marL="457200" lvl="1" indent="0">
              <a:buNone/>
            </a:pPr>
            <a:r>
              <a:rPr lang="zh-CN" altLang="en-US" sz="2000" dirty="0"/>
              <a:t>其对应的</a:t>
            </a:r>
            <a:r>
              <a:rPr lang="en-US" altLang="zh-CN" sz="2000" dirty="0"/>
              <a:t>3</a:t>
            </a:r>
            <a:r>
              <a:rPr lang="zh-CN" altLang="en-US" sz="2000" dirty="0"/>
              <a:t>个数据子集分别</a:t>
            </a:r>
            <a:endParaRPr lang="en-US" altLang="zh-CN" sz="2000" dirty="0"/>
          </a:p>
          <a:p>
            <a:pPr marL="457200" lvl="1" indent="0">
              <a:buNone/>
            </a:pPr>
            <a:r>
              <a:rPr lang="zh-CN" altLang="en-US" sz="2000" dirty="0"/>
              <a:t>为 </a:t>
            </a:r>
            <a:r>
              <a:rPr lang="en-US" altLang="zh-CN" sz="2000" i="1" dirty="0">
                <a:latin typeface="Times New Roman" panose="02020603050405020304" pitchFamily="18" charset="0"/>
                <a:cs typeface="Times New Roman" panose="02020603050405020304" pitchFamily="18" charset="0"/>
              </a:rPr>
              <a:t>D</a:t>
            </a:r>
            <a:r>
              <a:rPr lang="en-US" altLang="zh-CN" sz="2000" baseline="30000" dirty="0">
                <a:latin typeface="Times New Roman" panose="02020603050405020304" pitchFamily="18" charset="0"/>
                <a:cs typeface="Times New Roman" panose="02020603050405020304" pitchFamily="18" charset="0"/>
              </a:rPr>
              <a:t>1</a:t>
            </a:r>
            <a:r>
              <a:rPr lang="en-US" altLang="zh-CN" sz="2000" dirty="0"/>
              <a:t>(</a:t>
            </a:r>
            <a:r>
              <a:rPr lang="zh-CN" altLang="en-US" sz="2000" dirty="0"/>
              <a:t>色泽</a:t>
            </a:r>
            <a:r>
              <a:rPr lang="en-US" altLang="zh-CN" sz="2000" dirty="0"/>
              <a:t>=</a:t>
            </a:r>
            <a:r>
              <a:rPr lang="zh-CN" altLang="en-US" sz="2000" dirty="0"/>
              <a:t>青绿</a:t>
            </a:r>
            <a:r>
              <a:rPr lang="en-US" altLang="zh-CN" sz="2000" dirty="0"/>
              <a:t>)</a:t>
            </a:r>
            <a:r>
              <a:rPr lang="zh-CN" altLang="en-US" sz="2000" dirty="0"/>
              <a:t>，</a:t>
            </a:r>
            <a:r>
              <a:rPr lang="en-US" altLang="zh-CN" sz="2000" i="1" dirty="0">
                <a:latin typeface="Times New Roman" panose="02020603050405020304" pitchFamily="18" charset="0"/>
                <a:cs typeface="Times New Roman" panose="02020603050405020304" pitchFamily="18" charset="0"/>
              </a:rPr>
              <a:t>D</a:t>
            </a:r>
            <a:r>
              <a:rPr lang="en-US" altLang="zh-CN" sz="2000" baseline="30000" dirty="0">
                <a:latin typeface="Times New Roman" panose="02020603050405020304" pitchFamily="18" charset="0"/>
                <a:cs typeface="Times New Roman" panose="02020603050405020304" pitchFamily="18" charset="0"/>
              </a:rPr>
              <a:t>2 </a:t>
            </a:r>
            <a:r>
              <a:rPr lang="en-US" altLang="zh-CN" sz="2000" dirty="0"/>
              <a:t>(</a:t>
            </a:r>
            <a:r>
              <a:rPr lang="zh-CN" altLang="en-US" sz="2000" dirty="0"/>
              <a:t>色泽</a:t>
            </a:r>
            <a:endParaRPr lang="en-US" altLang="zh-CN" sz="2000" dirty="0"/>
          </a:p>
          <a:p>
            <a:pPr marL="457200" lvl="1" indent="0">
              <a:buNone/>
            </a:pPr>
            <a:r>
              <a:rPr lang="en-US" altLang="zh-CN" sz="2000" dirty="0"/>
              <a:t>=</a:t>
            </a:r>
            <a:r>
              <a:rPr lang="zh-CN" altLang="en-US" sz="2000" dirty="0"/>
              <a:t>乌黑</a:t>
            </a:r>
            <a:r>
              <a:rPr lang="en-US" altLang="zh-CN" sz="2000" dirty="0"/>
              <a:t>)</a:t>
            </a:r>
            <a:r>
              <a:rPr lang="zh-CN" altLang="en-US" sz="2000" dirty="0"/>
              <a:t>，</a:t>
            </a:r>
            <a:r>
              <a:rPr lang="en-US" altLang="zh-CN" sz="2000" i="1" dirty="0">
                <a:latin typeface="Times New Roman" panose="02020603050405020304" pitchFamily="18" charset="0"/>
                <a:cs typeface="Times New Roman" panose="02020603050405020304" pitchFamily="18" charset="0"/>
              </a:rPr>
              <a:t> D</a:t>
            </a:r>
            <a:r>
              <a:rPr lang="en-US" altLang="zh-CN" sz="2000" baseline="30000" dirty="0">
                <a:latin typeface="Times New Roman" panose="02020603050405020304" pitchFamily="18" charset="0"/>
                <a:cs typeface="Times New Roman" panose="02020603050405020304" pitchFamily="18" charset="0"/>
              </a:rPr>
              <a:t>3</a:t>
            </a:r>
            <a:r>
              <a:rPr lang="en-US" altLang="zh-CN" sz="2000" dirty="0"/>
              <a:t>(</a:t>
            </a:r>
            <a:r>
              <a:rPr lang="zh-CN" altLang="en-US" sz="2000" dirty="0"/>
              <a:t>色泽</a:t>
            </a:r>
            <a:r>
              <a:rPr lang="en-US" altLang="zh-CN" sz="2000" dirty="0"/>
              <a:t>=</a:t>
            </a:r>
            <a:r>
              <a:rPr lang="zh-CN" altLang="en-US" sz="2000" dirty="0"/>
              <a:t>浅白</a:t>
            </a:r>
            <a:r>
              <a:rPr lang="en-US" altLang="zh-CN" sz="2000" dirty="0" smtClean="0"/>
              <a:t>)</a:t>
            </a:r>
            <a:endParaRPr lang="en-US" altLang="zh-CN" sz="2000" dirty="0" smtClean="0"/>
          </a:p>
          <a:p>
            <a:pPr lvl="1"/>
            <a:r>
              <a:rPr lang="zh-CN" altLang="en-US" sz="2000" dirty="0" smtClean="0"/>
              <a:t>子集</a:t>
            </a:r>
            <a:r>
              <a:rPr lang="en-US" altLang="zh-CN" sz="2000" i="1" dirty="0">
                <a:latin typeface="Times New Roman" panose="02020603050405020304" pitchFamily="18" charset="0"/>
                <a:cs typeface="Times New Roman" panose="02020603050405020304" pitchFamily="18" charset="0"/>
              </a:rPr>
              <a:t>D</a:t>
            </a:r>
            <a:r>
              <a:rPr lang="en-US" altLang="zh-CN" sz="2000" baseline="30000" dirty="0">
                <a:latin typeface="Times New Roman" panose="02020603050405020304" pitchFamily="18" charset="0"/>
                <a:cs typeface="Times New Roman" panose="02020603050405020304" pitchFamily="18" charset="0"/>
              </a:rPr>
              <a:t>1</a:t>
            </a:r>
            <a:r>
              <a:rPr lang="zh-CN" altLang="en-US" sz="2000" dirty="0" smtClean="0"/>
              <a:t>包含</a:t>
            </a:r>
            <a:r>
              <a:rPr lang="zh-CN" altLang="en-US" sz="2000" dirty="0"/>
              <a:t>编号</a:t>
            </a:r>
            <a:r>
              <a:rPr lang="zh-CN" altLang="en-US" sz="2000" dirty="0" smtClean="0"/>
              <a:t>为</a:t>
            </a:r>
            <a:r>
              <a:rPr lang="en-US" altLang="zh-CN" sz="2000" dirty="0" smtClean="0"/>
              <a:t>{1,4,6,</a:t>
            </a:r>
            <a:endParaRPr lang="en-US" altLang="zh-CN" sz="2000" dirty="0" smtClean="0"/>
          </a:p>
          <a:p>
            <a:pPr marL="457200" lvl="1" indent="0">
              <a:buNone/>
            </a:pPr>
            <a:r>
              <a:rPr lang="en-US" altLang="zh-CN" sz="2000" dirty="0" smtClean="0"/>
              <a:t>10,13,17}</a:t>
            </a:r>
            <a:r>
              <a:rPr lang="zh-CN" altLang="en-US" sz="2000" dirty="0" smtClean="0"/>
              <a:t> 的</a:t>
            </a:r>
            <a:r>
              <a:rPr lang="en-US" altLang="zh-CN" sz="2000" dirty="0" smtClean="0"/>
              <a:t>6</a:t>
            </a:r>
            <a:r>
              <a:rPr lang="zh-CN" altLang="en-US" sz="2000" dirty="0" smtClean="0"/>
              <a:t>个</a:t>
            </a:r>
            <a:r>
              <a:rPr lang="zh-CN" altLang="en-US" sz="2000" dirty="0"/>
              <a:t>样例，</a:t>
            </a:r>
            <a:r>
              <a:rPr lang="zh-CN" altLang="en-US" sz="2000" dirty="0" smtClean="0"/>
              <a:t>其中</a:t>
            </a:r>
            <a:endParaRPr lang="en-US" altLang="zh-CN" sz="2000" dirty="0" smtClean="0"/>
          </a:p>
          <a:p>
            <a:pPr marL="457200" lvl="1" indent="0">
              <a:buNone/>
            </a:pPr>
            <a:r>
              <a:rPr lang="zh-CN" altLang="en-US" sz="2000" dirty="0" smtClean="0"/>
              <a:t>正</a:t>
            </a:r>
            <a:r>
              <a:rPr lang="zh-CN" altLang="en-US" sz="2000" dirty="0"/>
              <a:t>例</a:t>
            </a:r>
            <a:r>
              <a:rPr lang="zh-CN" altLang="en-US" sz="2000" dirty="0" smtClean="0"/>
              <a:t>占</a:t>
            </a:r>
            <a:r>
              <a:rPr lang="en-US" altLang="zh-CN" sz="2000" dirty="0" smtClean="0"/>
              <a:t>              </a:t>
            </a:r>
            <a:r>
              <a:rPr lang="zh-CN" altLang="en-US" sz="2000" dirty="0" smtClean="0"/>
              <a:t>，</a:t>
            </a:r>
            <a:r>
              <a:rPr lang="zh-CN" altLang="en-US" sz="2000" dirty="0"/>
              <a:t>反例占 </a:t>
            </a:r>
            <a:endParaRPr lang="en-US" altLang="zh-CN" sz="2000" dirty="0" smtClean="0"/>
          </a:p>
          <a:p>
            <a:pPr marL="457200" lvl="1" indent="0">
              <a:buNone/>
            </a:pPr>
            <a:r>
              <a:rPr lang="en-US" altLang="zh-CN" sz="2000" dirty="0"/>
              <a:t> </a:t>
            </a:r>
            <a:r>
              <a:rPr lang="en-US" altLang="zh-CN" sz="2000" dirty="0" smtClean="0"/>
              <a:t>    </a:t>
            </a:r>
            <a:r>
              <a:rPr lang="zh-CN" altLang="en-US" sz="2000" dirty="0" smtClean="0"/>
              <a:t>         ，</a:t>
            </a:r>
            <a:r>
              <a:rPr lang="en-US" altLang="zh-CN" sz="2000" i="1" dirty="0">
                <a:latin typeface="Times New Roman" panose="02020603050405020304" pitchFamily="18" charset="0"/>
                <a:cs typeface="Times New Roman" panose="02020603050405020304" pitchFamily="18" charset="0"/>
              </a:rPr>
              <a:t> D</a:t>
            </a:r>
            <a:r>
              <a:rPr lang="en-US" altLang="zh-CN" sz="2000" baseline="30000" dirty="0">
                <a:latin typeface="Times New Roman" panose="02020603050405020304" pitchFamily="18" charset="0"/>
                <a:cs typeface="Times New Roman" panose="02020603050405020304" pitchFamily="18" charset="0"/>
              </a:rPr>
              <a:t>2</a:t>
            </a:r>
            <a:r>
              <a:rPr lang="zh-CN" altLang="en-US" sz="2000" dirty="0" smtClean="0"/>
              <a:t> 、</a:t>
            </a:r>
            <a:r>
              <a:rPr lang="en-US" altLang="zh-CN" sz="2000" i="1" dirty="0">
                <a:latin typeface="Times New Roman" panose="02020603050405020304" pitchFamily="18" charset="0"/>
                <a:cs typeface="Times New Roman" panose="02020603050405020304" pitchFamily="18" charset="0"/>
              </a:rPr>
              <a:t> D</a:t>
            </a:r>
            <a:r>
              <a:rPr lang="en-US" altLang="zh-CN" sz="2000" baseline="30000" dirty="0">
                <a:latin typeface="Times New Roman" panose="02020603050405020304" pitchFamily="18" charset="0"/>
                <a:cs typeface="Times New Roman" panose="02020603050405020304" pitchFamily="18" charset="0"/>
              </a:rPr>
              <a:t>3</a:t>
            </a:r>
            <a:r>
              <a:rPr lang="zh-CN" altLang="en-US" sz="2000" dirty="0" smtClean="0"/>
              <a:t>同理，</a:t>
            </a:r>
            <a:r>
              <a:rPr lang="en-US" altLang="zh-CN" sz="2000" dirty="0" smtClean="0"/>
              <a:t>3</a:t>
            </a:r>
            <a:endParaRPr lang="en-US" altLang="zh-CN" sz="2000" dirty="0" smtClean="0"/>
          </a:p>
          <a:p>
            <a:pPr marL="457200" lvl="1" indent="0">
              <a:buNone/>
            </a:pPr>
            <a:r>
              <a:rPr lang="zh-CN" altLang="en-US" sz="2000" dirty="0" smtClean="0"/>
              <a:t>个</a:t>
            </a:r>
            <a:r>
              <a:rPr lang="zh-CN" altLang="en-US" sz="2000" dirty="0"/>
              <a:t>结点的信息熵为</a:t>
            </a:r>
            <a:endParaRPr lang="en-US" altLang="zh-CN" sz="2000" dirty="0"/>
          </a:p>
          <a:p>
            <a:pPr marL="457200" lvl="1" indent="0">
              <a:buNone/>
            </a:pPr>
            <a:endParaRPr lang="en-US" altLang="zh-CN" sz="2400" dirty="0"/>
          </a:p>
          <a:p>
            <a:pPr marL="457200" lvl="1" indent="0">
              <a:buNone/>
            </a:pPr>
            <a:endParaRPr lang="en-US" altLang="zh-CN" sz="2000" dirty="0" smtClean="0"/>
          </a:p>
          <a:p>
            <a:pPr lvl="1"/>
            <a:r>
              <a:rPr lang="zh-CN" altLang="en-US" sz="2000" dirty="0"/>
              <a:t>属性“色泽”的信息增益为</a:t>
            </a:r>
            <a:endParaRPr lang="en-US" altLang="zh-CN" sz="2000" dirty="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pic>
        <p:nvPicPr>
          <p:cNvPr id="8" name="图片 7"/>
          <p:cNvPicPr>
            <a:picLocks noChangeAspect="1"/>
          </p:cNvPicPr>
          <p:nvPr/>
        </p:nvPicPr>
        <p:blipFill>
          <a:blip r:embed="rId1"/>
          <a:stretch>
            <a:fillRect/>
          </a:stretch>
        </p:blipFill>
        <p:spPr>
          <a:xfrm>
            <a:off x="4015576" y="908720"/>
            <a:ext cx="5128424" cy="3600694"/>
          </a:xfrm>
          <a:prstGeom prst="rect">
            <a:avLst/>
          </a:prstGeom>
        </p:spPr>
      </p:pic>
      <p:graphicFrame>
        <p:nvGraphicFramePr>
          <p:cNvPr id="4" name="对象 3"/>
          <p:cNvGraphicFramePr>
            <a:graphicFrameLocks noChangeAspect="1"/>
          </p:cNvGraphicFramePr>
          <p:nvPr/>
        </p:nvGraphicFramePr>
        <p:xfrm>
          <a:off x="1691681" y="3780204"/>
          <a:ext cx="792088" cy="376057"/>
        </p:xfrm>
        <a:graphic>
          <a:graphicData uri="http://schemas.openxmlformats.org/presentationml/2006/ole">
            <mc:AlternateContent xmlns:mc="http://schemas.openxmlformats.org/markup-compatibility/2006">
              <mc:Choice xmlns:v="urn:schemas-microsoft-com:vml" Requires="v">
                <p:oleObj spid="_x0000_s4867" name="Formula" r:id="rId2" imgW="425450" imgH="203200" progId="Equation.Ribbit">
                  <p:embed/>
                </p:oleObj>
              </mc:Choice>
              <mc:Fallback>
                <p:oleObj name="Formula" r:id="rId2" imgW="425450" imgH="203200" progId="Equation.Ribbit">
                  <p:embed/>
                  <p:pic>
                    <p:nvPicPr>
                      <p:cNvPr id="0" name="对象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1" y="3780204"/>
                        <a:ext cx="792088" cy="376057"/>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nvGraphicFramePr>
        <p:xfrm>
          <a:off x="971600" y="4184688"/>
          <a:ext cx="720080" cy="342310"/>
        </p:xfrm>
        <a:graphic>
          <a:graphicData uri="http://schemas.openxmlformats.org/presentationml/2006/ole">
            <mc:AlternateContent xmlns:mc="http://schemas.openxmlformats.org/markup-compatibility/2006">
              <mc:Choice xmlns:v="urn:schemas-microsoft-com:vml" Requires="v">
                <p:oleObj spid="_x0000_s4868" name="Formula" r:id="rId4" imgW="425450" imgH="203200" progId="Equation.Ribbit">
                  <p:embed/>
                </p:oleObj>
              </mc:Choice>
              <mc:Fallback>
                <p:oleObj name="Formula" r:id="rId4" imgW="425450" imgH="203200" progId="Equation.Ribbit">
                  <p:embed/>
                  <p:pic>
                    <p:nvPicPr>
                      <p:cNvPr id="0" name="对象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4184688"/>
                        <a:ext cx="720080" cy="342310"/>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4851596" y="5013176"/>
          <a:ext cx="3456383" cy="275028"/>
        </p:xfrm>
        <a:graphic>
          <a:graphicData uri="http://schemas.openxmlformats.org/presentationml/2006/ole">
            <mc:AlternateContent xmlns:mc="http://schemas.openxmlformats.org/markup-compatibility/2006">
              <mc:Choice xmlns:v="urn:schemas-microsoft-com:vml" Requires="v">
                <p:oleObj spid="_x0000_s4869" name="Formula" r:id="rId6" imgW="2583180" imgH="204470" progId="Equation.Ribbit">
                  <p:embed/>
                </p:oleObj>
              </mc:Choice>
              <mc:Fallback>
                <p:oleObj name="Formula" r:id="rId6" imgW="2583180" imgH="204470" progId="Equation.Ribbit">
                  <p:embed/>
                  <p:pic>
                    <p:nvPicPr>
                      <p:cNvPr id="0" name="内容占位符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1596" y="5013176"/>
                        <a:ext cx="3456383" cy="275028"/>
                      </a:xfrm>
                      <a:prstGeom prst="rect">
                        <a:avLst/>
                      </a:prstGeom>
                      <a:noFill/>
                      <a:ln>
                        <a:noFill/>
                      </a:ln>
                    </p:spPr>
                  </p:pic>
                </p:oleObj>
              </mc:Fallback>
            </mc:AlternateContent>
          </a:graphicData>
        </a:graphic>
      </p:graphicFrame>
      <p:graphicFrame>
        <p:nvGraphicFramePr>
          <p:cNvPr id="12" name="对象 11"/>
          <p:cNvGraphicFramePr>
            <a:graphicFrameLocks noChangeAspect="1"/>
          </p:cNvGraphicFramePr>
          <p:nvPr/>
        </p:nvGraphicFramePr>
        <p:xfrm>
          <a:off x="971600" y="5013176"/>
          <a:ext cx="3456383" cy="273906"/>
        </p:xfrm>
        <a:graphic>
          <a:graphicData uri="http://schemas.openxmlformats.org/presentationml/2006/ole">
            <mc:AlternateContent xmlns:mc="http://schemas.openxmlformats.org/markup-compatibility/2006">
              <mc:Choice xmlns:v="urn:schemas-microsoft-com:vml" Requires="v">
                <p:oleObj spid="_x0000_s4870" name="Formula" r:id="rId8" imgW="2583180" imgH="203200" progId="Equation.Ribbit">
                  <p:embed/>
                </p:oleObj>
              </mc:Choice>
              <mc:Fallback>
                <p:oleObj name="Formula" r:id="rId8" imgW="2583180" imgH="203200" progId="Equation.Ribbit">
                  <p:embed/>
                  <p:pic>
                    <p:nvPicPr>
                      <p:cNvPr id="0" name="内容占位符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71600" y="5013176"/>
                        <a:ext cx="3456383" cy="273906"/>
                      </a:xfrm>
                      <a:prstGeom prst="rect">
                        <a:avLst/>
                      </a:prstGeom>
                      <a:noFill/>
                      <a:ln>
                        <a:noFill/>
                      </a:ln>
                    </p:spPr>
                  </p:pic>
                </p:oleObj>
              </mc:Fallback>
            </mc:AlternateContent>
          </a:graphicData>
        </a:graphic>
      </p:graphicFrame>
      <p:graphicFrame>
        <p:nvGraphicFramePr>
          <p:cNvPr id="13" name="对象 12"/>
          <p:cNvGraphicFramePr>
            <a:graphicFrameLocks noChangeAspect="1"/>
          </p:cNvGraphicFramePr>
          <p:nvPr/>
        </p:nvGraphicFramePr>
        <p:xfrm>
          <a:off x="971600" y="5373216"/>
          <a:ext cx="3456383" cy="275029"/>
        </p:xfrm>
        <a:graphic>
          <a:graphicData uri="http://schemas.openxmlformats.org/presentationml/2006/ole">
            <mc:AlternateContent xmlns:mc="http://schemas.openxmlformats.org/markup-compatibility/2006">
              <mc:Choice xmlns:v="urn:schemas-microsoft-com:vml" Requires="v">
                <p:oleObj spid="_x0000_s4871" name="Formula" r:id="rId10" imgW="2581910" imgH="204470" progId="Equation.Ribbit">
                  <p:embed/>
                </p:oleObj>
              </mc:Choice>
              <mc:Fallback>
                <p:oleObj name="Formula" r:id="rId10" imgW="2581910" imgH="204470" progId="Equation.Ribbit">
                  <p:embed/>
                  <p:pic>
                    <p:nvPicPr>
                      <p:cNvPr id="0" name="内容占位符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1600" y="5373216"/>
                        <a:ext cx="3456383" cy="275029"/>
                      </a:xfrm>
                      <a:prstGeom prst="rect">
                        <a:avLst/>
                      </a:prstGeom>
                      <a:noFill/>
                      <a:ln>
                        <a:noFill/>
                      </a:ln>
                    </p:spPr>
                  </p:pic>
                </p:oleObj>
              </mc:Fallback>
            </mc:AlternateContent>
          </a:graphicData>
        </a:graphic>
      </p:graphicFrame>
      <p:graphicFrame>
        <p:nvGraphicFramePr>
          <p:cNvPr id="14" name="对象 13"/>
          <p:cNvGraphicFramePr>
            <a:graphicFrameLocks noChangeAspect="1"/>
          </p:cNvGraphicFramePr>
          <p:nvPr/>
        </p:nvGraphicFramePr>
        <p:xfrm>
          <a:off x="989184" y="6133206"/>
          <a:ext cx="3096344" cy="496244"/>
        </p:xfrm>
        <a:graphic>
          <a:graphicData uri="http://schemas.openxmlformats.org/presentationml/2006/ole">
            <mc:AlternateContent xmlns:mc="http://schemas.openxmlformats.org/markup-compatibility/2006">
              <mc:Choice xmlns:v="urn:schemas-microsoft-com:vml" Requires="v">
                <p:oleObj spid="_x0000_s4872" name="Formula" r:id="rId12" imgW="2876550" imgH="461010" progId="Equation.Ribbit">
                  <p:embed/>
                </p:oleObj>
              </mc:Choice>
              <mc:Fallback>
                <p:oleObj name="Formula" r:id="rId12" imgW="2876550" imgH="461010" progId="Equation.Ribbit">
                  <p:embed/>
                  <p:pic>
                    <p:nvPicPr>
                      <p:cNvPr id="0" name="对象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89184" y="6133206"/>
                        <a:ext cx="3096344" cy="496244"/>
                      </a:xfrm>
                      <a:prstGeom prst="rect">
                        <a:avLst/>
                      </a:prstGeom>
                      <a:noFill/>
                      <a:ln>
                        <a:noFill/>
                      </a:ln>
                    </p:spPr>
                  </p:pic>
                </p:oleObj>
              </mc:Fallback>
            </mc:AlternateContent>
          </a:graphicData>
        </a:graphic>
      </p:graphicFrame>
      <p:graphicFrame>
        <p:nvGraphicFramePr>
          <p:cNvPr id="15" name="对象 14"/>
          <p:cNvGraphicFramePr>
            <a:graphicFrameLocks noChangeAspect="1"/>
          </p:cNvGraphicFramePr>
          <p:nvPr/>
        </p:nvGraphicFramePr>
        <p:xfrm>
          <a:off x="4136947" y="6262447"/>
          <a:ext cx="3671114" cy="237761"/>
        </p:xfrm>
        <a:graphic>
          <a:graphicData uri="http://schemas.openxmlformats.org/presentationml/2006/ole">
            <mc:AlternateContent xmlns:mc="http://schemas.openxmlformats.org/markup-compatibility/2006">
              <mc:Choice xmlns:v="urn:schemas-microsoft-com:vml" Requires="v">
                <p:oleObj spid="_x0000_s4873" name="Formula" r:id="rId14" imgW="3139440" imgH="203200" progId="Equation.Ribbit">
                  <p:embed/>
                </p:oleObj>
              </mc:Choice>
              <mc:Fallback>
                <p:oleObj name="Formula" r:id="rId14" imgW="3139440" imgH="203200" progId="Equation.Ribbit">
                  <p:embed/>
                  <p:pic>
                    <p:nvPicPr>
                      <p:cNvPr id="0" name="对象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36947" y="6262447"/>
                        <a:ext cx="3671114" cy="237761"/>
                      </a:xfrm>
                      <a:prstGeom prst="rect">
                        <a:avLst/>
                      </a:prstGeom>
                      <a:noFill/>
                      <a:ln>
                        <a:noFill/>
                      </a:ln>
                    </p:spPr>
                  </p:pic>
                </p:oleObj>
              </mc:Fallback>
            </mc:AlternateContent>
          </a:graphicData>
        </a:graphic>
      </p:graphicFrame>
      <p:graphicFrame>
        <p:nvGraphicFramePr>
          <p:cNvPr id="18" name="对象 17"/>
          <p:cNvGraphicFramePr>
            <a:graphicFrameLocks noChangeAspect="1"/>
          </p:cNvGraphicFramePr>
          <p:nvPr/>
        </p:nvGraphicFramePr>
        <p:xfrm>
          <a:off x="4142105" y="6666865"/>
          <a:ext cx="569595" cy="118110"/>
        </p:xfrm>
        <a:graphic>
          <a:graphicData uri="http://schemas.openxmlformats.org/presentationml/2006/ole">
            <mc:AlternateContent xmlns:mc="http://schemas.openxmlformats.org/markup-compatibility/2006">
              <mc:Choice xmlns:v="urn:schemas-microsoft-com:vml" Requires="v">
                <p:oleObj spid="_x0000_s4874" name="Formula" r:id="rId16" imgW="495300" imgH="162560" progId="Equation.Ribbit">
                  <p:embed/>
                </p:oleObj>
              </mc:Choice>
              <mc:Fallback>
                <p:oleObj name="Formula" r:id="rId16" imgW="495300" imgH="162560" progId="Equation.Ribbit">
                  <p:embed/>
                  <p:pic>
                    <p:nvPicPr>
                      <p:cNvPr id="0" name="对象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42105" y="6666865"/>
                        <a:ext cx="569595" cy="11811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ID3</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t>其他属性的信息增益为</a:t>
            </a:r>
            <a:endParaRPr lang="en-US" altLang="zh-CN" sz="2000" dirty="0"/>
          </a:p>
          <a:p>
            <a:pPr marL="457200" lvl="1" indent="0">
              <a:buNone/>
            </a:pPr>
            <a:endParaRPr lang="en-US" altLang="zh-CN" sz="24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lvl="1"/>
            <a:endParaRPr lang="en-US" altLang="zh-CN" sz="2000" dirty="0" smtClean="0"/>
          </a:p>
          <a:p>
            <a:pPr lvl="1"/>
            <a:r>
              <a:rPr lang="zh-CN" altLang="en-US" sz="2000" dirty="0" smtClean="0"/>
              <a:t>显然</a:t>
            </a:r>
            <a:r>
              <a:rPr lang="zh-CN" altLang="en-US" sz="2000" dirty="0"/>
              <a:t>，属性“纹理”的信息增益最大，其被选为划分属性</a:t>
            </a:r>
            <a:endParaRPr lang="zh-CN" altLang="en-US" sz="2000" dirty="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pic>
        <p:nvPicPr>
          <p:cNvPr id="8" name="图片 7"/>
          <p:cNvPicPr>
            <a:picLocks noChangeAspect="1"/>
          </p:cNvPicPr>
          <p:nvPr/>
        </p:nvPicPr>
        <p:blipFill>
          <a:blip r:embed="rId1"/>
          <a:stretch>
            <a:fillRect/>
          </a:stretch>
        </p:blipFill>
        <p:spPr>
          <a:xfrm>
            <a:off x="4015576" y="908720"/>
            <a:ext cx="5128424" cy="3600694"/>
          </a:xfrm>
          <a:prstGeom prst="rect">
            <a:avLst/>
          </a:prstGeom>
        </p:spPr>
      </p:pic>
      <p:graphicFrame>
        <p:nvGraphicFramePr>
          <p:cNvPr id="3" name="对象 2"/>
          <p:cNvGraphicFramePr>
            <a:graphicFrameLocks noChangeAspect="1"/>
          </p:cNvGraphicFramePr>
          <p:nvPr/>
        </p:nvGraphicFramePr>
        <p:xfrm>
          <a:off x="1409455" y="2132856"/>
          <a:ext cx="2060046" cy="266318"/>
        </p:xfrm>
        <a:graphic>
          <a:graphicData uri="http://schemas.openxmlformats.org/presentationml/2006/ole">
            <mc:AlternateContent xmlns:mc="http://schemas.openxmlformats.org/markup-compatibility/2006">
              <mc:Choice xmlns:v="urn:schemas-microsoft-com:vml" Requires="v">
                <p:oleObj spid="_x0000_s5587" name="Formula" r:id="rId2" imgW="1465580" imgH="187960" progId="Equation.Ribbit">
                  <p:embed/>
                </p:oleObj>
              </mc:Choice>
              <mc:Fallback>
                <p:oleObj name="Formula" r:id="rId2" imgW="1465580" imgH="187960" progId="Equation.Ribbit">
                  <p:embed/>
                  <p:pic>
                    <p:nvPicPr>
                      <p:cNvPr id="0"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455" y="2132856"/>
                        <a:ext cx="2060046" cy="266318"/>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nvGraphicFramePr>
        <p:xfrm>
          <a:off x="1409455" y="2509763"/>
          <a:ext cx="2033190" cy="264080"/>
        </p:xfrm>
        <a:graphic>
          <a:graphicData uri="http://schemas.openxmlformats.org/presentationml/2006/ole">
            <mc:AlternateContent xmlns:mc="http://schemas.openxmlformats.org/markup-compatibility/2006">
              <mc:Choice xmlns:v="urn:schemas-microsoft-com:vml" Requires="v">
                <p:oleObj spid="_x0000_s5588" name="Formula" r:id="rId4" imgW="1459230" imgH="187960" progId="Equation.Ribbit">
                  <p:embed/>
                </p:oleObj>
              </mc:Choice>
              <mc:Fallback>
                <p:oleObj name="Formula" r:id="rId4" imgW="1459230" imgH="187960" progId="Equation.Ribbit">
                  <p:embed/>
                  <p:pic>
                    <p:nvPicPr>
                      <p:cNvPr id="0" name="对象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9455" y="2509763"/>
                        <a:ext cx="2033190" cy="264080"/>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nvGraphicFramePr>
        <p:xfrm>
          <a:off x="1409455" y="2924944"/>
          <a:ext cx="2082425" cy="266318"/>
        </p:xfrm>
        <a:graphic>
          <a:graphicData uri="http://schemas.openxmlformats.org/presentationml/2006/ole">
            <mc:AlternateContent xmlns:mc="http://schemas.openxmlformats.org/markup-compatibility/2006">
              <mc:Choice xmlns:v="urn:schemas-microsoft-com:vml" Requires="v">
                <p:oleObj spid="_x0000_s5589" name="Formula" r:id="rId6" imgW="1465580" imgH="186690" progId="Equation.Ribbit">
                  <p:embed/>
                </p:oleObj>
              </mc:Choice>
              <mc:Fallback>
                <p:oleObj name="Formula" r:id="rId6" imgW="1465580" imgH="186690" progId="Equation.Ribbit">
                  <p:embed/>
                  <p:pic>
                    <p:nvPicPr>
                      <p:cNvPr id="0" name="对象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9455" y="2924944"/>
                        <a:ext cx="2082425" cy="266318"/>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nvGraphicFramePr>
        <p:xfrm>
          <a:off x="1409455" y="3356992"/>
          <a:ext cx="2072355" cy="264080"/>
        </p:xfrm>
        <a:graphic>
          <a:graphicData uri="http://schemas.openxmlformats.org/presentationml/2006/ole">
            <mc:AlternateContent xmlns:mc="http://schemas.openxmlformats.org/markup-compatibility/2006">
              <mc:Choice xmlns:v="urn:schemas-microsoft-com:vml" Requires="v">
                <p:oleObj spid="_x0000_s5590" name="Formula" r:id="rId8" imgW="1459230" imgH="185420" progId="Equation.Ribbit">
                  <p:embed/>
                </p:oleObj>
              </mc:Choice>
              <mc:Fallback>
                <p:oleObj name="Formula" r:id="rId8" imgW="1459230" imgH="185420" progId="Equation.Ribbit">
                  <p:embed/>
                  <p:pic>
                    <p:nvPicPr>
                      <p:cNvPr id="0" name="对象 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9455" y="3356992"/>
                        <a:ext cx="2072355" cy="264080"/>
                      </a:xfrm>
                      <a:prstGeom prst="rect">
                        <a:avLst/>
                      </a:prstGeom>
                      <a:noFill/>
                      <a:ln>
                        <a:noFill/>
                      </a:ln>
                    </p:spPr>
                  </p:pic>
                </p:oleObj>
              </mc:Fallback>
            </mc:AlternateContent>
          </a:graphicData>
        </a:graphic>
      </p:graphicFrame>
      <p:graphicFrame>
        <p:nvGraphicFramePr>
          <p:cNvPr id="16" name="对象 15"/>
          <p:cNvGraphicFramePr>
            <a:graphicFrameLocks noChangeAspect="1"/>
          </p:cNvGraphicFramePr>
          <p:nvPr/>
        </p:nvGraphicFramePr>
        <p:xfrm>
          <a:off x="1409455" y="3858770"/>
          <a:ext cx="2062284" cy="266318"/>
        </p:xfrm>
        <a:graphic>
          <a:graphicData uri="http://schemas.openxmlformats.org/presentationml/2006/ole">
            <mc:AlternateContent xmlns:mc="http://schemas.openxmlformats.org/markup-compatibility/2006">
              <mc:Choice xmlns:v="urn:schemas-microsoft-com:vml" Requires="v">
                <p:oleObj spid="_x0000_s5591" name="Formula" r:id="rId10" imgW="1465580" imgH="187960" progId="Equation.Ribbit">
                  <p:embed/>
                </p:oleObj>
              </mc:Choice>
              <mc:Fallback>
                <p:oleObj name="Formula" r:id="rId10" imgW="1465580" imgH="187960" progId="Equation.Ribbit">
                  <p:embed/>
                  <p:pic>
                    <p:nvPicPr>
                      <p:cNvPr id="0" name="对象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09455" y="3858770"/>
                        <a:ext cx="2062284" cy="266318"/>
                      </a:xfrm>
                      <a:prstGeom prst="rect">
                        <a:avLst/>
                      </a:prstGeom>
                      <a:noFill/>
                      <a:ln>
                        <a:noFill/>
                      </a:ln>
                    </p:spPr>
                  </p:pic>
                </p:oleObj>
              </mc:Fallback>
            </mc:AlternateContent>
          </a:graphicData>
        </a:graphic>
      </p:graphicFrame>
      <p:cxnSp>
        <p:nvCxnSpPr>
          <p:cNvPr id="19" name="直接连接符 18"/>
          <p:cNvCxnSpPr/>
          <p:nvPr/>
        </p:nvCxnSpPr>
        <p:spPr>
          <a:xfrm>
            <a:off x="5197228" y="5464598"/>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flipH="1">
            <a:off x="2252888" y="5458825"/>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21" name="直接连接符 20"/>
          <p:cNvCxnSpPr>
            <a:stCxn id="26" idx="2"/>
            <a:endCxn id="27" idx="0"/>
          </p:cNvCxnSpPr>
          <p:nvPr/>
        </p:nvCxnSpPr>
        <p:spPr>
          <a:xfrm>
            <a:off x="4590325" y="5445176"/>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22" name="文本框 18"/>
          <p:cNvSpPr txBox="1"/>
          <p:nvPr/>
        </p:nvSpPr>
        <p:spPr>
          <a:xfrm>
            <a:off x="2348509" y="562055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sp>
        <p:nvSpPr>
          <p:cNvPr id="23" name="文本框 19"/>
          <p:cNvSpPr txBox="1"/>
          <p:nvPr/>
        </p:nvSpPr>
        <p:spPr>
          <a:xfrm>
            <a:off x="4457904" y="565560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24" name="文本框 20"/>
          <p:cNvSpPr txBox="1"/>
          <p:nvPr/>
        </p:nvSpPr>
        <p:spPr>
          <a:xfrm>
            <a:off x="6845447" y="562055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25" name="圆角矩形 24"/>
          <p:cNvSpPr/>
          <p:nvPr/>
        </p:nvSpPr>
        <p:spPr>
          <a:xfrm>
            <a:off x="1171711" y="6074144"/>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{1,2,3,4,5,6,8,10,15}</a:t>
            </a:r>
            <a:endParaRPr lang="zh-CN" altLang="en-US" sz="2200" dirty="0">
              <a:latin typeface="Times" panose="02020603060405020304" pitchFamily="18" charset="0"/>
            </a:endParaRPr>
          </a:p>
        </p:txBody>
      </p:sp>
      <p:sp>
        <p:nvSpPr>
          <p:cNvPr id="26" name="圆角矩形 25"/>
          <p:cNvSpPr/>
          <p:nvPr/>
        </p:nvSpPr>
        <p:spPr>
          <a:xfrm>
            <a:off x="3870325" y="5013176"/>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7" name="圆角矩形 26"/>
          <p:cNvSpPr/>
          <p:nvPr/>
        </p:nvSpPr>
        <p:spPr>
          <a:xfrm>
            <a:off x="4311956" y="6089536"/>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{7,9,13,14,17}</a:t>
            </a:r>
            <a:endParaRPr lang="zh-CN" altLang="en-US" sz="2200" dirty="0">
              <a:latin typeface="Times" panose="02020603060405020304" pitchFamily="18" charset="0"/>
            </a:endParaRPr>
          </a:p>
        </p:txBody>
      </p:sp>
      <p:sp>
        <p:nvSpPr>
          <p:cNvPr id="28" name="圆角矩形 27"/>
          <p:cNvSpPr/>
          <p:nvPr/>
        </p:nvSpPr>
        <p:spPr>
          <a:xfrm>
            <a:off x="6640889" y="6061630"/>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smtClean="0">
                <a:latin typeface="Times" panose="02020603060405020304" pitchFamily="18" charset="0"/>
              </a:rPr>
              <a:t>{11,12,16}</a:t>
            </a:r>
            <a:endParaRPr lang="zh-CN" altLang="en-US" sz="2200" dirty="0">
              <a:latin typeface="Times" panose="0202060306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animBg="1"/>
      <p:bldP spid="26" grpId="0" animBg="1"/>
      <p:bldP spid="27" grpId="0" animBg="1"/>
      <p:bldP spid="2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ID3</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en-US" altLang="zh-CN" sz="2000" dirty="0" smtClean="0"/>
              <a:t>ID3</a:t>
            </a:r>
            <a:r>
              <a:rPr lang="zh-CN" altLang="en-US" sz="2000" dirty="0" smtClean="0"/>
              <a:t>决策树</a:t>
            </a:r>
            <a:r>
              <a:rPr lang="zh-CN" altLang="en-US" sz="2000" dirty="0"/>
              <a:t>学习算法将对每个分支结点做进一步划分，最终得到的决策树如</a:t>
            </a:r>
            <a:r>
              <a:rPr lang="zh-CN" altLang="en-US" sz="2000" dirty="0" smtClean="0"/>
              <a:t>图</a:t>
            </a:r>
            <a:endParaRPr lang="en-US" altLang="zh-CN" sz="2000" dirty="0"/>
          </a:p>
          <a:p>
            <a:pPr marL="457200" lvl="1" indent="0">
              <a:buNone/>
            </a:pPr>
            <a:endParaRPr lang="en-US" altLang="zh-CN" sz="24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lvl="1"/>
            <a:endParaRPr lang="en-US" altLang="zh-CN" sz="2000" dirty="0" smtClean="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cxnSp>
        <p:nvCxnSpPr>
          <p:cNvPr id="29" name="直接连接符 28"/>
          <p:cNvCxnSpPr>
            <a:endCxn id="36" idx="0"/>
          </p:cNvCxnSpPr>
          <p:nvPr/>
        </p:nvCxnSpPr>
        <p:spPr>
          <a:xfrm>
            <a:off x="5573219" y="2637719"/>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30" name="直接连接符 29"/>
          <p:cNvCxnSpPr>
            <a:endCxn id="35" idx="0"/>
          </p:cNvCxnSpPr>
          <p:nvPr/>
        </p:nvCxnSpPr>
        <p:spPr>
          <a:xfrm flipH="1">
            <a:off x="2615844" y="2678789"/>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31" name="直接连接符 30"/>
          <p:cNvCxnSpPr>
            <a:stCxn id="37" idx="2"/>
            <a:endCxn id="67" idx="0"/>
          </p:cNvCxnSpPr>
          <p:nvPr/>
        </p:nvCxnSpPr>
        <p:spPr>
          <a:xfrm>
            <a:off x="5310321" y="2667500"/>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32" name="文本框 6"/>
          <p:cNvSpPr txBox="1"/>
          <p:nvPr/>
        </p:nvSpPr>
        <p:spPr>
          <a:xfrm>
            <a:off x="2724500" y="279367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sp>
        <p:nvSpPr>
          <p:cNvPr id="33" name="文本框 7"/>
          <p:cNvSpPr txBox="1"/>
          <p:nvPr/>
        </p:nvSpPr>
        <p:spPr>
          <a:xfrm>
            <a:off x="4988921" y="279367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34" name="文本框 8"/>
          <p:cNvSpPr txBox="1"/>
          <p:nvPr/>
        </p:nvSpPr>
        <p:spPr>
          <a:xfrm>
            <a:off x="7221438" y="279367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35" name="圆角矩形 34"/>
          <p:cNvSpPr/>
          <p:nvPr/>
        </p:nvSpPr>
        <p:spPr>
          <a:xfrm>
            <a:off x="2075844" y="326922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6" name="椭圆 35"/>
          <p:cNvSpPr/>
          <p:nvPr/>
        </p:nvSpPr>
        <p:spPr>
          <a:xfrm>
            <a:off x="7236416" y="326922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37" name="圆角矩形 36"/>
          <p:cNvSpPr/>
          <p:nvPr/>
        </p:nvSpPr>
        <p:spPr>
          <a:xfrm>
            <a:off x="4590321" y="2235500"/>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8" name="椭圆 37"/>
          <p:cNvSpPr/>
          <p:nvPr/>
        </p:nvSpPr>
        <p:spPr>
          <a:xfrm>
            <a:off x="3349983" y="434281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39" name="椭圆 38"/>
          <p:cNvSpPr/>
          <p:nvPr/>
        </p:nvSpPr>
        <p:spPr>
          <a:xfrm>
            <a:off x="801705" y="434281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40" name="直接连接符 39"/>
          <p:cNvCxnSpPr>
            <a:endCxn id="39" idx="0"/>
          </p:cNvCxnSpPr>
          <p:nvPr/>
        </p:nvCxnSpPr>
        <p:spPr>
          <a:xfrm flipH="1">
            <a:off x="1341705" y="3701222"/>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a:endCxn id="38" idx="0"/>
          </p:cNvCxnSpPr>
          <p:nvPr/>
        </p:nvCxnSpPr>
        <p:spPr>
          <a:xfrm>
            <a:off x="2837410" y="3701222"/>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a:stCxn id="35" idx="2"/>
            <a:endCxn id="55" idx="0"/>
          </p:cNvCxnSpPr>
          <p:nvPr/>
        </p:nvCxnSpPr>
        <p:spPr>
          <a:xfrm>
            <a:off x="2615844" y="3701222"/>
            <a:ext cx="0" cy="641590"/>
          </a:xfrm>
          <a:prstGeom prst="line">
            <a:avLst/>
          </a:prstGeom>
        </p:spPr>
        <p:style>
          <a:lnRef idx="1">
            <a:schemeClr val="dk1"/>
          </a:lnRef>
          <a:fillRef idx="0">
            <a:schemeClr val="dk1"/>
          </a:fillRef>
          <a:effectRef idx="0">
            <a:schemeClr val="dk1"/>
          </a:effectRef>
          <a:fontRef idx="minor">
            <a:schemeClr val="tx1"/>
          </a:fontRef>
        </p:style>
      </p:cxnSp>
      <p:sp>
        <p:nvSpPr>
          <p:cNvPr id="43" name="文本框 37"/>
          <p:cNvSpPr txBox="1"/>
          <p:nvPr/>
        </p:nvSpPr>
        <p:spPr>
          <a:xfrm>
            <a:off x="1167302" y="382098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sp>
        <p:nvSpPr>
          <p:cNvPr id="44" name="文本框 38"/>
          <p:cNvSpPr txBox="1"/>
          <p:nvPr/>
        </p:nvSpPr>
        <p:spPr>
          <a:xfrm>
            <a:off x="2553713" y="382098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a:t>
            </a:r>
            <a:r>
              <a:rPr lang="zh-CN" altLang="en-US" dirty="0" smtClean="0">
                <a:latin typeface="楷体" panose="02010609060101010101" pitchFamily="49" charset="-122"/>
                <a:ea typeface="楷体" panose="02010609060101010101" pitchFamily="49" charset="-122"/>
              </a:rPr>
              <a:t>蜷</a:t>
            </a:r>
            <a:endParaRPr lang="zh-CN" altLang="en-US" dirty="0">
              <a:latin typeface="楷体" panose="02010609060101010101" pitchFamily="49" charset="-122"/>
              <a:ea typeface="楷体" panose="02010609060101010101" pitchFamily="49" charset="-122"/>
            </a:endParaRPr>
          </a:p>
        </p:txBody>
      </p:sp>
      <p:sp>
        <p:nvSpPr>
          <p:cNvPr id="45" name="文本框 39"/>
          <p:cNvSpPr txBox="1"/>
          <p:nvPr/>
        </p:nvSpPr>
        <p:spPr>
          <a:xfrm>
            <a:off x="3532199" y="382098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grpSp>
        <p:nvGrpSpPr>
          <p:cNvPr id="46" name="组合 45"/>
          <p:cNvGrpSpPr/>
          <p:nvPr/>
        </p:nvGrpSpPr>
        <p:grpSpPr>
          <a:xfrm>
            <a:off x="4990930" y="4342812"/>
            <a:ext cx="2286066" cy="432000"/>
            <a:chOff x="5861816" y="2353958"/>
            <a:chExt cx="2286066" cy="432000"/>
          </a:xfrm>
        </p:grpSpPr>
        <p:sp>
          <p:nvSpPr>
            <p:cNvPr id="47" name="椭圆 46"/>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48" name="椭圆 47"/>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grpSp>
      <p:cxnSp>
        <p:nvCxnSpPr>
          <p:cNvPr id="49" name="直接连接符 48"/>
          <p:cNvCxnSpPr>
            <a:endCxn id="47" idx="0"/>
          </p:cNvCxnSpPr>
          <p:nvPr/>
        </p:nvCxnSpPr>
        <p:spPr>
          <a:xfrm flipH="1">
            <a:off x="5530930" y="3622331"/>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endCxn id="48" idx="0"/>
          </p:cNvCxnSpPr>
          <p:nvPr/>
        </p:nvCxnSpPr>
        <p:spPr>
          <a:xfrm>
            <a:off x="6251556" y="3622331"/>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51" name="椭圆 50"/>
          <p:cNvSpPr/>
          <p:nvPr/>
        </p:nvSpPr>
        <p:spPr>
          <a:xfrm>
            <a:off x="788207" y="541640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52" name="椭圆 51"/>
          <p:cNvSpPr/>
          <p:nvPr/>
        </p:nvSpPr>
        <p:spPr>
          <a:xfrm>
            <a:off x="3349983" y="541640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53" name="直接连接符 52"/>
          <p:cNvCxnSpPr>
            <a:endCxn id="51" idx="0"/>
          </p:cNvCxnSpPr>
          <p:nvPr/>
        </p:nvCxnSpPr>
        <p:spPr>
          <a:xfrm flipH="1">
            <a:off x="1328207" y="4622312"/>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54" name="直接连接符 53"/>
          <p:cNvCxnSpPr>
            <a:endCxn id="52" idx="0"/>
          </p:cNvCxnSpPr>
          <p:nvPr/>
        </p:nvCxnSpPr>
        <p:spPr>
          <a:xfrm>
            <a:off x="2729171" y="4694816"/>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55" name="圆角矩形 54"/>
          <p:cNvSpPr/>
          <p:nvPr/>
        </p:nvSpPr>
        <p:spPr>
          <a:xfrm>
            <a:off x="2075844" y="434281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56" name="文本框 60"/>
          <p:cNvSpPr txBox="1"/>
          <p:nvPr/>
        </p:nvSpPr>
        <p:spPr>
          <a:xfrm>
            <a:off x="1146840" y="4869646"/>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cxnSp>
        <p:nvCxnSpPr>
          <p:cNvPr id="57" name="直接连接符 56"/>
          <p:cNvCxnSpPr>
            <a:stCxn id="55" idx="2"/>
            <a:endCxn id="64" idx="0"/>
          </p:cNvCxnSpPr>
          <p:nvPr/>
        </p:nvCxnSpPr>
        <p:spPr>
          <a:xfrm>
            <a:off x="2615844" y="4774812"/>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58" name="文本框 64"/>
          <p:cNvSpPr txBox="1"/>
          <p:nvPr/>
        </p:nvSpPr>
        <p:spPr>
          <a:xfrm>
            <a:off x="2536859" y="487472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sp>
        <p:nvSpPr>
          <p:cNvPr id="59" name="文本框 65"/>
          <p:cNvSpPr txBox="1"/>
          <p:nvPr/>
        </p:nvSpPr>
        <p:spPr>
          <a:xfrm>
            <a:off x="3392134" y="4869646"/>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60" name="椭圆 59"/>
          <p:cNvSpPr/>
          <p:nvPr/>
        </p:nvSpPr>
        <p:spPr>
          <a:xfrm>
            <a:off x="1436602" y="630936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61" name="椭圆 60"/>
          <p:cNvSpPr/>
          <p:nvPr/>
        </p:nvSpPr>
        <p:spPr>
          <a:xfrm>
            <a:off x="2687824" y="630936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cxnSp>
        <p:nvCxnSpPr>
          <p:cNvPr id="62" name="直接连接符 61"/>
          <p:cNvCxnSpPr>
            <a:endCxn id="60" idx="0"/>
          </p:cNvCxnSpPr>
          <p:nvPr/>
        </p:nvCxnSpPr>
        <p:spPr>
          <a:xfrm flipH="1">
            <a:off x="1976602" y="5695902"/>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p:cNvCxnSpPr>
            <a:endCxn id="61" idx="0"/>
          </p:cNvCxnSpPr>
          <p:nvPr/>
        </p:nvCxnSpPr>
        <p:spPr>
          <a:xfrm>
            <a:off x="2593968" y="5695902"/>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64" name="圆角矩形 63"/>
          <p:cNvSpPr/>
          <p:nvPr/>
        </p:nvSpPr>
        <p:spPr>
          <a:xfrm>
            <a:off x="2076860" y="5416402"/>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65" name="文本框 77"/>
          <p:cNvSpPr txBox="1"/>
          <p:nvPr/>
        </p:nvSpPr>
        <p:spPr>
          <a:xfrm>
            <a:off x="1508536" y="589421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硬滑</a:t>
            </a:r>
            <a:endParaRPr lang="zh-CN" altLang="en-US" dirty="0">
              <a:latin typeface="楷体" panose="02010609060101010101" pitchFamily="49" charset="-122"/>
              <a:ea typeface="楷体" panose="02010609060101010101" pitchFamily="49" charset="-122"/>
            </a:endParaRPr>
          </a:p>
        </p:txBody>
      </p:sp>
      <p:sp>
        <p:nvSpPr>
          <p:cNvPr id="66" name="文本框 78"/>
          <p:cNvSpPr txBox="1"/>
          <p:nvPr/>
        </p:nvSpPr>
        <p:spPr>
          <a:xfrm>
            <a:off x="3080331" y="5895977"/>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软粘</a:t>
            </a:r>
            <a:endParaRPr lang="zh-CN" altLang="en-US" dirty="0">
              <a:latin typeface="楷体" panose="02010609060101010101" pitchFamily="49" charset="-122"/>
              <a:ea typeface="楷体" panose="02010609060101010101" pitchFamily="49" charset="-122"/>
            </a:endParaRPr>
          </a:p>
        </p:txBody>
      </p:sp>
      <p:sp>
        <p:nvSpPr>
          <p:cNvPr id="67" name="圆角矩形 66"/>
          <p:cNvSpPr/>
          <p:nvPr/>
        </p:nvSpPr>
        <p:spPr>
          <a:xfrm>
            <a:off x="5532316" y="3262657"/>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68" name="文本框 40"/>
          <p:cNvSpPr txBox="1"/>
          <p:nvPr/>
        </p:nvSpPr>
        <p:spPr>
          <a:xfrm>
            <a:off x="5103786" y="3820980"/>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硬滑</a:t>
            </a:r>
            <a:endParaRPr lang="zh-CN" altLang="en-US" dirty="0">
              <a:latin typeface="楷体" panose="02010609060101010101" pitchFamily="49" charset="-122"/>
              <a:ea typeface="楷体" panose="02010609060101010101" pitchFamily="49" charset="-122"/>
            </a:endParaRPr>
          </a:p>
        </p:txBody>
      </p:sp>
      <p:sp>
        <p:nvSpPr>
          <p:cNvPr id="69" name="文本框 42"/>
          <p:cNvSpPr txBox="1"/>
          <p:nvPr/>
        </p:nvSpPr>
        <p:spPr>
          <a:xfrm>
            <a:off x="6605180" y="3827819"/>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软粘</a:t>
            </a:r>
            <a:endParaRPr lang="zh-CN" altLang="en-US" dirty="0">
              <a:latin typeface="楷体" panose="02010609060101010101" pitchFamily="49" charset="-122"/>
              <a:ea typeface="楷体" panose="02010609060101010101" pitchFamily="49" charset="-122"/>
            </a:endParaRPr>
          </a:p>
        </p:txBody>
      </p:sp>
      <p:sp>
        <p:nvSpPr>
          <p:cNvPr id="12" name="双波形 11"/>
          <p:cNvSpPr/>
          <p:nvPr>
            <p:custDataLst>
              <p:tags r:id="rId1"/>
            </p:custDataLst>
          </p:nvPr>
        </p:nvSpPr>
        <p:spPr>
          <a:xfrm>
            <a:off x="6515735" y="5085080"/>
            <a:ext cx="2392045" cy="1461135"/>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solidFill>
                  <a:schemeClr val="tx1"/>
                </a:solidFill>
                <a:latin typeface="华文楷体" panose="02010600040101010101" charset="-122"/>
                <a:ea typeface="华文楷体" panose="02010600040101010101" charset="-122"/>
              </a:rPr>
              <a:t>某个属性被作为划分属性后，后续的分支节点有没有可能再次选择该属性</a:t>
            </a:r>
            <a:r>
              <a:rPr lang="zh-CN">
                <a:solidFill>
                  <a:schemeClr val="tx1"/>
                </a:solidFill>
                <a:latin typeface="华文楷体" panose="02010600040101010101" charset="-122"/>
                <a:ea typeface="华文楷体" panose="02010600040101010101" charset="-122"/>
              </a:rPr>
              <a:t>？</a:t>
            </a:r>
            <a:endParaRPr lang="zh-CN">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ID3</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t>存在问题</a:t>
            </a:r>
            <a:endParaRPr lang="en-US" altLang="zh-CN" sz="2400" dirty="0"/>
          </a:p>
          <a:p>
            <a:pPr lvl="2"/>
            <a:r>
              <a:rPr lang="zh-CN" altLang="en-US" sz="2000" dirty="0" smtClean="0"/>
              <a:t>若</a:t>
            </a:r>
            <a:r>
              <a:rPr lang="zh-CN" altLang="en-US" sz="2000" dirty="0"/>
              <a:t>把“编号”也作为一个候选划分属性，则其信息增益一般远大于其他属性。显然，这样的决策树不具有泛化能力，无法对新样本进行有效预测</a:t>
            </a: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lvl="1"/>
            <a:endParaRPr lang="en-US" altLang="zh-CN" sz="2000" dirty="0" smtClean="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sp>
        <p:nvSpPr>
          <p:cNvPr id="70" name="Rectangle 3"/>
          <p:cNvSpPr>
            <a:spLocks noChangeArrowheads="1"/>
          </p:cNvSpPr>
          <p:nvPr/>
        </p:nvSpPr>
        <p:spPr bwMode="auto">
          <a:xfrm>
            <a:off x="1733512" y="3560341"/>
            <a:ext cx="5683325"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2200" i="0" dirty="0" smtClean="0">
                <a:latin typeface="幼圆" panose="02010509060101010101" pitchFamily="49" charset="-122"/>
                <a:ea typeface="幼圆" panose="02010509060101010101" pitchFamily="49" charset="-122"/>
              </a:rPr>
              <a:t>信息增益对</a:t>
            </a:r>
            <a:r>
              <a:rPr lang="zh-CN" altLang="en-US" sz="2200" dirty="0">
                <a:latin typeface="幼圆" panose="02010509060101010101" pitchFamily="49" charset="-122"/>
                <a:ea typeface="幼圆" panose="02010509060101010101" pitchFamily="49" charset="-122"/>
              </a:rPr>
              <a:t>可取值数目较多的属性有所</a:t>
            </a:r>
            <a:r>
              <a:rPr lang="zh-CN" altLang="en-US" sz="2200" dirty="0" smtClean="0">
                <a:latin typeface="幼圆" panose="02010509060101010101" pitchFamily="49" charset="-122"/>
                <a:ea typeface="幼圆" panose="02010509060101010101" pitchFamily="49" charset="-122"/>
              </a:rPr>
              <a:t>偏好</a:t>
            </a:r>
            <a:endParaRPr lang="zh-CN" altLang="en-US" sz="2200" dirty="0">
              <a:latin typeface="幼圆" panose="02010509060101010101" pitchFamily="49" charset="-122"/>
              <a:ea typeface="幼圆" panose="02010509060101010101" pitchFamily="49" charset="-122"/>
            </a:endParaRPr>
          </a:p>
          <a:p>
            <a:pPr marL="0" indent="0" algn="ctr">
              <a:lnSpc>
                <a:spcPts val="3200"/>
              </a:lnSpc>
              <a:buNone/>
            </a:pPr>
            <a:endParaRPr lang="zh-CN" altLang="en-US" sz="22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p:cTn id="7" dur="500" fill="hold"/>
                                        <p:tgtEl>
                                          <p:spTgt spid="70"/>
                                        </p:tgtEl>
                                        <p:attrNameLst>
                                          <p:attrName>ppt_w</p:attrName>
                                        </p:attrNameLst>
                                      </p:cBhvr>
                                      <p:tavLst>
                                        <p:tav tm="0">
                                          <p:val>
                                            <p:fltVal val="0"/>
                                          </p:val>
                                        </p:tav>
                                        <p:tav tm="100000">
                                          <p:val>
                                            <p:strVal val="#ppt_w"/>
                                          </p:val>
                                        </p:tav>
                                      </p:tavLst>
                                    </p:anim>
                                    <p:anim calcmode="lin" valueType="num">
                                      <p:cBhvr>
                                        <p:cTn id="8" dur="500" fill="hold"/>
                                        <p:tgtEl>
                                          <p:spTgt spid="70"/>
                                        </p:tgtEl>
                                        <p:attrNameLst>
                                          <p:attrName>ppt_h</p:attrName>
                                        </p:attrNameLst>
                                      </p:cBhvr>
                                      <p:tavLst>
                                        <p:tav tm="0">
                                          <p:val>
                                            <p:fltVal val="0"/>
                                          </p:val>
                                        </p:tav>
                                        <p:tav tm="100000">
                                          <p:val>
                                            <p:strVal val="#ppt_h"/>
                                          </p:val>
                                        </p:tav>
                                      </p:tavLst>
                                    </p:anim>
                                    <p:animEffect transition="in" filter="fade">
                                      <p:cBhvr>
                                        <p:cTn id="9"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C4.5</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smtClean="0"/>
              <a:t>增益率</a:t>
            </a:r>
            <a:endParaRPr lang="en-US" altLang="zh-CN" sz="2400" dirty="0" smtClean="0"/>
          </a:p>
          <a:p>
            <a:pPr lvl="1"/>
            <a:endParaRPr lang="en-US" altLang="zh-CN" sz="2400" dirty="0"/>
          </a:p>
          <a:p>
            <a:pPr marL="457200" lvl="1" indent="0">
              <a:buNone/>
            </a:pPr>
            <a:r>
              <a:rPr lang="zh-CN" altLang="en-US" sz="2000" dirty="0" smtClean="0"/>
              <a:t>其中</a:t>
            </a:r>
            <a:endParaRPr lang="en-US" altLang="zh-CN" sz="2000" dirty="0" smtClean="0"/>
          </a:p>
          <a:p>
            <a:pPr lvl="1"/>
            <a:endParaRPr lang="en-US" altLang="zh-CN" sz="2400" dirty="0" smtClean="0"/>
          </a:p>
          <a:p>
            <a:pPr marL="457200" lvl="1" indent="0">
              <a:buNone/>
            </a:pPr>
            <a:r>
              <a:rPr lang="zh-CN" altLang="en-US" sz="2400" dirty="0"/>
              <a:t>称为</a:t>
            </a:r>
            <a:r>
              <a:rPr lang="zh-CN" altLang="en-US" sz="2400" dirty="0" smtClean="0"/>
              <a:t>属性</a:t>
            </a:r>
            <a:r>
              <a:rPr lang="en-US" altLang="zh-CN" sz="2400" i="1" dirty="0" smtClean="0">
                <a:latin typeface="Times New Roman" panose="02020603050405020304" pitchFamily="18" charset="0"/>
                <a:cs typeface="Times New Roman" panose="02020603050405020304" pitchFamily="18" charset="0"/>
              </a:rPr>
              <a:t>a</a:t>
            </a:r>
            <a:r>
              <a:rPr lang="zh-CN" altLang="en-US" sz="2400" dirty="0" smtClean="0"/>
              <a:t>的</a:t>
            </a:r>
            <a:r>
              <a:rPr lang="zh-CN" altLang="en-US" sz="2400" dirty="0"/>
              <a:t>“固有值”</a:t>
            </a:r>
            <a:r>
              <a:rPr lang="en-US" altLang="zh-CN" sz="2400" dirty="0"/>
              <a:t> </a:t>
            </a:r>
            <a:r>
              <a:rPr lang="en-US" altLang="zh-CN" sz="1800" dirty="0"/>
              <a:t>[Quinlan, 1993] </a:t>
            </a:r>
            <a:r>
              <a:rPr lang="zh-CN" altLang="en-US" sz="2400" dirty="0"/>
              <a:t>，</a:t>
            </a:r>
            <a:r>
              <a:rPr lang="zh-CN" altLang="en-US" sz="2400" dirty="0" smtClean="0"/>
              <a:t>属性</a:t>
            </a:r>
            <a:r>
              <a:rPr lang="en-US" altLang="zh-CN" sz="2400" i="1" dirty="0">
                <a:latin typeface="Times New Roman" panose="02020603050405020304" pitchFamily="18" charset="0"/>
                <a:cs typeface="Times New Roman" panose="02020603050405020304" pitchFamily="18" charset="0"/>
              </a:rPr>
              <a:t>a</a:t>
            </a:r>
            <a:r>
              <a:rPr lang="zh-CN" altLang="en-US" sz="2400" dirty="0" smtClean="0"/>
              <a:t>的</a:t>
            </a:r>
            <a:r>
              <a:rPr lang="zh-CN" altLang="en-US" sz="2400" dirty="0"/>
              <a:t>可能取值数目越多（</a:t>
            </a:r>
            <a:r>
              <a:rPr lang="zh-CN" altLang="en-US" sz="2400" dirty="0" smtClean="0"/>
              <a:t>即</a:t>
            </a:r>
            <a:r>
              <a:rPr lang="en-US" altLang="zh-CN" sz="2400" i="1" dirty="0">
                <a:latin typeface="Times New Roman" panose="02020603050405020304" pitchFamily="18" charset="0"/>
                <a:cs typeface="Times New Roman" panose="02020603050405020304" pitchFamily="18" charset="0"/>
              </a:rPr>
              <a:t>V</a:t>
            </a:r>
            <a:r>
              <a:rPr lang="zh-CN" altLang="en-US" sz="2400" dirty="0" smtClean="0"/>
              <a:t>越</a:t>
            </a:r>
            <a:r>
              <a:rPr lang="zh-CN" altLang="en-US" sz="2400" dirty="0"/>
              <a:t>大），则 </a:t>
            </a:r>
            <a:r>
              <a:rPr lang="en-US" altLang="zh-CN" sz="2400" dirty="0">
                <a:latin typeface="Times New Roman" panose="02020603050405020304" pitchFamily="18" charset="0"/>
                <a:cs typeface="Times New Roman" panose="02020603050405020304" pitchFamily="18" charset="0"/>
              </a:rPr>
              <a:t>IV(</a:t>
            </a:r>
            <a:r>
              <a:rPr lang="en-US" altLang="zh-CN" sz="2400" i="1" dirty="0">
                <a:latin typeface="Times New Roman" panose="02020603050405020304" pitchFamily="18" charset="0"/>
                <a:cs typeface="Times New Roman" panose="02020603050405020304" pitchFamily="18" charset="0"/>
              </a:rPr>
              <a:t>a</a:t>
            </a:r>
            <a:r>
              <a:rPr lang="en-US" altLang="zh-CN" sz="2400" dirty="0">
                <a:latin typeface="Times New Roman" panose="02020603050405020304" pitchFamily="18" charset="0"/>
                <a:cs typeface="Times New Roman" panose="02020603050405020304" pitchFamily="18" charset="0"/>
              </a:rPr>
              <a:t>)</a:t>
            </a:r>
            <a:r>
              <a:rPr lang="zh-CN" altLang="en-US" sz="2400" dirty="0" smtClean="0"/>
              <a:t>的</a:t>
            </a:r>
            <a:r>
              <a:rPr lang="zh-CN" altLang="en-US" sz="2400" dirty="0"/>
              <a:t>值通常就越</a:t>
            </a:r>
            <a:r>
              <a:rPr lang="zh-CN" altLang="en-US" sz="2400" dirty="0" smtClean="0"/>
              <a:t>大</a:t>
            </a:r>
            <a:endParaRPr lang="en-US" altLang="zh-CN" sz="2400" dirty="0"/>
          </a:p>
          <a:p>
            <a:pPr lvl="1"/>
            <a:r>
              <a:rPr lang="zh-CN" altLang="en-US" sz="2400" dirty="0"/>
              <a:t>存在的</a:t>
            </a:r>
            <a:r>
              <a:rPr lang="zh-CN" altLang="en-US" sz="2400" dirty="0" smtClean="0"/>
              <a:t>问题</a:t>
            </a:r>
            <a:endParaRPr lang="en-US" altLang="zh-CN" sz="2400" dirty="0" smtClean="0"/>
          </a:p>
          <a:p>
            <a:pPr lvl="1"/>
            <a:endParaRPr lang="en-US" altLang="zh-CN" sz="2400" dirty="0"/>
          </a:p>
          <a:p>
            <a:pPr lvl="1"/>
            <a:endParaRPr lang="en-US" altLang="zh-CN" sz="2400" dirty="0" smtClean="0"/>
          </a:p>
          <a:p>
            <a:pPr lvl="1"/>
            <a:r>
              <a:rPr lang="en-US" altLang="zh-CN" sz="2400" dirty="0"/>
              <a:t>C4.5 </a:t>
            </a:r>
            <a:r>
              <a:rPr lang="en-US" altLang="zh-CN" sz="1800" dirty="0"/>
              <a:t>[Quinlan, 1993]</a:t>
            </a:r>
            <a:r>
              <a:rPr lang="zh-CN" altLang="en-US" sz="2400" dirty="0"/>
              <a:t>使用了一个启发式：先从候选划分属性中找出信息增益高于平均水平的属性，再从中选取增益率最高的</a:t>
            </a:r>
            <a:endParaRPr lang="en-US" altLang="zh-CN" sz="2400" dirty="0"/>
          </a:p>
          <a:p>
            <a:pPr lvl="1"/>
            <a:endParaRPr lang="en-US" altLang="zh-CN" sz="2400" dirty="0"/>
          </a:p>
          <a:p>
            <a:pPr lvl="1"/>
            <a:endParaRPr lang="en-US" altLang="zh-CN" sz="2000" dirty="0" smtClean="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lvl="1"/>
            <a:endParaRPr lang="en-US" altLang="zh-CN" sz="2000" dirty="0" smtClean="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graphicFrame>
        <p:nvGraphicFramePr>
          <p:cNvPr id="3" name="对象 2"/>
          <p:cNvGraphicFramePr>
            <a:graphicFrameLocks noChangeAspect="1"/>
          </p:cNvGraphicFramePr>
          <p:nvPr/>
        </p:nvGraphicFramePr>
        <p:xfrm>
          <a:off x="2483768" y="1844824"/>
          <a:ext cx="3767113" cy="532078"/>
        </p:xfrm>
        <a:graphic>
          <a:graphicData uri="http://schemas.openxmlformats.org/presentationml/2006/ole">
            <mc:AlternateContent xmlns:mc="http://schemas.openxmlformats.org/markup-compatibility/2006">
              <mc:Choice xmlns:v="urn:schemas-microsoft-com:vml" Requires="v">
                <p:oleObj spid="_x0000_s6312" name="Formula" r:id="rId1" imgW="1775460" imgH="250190" progId="Equation.Ribbit">
                  <p:embed/>
                </p:oleObj>
              </mc:Choice>
              <mc:Fallback>
                <p:oleObj name="Formula" r:id="rId1" imgW="1775460" imgH="250190" progId="Equation.Ribbit">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844824"/>
                        <a:ext cx="3767113" cy="532078"/>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1629416" y="2348880"/>
          <a:ext cx="2968625" cy="750887"/>
        </p:xfrm>
        <a:graphic>
          <a:graphicData uri="http://schemas.openxmlformats.org/presentationml/2006/ole">
            <mc:AlternateContent xmlns:mc="http://schemas.openxmlformats.org/markup-compatibility/2006">
              <mc:Choice xmlns:v="urn:schemas-microsoft-com:vml" Requires="v">
                <p:oleObj spid="_x0000_s6313" name="Formula" r:id="rId3" imgW="1828800" imgH="462280" progId="Equation.Ribbit">
                  <p:embed/>
                </p:oleObj>
              </mc:Choice>
              <mc:Fallback>
                <p:oleObj name="Formula" r:id="rId3" imgW="1828800" imgH="462280" progId="Equation.Ribbit">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9416" y="2348880"/>
                        <a:ext cx="2968625"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3"/>
          <p:cNvSpPr>
            <a:spLocks noChangeArrowheads="1"/>
          </p:cNvSpPr>
          <p:nvPr/>
        </p:nvSpPr>
        <p:spPr bwMode="auto">
          <a:xfrm>
            <a:off x="1542838" y="4653136"/>
            <a:ext cx="6413538"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buNone/>
            </a:pPr>
            <a:r>
              <a:rPr lang="zh-CN" altLang="en-US" sz="2400" dirty="0"/>
              <a:t>增益率准则对可取值数目较少的属性有所偏好</a:t>
            </a:r>
            <a:endParaRPr lang="en-US" altLang="zh-CN" sz="2400" dirty="0"/>
          </a:p>
          <a:p>
            <a:pPr marL="0" indent="0" algn="ctr">
              <a:lnSpc>
                <a:spcPts val="3200"/>
              </a:lnSpc>
              <a:buNone/>
            </a:pPr>
            <a:endParaRPr lang="zh-CN" altLang="en-US" sz="22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学习算法</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CART</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t>数据</a:t>
            </a:r>
            <a:r>
              <a:rPr lang="zh-CN" altLang="en-US" sz="2400" dirty="0" smtClean="0"/>
              <a:t>集</a:t>
            </a:r>
            <a:r>
              <a:rPr lang="en-US" altLang="zh-CN" sz="2400" i="1" dirty="0">
                <a:latin typeface="Times New Roman" panose="02020603050405020304" pitchFamily="18" charset="0"/>
                <a:cs typeface="Times New Roman" panose="02020603050405020304" pitchFamily="18" charset="0"/>
              </a:rPr>
              <a:t>D</a:t>
            </a:r>
            <a:r>
              <a:rPr lang="zh-CN" altLang="en-US" sz="2400" dirty="0" smtClean="0"/>
              <a:t>的</a:t>
            </a:r>
            <a:r>
              <a:rPr lang="zh-CN" altLang="en-US" sz="2400" dirty="0"/>
              <a:t>纯度可用“基尼值”来度量</a:t>
            </a:r>
            <a:endParaRPr lang="en-US" altLang="zh-CN" sz="2400" dirty="0"/>
          </a:p>
          <a:p>
            <a:pPr lvl="1"/>
            <a:endParaRPr lang="en-US" altLang="zh-CN" sz="2400" dirty="0" smtClean="0"/>
          </a:p>
          <a:p>
            <a:pPr lvl="1"/>
            <a:endParaRPr lang="en-US" altLang="zh-CN" sz="2400" dirty="0"/>
          </a:p>
          <a:p>
            <a:pPr marL="457200" lvl="1" indent="0">
              <a:buNone/>
            </a:pPr>
            <a:r>
              <a:rPr lang="en-US" altLang="zh-CN" sz="2000" i="1" dirty="0" smtClean="0">
                <a:latin typeface="Times New Roman" panose="02020603050405020304" pitchFamily="18" charset="0"/>
                <a:cs typeface="Times New Roman" panose="02020603050405020304" pitchFamily="18" charset="0"/>
              </a:rPr>
              <a:t>D</a:t>
            </a:r>
            <a:r>
              <a:rPr lang="zh-CN" altLang="en-US" sz="2000" dirty="0" smtClean="0"/>
              <a:t>的基尼值越</a:t>
            </a:r>
            <a:r>
              <a:rPr lang="zh-CN" altLang="en-US" sz="2000" dirty="0"/>
              <a:t>小，数据</a:t>
            </a:r>
            <a:r>
              <a:rPr lang="zh-CN" altLang="en-US" sz="2000" dirty="0" smtClean="0"/>
              <a:t>集</a:t>
            </a:r>
            <a:r>
              <a:rPr lang="en-US" altLang="zh-CN" sz="2000" i="1" dirty="0">
                <a:latin typeface="Times New Roman" panose="02020603050405020304" pitchFamily="18" charset="0"/>
                <a:cs typeface="Times New Roman" panose="02020603050405020304" pitchFamily="18" charset="0"/>
              </a:rPr>
              <a:t>D</a:t>
            </a:r>
            <a:r>
              <a:rPr lang="zh-CN" altLang="en-US" sz="2000" dirty="0" smtClean="0"/>
              <a:t>的</a:t>
            </a:r>
            <a:r>
              <a:rPr lang="zh-CN" altLang="en-US" sz="2000" dirty="0"/>
              <a:t>纯度越</a:t>
            </a:r>
            <a:r>
              <a:rPr lang="zh-CN" altLang="en-US" sz="2000" dirty="0" smtClean="0"/>
              <a:t>高</a:t>
            </a:r>
            <a:endParaRPr lang="en-US" altLang="zh-CN" sz="2000" dirty="0" smtClean="0"/>
          </a:p>
          <a:p>
            <a:pPr lvl="1"/>
            <a:r>
              <a:rPr lang="zh-CN" altLang="en-US" sz="2400" dirty="0" smtClean="0"/>
              <a:t>属性</a:t>
            </a:r>
            <a:r>
              <a:rPr lang="en-US" altLang="zh-CN" sz="2000" i="1" dirty="0">
                <a:latin typeface="Times New Roman" panose="02020603050405020304" pitchFamily="18" charset="0"/>
                <a:cs typeface="Times New Roman" panose="02020603050405020304" pitchFamily="18" charset="0"/>
              </a:rPr>
              <a:t>a</a:t>
            </a:r>
            <a:r>
              <a:rPr lang="zh-CN" altLang="en-US" sz="2400" dirty="0" smtClean="0"/>
              <a:t>的</a:t>
            </a:r>
            <a:r>
              <a:rPr lang="zh-CN" altLang="en-US" sz="2400" dirty="0"/>
              <a:t>基尼指数定义为</a:t>
            </a:r>
            <a:endParaRPr lang="en-US" altLang="zh-CN" sz="2400" dirty="0" smtClean="0"/>
          </a:p>
          <a:p>
            <a:pPr lvl="1"/>
            <a:endParaRPr lang="en-US" altLang="zh-CN" sz="2400" dirty="0"/>
          </a:p>
          <a:p>
            <a:pPr lvl="1"/>
            <a:r>
              <a:rPr lang="zh-CN" altLang="en-US" sz="2400" dirty="0"/>
              <a:t>应选择那个使划分后基尼指数最小的属性作为最优划分属性，即</a:t>
            </a:r>
            <a:endParaRPr lang="en-US" altLang="zh-CN" sz="2400" dirty="0"/>
          </a:p>
          <a:p>
            <a:pPr lvl="1"/>
            <a:endParaRPr lang="en-US" altLang="zh-CN" sz="2400" dirty="0" smtClean="0"/>
          </a:p>
          <a:p>
            <a:pPr lvl="1"/>
            <a:r>
              <a:rPr lang="en-US" altLang="zh-CN" sz="2400" dirty="0"/>
              <a:t>CART</a:t>
            </a:r>
            <a:r>
              <a:rPr lang="en-US" altLang="zh-CN" sz="3200" dirty="0"/>
              <a:t> </a:t>
            </a:r>
            <a:r>
              <a:rPr lang="en-US" altLang="zh-CN" sz="2400" dirty="0"/>
              <a:t>[</a:t>
            </a:r>
            <a:r>
              <a:rPr lang="en-US" altLang="zh-CN" sz="2400" dirty="0" err="1"/>
              <a:t>Breiman</a:t>
            </a:r>
            <a:r>
              <a:rPr lang="en-US" altLang="zh-CN" sz="2400" dirty="0"/>
              <a:t> et al., 1984]</a:t>
            </a:r>
            <a:r>
              <a:rPr lang="zh-CN" altLang="en-US" sz="2400" dirty="0"/>
              <a:t>采用“基尼指数”来选择划分属性</a:t>
            </a:r>
            <a:endParaRPr lang="zh-CN" altLang="en-US" sz="2400" dirty="0"/>
          </a:p>
          <a:p>
            <a:pPr lvl="1"/>
            <a:endParaRPr lang="en-US" altLang="zh-CN" sz="2400" dirty="0"/>
          </a:p>
          <a:p>
            <a:pPr lvl="1"/>
            <a:endParaRPr lang="en-US" altLang="zh-CN" sz="2000" dirty="0" smtClean="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lvl="1"/>
            <a:endParaRPr lang="en-US" altLang="zh-CN" sz="2000" dirty="0" smtClean="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graphicFrame>
        <p:nvGraphicFramePr>
          <p:cNvPr id="6" name="对象 5"/>
          <p:cNvGraphicFramePr>
            <a:graphicFrameLocks noChangeAspect="1"/>
          </p:cNvGraphicFramePr>
          <p:nvPr/>
        </p:nvGraphicFramePr>
        <p:xfrm>
          <a:off x="2039491" y="2060848"/>
          <a:ext cx="2481263" cy="808037"/>
        </p:xfrm>
        <a:graphic>
          <a:graphicData uri="http://schemas.openxmlformats.org/presentationml/2006/ole">
            <mc:AlternateContent xmlns:mc="http://schemas.openxmlformats.org/markup-compatibility/2006">
              <mc:Choice xmlns:v="urn:schemas-microsoft-com:vml" Requires="v">
                <p:oleObj spid="_x0000_s7492" name="Formula" r:id="rId1" imgW="1557020" imgH="506730" progId="Equation.Ribbit">
                  <p:embed/>
                </p:oleObj>
              </mc:Choice>
              <mc:Fallback>
                <p:oleObj name="Formula" r:id="rId1" imgW="1557020" imgH="506730" progId="Equation.Ribbit">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491" y="2060848"/>
                        <a:ext cx="2481263"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4716016" y="2060848"/>
          <a:ext cx="1341438" cy="809625"/>
        </p:xfrm>
        <a:graphic>
          <a:graphicData uri="http://schemas.openxmlformats.org/presentationml/2006/ole">
            <mc:AlternateContent xmlns:mc="http://schemas.openxmlformats.org/markup-compatibility/2006">
              <mc:Choice xmlns:v="urn:schemas-microsoft-com:vml" Requires="v">
                <p:oleObj spid="_x0000_s7493" name="Formula" r:id="rId3" imgW="795020" imgH="480060" progId="Equation.Ribbit">
                  <p:embed/>
                </p:oleObj>
              </mc:Choice>
              <mc:Fallback>
                <p:oleObj name="Formula" r:id="rId3" imgW="795020" imgH="480060" progId="Equation.Ribbit">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6016" y="2060848"/>
                        <a:ext cx="1341438"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2411760" y="3717032"/>
          <a:ext cx="4536504" cy="459761"/>
        </p:xfrm>
        <a:graphic>
          <a:graphicData uri="http://schemas.openxmlformats.org/presentationml/2006/ole">
            <mc:AlternateContent xmlns:mc="http://schemas.openxmlformats.org/markup-compatibility/2006">
              <mc:Choice xmlns:v="urn:schemas-microsoft-com:vml" Requires="v">
                <p:oleObj spid="_x0000_s7494" name="Formula" r:id="rId5" imgW="2475230" imgH="250190" progId="Equation.Ribbit">
                  <p:embed/>
                </p:oleObj>
              </mc:Choice>
              <mc:Fallback>
                <p:oleObj name="Formula" r:id="rId5" imgW="2475230" imgH="250190" progId="Equation.Ribbit">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11760" y="3717032"/>
                        <a:ext cx="4536504" cy="459761"/>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nvGraphicFramePr>
        <p:xfrm>
          <a:off x="2771800" y="4841325"/>
          <a:ext cx="3528392" cy="492402"/>
        </p:xfrm>
        <a:graphic>
          <a:graphicData uri="http://schemas.openxmlformats.org/presentationml/2006/ole">
            <mc:AlternateContent xmlns:mc="http://schemas.openxmlformats.org/markup-compatibility/2006">
              <mc:Choice xmlns:v="urn:schemas-microsoft-com:vml" Requires="v">
                <p:oleObj spid="_x0000_s7495" name="Formula" r:id="rId7" imgW="1910080" imgH="265430" progId="Equation.Ribbit">
                  <p:embed/>
                </p:oleObj>
              </mc:Choice>
              <mc:Fallback>
                <p:oleObj name="Formula" r:id="rId7" imgW="1910080" imgH="265430" progId="Equation.Ribbit">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1800" y="4841325"/>
                        <a:ext cx="3528392" cy="492402"/>
                      </a:xfrm>
                      <a:prstGeom prst="rect">
                        <a:avLst/>
                      </a:prstGeom>
                      <a:noFill/>
                      <a:ln>
                        <a:noFill/>
                      </a:ln>
                    </p:spPr>
                  </p:pic>
                </p:oleObj>
              </mc:Fallback>
            </mc:AlternateContent>
          </a:graphicData>
        </a:graphic>
      </p:graphicFrame>
      <p:sp>
        <p:nvSpPr>
          <p:cNvPr id="3" name="双波形 2"/>
          <p:cNvSpPr/>
          <p:nvPr>
            <p:custDataLst>
              <p:tags r:id="rId9"/>
            </p:custDataLst>
          </p:nvPr>
        </p:nvSpPr>
        <p:spPr>
          <a:xfrm>
            <a:off x="7030085" y="1772920"/>
            <a:ext cx="1588135" cy="1461135"/>
          </a:xfrm>
          <a:prstGeom prst="doubleWave">
            <a:avLst/>
          </a:prstGeom>
          <a:noFill/>
          <a:ln w="12700"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b="1">
                <a:solidFill>
                  <a:schemeClr val="tx1"/>
                </a:solidFill>
                <a:latin typeface="华文楷体" panose="02010600040101010101" charset="-122"/>
                <a:ea typeface="华文楷体" panose="02010600040101010101" charset="-122"/>
              </a:rPr>
              <a:t>思考：</a:t>
            </a:r>
            <a:r>
              <a:rPr lang="zh-CN">
                <a:solidFill>
                  <a:schemeClr val="tx1"/>
                </a:solidFill>
                <a:latin typeface="华文楷体" panose="02010600040101010101" charset="-122"/>
                <a:ea typeface="华文楷体" panose="02010600040101010101" charset="-122"/>
              </a:rPr>
              <a:t>基尼值的最大、最小值是多少</a:t>
            </a:r>
            <a:r>
              <a:rPr lang="zh-CN">
                <a:solidFill>
                  <a:schemeClr val="tx1"/>
                </a:solidFill>
                <a:latin typeface="华文楷体" panose="02010600040101010101" charset="-122"/>
                <a:ea typeface="华文楷体" panose="02010600040101010101" charset="-122"/>
              </a:rPr>
              <a:t>？</a:t>
            </a:r>
            <a:endParaRPr lang="zh-CN">
              <a:solidFill>
                <a:schemeClr val="tx1"/>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bldLst>
      <p:bldP spid="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模型结构</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学习</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算法</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剪枝</a:t>
            </a:r>
            <a:r>
              <a:rPr lang="zh-CN" altLang="en-US" sz="2800" b="1" dirty="0" smtClean="0">
                <a:latin typeface="黑体" panose="02010609060101010101" pitchFamily="49" charset="-122"/>
                <a:ea typeface="黑体" panose="02010609060101010101" pitchFamily="49" charset="-122"/>
              </a:rPr>
              <a:t>处理</a:t>
            </a:r>
            <a:endParaRPr lang="en-US" altLang="zh-CN" sz="2800" b="1" dirty="0" smtClean="0">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特殊属性处理</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sym typeface="+mn-ea"/>
              </a:rPr>
              <a:t>多变量决策树</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endParaRPr lang="en-US" altLang="zh-CN" sz="2800" b="1" dirty="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为什么要剪枝</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t>“剪枝”是决策树学习算法</a:t>
            </a:r>
            <a:r>
              <a:rPr lang="zh-CN" altLang="en-US" sz="2400" dirty="0">
                <a:solidFill>
                  <a:srgbClr val="C00000"/>
                </a:solidFill>
              </a:rPr>
              <a:t>对付“过拟合”</a:t>
            </a:r>
            <a:r>
              <a:rPr lang="zh-CN" altLang="en-US" sz="2400" dirty="0"/>
              <a:t>的主要手段</a:t>
            </a:r>
            <a:endParaRPr lang="en-US" altLang="zh-CN" sz="2400" dirty="0"/>
          </a:p>
          <a:p>
            <a:pPr lvl="1"/>
            <a:r>
              <a:rPr lang="zh-CN" altLang="en-US" sz="2400" dirty="0"/>
              <a:t>可通过“剪枝”来一定程度避免因决策分支过多，以致于把训练集自身的一些特点当做所有数据都具有的一般性质而导致的过拟合</a:t>
            </a:r>
            <a:endParaRPr lang="en-US" altLang="zh-CN" sz="2400" dirty="0"/>
          </a:p>
          <a:p>
            <a:r>
              <a:rPr lang="zh-CN" altLang="en-US" sz="2800" dirty="0">
                <a:latin typeface="黑体" panose="02010609060101010101" pitchFamily="49" charset="-122"/>
                <a:ea typeface="黑体" panose="02010609060101010101" pitchFamily="49" charset="-122"/>
              </a:rPr>
              <a:t>剪枝的基本策略</a:t>
            </a:r>
            <a:endParaRPr lang="en-US" altLang="zh-CN" sz="2800" dirty="0">
              <a:latin typeface="黑体" panose="02010609060101010101" pitchFamily="49" charset="-122"/>
              <a:ea typeface="黑体" panose="02010609060101010101" pitchFamily="49" charset="-122"/>
            </a:endParaRPr>
          </a:p>
          <a:p>
            <a:pPr lvl="1"/>
            <a:r>
              <a:rPr lang="zh-CN" altLang="en-US" sz="2400" dirty="0"/>
              <a:t>预剪枝</a:t>
            </a:r>
            <a:endParaRPr lang="en-US" altLang="zh-CN" sz="2400" dirty="0"/>
          </a:p>
          <a:p>
            <a:pPr lvl="1"/>
            <a:r>
              <a:rPr lang="zh-CN" altLang="en-US" sz="2400" dirty="0"/>
              <a:t>后</a:t>
            </a:r>
            <a:r>
              <a:rPr lang="zh-CN" altLang="en-US" sz="2400" dirty="0" smtClean="0"/>
              <a:t>剪枝</a:t>
            </a:r>
            <a:endParaRPr lang="en-US" altLang="zh-CN" sz="24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判断决策树泛化性能是否提升的</a:t>
            </a:r>
            <a:r>
              <a:rPr lang="zh-CN" altLang="en-US" sz="2800" dirty="0" smtClean="0">
                <a:latin typeface="黑体" panose="02010609060101010101" pitchFamily="49" charset="-122"/>
                <a:ea typeface="黑体" panose="02010609060101010101" pitchFamily="49" charset="-122"/>
              </a:rPr>
              <a:t>方法</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solidFill>
                  <a:srgbClr val="0000FF"/>
                </a:solidFill>
              </a:rPr>
              <a:t>留出法</a:t>
            </a:r>
            <a:r>
              <a:rPr lang="zh-CN" altLang="en-US" sz="2400" dirty="0"/>
              <a:t>：预留一部分数据用作“验证集”以进行性能评估</a:t>
            </a:r>
            <a:endParaRPr lang="en-US" altLang="zh-CN" sz="2400" dirty="0"/>
          </a:p>
          <a:p>
            <a:pPr marL="457200" lvl="1" indent="0">
              <a:buNone/>
            </a:pPr>
            <a:endParaRPr lang="en-US" altLang="zh-CN" sz="2400" dirty="0"/>
          </a:p>
          <a:p>
            <a:pPr lvl="1"/>
            <a:endParaRPr lang="en-US" altLang="zh-CN" sz="2000" dirty="0" smtClean="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lvl="1"/>
            <a:endParaRPr lang="en-US" altLang="zh-CN" sz="2000" dirty="0" smtClean="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数据集</a:t>
            </a:r>
            <a:endParaRPr lang="en-US" altLang="zh-CN" sz="2800" dirty="0" smtClean="0">
              <a:latin typeface="黑体" panose="02010609060101010101" pitchFamily="49" charset="-122"/>
              <a:ea typeface="黑体" panose="02010609060101010101" pitchFamily="49" charset="-122"/>
            </a:endParaRPr>
          </a:p>
          <a:p>
            <a:pPr marL="457200" lvl="1" indent="0">
              <a:buNone/>
            </a:pPr>
            <a:endParaRPr lang="en-US" altLang="zh-CN" sz="2400" dirty="0"/>
          </a:p>
          <a:p>
            <a:pPr lvl="1"/>
            <a:endParaRPr lang="en-US" altLang="zh-CN" sz="2000" dirty="0" smtClean="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lvl="1"/>
            <a:endParaRPr lang="en-US" altLang="zh-CN" sz="2000" dirty="0" smtClean="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pic>
        <p:nvPicPr>
          <p:cNvPr id="4" name="内容占位符 3"/>
          <p:cNvPicPr>
            <a:picLocks noChangeAspect="1"/>
          </p:cNvPicPr>
          <p:nvPr/>
        </p:nvPicPr>
        <p:blipFill>
          <a:blip r:embed="rId1"/>
          <a:stretch>
            <a:fillRect/>
          </a:stretch>
        </p:blipFill>
        <p:spPr>
          <a:xfrm>
            <a:off x="1830467" y="1720850"/>
            <a:ext cx="5489415" cy="4343400"/>
          </a:xfrm>
          <a:prstGeom prst="rect">
            <a:avLst/>
          </a:prstGeom>
        </p:spPr>
      </p:pic>
      <p:sp>
        <p:nvSpPr>
          <p:cNvPr id="6" name="左大括号 5"/>
          <p:cNvSpPr/>
          <p:nvPr/>
        </p:nvSpPr>
        <p:spPr>
          <a:xfrm>
            <a:off x="2153934" y="1873771"/>
            <a:ext cx="194872" cy="2375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左大括号 6"/>
          <p:cNvSpPr/>
          <p:nvPr/>
        </p:nvSpPr>
        <p:spPr>
          <a:xfrm>
            <a:off x="2153934" y="4324663"/>
            <a:ext cx="194872" cy="1748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 name="Rectangle 3"/>
          <p:cNvSpPr>
            <a:spLocks noChangeArrowheads="1"/>
          </p:cNvSpPr>
          <p:nvPr/>
        </p:nvSpPr>
        <p:spPr bwMode="auto">
          <a:xfrm>
            <a:off x="773893" y="2681328"/>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2200" i="0" dirty="0" smtClean="0">
                <a:latin typeface="幼圆" panose="02010509060101010101" pitchFamily="49" charset="-122"/>
                <a:ea typeface="幼圆" panose="02010509060101010101" pitchFamily="49" charset="-122"/>
              </a:rPr>
              <a:t>训练集</a:t>
            </a:r>
            <a:endParaRPr lang="zh-CN" altLang="en-US" sz="2200" i="0" dirty="0" smtClean="0">
              <a:latin typeface="幼圆" panose="02010509060101010101" pitchFamily="49" charset="-122"/>
              <a:ea typeface="幼圆" panose="02010509060101010101" pitchFamily="49" charset="-122"/>
            </a:endParaRPr>
          </a:p>
        </p:txBody>
      </p:sp>
      <p:sp>
        <p:nvSpPr>
          <p:cNvPr id="9" name="Rectangle 3"/>
          <p:cNvSpPr>
            <a:spLocks noChangeArrowheads="1"/>
          </p:cNvSpPr>
          <p:nvPr/>
        </p:nvSpPr>
        <p:spPr bwMode="auto">
          <a:xfrm>
            <a:off x="794302" y="4867217"/>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2200" dirty="0" smtClean="0">
                <a:latin typeface="幼圆" panose="02010509060101010101" pitchFamily="49" charset="-122"/>
                <a:ea typeface="幼圆" panose="02010509060101010101" pitchFamily="49" charset="-122"/>
              </a:rPr>
              <a:t>验证集</a:t>
            </a:r>
            <a:endParaRPr lang="zh-CN" altLang="en-US" sz="22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未</a:t>
            </a:r>
            <a:r>
              <a:rPr lang="zh-CN" altLang="en-US" sz="2800" dirty="0">
                <a:latin typeface="黑体" panose="02010609060101010101" pitchFamily="49" charset="-122"/>
                <a:ea typeface="黑体" panose="02010609060101010101" pitchFamily="49" charset="-122"/>
              </a:rPr>
              <a:t>剪枝决策树</a:t>
            </a:r>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pPr marL="457200" lvl="1" indent="0">
              <a:buNone/>
            </a:pPr>
            <a:endParaRPr lang="en-US" altLang="zh-CN" sz="2400" dirty="0"/>
          </a:p>
          <a:p>
            <a:pPr lvl="1"/>
            <a:endParaRPr lang="en-US" altLang="zh-CN" sz="2000" dirty="0" smtClean="0"/>
          </a:p>
          <a:p>
            <a:pPr marL="457200" lvl="1" indent="0">
              <a:buNone/>
            </a:pPr>
            <a:endParaRPr lang="en-US" altLang="zh-CN" sz="2000" dirty="0"/>
          </a:p>
          <a:p>
            <a:pPr marL="457200" lvl="1" indent="0">
              <a:buNone/>
            </a:pPr>
            <a:endParaRPr lang="en-US" altLang="zh-CN" sz="2000" dirty="0" smtClean="0"/>
          </a:p>
          <a:p>
            <a:pPr marL="457200" lvl="1" indent="0">
              <a:buNone/>
            </a:pPr>
            <a:endParaRPr lang="en-US" altLang="zh-CN" sz="2000" dirty="0"/>
          </a:p>
          <a:p>
            <a:pPr marL="457200" lvl="1" indent="0">
              <a:buNone/>
            </a:pPr>
            <a:endParaRPr lang="en-US" altLang="zh-CN" sz="2000" dirty="0" smtClean="0"/>
          </a:p>
          <a:p>
            <a:pPr lvl="1"/>
            <a:endParaRPr lang="en-US" altLang="zh-CN" sz="2000" dirty="0" smtClean="0"/>
          </a:p>
          <a:p>
            <a:pPr lvl="1"/>
            <a:endParaRPr lang="en-US" altLang="zh-CN" sz="2000" dirty="0"/>
          </a:p>
          <a:p>
            <a:pPr lvl="1"/>
            <a:endParaRPr lang="en-US" altLang="zh-CN" sz="2000" dirty="0" smtClean="0"/>
          </a:p>
          <a:p>
            <a:pPr marL="457200" lvl="1" indent="0">
              <a:buNone/>
            </a:pPr>
            <a:endParaRPr lang="en-US" altLang="zh-CN" sz="2400" dirty="0" smtClean="0"/>
          </a:p>
          <a:p>
            <a:pPr marL="457200" lvl="1" indent="0">
              <a:buNone/>
            </a:pPr>
            <a:r>
              <a:rPr lang="zh-CN" altLang="en-US" sz="2400" dirty="0" smtClean="0"/>
              <a:t> </a:t>
            </a:r>
            <a:endParaRPr lang="en-US" altLang="zh-CN" sz="2400" dirty="0" smtClean="0"/>
          </a:p>
          <a:p>
            <a:pPr lvl="1"/>
            <a:endParaRPr lang="en-US" altLang="zh-CN" sz="2400" dirty="0"/>
          </a:p>
        </p:txBody>
      </p:sp>
      <p:grpSp>
        <p:nvGrpSpPr>
          <p:cNvPr id="10" name="组合 9"/>
          <p:cNvGrpSpPr/>
          <p:nvPr/>
        </p:nvGrpSpPr>
        <p:grpSpPr>
          <a:xfrm>
            <a:off x="330652" y="1793275"/>
            <a:ext cx="8479450" cy="4732069"/>
            <a:chOff x="1926459" y="2007290"/>
            <a:chExt cx="8479450" cy="4732069"/>
          </a:xfrm>
        </p:grpSpPr>
        <p:grpSp>
          <p:nvGrpSpPr>
            <p:cNvPr id="11" name="组合 10"/>
            <p:cNvGrpSpPr/>
            <p:nvPr/>
          </p:nvGrpSpPr>
          <p:grpSpPr>
            <a:xfrm>
              <a:off x="4423852" y="6307359"/>
              <a:ext cx="3582444" cy="432000"/>
              <a:chOff x="2341355" y="4320514"/>
              <a:chExt cx="3582444" cy="432000"/>
            </a:xfrm>
          </p:grpSpPr>
          <p:sp>
            <p:nvSpPr>
              <p:cNvPr id="61" name="椭圆 60"/>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62" name="椭圆 61"/>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63" name="椭圆 62"/>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grpSp>
        <p:cxnSp>
          <p:nvCxnSpPr>
            <p:cNvPr id="12" name="直接连接符 11"/>
            <p:cNvCxnSpPr>
              <a:endCxn id="61"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3"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14" name="直接连接符 13"/>
            <p:cNvCxnSpPr>
              <a:endCxn id="63"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5" name="直接连接符 14"/>
            <p:cNvCxnSpPr>
              <a:stCxn id="16" idx="2"/>
              <a:endCxn id="62"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6" name="圆角矩形 15"/>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17"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8"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9" name="椭圆 18"/>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20" name="椭圆 19"/>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21" name="直接连接符 20"/>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2"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23" name="直接连接符 22"/>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4" name="直接连接符 23"/>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5"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6"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7" name="圆角矩形 26"/>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28" name="椭圆 27"/>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sp>
          <p:nvSpPr>
            <p:cNvPr id="29" name="椭圆 28"/>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30" name="直接连接符 29"/>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1"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32" name="直接连接符 31"/>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34"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35"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6" name="圆角矩形 35"/>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37" name="椭圆 36"/>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sp>
          <p:nvSpPr>
            <p:cNvPr id="38" name="椭圆 37"/>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坏瓜</a:t>
              </a:r>
              <a:endParaRPr lang="zh-CN" altLang="en-US" sz="2200" dirty="0"/>
            </a:p>
          </p:txBody>
        </p:sp>
        <p:sp>
          <p:nvSpPr>
            <p:cNvPr id="39" name="椭圆 38"/>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t>好瓜</a:t>
              </a:r>
              <a:endParaRPr lang="zh-CN" altLang="en-US" sz="2200" dirty="0"/>
            </a:p>
          </p:txBody>
        </p:sp>
        <p:cxnSp>
          <p:nvCxnSpPr>
            <p:cNvPr id="40" name="直接连接符 39"/>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41"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42" name="直接连接符 41"/>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44"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45"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6" name="圆角矩形 45"/>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47" name="椭圆 46"/>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a:t>
              </a:r>
              <a:r>
                <a:rPr lang="zh-CN" altLang="en-US" sz="2200" dirty="0" smtClean="0"/>
                <a:t>瓜</a:t>
              </a:r>
              <a:endParaRPr lang="zh-CN" altLang="en-US" sz="2200" dirty="0"/>
            </a:p>
          </p:txBody>
        </p:sp>
        <p:cxnSp>
          <p:nvCxnSpPr>
            <p:cNvPr id="48" name="直接连接符 47"/>
            <p:cNvCxnSpPr>
              <a:stCxn id="51" idx="2"/>
              <a:endCxn id="36"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9" name="直接连接符 48"/>
            <p:cNvCxnSpPr>
              <a:endCxn id="47"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50" name="直接连接符 49"/>
            <p:cNvCxnSpPr>
              <a:endCxn id="46"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51" name="圆角矩形 50"/>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52"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53"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54"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55" name="椭圆 54"/>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56" name="椭圆 55"/>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7" name="椭圆 56"/>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58" name="椭圆 57"/>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9" name="椭圆 58"/>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sp>
          <p:nvSpPr>
            <p:cNvPr id="60" name="椭圆 59"/>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6</a:t>
              </a:r>
              <a:endParaRPr lang="zh-CN" altLang="en-US" dirty="0">
                <a:solidFill>
                  <a:schemeClr val="tx1"/>
                </a:solidFill>
                <a:latin typeface="Times"/>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机器如何学习</a:t>
            </a:r>
            <a:endParaRPr lang="en-US" altLang="zh-CN" sz="2800" b="1" dirty="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有</a:t>
            </a:r>
            <a:r>
              <a:rPr lang="zh-CN" altLang="en-US" sz="2400" dirty="0" smtClean="0">
                <a:latin typeface="黑体" panose="02010609060101010101" pitchFamily="49" charset="-122"/>
                <a:ea typeface="黑体" panose="02010609060101010101" pitchFamily="49" charset="-122"/>
              </a:rPr>
              <a:t>监督学习</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solidFill>
                  <a:schemeClr val="tx1"/>
                </a:solidFill>
                <a:latin typeface="黑体" panose="02010609060101010101" pitchFamily="49" charset="-122"/>
                <a:ea typeface="黑体" panose="02010609060101010101" pitchFamily="49" charset="-122"/>
              </a:rPr>
              <a:t>线性模型</a:t>
            </a:r>
            <a:endParaRPr lang="en-US" altLang="zh-CN" sz="2000" dirty="0" smtClean="0">
              <a:solidFill>
                <a:schemeClr val="tx1"/>
              </a:solidFill>
              <a:latin typeface="黑体" panose="02010609060101010101" pitchFamily="49" charset="-122"/>
              <a:ea typeface="黑体" panose="02010609060101010101" pitchFamily="49" charset="-122"/>
            </a:endParaRPr>
          </a:p>
          <a:p>
            <a:pPr lvl="2" algn="l">
              <a:buClrTx/>
              <a:buSzTx/>
            </a:pPr>
            <a:r>
              <a:rPr lang="zh-CN" altLang="en-US" sz="2000" dirty="0" smtClean="0">
                <a:solidFill>
                  <a:srgbClr val="C00000"/>
                </a:solidFill>
                <a:latin typeface="黑体" panose="02010609060101010101" pitchFamily="49" charset="-122"/>
                <a:ea typeface="黑体" panose="02010609060101010101" pitchFamily="49" charset="-122"/>
                <a:sym typeface="+mn-ea"/>
              </a:rPr>
              <a:t>决策树</a:t>
            </a:r>
            <a:endParaRPr lang="zh-CN" altLang="en-US" sz="2000" dirty="0" smtClean="0">
              <a:solidFill>
                <a:srgbClr val="C00000"/>
              </a:solidFill>
              <a:latin typeface="黑体" panose="02010609060101010101" pitchFamily="49" charset="-122"/>
              <a:ea typeface="黑体" panose="02010609060101010101" pitchFamily="49" charset="-122"/>
              <a:sym typeface="+mn-ea"/>
            </a:endParaRPr>
          </a:p>
          <a:p>
            <a:pPr lvl="2"/>
            <a:r>
              <a:rPr lang="zh-CN" altLang="en-US" sz="2000" dirty="0" smtClean="0">
                <a:latin typeface="黑体" panose="02010609060101010101" pitchFamily="49" charset="-122"/>
                <a:ea typeface="黑体" panose="02010609060101010101" pitchFamily="49" charset="-122"/>
                <a:sym typeface="+mn-ea"/>
              </a:rPr>
              <a:t>神经网络与深度学习</a:t>
            </a:r>
            <a:endParaRPr lang="zh-CN" altLang="en-US" sz="2000" dirty="0" smtClean="0">
              <a:latin typeface="黑体" panose="02010609060101010101" pitchFamily="49" charset="-122"/>
              <a:ea typeface="黑体" panose="02010609060101010101" pitchFamily="49" charset="-122"/>
              <a:sym typeface="+mn-ea"/>
            </a:endParaRPr>
          </a:p>
          <a:p>
            <a:pPr lvl="2"/>
            <a:r>
              <a:rPr lang="zh-CN" altLang="en-US" sz="2000" dirty="0" smtClean="0">
                <a:latin typeface="黑体" panose="02010609060101010101" pitchFamily="49" charset="-122"/>
                <a:ea typeface="黑体" panose="02010609060101010101" pitchFamily="49" charset="-122"/>
              </a:rPr>
              <a:t>支持向量机</a:t>
            </a:r>
            <a:endParaRPr lang="en-US" altLang="zh-CN" sz="2000" dirty="0" smtClean="0">
              <a:latin typeface="黑体" panose="02010609060101010101" pitchFamily="49" charset="-122"/>
              <a:ea typeface="黑体" panose="02010609060101010101" pitchFamily="49" charset="-122"/>
            </a:endParaRPr>
          </a:p>
          <a:p>
            <a:pPr lvl="2"/>
            <a:r>
              <a:rPr lang="zh-CN" altLang="en-US" sz="2000" dirty="0" smtClean="0">
                <a:latin typeface="黑体" panose="02010609060101010101" pitchFamily="49" charset="-122"/>
                <a:ea typeface="黑体" panose="02010609060101010101" pitchFamily="49" charset="-122"/>
              </a:rPr>
              <a:t>贝叶斯分类器</a:t>
            </a:r>
            <a:endParaRPr lang="en-US" altLang="zh-CN" sz="2000" dirty="0" smtClean="0">
              <a:latin typeface="黑体" panose="02010609060101010101" pitchFamily="49" charset="-122"/>
              <a:ea typeface="黑体" panose="02010609060101010101" pitchFamily="49" charset="-122"/>
            </a:endParaRPr>
          </a:p>
          <a:p>
            <a:pPr lvl="2"/>
            <a:r>
              <a:rPr lang="zh-CN" altLang="en-US" sz="2000" dirty="0">
                <a:latin typeface="黑体" panose="02010609060101010101" pitchFamily="49" charset="-122"/>
                <a:ea typeface="黑体" panose="02010609060101010101" pitchFamily="49" charset="-122"/>
              </a:rPr>
              <a:t>集成</a:t>
            </a:r>
            <a:r>
              <a:rPr lang="zh-CN" altLang="en-US" sz="2000" dirty="0" smtClean="0">
                <a:latin typeface="黑体" panose="02010609060101010101" pitchFamily="49" charset="-122"/>
                <a:ea typeface="黑体" panose="02010609060101010101" pitchFamily="49" charset="-122"/>
              </a:rPr>
              <a:t>学习</a:t>
            </a:r>
            <a:endParaRPr lang="en-US" altLang="zh-CN" sz="20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无监督学习</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latin typeface="黑体" panose="02010609060101010101" pitchFamily="49" charset="-122"/>
                <a:ea typeface="黑体" panose="02010609060101010101" pitchFamily="49" charset="-122"/>
              </a:rPr>
              <a:t>聚类</a:t>
            </a:r>
            <a:endParaRPr lang="en-US" altLang="zh-CN" sz="2000" dirty="0" smtClean="0">
              <a:latin typeface="黑体" panose="02010609060101010101" pitchFamily="49" charset="-122"/>
              <a:ea typeface="黑体" panose="02010609060101010101" pitchFamily="49" charset="-122"/>
            </a:endParaRPr>
          </a:p>
          <a:p>
            <a:pPr lvl="2"/>
            <a:r>
              <a:rPr lang="zh-CN" altLang="en-US" sz="2000" dirty="0">
                <a:latin typeface="黑体" panose="02010609060101010101" pitchFamily="49" charset="-122"/>
                <a:ea typeface="黑体" panose="02010609060101010101" pitchFamily="49" charset="-122"/>
              </a:rPr>
              <a:t>降维</a:t>
            </a:r>
            <a:endParaRPr lang="zh-CN" altLang="en-US" sz="2000" dirty="0">
              <a:latin typeface="黑体" panose="02010609060101010101" pitchFamily="49" charset="-122"/>
              <a:ea typeface="黑体" panose="02010609060101010101" pitchFamily="49" charset="-122"/>
            </a:endParaRPr>
          </a:p>
          <a:p>
            <a:pPr lvl="1" algn="l">
              <a:buClrTx/>
              <a:buSzTx/>
            </a:pPr>
            <a:r>
              <a:rPr lang="zh-CN" altLang="en-US" sz="2400" dirty="0" smtClean="0">
                <a:latin typeface="黑体" panose="02010609060101010101" pitchFamily="49" charset="-122"/>
                <a:ea typeface="黑体" panose="02010609060101010101" pitchFamily="49" charset="-122"/>
              </a:rPr>
              <a:t>强化学习</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预剪枝</a:t>
            </a:r>
            <a:endParaRPr lang="en-US" altLang="zh-CN" sz="2800" dirty="0">
              <a:latin typeface="黑体" panose="02010609060101010101" pitchFamily="49" charset="-122"/>
              <a:ea typeface="黑体" panose="02010609060101010101" pitchFamily="49" charset="-122"/>
            </a:endParaRPr>
          </a:p>
          <a:p>
            <a:pPr lvl="1"/>
            <a:r>
              <a:rPr lang="zh-CN" altLang="en-US" sz="2400" dirty="0"/>
              <a:t>决策树生成过程中，</a:t>
            </a:r>
            <a:r>
              <a:rPr lang="zh-CN" altLang="en-US" sz="2400" dirty="0">
                <a:solidFill>
                  <a:srgbClr val="C00000"/>
                </a:solidFill>
              </a:rPr>
              <a:t>对每个结点在划分前先进行估计</a:t>
            </a:r>
            <a:r>
              <a:rPr lang="zh-CN" altLang="en-US" sz="2400" dirty="0"/>
              <a:t>，若当前结点的划分不能带来决策树泛化性能提升，则停止划分并将当前结点记为叶结点，</a:t>
            </a:r>
            <a:r>
              <a:rPr lang="zh-CN" altLang="en-US" sz="2400" dirty="0">
                <a:solidFill>
                  <a:srgbClr val="0000FF"/>
                </a:solidFill>
              </a:rPr>
              <a:t>其类别标记为训练样例数最多的类别</a:t>
            </a:r>
            <a:endParaRPr lang="en-US" altLang="zh-CN" sz="2400" dirty="0"/>
          </a:p>
          <a:p>
            <a:pPr lvl="1"/>
            <a:r>
              <a:rPr lang="zh-CN" altLang="en-US" sz="2400" dirty="0"/>
              <a:t>针对上述数据集，基于信息增益准则，选取属性“脐部”划分训练集。分别计算划分前（即直接将该结点作为叶结点）及划分后的验证集精度，判断是否需要划分。若划分后能提高验证集精度，则划分，对划分后的属性，执行同样判断；否则，不划分</a:t>
            </a:r>
            <a:endParaRPr lang="zh-CN" altLang="en-US" sz="2400" dirty="0"/>
          </a:p>
          <a:p>
            <a:pPr lvl="1"/>
            <a:endParaRPr lang="en-US" altLang="zh-CN" sz="2400" dirty="0" smtClean="0">
              <a:latin typeface="黑体" panose="02010609060101010101" pitchFamily="49" charset="-122"/>
              <a:ea typeface="黑体" panose="02010609060101010101" pitchFamily="49" charset="-122"/>
            </a:endParaRPr>
          </a:p>
          <a:p>
            <a:pPr marL="857250" lvl="2" indent="0">
              <a:buNone/>
            </a:pPr>
            <a:endParaRPr lang="en-US" altLang="zh-CN" sz="2000" dirty="0"/>
          </a:p>
          <a:p>
            <a:pPr lvl="2"/>
            <a:endParaRPr lang="en-US" altLang="zh-CN" sz="1600" dirty="0" smtClean="0"/>
          </a:p>
          <a:p>
            <a:pPr marL="857250" lvl="2" indent="0">
              <a:buNone/>
            </a:pPr>
            <a:endParaRPr lang="en-US" altLang="zh-CN" sz="1600" dirty="0"/>
          </a:p>
          <a:p>
            <a:pPr marL="857250" lvl="2" indent="0">
              <a:buNone/>
            </a:pPr>
            <a:endParaRPr lang="en-US" altLang="zh-CN" sz="1600" dirty="0" smtClean="0"/>
          </a:p>
          <a:p>
            <a:pPr marL="857250" lvl="2" indent="0">
              <a:buNone/>
            </a:pPr>
            <a:endParaRPr lang="en-US" altLang="zh-CN" sz="1600" dirty="0"/>
          </a:p>
          <a:p>
            <a:pPr marL="857250" lvl="2" indent="0">
              <a:buNone/>
            </a:pPr>
            <a:endParaRPr lang="en-US" altLang="zh-CN" sz="1600" dirty="0" smtClean="0"/>
          </a:p>
          <a:p>
            <a:pPr lvl="2"/>
            <a:endParaRPr lang="en-US" altLang="zh-CN" sz="1600" dirty="0" smtClean="0"/>
          </a:p>
          <a:p>
            <a:pPr lvl="2"/>
            <a:endParaRPr lang="en-US" altLang="zh-CN" sz="1600" dirty="0"/>
          </a:p>
          <a:p>
            <a:pPr lvl="2"/>
            <a:endParaRPr lang="en-US" altLang="zh-CN" sz="1600" dirty="0" smtClean="0"/>
          </a:p>
          <a:p>
            <a:pPr marL="857250" lvl="2" indent="0">
              <a:buNone/>
            </a:pPr>
            <a:endParaRPr lang="en-US" altLang="zh-CN" sz="2000" dirty="0" smtClean="0"/>
          </a:p>
          <a:p>
            <a:pPr marL="857250" lvl="2" indent="0">
              <a:buNone/>
            </a:pPr>
            <a:r>
              <a:rPr lang="zh-CN" altLang="en-US" sz="2000" dirty="0" smtClean="0"/>
              <a:t> </a:t>
            </a:r>
            <a:endParaRPr lang="en-US" altLang="zh-CN" sz="2000" dirty="0" smtClean="0"/>
          </a:p>
          <a:p>
            <a:pPr lvl="2"/>
            <a:endParaRPr lang="en-US" altLang="zh-CN" sz="20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预剪枝</a:t>
            </a:r>
            <a:endParaRPr lang="en-US" altLang="zh-CN" sz="2800" dirty="0">
              <a:latin typeface="黑体" panose="02010609060101010101" pitchFamily="49" charset="-122"/>
              <a:ea typeface="黑体" panose="02010609060101010101" pitchFamily="49" charset="-122"/>
            </a:endParaRPr>
          </a:p>
          <a:p>
            <a:pPr marL="857250" lvl="2" indent="0">
              <a:buNone/>
            </a:pPr>
            <a:endParaRPr lang="en-US" altLang="zh-CN" sz="2000" dirty="0"/>
          </a:p>
          <a:p>
            <a:pPr lvl="2"/>
            <a:endParaRPr lang="en-US" altLang="zh-CN" sz="1600" dirty="0" smtClean="0"/>
          </a:p>
          <a:p>
            <a:pPr marL="857250" lvl="2" indent="0">
              <a:buNone/>
            </a:pPr>
            <a:endParaRPr lang="en-US" altLang="zh-CN" sz="1600" dirty="0"/>
          </a:p>
          <a:p>
            <a:pPr marL="857250" lvl="2" indent="0">
              <a:buNone/>
            </a:pPr>
            <a:endParaRPr lang="en-US" altLang="zh-CN" sz="1600" dirty="0" smtClean="0"/>
          </a:p>
          <a:p>
            <a:pPr marL="857250" lvl="2" indent="0">
              <a:buNone/>
            </a:pPr>
            <a:endParaRPr lang="en-US" altLang="zh-CN" sz="1600" dirty="0"/>
          </a:p>
          <a:p>
            <a:pPr marL="857250" lvl="2" indent="0">
              <a:buNone/>
            </a:pPr>
            <a:endParaRPr lang="en-US" altLang="zh-CN" sz="1600" dirty="0" smtClean="0"/>
          </a:p>
          <a:p>
            <a:pPr lvl="2"/>
            <a:endParaRPr lang="en-US" altLang="zh-CN" sz="1600" dirty="0" smtClean="0"/>
          </a:p>
          <a:p>
            <a:pPr lvl="2"/>
            <a:endParaRPr lang="en-US" altLang="zh-CN" sz="1600" dirty="0"/>
          </a:p>
          <a:p>
            <a:pPr lvl="2"/>
            <a:endParaRPr lang="en-US" altLang="zh-CN" sz="1600" dirty="0" smtClean="0"/>
          </a:p>
          <a:p>
            <a:pPr marL="857250" lvl="2" indent="0">
              <a:buNone/>
            </a:pPr>
            <a:endParaRPr lang="en-US" altLang="zh-CN" sz="2000" dirty="0" smtClean="0"/>
          </a:p>
          <a:p>
            <a:pPr marL="857250" lvl="2" indent="0">
              <a:buNone/>
            </a:pPr>
            <a:r>
              <a:rPr lang="zh-CN" altLang="en-US" sz="2000" dirty="0" smtClean="0"/>
              <a:t> </a:t>
            </a:r>
            <a:endParaRPr lang="en-US" altLang="zh-CN" sz="2000" dirty="0" smtClean="0"/>
          </a:p>
          <a:p>
            <a:pPr lvl="2"/>
            <a:endParaRPr lang="en-US" altLang="zh-CN" sz="2000" dirty="0"/>
          </a:p>
        </p:txBody>
      </p:sp>
      <p:pic>
        <p:nvPicPr>
          <p:cNvPr id="6" name="内容占位符 33"/>
          <p:cNvPicPr>
            <a:picLocks noChangeAspect="1"/>
          </p:cNvPicPr>
          <p:nvPr/>
        </p:nvPicPr>
        <p:blipFill>
          <a:blip r:embed="rId1"/>
          <a:stretch>
            <a:fillRect/>
          </a:stretch>
        </p:blipFill>
        <p:spPr>
          <a:xfrm>
            <a:off x="5342082" y="1700808"/>
            <a:ext cx="3767193" cy="1294717"/>
          </a:xfrm>
          <a:prstGeom prst="rect">
            <a:avLst/>
          </a:prstGeom>
        </p:spPr>
      </p:pic>
      <p:sp>
        <p:nvSpPr>
          <p:cNvPr id="7" name="圆角矩形 6"/>
          <p:cNvSpPr/>
          <p:nvPr/>
        </p:nvSpPr>
        <p:spPr>
          <a:xfrm>
            <a:off x="7452320" y="473481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smtClean="0">
                <a:latin typeface="Times" panose="02020603060405020304" pitchFamily="18" charset="0"/>
              </a:rPr>
              <a:t>=?</a:t>
            </a:r>
            <a:endParaRPr lang="zh-CN" altLang="en-US" sz="2200" dirty="0">
              <a:latin typeface="Times" panose="02020603060405020304" pitchFamily="18" charset="0"/>
            </a:endParaRPr>
          </a:p>
        </p:txBody>
      </p:sp>
      <p:sp>
        <p:nvSpPr>
          <p:cNvPr id="8" name="椭圆 7"/>
          <p:cNvSpPr/>
          <p:nvPr/>
        </p:nvSpPr>
        <p:spPr>
          <a:xfrm>
            <a:off x="7297582" y="4568655"/>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9" name="文本框 17"/>
          <p:cNvSpPr txBox="1"/>
          <p:nvPr/>
        </p:nvSpPr>
        <p:spPr>
          <a:xfrm>
            <a:off x="5872796" y="3780146"/>
            <a:ext cx="1338828" cy="369332"/>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“脐部</a:t>
            </a:r>
            <a:r>
              <a:rPr lang="en-US" altLang="zh-CN" dirty="0" smtClean="0">
                <a:solidFill>
                  <a:srgbClr val="FF0000"/>
                </a:solidFill>
                <a:latin typeface="Times"/>
                <a:ea typeface="楷体" panose="02010609060101010101" pitchFamily="49" charset="-122"/>
              </a:rPr>
              <a:t>=?</a:t>
            </a:r>
            <a:r>
              <a:rPr lang="zh-CN" altLang="en-US" dirty="0" smtClean="0">
                <a:solidFill>
                  <a:srgbClr val="FF0000"/>
                </a:solidFill>
                <a:latin typeface="Times"/>
                <a:ea typeface="楷体" panose="02010609060101010101" pitchFamily="49" charset="-122"/>
              </a:rPr>
              <a:t>”</a:t>
            </a:r>
            <a:endParaRPr lang="zh-CN" altLang="en-US" dirty="0">
              <a:solidFill>
                <a:srgbClr val="FF0000"/>
              </a:solidFill>
              <a:latin typeface="Times"/>
              <a:ea typeface="楷体" panose="02010609060101010101" pitchFamily="49" charset="-122"/>
            </a:endParaRPr>
          </a:p>
        </p:txBody>
      </p:sp>
      <p:sp>
        <p:nvSpPr>
          <p:cNvPr id="10" name="文本框 19"/>
          <p:cNvSpPr txBox="1"/>
          <p:nvPr/>
        </p:nvSpPr>
        <p:spPr>
          <a:xfrm>
            <a:off x="7742677" y="3429000"/>
            <a:ext cx="1338828" cy="369332"/>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11" name="文本框 20"/>
          <p:cNvSpPr txBox="1"/>
          <p:nvPr/>
        </p:nvSpPr>
        <p:spPr>
          <a:xfrm>
            <a:off x="7076648" y="3764078"/>
            <a:ext cx="1685077" cy="369332"/>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划分前</a:t>
            </a:r>
            <a:r>
              <a:rPr lang="en-US" altLang="zh-CN" dirty="0" smtClean="0">
                <a:solidFill>
                  <a:srgbClr val="FF0000"/>
                </a:solidFill>
                <a:latin typeface="Times"/>
                <a:ea typeface="楷体" panose="02010609060101010101" pitchFamily="49" charset="-122"/>
              </a:rPr>
              <a:t>: 42.9%</a:t>
            </a:r>
            <a:endParaRPr lang="en-US" altLang="zh-CN" dirty="0" smtClean="0">
              <a:solidFill>
                <a:srgbClr val="FF0000"/>
              </a:solidFill>
              <a:latin typeface="Times"/>
              <a:ea typeface="楷体" panose="02010609060101010101" pitchFamily="49" charset="-122"/>
            </a:endParaRPr>
          </a:p>
        </p:txBody>
      </p:sp>
      <p:cxnSp>
        <p:nvCxnSpPr>
          <p:cNvPr id="12" name="直接箭头连接符 11"/>
          <p:cNvCxnSpPr>
            <a:endCxn id="7" idx="0"/>
          </p:cNvCxnSpPr>
          <p:nvPr/>
        </p:nvCxnSpPr>
        <p:spPr>
          <a:xfrm>
            <a:off x="7991974" y="4149478"/>
            <a:ext cx="346" cy="585332"/>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文本框 34"/>
          <p:cNvSpPr txBox="1"/>
          <p:nvPr/>
        </p:nvSpPr>
        <p:spPr>
          <a:xfrm>
            <a:off x="1301114" y="3622554"/>
            <a:ext cx="4536504" cy="1200329"/>
          </a:xfrm>
          <a:prstGeom prst="rect">
            <a:avLst/>
          </a:prstGeom>
          <a:noFill/>
        </p:spPr>
        <p:txBody>
          <a:bodyPr wrap="square" rtlCol="0">
            <a:spAutoFit/>
          </a:bodyPr>
          <a:lstStyle/>
          <a:p>
            <a:r>
              <a:rPr lang="zh-CN" altLang="en-US" dirty="0" smtClean="0"/>
              <a:t>结点</a:t>
            </a:r>
            <a:r>
              <a:rPr lang="en-US" altLang="zh-CN" dirty="0" smtClean="0"/>
              <a:t>1</a:t>
            </a:r>
            <a:r>
              <a:rPr lang="zh-CN" altLang="en-US" dirty="0" smtClean="0"/>
              <a:t>：若不划分，则将其标记为叶结点，类别标记为训练样例中最多的类别，即好瓜。验证集中，</a:t>
            </a:r>
            <a:r>
              <a:rPr lang="en-US" altLang="zh-CN" dirty="0" smtClean="0"/>
              <a:t>{4,5,8}</a:t>
            </a:r>
            <a:r>
              <a:rPr lang="zh-CN" altLang="en-US" dirty="0" smtClean="0"/>
              <a:t>被分类正确，得到验证集精度为</a:t>
            </a:r>
            <a:r>
              <a:rPr lang="en-US" altLang="zh-CN" dirty="0"/>
              <a:t> </a:t>
            </a:r>
            <a:r>
              <a:rPr lang="en-US" altLang="zh-CN" dirty="0" smtClean="0"/>
              <a:t> </a:t>
            </a:r>
            <a:endParaRPr lang="zh-CN" altLang="en-US" dirty="0"/>
          </a:p>
        </p:txBody>
      </p:sp>
      <p:sp>
        <p:nvSpPr>
          <p:cNvPr id="14" name="左大括号 13"/>
          <p:cNvSpPr/>
          <p:nvPr/>
        </p:nvSpPr>
        <p:spPr>
          <a:xfrm>
            <a:off x="5118308" y="1750192"/>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 name="Rectangle 3"/>
          <p:cNvSpPr>
            <a:spLocks noChangeArrowheads="1"/>
          </p:cNvSpPr>
          <p:nvPr/>
        </p:nvSpPr>
        <p:spPr bwMode="auto">
          <a:xfrm>
            <a:off x="4717363" y="1742974"/>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graphicFrame>
        <p:nvGraphicFramePr>
          <p:cNvPr id="17" name="对象 16"/>
          <p:cNvGraphicFramePr>
            <a:graphicFrameLocks noChangeAspect="1"/>
          </p:cNvGraphicFramePr>
          <p:nvPr/>
        </p:nvGraphicFramePr>
        <p:xfrm>
          <a:off x="2123728" y="4505921"/>
          <a:ext cx="1879600" cy="323850"/>
        </p:xfrm>
        <a:graphic>
          <a:graphicData uri="http://schemas.openxmlformats.org/presentationml/2006/ole">
            <mc:AlternateContent xmlns:mc="http://schemas.openxmlformats.org/markup-compatibility/2006">
              <mc:Choice xmlns:v="urn:schemas-microsoft-com:vml" Requires="v">
                <p:oleObj spid="_x0000_s10314" name="Formula" r:id="rId2" imgW="8972550" imgH="1524000" progId="Equation.Ribbit">
                  <p:embed/>
                </p:oleObj>
              </mc:Choice>
              <mc:Fallback>
                <p:oleObj name="Formula" r:id="rId2" imgW="8972550" imgH="1524000" progId="Equation.Ribbit">
                  <p:embed/>
                  <p:pic>
                    <p:nvPicPr>
                      <p:cNvPr id="0" name="图片 10313"/>
                      <p:cNvPicPr/>
                      <p:nvPr/>
                    </p:nvPicPr>
                    <p:blipFill>
                      <a:blip r:embed="rId3"/>
                      <a:stretch>
                        <a:fillRect/>
                      </a:stretch>
                    </p:blipFill>
                    <p:spPr>
                      <a:xfrm>
                        <a:off x="2123728" y="4505921"/>
                        <a:ext cx="1879600" cy="323850"/>
                      </a:xfrm>
                      <a:prstGeom prst="rect">
                        <a:avLst/>
                      </a:prstGeom>
                    </p:spPr>
                  </p:pic>
                </p:oleObj>
              </mc:Fallback>
            </mc:AlternateContent>
          </a:graphicData>
        </a:graphic>
      </p:graphicFrame>
      <p:pic>
        <p:nvPicPr>
          <p:cNvPr id="10288" name="Picture 4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8346" y="1700808"/>
            <a:ext cx="348406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左大括号 21"/>
          <p:cNvSpPr/>
          <p:nvPr/>
        </p:nvSpPr>
        <p:spPr>
          <a:xfrm>
            <a:off x="983124" y="1722715"/>
            <a:ext cx="223773" cy="1562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Rectangle 3"/>
          <p:cNvSpPr>
            <a:spLocks noChangeArrowheads="1"/>
          </p:cNvSpPr>
          <p:nvPr/>
        </p:nvSpPr>
        <p:spPr bwMode="auto">
          <a:xfrm>
            <a:off x="582179" y="1886990"/>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i="0" dirty="0" smtClean="0">
                <a:latin typeface="幼圆" panose="02010509060101010101" pitchFamily="49" charset="-122"/>
                <a:ea typeface="幼圆" panose="02010509060101010101" pitchFamily="49" charset="-122"/>
              </a:rPr>
              <a:t>训练集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预剪枝</a:t>
            </a:r>
            <a:endParaRPr lang="en-US" altLang="zh-CN" sz="2800" dirty="0">
              <a:latin typeface="黑体" panose="02010609060101010101" pitchFamily="49" charset="-122"/>
              <a:ea typeface="黑体" panose="02010609060101010101" pitchFamily="49" charset="-122"/>
            </a:endParaRPr>
          </a:p>
          <a:p>
            <a:pPr marL="857250" lvl="2" indent="0">
              <a:buNone/>
            </a:pPr>
            <a:endParaRPr lang="en-US" altLang="zh-CN" sz="2000" dirty="0"/>
          </a:p>
          <a:p>
            <a:pPr lvl="2"/>
            <a:endParaRPr lang="en-US" altLang="zh-CN" sz="1600" dirty="0" smtClean="0"/>
          </a:p>
          <a:p>
            <a:pPr marL="857250" lvl="2" indent="0">
              <a:buNone/>
            </a:pPr>
            <a:endParaRPr lang="en-US" altLang="zh-CN" sz="1600" dirty="0"/>
          </a:p>
          <a:p>
            <a:pPr marL="857250" lvl="2" indent="0">
              <a:buNone/>
            </a:pPr>
            <a:endParaRPr lang="en-US" altLang="zh-CN" sz="1600" dirty="0" smtClean="0"/>
          </a:p>
          <a:p>
            <a:pPr marL="857250" lvl="2" indent="0">
              <a:buNone/>
            </a:pPr>
            <a:endParaRPr lang="en-US" altLang="zh-CN" sz="1600" dirty="0"/>
          </a:p>
          <a:p>
            <a:pPr marL="857250" lvl="2" indent="0">
              <a:buNone/>
            </a:pPr>
            <a:endParaRPr lang="en-US" altLang="zh-CN" sz="1600" dirty="0" smtClean="0"/>
          </a:p>
          <a:p>
            <a:pPr lvl="2"/>
            <a:endParaRPr lang="en-US" altLang="zh-CN" sz="1600" dirty="0" smtClean="0"/>
          </a:p>
          <a:p>
            <a:pPr lvl="2"/>
            <a:endParaRPr lang="en-US" altLang="zh-CN" sz="1600" dirty="0"/>
          </a:p>
          <a:p>
            <a:pPr lvl="2"/>
            <a:endParaRPr lang="en-US" altLang="zh-CN" sz="1600" dirty="0" smtClean="0"/>
          </a:p>
          <a:p>
            <a:pPr marL="857250" lvl="2" indent="0">
              <a:buNone/>
            </a:pPr>
            <a:endParaRPr lang="en-US" altLang="zh-CN" sz="2000" dirty="0" smtClean="0"/>
          </a:p>
          <a:p>
            <a:pPr marL="857250" lvl="2" indent="0">
              <a:buNone/>
            </a:pPr>
            <a:r>
              <a:rPr lang="zh-CN" altLang="en-US" sz="2000" dirty="0" smtClean="0"/>
              <a:t> </a:t>
            </a:r>
            <a:endParaRPr lang="en-US" altLang="zh-CN" sz="2000" dirty="0" smtClean="0"/>
          </a:p>
          <a:p>
            <a:pPr lvl="2"/>
            <a:endParaRPr lang="en-US" altLang="zh-CN" sz="2000" dirty="0"/>
          </a:p>
        </p:txBody>
      </p:sp>
      <p:sp>
        <p:nvSpPr>
          <p:cNvPr id="9" name="文本框 17"/>
          <p:cNvSpPr txBox="1"/>
          <p:nvPr/>
        </p:nvSpPr>
        <p:spPr>
          <a:xfrm>
            <a:off x="5872796" y="3780146"/>
            <a:ext cx="1338828" cy="369332"/>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“脐部</a:t>
            </a:r>
            <a:r>
              <a:rPr lang="en-US" altLang="zh-CN" dirty="0" smtClean="0">
                <a:solidFill>
                  <a:srgbClr val="FF0000"/>
                </a:solidFill>
                <a:latin typeface="Times"/>
                <a:ea typeface="楷体" panose="02010609060101010101" pitchFamily="49" charset="-122"/>
              </a:rPr>
              <a:t>=?</a:t>
            </a:r>
            <a:r>
              <a:rPr lang="zh-CN" altLang="en-US" dirty="0" smtClean="0">
                <a:solidFill>
                  <a:srgbClr val="FF0000"/>
                </a:solidFill>
                <a:latin typeface="Times"/>
                <a:ea typeface="楷体" panose="02010609060101010101" pitchFamily="49" charset="-122"/>
              </a:rPr>
              <a:t>”</a:t>
            </a:r>
            <a:endParaRPr lang="zh-CN" altLang="en-US" dirty="0">
              <a:solidFill>
                <a:srgbClr val="FF0000"/>
              </a:solidFill>
              <a:latin typeface="Times"/>
              <a:ea typeface="楷体" panose="02010609060101010101" pitchFamily="49" charset="-122"/>
            </a:endParaRPr>
          </a:p>
        </p:txBody>
      </p:sp>
      <p:sp>
        <p:nvSpPr>
          <p:cNvPr id="10" name="文本框 19"/>
          <p:cNvSpPr txBox="1"/>
          <p:nvPr/>
        </p:nvSpPr>
        <p:spPr>
          <a:xfrm>
            <a:off x="7742677" y="3429000"/>
            <a:ext cx="1338828" cy="369332"/>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11" name="文本框 20"/>
          <p:cNvSpPr txBox="1"/>
          <p:nvPr/>
        </p:nvSpPr>
        <p:spPr>
          <a:xfrm>
            <a:off x="7076648" y="3764078"/>
            <a:ext cx="2031325" cy="1200329"/>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划分前</a:t>
            </a:r>
            <a:r>
              <a:rPr lang="en-US" altLang="zh-CN" dirty="0" smtClean="0">
                <a:solidFill>
                  <a:srgbClr val="FF0000"/>
                </a:solidFill>
                <a:latin typeface="Times"/>
                <a:ea typeface="楷体" panose="02010609060101010101" pitchFamily="49" charset="-122"/>
              </a:rPr>
              <a:t>: 42.9%</a:t>
            </a:r>
            <a:endParaRPr lang="en-US" altLang="zh-CN" dirty="0" smtClean="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划分</a:t>
            </a:r>
            <a:endParaRPr lang="zh-CN" altLang="en-US" dirty="0">
              <a:solidFill>
                <a:srgbClr val="FF0000"/>
              </a:solidFill>
              <a:latin typeface="Times"/>
              <a:ea typeface="楷体" panose="02010609060101010101" pitchFamily="49" charset="-122"/>
            </a:endParaRPr>
          </a:p>
          <a:p>
            <a:endParaRPr lang="en-US" altLang="zh-CN" dirty="0" smtClean="0">
              <a:solidFill>
                <a:srgbClr val="FF0000"/>
              </a:solidFill>
              <a:latin typeface="Times"/>
              <a:ea typeface="楷体" panose="02010609060101010101" pitchFamily="49" charset="-122"/>
            </a:endParaRPr>
          </a:p>
        </p:txBody>
      </p:sp>
      <p:cxnSp>
        <p:nvCxnSpPr>
          <p:cNvPr id="12" name="直接箭头连接符 11"/>
          <p:cNvCxnSpPr/>
          <p:nvPr/>
        </p:nvCxnSpPr>
        <p:spPr>
          <a:xfrm>
            <a:off x="7688880" y="4725144"/>
            <a:ext cx="346" cy="585332"/>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文本框 34"/>
          <p:cNvSpPr txBox="1"/>
          <p:nvPr/>
        </p:nvSpPr>
        <p:spPr>
          <a:xfrm>
            <a:off x="1301114" y="3622554"/>
            <a:ext cx="4536504" cy="1200329"/>
          </a:xfrm>
          <a:prstGeom prst="rect">
            <a:avLst/>
          </a:prstGeom>
          <a:noFill/>
        </p:spPr>
        <p:txBody>
          <a:bodyPr wrap="square" rtlCol="0">
            <a:spAutoFit/>
          </a:bodyPr>
          <a:lstStyle/>
          <a:p>
            <a:r>
              <a:rPr lang="zh-CN" altLang="en-US" smtClean="0"/>
              <a:t>结点</a:t>
            </a:r>
            <a:r>
              <a:rPr lang="en-US" altLang="zh-CN" smtClean="0"/>
              <a:t>1</a:t>
            </a:r>
            <a:r>
              <a:rPr lang="zh-CN" altLang="en-US" smtClean="0"/>
              <a:t>：若不划分，则将其标记为叶结点，类别标记为训练样例中最多的类别，即好瓜。验证集中，</a:t>
            </a:r>
            <a:r>
              <a:rPr lang="en-US" altLang="zh-CN" smtClean="0"/>
              <a:t>{4,5,8}</a:t>
            </a:r>
            <a:r>
              <a:rPr lang="zh-CN" altLang="en-US" smtClean="0"/>
              <a:t>被分类正确，得到验证集精度为</a:t>
            </a:r>
            <a:r>
              <a:rPr lang="en-US" altLang="zh-CN" smtClean="0"/>
              <a:t>  </a:t>
            </a:r>
            <a:endParaRPr lang="zh-CN" altLang="en-US" dirty="0"/>
          </a:p>
        </p:txBody>
      </p:sp>
      <p:graphicFrame>
        <p:nvGraphicFramePr>
          <p:cNvPr id="17" name="对象 16"/>
          <p:cNvGraphicFramePr>
            <a:graphicFrameLocks noChangeAspect="1"/>
          </p:cNvGraphicFramePr>
          <p:nvPr/>
        </p:nvGraphicFramePr>
        <p:xfrm>
          <a:off x="2123728" y="4505921"/>
          <a:ext cx="1879600" cy="323850"/>
        </p:xfrm>
        <a:graphic>
          <a:graphicData uri="http://schemas.openxmlformats.org/presentationml/2006/ole">
            <mc:AlternateContent xmlns:mc="http://schemas.openxmlformats.org/markup-compatibility/2006">
              <mc:Choice xmlns:v="urn:schemas-microsoft-com:vml" Requires="v">
                <p:oleObj spid="_x0000_s11405" name="Formula" r:id="rId1" imgW="8972550" imgH="1524000" progId="Equation.Ribbit">
                  <p:embed/>
                </p:oleObj>
              </mc:Choice>
              <mc:Fallback>
                <p:oleObj name="Formula" r:id="rId1" imgW="8972550" imgH="1524000" progId="Equation.Ribbit">
                  <p:embed/>
                  <p:pic>
                    <p:nvPicPr>
                      <p:cNvPr id="0" name="图片 11404"/>
                      <p:cNvPicPr/>
                      <p:nvPr/>
                    </p:nvPicPr>
                    <p:blipFill>
                      <a:blip r:embed="rId2"/>
                      <a:stretch>
                        <a:fillRect/>
                      </a:stretch>
                    </p:blipFill>
                    <p:spPr>
                      <a:xfrm>
                        <a:off x="2123728" y="4505921"/>
                        <a:ext cx="1879600" cy="323850"/>
                      </a:xfrm>
                      <a:prstGeom prst="rect">
                        <a:avLst/>
                      </a:prstGeom>
                    </p:spPr>
                  </p:pic>
                </p:oleObj>
              </mc:Fallback>
            </mc:AlternateContent>
          </a:graphicData>
        </a:graphic>
      </p:graphicFrame>
      <p:sp>
        <p:nvSpPr>
          <p:cNvPr id="18" name="文本框 34"/>
          <p:cNvSpPr txBox="1"/>
          <p:nvPr/>
        </p:nvSpPr>
        <p:spPr>
          <a:xfrm>
            <a:off x="1301114" y="4879165"/>
            <a:ext cx="4700104" cy="1477328"/>
          </a:xfrm>
          <a:prstGeom prst="rect">
            <a:avLst/>
          </a:prstGeom>
          <a:noFill/>
        </p:spPr>
        <p:txBody>
          <a:bodyPr wrap="square" rtlCol="0">
            <a:spAutoFit/>
          </a:bodyPr>
          <a:lstStyle/>
          <a:p>
            <a:r>
              <a:rPr lang="zh-CN" altLang="en-US" dirty="0" smtClean="0"/>
              <a:t>结点</a:t>
            </a:r>
            <a:r>
              <a:rPr lang="en-US" altLang="zh-CN" dirty="0" smtClean="0"/>
              <a:t>1</a:t>
            </a:r>
            <a:r>
              <a:rPr lang="zh-CN" altLang="en-US" dirty="0" smtClean="0"/>
              <a:t>：若划分，根据结点</a:t>
            </a:r>
            <a:r>
              <a:rPr lang="en-US" altLang="zh-CN" dirty="0" smtClean="0"/>
              <a:t>2,3,4</a:t>
            </a:r>
            <a:r>
              <a:rPr lang="zh-CN" altLang="en-US" dirty="0" smtClean="0"/>
              <a:t>的训练样例，将这</a:t>
            </a:r>
            <a:r>
              <a:rPr lang="en-US" altLang="zh-CN" dirty="0" smtClean="0"/>
              <a:t>3</a:t>
            </a:r>
            <a:r>
              <a:rPr lang="zh-CN" altLang="en-US" dirty="0" smtClean="0"/>
              <a:t>个结点分别标记为“好瓜”、“好瓜”、“坏瓜”。此时，验证集中编号</a:t>
            </a:r>
            <a:r>
              <a:rPr lang="en-US" altLang="zh-CN" dirty="0"/>
              <a:t>{</a:t>
            </a:r>
            <a:r>
              <a:rPr lang="en-US" altLang="zh-CN" dirty="0" smtClean="0"/>
              <a:t>4,5,8,11,12}</a:t>
            </a:r>
            <a:r>
              <a:rPr lang="zh-CN" altLang="en-US" dirty="0" smtClean="0"/>
              <a:t>的样例被划分正确，验证集精度为</a:t>
            </a:r>
            <a:endParaRPr lang="en-US" altLang="zh-CN" dirty="0" smtClean="0"/>
          </a:p>
          <a:p>
            <a:endParaRPr lang="zh-CN" altLang="en-US" dirty="0"/>
          </a:p>
        </p:txBody>
      </p:sp>
      <p:graphicFrame>
        <p:nvGraphicFramePr>
          <p:cNvPr id="23" name="对象 22"/>
          <p:cNvGraphicFramePr>
            <a:graphicFrameLocks noChangeAspect="1"/>
          </p:cNvGraphicFramePr>
          <p:nvPr/>
        </p:nvGraphicFramePr>
        <p:xfrm>
          <a:off x="1495986" y="6072878"/>
          <a:ext cx="2272538" cy="308450"/>
        </p:xfrm>
        <a:graphic>
          <a:graphicData uri="http://schemas.openxmlformats.org/presentationml/2006/ole">
            <mc:AlternateContent xmlns:mc="http://schemas.openxmlformats.org/markup-compatibility/2006">
              <mc:Choice xmlns:v="urn:schemas-microsoft-com:vml" Requires="v">
                <p:oleObj spid="_x0000_s11406" name="Formula" r:id="rId3" imgW="8972550" imgH="1524000" progId="Equation.Ribbit">
                  <p:embed/>
                </p:oleObj>
              </mc:Choice>
              <mc:Fallback>
                <p:oleObj name="Formula" r:id="rId3" imgW="8972550" imgH="1524000" progId="Equation.Ribbit">
                  <p:embed/>
                  <p:pic>
                    <p:nvPicPr>
                      <p:cNvPr id="0" name="图片 11405"/>
                      <p:cNvPicPr/>
                      <p:nvPr/>
                    </p:nvPicPr>
                    <p:blipFill>
                      <a:blip r:embed="rId4"/>
                      <a:stretch>
                        <a:fillRect/>
                      </a:stretch>
                    </p:blipFill>
                    <p:spPr>
                      <a:xfrm>
                        <a:off x="1495986" y="6072878"/>
                        <a:ext cx="2272538" cy="308450"/>
                      </a:xfrm>
                      <a:prstGeom prst="rect">
                        <a:avLst/>
                      </a:prstGeom>
                    </p:spPr>
                  </p:pic>
                </p:oleObj>
              </mc:Fallback>
            </mc:AlternateContent>
          </a:graphicData>
        </a:graphic>
      </p:graphicFrame>
      <p:pic>
        <p:nvPicPr>
          <p:cNvPr id="1126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6570" y="5411910"/>
            <a:ext cx="2865313" cy="92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9" name="内容占位符 33"/>
          <p:cNvPicPr>
            <a:picLocks noChangeAspect="1"/>
          </p:cNvPicPr>
          <p:nvPr/>
        </p:nvPicPr>
        <p:blipFill>
          <a:blip r:embed="rId6"/>
          <a:stretch>
            <a:fillRect/>
          </a:stretch>
        </p:blipFill>
        <p:spPr>
          <a:xfrm>
            <a:off x="5342082" y="1700808"/>
            <a:ext cx="3767193" cy="1294717"/>
          </a:xfrm>
          <a:prstGeom prst="rect">
            <a:avLst/>
          </a:prstGeom>
        </p:spPr>
      </p:pic>
      <p:sp>
        <p:nvSpPr>
          <p:cNvPr id="40" name="左大括号 39"/>
          <p:cNvSpPr/>
          <p:nvPr/>
        </p:nvSpPr>
        <p:spPr>
          <a:xfrm>
            <a:off x="5118308" y="1750192"/>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Rectangle 3"/>
          <p:cNvSpPr>
            <a:spLocks noChangeArrowheads="1"/>
          </p:cNvSpPr>
          <p:nvPr/>
        </p:nvSpPr>
        <p:spPr bwMode="auto">
          <a:xfrm>
            <a:off x="4717363" y="1742974"/>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pic>
        <p:nvPicPr>
          <p:cNvPr id="42" name="Picture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346" y="1700808"/>
            <a:ext cx="348406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3" name="左大括号 42"/>
          <p:cNvSpPr/>
          <p:nvPr/>
        </p:nvSpPr>
        <p:spPr>
          <a:xfrm>
            <a:off x="983124" y="1722715"/>
            <a:ext cx="223773" cy="1562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4" name="Rectangle 3"/>
          <p:cNvSpPr>
            <a:spLocks noChangeArrowheads="1"/>
          </p:cNvSpPr>
          <p:nvPr/>
        </p:nvSpPr>
        <p:spPr bwMode="auto">
          <a:xfrm>
            <a:off x="582179" y="1886990"/>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i="0" dirty="0" smtClean="0">
                <a:latin typeface="幼圆" panose="02010509060101010101" pitchFamily="49" charset="-122"/>
                <a:ea typeface="幼圆" panose="02010509060101010101" pitchFamily="49" charset="-122"/>
              </a:rPr>
              <a:t>训练集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预剪枝</a:t>
            </a:r>
            <a:endParaRPr lang="en-US" altLang="zh-CN" sz="2800" dirty="0">
              <a:latin typeface="黑体" panose="02010609060101010101" pitchFamily="49" charset="-122"/>
              <a:ea typeface="黑体" panose="02010609060101010101" pitchFamily="49" charset="-122"/>
            </a:endParaRPr>
          </a:p>
          <a:p>
            <a:pPr marL="857250" lvl="2" indent="0">
              <a:buNone/>
            </a:pPr>
            <a:endParaRPr lang="en-US" altLang="zh-CN" sz="2000" dirty="0"/>
          </a:p>
          <a:p>
            <a:pPr lvl="2"/>
            <a:endParaRPr lang="en-US" altLang="zh-CN" sz="1600" dirty="0" smtClean="0"/>
          </a:p>
          <a:p>
            <a:pPr marL="857250" lvl="2" indent="0">
              <a:buNone/>
            </a:pPr>
            <a:endParaRPr lang="en-US" altLang="zh-CN" sz="1600" dirty="0"/>
          </a:p>
          <a:p>
            <a:pPr marL="857250" lvl="2" indent="0">
              <a:buNone/>
            </a:pPr>
            <a:endParaRPr lang="en-US" altLang="zh-CN" sz="1600" dirty="0" smtClean="0"/>
          </a:p>
          <a:p>
            <a:pPr marL="857250" lvl="2" indent="0">
              <a:buNone/>
            </a:pPr>
            <a:endParaRPr lang="en-US" altLang="zh-CN" sz="1600" dirty="0"/>
          </a:p>
          <a:p>
            <a:pPr marL="857250" lvl="2" indent="0">
              <a:buNone/>
            </a:pPr>
            <a:endParaRPr lang="en-US" altLang="zh-CN" sz="1600" dirty="0" smtClean="0"/>
          </a:p>
          <a:p>
            <a:pPr lvl="2"/>
            <a:endParaRPr lang="en-US" altLang="zh-CN" sz="1600" dirty="0" smtClean="0"/>
          </a:p>
          <a:p>
            <a:pPr lvl="2"/>
            <a:endParaRPr lang="en-US" altLang="zh-CN" sz="1600" dirty="0"/>
          </a:p>
          <a:p>
            <a:pPr lvl="2"/>
            <a:endParaRPr lang="en-US" altLang="zh-CN" sz="1600" dirty="0" smtClean="0"/>
          </a:p>
          <a:p>
            <a:pPr marL="857250" lvl="2" indent="0">
              <a:buNone/>
            </a:pPr>
            <a:endParaRPr lang="en-US" altLang="zh-CN" sz="2000" dirty="0" smtClean="0"/>
          </a:p>
          <a:p>
            <a:pPr marL="857250" lvl="2" indent="0">
              <a:buNone/>
            </a:pPr>
            <a:r>
              <a:rPr lang="zh-CN" altLang="en-US" sz="2000" dirty="0" smtClean="0"/>
              <a:t> </a:t>
            </a:r>
            <a:endParaRPr lang="en-US" altLang="zh-CN" sz="2000" dirty="0" smtClean="0"/>
          </a:p>
          <a:p>
            <a:pPr lvl="2"/>
            <a:endParaRPr lang="en-US" altLang="zh-CN" sz="2000" dirty="0"/>
          </a:p>
        </p:txBody>
      </p:sp>
      <p:sp>
        <p:nvSpPr>
          <p:cNvPr id="13" name="文本框 34"/>
          <p:cNvSpPr txBox="1"/>
          <p:nvPr/>
        </p:nvSpPr>
        <p:spPr>
          <a:xfrm>
            <a:off x="1301114" y="3622554"/>
            <a:ext cx="7375342" cy="646331"/>
          </a:xfrm>
          <a:prstGeom prst="rect">
            <a:avLst/>
          </a:prstGeom>
          <a:noFill/>
        </p:spPr>
        <p:txBody>
          <a:bodyPr wrap="square" rtlCol="0">
            <a:spAutoFit/>
          </a:bodyPr>
          <a:lstStyle/>
          <a:p>
            <a:r>
              <a:rPr lang="zh-CN" altLang="en-US" dirty="0"/>
              <a:t>对</a:t>
            </a:r>
            <a:r>
              <a:rPr lang="zh-CN" altLang="en-US" dirty="0" smtClean="0"/>
              <a:t>结点</a:t>
            </a:r>
            <a:r>
              <a:rPr lang="en-US" altLang="zh-CN" dirty="0" smtClean="0"/>
              <a:t>2,3,4</a:t>
            </a:r>
            <a:r>
              <a:rPr lang="zh-CN" altLang="en-US" dirty="0" smtClean="0"/>
              <a:t>分别</a:t>
            </a:r>
            <a:r>
              <a:rPr lang="zh-CN" altLang="en-US" dirty="0"/>
              <a:t>进行剪枝判断，</a:t>
            </a:r>
            <a:r>
              <a:rPr lang="zh-CN" altLang="en-US" dirty="0" smtClean="0"/>
              <a:t>结点</a:t>
            </a:r>
            <a:r>
              <a:rPr lang="en-US" altLang="zh-CN" dirty="0" smtClean="0"/>
              <a:t>2,3</a:t>
            </a:r>
            <a:r>
              <a:rPr lang="zh-CN" altLang="en-US" dirty="0" smtClean="0"/>
              <a:t>都</a:t>
            </a:r>
            <a:r>
              <a:rPr lang="zh-CN" altLang="en-US" dirty="0"/>
              <a:t>禁止划分，</a:t>
            </a:r>
            <a:r>
              <a:rPr lang="zh-CN" altLang="en-US" dirty="0" smtClean="0"/>
              <a:t>结点</a:t>
            </a:r>
            <a:r>
              <a:rPr lang="en-US" altLang="zh-CN" dirty="0" smtClean="0"/>
              <a:t>4</a:t>
            </a:r>
            <a:r>
              <a:rPr lang="zh-CN" altLang="en-US" dirty="0" smtClean="0"/>
              <a:t>本身</a:t>
            </a:r>
            <a:r>
              <a:rPr lang="zh-CN" altLang="en-US" dirty="0"/>
              <a:t>为叶子结点。最终得到仅有一层划分的决策树，称为“</a:t>
            </a:r>
            <a:r>
              <a:rPr lang="zh-CN" altLang="en-US" b="1" dirty="0">
                <a:solidFill>
                  <a:srgbClr val="0000FF"/>
                </a:solidFill>
              </a:rPr>
              <a:t>决策树桩</a:t>
            </a:r>
            <a:r>
              <a:rPr lang="zh-CN" altLang="en-US" dirty="0"/>
              <a:t>”</a:t>
            </a:r>
            <a:endParaRPr lang="zh-CN" altLang="en-US"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4291368"/>
            <a:ext cx="5667226" cy="256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内容占位符 33"/>
          <p:cNvPicPr>
            <a:picLocks noChangeAspect="1"/>
          </p:cNvPicPr>
          <p:nvPr/>
        </p:nvPicPr>
        <p:blipFill>
          <a:blip r:embed="rId2"/>
          <a:stretch>
            <a:fillRect/>
          </a:stretch>
        </p:blipFill>
        <p:spPr>
          <a:xfrm>
            <a:off x="5342082" y="1700808"/>
            <a:ext cx="3767193" cy="1294717"/>
          </a:xfrm>
          <a:prstGeom prst="rect">
            <a:avLst/>
          </a:prstGeom>
        </p:spPr>
      </p:pic>
      <p:sp>
        <p:nvSpPr>
          <p:cNvPr id="20" name="左大括号 19"/>
          <p:cNvSpPr/>
          <p:nvPr/>
        </p:nvSpPr>
        <p:spPr>
          <a:xfrm>
            <a:off x="5118308" y="1750192"/>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Rectangle 3"/>
          <p:cNvSpPr>
            <a:spLocks noChangeArrowheads="1"/>
          </p:cNvSpPr>
          <p:nvPr/>
        </p:nvSpPr>
        <p:spPr bwMode="auto">
          <a:xfrm>
            <a:off x="4717363" y="1742974"/>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pic>
        <p:nvPicPr>
          <p:cNvPr id="22"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346" y="1700808"/>
            <a:ext cx="348406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左大括号 23"/>
          <p:cNvSpPr/>
          <p:nvPr/>
        </p:nvSpPr>
        <p:spPr>
          <a:xfrm>
            <a:off x="983124" y="1722715"/>
            <a:ext cx="223773" cy="1562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Rectangle 3"/>
          <p:cNvSpPr>
            <a:spLocks noChangeArrowheads="1"/>
          </p:cNvSpPr>
          <p:nvPr/>
        </p:nvSpPr>
        <p:spPr bwMode="auto">
          <a:xfrm>
            <a:off x="582179" y="1886990"/>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i="0" dirty="0" smtClean="0">
                <a:latin typeface="幼圆" panose="02010509060101010101" pitchFamily="49" charset="-122"/>
                <a:ea typeface="幼圆" panose="02010509060101010101" pitchFamily="49" charset="-122"/>
              </a:rPr>
              <a:t>训练集</a:t>
            </a:r>
            <a:endParaRPr lang="zh-CN" altLang="en-US" sz="1600" i="0" dirty="0" smtClean="0">
              <a:latin typeface="幼圆" panose="02010509060101010101" pitchFamily="49" charset="-122"/>
              <a:ea typeface="幼圆" panose="02010509060101010101" pitchFamily="49" charset="-122"/>
            </a:endParaRPr>
          </a:p>
        </p:txBody>
      </p:sp>
      <p:sp>
        <p:nvSpPr>
          <p:cNvPr id="3" name="矩形 2"/>
          <p:cNvSpPr/>
          <p:nvPr/>
        </p:nvSpPr>
        <p:spPr>
          <a:xfrm>
            <a:off x="2268220" y="6150610"/>
            <a:ext cx="1868805" cy="6629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5445760" y="5938520"/>
            <a:ext cx="1456690" cy="8782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3218815" y="5876925"/>
            <a:ext cx="983615" cy="415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矩形 6"/>
          <p:cNvSpPr/>
          <p:nvPr/>
        </p:nvSpPr>
        <p:spPr>
          <a:xfrm>
            <a:off x="4787900" y="6421755"/>
            <a:ext cx="983615" cy="3975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预剪枝</a:t>
            </a:r>
            <a:endParaRPr lang="en-US" altLang="zh-CN" sz="2800" dirty="0">
              <a:latin typeface="黑体" panose="02010609060101010101" pitchFamily="49" charset="-122"/>
              <a:ea typeface="黑体" panose="02010609060101010101" pitchFamily="49" charset="-122"/>
            </a:endParaRPr>
          </a:p>
          <a:p>
            <a:pPr marL="857250" lvl="2" indent="0">
              <a:buNone/>
            </a:pPr>
            <a:endParaRPr lang="en-US" altLang="zh-CN" sz="2000" dirty="0"/>
          </a:p>
          <a:p>
            <a:pPr lvl="2"/>
            <a:endParaRPr lang="en-US" altLang="zh-CN" sz="1600" dirty="0" smtClean="0"/>
          </a:p>
          <a:p>
            <a:pPr marL="857250" lvl="2" indent="0">
              <a:buNone/>
            </a:pPr>
            <a:endParaRPr lang="en-US" altLang="zh-CN" sz="1600" dirty="0"/>
          </a:p>
          <a:p>
            <a:pPr marL="857250" lvl="2" indent="0">
              <a:buNone/>
            </a:pPr>
            <a:endParaRPr lang="en-US" altLang="zh-CN" sz="1600" dirty="0" smtClean="0"/>
          </a:p>
          <a:p>
            <a:pPr marL="857250" lvl="2" indent="0">
              <a:buNone/>
            </a:pPr>
            <a:endParaRPr lang="en-US" altLang="zh-CN" sz="1600" dirty="0"/>
          </a:p>
          <a:p>
            <a:pPr marL="857250" lvl="2" indent="0">
              <a:buNone/>
            </a:pPr>
            <a:endParaRPr lang="en-US" altLang="zh-CN" sz="1600" dirty="0" smtClean="0"/>
          </a:p>
          <a:p>
            <a:pPr lvl="2"/>
            <a:endParaRPr lang="en-US" altLang="zh-CN" sz="1600" dirty="0" smtClean="0"/>
          </a:p>
          <a:p>
            <a:pPr lvl="2"/>
            <a:endParaRPr lang="en-US" altLang="zh-CN" sz="1600" dirty="0"/>
          </a:p>
          <a:p>
            <a:pPr lvl="2"/>
            <a:endParaRPr lang="en-US" altLang="zh-CN" sz="1600" dirty="0" smtClean="0"/>
          </a:p>
          <a:p>
            <a:pPr marL="857250" lvl="2" indent="0">
              <a:buNone/>
            </a:pPr>
            <a:endParaRPr lang="en-US" altLang="zh-CN" sz="2000" dirty="0" smtClean="0"/>
          </a:p>
          <a:p>
            <a:pPr marL="857250" lvl="2" indent="0">
              <a:buNone/>
            </a:pPr>
            <a:r>
              <a:rPr lang="zh-CN" altLang="en-US" sz="2000" dirty="0" smtClean="0"/>
              <a:t> </a:t>
            </a:r>
            <a:endParaRPr lang="en-US" altLang="zh-CN" sz="2000" dirty="0" smtClean="0"/>
          </a:p>
          <a:p>
            <a:pPr lvl="2"/>
            <a:endParaRPr lang="en-US" altLang="zh-CN" sz="2000" dirty="0"/>
          </a:p>
        </p:txBody>
      </p:sp>
      <p:sp>
        <p:nvSpPr>
          <p:cNvPr id="13" name="文本框 34"/>
          <p:cNvSpPr txBox="1"/>
          <p:nvPr/>
        </p:nvSpPr>
        <p:spPr>
          <a:xfrm>
            <a:off x="1301114" y="3622554"/>
            <a:ext cx="7375342" cy="646331"/>
          </a:xfrm>
          <a:prstGeom prst="rect">
            <a:avLst/>
          </a:prstGeom>
          <a:noFill/>
        </p:spPr>
        <p:txBody>
          <a:bodyPr wrap="square" rtlCol="0">
            <a:spAutoFit/>
          </a:bodyPr>
          <a:lstStyle/>
          <a:p>
            <a:r>
              <a:rPr lang="zh-CN" altLang="en-US" dirty="0"/>
              <a:t>对</a:t>
            </a:r>
            <a:r>
              <a:rPr lang="zh-CN" altLang="en-US" dirty="0" smtClean="0"/>
              <a:t>结点</a:t>
            </a:r>
            <a:r>
              <a:rPr lang="en-US" altLang="zh-CN" dirty="0" smtClean="0"/>
              <a:t>2,3,4</a:t>
            </a:r>
            <a:r>
              <a:rPr lang="zh-CN" altLang="en-US" dirty="0" smtClean="0"/>
              <a:t>分别</a:t>
            </a:r>
            <a:r>
              <a:rPr lang="zh-CN" altLang="en-US" dirty="0"/>
              <a:t>进行剪枝判断，</a:t>
            </a:r>
            <a:r>
              <a:rPr lang="zh-CN" altLang="en-US" dirty="0" smtClean="0"/>
              <a:t>结点</a:t>
            </a:r>
            <a:r>
              <a:rPr lang="en-US" altLang="zh-CN" dirty="0" smtClean="0"/>
              <a:t>2,3</a:t>
            </a:r>
            <a:r>
              <a:rPr lang="zh-CN" altLang="en-US" dirty="0" smtClean="0"/>
              <a:t>都</a:t>
            </a:r>
            <a:r>
              <a:rPr lang="zh-CN" altLang="en-US" dirty="0"/>
              <a:t>禁止划分，</a:t>
            </a:r>
            <a:r>
              <a:rPr lang="zh-CN" altLang="en-US" dirty="0" smtClean="0"/>
              <a:t>结点</a:t>
            </a:r>
            <a:r>
              <a:rPr lang="en-US" altLang="zh-CN" dirty="0" smtClean="0"/>
              <a:t>4</a:t>
            </a:r>
            <a:r>
              <a:rPr lang="zh-CN" altLang="en-US" dirty="0" smtClean="0"/>
              <a:t>本身</a:t>
            </a:r>
            <a:r>
              <a:rPr lang="zh-CN" altLang="en-US" dirty="0"/>
              <a:t>为叶子结点。最终得到仅有一层划分的决策树，称为“</a:t>
            </a:r>
            <a:r>
              <a:rPr lang="zh-CN" altLang="en-US" b="1" dirty="0">
                <a:solidFill>
                  <a:srgbClr val="0000FF"/>
                </a:solidFill>
              </a:rPr>
              <a:t>决策树桩</a:t>
            </a:r>
            <a:r>
              <a:rPr lang="zh-CN" altLang="en-US" dirty="0"/>
              <a:t>”</a:t>
            </a:r>
            <a:endParaRPr lang="zh-CN" altLang="en-US" dirty="0"/>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79712" y="4291368"/>
            <a:ext cx="5667226" cy="256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内容占位符 33"/>
          <p:cNvPicPr>
            <a:picLocks noChangeAspect="1"/>
          </p:cNvPicPr>
          <p:nvPr/>
        </p:nvPicPr>
        <p:blipFill>
          <a:blip r:embed="rId2"/>
          <a:stretch>
            <a:fillRect/>
          </a:stretch>
        </p:blipFill>
        <p:spPr>
          <a:xfrm>
            <a:off x="5342082" y="1700808"/>
            <a:ext cx="3767193" cy="1294717"/>
          </a:xfrm>
          <a:prstGeom prst="rect">
            <a:avLst/>
          </a:prstGeom>
        </p:spPr>
      </p:pic>
      <p:sp>
        <p:nvSpPr>
          <p:cNvPr id="20" name="左大括号 19"/>
          <p:cNvSpPr/>
          <p:nvPr/>
        </p:nvSpPr>
        <p:spPr>
          <a:xfrm>
            <a:off x="5118308" y="1750192"/>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1" name="Rectangle 3"/>
          <p:cNvSpPr>
            <a:spLocks noChangeArrowheads="1"/>
          </p:cNvSpPr>
          <p:nvPr/>
        </p:nvSpPr>
        <p:spPr bwMode="auto">
          <a:xfrm>
            <a:off x="4717363" y="1742974"/>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pic>
        <p:nvPicPr>
          <p:cNvPr id="22" name="Picture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8346" y="1700808"/>
            <a:ext cx="3484060"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左大括号 23"/>
          <p:cNvSpPr/>
          <p:nvPr/>
        </p:nvSpPr>
        <p:spPr>
          <a:xfrm>
            <a:off x="983124" y="1722715"/>
            <a:ext cx="223773" cy="156226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5" name="Rectangle 3"/>
          <p:cNvSpPr>
            <a:spLocks noChangeArrowheads="1"/>
          </p:cNvSpPr>
          <p:nvPr/>
        </p:nvSpPr>
        <p:spPr bwMode="auto">
          <a:xfrm>
            <a:off x="582179" y="1886990"/>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i="0" dirty="0" smtClean="0">
                <a:latin typeface="幼圆" panose="02010509060101010101" pitchFamily="49" charset="-122"/>
                <a:ea typeface="幼圆" panose="02010509060101010101" pitchFamily="49" charset="-122"/>
              </a:rPr>
              <a:t>训练集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预剪枝</a:t>
            </a:r>
            <a:endParaRPr lang="en-US" altLang="zh-CN" sz="1600" dirty="0"/>
          </a:p>
          <a:p>
            <a:pPr lvl="1"/>
            <a:r>
              <a:rPr lang="zh-CN" altLang="en-US" sz="2400" dirty="0"/>
              <a:t>优点</a:t>
            </a:r>
            <a:endParaRPr lang="en-US" altLang="zh-CN" sz="2400" dirty="0"/>
          </a:p>
          <a:p>
            <a:pPr lvl="2"/>
            <a:r>
              <a:rPr lang="zh-CN" altLang="en-US" sz="2000" dirty="0">
                <a:solidFill>
                  <a:srgbClr val="0000FF"/>
                </a:solidFill>
              </a:rPr>
              <a:t>降低过拟合风险</a:t>
            </a:r>
            <a:endParaRPr lang="en-US" altLang="zh-CN" sz="2000" dirty="0">
              <a:solidFill>
                <a:srgbClr val="0000FF"/>
              </a:solidFill>
            </a:endParaRPr>
          </a:p>
          <a:p>
            <a:pPr lvl="2"/>
            <a:r>
              <a:rPr lang="zh-CN" altLang="en-US" sz="2000" dirty="0"/>
              <a:t>显著减少训练时间和测试时间</a:t>
            </a:r>
            <a:r>
              <a:rPr lang="zh-CN" altLang="en-US" sz="2000" dirty="0" smtClean="0"/>
              <a:t>开销</a:t>
            </a:r>
            <a:endParaRPr lang="en-US" altLang="zh-CN" sz="2000" dirty="0" smtClean="0">
              <a:latin typeface="黑体" panose="02010609060101010101" pitchFamily="49" charset="-122"/>
              <a:ea typeface="黑体" panose="02010609060101010101" pitchFamily="49" charset="-122"/>
            </a:endParaRPr>
          </a:p>
          <a:p>
            <a:pPr lvl="1"/>
            <a:r>
              <a:rPr lang="zh-CN" altLang="en-US" sz="2400" dirty="0" smtClean="0"/>
              <a:t>缺点</a:t>
            </a:r>
            <a:endParaRPr lang="en-US" altLang="zh-CN" sz="2400" dirty="0" smtClean="0"/>
          </a:p>
          <a:p>
            <a:pPr lvl="2"/>
            <a:r>
              <a:rPr lang="zh-CN" altLang="en-US" sz="2000" dirty="0">
                <a:solidFill>
                  <a:srgbClr val="0000FF"/>
                </a:solidFill>
              </a:rPr>
              <a:t>欠拟合风险</a:t>
            </a:r>
            <a:r>
              <a:rPr lang="zh-CN" altLang="en-US" sz="2000" dirty="0"/>
              <a:t>：有些分支的当前划分虽然不能提升泛化性能，但在其基础上进行的后续划分却有可能导致性能显著提高。预剪枝基于“贪心”本质禁止这些分支展开，带来了欠拟合风险</a:t>
            </a:r>
            <a:endParaRPr lang="zh-CN" altLang="en-US" sz="2000" dirty="0"/>
          </a:p>
          <a:p>
            <a:pPr lvl="2"/>
            <a:endParaRPr lang="en-US" altLang="zh-CN" sz="2000" dirty="0"/>
          </a:p>
          <a:p>
            <a:pPr lvl="1"/>
            <a:endParaRPr lang="en-US" altLang="zh-CN"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先从训练集生成一棵完整的决策树，然后</a:t>
            </a:r>
            <a:r>
              <a:rPr lang="zh-CN" altLang="en-US" sz="2400" dirty="0">
                <a:solidFill>
                  <a:srgbClr val="0000FF"/>
                </a:solidFill>
              </a:rPr>
              <a:t>自底向上</a:t>
            </a:r>
            <a:r>
              <a:rPr lang="zh-CN" altLang="en-US" sz="2400" dirty="0"/>
              <a:t>地对非叶结点进行考察，若将该结点对应的子树替换为叶结点能带来决策树泛化性能提升，则将该子树替换为叶结点</a:t>
            </a:r>
            <a:endParaRPr lang="zh-CN" altLang="en-US" sz="2400" dirty="0"/>
          </a:p>
          <a:p>
            <a:pPr lvl="3"/>
            <a:endParaRPr lang="en-US" altLang="zh-CN" sz="1600" dirty="0"/>
          </a:p>
          <a:p>
            <a:pPr lvl="2"/>
            <a:endParaRPr lang="en-US" altLang="zh-CN" sz="2000" dirty="0" smtClean="0">
              <a:latin typeface="黑体" panose="02010609060101010101" pitchFamily="49" charset="-122"/>
              <a:ea typeface="黑体" panose="02010609060101010101" pitchFamily="49" charset="-122"/>
            </a:endParaRPr>
          </a:p>
        </p:txBody>
      </p:sp>
      <p:pic>
        <p:nvPicPr>
          <p:cNvPr id="5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06206" y="2924944"/>
            <a:ext cx="6547909"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首先生成一棵完整的</a:t>
            </a:r>
            <a:r>
              <a:rPr lang="zh-CN" altLang="en-US" sz="2400" dirty="0" smtClean="0"/>
              <a:t>决策</a:t>
            </a:r>
            <a:endParaRPr lang="en-US" altLang="zh-CN" sz="2400" dirty="0" smtClean="0"/>
          </a:p>
          <a:p>
            <a:pPr marL="457200" lvl="1" indent="0">
              <a:buNone/>
            </a:pPr>
            <a:r>
              <a:rPr lang="zh-CN" altLang="en-US" sz="2400" dirty="0" smtClean="0"/>
              <a:t>树</a:t>
            </a:r>
            <a:r>
              <a:rPr lang="zh-CN" altLang="en-US" sz="2400" dirty="0"/>
              <a:t>，该决策树的验证集</a:t>
            </a:r>
            <a:r>
              <a:rPr lang="zh-CN" altLang="en-US" sz="2400" dirty="0" smtClean="0"/>
              <a:t>精度</a:t>
            </a:r>
            <a:endParaRPr lang="en-US" altLang="zh-CN" sz="2400" dirty="0" smtClean="0"/>
          </a:p>
          <a:p>
            <a:pPr marL="457200" lvl="1" indent="0">
              <a:buNone/>
            </a:pPr>
            <a:r>
              <a:rPr lang="zh-CN" altLang="en-US" sz="2400" dirty="0" smtClean="0"/>
              <a:t>为</a:t>
            </a:r>
            <a:r>
              <a:rPr lang="en-US" altLang="zh-CN" sz="2400" dirty="0" smtClean="0"/>
              <a:t>0.429</a:t>
            </a:r>
            <a:endParaRPr lang="en-US" altLang="zh-CN" sz="1600" dirty="0"/>
          </a:p>
          <a:p>
            <a:pPr lvl="2"/>
            <a:endParaRPr lang="en-US" altLang="zh-CN" sz="2000" dirty="0" smtClean="0">
              <a:latin typeface="黑体" panose="02010609060101010101" pitchFamily="49" charset="-122"/>
              <a:ea typeface="黑体" panose="02010609060101010101" pitchFamily="49" charset="-122"/>
            </a:endParaRPr>
          </a:p>
        </p:txBody>
      </p:sp>
      <p:pic>
        <p:nvPicPr>
          <p:cNvPr id="123"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8467" y="2924944"/>
            <a:ext cx="6547909"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4" name="内容占位符 33"/>
          <p:cNvPicPr>
            <a:picLocks noChangeAspect="1"/>
          </p:cNvPicPr>
          <p:nvPr/>
        </p:nvPicPr>
        <p:blipFill>
          <a:blip r:embed="rId2"/>
          <a:stretch>
            <a:fillRect/>
          </a:stretch>
        </p:blipFill>
        <p:spPr>
          <a:xfrm>
            <a:off x="5341311" y="1268760"/>
            <a:ext cx="3767193" cy="1294717"/>
          </a:xfrm>
          <a:prstGeom prst="rect">
            <a:avLst/>
          </a:prstGeom>
        </p:spPr>
      </p:pic>
      <p:sp>
        <p:nvSpPr>
          <p:cNvPr id="125" name="左大括号 124"/>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640960"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首先考虑</a:t>
            </a:r>
            <a:r>
              <a:rPr lang="zh-CN" altLang="en-US" sz="2400" dirty="0" smtClean="0"/>
              <a:t>结点</a:t>
            </a:r>
            <a:r>
              <a:rPr lang="en-US" altLang="zh-CN" sz="2400" dirty="0" smtClean="0"/>
              <a:t>6</a:t>
            </a:r>
            <a:r>
              <a:rPr lang="zh-CN" altLang="en-US" sz="2400" dirty="0" smtClean="0"/>
              <a:t>，</a:t>
            </a:r>
            <a:r>
              <a:rPr lang="zh-CN" altLang="en-US" sz="2400" dirty="0"/>
              <a:t>若将</a:t>
            </a:r>
            <a:r>
              <a:rPr lang="zh-CN" altLang="en-US" sz="2400" dirty="0" smtClean="0"/>
              <a:t>其</a:t>
            </a:r>
            <a:endParaRPr lang="en-US" altLang="zh-CN" sz="2400" dirty="0" smtClean="0"/>
          </a:p>
          <a:p>
            <a:pPr marL="457200" lvl="1" indent="0">
              <a:buNone/>
            </a:pPr>
            <a:r>
              <a:rPr lang="zh-CN" altLang="en-US" sz="2400" dirty="0" smtClean="0"/>
              <a:t>替换</a:t>
            </a:r>
            <a:r>
              <a:rPr lang="zh-CN" altLang="en-US" sz="2400" dirty="0"/>
              <a:t>为叶结点，根据落在</a:t>
            </a:r>
            <a:r>
              <a:rPr lang="zh-CN" altLang="en-US" sz="2400" dirty="0" smtClean="0"/>
              <a:t>其</a:t>
            </a:r>
            <a:endParaRPr lang="en-US" altLang="zh-CN" sz="2400" dirty="0" smtClean="0"/>
          </a:p>
          <a:p>
            <a:pPr marL="457200" lvl="1" indent="0">
              <a:buNone/>
            </a:pPr>
            <a:r>
              <a:rPr lang="zh-CN" altLang="en-US" sz="2400" dirty="0" smtClean="0"/>
              <a:t>上</a:t>
            </a:r>
            <a:r>
              <a:rPr lang="zh-CN" altLang="en-US" sz="2400" dirty="0"/>
              <a:t>的</a:t>
            </a:r>
            <a:r>
              <a:rPr lang="zh-CN" altLang="en-US" sz="2400" dirty="0" smtClean="0"/>
              <a:t>训练样本</a:t>
            </a:r>
            <a:r>
              <a:rPr lang="en-US" altLang="zh-CN" sz="2400" dirty="0" smtClean="0"/>
              <a:t>{7,15}</a:t>
            </a:r>
            <a:r>
              <a:rPr lang="zh-CN" altLang="en-US" sz="2400" dirty="0" smtClean="0"/>
              <a:t>将</a:t>
            </a:r>
            <a:r>
              <a:rPr lang="zh-CN" altLang="en-US" sz="2400" dirty="0"/>
              <a:t>其标记为“好瓜”，得到验证集精度提高</a:t>
            </a:r>
            <a:r>
              <a:rPr lang="zh-CN" altLang="en-US" sz="2400" dirty="0" smtClean="0"/>
              <a:t>至</a:t>
            </a:r>
            <a:r>
              <a:rPr lang="en-US" altLang="zh-CN" sz="2400" dirty="0" smtClean="0"/>
              <a:t>0.571</a:t>
            </a:r>
            <a:r>
              <a:rPr lang="zh-CN" altLang="en-US" sz="2400" dirty="0" smtClean="0"/>
              <a:t>，</a:t>
            </a:r>
            <a:r>
              <a:rPr lang="zh-CN" altLang="en-US" sz="2400" dirty="0"/>
              <a:t>则决定剪枝</a:t>
            </a:r>
            <a:endParaRPr lang="zh-CN" altLang="en-US" sz="2400" dirty="0"/>
          </a:p>
          <a:p>
            <a:pPr lvl="2"/>
            <a:endParaRPr lang="en-US" altLang="zh-CN" sz="2000" dirty="0" smtClean="0">
              <a:latin typeface="黑体" panose="02010609060101010101" pitchFamily="49" charset="-122"/>
              <a:ea typeface="黑体" panose="02010609060101010101" pitchFamily="49" charset="-122"/>
            </a:endParaRPr>
          </a:p>
        </p:txBody>
      </p:sp>
      <p:grpSp>
        <p:nvGrpSpPr>
          <p:cNvPr id="6" name="组合 5"/>
          <p:cNvGrpSpPr/>
          <p:nvPr/>
        </p:nvGrpSpPr>
        <p:grpSpPr>
          <a:xfrm>
            <a:off x="1440320" y="3288102"/>
            <a:ext cx="6220051" cy="3525272"/>
            <a:chOff x="1926459" y="2007290"/>
            <a:chExt cx="8479450" cy="4732069"/>
          </a:xfrm>
        </p:grpSpPr>
        <p:grpSp>
          <p:nvGrpSpPr>
            <p:cNvPr id="7" name="组合 6"/>
            <p:cNvGrpSpPr/>
            <p:nvPr/>
          </p:nvGrpSpPr>
          <p:grpSpPr>
            <a:xfrm>
              <a:off x="4423852" y="6307359"/>
              <a:ext cx="3582444" cy="432000"/>
              <a:chOff x="2341355" y="4320514"/>
              <a:chExt cx="3582444" cy="432000"/>
            </a:xfrm>
          </p:grpSpPr>
          <p:sp>
            <p:nvSpPr>
              <p:cNvPr id="57" name="椭圆 56"/>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58" name="椭圆 57"/>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60" name="椭圆 59"/>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grpSp>
        <p:cxnSp>
          <p:nvCxnSpPr>
            <p:cNvPr id="8" name="直接连接符 7"/>
            <p:cNvCxnSpPr>
              <a:endCxn id="57"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 name="文本框 11"/>
            <p:cNvSpPr txBox="1"/>
            <p:nvPr/>
          </p:nvSpPr>
          <p:spPr>
            <a:xfrm>
              <a:off x="6164461"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清晰</a:t>
              </a:r>
              <a:endParaRPr lang="zh-CN" altLang="en-US" dirty="0">
                <a:latin typeface="楷体" panose="02010609060101010101" pitchFamily="49" charset="-122"/>
                <a:ea typeface="楷体" panose="02010609060101010101" pitchFamily="49" charset="-122"/>
              </a:endParaRPr>
            </a:p>
          </p:txBody>
        </p:sp>
        <p:cxnSp>
          <p:nvCxnSpPr>
            <p:cNvPr id="10" name="直接连接符 9"/>
            <p:cNvCxnSpPr>
              <a:endCxn id="60"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stCxn id="12" idx="2"/>
              <a:endCxn id="58"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2" name="圆角矩形 11"/>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smtClean="0">
                  <a:solidFill>
                    <a:schemeClr val="tx2"/>
                  </a:solidFill>
                  <a:latin typeface="Times" panose="02020603060405020304" pitchFamily="18" charset="0"/>
                </a:rPr>
                <a:t>纹理</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3" name="文本框 20"/>
            <p:cNvSpPr txBox="1"/>
            <p:nvPr/>
          </p:nvSpPr>
          <p:spPr>
            <a:xfrm>
              <a:off x="708996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模糊</a:t>
              </a:r>
              <a:endParaRPr lang="zh-CN" altLang="en-US" dirty="0">
                <a:latin typeface="楷体" panose="02010609060101010101" pitchFamily="49" charset="-122"/>
                <a:ea typeface="楷体" panose="02010609060101010101" pitchFamily="49" charset="-122"/>
              </a:endParaRPr>
            </a:p>
          </p:txBody>
        </p:sp>
        <p:sp>
          <p:nvSpPr>
            <p:cNvPr id="14" name="文本框 21"/>
            <p:cNvSpPr txBox="1"/>
            <p:nvPr/>
          </p:nvSpPr>
          <p:spPr>
            <a:xfrm>
              <a:off x="4737145" y="5818868"/>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稍糊</a:t>
              </a:r>
              <a:endParaRPr lang="zh-CN" altLang="en-US" dirty="0">
                <a:latin typeface="楷体" panose="02010609060101010101" pitchFamily="49" charset="-122"/>
                <a:ea typeface="楷体" panose="02010609060101010101" pitchFamily="49" charset="-122"/>
              </a:endParaRPr>
            </a:p>
          </p:txBody>
        </p:sp>
        <p:sp>
          <p:nvSpPr>
            <p:cNvPr id="15" name="椭圆 14"/>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6" name="椭圆 15"/>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7" name="直接连接符 16"/>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8"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9" name="直接连接符 18"/>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1"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22"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23" name="圆角矩形 22"/>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24" name="椭圆 23"/>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25" name="椭圆 24"/>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26" name="直接连接符 25"/>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7"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28" name="直接连接符 27"/>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30"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31"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32" name="圆角矩形 31"/>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33" name="椭圆 32"/>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34" name="椭圆 33"/>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35" name="椭圆 34"/>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36" name="直接连接符 35"/>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7"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38" name="直接连接符 37"/>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40"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41"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2" name="圆角矩形 41"/>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43" name="椭圆 42"/>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44" name="直接连接符 43"/>
            <p:cNvCxnSpPr>
              <a:stCxn id="47" idx="2"/>
              <a:endCxn id="32"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43"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6" name="直接连接符 45"/>
            <p:cNvCxnSpPr>
              <a:endCxn id="42"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7" name="圆角矩形 46"/>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48"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49"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50"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51" name="椭圆 50"/>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52" name="椭圆 51"/>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3" name="椭圆 52"/>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54" name="椭圆 53"/>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5" name="椭圆 54"/>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sp>
          <p:nvSpPr>
            <p:cNvPr id="56" name="椭圆 55"/>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6</a:t>
              </a:r>
              <a:endParaRPr lang="zh-CN" altLang="en-US" dirty="0">
                <a:solidFill>
                  <a:schemeClr val="tx1"/>
                </a:solidFill>
                <a:latin typeface="Times"/>
              </a:endParaRPr>
            </a:p>
          </p:txBody>
        </p:sp>
      </p:grpSp>
      <p:cxnSp>
        <p:nvCxnSpPr>
          <p:cNvPr id="61" name="直接箭头连接符 60"/>
          <p:cNvCxnSpPr>
            <a:endCxn id="47" idx="2"/>
          </p:cNvCxnSpPr>
          <p:nvPr/>
        </p:nvCxnSpPr>
        <p:spPr>
          <a:xfrm flipH="1" flipV="1">
            <a:off x="4613167" y="3709664"/>
            <a:ext cx="2123696" cy="25730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2" name="文本框 54"/>
          <p:cNvSpPr txBox="1"/>
          <p:nvPr/>
        </p:nvSpPr>
        <p:spPr>
          <a:xfrm>
            <a:off x="6991379" y="5525393"/>
            <a:ext cx="1338828" cy="369332"/>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63" name="文本框 55"/>
          <p:cNvSpPr txBox="1"/>
          <p:nvPr/>
        </p:nvSpPr>
        <p:spPr>
          <a:xfrm>
            <a:off x="6991379" y="5860471"/>
            <a:ext cx="1685077" cy="646331"/>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剪枝前</a:t>
            </a:r>
            <a:r>
              <a:rPr lang="en-US" altLang="zh-CN" dirty="0" smtClean="0">
                <a:solidFill>
                  <a:srgbClr val="FF0000"/>
                </a:solidFill>
                <a:latin typeface="Times"/>
                <a:ea typeface="楷体" panose="02010609060101010101" pitchFamily="49" charset="-122"/>
              </a:rPr>
              <a:t>: 42.9%</a:t>
            </a:r>
            <a:endParaRPr lang="en-US" altLang="zh-CN" dirty="0" smtClean="0">
              <a:solidFill>
                <a:srgbClr val="FF0000"/>
              </a:solidFill>
              <a:latin typeface="Times"/>
              <a:ea typeface="楷体" panose="02010609060101010101" pitchFamily="49" charset="-122"/>
            </a:endParaRPr>
          </a:p>
          <a:p>
            <a:r>
              <a:rPr lang="zh-CN" altLang="en-US" dirty="0" smtClean="0">
                <a:solidFill>
                  <a:srgbClr val="FF0000"/>
                </a:solidFill>
                <a:latin typeface="Times"/>
                <a:ea typeface="楷体" panose="02010609060101010101" pitchFamily="49" charset="-122"/>
              </a:rPr>
              <a:t>剪枝后</a:t>
            </a:r>
            <a:r>
              <a:rPr lang="en-US" altLang="zh-CN" dirty="0" smtClean="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64" name="文本框 56"/>
          <p:cNvSpPr txBox="1"/>
          <p:nvPr/>
        </p:nvSpPr>
        <p:spPr>
          <a:xfrm>
            <a:off x="6545430" y="6432590"/>
            <a:ext cx="2031325"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后</a:t>
            </a:r>
            <a:r>
              <a:rPr lang="zh-CN" altLang="en-US" dirty="0" smtClean="0">
                <a:solidFill>
                  <a:srgbClr val="FF0000"/>
                </a:solidFill>
                <a:latin typeface="Times"/>
                <a:ea typeface="楷体" panose="02010609060101010101" pitchFamily="49" charset="-122"/>
              </a:rPr>
              <a:t>剪枝决策</a:t>
            </a:r>
            <a:r>
              <a:rPr lang="en-US" altLang="zh-CN" dirty="0" smtClean="0">
                <a:solidFill>
                  <a:srgbClr val="FF0000"/>
                </a:solidFill>
                <a:latin typeface="Times"/>
                <a:ea typeface="楷体" panose="02010609060101010101" pitchFamily="49" charset="-122"/>
              </a:rPr>
              <a:t>: </a:t>
            </a:r>
            <a:r>
              <a:rPr lang="zh-CN" altLang="en-US" dirty="0" smtClean="0">
                <a:solidFill>
                  <a:srgbClr val="FF0000"/>
                </a:solidFill>
                <a:latin typeface="Times"/>
                <a:ea typeface="楷体" panose="02010609060101010101" pitchFamily="49" charset="-122"/>
              </a:rPr>
              <a:t>剪枝</a:t>
            </a:r>
            <a:endParaRPr lang="zh-CN" altLang="en-US" dirty="0">
              <a:solidFill>
                <a:srgbClr val="FF0000"/>
              </a:solidFill>
              <a:latin typeface="Times"/>
              <a:ea typeface="楷体" panose="02010609060101010101" pitchFamily="49" charset="-122"/>
            </a:endParaRPr>
          </a:p>
        </p:txBody>
      </p:sp>
      <p:pic>
        <p:nvPicPr>
          <p:cNvPr id="65" name="内容占位符 33"/>
          <p:cNvPicPr>
            <a:picLocks noChangeAspect="1"/>
          </p:cNvPicPr>
          <p:nvPr/>
        </p:nvPicPr>
        <p:blipFill>
          <a:blip r:embed="rId1"/>
          <a:stretch>
            <a:fillRect/>
          </a:stretch>
        </p:blipFill>
        <p:spPr>
          <a:xfrm>
            <a:off x="5341311" y="1268760"/>
            <a:ext cx="3767193" cy="1294717"/>
          </a:xfrm>
          <a:prstGeom prst="rect">
            <a:avLst/>
          </a:prstGeom>
        </p:spPr>
      </p:pic>
      <p:sp>
        <p:nvSpPr>
          <p:cNvPr id="66" name="左大括号 65"/>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7"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首先考虑</a:t>
            </a:r>
            <a:r>
              <a:rPr lang="zh-CN" altLang="en-US" sz="2400" dirty="0" smtClean="0"/>
              <a:t>结点</a:t>
            </a:r>
            <a:r>
              <a:rPr lang="en-US" altLang="zh-CN" sz="2400" dirty="0" smtClean="0"/>
              <a:t>6</a:t>
            </a:r>
            <a:r>
              <a:rPr lang="zh-CN" altLang="en-US" sz="2400" dirty="0" smtClean="0"/>
              <a:t>，</a:t>
            </a:r>
            <a:r>
              <a:rPr lang="zh-CN" altLang="en-US" sz="2400" dirty="0"/>
              <a:t>若将</a:t>
            </a:r>
            <a:r>
              <a:rPr lang="zh-CN" altLang="en-US" sz="2400" dirty="0" smtClean="0"/>
              <a:t>其</a:t>
            </a:r>
            <a:endParaRPr lang="en-US" altLang="zh-CN" sz="2400" dirty="0" smtClean="0"/>
          </a:p>
          <a:p>
            <a:pPr marL="457200" lvl="1" indent="0">
              <a:buNone/>
            </a:pPr>
            <a:r>
              <a:rPr lang="zh-CN" altLang="en-US" sz="2400" dirty="0" smtClean="0"/>
              <a:t>替换</a:t>
            </a:r>
            <a:r>
              <a:rPr lang="zh-CN" altLang="en-US" sz="2400" dirty="0"/>
              <a:t>为叶结点，根据落</a:t>
            </a:r>
            <a:r>
              <a:rPr lang="zh-CN" altLang="en-US" sz="2400" dirty="0" smtClean="0"/>
              <a:t>在</a:t>
            </a:r>
            <a:endParaRPr lang="en-US" altLang="zh-CN" sz="2400" dirty="0" smtClean="0"/>
          </a:p>
          <a:p>
            <a:pPr marL="457200" lvl="1" indent="0">
              <a:buNone/>
            </a:pPr>
            <a:r>
              <a:rPr lang="zh-CN" altLang="en-US" sz="2400" dirty="0" smtClean="0"/>
              <a:t>其</a:t>
            </a:r>
            <a:r>
              <a:rPr lang="zh-CN" altLang="en-US" sz="2400" dirty="0"/>
              <a:t>上的</a:t>
            </a:r>
            <a:r>
              <a:rPr lang="zh-CN" altLang="en-US" sz="2400" dirty="0" smtClean="0"/>
              <a:t>训练样本</a:t>
            </a:r>
            <a:r>
              <a:rPr lang="en-US" altLang="zh-CN" sz="2400" dirty="0" smtClean="0"/>
              <a:t>{7,15}</a:t>
            </a:r>
            <a:r>
              <a:rPr lang="zh-CN" altLang="en-US" sz="2400" dirty="0" smtClean="0"/>
              <a:t>将</a:t>
            </a:r>
            <a:r>
              <a:rPr lang="zh-CN" altLang="en-US" sz="2400" dirty="0"/>
              <a:t>其标记为“好瓜”，得到验证集精度提高</a:t>
            </a:r>
            <a:r>
              <a:rPr lang="zh-CN" altLang="en-US" sz="2400" dirty="0" smtClean="0"/>
              <a:t>至</a:t>
            </a:r>
            <a:r>
              <a:rPr lang="en-US" altLang="zh-CN" sz="2400" dirty="0" smtClean="0"/>
              <a:t>0.571</a:t>
            </a:r>
            <a:r>
              <a:rPr lang="zh-CN" altLang="en-US" sz="2400" dirty="0" smtClean="0"/>
              <a:t>，</a:t>
            </a:r>
            <a:r>
              <a:rPr lang="zh-CN" altLang="en-US" sz="2400" dirty="0"/>
              <a:t>则决定剪枝</a:t>
            </a:r>
            <a:endParaRPr lang="zh-CN" altLang="en-US" sz="2400" dirty="0"/>
          </a:p>
          <a:p>
            <a:pPr lvl="2"/>
            <a:endParaRPr lang="en-US" altLang="zh-CN" sz="2000" dirty="0" smtClean="0">
              <a:latin typeface="黑体" panose="02010609060101010101" pitchFamily="49" charset="-122"/>
              <a:ea typeface="黑体" panose="02010609060101010101" pitchFamily="49" charset="-122"/>
            </a:endParaRPr>
          </a:p>
        </p:txBody>
      </p:sp>
      <p:grpSp>
        <p:nvGrpSpPr>
          <p:cNvPr id="65" name="组合 64"/>
          <p:cNvGrpSpPr/>
          <p:nvPr/>
        </p:nvGrpSpPr>
        <p:grpSpPr>
          <a:xfrm>
            <a:off x="1376285" y="3350534"/>
            <a:ext cx="6220051" cy="3085312"/>
            <a:chOff x="1926459" y="2007290"/>
            <a:chExt cx="8479450" cy="3692348"/>
          </a:xfrm>
        </p:grpSpPr>
        <p:sp>
          <p:nvSpPr>
            <p:cNvPr id="66" name="椭圆 65"/>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67" name="椭圆 66"/>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68" name="直接连接符 67"/>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9"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70" name="直接连接符 69"/>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1" name="直接连接符 70"/>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72"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73"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74" name="圆角矩形 73"/>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75" name="椭圆 74"/>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76" name="椭圆 75"/>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77" name="直接连接符 76"/>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8"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79" name="直接连接符 78"/>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81"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82"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83" name="圆角矩形 82"/>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84" name="椭圆 83"/>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85" name="椭圆 84"/>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86" name="椭圆 85"/>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87" name="直接连接符 86"/>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8"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89" name="直接连接符 88"/>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91"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92"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93" name="圆角矩形 92"/>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94" name="椭圆 93"/>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95" name="直接连接符 94"/>
            <p:cNvCxnSpPr>
              <a:stCxn id="98" idx="2"/>
              <a:endCxn id="83"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96" name="直接连接符 95"/>
            <p:cNvCxnSpPr>
              <a:endCxn id="94"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97" name="直接连接符 96"/>
            <p:cNvCxnSpPr>
              <a:endCxn id="93"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98" name="圆角矩形 97"/>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99"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00"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101"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02" name="椭圆 101"/>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103" name="椭圆 102"/>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104" name="椭圆 103"/>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105" name="椭圆 104"/>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06" name="椭圆 105"/>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grpSp>
      <p:sp>
        <p:nvSpPr>
          <p:cNvPr id="107" name="椭圆 106"/>
          <p:cNvSpPr/>
          <p:nvPr/>
        </p:nvSpPr>
        <p:spPr>
          <a:xfrm>
            <a:off x="4167512" y="6092358"/>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pic>
        <p:nvPicPr>
          <p:cNvPr id="108" name="内容占位符 33"/>
          <p:cNvPicPr>
            <a:picLocks noChangeAspect="1"/>
          </p:cNvPicPr>
          <p:nvPr/>
        </p:nvPicPr>
        <p:blipFill>
          <a:blip r:embed="rId1"/>
          <a:stretch>
            <a:fillRect/>
          </a:stretch>
        </p:blipFill>
        <p:spPr>
          <a:xfrm>
            <a:off x="5341311" y="1268760"/>
            <a:ext cx="3767193" cy="1294717"/>
          </a:xfrm>
          <a:prstGeom prst="rect">
            <a:avLst/>
          </a:prstGeom>
        </p:spPr>
      </p:pic>
      <p:sp>
        <p:nvSpPr>
          <p:cNvPr id="109" name="左大括号 108"/>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0"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背景知识</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模型结构</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学习</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剪枝</a:t>
            </a:r>
            <a:r>
              <a:rPr lang="zh-CN" altLang="en-US" sz="2800" b="1" dirty="0" smtClean="0">
                <a:latin typeface="黑体" panose="02010609060101010101" pitchFamily="49" charset="-122"/>
                <a:ea typeface="黑体" panose="02010609060101010101" pitchFamily="49" charset="-122"/>
              </a:rPr>
              <a:t>处理</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特殊属性处理</a:t>
            </a:r>
            <a:endParaRPr lang="zh-CN" altLang="en-US"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多变量决策树</a:t>
            </a:r>
            <a:endParaRPr lang="en-US" altLang="zh-CN" sz="2800" b="1" dirty="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然后考虑</a:t>
            </a:r>
            <a:r>
              <a:rPr lang="zh-CN" altLang="en-US" sz="2400" dirty="0" smtClean="0"/>
              <a:t>结点</a:t>
            </a:r>
            <a:r>
              <a:rPr lang="en-US" altLang="zh-CN" sz="2400" dirty="0" smtClean="0"/>
              <a:t>5</a:t>
            </a:r>
            <a:r>
              <a:rPr lang="zh-CN" altLang="en-US" sz="2400" dirty="0" smtClean="0"/>
              <a:t>，</a:t>
            </a:r>
            <a:r>
              <a:rPr lang="zh-CN" altLang="en-US" sz="2400" dirty="0"/>
              <a:t>若将</a:t>
            </a:r>
            <a:r>
              <a:rPr lang="zh-CN" altLang="en-US" sz="2400" dirty="0" smtClean="0"/>
              <a:t>其</a:t>
            </a:r>
            <a:endParaRPr lang="en-US" altLang="zh-CN" sz="2400" dirty="0" smtClean="0"/>
          </a:p>
          <a:p>
            <a:pPr marL="457200" lvl="1" indent="0">
              <a:buNone/>
            </a:pPr>
            <a:r>
              <a:rPr lang="zh-CN" altLang="en-US" sz="2400" dirty="0" smtClean="0"/>
              <a:t>替换</a:t>
            </a:r>
            <a:r>
              <a:rPr lang="zh-CN" altLang="en-US" sz="2400" dirty="0"/>
              <a:t>为叶结点，根据落</a:t>
            </a:r>
            <a:r>
              <a:rPr lang="zh-CN" altLang="en-US" sz="2400" dirty="0" smtClean="0"/>
              <a:t>在</a:t>
            </a:r>
            <a:endParaRPr lang="en-US" altLang="zh-CN" sz="2400" dirty="0" smtClean="0"/>
          </a:p>
          <a:p>
            <a:pPr marL="457200" lvl="1" indent="0">
              <a:buNone/>
            </a:pPr>
            <a:r>
              <a:rPr lang="zh-CN" altLang="en-US" sz="2400" dirty="0" smtClean="0"/>
              <a:t>其</a:t>
            </a:r>
            <a:r>
              <a:rPr lang="zh-CN" altLang="en-US" sz="2400" dirty="0"/>
              <a:t>上的</a:t>
            </a:r>
            <a:r>
              <a:rPr lang="zh-CN" altLang="en-US" sz="2400" dirty="0" smtClean="0"/>
              <a:t>训练样本</a:t>
            </a:r>
            <a:r>
              <a:rPr lang="en-US" altLang="zh-CN" sz="2400" dirty="0" smtClean="0"/>
              <a:t>{6,7,15}</a:t>
            </a:r>
            <a:r>
              <a:rPr lang="zh-CN" altLang="en-US" sz="2400" dirty="0" smtClean="0"/>
              <a:t>将</a:t>
            </a:r>
            <a:r>
              <a:rPr lang="zh-CN" altLang="en-US" sz="2400" dirty="0"/>
              <a:t>其标记为“好瓜”，得到验证集精度仍</a:t>
            </a:r>
            <a:r>
              <a:rPr lang="zh-CN" altLang="en-US" sz="2400" dirty="0" smtClean="0"/>
              <a:t>为</a:t>
            </a:r>
            <a:r>
              <a:rPr lang="en-US" altLang="zh-CN" sz="2400" dirty="0" smtClean="0"/>
              <a:t>0.571</a:t>
            </a:r>
            <a:r>
              <a:rPr lang="zh-CN" altLang="en-US" sz="2400" dirty="0" smtClean="0"/>
              <a:t>，</a:t>
            </a:r>
            <a:r>
              <a:rPr lang="zh-CN" altLang="en-US" sz="2400" dirty="0"/>
              <a:t>可以不进行剪枝</a:t>
            </a:r>
            <a:endParaRPr lang="zh-CN" altLang="en-US" sz="2400" dirty="0"/>
          </a:p>
          <a:p>
            <a:pPr lvl="2"/>
            <a:endParaRPr lang="en-US" altLang="zh-CN" sz="2000" dirty="0" smtClean="0">
              <a:latin typeface="黑体" panose="02010609060101010101" pitchFamily="49" charset="-122"/>
              <a:ea typeface="黑体" panose="02010609060101010101" pitchFamily="49" charset="-122"/>
            </a:endParaRPr>
          </a:p>
        </p:txBody>
      </p:sp>
      <p:grpSp>
        <p:nvGrpSpPr>
          <p:cNvPr id="47" name="组合 46"/>
          <p:cNvGrpSpPr/>
          <p:nvPr/>
        </p:nvGrpSpPr>
        <p:grpSpPr>
          <a:xfrm>
            <a:off x="1430719" y="3413323"/>
            <a:ext cx="6220051" cy="3085312"/>
            <a:chOff x="1926459" y="2007290"/>
            <a:chExt cx="8479450" cy="3692348"/>
          </a:xfrm>
        </p:grpSpPr>
        <p:sp>
          <p:nvSpPr>
            <p:cNvPr id="48" name="椭圆 47"/>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49" name="椭圆 48"/>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0" name="直接连接符 49"/>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51"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52" name="直接连接符 51"/>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54"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55"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56" name="圆角矩形 55"/>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smtClean="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57" name="椭圆 56"/>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58" name="椭圆 57"/>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9" name="直接连接符 58"/>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0"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61" name="直接连接符 60"/>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63"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64"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108" name="圆角矩形 107"/>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109" name="椭圆 108"/>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10" name="椭圆 109"/>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111" name="椭圆 110"/>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12" name="直接连接符 111"/>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13"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14" name="直接连接符 113"/>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116"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117"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118" name="圆角矩形 117"/>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119" name="椭圆 118"/>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120" name="直接连接符 119"/>
            <p:cNvCxnSpPr>
              <a:stCxn id="123" idx="2"/>
              <a:endCxn id="108"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21" name="直接连接符 120"/>
            <p:cNvCxnSpPr>
              <a:endCxn id="119"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22" name="直接连接符 121"/>
            <p:cNvCxnSpPr>
              <a:endCxn id="118"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23" name="圆角矩形 122"/>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124"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25"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126"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27" name="椭圆 126"/>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128" name="椭圆 127"/>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129" name="椭圆 128"/>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130" name="椭圆 129"/>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31" name="椭圆 130"/>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grpSp>
      <p:cxnSp>
        <p:nvCxnSpPr>
          <p:cNvPr id="132" name="直接箭头连接符 131"/>
          <p:cNvCxnSpPr/>
          <p:nvPr/>
        </p:nvCxnSpPr>
        <p:spPr>
          <a:xfrm flipH="1" flipV="1">
            <a:off x="5050719" y="5596673"/>
            <a:ext cx="1521328" cy="4644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3" name="文本框 54"/>
          <p:cNvSpPr txBox="1"/>
          <p:nvPr/>
        </p:nvSpPr>
        <p:spPr>
          <a:xfrm>
            <a:off x="7004263" y="5464839"/>
            <a:ext cx="1338828" cy="369332"/>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134" name="文本框 55"/>
          <p:cNvSpPr txBox="1"/>
          <p:nvPr/>
        </p:nvSpPr>
        <p:spPr>
          <a:xfrm>
            <a:off x="7004263" y="5799917"/>
            <a:ext cx="1800493" cy="646331"/>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剪枝前</a:t>
            </a:r>
            <a:r>
              <a:rPr lang="en-US" altLang="zh-CN" dirty="0">
                <a:solidFill>
                  <a:srgbClr val="FF0000"/>
                </a:solidFill>
                <a:latin typeface="Times"/>
                <a:ea typeface="楷体" panose="02010609060101010101" pitchFamily="49" charset="-122"/>
              </a:rPr>
              <a:t>: 57.1 </a:t>
            </a:r>
            <a:r>
              <a:rPr lang="en-US" altLang="zh-CN" dirty="0" smtClean="0">
                <a:solidFill>
                  <a:srgbClr val="FF0000"/>
                </a:solidFill>
                <a:latin typeface="Times"/>
                <a:ea typeface="楷体" panose="02010609060101010101" pitchFamily="49" charset="-122"/>
              </a:rPr>
              <a:t>%</a:t>
            </a:r>
            <a:endParaRPr lang="en-US" altLang="zh-CN" dirty="0" smtClean="0">
              <a:solidFill>
                <a:srgbClr val="FF0000"/>
              </a:solidFill>
              <a:latin typeface="Times"/>
              <a:ea typeface="楷体" panose="02010609060101010101" pitchFamily="49" charset="-122"/>
            </a:endParaRPr>
          </a:p>
          <a:p>
            <a:r>
              <a:rPr lang="zh-CN" altLang="en-US" dirty="0" smtClean="0">
                <a:solidFill>
                  <a:srgbClr val="FF0000"/>
                </a:solidFill>
                <a:latin typeface="Times"/>
                <a:ea typeface="楷体" panose="02010609060101010101" pitchFamily="49" charset="-122"/>
              </a:rPr>
              <a:t>剪枝后</a:t>
            </a:r>
            <a:r>
              <a:rPr lang="en-US" altLang="zh-CN" dirty="0" smtClean="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135" name="文本框 56"/>
          <p:cNvSpPr txBox="1"/>
          <p:nvPr/>
        </p:nvSpPr>
        <p:spPr>
          <a:xfrm>
            <a:off x="6558314" y="6372036"/>
            <a:ext cx="226215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后</a:t>
            </a:r>
            <a:r>
              <a:rPr lang="zh-CN" altLang="en-US" dirty="0" smtClean="0">
                <a:solidFill>
                  <a:srgbClr val="FF0000"/>
                </a:solidFill>
                <a:latin typeface="Times"/>
                <a:ea typeface="楷体" panose="02010609060101010101" pitchFamily="49" charset="-122"/>
              </a:rPr>
              <a:t>剪枝决策</a:t>
            </a:r>
            <a:r>
              <a:rPr lang="en-US" altLang="zh-CN" dirty="0" smtClean="0">
                <a:solidFill>
                  <a:srgbClr val="FF0000"/>
                </a:solidFill>
                <a:latin typeface="Times"/>
                <a:ea typeface="楷体" panose="02010609060101010101" pitchFamily="49" charset="-122"/>
              </a:rPr>
              <a:t>: </a:t>
            </a:r>
            <a:r>
              <a:rPr lang="zh-CN" altLang="en-US" dirty="0" smtClean="0">
                <a:solidFill>
                  <a:srgbClr val="FF0000"/>
                </a:solidFill>
                <a:latin typeface="Times"/>
                <a:ea typeface="楷体" panose="02010609060101010101" pitchFamily="49" charset="-122"/>
              </a:rPr>
              <a:t>不剪枝</a:t>
            </a:r>
            <a:endParaRPr lang="zh-CN" altLang="en-US" dirty="0">
              <a:solidFill>
                <a:srgbClr val="FF0000"/>
              </a:solidFill>
              <a:latin typeface="Times"/>
              <a:ea typeface="楷体" panose="02010609060101010101" pitchFamily="49" charset="-122"/>
            </a:endParaRPr>
          </a:p>
        </p:txBody>
      </p:sp>
      <p:sp>
        <p:nvSpPr>
          <p:cNvPr id="136" name="椭圆 135"/>
          <p:cNvSpPr/>
          <p:nvPr/>
        </p:nvSpPr>
        <p:spPr>
          <a:xfrm>
            <a:off x="4226646" y="614889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pic>
        <p:nvPicPr>
          <p:cNvPr id="137" name="内容占位符 33"/>
          <p:cNvPicPr>
            <a:picLocks noChangeAspect="1"/>
          </p:cNvPicPr>
          <p:nvPr/>
        </p:nvPicPr>
        <p:blipFill>
          <a:blip r:embed="rId1"/>
          <a:stretch>
            <a:fillRect/>
          </a:stretch>
        </p:blipFill>
        <p:spPr>
          <a:xfrm>
            <a:off x="5341311" y="1268760"/>
            <a:ext cx="3767193" cy="1294717"/>
          </a:xfrm>
          <a:prstGeom prst="rect">
            <a:avLst/>
          </a:prstGeom>
        </p:spPr>
      </p:pic>
      <p:sp>
        <p:nvSpPr>
          <p:cNvPr id="138" name="左大括号 137"/>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
        <p:nvSpPr>
          <p:cNvPr id="4" name="矩形 3"/>
          <p:cNvSpPr/>
          <p:nvPr/>
        </p:nvSpPr>
        <p:spPr>
          <a:xfrm>
            <a:off x="6657975" y="6144260"/>
            <a:ext cx="1962785" cy="7296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然后考虑</a:t>
            </a:r>
            <a:r>
              <a:rPr lang="zh-CN" altLang="en-US" sz="2400" dirty="0" smtClean="0"/>
              <a:t>结点</a:t>
            </a:r>
            <a:r>
              <a:rPr lang="en-US" altLang="zh-CN" sz="2400" dirty="0" smtClean="0"/>
              <a:t>5</a:t>
            </a:r>
            <a:r>
              <a:rPr lang="zh-CN" altLang="en-US" sz="2400" dirty="0" smtClean="0"/>
              <a:t>，</a:t>
            </a:r>
            <a:r>
              <a:rPr lang="zh-CN" altLang="en-US" sz="2400" dirty="0"/>
              <a:t>若将</a:t>
            </a:r>
            <a:r>
              <a:rPr lang="zh-CN" altLang="en-US" sz="2400" dirty="0" smtClean="0"/>
              <a:t>其</a:t>
            </a:r>
            <a:endParaRPr lang="en-US" altLang="zh-CN" sz="2400" dirty="0" smtClean="0"/>
          </a:p>
          <a:p>
            <a:pPr marL="457200" lvl="1" indent="0">
              <a:buNone/>
            </a:pPr>
            <a:r>
              <a:rPr lang="zh-CN" altLang="en-US" sz="2400" dirty="0" smtClean="0"/>
              <a:t>替换</a:t>
            </a:r>
            <a:r>
              <a:rPr lang="zh-CN" altLang="en-US" sz="2400" dirty="0"/>
              <a:t>为叶结点，根据落</a:t>
            </a:r>
            <a:r>
              <a:rPr lang="zh-CN" altLang="en-US" sz="2400" dirty="0" smtClean="0"/>
              <a:t>在</a:t>
            </a:r>
            <a:endParaRPr lang="en-US" altLang="zh-CN" sz="2400" dirty="0" smtClean="0"/>
          </a:p>
          <a:p>
            <a:pPr marL="457200" lvl="1" indent="0">
              <a:buNone/>
            </a:pPr>
            <a:r>
              <a:rPr lang="zh-CN" altLang="en-US" sz="2400" dirty="0" smtClean="0"/>
              <a:t>其</a:t>
            </a:r>
            <a:r>
              <a:rPr lang="zh-CN" altLang="en-US" sz="2400" dirty="0"/>
              <a:t>上的</a:t>
            </a:r>
            <a:r>
              <a:rPr lang="zh-CN" altLang="en-US" sz="2400" dirty="0" smtClean="0"/>
              <a:t>训练样本</a:t>
            </a:r>
            <a:r>
              <a:rPr lang="en-US" altLang="zh-CN" sz="2400" dirty="0" smtClean="0"/>
              <a:t>{6,7,15}</a:t>
            </a:r>
            <a:r>
              <a:rPr lang="zh-CN" altLang="en-US" sz="2400" dirty="0" smtClean="0"/>
              <a:t>将</a:t>
            </a:r>
            <a:r>
              <a:rPr lang="zh-CN" altLang="en-US" sz="2400" dirty="0"/>
              <a:t>其标记为“好瓜”，得到验证集精度仍</a:t>
            </a:r>
            <a:r>
              <a:rPr lang="zh-CN" altLang="en-US" sz="2400" dirty="0" smtClean="0"/>
              <a:t>为</a:t>
            </a:r>
            <a:r>
              <a:rPr lang="en-US" altLang="zh-CN" sz="2400" dirty="0" smtClean="0"/>
              <a:t>0.571</a:t>
            </a:r>
            <a:r>
              <a:rPr lang="zh-CN" altLang="en-US" sz="2400" dirty="0" smtClean="0"/>
              <a:t>，</a:t>
            </a:r>
            <a:r>
              <a:rPr lang="zh-CN" altLang="en-US" sz="2400" dirty="0"/>
              <a:t>可以不进行剪枝</a:t>
            </a:r>
            <a:endParaRPr lang="zh-CN" altLang="en-US" sz="2400" dirty="0"/>
          </a:p>
          <a:p>
            <a:pPr lvl="2"/>
            <a:endParaRPr lang="en-US" altLang="zh-CN" sz="2000" dirty="0" smtClean="0">
              <a:latin typeface="黑体" panose="02010609060101010101" pitchFamily="49" charset="-122"/>
              <a:ea typeface="黑体" panose="02010609060101010101" pitchFamily="49" charset="-122"/>
            </a:endParaRPr>
          </a:p>
        </p:txBody>
      </p:sp>
      <p:grpSp>
        <p:nvGrpSpPr>
          <p:cNvPr id="47" name="组合 46"/>
          <p:cNvGrpSpPr/>
          <p:nvPr/>
        </p:nvGrpSpPr>
        <p:grpSpPr>
          <a:xfrm>
            <a:off x="1430719" y="3413323"/>
            <a:ext cx="6220051" cy="3085312"/>
            <a:chOff x="1926459" y="2007290"/>
            <a:chExt cx="8479450" cy="3692348"/>
          </a:xfrm>
        </p:grpSpPr>
        <p:sp>
          <p:nvSpPr>
            <p:cNvPr id="48" name="椭圆 47"/>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49" name="椭圆 48"/>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0" name="直接连接符 49"/>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51"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52" name="直接连接符 51"/>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54"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55"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56" name="圆角矩形 55"/>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smtClean="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57" name="椭圆 56"/>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58" name="椭圆 57"/>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9" name="直接连接符 58"/>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0"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61" name="直接连接符 60"/>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63"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64"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108" name="圆角矩形 107"/>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109" name="椭圆 108"/>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10" name="椭圆 109"/>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111" name="椭圆 110"/>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12" name="直接连接符 111"/>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13"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14" name="直接连接符 113"/>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116"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117"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118" name="圆角矩形 117"/>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119" name="椭圆 118"/>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120" name="直接连接符 119"/>
            <p:cNvCxnSpPr>
              <a:stCxn id="123" idx="2"/>
              <a:endCxn id="108"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21" name="直接连接符 120"/>
            <p:cNvCxnSpPr>
              <a:endCxn id="119"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22" name="直接连接符 121"/>
            <p:cNvCxnSpPr>
              <a:endCxn id="118"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23" name="圆角矩形 122"/>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124"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25"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126"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27" name="椭圆 126"/>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128" name="椭圆 127"/>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129" name="椭圆 128"/>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130" name="椭圆 129"/>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31" name="椭圆 130"/>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grpSp>
      <p:cxnSp>
        <p:nvCxnSpPr>
          <p:cNvPr id="132" name="直接箭头连接符 131"/>
          <p:cNvCxnSpPr/>
          <p:nvPr/>
        </p:nvCxnSpPr>
        <p:spPr>
          <a:xfrm flipH="1" flipV="1">
            <a:off x="5050719" y="5596673"/>
            <a:ext cx="1521328" cy="4644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33" name="文本框 54"/>
          <p:cNvSpPr txBox="1"/>
          <p:nvPr/>
        </p:nvSpPr>
        <p:spPr>
          <a:xfrm>
            <a:off x="7004263" y="5464839"/>
            <a:ext cx="1338828" cy="369332"/>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134" name="文本框 55"/>
          <p:cNvSpPr txBox="1"/>
          <p:nvPr/>
        </p:nvSpPr>
        <p:spPr>
          <a:xfrm>
            <a:off x="7004263" y="5799917"/>
            <a:ext cx="1800493" cy="646331"/>
          </a:xfrm>
          <a:prstGeom prst="rect">
            <a:avLst/>
          </a:prstGeom>
          <a:noFill/>
        </p:spPr>
        <p:txBody>
          <a:bodyPr wrap="none" rtlCol="0">
            <a:spAutoFit/>
          </a:bodyPr>
          <a:lstStyle/>
          <a:p>
            <a:r>
              <a:rPr lang="zh-CN" altLang="en-US" dirty="0" smtClean="0">
                <a:solidFill>
                  <a:srgbClr val="FF0000"/>
                </a:solidFill>
                <a:latin typeface="Times"/>
                <a:ea typeface="楷体" panose="02010609060101010101" pitchFamily="49" charset="-122"/>
              </a:rPr>
              <a:t>剪枝前</a:t>
            </a:r>
            <a:r>
              <a:rPr lang="en-US" altLang="zh-CN" dirty="0">
                <a:solidFill>
                  <a:srgbClr val="FF0000"/>
                </a:solidFill>
                <a:latin typeface="Times"/>
                <a:ea typeface="楷体" panose="02010609060101010101" pitchFamily="49" charset="-122"/>
              </a:rPr>
              <a:t>: 57.1 </a:t>
            </a:r>
            <a:r>
              <a:rPr lang="en-US" altLang="zh-CN" dirty="0" smtClean="0">
                <a:solidFill>
                  <a:srgbClr val="FF0000"/>
                </a:solidFill>
                <a:latin typeface="Times"/>
                <a:ea typeface="楷体" panose="02010609060101010101" pitchFamily="49" charset="-122"/>
              </a:rPr>
              <a:t>%</a:t>
            </a:r>
            <a:endParaRPr lang="en-US" altLang="zh-CN" dirty="0" smtClean="0">
              <a:solidFill>
                <a:srgbClr val="FF0000"/>
              </a:solidFill>
              <a:latin typeface="Times"/>
              <a:ea typeface="楷体" panose="02010609060101010101" pitchFamily="49" charset="-122"/>
            </a:endParaRPr>
          </a:p>
          <a:p>
            <a:r>
              <a:rPr lang="zh-CN" altLang="en-US" dirty="0" smtClean="0">
                <a:solidFill>
                  <a:srgbClr val="FF0000"/>
                </a:solidFill>
                <a:latin typeface="Times"/>
                <a:ea typeface="楷体" panose="02010609060101010101" pitchFamily="49" charset="-122"/>
              </a:rPr>
              <a:t>剪枝后</a:t>
            </a:r>
            <a:r>
              <a:rPr lang="en-US" altLang="zh-CN" dirty="0" smtClean="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135" name="文本框 56"/>
          <p:cNvSpPr txBox="1"/>
          <p:nvPr/>
        </p:nvSpPr>
        <p:spPr>
          <a:xfrm>
            <a:off x="6558314" y="6372036"/>
            <a:ext cx="226215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后</a:t>
            </a:r>
            <a:r>
              <a:rPr lang="zh-CN" altLang="en-US" dirty="0" smtClean="0">
                <a:solidFill>
                  <a:srgbClr val="FF0000"/>
                </a:solidFill>
                <a:latin typeface="Times"/>
                <a:ea typeface="楷体" panose="02010609060101010101" pitchFamily="49" charset="-122"/>
              </a:rPr>
              <a:t>剪枝决策</a:t>
            </a:r>
            <a:r>
              <a:rPr lang="en-US" altLang="zh-CN" dirty="0" smtClean="0">
                <a:solidFill>
                  <a:srgbClr val="FF0000"/>
                </a:solidFill>
                <a:latin typeface="Times"/>
                <a:ea typeface="楷体" panose="02010609060101010101" pitchFamily="49" charset="-122"/>
              </a:rPr>
              <a:t>: </a:t>
            </a:r>
            <a:r>
              <a:rPr lang="zh-CN" altLang="en-US" dirty="0" smtClean="0">
                <a:solidFill>
                  <a:srgbClr val="FF0000"/>
                </a:solidFill>
                <a:latin typeface="Times"/>
                <a:ea typeface="楷体" panose="02010609060101010101" pitchFamily="49" charset="-122"/>
              </a:rPr>
              <a:t>不剪枝</a:t>
            </a:r>
            <a:endParaRPr lang="zh-CN" altLang="en-US" dirty="0">
              <a:solidFill>
                <a:srgbClr val="FF0000"/>
              </a:solidFill>
              <a:latin typeface="Times"/>
              <a:ea typeface="楷体" panose="02010609060101010101" pitchFamily="49" charset="-122"/>
            </a:endParaRPr>
          </a:p>
        </p:txBody>
      </p:sp>
      <p:sp>
        <p:nvSpPr>
          <p:cNvPr id="136" name="椭圆 135"/>
          <p:cNvSpPr/>
          <p:nvPr/>
        </p:nvSpPr>
        <p:spPr>
          <a:xfrm>
            <a:off x="4226646" y="614889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pic>
        <p:nvPicPr>
          <p:cNvPr id="137" name="内容占位符 33"/>
          <p:cNvPicPr>
            <a:picLocks noChangeAspect="1"/>
          </p:cNvPicPr>
          <p:nvPr/>
        </p:nvPicPr>
        <p:blipFill>
          <a:blip r:embed="rId1"/>
          <a:stretch>
            <a:fillRect/>
          </a:stretch>
        </p:blipFill>
        <p:spPr>
          <a:xfrm>
            <a:off x="5341311" y="1268760"/>
            <a:ext cx="3767193" cy="1294717"/>
          </a:xfrm>
          <a:prstGeom prst="rect">
            <a:avLst/>
          </a:prstGeom>
        </p:spPr>
      </p:pic>
      <p:sp>
        <p:nvSpPr>
          <p:cNvPr id="138" name="左大括号 137"/>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然后考虑</a:t>
            </a:r>
            <a:r>
              <a:rPr lang="zh-CN" altLang="en-US" sz="2400" dirty="0" smtClean="0"/>
              <a:t>结点</a:t>
            </a:r>
            <a:r>
              <a:rPr lang="en-US" altLang="zh-CN" sz="2400" dirty="0" smtClean="0"/>
              <a:t>5</a:t>
            </a:r>
            <a:r>
              <a:rPr lang="zh-CN" altLang="en-US" sz="2400" dirty="0" smtClean="0"/>
              <a:t>，</a:t>
            </a:r>
            <a:r>
              <a:rPr lang="zh-CN" altLang="en-US" sz="2400" dirty="0"/>
              <a:t>若将</a:t>
            </a:r>
            <a:r>
              <a:rPr lang="zh-CN" altLang="en-US" sz="2400" dirty="0" smtClean="0"/>
              <a:t>其</a:t>
            </a:r>
            <a:endParaRPr lang="en-US" altLang="zh-CN" sz="2400" dirty="0" smtClean="0"/>
          </a:p>
          <a:p>
            <a:pPr marL="457200" lvl="1" indent="0">
              <a:buNone/>
            </a:pPr>
            <a:r>
              <a:rPr lang="zh-CN" altLang="en-US" sz="2400" dirty="0" smtClean="0"/>
              <a:t>替换</a:t>
            </a:r>
            <a:r>
              <a:rPr lang="zh-CN" altLang="en-US" sz="2400" dirty="0"/>
              <a:t>为叶结点，根据落</a:t>
            </a:r>
            <a:r>
              <a:rPr lang="zh-CN" altLang="en-US" sz="2400" dirty="0" smtClean="0"/>
              <a:t>在</a:t>
            </a:r>
            <a:endParaRPr lang="en-US" altLang="zh-CN" sz="2400" dirty="0" smtClean="0"/>
          </a:p>
          <a:p>
            <a:pPr marL="457200" lvl="1" indent="0">
              <a:buNone/>
            </a:pPr>
            <a:r>
              <a:rPr lang="zh-CN" altLang="en-US" sz="2400" dirty="0" smtClean="0"/>
              <a:t>其</a:t>
            </a:r>
            <a:r>
              <a:rPr lang="zh-CN" altLang="en-US" sz="2400" dirty="0"/>
              <a:t>上的</a:t>
            </a:r>
            <a:r>
              <a:rPr lang="zh-CN" altLang="en-US" sz="2400" dirty="0" smtClean="0"/>
              <a:t>训练样本</a:t>
            </a:r>
            <a:r>
              <a:rPr lang="en-US" altLang="zh-CN" sz="2400" dirty="0" smtClean="0"/>
              <a:t>{6,7,15}</a:t>
            </a:r>
            <a:r>
              <a:rPr lang="zh-CN" altLang="en-US" sz="2400" dirty="0" smtClean="0"/>
              <a:t>将</a:t>
            </a:r>
            <a:r>
              <a:rPr lang="zh-CN" altLang="en-US" sz="2400" dirty="0"/>
              <a:t>其标记为“好瓜”，得到验证集精度仍</a:t>
            </a:r>
            <a:r>
              <a:rPr lang="zh-CN" altLang="en-US" sz="2400" dirty="0" smtClean="0"/>
              <a:t>为</a:t>
            </a:r>
            <a:r>
              <a:rPr lang="en-US" altLang="zh-CN" sz="2400" dirty="0" smtClean="0"/>
              <a:t>0.571</a:t>
            </a:r>
            <a:r>
              <a:rPr lang="zh-CN" altLang="en-US" sz="2400" dirty="0" smtClean="0"/>
              <a:t>，</a:t>
            </a:r>
            <a:r>
              <a:rPr lang="zh-CN" altLang="en-US" sz="2400" dirty="0"/>
              <a:t>可以不进行剪枝</a:t>
            </a:r>
            <a:endParaRPr lang="zh-CN" altLang="en-US" sz="2400" dirty="0"/>
          </a:p>
          <a:p>
            <a:pPr lvl="2"/>
            <a:endParaRPr lang="en-US" altLang="zh-CN" sz="2000" dirty="0" smtClean="0">
              <a:latin typeface="黑体" panose="02010609060101010101" pitchFamily="49" charset="-122"/>
              <a:ea typeface="黑体" panose="02010609060101010101" pitchFamily="49" charset="-122"/>
            </a:endParaRPr>
          </a:p>
        </p:txBody>
      </p:sp>
      <p:grpSp>
        <p:nvGrpSpPr>
          <p:cNvPr id="107" name="组合 106"/>
          <p:cNvGrpSpPr/>
          <p:nvPr/>
        </p:nvGrpSpPr>
        <p:grpSpPr>
          <a:xfrm>
            <a:off x="1520301" y="3430636"/>
            <a:ext cx="6220051" cy="3085312"/>
            <a:chOff x="1926459" y="2007290"/>
            <a:chExt cx="8479450" cy="3692348"/>
          </a:xfrm>
        </p:grpSpPr>
        <p:sp>
          <p:nvSpPr>
            <p:cNvPr id="137" name="椭圆 136"/>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38" name="椭圆 137"/>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39" name="直接连接符 138"/>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40"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41" name="直接连接符 140"/>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42" name="直接连接符 141"/>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43"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144"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145" name="圆角矩形 144"/>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146" name="椭圆 145"/>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147" name="椭圆 146"/>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48" name="直接连接符 147"/>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49"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150" name="直接连接符 149"/>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51" name="直接连接符 150"/>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152"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153"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154" name="圆角矩形 153"/>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155" name="椭圆 154"/>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56" name="椭圆 155"/>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157" name="椭圆 156"/>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58" name="直接连接符 157"/>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59"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160" name="直接连接符 159"/>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61" name="直接连接符 160"/>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162"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163"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164" name="圆角矩形 163"/>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2200" dirty="0">
                <a:latin typeface="Times" panose="02020603060405020304" pitchFamily="18" charset="0"/>
              </a:endParaRPr>
            </a:p>
          </p:txBody>
        </p:sp>
        <p:sp>
          <p:nvSpPr>
            <p:cNvPr id="165" name="椭圆 164"/>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166" name="直接连接符 165"/>
            <p:cNvCxnSpPr>
              <a:stCxn id="169" idx="2"/>
              <a:endCxn id="154"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67" name="直接连接符 166"/>
            <p:cNvCxnSpPr>
              <a:endCxn id="165"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68" name="直接连接符 167"/>
            <p:cNvCxnSpPr>
              <a:endCxn id="164"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69" name="圆角矩形 168"/>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170"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71"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172"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73" name="椭圆 172"/>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174" name="椭圆 173"/>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175" name="椭圆 174"/>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176" name="椭圆 175"/>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77" name="椭圆 176"/>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grpSp>
      <p:sp>
        <p:nvSpPr>
          <p:cNvPr id="178" name="椭圆 177"/>
          <p:cNvSpPr/>
          <p:nvPr/>
        </p:nvSpPr>
        <p:spPr>
          <a:xfrm>
            <a:off x="4294856" y="6164366"/>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pic>
        <p:nvPicPr>
          <p:cNvPr id="179" name="内容占位符 33"/>
          <p:cNvPicPr>
            <a:picLocks noChangeAspect="1"/>
          </p:cNvPicPr>
          <p:nvPr/>
        </p:nvPicPr>
        <p:blipFill>
          <a:blip r:embed="rId1"/>
          <a:stretch>
            <a:fillRect/>
          </a:stretch>
        </p:blipFill>
        <p:spPr>
          <a:xfrm>
            <a:off x="5341311" y="1268760"/>
            <a:ext cx="3767193" cy="1294717"/>
          </a:xfrm>
          <a:prstGeom prst="rect">
            <a:avLst/>
          </a:prstGeom>
        </p:spPr>
      </p:pic>
      <p:sp>
        <p:nvSpPr>
          <p:cNvPr id="180" name="左大括号 179"/>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1"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对</a:t>
            </a:r>
            <a:r>
              <a:rPr lang="zh-CN" altLang="en-US" sz="2400" dirty="0" smtClean="0"/>
              <a:t>结点</a:t>
            </a:r>
            <a:r>
              <a:rPr lang="en-US" altLang="zh-CN" sz="2400" dirty="0" smtClean="0"/>
              <a:t>2</a:t>
            </a:r>
            <a:r>
              <a:rPr lang="zh-CN" altLang="en-US" sz="2400" dirty="0" smtClean="0"/>
              <a:t>，</a:t>
            </a:r>
            <a:r>
              <a:rPr lang="zh-CN" altLang="en-US" sz="2400" dirty="0"/>
              <a:t>若将其替换</a:t>
            </a:r>
            <a:r>
              <a:rPr lang="zh-CN" altLang="en-US" sz="2400" dirty="0" smtClean="0"/>
              <a:t>为</a:t>
            </a:r>
            <a:endParaRPr lang="en-US" altLang="zh-CN" sz="2400" dirty="0" smtClean="0"/>
          </a:p>
          <a:p>
            <a:pPr lvl="1"/>
            <a:r>
              <a:rPr lang="zh-CN" altLang="en-US" sz="2400" dirty="0" smtClean="0"/>
              <a:t>叶</a:t>
            </a:r>
            <a:r>
              <a:rPr lang="zh-CN" altLang="en-US" sz="2400" dirty="0"/>
              <a:t>结点，根据落在其</a:t>
            </a:r>
            <a:r>
              <a:rPr lang="zh-CN" altLang="en-US" sz="2400" dirty="0" smtClean="0"/>
              <a:t>上</a:t>
            </a:r>
            <a:endParaRPr lang="en-US" altLang="zh-CN" sz="2400" dirty="0" smtClean="0"/>
          </a:p>
          <a:p>
            <a:pPr lvl="1"/>
            <a:r>
              <a:rPr lang="zh-CN" altLang="en-US" sz="2400" dirty="0" smtClean="0"/>
              <a:t>的训练样本</a:t>
            </a:r>
            <a:r>
              <a:rPr lang="en-US" altLang="zh-CN" sz="2400" dirty="0" smtClean="0"/>
              <a:t>{1,2,3,14}</a:t>
            </a:r>
            <a:r>
              <a:rPr lang="zh-CN" altLang="en-US" sz="2400" dirty="0" smtClean="0"/>
              <a:t>，</a:t>
            </a:r>
            <a:r>
              <a:rPr lang="zh-CN" altLang="en-US" sz="2400" dirty="0"/>
              <a:t>将其标记为“好瓜”，得到验证集精度提升</a:t>
            </a:r>
            <a:r>
              <a:rPr lang="zh-CN" altLang="en-US" sz="2400" dirty="0" smtClean="0"/>
              <a:t>至</a:t>
            </a:r>
            <a:r>
              <a:rPr lang="en-US" altLang="zh-CN" sz="2400" dirty="0" smtClean="0"/>
              <a:t>0.714</a:t>
            </a:r>
            <a:r>
              <a:rPr lang="zh-CN" altLang="en-US" sz="2400" dirty="0" smtClean="0"/>
              <a:t>，</a:t>
            </a:r>
            <a:r>
              <a:rPr lang="zh-CN" altLang="en-US" sz="2400" dirty="0"/>
              <a:t>则决定剪枝</a:t>
            </a:r>
            <a:endParaRPr lang="zh-CN" altLang="en-US" sz="2400" dirty="0"/>
          </a:p>
          <a:p>
            <a:pPr marL="914400" lvl="2" indent="0">
              <a:buNone/>
            </a:pPr>
            <a:endParaRPr lang="en-US" altLang="zh-CN" sz="2000" dirty="0" smtClean="0">
              <a:latin typeface="黑体" panose="02010609060101010101" pitchFamily="49" charset="-122"/>
              <a:ea typeface="黑体" panose="02010609060101010101" pitchFamily="49" charset="-122"/>
            </a:endParaRPr>
          </a:p>
        </p:txBody>
      </p:sp>
      <p:grpSp>
        <p:nvGrpSpPr>
          <p:cNvPr id="47" name="组合 46"/>
          <p:cNvGrpSpPr/>
          <p:nvPr/>
        </p:nvGrpSpPr>
        <p:grpSpPr>
          <a:xfrm>
            <a:off x="1952349" y="3311801"/>
            <a:ext cx="6220051" cy="3085312"/>
            <a:chOff x="1926459" y="2007290"/>
            <a:chExt cx="8479449" cy="3692348"/>
          </a:xfrm>
        </p:grpSpPr>
        <p:sp>
          <p:nvSpPr>
            <p:cNvPr id="48" name="椭圆 47"/>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49" name="椭圆 48"/>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0" name="直接连接符 49"/>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51"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52" name="直接连接符 51"/>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54"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55"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56" name="圆角矩形 55"/>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57" name="椭圆 56"/>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58" name="椭圆 57"/>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9" name="直接连接符 58"/>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0"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61" name="直接连接符 60"/>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63"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64"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65" name="圆角矩形 64"/>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66" name="椭圆 65"/>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67" name="椭圆 66"/>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68" name="椭圆 67"/>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69" name="直接连接符 68"/>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0"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71" name="直接连接符 70"/>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73"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74"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75" name="圆角矩形 74"/>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smtClean="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76" name="椭圆 75"/>
            <p:cNvSpPr/>
            <p:nvPr/>
          </p:nvSpPr>
          <p:spPr>
            <a:xfrm>
              <a:off x="9325908" y="3175860"/>
              <a:ext cx="1080000" cy="4320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77" name="直接连接符 76"/>
            <p:cNvCxnSpPr>
              <a:stCxn id="80" idx="2"/>
              <a:endCxn id="65"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p:cNvCxnSpPr>
              <a:endCxn id="76"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p:cNvCxnSpPr>
              <a:endCxn id="75"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80" name="圆角矩形 79"/>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81"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82"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83"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84" name="椭圆 83"/>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85" name="椭圆 84"/>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86" name="椭圆 85"/>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87" name="椭圆 86"/>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88" name="椭圆 87"/>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grpSp>
      <p:sp>
        <p:nvSpPr>
          <p:cNvPr id="89" name="文本框 37"/>
          <p:cNvSpPr txBox="1"/>
          <p:nvPr/>
        </p:nvSpPr>
        <p:spPr>
          <a:xfrm>
            <a:off x="755576" y="5573145"/>
            <a:ext cx="1338828" cy="369332"/>
          </a:xfrm>
          <a:prstGeom prst="rect">
            <a:avLst/>
          </a:prstGeom>
          <a:noFill/>
        </p:spPr>
        <p:txBody>
          <a:bodyPr wrap="square" rtlCol="0">
            <a:spAutoFit/>
          </a:bodyPr>
          <a:lstStyle/>
          <a:p>
            <a:r>
              <a:rPr lang="zh-CN" altLang="en-US" dirty="0" smtClean="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90" name="文本框 38"/>
          <p:cNvSpPr txBox="1"/>
          <p:nvPr/>
        </p:nvSpPr>
        <p:spPr>
          <a:xfrm>
            <a:off x="1242432" y="5871925"/>
            <a:ext cx="1685077" cy="646331"/>
          </a:xfrm>
          <a:prstGeom prst="rect">
            <a:avLst/>
          </a:prstGeom>
          <a:noFill/>
        </p:spPr>
        <p:txBody>
          <a:bodyPr wrap="square" rtlCol="0">
            <a:spAutoFit/>
          </a:bodyPr>
          <a:lstStyle/>
          <a:p>
            <a:r>
              <a:rPr lang="zh-CN" altLang="en-US" dirty="0" smtClean="0">
                <a:solidFill>
                  <a:srgbClr val="FF0000"/>
                </a:solidFill>
                <a:latin typeface="Times"/>
                <a:ea typeface="楷体" panose="02010609060101010101" pitchFamily="49" charset="-122"/>
              </a:rPr>
              <a:t>剪枝前</a:t>
            </a:r>
            <a:r>
              <a:rPr lang="en-US" altLang="zh-CN" dirty="0" smtClean="0">
                <a:solidFill>
                  <a:srgbClr val="FF0000"/>
                </a:solidFill>
                <a:latin typeface="Times"/>
                <a:ea typeface="楷体" panose="02010609060101010101" pitchFamily="49" charset="-122"/>
              </a:rPr>
              <a:t>: 57.1%</a:t>
            </a:r>
            <a:endParaRPr lang="en-US" altLang="zh-CN" dirty="0" smtClean="0">
              <a:solidFill>
                <a:srgbClr val="FF0000"/>
              </a:solidFill>
              <a:latin typeface="Times"/>
              <a:ea typeface="楷体" panose="02010609060101010101" pitchFamily="49" charset="-122"/>
            </a:endParaRPr>
          </a:p>
          <a:p>
            <a:r>
              <a:rPr lang="zh-CN" altLang="en-US" dirty="0" smtClean="0">
                <a:solidFill>
                  <a:srgbClr val="FF0000"/>
                </a:solidFill>
                <a:latin typeface="Times"/>
                <a:ea typeface="楷体" panose="02010609060101010101" pitchFamily="49" charset="-122"/>
              </a:rPr>
              <a:t>剪枝后</a:t>
            </a:r>
            <a:r>
              <a:rPr lang="en-US" altLang="zh-CN" dirty="0" smtClean="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91" name="文本框 39"/>
          <p:cNvSpPr txBox="1"/>
          <p:nvPr/>
        </p:nvSpPr>
        <p:spPr>
          <a:xfrm>
            <a:off x="796483" y="6444044"/>
            <a:ext cx="2031325" cy="369332"/>
          </a:xfrm>
          <a:prstGeom prst="rect">
            <a:avLst/>
          </a:prstGeom>
          <a:noFill/>
        </p:spPr>
        <p:txBody>
          <a:bodyPr wrap="square" rtlCol="0">
            <a:spAutoFit/>
          </a:bodyPr>
          <a:lstStyle/>
          <a:p>
            <a:r>
              <a:rPr lang="zh-CN" altLang="en-US" dirty="0">
                <a:solidFill>
                  <a:srgbClr val="FF0000"/>
                </a:solidFill>
                <a:latin typeface="Times"/>
                <a:ea typeface="楷体" panose="02010609060101010101" pitchFamily="49" charset="-122"/>
              </a:rPr>
              <a:t>后</a:t>
            </a:r>
            <a:r>
              <a:rPr lang="zh-CN" altLang="en-US" dirty="0" smtClean="0">
                <a:solidFill>
                  <a:srgbClr val="FF0000"/>
                </a:solidFill>
                <a:latin typeface="Times"/>
                <a:ea typeface="楷体" panose="02010609060101010101" pitchFamily="49" charset="-122"/>
              </a:rPr>
              <a:t>剪枝决策</a:t>
            </a:r>
            <a:r>
              <a:rPr lang="en-US" altLang="zh-CN" dirty="0" smtClean="0">
                <a:solidFill>
                  <a:srgbClr val="FF0000"/>
                </a:solidFill>
                <a:latin typeface="Times"/>
                <a:ea typeface="楷体" panose="02010609060101010101" pitchFamily="49" charset="-122"/>
              </a:rPr>
              <a:t>: </a:t>
            </a:r>
            <a:r>
              <a:rPr lang="zh-CN" altLang="en-US" dirty="0" smtClean="0">
                <a:solidFill>
                  <a:srgbClr val="FF0000"/>
                </a:solidFill>
                <a:latin typeface="Times"/>
                <a:ea typeface="楷体" panose="02010609060101010101" pitchFamily="49" charset="-122"/>
              </a:rPr>
              <a:t>剪枝</a:t>
            </a:r>
            <a:endParaRPr lang="zh-CN" altLang="en-US" dirty="0">
              <a:solidFill>
                <a:srgbClr val="FF0000"/>
              </a:solidFill>
              <a:latin typeface="Times"/>
              <a:ea typeface="楷体" panose="02010609060101010101" pitchFamily="49" charset="-122"/>
            </a:endParaRPr>
          </a:p>
        </p:txBody>
      </p:sp>
      <p:cxnSp>
        <p:nvCxnSpPr>
          <p:cNvPr id="92" name="直接箭头连接符 91"/>
          <p:cNvCxnSpPr/>
          <p:nvPr/>
        </p:nvCxnSpPr>
        <p:spPr>
          <a:xfrm flipV="1">
            <a:off x="2182246" y="4828514"/>
            <a:ext cx="849651" cy="929297"/>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4702124" y="604410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pic>
        <p:nvPicPr>
          <p:cNvPr id="94" name="内容占位符 33"/>
          <p:cNvPicPr>
            <a:picLocks noChangeAspect="1"/>
          </p:cNvPicPr>
          <p:nvPr/>
        </p:nvPicPr>
        <p:blipFill>
          <a:blip r:embed="rId1"/>
          <a:stretch>
            <a:fillRect/>
          </a:stretch>
        </p:blipFill>
        <p:spPr>
          <a:xfrm>
            <a:off x="5341311" y="1268760"/>
            <a:ext cx="3767193" cy="1294717"/>
          </a:xfrm>
          <a:prstGeom prst="rect">
            <a:avLst/>
          </a:prstGeom>
        </p:spPr>
      </p:pic>
      <p:sp>
        <p:nvSpPr>
          <p:cNvPr id="95" name="左大括号 94"/>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
        <p:nvSpPr>
          <p:cNvPr id="4" name="矩形 3"/>
          <p:cNvSpPr/>
          <p:nvPr/>
        </p:nvSpPr>
        <p:spPr>
          <a:xfrm>
            <a:off x="796290" y="6181725"/>
            <a:ext cx="1962785" cy="688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对</a:t>
            </a:r>
            <a:r>
              <a:rPr lang="zh-CN" altLang="en-US" sz="2400" dirty="0" smtClean="0"/>
              <a:t>结点</a:t>
            </a:r>
            <a:r>
              <a:rPr lang="en-US" altLang="zh-CN" sz="2400" dirty="0" smtClean="0"/>
              <a:t>2</a:t>
            </a:r>
            <a:r>
              <a:rPr lang="zh-CN" altLang="en-US" sz="2400" dirty="0" smtClean="0"/>
              <a:t>，</a:t>
            </a:r>
            <a:r>
              <a:rPr lang="zh-CN" altLang="en-US" sz="2400" dirty="0"/>
              <a:t>若将其替换</a:t>
            </a:r>
            <a:r>
              <a:rPr lang="zh-CN" altLang="en-US" sz="2400" dirty="0" smtClean="0"/>
              <a:t>为</a:t>
            </a:r>
            <a:endParaRPr lang="en-US" altLang="zh-CN" sz="2400" dirty="0" smtClean="0"/>
          </a:p>
          <a:p>
            <a:pPr lvl="1"/>
            <a:r>
              <a:rPr lang="zh-CN" altLang="en-US" sz="2400" dirty="0" smtClean="0"/>
              <a:t>叶</a:t>
            </a:r>
            <a:r>
              <a:rPr lang="zh-CN" altLang="en-US" sz="2400" dirty="0"/>
              <a:t>结点，根据落在其</a:t>
            </a:r>
            <a:r>
              <a:rPr lang="zh-CN" altLang="en-US" sz="2400" dirty="0" smtClean="0"/>
              <a:t>上</a:t>
            </a:r>
            <a:endParaRPr lang="en-US" altLang="zh-CN" sz="2400" dirty="0" smtClean="0"/>
          </a:p>
          <a:p>
            <a:pPr lvl="1"/>
            <a:r>
              <a:rPr lang="zh-CN" altLang="en-US" sz="2400" dirty="0" smtClean="0"/>
              <a:t>的训练样本</a:t>
            </a:r>
            <a:r>
              <a:rPr lang="en-US" altLang="zh-CN" sz="2400" dirty="0" smtClean="0"/>
              <a:t>{1,2,3,14}</a:t>
            </a:r>
            <a:r>
              <a:rPr lang="zh-CN" altLang="en-US" sz="2400" dirty="0" smtClean="0"/>
              <a:t>，</a:t>
            </a:r>
            <a:r>
              <a:rPr lang="zh-CN" altLang="en-US" sz="2400" dirty="0"/>
              <a:t>将其标记为“好瓜”，得到验证集精度提升</a:t>
            </a:r>
            <a:r>
              <a:rPr lang="zh-CN" altLang="en-US" sz="2400" dirty="0" smtClean="0"/>
              <a:t>至</a:t>
            </a:r>
            <a:r>
              <a:rPr lang="en-US" altLang="zh-CN" sz="2400" dirty="0" smtClean="0"/>
              <a:t>0.714</a:t>
            </a:r>
            <a:r>
              <a:rPr lang="zh-CN" altLang="en-US" sz="2400" dirty="0" smtClean="0"/>
              <a:t>，</a:t>
            </a:r>
            <a:r>
              <a:rPr lang="zh-CN" altLang="en-US" sz="2400" dirty="0"/>
              <a:t>则决定剪枝</a:t>
            </a:r>
            <a:endParaRPr lang="zh-CN" altLang="en-US" sz="2400" dirty="0"/>
          </a:p>
          <a:p>
            <a:pPr marL="914400" lvl="2" indent="0">
              <a:buNone/>
            </a:pPr>
            <a:endParaRPr lang="en-US" altLang="zh-CN" sz="2000" dirty="0" smtClean="0">
              <a:latin typeface="黑体" panose="02010609060101010101" pitchFamily="49" charset="-122"/>
              <a:ea typeface="黑体" panose="02010609060101010101" pitchFamily="49" charset="-122"/>
            </a:endParaRPr>
          </a:p>
        </p:txBody>
      </p:sp>
      <p:grpSp>
        <p:nvGrpSpPr>
          <p:cNvPr id="47" name="组合 46"/>
          <p:cNvGrpSpPr/>
          <p:nvPr/>
        </p:nvGrpSpPr>
        <p:grpSpPr>
          <a:xfrm>
            <a:off x="1952349" y="3311801"/>
            <a:ext cx="6220051" cy="3085312"/>
            <a:chOff x="1926459" y="2007290"/>
            <a:chExt cx="8479449" cy="3692348"/>
          </a:xfrm>
        </p:grpSpPr>
        <p:sp>
          <p:nvSpPr>
            <p:cNvPr id="48" name="椭圆 47"/>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49" name="椭圆 48"/>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0" name="直接连接符 49"/>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51"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52" name="直接连接符 51"/>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54"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55"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56" name="圆角矩形 55"/>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57" name="椭圆 56"/>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58" name="椭圆 57"/>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9" name="直接连接符 58"/>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60"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61" name="直接连接符 60"/>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62" name="直接连接符 61"/>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63"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64"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65" name="圆角矩形 64"/>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2200" dirty="0">
                <a:latin typeface="Times" panose="02020603060405020304" pitchFamily="18" charset="0"/>
              </a:endParaRPr>
            </a:p>
          </p:txBody>
        </p:sp>
        <p:sp>
          <p:nvSpPr>
            <p:cNvPr id="66" name="椭圆 65"/>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67" name="椭圆 66"/>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坏瓜</a:t>
              </a:r>
              <a:endParaRPr lang="zh-CN" altLang="en-US" sz="1400" dirty="0"/>
            </a:p>
          </p:txBody>
        </p:sp>
        <p:sp>
          <p:nvSpPr>
            <p:cNvPr id="68" name="椭圆 67"/>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69" name="直接连接符 68"/>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0" name="文本框 45"/>
            <p:cNvSpPr txBox="1"/>
            <p:nvPr/>
          </p:nvSpPr>
          <p:spPr>
            <a:xfrm>
              <a:off x="3667181"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71" name="直接连接符 70"/>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73" name="文本框 48"/>
            <p:cNvSpPr txBox="1"/>
            <p:nvPr/>
          </p:nvSpPr>
          <p:spPr>
            <a:xfrm>
              <a:off x="459268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74" name="文本框 49"/>
            <p:cNvSpPr txBox="1"/>
            <p:nvPr/>
          </p:nvSpPr>
          <p:spPr>
            <a:xfrm>
              <a:off x="2239865" y="372981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75" name="圆角矩形 74"/>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smtClean="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76" name="椭圆 75"/>
            <p:cNvSpPr/>
            <p:nvPr/>
          </p:nvSpPr>
          <p:spPr>
            <a:xfrm>
              <a:off x="9325908" y="3175860"/>
              <a:ext cx="1080000" cy="4320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77" name="直接连接符 76"/>
            <p:cNvCxnSpPr>
              <a:stCxn id="80" idx="2"/>
              <a:endCxn id="65"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78" name="直接连接符 77"/>
            <p:cNvCxnSpPr>
              <a:endCxn id="76"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79" name="直接连接符 78"/>
            <p:cNvCxnSpPr>
              <a:endCxn id="75"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80" name="圆角矩形 79"/>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2200" dirty="0">
                <a:latin typeface="Times" panose="02020603060405020304" pitchFamily="18" charset="0"/>
              </a:endParaRPr>
            </a:p>
          </p:txBody>
        </p:sp>
        <p:sp>
          <p:nvSpPr>
            <p:cNvPr id="81"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82"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83"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84" name="椭圆 83"/>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85" name="椭圆 84"/>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86" name="椭圆 85"/>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87" name="椭圆 86"/>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88" name="椭圆 87"/>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grpSp>
      <p:sp>
        <p:nvSpPr>
          <p:cNvPr id="89" name="文本框 37"/>
          <p:cNvSpPr txBox="1"/>
          <p:nvPr/>
        </p:nvSpPr>
        <p:spPr>
          <a:xfrm>
            <a:off x="755576" y="5573145"/>
            <a:ext cx="1338828" cy="369332"/>
          </a:xfrm>
          <a:prstGeom prst="rect">
            <a:avLst/>
          </a:prstGeom>
          <a:noFill/>
        </p:spPr>
        <p:txBody>
          <a:bodyPr wrap="square" rtlCol="0">
            <a:spAutoFit/>
          </a:bodyPr>
          <a:lstStyle/>
          <a:p>
            <a:r>
              <a:rPr lang="zh-CN" altLang="en-US" dirty="0" smtClean="0">
                <a:solidFill>
                  <a:srgbClr val="FF0000"/>
                </a:solidFill>
                <a:latin typeface="Times"/>
                <a:ea typeface="楷体" panose="02010609060101010101" pitchFamily="49" charset="-122"/>
              </a:rPr>
              <a:t>验证集精度</a:t>
            </a:r>
            <a:endParaRPr lang="zh-CN" altLang="en-US" dirty="0">
              <a:solidFill>
                <a:srgbClr val="FF0000"/>
              </a:solidFill>
              <a:latin typeface="Times"/>
              <a:ea typeface="楷体" panose="02010609060101010101" pitchFamily="49" charset="-122"/>
            </a:endParaRPr>
          </a:p>
        </p:txBody>
      </p:sp>
      <p:sp>
        <p:nvSpPr>
          <p:cNvPr id="90" name="文本框 38"/>
          <p:cNvSpPr txBox="1"/>
          <p:nvPr/>
        </p:nvSpPr>
        <p:spPr>
          <a:xfrm>
            <a:off x="1242432" y="5871925"/>
            <a:ext cx="1685077" cy="646331"/>
          </a:xfrm>
          <a:prstGeom prst="rect">
            <a:avLst/>
          </a:prstGeom>
          <a:noFill/>
        </p:spPr>
        <p:txBody>
          <a:bodyPr wrap="square" rtlCol="0">
            <a:spAutoFit/>
          </a:bodyPr>
          <a:lstStyle/>
          <a:p>
            <a:r>
              <a:rPr lang="zh-CN" altLang="en-US" dirty="0" smtClean="0">
                <a:solidFill>
                  <a:srgbClr val="FF0000"/>
                </a:solidFill>
                <a:latin typeface="Times"/>
                <a:ea typeface="楷体" panose="02010609060101010101" pitchFamily="49" charset="-122"/>
              </a:rPr>
              <a:t>剪枝前</a:t>
            </a:r>
            <a:r>
              <a:rPr lang="en-US" altLang="zh-CN" dirty="0" smtClean="0">
                <a:solidFill>
                  <a:srgbClr val="FF0000"/>
                </a:solidFill>
                <a:latin typeface="Times"/>
                <a:ea typeface="楷体" panose="02010609060101010101" pitchFamily="49" charset="-122"/>
              </a:rPr>
              <a:t>: 57.1%</a:t>
            </a:r>
            <a:endParaRPr lang="en-US" altLang="zh-CN" dirty="0" smtClean="0">
              <a:solidFill>
                <a:srgbClr val="FF0000"/>
              </a:solidFill>
              <a:latin typeface="Times"/>
              <a:ea typeface="楷体" panose="02010609060101010101" pitchFamily="49" charset="-122"/>
            </a:endParaRPr>
          </a:p>
          <a:p>
            <a:r>
              <a:rPr lang="zh-CN" altLang="en-US" dirty="0" smtClean="0">
                <a:solidFill>
                  <a:srgbClr val="FF0000"/>
                </a:solidFill>
                <a:latin typeface="Times"/>
                <a:ea typeface="楷体" panose="02010609060101010101" pitchFamily="49" charset="-122"/>
              </a:rPr>
              <a:t>剪枝后</a:t>
            </a:r>
            <a:r>
              <a:rPr lang="en-US" altLang="zh-CN" dirty="0" smtClean="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91" name="文本框 39"/>
          <p:cNvSpPr txBox="1"/>
          <p:nvPr/>
        </p:nvSpPr>
        <p:spPr>
          <a:xfrm>
            <a:off x="796483" y="6444044"/>
            <a:ext cx="2031325" cy="369332"/>
          </a:xfrm>
          <a:prstGeom prst="rect">
            <a:avLst/>
          </a:prstGeom>
          <a:noFill/>
        </p:spPr>
        <p:txBody>
          <a:bodyPr wrap="square" rtlCol="0">
            <a:spAutoFit/>
          </a:bodyPr>
          <a:lstStyle/>
          <a:p>
            <a:r>
              <a:rPr lang="zh-CN" altLang="en-US" dirty="0">
                <a:solidFill>
                  <a:srgbClr val="FF0000"/>
                </a:solidFill>
                <a:latin typeface="Times"/>
                <a:ea typeface="楷体" panose="02010609060101010101" pitchFamily="49" charset="-122"/>
              </a:rPr>
              <a:t>后</a:t>
            </a:r>
            <a:r>
              <a:rPr lang="zh-CN" altLang="en-US" dirty="0" smtClean="0">
                <a:solidFill>
                  <a:srgbClr val="FF0000"/>
                </a:solidFill>
                <a:latin typeface="Times"/>
                <a:ea typeface="楷体" panose="02010609060101010101" pitchFamily="49" charset="-122"/>
              </a:rPr>
              <a:t>剪枝决策</a:t>
            </a:r>
            <a:r>
              <a:rPr lang="en-US" altLang="zh-CN" dirty="0" smtClean="0">
                <a:solidFill>
                  <a:srgbClr val="FF0000"/>
                </a:solidFill>
                <a:latin typeface="Times"/>
                <a:ea typeface="楷体" panose="02010609060101010101" pitchFamily="49" charset="-122"/>
              </a:rPr>
              <a:t>: </a:t>
            </a:r>
            <a:r>
              <a:rPr lang="zh-CN" altLang="en-US" dirty="0" smtClean="0">
                <a:solidFill>
                  <a:srgbClr val="FF0000"/>
                </a:solidFill>
                <a:latin typeface="Times"/>
                <a:ea typeface="楷体" panose="02010609060101010101" pitchFamily="49" charset="-122"/>
              </a:rPr>
              <a:t>剪枝</a:t>
            </a:r>
            <a:endParaRPr lang="zh-CN" altLang="en-US" dirty="0">
              <a:solidFill>
                <a:srgbClr val="FF0000"/>
              </a:solidFill>
              <a:latin typeface="Times"/>
              <a:ea typeface="楷体" panose="02010609060101010101" pitchFamily="49" charset="-122"/>
            </a:endParaRPr>
          </a:p>
        </p:txBody>
      </p:sp>
      <p:cxnSp>
        <p:nvCxnSpPr>
          <p:cNvPr id="92" name="直接箭头连接符 91"/>
          <p:cNvCxnSpPr/>
          <p:nvPr/>
        </p:nvCxnSpPr>
        <p:spPr>
          <a:xfrm flipV="1">
            <a:off x="2182246" y="4828514"/>
            <a:ext cx="849651" cy="929297"/>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4702124" y="604410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pic>
        <p:nvPicPr>
          <p:cNvPr id="94" name="内容占位符 33"/>
          <p:cNvPicPr>
            <a:picLocks noChangeAspect="1"/>
          </p:cNvPicPr>
          <p:nvPr/>
        </p:nvPicPr>
        <p:blipFill>
          <a:blip r:embed="rId1"/>
          <a:stretch>
            <a:fillRect/>
          </a:stretch>
        </p:blipFill>
        <p:spPr>
          <a:xfrm>
            <a:off x="5341311" y="1268760"/>
            <a:ext cx="3767193" cy="1294717"/>
          </a:xfrm>
          <a:prstGeom prst="rect">
            <a:avLst/>
          </a:prstGeom>
        </p:spPr>
      </p:pic>
      <p:sp>
        <p:nvSpPr>
          <p:cNvPr id="95" name="左大括号 94"/>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6"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对</a:t>
            </a:r>
            <a:r>
              <a:rPr lang="zh-CN" altLang="en-US" sz="2400" dirty="0" smtClean="0"/>
              <a:t>结点</a:t>
            </a:r>
            <a:r>
              <a:rPr lang="en-US" altLang="zh-CN" sz="2400" dirty="0" smtClean="0"/>
              <a:t>3</a:t>
            </a:r>
            <a:r>
              <a:rPr lang="zh-CN" altLang="en-US" sz="2400" dirty="0" smtClean="0"/>
              <a:t>和</a:t>
            </a:r>
            <a:r>
              <a:rPr lang="en-US" altLang="zh-CN" sz="2400" dirty="0" smtClean="0"/>
              <a:t>1</a:t>
            </a:r>
            <a:r>
              <a:rPr lang="zh-CN" altLang="en-US" sz="2400" dirty="0" smtClean="0"/>
              <a:t>，</a:t>
            </a:r>
            <a:r>
              <a:rPr lang="zh-CN" altLang="en-US" sz="2400" dirty="0"/>
              <a:t>先后替换</a:t>
            </a:r>
            <a:r>
              <a:rPr lang="zh-CN" altLang="en-US" sz="2400" dirty="0" smtClean="0"/>
              <a:t>为</a:t>
            </a:r>
            <a:endParaRPr lang="en-US" altLang="zh-CN" sz="2400" dirty="0" smtClean="0"/>
          </a:p>
          <a:p>
            <a:pPr marL="457200" lvl="1" indent="0">
              <a:buNone/>
            </a:pPr>
            <a:r>
              <a:rPr lang="zh-CN" altLang="en-US" sz="2400" dirty="0" smtClean="0"/>
              <a:t>叶</a:t>
            </a:r>
            <a:r>
              <a:rPr lang="zh-CN" altLang="en-US" sz="2400" dirty="0"/>
              <a:t>结点，验证集精度均未</a:t>
            </a:r>
            <a:r>
              <a:rPr lang="zh-CN" altLang="en-US" sz="2400" dirty="0" smtClean="0"/>
              <a:t>提</a:t>
            </a:r>
            <a:endParaRPr lang="en-US" altLang="zh-CN" sz="2400" dirty="0" smtClean="0"/>
          </a:p>
          <a:p>
            <a:pPr marL="457200" lvl="1" indent="0">
              <a:buNone/>
            </a:pPr>
            <a:r>
              <a:rPr lang="zh-CN" altLang="en-US" sz="2400" dirty="0" smtClean="0"/>
              <a:t>升</a:t>
            </a:r>
            <a:r>
              <a:rPr lang="zh-CN" altLang="en-US" sz="2400" dirty="0"/>
              <a:t>，则分支得到保留</a:t>
            </a:r>
            <a:endParaRPr lang="zh-CN" altLang="en-US" sz="2400" dirty="0"/>
          </a:p>
          <a:p>
            <a:pPr marL="914400" lvl="2" indent="0">
              <a:buNone/>
            </a:pPr>
            <a:endParaRPr lang="en-US" altLang="zh-CN" sz="2000" dirty="0" smtClean="0">
              <a:latin typeface="黑体" panose="02010609060101010101" pitchFamily="49" charset="-122"/>
              <a:ea typeface="黑体" panose="02010609060101010101" pitchFamily="49" charset="-122"/>
            </a:endParaRPr>
          </a:p>
        </p:txBody>
      </p:sp>
      <p:grpSp>
        <p:nvGrpSpPr>
          <p:cNvPr id="94" name="组合 93"/>
          <p:cNvGrpSpPr/>
          <p:nvPr/>
        </p:nvGrpSpPr>
        <p:grpSpPr>
          <a:xfrm>
            <a:off x="2376376" y="3143491"/>
            <a:ext cx="4918202" cy="3085312"/>
            <a:chOff x="3701197" y="2007290"/>
            <a:chExt cx="6704712" cy="3692348"/>
          </a:xfrm>
        </p:grpSpPr>
        <p:sp>
          <p:nvSpPr>
            <p:cNvPr id="95" name="椭圆 94"/>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96" name="椭圆 95"/>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97" name="直接连接符 96"/>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98"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99" name="直接连接符 98"/>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0" name="直接连接符 99"/>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01"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102"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103" name="圆角矩形 102"/>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104" name="椭圆 103"/>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105" name="椭圆 104"/>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106" name="直接连接符 105"/>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07"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108" name="直接连接符 107"/>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110"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111"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112" name="圆角矩形 111"/>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smtClean="0">
                  <a:solidFill>
                    <a:schemeClr val="tx2"/>
                  </a:solidFill>
                  <a:latin typeface="Times" panose="02020603060405020304" pitchFamily="18" charset="0"/>
                </a:rPr>
                <a:t>根蒂</a:t>
              </a:r>
              <a:r>
                <a:rPr lang="en-US" altLang="zh-CN" sz="2400" b="1" dirty="0" smtClean="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13" name="椭圆 112"/>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114" name="直接连接符 113"/>
            <p:cNvCxnSpPr>
              <a:stCxn id="117" idx="2"/>
              <a:endCxn id="112"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115" name="直接连接符 114"/>
            <p:cNvCxnSpPr>
              <a:endCxn id="113"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117" name="圆角矩形 116"/>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脐部</a:t>
              </a:r>
              <a:r>
                <a:rPr lang="en-US" altLang="zh-CN" sz="2400" b="1" dirty="0" smtClean="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18"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119"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120"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121" name="椭圆 120"/>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122" name="椭圆 12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123" name="椭圆 12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24" name="椭圆 12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grpSp>
      <p:sp>
        <p:nvSpPr>
          <p:cNvPr id="125" name="椭圆 124"/>
          <p:cNvSpPr/>
          <p:nvPr/>
        </p:nvSpPr>
        <p:spPr>
          <a:xfrm>
            <a:off x="2009565" y="4118030"/>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26" name="椭圆 125"/>
          <p:cNvSpPr/>
          <p:nvPr/>
        </p:nvSpPr>
        <p:spPr>
          <a:xfrm>
            <a:off x="3845111" y="587633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127" name="椭圆 126"/>
          <p:cNvSpPr/>
          <p:nvPr/>
        </p:nvSpPr>
        <p:spPr>
          <a:xfrm>
            <a:off x="1979712" y="4078199"/>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pic>
        <p:nvPicPr>
          <p:cNvPr id="128" name="内容占位符 33"/>
          <p:cNvPicPr>
            <a:picLocks noChangeAspect="1"/>
          </p:cNvPicPr>
          <p:nvPr/>
        </p:nvPicPr>
        <p:blipFill>
          <a:blip r:embed="rId1"/>
          <a:stretch>
            <a:fillRect/>
          </a:stretch>
        </p:blipFill>
        <p:spPr>
          <a:xfrm>
            <a:off x="5341311" y="1268760"/>
            <a:ext cx="3767193" cy="1294717"/>
          </a:xfrm>
          <a:prstGeom prst="rect">
            <a:avLst/>
          </a:prstGeom>
        </p:spPr>
      </p:pic>
      <p:sp>
        <p:nvSpPr>
          <p:cNvPr id="129" name="左大括号 128"/>
          <p:cNvSpPr/>
          <p:nvPr/>
        </p:nvSpPr>
        <p:spPr>
          <a:xfrm>
            <a:off x="5117537" y="1318144"/>
            <a:ext cx="223773" cy="12453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0" name="Rectangle 3"/>
          <p:cNvSpPr>
            <a:spLocks noChangeArrowheads="1"/>
          </p:cNvSpPr>
          <p:nvPr/>
        </p:nvSpPr>
        <p:spPr bwMode="auto">
          <a:xfrm>
            <a:off x="4716592" y="1310926"/>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1600" dirty="0" smtClean="0">
                <a:latin typeface="幼圆" panose="02010509060101010101" pitchFamily="49" charset="-122"/>
                <a:ea typeface="幼圆" panose="02010509060101010101" pitchFamily="49" charset="-122"/>
              </a:rPr>
              <a:t>验证集</a:t>
            </a:r>
            <a:endParaRPr lang="zh-CN" altLang="en-US" sz="1600" i="0" dirty="0" smtClean="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smtClean="0"/>
              <a:t>最终</a:t>
            </a:r>
            <a:r>
              <a:rPr lang="zh-CN" altLang="en-US" sz="2400" dirty="0"/>
              <a:t>基于后剪枝策略得到的决策树如图所示</a:t>
            </a:r>
            <a:endParaRPr lang="zh-CN" altLang="en-US" sz="2400" dirty="0"/>
          </a:p>
          <a:p>
            <a:pPr lvl="1"/>
            <a:endParaRPr lang="en-US" altLang="zh-CN" sz="2000" dirty="0" smtClean="0">
              <a:latin typeface="黑体" panose="02010609060101010101" pitchFamily="49" charset="-122"/>
              <a:ea typeface="黑体" panose="02010609060101010101" pitchFamily="49" charset="-122"/>
            </a:endParaRPr>
          </a:p>
        </p:txBody>
      </p:sp>
      <p:grpSp>
        <p:nvGrpSpPr>
          <p:cNvPr id="38" name="组合 37"/>
          <p:cNvGrpSpPr/>
          <p:nvPr/>
        </p:nvGrpSpPr>
        <p:grpSpPr>
          <a:xfrm>
            <a:off x="2030062" y="2348880"/>
            <a:ext cx="4918202" cy="3085312"/>
            <a:chOff x="3701197" y="2007290"/>
            <a:chExt cx="6704712" cy="3692348"/>
          </a:xfrm>
        </p:grpSpPr>
        <p:sp>
          <p:nvSpPr>
            <p:cNvPr id="39" name="椭圆 38"/>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sp>
          <p:nvSpPr>
            <p:cNvPr id="40" name="椭圆 39"/>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41" name="直接连接符 40"/>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42" name="文本框 26"/>
            <p:cNvSpPr txBox="1"/>
            <p:nvPr/>
          </p:nvSpPr>
          <p:spPr>
            <a:xfrm>
              <a:off x="6164461"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乌黑</a:t>
              </a:r>
              <a:endParaRPr lang="zh-CN" altLang="en-US" dirty="0">
                <a:latin typeface="楷体" panose="02010609060101010101" pitchFamily="49" charset="-122"/>
                <a:ea typeface="楷体" panose="02010609060101010101" pitchFamily="49" charset="-122"/>
              </a:endParaRPr>
            </a:p>
          </p:txBody>
        </p:sp>
        <p:cxnSp>
          <p:nvCxnSpPr>
            <p:cNvPr id="43" name="直接连接符 42"/>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45" name="文本框 29"/>
            <p:cNvSpPr txBox="1"/>
            <p:nvPr/>
          </p:nvSpPr>
          <p:spPr>
            <a:xfrm>
              <a:off x="708996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浅白</a:t>
              </a:r>
              <a:endParaRPr lang="zh-CN" altLang="en-US" dirty="0">
                <a:latin typeface="楷体" panose="02010609060101010101" pitchFamily="49" charset="-122"/>
                <a:ea typeface="楷体" panose="02010609060101010101" pitchFamily="49" charset="-122"/>
              </a:endParaRPr>
            </a:p>
          </p:txBody>
        </p:sp>
        <p:sp>
          <p:nvSpPr>
            <p:cNvPr id="46" name="文本框 30"/>
            <p:cNvSpPr txBox="1"/>
            <p:nvPr/>
          </p:nvSpPr>
          <p:spPr>
            <a:xfrm>
              <a:off x="4737145" y="477924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青绿</a:t>
              </a:r>
              <a:endParaRPr lang="zh-CN" altLang="en-US" dirty="0">
                <a:latin typeface="楷体" panose="02010609060101010101" pitchFamily="49" charset="-122"/>
                <a:ea typeface="楷体" panose="02010609060101010101" pitchFamily="49" charset="-122"/>
              </a:endParaRPr>
            </a:p>
          </p:txBody>
        </p:sp>
        <p:sp>
          <p:nvSpPr>
            <p:cNvPr id="47" name="圆角矩形 46"/>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48" name="椭圆 47"/>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sp>
          <p:nvSpPr>
            <p:cNvPr id="49" name="椭圆 48"/>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smtClean="0"/>
                <a:t>好瓜</a:t>
              </a:r>
              <a:endParaRPr lang="zh-CN" altLang="en-US" sz="1400" dirty="0"/>
            </a:p>
          </p:txBody>
        </p:sp>
        <p:cxnSp>
          <p:nvCxnSpPr>
            <p:cNvPr id="50" name="直接连接符 49"/>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51" name="文本框 35"/>
            <p:cNvSpPr txBox="1"/>
            <p:nvPr/>
          </p:nvSpPr>
          <p:spPr>
            <a:xfrm>
              <a:off x="7404189"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蜷缩</a:t>
              </a:r>
              <a:endParaRPr lang="zh-CN" altLang="en-US" dirty="0">
                <a:latin typeface="楷体" panose="02010609060101010101" pitchFamily="49" charset="-122"/>
                <a:ea typeface="楷体" panose="02010609060101010101" pitchFamily="49" charset="-122"/>
              </a:endParaRPr>
            </a:p>
          </p:txBody>
        </p:sp>
        <p:cxnSp>
          <p:nvCxnSpPr>
            <p:cNvPr id="52" name="直接连接符 51"/>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54" name="文本框 38"/>
            <p:cNvSpPr txBox="1"/>
            <p:nvPr/>
          </p:nvSpPr>
          <p:spPr>
            <a:xfrm>
              <a:off x="832969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硬挺</a:t>
              </a:r>
              <a:endParaRPr lang="zh-CN" altLang="en-US" dirty="0">
                <a:latin typeface="楷体" panose="02010609060101010101" pitchFamily="49" charset="-122"/>
                <a:ea typeface="楷体" panose="02010609060101010101" pitchFamily="49" charset="-122"/>
              </a:endParaRPr>
            </a:p>
          </p:txBody>
        </p:sp>
        <p:sp>
          <p:nvSpPr>
            <p:cNvPr id="55" name="文本框 39"/>
            <p:cNvSpPr txBox="1"/>
            <p:nvPr/>
          </p:nvSpPr>
          <p:spPr>
            <a:xfrm>
              <a:off x="5976873" y="372746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稍蜷</a:t>
              </a:r>
              <a:endParaRPr lang="zh-CN" altLang="en-US" dirty="0">
                <a:latin typeface="楷体" panose="02010609060101010101" pitchFamily="49" charset="-122"/>
                <a:ea typeface="楷体" panose="02010609060101010101" pitchFamily="49" charset="-122"/>
              </a:endParaRPr>
            </a:p>
          </p:txBody>
        </p:sp>
        <p:sp>
          <p:nvSpPr>
            <p:cNvPr id="56" name="圆角矩形 55"/>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根蒂</a:t>
              </a:r>
              <a:endParaRPr lang="zh-CN" altLang="en-US" sz="4800" b="1" dirty="0">
                <a:solidFill>
                  <a:schemeClr val="tx2"/>
                </a:solidFill>
                <a:latin typeface="Times" panose="02020603060405020304" pitchFamily="18" charset="0"/>
              </a:endParaRPr>
            </a:p>
          </p:txBody>
        </p:sp>
        <p:sp>
          <p:nvSpPr>
            <p:cNvPr id="57" name="椭圆 56"/>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a:t>
              </a:r>
              <a:r>
                <a:rPr lang="zh-CN" altLang="en-US" sz="1400" dirty="0" smtClean="0"/>
                <a:t>瓜</a:t>
              </a:r>
              <a:endParaRPr lang="zh-CN" altLang="en-US" sz="1400" dirty="0"/>
            </a:p>
          </p:txBody>
        </p:sp>
        <p:cxnSp>
          <p:nvCxnSpPr>
            <p:cNvPr id="58" name="直接连接符 57"/>
            <p:cNvCxnSpPr>
              <a:stCxn id="61" idx="2"/>
              <a:endCxn id="56"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59" name="直接连接符 58"/>
            <p:cNvCxnSpPr>
              <a:endCxn id="57"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60" name="直接连接符 59"/>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61" name="圆角矩形 60"/>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smtClean="0">
                  <a:latin typeface="Times" panose="02020603060405020304" pitchFamily="18" charset="0"/>
                </a:rPr>
                <a:t>脐部</a:t>
              </a:r>
              <a:endParaRPr lang="zh-CN" altLang="en-US" sz="4800" b="1" dirty="0">
                <a:solidFill>
                  <a:schemeClr val="tx2"/>
                </a:solidFill>
                <a:latin typeface="Times" panose="02020603060405020304" pitchFamily="18" charset="0"/>
              </a:endParaRPr>
            </a:p>
          </p:txBody>
        </p:sp>
        <p:sp>
          <p:nvSpPr>
            <p:cNvPr id="62"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endParaRPr lang="zh-CN" altLang="en-US" dirty="0">
                <a:latin typeface="楷体" panose="02010609060101010101" pitchFamily="49" charset="-122"/>
                <a:ea typeface="楷体" panose="02010609060101010101" pitchFamily="49" charset="-122"/>
              </a:endParaRPr>
            </a:p>
          </p:txBody>
        </p:sp>
        <p:sp>
          <p:nvSpPr>
            <p:cNvPr id="63" name="文本框 64"/>
            <p:cNvSpPr txBox="1"/>
            <p:nvPr/>
          </p:nvSpPr>
          <p:spPr>
            <a:xfrm>
              <a:off x="6110414"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稍凹</a:t>
              </a:r>
              <a:endParaRPr lang="zh-CN" altLang="en-US" dirty="0">
                <a:latin typeface="楷体" panose="02010609060101010101" pitchFamily="49" charset="-122"/>
                <a:ea typeface="楷体" panose="02010609060101010101" pitchFamily="49" charset="-122"/>
              </a:endParaRPr>
            </a:p>
          </p:txBody>
        </p:sp>
        <p:sp>
          <p:nvSpPr>
            <p:cNvPr id="64" name="文本框 65"/>
            <p:cNvSpPr txBox="1"/>
            <p:nvPr/>
          </p:nvSpPr>
          <p:spPr>
            <a:xfrm>
              <a:off x="3868758" y="2652494"/>
              <a:ext cx="646331" cy="369332"/>
            </a:xfrm>
            <a:prstGeom prst="rect">
              <a:avLst/>
            </a:prstGeom>
            <a:noFill/>
          </p:spPr>
          <p:txBody>
            <a:bodyPr wrap="none" rtlCol="0">
              <a:spAutoFit/>
            </a:bodyPr>
            <a:lstStyle/>
            <a:p>
              <a:r>
                <a:rPr lang="zh-CN" altLang="en-US" dirty="0" smtClean="0">
                  <a:latin typeface="楷体" panose="02010609060101010101" pitchFamily="49" charset="-122"/>
                  <a:ea typeface="楷体" panose="02010609060101010101" pitchFamily="49" charset="-122"/>
                </a:rPr>
                <a:t>凹陷</a:t>
              </a:r>
              <a:endParaRPr lang="zh-CN" altLang="en-US" dirty="0">
                <a:latin typeface="楷体" panose="02010609060101010101" pitchFamily="49" charset="-122"/>
                <a:ea typeface="楷体" panose="02010609060101010101" pitchFamily="49" charset="-122"/>
              </a:endParaRPr>
            </a:p>
          </p:txBody>
        </p:sp>
        <p:sp>
          <p:nvSpPr>
            <p:cNvPr id="65" name="椭圆 64"/>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1</a:t>
              </a:r>
              <a:endParaRPr lang="zh-CN" altLang="en-US" dirty="0">
                <a:solidFill>
                  <a:schemeClr val="tx1"/>
                </a:solidFill>
                <a:latin typeface="Times"/>
              </a:endParaRPr>
            </a:p>
          </p:txBody>
        </p:sp>
        <p:sp>
          <p:nvSpPr>
            <p:cNvPr id="66" name="椭圆 65"/>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3</a:t>
              </a:r>
              <a:endParaRPr lang="zh-CN" altLang="en-US" dirty="0">
                <a:solidFill>
                  <a:schemeClr val="tx1"/>
                </a:solidFill>
                <a:latin typeface="Times"/>
              </a:endParaRPr>
            </a:p>
          </p:txBody>
        </p:sp>
        <p:sp>
          <p:nvSpPr>
            <p:cNvPr id="67" name="椭圆 66"/>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68" name="椭圆 67"/>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smtClean="0">
                  <a:solidFill>
                    <a:schemeClr val="tx1"/>
                  </a:solidFill>
                  <a:latin typeface="Times"/>
                </a:rPr>
                <a:t>5</a:t>
              </a:r>
              <a:endParaRPr lang="zh-CN" altLang="en-US" dirty="0">
                <a:solidFill>
                  <a:schemeClr val="tx1"/>
                </a:solidFill>
                <a:latin typeface="Times"/>
              </a:endParaRPr>
            </a:p>
          </p:txBody>
        </p:sp>
      </p:grpSp>
      <p:sp>
        <p:nvSpPr>
          <p:cNvPr id="69" name="椭圆 68"/>
          <p:cNvSpPr/>
          <p:nvPr/>
        </p:nvSpPr>
        <p:spPr>
          <a:xfrm>
            <a:off x="3501661" y="5077698"/>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sp>
        <p:nvSpPr>
          <p:cNvPr id="70" name="椭圆 69"/>
          <p:cNvSpPr/>
          <p:nvPr/>
        </p:nvSpPr>
        <p:spPr>
          <a:xfrm>
            <a:off x="1650368" y="333438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smtClean="0"/>
              <a:t>好瓜</a:t>
            </a:r>
            <a:endParaRPr lang="zh-CN" altLang="en-US" sz="1400" dirty="0"/>
          </a:p>
        </p:txBody>
      </p:sp>
      <p:sp>
        <p:nvSpPr>
          <p:cNvPr id="71" name="椭圆 70"/>
          <p:cNvSpPr/>
          <p:nvPr/>
        </p:nvSpPr>
        <p:spPr>
          <a:xfrm>
            <a:off x="1561556" y="3288001"/>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latin typeface="Times"/>
              </a:rPr>
              <a:t>2</a:t>
            </a:r>
            <a:endParaRPr lang="zh-CN" altLang="en-US" dirty="0">
              <a:solidFill>
                <a:schemeClr val="tx1"/>
              </a:solidFill>
              <a:latin typeface="Times"/>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剪枝处理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后</a:t>
            </a:r>
            <a:r>
              <a:rPr lang="zh-CN" altLang="en-US" sz="2800" dirty="0" smtClean="0">
                <a:latin typeface="黑体" panose="02010609060101010101" pitchFamily="49" charset="-122"/>
                <a:ea typeface="黑体" panose="02010609060101010101" pitchFamily="49" charset="-122"/>
              </a:rPr>
              <a:t>剪枝</a:t>
            </a:r>
            <a:endParaRPr lang="en-US" altLang="zh-CN" sz="1600" dirty="0"/>
          </a:p>
          <a:p>
            <a:pPr lvl="1"/>
            <a:r>
              <a:rPr lang="zh-CN" altLang="en-US" sz="2400" dirty="0"/>
              <a:t>优点</a:t>
            </a:r>
            <a:endParaRPr lang="en-US" altLang="zh-CN" sz="2400" dirty="0"/>
          </a:p>
          <a:p>
            <a:pPr lvl="2"/>
            <a:r>
              <a:rPr lang="zh-CN" altLang="en-US" sz="2000" dirty="0"/>
              <a:t>后剪枝比预剪枝保留了更多的分支，</a:t>
            </a:r>
            <a:r>
              <a:rPr lang="zh-CN" altLang="en-US" sz="2000" dirty="0">
                <a:solidFill>
                  <a:srgbClr val="0000FF"/>
                </a:solidFill>
              </a:rPr>
              <a:t>欠拟合风险小，泛化性能往往优于预剪枝决策树</a:t>
            </a:r>
            <a:endParaRPr lang="en-US" altLang="zh-CN" sz="2000" dirty="0">
              <a:solidFill>
                <a:srgbClr val="0000FF"/>
              </a:solidFill>
            </a:endParaRPr>
          </a:p>
          <a:p>
            <a:pPr lvl="1"/>
            <a:r>
              <a:rPr lang="zh-CN" altLang="en-US" sz="2400" dirty="0" smtClean="0"/>
              <a:t>缺点</a:t>
            </a:r>
            <a:endParaRPr lang="en-US" altLang="zh-CN" sz="2400" dirty="0" smtClean="0"/>
          </a:p>
          <a:p>
            <a:pPr lvl="2"/>
            <a:r>
              <a:rPr lang="zh-CN" altLang="en-US" sz="2000" dirty="0">
                <a:solidFill>
                  <a:srgbClr val="0000FF"/>
                </a:solidFill>
              </a:rPr>
              <a:t>训练时间开销大</a:t>
            </a:r>
            <a:r>
              <a:rPr lang="zh-CN" altLang="en-US" sz="2000" dirty="0"/>
              <a:t>：后剪枝过程是在生成完全决策树之后进行的，需要自底向上对所有非叶结点逐一考察</a:t>
            </a:r>
            <a:endParaRPr lang="zh-CN" altLang="en-US" sz="2000" dirty="0"/>
          </a:p>
          <a:p>
            <a:pPr lvl="2"/>
            <a:endParaRPr lang="en-US" altLang="zh-CN" sz="2000" dirty="0"/>
          </a:p>
          <a:p>
            <a:pPr lvl="1"/>
            <a:endParaRPr lang="en-US" altLang="zh-CN"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模型结构</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学习</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算法</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剪枝</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处理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特殊属性处理</a:t>
            </a:r>
            <a:endParaRPr lang="zh-CN" altLang="en-US" sz="2800" b="1" dirty="0">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sym typeface="+mn-ea"/>
              </a:rPr>
              <a:t>多变量决策树</a:t>
            </a:r>
            <a:endParaRPr lang="en-US" altLang="zh-CN" sz="2800" b="1" dirty="0">
              <a:latin typeface="黑体" panose="02010609060101010101" pitchFamily="49" charset="-122"/>
              <a:ea typeface="黑体" panose="02010609060101010101" pitchFamily="49" charset="-122"/>
            </a:endParaRPr>
          </a:p>
          <a:p>
            <a:endParaRPr lang="en-US" altLang="zh-CN" sz="2800" b="1" dirty="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连续值</a:t>
            </a:r>
            <a:endParaRPr lang="en-US" altLang="zh-CN" sz="1600" dirty="0"/>
          </a:p>
          <a:p>
            <a:pPr lvl="1"/>
            <a:r>
              <a:rPr lang="zh-CN" altLang="en-US" sz="2400" dirty="0" smtClean="0"/>
              <a:t>连续</a:t>
            </a:r>
            <a:r>
              <a:rPr lang="zh-CN" altLang="en-US" sz="2400" dirty="0"/>
              <a:t>属性离散化</a:t>
            </a:r>
            <a:r>
              <a:rPr lang="en-US" altLang="zh-CN" sz="2400" dirty="0"/>
              <a:t>(</a:t>
            </a:r>
            <a:r>
              <a:rPr lang="zh-CN" altLang="en-US" sz="2400" dirty="0"/>
              <a:t>二分法</a:t>
            </a:r>
            <a:r>
              <a:rPr lang="en-US" altLang="zh-CN" sz="2400" dirty="0" smtClean="0"/>
              <a:t>)</a:t>
            </a:r>
            <a:endParaRPr lang="en-US" altLang="zh-CN" sz="2400" dirty="0"/>
          </a:p>
          <a:p>
            <a:pPr lvl="2"/>
            <a:r>
              <a:rPr lang="zh-CN" altLang="en-US" sz="2000" dirty="0" smtClean="0"/>
              <a:t>第一步：假定连续属性</a:t>
            </a:r>
            <a:r>
              <a:rPr lang="en-US" altLang="zh-CN" sz="2000" i="1" dirty="0" smtClean="0">
                <a:latin typeface="Times New Roman" panose="02020603050405020304" pitchFamily="18" charset="0"/>
                <a:cs typeface="Times New Roman" panose="02020603050405020304" pitchFamily="18" charset="0"/>
              </a:rPr>
              <a:t>a</a:t>
            </a:r>
            <a:r>
              <a:rPr lang="zh-CN" altLang="en-US" sz="2000" dirty="0" smtClean="0"/>
              <a:t>在样本集</a:t>
            </a:r>
            <a:r>
              <a:rPr lang="en-US" altLang="zh-CN" sz="2000" i="1" dirty="0">
                <a:latin typeface="Times New Roman" panose="02020603050405020304" pitchFamily="18" charset="0"/>
                <a:cs typeface="Times New Roman" panose="02020603050405020304" pitchFamily="18" charset="0"/>
              </a:rPr>
              <a:t>D</a:t>
            </a:r>
            <a:r>
              <a:rPr lang="zh-CN" altLang="en-US" sz="2000" dirty="0" smtClean="0"/>
              <a:t>上出现</a:t>
            </a:r>
            <a:r>
              <a:rPr lang="en-US" altLang="zh-CN" sz="2000" i="1" dirty="0">
                <a:latin typeface="Times New Roman" panose="02020603050405020304" pitchFamily="18" charset="0"/>
                <a:cs typeface="Times New Roman" panose="02020603050405020304" pitchFamily="18" charset="0"/>
              </a:rPr>
              <a:t>n</a:t>
            </a:r>
            <a:r>
              <a:rPr lang="zh-CN" altLang="en-US" sz="2000" dirty="0" smtClean="0"/>
              <a:t>个不同的取值，从小到大排列，记为 </a:t>
            </a:r>
            <a:r>
              <a:rPr lang="en-US" altLang="zh-CN" sz="2000" i="1" dirty="0" smtClean="0">
                <a:latin typeface="Times New Roman" panose="02020603050405020304" pitchFamily="18" charset="0"/>
                <a:cs typeface="Times New Roman" panose="02020603050405020304" pitchFamily="18" charset="0"/>
              </a:rPr>
              <a:t>a</a:t>
            </a:r>
            <a:r>
              <a:rPr lang="en-US" altLang="zh-CN" sz="2000" baseline="30000" dirty="0" smtClean="0"/>
              <a:t>1</a:t>
            </a:r>
            <a:r>
              <a:rPr lang="en-US" altLang="zh-CN" sz="2000" dirty="0" smtClean="0"/>
              <a:t>,</a:t>
            </a: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a</a:t>
            </a:r>
            <a:r>
              <a:rPr lang="en-US" altLang="zh-CN" sz="2000" baseline="30000" dirty="0" smtClean="0"/>
              <a:t>2</a:t>
            </a:r>
            <a:r>
              <a:rPr lang="en-US" altLang="zh-CN" sz="2000" dirty="0" smtClean="0"/>
              <a:t>,…,</a:t>
            </a:r>
            <a:r>
              <a:rPr lang="en-US" altLang="zh-CN" sz="2000" i="1" dirty="0">
                <a:latin typeface="Times New Roman" panose="02020603050405020304" pitchFamily="18" charset="0"/>
                <a:cs typeface="Times New Roman" panose="02020603050405020304" pitchFamily="18" charset="0"/>
              </a:rPr>
              <a:t> </a:t>
            </a:r>
            <a:r>
              <a:rPr lang="en-US" altLang="zh-CN" sz="2000" i="1" dirty="0" smtClean="0">
                <a:latin typeface="Times New Roman" panose="02020603050405020304" pitchFamily="18" charset="0"/>
                <a:cs typeface="Times New Roman" panose="02020603050405020304" pitchFamily="18" charset="0"/>
              </a:rPr>
              <a:t>a</a:t>
            </a:r>
            <a:r>
              <a:rPr lang="en-US" altLang="zh-CN" sz="2000" i="1" baseline="30000" dirty="0" smtClean="0">
                <a:latin typeface="Times New Roman" panose="02020603050405020304" pitchFamily="18" charset="0"/>
                <a:cs typeface="Times New Roman" panose="02020603050405020304" pitchFamily="18" charset="0"/>
              </a:rPr>
              <a:t>n</a:t>
            </a:r>
            <a:r>
              <a:rPr lang="zh-CN" altLang="en-US" sz="2000" dirty="0" smtClean="0"/>
              <a:t>，基于划分点</a:t>
            </a:r>
            <a:r>
              <a:rPr lang="en-US" altLang="zh-CN" sz="2000" i="1" dirty="0" smtClean="0">
                <a:latin typeface="Times New Roman" panose="02020603050405020304" pitchFamily="18" charset="0"/>
                <a:cs typeface="Times New Roman" panose="02020603050405020304" pitchFamily="18" charset="0"/>
              </a:rPr>
              <a:t>t</a:t>
            </a:r>
            <a:r>
              <a:rPr lang="zh-CN" altLang="en-US" sz="2000" dirty="0" smtClean="0"/>
              <a:t>，可将</a:t>
            </a:r>
            <a:r>
              <a:rPr lang="en-US" altLang="zh-CN" sz="2000" i="1" dirty="0">
                <a:latin typeface="Times New Roman" panose="02020603050405020304" pitchFamily="18" charset="0"/>
                <a:cs typeface="Times New Roman" panose="02020603050405020304" pitchFamily="18" charset="0"/>
              </a:rPr>
              <a:t>D</a:t>
            </a:r>
            <a:r>
              <a:rPr lang="zh-CN" altLang="en-US" sz="2000" dirty="0" smtClean="0"/>
              <a:t>分为子集</a:t>
            </a:r>
            <a:r>
              <a:rPr lang="en-US" altLang="zh-CN" sz="2000" i="1" dirty="0" err="1" smtClean="0">
                <a:latin typeface="Times New Roman" panose="02020603050405020304" pitchFamily="18" charset="0"/>
                <a:cs typeface="Times New Roman" panose="02020603050405020304" pitchFamily="18" charset="0"/>
              </a:rPr>
              <a:t>D</a:t>
            </a:r>
            <a:r>
              <a:rPr lang="en-US" altLang="zh-CN" sz="2000" i="1" baseline="-25000" dirty="0" err="1" smtClean="0">
                <a:latin typeface="Times New Roman" panose="02020603050405020304" pitchFamily="18" charset="0"/>
                <a:cs typeface="Times New Roman" panose="02020603050405020304" pitchFamily="18" charset="0"/>
              </a:rPr>
              <a:t>t</a:t>
            </a:r>
            <a:r>
              <a:rPr lang="en-US" altLang="zh-CN" sz="2000" baseline="30000" dirty="0" smtClean="0"/>
              <a:t>+</a:t>
            </a:r>
            <a:r>
              <a:rPr lang="zh-CN" altLang="en-US" sz="2000" dirty="0" smtClean="0"/>
              <a:t>和</a:t>
            </a:r>
            <a:r>
              <a:rPr lang="en-US" altLang="zh-CN" sz="2000" i="1" dirty="0" err="1" smtClean="0">
                <a:latin typeface="Times New Roman" panose="02020603050405020304" pitchFamily="18" charset="0"/>
                <a:cs typeface="Times New Roman" panose="02020603050405020304" pitchFamily="18" charset="0"/>
              </a:rPr>
              <a:t>D</a:t>
            </a:r>
            <a:r>
              <a:rPr lang="en-US" altLang="zh-CN" sz="2000" i="1" baseline="-25000" dirty="0" err="1">
                <a:latin typeface="Times New Roman" panose="02020603050405020304" pitchFamily="18" charset="0"/>
                <a:cs typeface="Times New Roman" panose="02020603050405020304" pitchFamily="18" charset="0"/>
              </a:rPr>
              <a:t>t</a:t>
            </a:r>
            <a:r>
              <a:rPr lang="en-US" altLang="zh-CN" sz="2000" baseline="30000" dirty="0"/>
              <a:t>-</a:t>
            </a:r>
            <a:r>
              <a:rPr lang="zh-CN" altLang="en-US" sz="2000" dirty="0" smtClean="0"/>
              <a:t>，其中</a:t>
            </a:r>
            <a:r>
              <a:rPr lang="en-US" altLang="zh-CN" sz="2000" i="1" dirty="0" err="1" smtClean="0">
                <a:latin typeface="Times New Roman" panose="02020603050405020304" pitchFamily="18" charset="0"/>
                <a:cs typeface="Times New Roman" panose="02020603050405020304" pitchFamily="18" charset="0"/>
              </a:rPr>
              <a:t>D</a:t>
            </a:r>
            <a:r>
              <a:rPr lang="en-US" altLang="zh-CN" sz="2000" i="1" baseline="-25000" dirty="0" err="1">
                <a:latin typeface="Times New Roman" panose="02020603050405020304" pitchFamily="18" charset="0"/>
                <a:cs typeface="Times New Roman" panose="02020603050405020304" pitchFamily="18" charset="0"/>
              </a:rPr>
              <a:t>t</a:t>
            </a:r>
            <a:r>
              <a:rPr lang="en-US" altLang="zh-CN" sz="2000" baseline="30000" dirty="0"/>
              <a:t>-</a:t>
            </a:r>
            <a:r>
              <a:rPr lang="zh-CN" altLang="en-US" sz="2000" dirty="0" smtClean="0"/>
              <a:t>包含那些在属性</a:t>
            </a:r>
            <a:r>
              <a:rPr lang="en-US" altLang="zh-CN" sz="2000" i="1" dirty="0">
                <a:latin typeface="Times New Roman" panose="02020603050405020304" pitchFamily="18" charset="0"/>
                <a:cs typeface="Times New Roman" panose="02020603050405020304" pitchFamily="18" charset="0"/>
              </a:rPr>
              <a:t>a</a:t>
            </a:r>
            <a:r>
              <a:rPr lang="zh-CN" altLang="en-US" sz="2000" dirty="0" smtClean="0"/>
              <a:t>上取值不大于</a:t>
            </a:r>
            <a:r>
              <a:rPr lang="en-US" altLang="zh-CN" sz="2000" i="1" dirty="0">
                <a:latin typeface="Times New Roman" panose="02020603050405020304" pitchFamily="18" charset="0"/>
                <a:cs typeface="Times New Roman" panose="02020603050405020304" pitchFamily="18" charset="0"/>
              </a:rPr>
              <a:t>t</a:t>
            </a:r>
            <a:r>
              <a:rPr lang="zh-CN" altLang="en-US" sz="2000" dirty="0" smtClean="0"/>
              <a:t>的样本，</a:t>
            </a:r>
            <a:r>
              <a:rPr lang="en-US" altLang="zh-CN" sz="2000" i="1" dirty="0">
                <a:latin typeface="Times New Roman" panose="02020603050405020304" pitchFamily="18" charset="0"/>
                <a:cs typeface="Times New Roman" panose="02020603050405020304" pitchFamily="18" charset="0"/>
              </a:rPr>
              <a:t> </a:t>
            </a:r>
            <a:r>
              <a:rPr lang="en-US" altLang="zh-CN" sz="2000" i="1" dirty="0" err="1" smtClean="0">
                <a:latin typeface="Times New Roman" panose="02020603050405020304" pitchFamily="18" charset="0"/>
                <a:cs typeface="Times New Roman" panose="02020603050405020304" pitchFamily="18" charset="0"/>
              </a:rPr>
              <a:t>D</a:t>
            </a:r>
            <a:r>
              <a:rPr lang="en-US" altLang="zh-CN" sz="2000" i="1" baseline="-25000" dirty="0" err="1">
                <a:latin typeface="Times New Roman" panose="02020603050405020304" pitchFamily="18" charset="0"/>
                <a:cs typeface="Times New Roman" panose="02020603050405020304" pitchFamily="18" charset="0"/>
              </a:rPr>
              <a:t>t</a:t>
            </a:r>
            <a:r>
              <a:rPr lang="en-US" altLang="zh-CN" sz="2000" baseline="30000" dirty="0"/>
              <a:t>+</a:t>
            </a:r>
            <a:r>
              <a:rPr lang="zh-CN" altLang="en-US" sz="2000" dirty="0" smtClean="0"/>
              <a:t>包含那些在属性</a:t>
            </a:r>
            <a:r>
              <a:rPr lang="en-US" altLang="zh-CN" sz="2000" i="1" dirty="0">
                <a:latin typeface="Times New Roman" panose="02020603050405020304" pitchFamily="18" charset="0"/>
                <a:cs typeface="Times New Roman" panose="02020603050405020304" pitchFamily="18" charset="0"/>
              </a:rPr>
              <a:t>a</a:t>
            </a:r>
            <a:r>
              <a:rPr lang="zh-CN" altLang="en-US" sz="2000" dirty="0" smtClean="0"/>
              <a:t>上取值大于</a:t>
            </a:r>
            <a:r>
              <a:rPr lang="en-US" altLang="zh-CN" sz="2000" i="1" dirty="0">
                <a:latin typeface="Times New Roman" panose="02020603050405020304" pitchFamily="18" charset="0"/>
                <a:cs typeface="Times New Roman" panose="02020603050405020304" pitchFamily="18" charset="0"/>
              </a:rPr>
              <a:t>t</a:t>
            </a:r>
            <a:r>
              <a:rPr lang="zh-CN" altLang="en-US" sz="2000" dirty="0" smtClean="0"/>
              <a:t>的样本。考虑包含</a:t>
            </a:r>
            <a:r>
              <a:rPr lang="en-US" altLang="zh-CN" sz="2000" i="1" dirty="0" smtClean="0">
                <a:latin typeface="Times New Roman" panose="02020603050405020304" pitchFamily="18" charset="0"/>
                <a:cs typeface="Times New Roman" panose="02020603050405020304" pitchFamily="18" charset="0"/>
              </a:rPr>
              <a:t>n</a:t>
            </a:r>
            <a:r>
              <a:rPr lang="en-US" altLang="zh-CN" sz="2000" dirty="0" smtClean="0"/>
              <a:t>-1</a:t>
            </a:r>
            <a:r>
              <a:rPr lang="zh-CN" altLang="en-US" sz="2000" dirty="0" smtClean="0"/>
              <a:t>个元素的候选划分点集合</a:t>
            </a:r>
            <a:endParaRPr lang="en-US" altLang="zh-CN" sz="2000" dirty="0" smtClean="0"/>
          </a:p>
          <a:p>
            <a:pPr marL="914400" lvl="2" indent="0">
              <a:buNone/>
            </a:pPr>
            <a:endParaRPr lang="en-US" altLang="zh-CN" sz="2000" dirty="0" smtClean="0"/>
          </a:p>
          <a:p>
            <a:pPr marL="914400" lvl="2" indent="0">
              <a:buNone/>
            </a:pPr>
            <a:r>
              <a:rPr lang="zh-CN" altLang="en-US" sz="2000" dirty="0"/>
              <a:t>即把区间 </a:t>
            </a:r>
            <a:r>
              <a:rPr lang="zh-CN" altLang="en-US" sz="2000" dirty="0" smtClean="0"/>
              <a:t>             </a:t>
            </a:r>
            <a:r>
              <a:rPr lang="zh-CN" altLang="en-US" sz="2000" dirty="0"/>
              <a:t>的中位点       </a:t>
            </a:r>
            <a:r>
              <a:rPr lang="zh-CN" altLang="en-US" sz="2000" dirty="0" smtClean="0"/>
              <a:t>     </a:t>
            </a:r>
            <a:r>
              <a:rPr lang="zh-CN" altLang="en-US" sz="2000" dirty="0"/>
              <a:t>作为候选划分点</a:t>
            </a:r>
            <a:endParaRPr lang="en-US" altLang="zh-CN" sz="2000" dirty="0"/>
          </a:p>
          <a:p>
            <a:pPr lvl="2"/>
            <a:endParaRPr lang="en-US" altLang="zh-CN" sz="2000" dirty="0"/>
          </a:p>
          <a:p>
            <a:pPr lvl="1"/>
            <a:endParaRPr lang="en-US" altLang="zh-CN" sz="2400" dirty="0" smtClean="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3275856" y="3488207"/>
          <a:ext cx="3456384" cy="529657"/>
        </p:xfrm>
        <a:graphic>
          <a:graphicData uri="http://schemas.openxmlformats.org/presentationml/2006/ole">
            <mc:AlternateContent xmlns:mc="http://schemas.openxmlformats.org/markup-compatibility/2006">
              <mc:Choice xmlns:v="urn:schemas-microsoft-com:vml" Requires="v">
                <p:oleObj spid="_x0000_s13464" name="Formula" r:id="rId1" imgW="1974850" imgH="300990" progId="Equation.Ribbit">
                  <p:embed/>
                </p:oleObj>
              </mc:Choice>
              <mc:Fallback>
                <p:oleObj name="Formula" r:id="rId1" imgW="1974850" imgH="300990" progId="Equation.Ribbit">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488207"/>
                        <a:ext cx="3456384" cy="529657"/>
                      </a:xfrm>
                      <a:prstGeom prst="rect">
                        <a:avLst/>
                      </a:prstGeom>
                      <a:noFill/>
                      <a:ln>
                        <a:noFill/>
                      </a:ln>
                    </p:spPr>
                  </p:pic>
                </p:oleObj>
              </mc:Fallback>
            </mc:AlternateContent>
          </a:graphicData>
        </a:graphic>
      </p:graphicFrame>
      <p:graphicFrame>
        <p:nvGraphicFramePr>
          <p:cNvPr id="4" name="对象 3"/>
          <p:cNvGraphicFramePr>
            <a:graphicFrameLocks noChangeAspect="1"/>
          </p:cNvGraphicFramePr>
          <p:nvPr/>
        </p:nvGraphicFramePr>
        <p:xfrm>
          <a:off x="2429344" y="4057816"/>
          <a:ext cx="784225" cy="277812"/>
        </p:xfrm>
        <a:graphic>
          <a:graphicData uri="http://schemas.openxmlformats.org/presentationml/2006/ole">
            <mc:AlternateContent xmlns:mc="http://schemas.openxmlformats.org/markup-compatibility/2006">
              <mc:Choice xmlns:v="urn:schemas-microsoft-com:vml" Requires="v">
                <p:oleObj spid="_x0000_s13465" name="Formula" r:id="rId3" imgW="524510" imgH="185420" progId="Equation.Ribbit">
                  <p:embed/>
                </p:oleObj>
              </mc:Choice>
              <mc:Fallback>
                <p:oleObj name="Formula" r:id="rId3" imgW="524510" imgH="185420" progId="Equation.Ribbit">
                  <p:embed/>
                  <p:pic>
                    <p:nvPicPr>
                      <p:cNvPr id="0" name="对象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9344" y="4057816"/>
                        <a:ext cx="78422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4251325" y="4013856"/>
          <a:ext cx="641350" cy="344487"/>
        </p:xfrm>
        <a:graphic>
          <a:graphicData uri="http://schemas.openxmlformats.org/presentationml/2006/ole">
            <mc:AlternateContent xmlns:mc="http://schemas.openxmlformats.org/markup-compatibility/2006">
              <mc:Choice xmlns:v="urn:schemas-microsoft-com:vml" Requires="v">
                <p:oleObj spid="_x0000_s13466" name="Formula" r:id="rId5" imgW="414655" imgH="222250" progId="Equation.Ribbit">
                  <p:embed/>
                </p:oleObj>
              </mc:Choice>
              <mc:Fallback>
                <p:oleObj name="Formula" r:id="rId5" imgW="414655" imgH="222250" progId="Equation.Ribbit">
                  <p:embed/>
                  <p:pic>
                    <p:nvPicPr>
                      <p:cNvPr id="0" name="对象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1325" y="4013856"/>
                        <a:ext cx="641350"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背景知识</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模型结构</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学习</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算法</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剪枝</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处理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特殊属性处理</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a:solidFill>
                  <a:schemeClr val="bg1">
                    <a:lumMod val="85000"/>
                  </a:schemeClr>
                </a:solidFill>
                <a:latin typeface="黑体" panose="02010609060101010101" pitchFamily="49" charset="-122"/>
                <a:ea typeface="黑体" panose="02010609060101010101" pitchFamily="49" charset="-122"/>
                <a:sym typeface="+mn-ea"/>
              </a:rPr>
              <a:t>多变量决策树</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连续值</a:t>
            </a:r>
            <a:endParaRPr lang="en-US" altLang="zh-CN" sz="1600" dirty="0"/>
          </a:p>
          <a:p>
            <a:pPr lvl="1"/>
            <a:r>
              <a:rPr lang="zh-CN" altLang="en-US" sz="2400" dirty="0" smtClean="0"/>
              <a:t>连续</a:t>
            </a:r>
            <a:r>
              <a:rPr lang="zh-CN" altLang="en-US" sz="2400" dirty="0"/>
              <a:t>属性离散化</a:t>
            </a:r>
            <a:r>
              <a:rPr lang="en-US" altLang="zh-CN" sz="2400" dirty="0"/>
              <a:t>(</a:t>
            </a:r>
            <a:r>
              <a:rPr lang="zh-CN" altLang="en-US" sz="2400" dirty="0"/>
              <a:t>二分法</a:t>
            </a:r>
            <a:r>
              <a:rPr lang="en-US" altLang="zh-CN" sz="2400" dirty="0" smtClean="0"/>
              <a:t>)</a:t>
            </a:r>
            <a:endParaRPr lang="en-US" altLang="zh-CN" sz="2400" dirty="0"/>
          </a:p>
          <a:p>
            <a:pPr lvl="2"/>
            <a:r>
              <a:rPr lang="zh-CN" altLang="en-US" sz="2000" dirty="0"/>
              <a:t>第二步：采用离散属性值方法，考察这些划分点，选取最优的划分点进行样本集合的划分</a:t>
            </a:r>
            <a:endParaRPr lang="en-US" altLang="zh-CN" sz="2000" dirty="0"/>
          </a:p>
          <a:p>
            <a:pPr marL="914400" lvl="2" indent="0">
              <a:buNone/>
            </a:pPr>
            <a:endParaRPr lang="en-US" altLang="zh-CN" sz="2000" dirty="0" smtClean="0"/>
          </a:p>
          <a:p>
            <a:pPr lvl="2"/>
            <a:endParaRPr lang="en-US" altLang="zh-CN" sz="2000" dirty="0" smtClean="0"/>
          </a:p>
          <a:p>
            <a:pPr lvl="2"/>
            <a:endParaRPr lang="en-US" altLang="zh-CN" sz="2000" dirty="0"/>
          </a:p>
          <a:p>
            <a:pPr marL="914400" lvl="2" indent="0">
              <a:buNone/>
            </a:pPr>
            <a:r>
              <a:rPr lang="zh-CN" altLang="en-US" sz="2000" dirty="0" smtClean="0"/>
              <a:t>其中                      </a:t>
            </a:r>
            <a:r>
              <a:rPr lang="zh-CN" altLang="en-US" sz="2000" dirty="0"/>
              <a:t>是</a:t>
            </a:r>
            <a:r>
              <a:rPr lang="zh-CN" altLang="en-US" sz="2000" dirty="0" smtClean="0"/>
              <a:t>样本集</a:t>
            </a:r>
            <a:r>
              <a:rPr lang="en-US" altLang="zh-CN" sz="2000" i="1" dirty="0">
                <a:latin typeface="Times New Roman" panose="02020603050405020304" pitchFamily="18" charset="0"/>
                <a:cs typeface="Times New Roman" panose="02020603050405020304" pitchFamily="18" charset="0"/>
              </a:rPr>
              <a:t>D</a:t>
            </a:r>
            <a:r>
              <a:rPr lang="zh-CN" altLang="en-US" sz="2000" dirty="0" smtClean="0"/>
              <a:t>基于</a:t>
            </a:r>
            <a:r>
              <a:rPr lang="zh-CN" altLang="en-US" sz="2000" dirty="0"/>
              <a:t>划分</a:t>
            </a:r>
            <a:r>
              <a:rPr lang="zh-CN" altLang="en-US" sz="2000" dirty="0" smtClean="0"/>
              <a:t>点</a:t>
            </a:r>
            <a:r>
              <a:rPr lang="en-US" altLang="zh-CN" sz="2000" i="1" dirty="0">
                <a:latin typeface="Times New Roman" panose="02020603050405020304" pitchFamily="18" charset="0"/>
                <a:cs typeface="Times New Roman" panose="02020603050405020304" pitchFamily="18" charset="0"/>
              </a:rPr>
              <a:t>t</a:t>
            </a:r>
            <a:r>
              <a:rPr lang="zh-CN" altLang="en-US" sz="2000" dirty="0" smtClean="0"/>
              <a:t>二</a:t>
            </a:r>
            <a:r>
              <a:rPr lang="zh-CN" altLang="en-US" sz="2000" dirty="0"/>
              <a:t>分后的信息增益，于是， 就可选择</a:t>
            </a:r>
            <a:r>
              <a:rPr lang="zh-CN" altLang="en-US" sz="2000" dirty="0" smtClean="0"/>
              <a:t>使                       </a:t>
            </a:r>
            <a:r>
              <a:rPr lang="zh-CN" altLang="en-US" sz="2000" dirty="0"/>
              <a:t>最大化的</a:t>
            </a:r>
            <a:r>
              <a:rPr lang="zh-CN" altLang="en-US" sz="2000" dirty="0" smtClean="0"/>
              <a:t>划分</a:t>
            </a:r>
            <a:endParaRPr lang="en-US" altLang="zh-CN" sz="2000" dirty="0" smtClean="0"/>
          </a:p>
          <a:p>
            <a:pPr lvl="1"/>
            <a:r>
              <a:rPr lang="zh-CN" altLang="en-US" sz="2400" smtClean="0"/>
              <a:t>可以</a:t>
            </a:r>
            <a:r>
              <a:rPr lang="zh-CN" altLang="en-US" sz="2400" dirty="0"/>
              <a:t>进行</a:t>
            </a:r>
            <a:r>
              <a:rPr lang="zh-CN" altLang="en-US" sz="2400" dirty="0" smtClean="0"/>
              <a:t>多分，但带来的计算量太大</a:t>
            </a:r>
            <a:endParaRPr lang="en-US" altLang="zh-CN" sz="2400" dirty="0"/>
          </a:p>
          <a:p>
            <a:pPr marL="914400" lvl="2" indent="0">
              <a:buNone/>
            </a:pPr>
            <a:endParaRPr lang="en-US" altLang="zh-CN" sz="2000" dirty="0" smtClean="0">
              <a:latin typeface="黑体" panose="02010609060101010101" pitchFamily="49" charset="-122"/>
              <a:ea typeface="黑体" panose="02010609060101010101" pitchFamily="49" charset="-122"/>
            </a:endParaRPr>
          </a:p>
        </p:txBody>
      </p:sp>
      <p:graphicFrame>
        <p:nvGraphicFramePr>
          <p:cNvPr id="7" name="对象 6"/>
          <p:cNvGraphicFramePr>
            <a:graphicFrameLocks noChangeAspect="1"/>
          </p:cNvGraphicFramePr>
          <p:nvPr/>
        </p:nvGraphicFramePr>
        <p:xfrm>
          <a:off x="3131841" y="3149294"/>
          <a:ext cx="3600399" cy="667794"/>
        </p:xfrm>
        <a:graphic>
          <a:graphicData uri="http://schemas.openxmlformats.org/presentationml/2006/ole">
            <mc:AlternateContent xmlns:mc="http://schemas.openxmlformats.org/markup-compatibility/2006">
              <mc:Choice xmlns:v="urn:schemas-microsoft-com:vml" Requires="v">
                <p:oleObj spid="_x0000_s14535" name="Formula" r:id="rId1" imgW="2467610" imgH="457200" progId="Equation.Ribbit">
                  <p:embed/>
                </p:oleObj>
              </mc:Choice>
              <mc:Fallback>
                <p:oleObj name="Formula" r:id="rId1" imgW="2467610" imgH="457200" progId="Equation.Ribbit">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1841" y="3149294"/>
                        <a:ext cx="3600399" cy="667794"/>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nvGraphicFramePr>
        <p:xfrm>
          <a:off x="1976265" y="2795362"/>
          <a:ext cx="3047742" cy="357602"/>
        </p:xfrm>
        <a:graphic>
          <a:graphicData uri="http://schemas.openxmlformats.org/presentationml/2006/ole">
            <mc:AlternateContent xmlns:mc="http://schemas.openxmlformats.org/markup-compatibility/2006">
              <mc:Choice xmlns:v="urn:schemas-microsoft-com:vml" Requires="v">
                <p:oleObj spid="_x0000_s14536" name="Formula" r:id="rId3" imgW="2043430" imgH="240030" progId="Equation.Ribbit">
                  <p:embed/>
                </p:oleObj>
              </mc:Choice>
              <mc:Fallback>
                <p:oleObj name="Formula" r:id="rId3" imgW="2043430" imgH="240030" progId="Equation.Ribbit">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65" y="2795362"/>
                        <a:ext cx="3047742" cy="357602"/>
                      </a:xfrm>
                      <a:prstGeom prst="rect">
                        <a:avLst/>
                      </a:prstGeom>
                      <a:noFill/>
                      <a:ln>
                        <a:noFill/>
                      </a:ln>
                    </p:spPr>
                  </p:pic>
                </p:oleObj>
              </mc:Fallback>
            </mc:AlternateContent>
          </a:graphicData>
        </a:graphic>
      </p:graphicFrame>
      <p:graphicFrame>
        <p:nvGraphicFramePr>
          <p:cNvPr id="9" name="对象 8"/>
          <p:cNvGraphicFramePr>
            <a:graphicFrameLocks noChangeAspect="1"/>
          </p:cNvGraphicFramePr>
          <p:nvPr/>
        </p:nvGraphicFramePr>
        <p:xfrm>
          <a:off x="1888448" y="3887424"/>
          <a:ext cx="1306512" cy="285750"/>
        </p:xfrm>
        <a:graphic>
          <a:graphicData uri="http://schemas.openxmlformats.org/presentationml/2006/ole">
            <mc:AlternateContent xmlns:mc="http://schemas.openxmlformats.org/markup-compatibility/2006">
              <mc:Choice xmlns:v="urn:schemas-microsoft-com:vml" Requires="v">
                <p:oleObj spid="_x0000_s14537" name="Formula" r:id="rId5" imgW="812800" imgH="177800" progId="Equation.Ribbit">
                  <p:embed/>
                </p:oleObj>
              </mc:Choice>
              <mc:Fallback>
                <p:oleObj name="Formula" r:id="rId5" imgW="812800" imgH="177800" progId="Equation.Ribbit">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8448" y="3887424"/>
                        <a:ext cx="1306512"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2699792" y="4193040"/>
          <a:ext cx="1306513" cy="285750"/>
        </p:xfrm>
        <a:graphic>
          <a:graphicData uri="http://schemas.openxmlformats.org/presentationml/2006/ole">
            <mc:AlternateContent xmlns:mc="http://schemas.openxmlformats.org/markup-compatibility/2006">
              <mc:Choice xmlns:v="urn:schemas-microsoft-com:vml" Requires="v">
                <p:oleObj spid="_x0000_s14538" name="Formula" r:id="rId7" imgW="812800" imgH="177800" progId="Equation.Ribbit">
                  <p:embed/>
                </p:oleObj>
              </mc:Choice>
              <mc:Fallback>
                <p:oleObj name="Formula" r:id="rId7" imgW="812800" imgH="177800" progId="Equation.Ribbit">
                  <p:embed/>
                  <p:pic>
                    <p:nvPicPr>
                      <p:cNvPr id="0" name="对象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99792" y="4193040"/>
                        <a:ext cx="130651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连续值</a:t>
            </a:r>
            <a:endParaRPr lang="en-US" altLang="zh-CN" sz="1600" dirty="0"/>
          </a:p>
          <a:p>
            <a:pPr lvl="1"/>
            <a:r>
              <a:rPr lang="zh-CN" altLang="en-US" sz="2400" dirty="0" smtClean="0"/>
              <a:t>连续</a:t>
            </a:r>
            <a:r>
              <a:rPr lang="zh-CN" altLang="en-US" sz="2400" dirty="0"/>
              <a:t>属性离散化</a:t>
            </a:r>
            <a:r>
              <a:rPr lang="en-US" altLang="zh-CN" sz="2400" dirty="0"/>
              <a:t>(</a:t>
            </a:r>
            <a:r>
              <a:rPr lang="zh-CN" altLang="en-US" sz="2400" dirty="0"/>
              <a:t>二分法</a:t>
            </a:r>
            <a:r>
              <a:rPr lang="en-US" altLang="zh-CN" sz="2400" dirty="0" smtClean="0"/>
              <a:t>)</a:t>
            </a:r>
            <a:endParaRPr lang="en-US" altLang="zh-CN" sz="2400" dirty="0"/>
          </a:p>
          <a:p>
            <a:pPr lvl="1"/>
            <a:endParaRPr lang="en-US" altLang="zh-CN" sz="2400" dirty="0" smtClean="0">
              <a:latin typeface="黑体" panose="02010609060101010101" pitchFamily="49" charset="-122"/>
              <a:ea typeface="黑体" panose="02010609060101010101" pitchFamily="49" charset="-122"/>
            </a:endParaRPr>
          </a:p>
        </p:txBody>
      </p:sp>
      <p:pic>
        <p:nvPicPr>
          <p:cNvPr id="11" name="内容占位符 3"/>
          <p:cNvPicPr>
            <a:picLocks noChangeAspect="1"/>
          </p:cNvPicPr>
          <p:nvPr/>
        </p:nvPicPr>
        <p:blipFill>
          <a:blip r:embed="rId1"/>
          <a:stretch>
            <a:fillRect/>
          </a:stretch>
        </p:blipFill>
        <p:spPr>
          <a:xfrm>
            <a:off x="827584" y="2053057"/>
            <a:ext cx="5396325" cy="3399957"/>
          </a:xfrm>
          <a:prstGeom prst="rect">
            <a:avLst/>
          </a:prstGeom>
        </p:spPr>
      </p:pic>
      <p:sp>
        <p:nvSpPr>
          <p:cNvPr id="12" name="文本框 4"/>
          <p:cNvSpPr txBox="1"/>
          <p:nvPr/>
        </p:nvSpPr>
        <p:spPr>
          <a:xfrm>
            <a:off x="6127881" y="2249678"/>
            <a:ext cx="2938072" cy="2585323"/>
          </a:xfrm>
          <a:prstGeom prst="rect">
            <a:avLst/>
          </a:prstGeom>
          <a:noFill/>
        </p:spPr>
        <p:txBody>
          <a:bodyPr wrap="square" rtlCol="0">
            <a:spAutoFit/>
          </a:bodyPr>
          <a:lstStyle/>
          <a:p>
            <a:r>
              <a:rPr lang="zh-CN" altLang="en-US" dirty="0" smtClean="0"/>
              <a:t>对属性“密度”，其候选划分点集合包含</a:t>
            </a:r>
            <a:r>
              <a:rPr lang="en-US" altLang="zh-CN" dirty="0"/>
              <a:t> </a:t>
            </a:r>
            <a:r>
              <a:rPr lang="en-US" altLang="zh-CN" dirty="0" smtClean="0"/>
              <a:t>   </a:t>
            </a:r>
            <a:r>
              <a:rPr lang="zh-CN" altLang="en-US" dirty="0" smtClean="0"/>
              <a:t>个候选值：</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可计算其信息增益为          ，对应划分点为</a:t>
            </a:r>
            <a:endParaRPr lang="en-US" altLang="zh-CN" dirty="0" smtClean="0"/>
          </a:p>
          <a:p>
            <a:r>
              <a:rPr lang="en-US" altLang="zh-CN" dirty="0" smtClean="0"/>
              <a:t>      </a:t>
            </a:r>
            <a:endParaRPr lang="zh-CN" altLang="en-US" dirty="0"/>
          </a:p>
        </p:txBody>
      </p:sp>
      <p:graphicFrame>
        <p:nvGraphicFramePr>
          <p:cNvPr id="13" name="对象 12"/>
          <p:cNvGraphicFramePr>
            <a:graphicFrameLocks noChangeAspect="1"/>
          </p:cNvGraphicFramePr>
          <p:nvPr/>
        </p:nvGraphicFramePr>
        <p:xfrm>
          <a:off x="6243230" y="2886768"/>
          <a:ext cx="2820988" cy="1004887"/>
        </p:xfrm>
        <a:graphic>
          <a:graphicData uri="http://schemas.openxmlformats.org/presentationml/2006/ole">
            <mc:AlternateContent xmlns:mc="http://schemas.openxmlformats.org/markup-compatibility/2006">
              <mc:Choice xmlns:v="urn:schemas-microsoft-com:vml" Requires="v">
                <p:oleObj spid="_x0000_s15550" name="Formula" r:id="rId2" imgW="14982825" imgH="5457825" progId="Equation.Ribbit">
                  <p:embed/>
                </p:oleObj>
              </mc:Choice>
              <mc:Fallback>
                <p:oleObj name="Formula" r:id="rId2" imgW="14982825" imgH="5457825" progId="Equation.Ribbit">
                  <p:embed/>
                  <p:pic>
                    <p:nvPicPr>
                      <p:cNvPr id="0" name="图片 15549"/>
                      <p:cNvPicPr/>
                      <p:nvPr/>
                    </p:nvPicPr>
                    <p:blipFill>
                      <a:blip r:embed="rId3"/>
                      <a:stretch>
                        <a:fillRect/>
                      </a:stretch>
                    </p:blipFill>
                    <p:spPr>
                      <a:xfrm>
                        <a:off x="6243230" y="2886768"/>
                        <a:ext cx="2820988" cy="1004887"/>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8299043" y="3980555"/>
          <a:ext cx="519112" cy="252413"/>
        </p:xfrm>
        <a:graphic>
          <a:graphicData uri="http://schemas.openxmlformats.org/presentationml/2006/ole">
            <mc:AlternateContent xmlns:mc="http://schemas.openxmlformats.org/markup-compatibility/2006">
              <mc:Choice xmlns:v="urn:schemas-microsoft-com:vml" Requires="v">
                <p:oleObj spid="_x0000_s15551" name="Formula" r:id="rId4" imgW="2533650" imgH="1219200" progId="Equation.Ribbit">
                  <p:embed/>
                </p:oleObj>
              </mc:Choice>
              <mc:Fallback>
                <p:oleObj name="Formula" r:id="rId4" imgW="2533650" imgH="1219200" progId="Equation.Ribbit">
                  <p:embed/>
                  <p:pic>
                    <p:nvPicPr>
                      <p:cNvPr id="0" name="图片 15550"/>
                      <p:cNvPicPr/>
                      <p:nvPr/>
                    </p:nvPicPr>
                    <p:blipFill>
                      <a:blip r:embed="rId5"/>
                      <a:stretch>
                        <a:fillRect/>
                      </a:stretch>
                    </p:blipFill>
                    <p:spPr>
                      <a:xfrm>
                        <a:off x="8299043" y="3980555"/>
                        <a:ext cx="519112" cy="252413"/>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7619593" y="4248843"/>
          <a:ext cx="511175" cy="250825"/>
        </p:xfrm>
        <a:graphic>
          <a:graphicData uri="http://schemas.openxmlformats.org/presentationml/2006/ole">
            <mc:AlternateContent xmlns:mc="http://schemas.openxmlformats.org/markup-compatibility/2006">
              <mc:Choice xmlns:v="urn:schemas-microsoft-com:vml" Requires="v">
                <p:oleObj spid="_x0000_s15552" name="Formula" r:id="rId6" imgW="2495550" imgH="1219200" progId="Equation.Ribbit">
                  <p:embed/>
                </p:oleObj>
              </mc:Choice>
              <mc:Fallback>
                <p:oleObj name="Formula" r:id="rId6" imgW="2495550" imgH="1219200" progId="Equation.Ribbit">
                  <p:embed/>
                  <p:pic>
                    <p:nvPicPr>
                      <p:cNvPr id="0" name="图片 15551"/>
                      <p:cNvPicPr/>
                      <p:nvPr/>
                    </p:nvPicPr>
                    <p:blipFill>
                      <a:blip r:embed="rId7"/>
                      <a:stretch>
                        <a:fillRect/>
                      </a:stretch>
                    </p:blipFill>
                    <p:spPr>
                      <a:xfrm>
                        <a:off x="7619593" y="4248843"/>
                        <a:ext cx="511175" cy="250825"/>
                      </a:xfrm>
                      <a:prstGeom prst="rect">
                        <a:avLst/>
                      </a:prstGeom>
                    </p:spPr>
                  </p:pic>
                </p:oleObj>
              </mc:Fallback>
            </mc:AlternateContent>
          </a:graphicData>
        </a:graphic>
      </p:graphicFrame>
      <p:sp>
        <p:nvSpPr>
          <p:cNvPr id="16" name="文本框 9"/>
          <p:cNvSpPr txBox="1"/>
          <p:nvPr/>
        </p:nvSpPr>
        <p:spPr>
          <a:xfrm>
            <a:off x="6127881" y="4726885"/>
            <a:ext cx="2980623" cy="646331"/>
          </a:xfrm>
          <a:prstGeom prst="rect">
            <a:avLst/>
          </a:prstGeom>
          <a:noFill/>
        </p:spPr>
        <p:txBody>
          <a:bodyPr wrap="square" rtlCol="0">
            <a:spAutoFit/>
          </a:bodyPr>
          <a:lstStyle/>
          <a:p>
            <a:r>
              <a:rPr lang="zh-CN" altLang="en-US" dirty="0" smtClean="0"/>
              <a:t>对属性“含糖量”进行</a:t>
            </a:r>
            <a:r>
              <a:rPr lang="zh-CN" altLang="en-US" dirty="0"/>
              <a:t>同样</a:t>
            </a:r>
            <a:r>
              <a:rPr lang="zh-CN" altLang="en-US" dirty="0" smtClean="0"/>
              <a:t>处理</a:t>
            </a:r>
            <a:endParaRPr lang="zh-CN" altLang="en-US" dirty="0"/>
          </a:p>
        </p:txBody>
      </p:sp>
      <p:graphicFrame>
        <p:nvGraphicFramePr>
          <p:cNvPr id="17" name="对象 16"/>
          <p:cNvGraphicFramePr>
            <a:graphicFrameLocks noChangeAspect="1"/>
          </p:cNvGraphicFramePr>
          <p:nvPr/>
        </p:nvGraphicFramePr>
        <p:xfrm>
          <a:off x="7608480" y="2596255"/>
          <a:ext cx="242888" cy="282575"/>
        </p:xfrm>
        <a:graphic>
          <a:graphicData uri="http://schemas.openxmlformats.org/presentationml/2006/ole">
            <mc:AlternateContent xmlns:mc="http://schemas.openxmlformats.org/markup-compatibility/2006">
              <mc:Choice xmlns:v="urn:schemas-microsoft-com:vml" Requires="v">
                <p:oleObj spid="_x0000_s15553" name="Formula" r:id="rId8" imgW="1057275" imgH="1219200" progId="Equation.Ribbit">
                  <p:embed/>
                </p:oleObj>
              </mc:Choice>
              <mc:Fallback>
                <p:oleObj name="Formula" r:id="rId8" imgW="1057275" imgH="1219200" progId="Equation.Ribbit">
                  <p:embed/>
                  <p:pic>
                    <p:nvPicPr>
                      <p:cNvPr id="0" name="图片 15552"/>
                      <p:cNvPicPr/>
                      <p:nvPr/>
                    </p:nvPicPr>
                    <p:blipFill>
                      <a:blip r:embed="rId9"/>
                      <a:stretch>
                        <a:fillRect/>
                      </a:stretch>
                    </p:blipFill>
                    <p:spPr>
                      <a:xfrm>
                        <a:off x="7608480" y="2596255"/>
                        <a:ext cx="242888" cy="282575"/>
                      </a:xfrm>
                      <a:prstGeom prst="rect">
                        <a:avLst/>
                      </a:prstGeom>
                    </p:spPr>
                  </p:pic>
                </p:oleObj>
              </mc:Fallback>
            </mc:AlternateContent>
          </a:graphicData>
        </a:graphic>
      </p:graphicFrame>
      <p:sp>
        <p:nvSpPr>
          <p:cNvPr id="18" name="Rectangle 3"/>
          <p:cNvSpPr>
            <a:spLocks noChangeArrowheads="1"/>
          </p:cNvSpPr>
          <p:nvPr/>
        </p:nvSpPr>
        <p:spPr bwMode="auto">
          <a:xfrm>
            <a:off x="1832172" y="5644624"/>
            <a:ext cx="5881491" cy="102473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0" indent="0" algn="ctr">
              <a:lnSpc>
                <a:spcPts val="3200"/>
              </a:lnSpc>
              <a:buNone/>
            </a:pPr>
            <a:r>
              <a:rPr lang="zh-CN" altLang="en-US" sz="2200" dirty="0" smtClean="0">
                <a:latin typeface="幼圆" panose="02010509060101010101" pitchFamily="49" charset="-122"/>
                <a:ea typeface="幼圆" panose="02010509060101010101" pitchFamily="49" charset="-122"/>
              </a:rPr>
              <a:t>与离散属性不同，若当前结点划分属性为连续属性，</a:t>
            </a:r>
            <a:r>
              <a:rPr lang="zh-CN" altLang="en-US" sz="2200" dirty="0" smtClean="0">
                <a:solidFill>
                  <a:srgbClr val="0000FF"/>
                </a:solidFill>
                <a:latin typeface="幼圆" panose="02010509060101010101" pitchFamily="49" charset="-122"/>
                <a:ea typeface="幼圆" panose="02010509060101010101" pitchFamily="49" charset="-122"/>
              </a:rPr>
              <a:t>该</a:t>
            </a:r>
            <a:r>
              <a:rPr lang="zh-CN" altLang="en-US" sz="2200" dirty="0">
                <a:solidFill>
                  <a:srgbClr val="0000FF"/>
                </a:solidFill>
                <a:latin typeface="幼圆" panose="02010509060101010101" pitchFamily="49" charset="-122"/>
                <a:ea typeface="幼圆" panose="02010509060101010101" pitchFamily="49" charset="-122"/>
              </a:rPr>
              <a:t>属性</a:t>
            </a:r>
            <a:r>
              <a:rPr lang="zh-CN" altLang="en-US" sz="2200" dirty="0" smtClean="0">
                <a:solidFill>
                  <a:srgbClr val="0000FF"/>
                </a:solidFill>
                <a:latin typeface="幼圆" panose="02010509060101010101" pitchFamily="49" charset="-122"/>
                <a:ea typeface="幼圆" panose="02010509060101010101" pitchFamily="49" charset="-122"/>
              </a:rPr>
              <a:t>还可作为其后代结点的划分属性</a:t>
            </a:r>
            <a:endParaRPr lang="zh-CN" altLang="en-US" sz="2200" i="0" dirty="0" smtClean="0">
              <a:solidFill>
                <a:srgbClr val="0000FF"/>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p:cTn id="11" dur="500" fill="hold"/>
                                        <p:tgtEl>
                                          <p:spTgt spid="18"/>
                                        </p:tgtEl>
                                        <p:attrNameLst>
                                          <p:attrName>ppt_w</p:attrName>
                                        </p:attrNameLst>
                                      </p:cBhvr>
                                      <p:tavLst>
                                        <p:tav tm="0">
                                          <p:val>
                                            <p:fltVal val="0"/>
                                          </p:val>
                                        </p:tav>
                                        <p:tav tm="100000">
                                          <p:val>
                                            <p:strVal val="#ppt_w"/>
                                          </p:val>
                                        </p:tav>
                                      </p:tavLst>
                                    </p:anim>
                                    <p:anim calcmode="lin" valueType="num">
                                      <p:cBhvr>
                                        <p:cTn id="12" dur="500" fill="hold"/>
                                        <p:tgtEl>
                                          <p:spTgt spid="18"/>
                                        </p:tgtEl>
                                        <p:attrNameLst>
                                          <p:attrName>ppt_h</p:attrName>
                                        </p:attrNameLst>
                                      </p:cBhvr>
                                      <p:tavLst>
                                        <p:tav tm="0">
                                          <p:val>
                                            <p:fltVal val="0"/>
                                          </p:val>
                                        </p:tav>
                                        <p:tav tm="100000">
                                          <p:val>
                                            <p:strVal val="#ppt_h"/>
                                          </p:val>
                                        </p:tav>
                                      </p:tavLst>
                                    </p:anim>
                                    <p:animEffect transition="in" filter="fade">
                                      <p:cBhvr>
                                        <p:cTn id="1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缺失</a:t>
            </a:r>
            <a:r>
              <a:rPr lang="zh-CN" altLang="en-US" sz="2800" dirty="0" smtClean="0">
                <a:latin typeface="黑体" panose="02010609060101010101" pitchFamily="49" charset="-122"/>
                <a:ea typeface="黑体" panose="02010609060101010101" pitchFamily="49" charset="-122"/>
              </a:rPr>
              <a:t>值</a:t>
            </a:r>
            <a:endParaRPr lang="en-US" altLang="zh-CN" sz="1600" dirty="0"/>
          </a:p>
          <a:p>
            <a:pPr lvl="1"/>
            <a:r>
              <a:rPr lang="zh-CN" altLang="en-US" sz="2400" dirty="0"/>
              <a:t>不完整样本，即样本的属性值缺失</a:t>
            </a:r>
            <a:endParaRPr lang="en-US" altLang="zh-CN" sz="2400" dirty="0"/>
          </a:p>
          <a:p>
            <a:pPr lvl="1"/>
            <a:r>
              <a:rPr lang="zh-CN" altLang="en-US" sz="2400" dirty="0"/>
              <a:t>仅使用无缺失的样本进行学习</a:t>
            </a:r>
            <a:r>
              <a:rPr lang="en-US" altLang="zh-CN" sz="2400" dirty="0"/>
              <a:t>? </a:t>
            </a:r>
            <a:endParaRPr lang="en-US" altLang="zh-CN" sz="2400" dirty="0"/>
          </a:p>
          <a:p>
            <a:pPr lvl="2"/>
            <a:r>
              <a:rPr lang="zh-CN" altLang="en-US" sz="2000" dirty="0">
                <a:latin typeface="+mn-ea"/>
              </a:rPr>
              <a:t>对数据信息极大的</a:t>
            </a:r>
            <a:r>
              <a:rPr lang="zh-CN" altLang="en-US" sz="2000" dirty="0" smtClean="0">
                <a:latin typeface="+mn-ea"/>
              </a:rPr>
              <a:t>浪费</a:t>
            </a:r>
            <a:endParaRPr lang="en-US" altLang="zh-CN" sz="2400" dirty="0"/>
          </a:p>
          <a:p>
            <a:pPr lvl="1"/>
            <a:r>
              <a:rPr lang="zh-CN" altLang="en-US" sz="2400" dirty="0"/>
              <a:t>使用有缺失值的样本，需要解决哪些问题？</a:t>
            </a:r>
            <a:endParaRPr lang="en-US" altLang="zh-CN" sz="2400" dirty="0"/>
          </a:p>
          <a:p>
            <a:pPr lvl="2"/>
            <a:r>
              <a:rPr lang="en-US" altLang="zh-CN" sz="2000" dirty="0">
                <a:latin typeface="+mn-ea"/>
              </a:rPr>
              <a:t>Q1</a:t>
            </a:r>
            <a:r>
              <a:rPr lang="zh-CN" altLang="en-US" sz="2000" dirty="0">
                <a:latin typeface="+mn-ea"/>
              </a:rPr>
              <a:t>：如何在属性缺失的情况下进行划分属性选择？</a:t>
            </a:r>
            <a:endParaRPr lang="en-US" altLang="zh-CN" sz="2000" dirty="0">
              <a:latin typeface="+mn-ea"/>
            </a:endParaRPr>
          </a:p>
          <a:p>
            <a:pPr lvl="2"/>
            <a:r>
              <a:rPr lang="en-US" altLang="zh-CN" sz="2000" dirty="0">
                <a:latin typeface="+mn-ea"/>
              </a:rPr>
              <a:t>Q2</a:t>
            </a:r>
            <a:r>
              <a:rPr lang="zh-CN" altLang="en-US" sz="2000" dirty="0">
                <a:latin typeface="+mn-ea"/>
              </a:rPr>
              <a:t>：给定划分属性</a:t>
            </a:r>
            <a:r>
              <a:rPr lang="en-US" altLang="zh-CN" sz="2000" dirty="0">
                <a:latin typeface="+mn-ea"/>
              </a:rPr>
              <a:t>,</a:t>
            </a:r>
            <a:r>
              <a:rPr lang="zh-CN" altLang="en-US" sz="2000" dirty="0">
                <a:latin typeface="+mn-ea"/>
              </a:rPr>
              <a:t>若样本在该属性上的值缺失，如何对样本进行划分？</a:t>
            </a:r>
            <a:endParaRPr lang="en-US" altLang="zh-CN" sz="2000" dirty="0">
              <a:latin typeface="+mn-ea"/>
            </a:endParaRPr>
          </a:p>
          <a:p>
            <a:pPr lvl="2"/>
            <a:endParaRPr lang="en-US" altLang="zh-CN" sz="2000" dirty="0"/>
          </a:p>
          <a:p>
            <a:pPr lvl="1"/>
            <a:endParaRPr lang="en-US" altLang="zh-CN"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缺失</a:t>
            </a:r>
            <a:r>
              <a:rPr lang="zh-CN" altLang="en-US" sz="2800" dirty="0" smtClean="0">
                <a:latin typeface="黑体" panose="02010609060101010101" pitchFamily="49" charset="-122"/>
                <a:ea typeface="黑体" panose="02010609060101010101" pitchFamily="49" charset="-122"/>
              </a:rPr>
              <a:t>值</a:t>
            </a:r>
            <a:endParaRPr lang="en-US" altLang="zh-CN" sz="1600" dirty="0"/>
          </a:p>
          <a:p>
            <a:pPr lvl="1"/>
            <a:r>
              <a:rPr lang="zh-CN" altLang="en-US" sz="2400" dirty="0" smtClean="0"/>
              <a:t>      表示</a:t>
            </a:r>
            <a:r>
              <a:rPr lang="en-US" altLang="zh-CN" sz="2400" i="1" dirty="0" smtClean="0">
                <a:latin typeface="Times New Roman" panose="02020603050405020304" pitchFamily="18" charset="0"/>
                <a:cs typeface="Times New Roman" panose="02020603050405020304" pitchFamily="18" charset="0"/>
              </a:rPr>
              <a:t>D</a:t>
            </a:r>
            <a:r>
              <a:rPr lang="zh-CN" altLang="en-US" sz="2400" dirty="0" smtClean="0"/>
              <a:t>中</a:t>
            </a:r>
            <a:r>
              <a:rPr lang="zh-CN" altLang="en-US" sz="2400" dirty="0"/>
              <a:t>在</a:t>
            </a:r>
            <a:r>
              <a:rPr lang="zh-CN" altLang="en-US" sz="2400" dirty="0" smtClean="0"/>
              <a:t>属性</a:t>
            </a:r>
            <a:r>
              <a:rPr lang="en-US" altLang="zh-CN" sz="2400" i="1" dirty="0">
                <a:latin typeface="Times New Roman" panose="02020603050405020304" pitchFamily="18" charset="0"/>
                <a:cs typeface="Times New Roman" panose="02020603050405020304" pitchFamily="18" charset="0"/>
              </a:rPr>
              <a:t>a</a:t>
            </a:r>
            <a:r>
              <a:rPr lang="zh-CN" altLang="en-US" sz="2400" dirty="0" smtClean="0"/>
              <a:t>上</a:t>
            </a:r>
            <a:r>
              <a:rPr lang="zh-CN" altLang="en-US" sz="2400" dirty="0"/>
              <a:t>没有缺失值的样本子集，</a:t>
            </a:r>
            <a:r>
              <a:rPr lang="en-US" altLang="zh-CN" sz="2400" dirty="0"/>
              <a:t>  </a:t>
            </a:r>
            <a:r>
              <a:rPr lang="en-US" altLang="zh-CN" sz="2400" dirty="0" smtClean="0"/>
              <a:t> </a:t>
            </a:r>
            <a:r>
              <a:rPr lang="zh-CN" altLang="en-US" sz="2400" dirty="0" smtClean="0"/>
              <a:t>表示    </a:t>
            </a:r>
            <a:r>
              <a:rPr lang="zh-CN" altLang="en-US" sz="2400" dirty="0"/>
              <a:t>中在</a:t>
            </a:r>
            <a:r>
              <a:rPr lang="zh-CN" altLang="en-US" sz="2400" dirty="0" smtClean="0"/>
              <a:t>属性</a:t>
            </a:r>
            <a:r>
              <a:rPr lang="en-US" altLang="zh-CN" sz="2400" i="1" dirty="0">
                <a:latin typeface="Times New Roman" panose="02020603050405020304" pitchFamily="18" charset="0"/>
                <a:cs typeface="Times New Roman" panose="02020603050405020304" pitchFamily="18" charset="0"/>
              </a:rPr>
              <a:t>a</a:t>
            </a:r>
            <a:r>
              <a:rPr lang="zh-CN" altLang="en-US" sz="2400" dirty="0" smtClean="0"/>
              <a:t>上</a:t>
            </a:r>
            <a:r>
              <a:rPr lang="zh-CN" altLang="en-US" sz="2400" dirty="0"/>
              <a:t>取值</a:t>
            </a:r>
            <a:r>
              <a:rPr lang="zh-CN" altLang="en-US" sz="2400" dirty="0" smtClean="0"/>
              <a:t>为</a:t>
            </a:r>
            <a:r>
              <a:rPr lang="en-US" altLang="zh-CN" sz="2400" i="1" dirty="0" err="1" smtClean="0">
                <a:latin typeface="Times New Roman" panose="02020603050405020304" pitchFamily="18" charset="0"/>
                <a:cs typeface="Times New Roman" panose="02020603050405020304" pitchFamily="18" charset="0"/>
              </a:rPr>
              <a:t>a</a:t>
            </a:r>
            <a:r>
              <a:rPr lang="en-US" altLang="zh-CN" sz="2400" i="1" baseline="30000" dirty="0" err="1">
                <a:latin typeface="Times New Roman" panose="02020603050405020304" pitchFamily="18" charset="0"/>
                <a:cs typeface="Times New Roman" panose="02020603050405020304" pitchFamily="18" charset="0"/>
              </a:rPr>
              <a:t>v</a:t>
            </a:r>
            <a:r>
              <a:rPr lang="zh-CN" altLang="en-US" sz="2400" dirty="0" smtClean="0"/>
              <a:t>的</a:t>
            </a:r>
            <a:r>
              <a:rPr lang="zh-CN" altLang="en-US" sz="2400" dirty="0"/>
              <a:t>样本子集，  </a:t>
            </a:r>
            <a:r>
              <a:rPr lang="zh-CN" altLang="en-US" sz="2400" dirty="0" smtClean="0"/>
              <a:t> 表示    </a:t>
            </a:r>
            <a:r>
              <a:rPr lang="zh-CN" altLang="en-US" sz="2400" dirty="0"/>
              <a:t>中属于</a:t>
            </a:r>
            <a:r>
              <a:rPr lang="zh-CN" altLang="en-US" sz="2400" dirty="0" smtClean="0"/>
              <a:t>第</a:t>
            </a:r>
            <a:r>
              <a:rPr lang="en-US" altLang="zh-CN" sz="2400" i="1" dirty="0">
                <a:latin typeface="Times New Roman" panose="02020603050405020304" pitchFamily="18" charset="0"/>
                <a:cs typeface="Times New Roman" panose="02020603050405020304" pitchFamily="18" charset="0"/>
              </a:rPr>
              <a:t>k</a:t>
            </a:r>
            <a:r>
              <a:rPr lang="zh-CN" altLang="en-US" sz="2400" dirty="0" smtClean="0"/>
              <a:t>类</a:t>
            </a:r>
            <a:r>
              <a:rPr lang="zh-CN" altLang="en-US" sz="2400" dirty="0"/>
              <a:t>的样本</a:t>
            </a:r>
            <a:r>
              <a:rPr lang="zh-CN" altLang="en-US" sz="2400" dirty="0" smtClean="0"/>
              <a:t>子集</a:t>
            </a:r>
            <a:r>
              <a:rPr lang="zh-CN" altLang="en-US" sz="2400" dirty="0"/>
              <a:t>。</a:t>
            </a:r>
            <a:r>
              <a:rPr lang="zh-CN" altLang="en-US" sz="2400" dirty="0" smtClean="0"/>
              <a:t>为</a:t>
            </a:r>
            <a:r>
              <a:rPr lang="zh-CN" altLang="en-US" sz="2400" dirty="0"/>
              <a:t>每个</a:t>
            </a:r>
            <a:r>
              <a:rPr lang="zh-CN" altLang="en-US" sz="2400" dirty="0" smtClean="0"/>
              <a:t>样本</a:t>
            </a:r>
            <a:r>
              <a:rPr lang="en-US" altLang="zh-CN" sz="2400" i="1" dirty="0">
                <a:latin typeface="Times New Roman" panose="02020603050405020304" pitchFamily="18" charset="0"/>
                <a:cs typeface="Times New Roman" panose="02020603050405020304" pitchFamily="18" charset="0"/>
              </a:rPr>
              <a:t>x</a:t>
            </a:r>
            <a:r>
              <a:rPr lang="zh-CN" altLang="en-US" sz="2400" dirty="0" smtClean="0"/>
              <a:t>赋予</a:t>
            </a:r>
            <a:r>
              <a:rPr lang="zh-CN" altLang="en-US" sz="2400" dirty="0"/>
              <a:t>一个</a:t>
            </a:r>
            <a:r>
              <a:rPr lang="zh-CN" altLang="en-US" sz="2400" dirty="0" smtClean="0"/>
              <a:t>权重</a:t>
            </a:r>
            <a:r>
              <a:rPr lang="en-US" altLang="zh-CN" sz="2400" i="1" dirty="0" err="1">
                <a:latin typeface="Times New Roman" panose="02020603050405020304" pitchFamily="18" charset="0"/>
                <a:cs typeface="Times New Roman" panose="02020603050405020304" pitchFamily="18" charset="0"/>
              </a:rPr>
              <a:t>w</a:t>
            </a:r>
            <a:r>
              <a:rPr lang="en-US" altLang="zh-CN" sz="2400" i="1" baseline="-25000" dirty="0" err="1">
                <a:latin typeface="Times New Roman" panose="02020603050405020304" pitchFamily="18" charset="0"/>
                <a:cs typeface="Times New Roman" panose="02020603050405020304" pitchFamily="18" charset="0"/>
              </a:rPr>
              <a:t>x</a:t>
            </a:r>
            <a:r>
              <a:rPr lang="zh-CN" altLang="en-US" sz="2400" dirty="0" smtClean="0"/>
              <a:t>，</a:t>
            </a:r>
            <a:r>
              <a:rPr lang="zh-CN" altLang="en-US" sz="2400" dirty="0"/>
              <a:t>并定义：</a:t>
            </a:r>
            <a:endParaRPr lang="en-US" altLang="zh-CN" sz="2400" dirty="0"/>
          </a:p>
          <a:p>
            <a:pPr lvl="2"/>
            <a:r>
              <a:rPr lang="zh-CN" altLang="en-US" sz="2000" dirty="0" smtClean="0">
                <a:latin typeface="+mn-ea"/>
              </a:rPr>
              <a:t>无</a:t>
            </a:r>
            <a:r>
              <a:rPr lang="zh-CN" altLang="en-US" sz="2000" dirty="0">
                <a:latin typeface="+mn-ea"/>
              </a:rPr>
              <a:t>缺失值样本所占的</a:t>
            </a:r>
            <a:r>
              <a:rPr lang="zh-CN" altLang="en-US" sz="2000" dirty="0" smtClean="0">
                <a:latin typeface="+mn-ea"/>
              </a:rPr>
              <a:t>比例</a:t>
            </a:r>
            <a:endParaRPr lang="en-US" altLang="zh-CN" sz="2000" dirty="0" smtClean="0">
              <a:latin typeface="+mn-ea"/>
            </a:endParaRPr>
          </a:p>
          <a:p>
            <a:pPr lvl="2"/>
            <a:endParaRPr lang="en-US" altLang="zh-CN" sz="2000" dirty="0">
              <a:latin typeface="+mn-ea"/>
            </a:endParaRPr>
          </a:p>
          <a:p>
            <a:pPr lvl="2"/>
            <a:r>
              <a:rPr lang="zh-CN" altLang="en-US" sz="2000" dirty="0"/>
              <a:t>无缺失值样本中</a:t>
            </a:r>
            <a:r>
              <a:rPr lang="zh-CN" altLang="en-US" sz="2000" dirty="0" smtClean="0"/>
              <a:t>第</a:t>
            </a:r>
            <a:r>
              <a:rPr lang="en-US" altLang="zh-CN" sz="2000" i="1" dirty="0">
                <a:latin typeface="Times New Roman" panose="02020603050405020304" pitchFamily="18" charset="0"/>
                <a:cs typeface="Times New Roman" panose="02020603050405020304" pitchFamily="18" charset="0"/>
              </a:rPr>
              <a:t>k</a:t>
            </a:r>
            <a:r>
              <a:rPr lang="zh-CN" altLang="en-US" sz="2000" dirty="0" smtClean="0"/>
              <a:t>类</a:t>
            </a:r>
            <a:r>
              <a:rPr lang="zh-CN" altLang="en-US" sz="2000" dirty="0"/>
              <a:t>所占比例</a:t>
            </a:r>
            <a:endParaRPr lang="en-US" altLang="zh-CN" sz="2000" dirty="0"/>
          </a:p>
          <a:p>
            <a:pPr lvl="2"/>
            <a:endParaRPr lang="en-US" altLang="zh-CN" sz="2000" dirty="0" smtClean="0">
              <a:latin typeface="+mn-ea"/>
            </a:endParaRPr>
          </a:p>
          <a:p>
            <a:pPr lvl="2"/>
            <a:endParaRPr lang="en-US" altLang="zh-CN" sz="2000" dirty="0" smtClean="0"/>
          </a:p>
          <a:p>
            <a:pPr lvl="2"/>
            <a:r>
              <a:rPr lang="zh-CN" altLang="en-US" sz="2000" dirty="0" smtClean="0"/>
              <a:t>无</a:t>
            </a:r>
            <a:r>
              <a:rPr lang="zh-CN" altLang="en-US" sz="2000" dirty="0"/>
              <a:t>缺失值样本中在</a:t>
            </a:r>
            <a:r>
              <a:rPr lang="zh-CN" altLang="en-US" sz="2000" dirty="0" smtClean="0"/>
              <a:t>属性</a:t>
            </a:r>
            <a:r>
              <a:rPr lang="en-US" altLang="zh-CN" sz="2000" i="1" dirty="0">
                <a:latin typeface="Times New Roman" panose="02020603050405020304" pitchFamily="18" charset="0"/>
                <a:cs typeface="Times New Roman" panose="02020603050405020304" pitchFamily="18" charset="0"/>
              </a:rPr>
              <a:t>a</a:t>
            </a:r>
            <a:r>
              <a:rPr lang="zh-CN" altLang="en-US" sz="2000" dirty="0" smtClean="0"/>
              <a:t>上取值</a:t>
            </a:r>
            <a:r>
              <a:rPr lang="en-US" altLang="zh-CN" sz="2000" i="1" dirty="0" err="1">
                <a:latin typeface="Times New Roman" panose="02020603050405020304" pitchFamily="18" charset="0"/>
                <a:cs typeface="Times New Roman" panose="02020603050405020304" pitchFamily="18" charset="0"/>
              </a:rPr>
              <a:t>a</a:t>
            </a:r>
            <a:r>
              <a:rPr lang="en-US" altLang="zh-CN" sz="2000" i="1" baseline="30000" dirty="0" err="1">
                <a:latin typeface="Times New Roman" panose="02020603050405020304" pitchFamily="18" charset="0"/>
                <a:cs typeface="Times New Roman" panose="02020603050405020304" pitchFamily="18" charset="0"/>
              </a:rPr>
              <a:t>v</a:t>
            </a:r>
            <a:r>
              <a:rPr lang="zh-CN" altLang="en-US" sz="2000" dirty="0" smtClean="0"/>
              <a:t>的</a:t>
            </a:r>
            <a:r>
              <a:rPr lang="zh-CN" altLang="en-US" sz="2000" dirty="0"/>
              <a:t>样本所占比例</a:t>
            </a:r>
            <a:endParaRPr lang="zh-CN" altLang="en-US" sz="2000" dirty="0"/>
          </a:p>
          <a:p>
            <a:pPr lvl="2"/>
            <a:endParaRPr lang="en-US" altLang="zh-CN" sz="2000" dirty="0">
              <a:latin typeface="+mn-ea"/>
            </a:endParaRPr>
          </a:p>
          <a:p>
            <a:pPr lvl="2"/>
            <a:endParaRPr lang="en-US" altLang="zh-CN" sz="2000" dirty="0"/>
          </a:p>
          <a:p>
            <a:pPr lvl="1"/>
            <a:endParaRPr lang="en-US" altLang="zh-CN" sz="2400" dirty="0" smtClean="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1395095" y="1665605"/>
          <a:ext cx="203200" cy="330200"/>
        </p:xfrm>
        <a:graphic>
          <a:graphicData uri="http://schemas.openxmlformats.org/presentationml/2006/ole">
            <mc:AlternateContent xmlns:mc="http://schemas.openxmlformats.org/markup-compatibility/2006">
              <mc:Choice xmlns:v="urn:schemas-microsoft-com:vml" Requires="v">
                <p:oleObj spid="_x0000_s17761" name="Formula" r:id="rId1" imgW="124460" imgH="201930" progId="Equation.Ribbit">
                  <p:embed/>
                </p:oleObj>
              </mc:Choice>
              <mc:Fallback>
                <p:oleObj name="Formula" r:id="rId1" imgW="124460" imgH="201930" progId="Equation.Ribbit">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095" y="1665605"/>
                        <a:ext cx="203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7380605" y="1646555"/>
          <a:ext cx="313055" cy="348615"/>
        </p:xfrm>
        <a:graphic>
          <a:graphicData uri="http://schemas.openxmlformats.org/presentationml/2006/ole">
            <mc:AlternateContent xmlns:mc="http://schemas.openxmlformats.org/markup-compatibility/2006">
              <mc:Choice xmlns:v="urn:schemas-microsoft-com:vml" Requires="v">
                <p:oleObj spid="_x0000_s17762" name="Formula" r:id="rId3" imgW="182880" imgH="201930" progId="Equation.Ribbit">
                  <p:embed/>
                </p:oleObj>
              </mc:Choice>
              <mc:Fallback>
                <p:oleObj name="Formula" r:id="rId3" imgW="182880" imgH="201930" progId="Equation.Ribbit">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605" y="1646555"/>
                        <a:ext cx="313055" cy="348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8298815" y="1663700"/>
          <a:ext cx="203835" cy="332740"/>
        </p:xfrm>
        <a:graphic>
          <a:graphicData uri="http://schemas.openxmlformats.org/presentationml/2006/ole">
            <mc:AlternateContent xmlns:mc="http://schemas.openxmlformats.org/markup-compatibility/2006">
              <mc:Choice xmlns:v="urn:schemas-microsoft-com:vml" Requires="v">
                <p:oleObj spid="_x0000_s17763" name="Formula" r:id="rId5" imgW="124460" imgH="201930" progId="Equation.Ribbit">
                  <p:embed/>
                </p:oleObj>
              </mc:Choice>
              <mc:Fallback>
                <p:oleObj name="Formula" r:id="rId5" imgW="124460" imgH="201930" progId="Equation.Ribbit">
                  <p:embed/>
                  <p:pic>
                    <p:nvPicPr>
                      <p:cNvPr id="0" name="对象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8815" y="1663700"/>
                        <a:ext cx="203835" cy="332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5813425" y="2015490"/>
          <a:ext cx="290830" cy="321945"/>
        </p:xfrm>
        <a:graphic>
          <a:graphicData uri="http://schemas.openxmlformats.org/presentationml/2006/ole">
            <mc:AlternateContent xmlns:mc="http://schemas.openxmlformats.org/markup-compatibility/2006">
              <mc:Choice xmlns:v="urn:schemas-microsoft-com:vml" Requires="v">
                <p:oleObj spid="_x0000_s17764" name="Formula" r:id="rId6" imgW="182880" imgH="203200" progId="Equation.Ribbit">
                  <p:embed/>
                </p:oleObj>
              </mc:Choice>
              <mc:Fallback>
                <p:oleObj name="Formula" r:id="rId6" imgW="182880" imgH="203200" progId="Equation.Ribbit">
                  <p:embed/>
                  <p:pic>
                    <p:nvPicPr>
                      <p:cNvPr id="0" name="对象 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3425" y="2015490"/>
                        <a:ext cx="290830" cy="321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6786880" y="2052320"/>
          <a:ext cx="180975" cy="295910"/>
        </p:xfrm>
        <a:graphic>
          <a:graphicData uri="http://schemas.openxmlformats.org/presentationml/2006/ole">
            <mc:AlternateContent xmlns:mc="http://schemas.openxmlformats.org/markup-compatibility/2006">
              <mc:Choice xmlns:v="urn:schemas-microsoft-com:vml" Requires="v">
                <p:oleObj spid="_x0000_s17765" name="Formula" r:id="rId8" imgW="124460" imgH="201930" progId="Equation.Ribbit">
                  <p:embed/>
                </p:oleObj>
              </mc:Choice>
              <mc:Fallback>
                <p:oleObj name="Formula" r:id="rId8" imgW="124460" imgH="201930" progId="Equation.Ribbit">
                  <p:embed/>
                  <p:pic>
                    <p:nvPicPr>
                      <p:cNvPr id="0" name="对象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880" y="2052320"/>
                        <a:ext cx="180975" cy="295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4568997" y="2852936"/>
          <a:ext cx="1585317" cy="576064"/>
        </p:xfrm>
        <a:graphic>
          <a:graphicData uri="http://schemas.openxmlformats.org/presentationml/2006/ole">
            <mc:AlternateContent xmlns:mc="http://schemas.openxmlformats.org/markup-compatibility/2006">
              <mc:Choice xmlns:v="urn:schemas-microsoft-com:vml" Requires="v">
                <p:oleObj spid="_x0000_s17766" name="Formula" r:id="rId9" imgW="773430" imgH="280670" progId="Equation.Ribbit">
                  <p:embed/>
                </p:oleObj>
              </mc:Choice>
              <mc:Fallback>
                <p:oleObj name="Formula" r:id="rId9" imgW="773430" imgH="280670" progId="Equation.Ribbit">
                  <p:embed/>
                  <p:pic>
                    <p:nvPicPr>
                      <p:cNvPr id="0" name="对象 2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68997" y="2852936"/>
                        <a:ext cx="1585317" cy="576064"/>
                      </a:xfrm>
                      <a:prstGeom prst="rect">
                        <a:avLst/>
                      </a:prstGeom>
                      <a:noFill/>
                      <a:ln>
                        <a:noFill/>
                      </a:ln>
                    </p:spPr>
                  </p:pic>
                </p:oleObj>
              </mc:Fallback>
            </mc:AlternateContent>
          </a:graphicData>
        </a:graphic>
      </p:graphicFrame>
      <p:graphicFrame>
        <p:nvGraphicFramePr>
          <p:cNvPr id="10" name="对象 9"/>
          <p:cNvGraphicFramePr>
            <a:graphicFrameLocks noChangeAspect="1"/>
          </p:cNvGraphicFramePr>
          <p:nvPr/>
        </p:nvGraphicFramePr>
        <p:xfrm>
          <a:off x="2843808" y="3933056"/>
          <a:ext cx="3715845" cy="576064"/>
        </p:xfrm>
        <a:graphic>
          <a:graphicData uri="http://schemas.openxmlformats.org/presentationml/2006/ole">
            <mc:AlternateContent xmlns:mc="http://schemas.openxmlformats.org/markup-compatibility/2006">
              <mc:Choice xmlns:v="urn:schemas-microsoft-com:vml" Requires="v">
                <p:oleObj spid="_x0000_s17767" name="Formula" r:id="rId11" imgW="1921510" imgH="298450" progId="Equation.Ribbit">
                  <p:embed/>
                </p:oleObj>
              </mc:Choice>
              <mc:Fallback>
                <p:oleObj name="Formula" r:id="rId11" imgW="1921510" imgH="298450" progId="Equation.Ribbit">
                  <p:embed/>
                  <p:pic>
                    <p:nvPicPr>
                      <p:cNvPr id="0" name="对象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43808" y="3933056"/>
                        <a:ext cx="3715845" cy="576064"/>
                      </a:xfrm>
                      <a:prstGeom prst="rect">
                        <a:avLst/>
                      </a:prstGeom>
                      <a:noFill/>
                      <a:ln>
                        <a:noFill/>
                      </a:ln>
                    </p:spPr>
                  </p:pic>
                </p:oleObj>
              </mc:Fallback>
            </mc:AlternateContent>
          </a:graphicData>
        </a:graphic>
      </p:graphicFrame>
      <p:graphicFrame>
        <p:nvGraphicFramePr>
          <p:cNvPr id="11" name="对象 10"/>
          <p:cNvGraphicFramePr>
            <a:graphicFrameLocks noChangeAspect="1"/>
          </p:cNvGraphicFramePr>
          <p:nvPr/>
        </p:nvGraphicFramePr>
        <p:xfrm>
          <a:off x="2771800" y="5085184"/>
          <a:ext cx="3900488" cy="596900"/>
        </p:xfrm>
        <a:graphic>
          <a:graphicData uri="http://schemas.openxmlformats.org/presentationml/2006/ole">
            <mc:AlternateContent xmlns:mc="http://schemas.openxmlformats.org/markup-compatibility/2006">
              <mc:Choice xmlns:v="urn:schemas-microsoft-com:vml" Requires="v">
                <p:oleObj spid="_x0000_s17768" name="Formula" r:id="rId13" imgW="1819910" imgH="279400" progId="Equation.Ribbit">
                  <p:embed/>
                </p:oleObj>
              </mc:Choice>
              <mc:Fallback>
                <p:oleObj name="Formula" r:id="rId13" imgW="1819910" imgH="279400" progId="Equation.Ribbit">
                  <p:embed/>
                  <p:pic>
                    <p:nvPicPr>
                      <p:cNvPr id="0" name="对象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800" y="5085184"/>
                        <a:ext cx="3900488"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Rectangle 3"/>
          <p:cNvSpPr>
            <a:spLocks noChangeArrowheads="1"/>
          </p:cNvSpPr>
          <p:nvPr/>
        </p:nvSpPr>
        <p:spPr bwMode="auto">
          <a:xfrm>
            <a:off x="5606056" y="5661248"/>
            <a:ext cx="3502448" cy="119675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457200" lvl="1" indent="0">
              <a:buNone/>
            </a:pPr>
            <a:r>
              <a:rPr lang="en-US" altLang="zh-CN" sz="2400" dirty="0" smtClean="0"/>
              <a:t>Q1</a:t>
            </a:r>
            <a:r>
              <a:rPr lang="zh-CN" altLang="en-US" sz="2400" dirty="0" smtClean="0"/>
              <a:t>：如何</a:t>
            </a:r>
            <a:r>
              <a:rPr lang="zh-CN" altLang="en-US" sz="2400" dirty="0"/>
              <a:t>在属性缺失的情况下进行划分属性</a:t>
            </a:r>
            <a:r>
              <a:rPr lang="zh-CN" altLang="en-US" sz="2400" dirty="0" smtClean="0"/>
              <a:t>选择？</a:t>
            </a:r>
            <a:endParaRPr lang="en-US" altLang="zh-CN" sz="2400" dirty="0"/>
          </a:p>
        </p:txBody>
      </p:sp>
      <p:cxnSp>
        <p:nvCxnSpPr>
          <p:cNvPr id="13" name="直接连接符 12"/>
          <p:cNvCxnSpPr/>
          <p:nvPr/>
        </p:nvCxnSpPr>
        <p:spPr>
          <a:xfrm>
            <a:off x="6955453" y="6233477"/>
            <a:ext cx="401827" cy="5113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7328456" y="5733036"/>
            <a:ext cx="1543987" cy="1011836"/>
          </a:xfrm>
          <a:prstGeom prst="line">
            <a:avLst/>
          </a:prstGeom>
          <a:ln w="57150"/>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缺失</a:t>
            </a:r>
            <a:r>
              <a:rPr lang="zh-CN" altLang="en-US" sz="2800" dirty="0" smtClean="0">
                <a:latin typeface="黑体" panose="02010609060101010101" pitchFamily="49" charset="-122"/>
                <a:ea typeface="黑体" panose="02010609060101010101" pitchFamily="49" charset="-122"/>
              </a:rPr>
              <a:t>值</a:t>
            </a:r>
            <a:endParaRPr lang="en-US" altLang="zh-CN" sz="1600" dirty="0"/>
          </a:p>
          <a:p>
            <a:pPr lvl="1"/>
            <a:r>
              <a:rPr lang="zh-CN" altLang="en-US" sz="2400" dirty="0"/>
              <a:t>基于上述定义，可得</a:t>
            </a:r>
            <a:endParaRPr lang="en-US" altLang="zh-CN" sz="2400" dirty="0"/>
          </a:p>
          <a:p>
            <a:pPr lvl="1"/>
            <a:endParaRPr lang="en-US" altLang="zh-CN" sz="2400" dirty="0" smtClean="0"/>
          </a:p>
          <a:p>
            <a:pPr lvl="1"/>
            <a:endParaRPr lang="en-US" altLang="zh-CN" sz="2400" dirty="0"/>
          </a:p>
          <a:p>
            <a:pPr lvl="1"/>
            <a:endParaRPr lang="en-US" altLang="zh-CN" sz="2400" dirty="0" smtClean="0"/>
          </a:p>
          <a:p>
            <a:pPr marL="457200" lvl="1" indent="0">
              <a:buNone/>
            </a:pPr>
            <a:r>
              <a:rPr lang="zh-CN" altLang="en-US" sz="2000" dirty="0"/>
              <a:t>其中</a:t>
            </a:r>
            <a:endParaRPr lang="en-US" altLang="zh-CN" sz="2000" dirty="0"/>
          </a:p>
          <a:p>
            <a:pPr lvl="1"/>
            <a:endParaRPr lang="en-US" altLang="zh-CN" sz="2400" dirty="0" smtClean="0"/>
          </a:p>
          <a:p>
            <a:pPr lvl="1"/>
            <a:r>
              <a:rPr lang="zh-CN" altLang="en-US" sz="2400" dirty="0" smtClean="0"/>
              <a:t>对于</a:t>
            </a:r>
            <a:r>
              <a:rPr lang="en-US" altLang="zh-CN" sz="2400" dirty="0" smtClean="0"/>
              <a:t>Q2</a:t>
            </a:r>
            <a:endParaRPr lang="en-US" altLang="zh-CN" sz="2400" dirty="0"/>
          </a:p>
          <a:p>
            <a:pPr lvl="2"/>
            <a:r>
              <a:rPr lang="zh-CN" altLang="en-US" sz="2000" dirty="0" smtClean="0"/>
              <a:t>若样本</a:t>
            </a:r>
            <a:r>
              <a:rPr lang="en-US" altLang="zh-CN" sz="2000" i="1" dirty="0">
                <a:latin typeface="Times New Roman" panose="02020603050405020304" pitchFamily="18" charset="0"/>
                <a:cs typeface="Times New Roman" panose="02020603050405020304" pitchFamily="18" charset="0"/>
              </a:rPr>
              <a:t>x</a:t>
            </a:r>
            <a:r>
              <a:rPr lang="zh-CN" altLang="en-US" sz="2000" dirty="0" smtClean="0"/>
              <a:t>在</a:t>
            </a:r>
            <a:r>
              <a:rPr lang="zh-CN" altLang="en-US" sz="2000" dirty="0"/>
              <a:t>划分</a:t>
            </a:r>
            <a:r>
              <a:rPr lang="zh-CN" altLang="en-US" sz="2000" dirty="0" smtClean="0"/>
              <a:t>属性</a:t>
            </a:r>
            <a:r>
              <a:rPr lang="en-US" altLang="zh-CN" sz="2000" i="1" dirty="0">
                <a:latin typeface="Times New Roman" panose="02020603050405020304" pitchFamily="18" charset="0"/>
                <a:cs typeface="Times New Roman" panose="02020603050405020304" pitchFamily="18" charset="0"/>
              </a:rPr>
              <a:t>a</a:t>
            </a:r>
            <a:r>
              <a:rPr lang="zh-CN" altLang="en-US" sz="2000" dirty="0" smtClean="0"/>
              <a:t>上</a:t>
            </a:r>
            <a:r>
              <a:rPr lang="zh-CN" altLang="en-US" sz="2000" dirty="0"/>
              <a:t>的取值已知，则</a:t>
            </a:r>
            <a:r>
              <a:rPr lang="zh-CN" altLang="en-US" sz="2000" dirty="0" smtClean="0"/>
              <a:t>将</a:t>
            </a:r>
            <a:r>
              <a:rPr lang="en-US" altLang="zh-CN" sz="2000" i="1" dirty="0">
                <a:latin typeface="Times New Roman" panose="02020603050405020304" pitchFamily="18" charset="0"/>
                <a:cs typeface="Times New Roman" panose="02020603050405020304" pitchFamily="18" charset="0"/>
              </a:rPr>
              <a:t>x</a:t>
            </a:r>
            <a:r>
              <a:rPr lang="zh-CN" altLang="en-US" sz="2000" dirty="0" smtClean="0"/>
              <a:t>划</a:t>
            </a:r>
            <a:r>
              <a:rPr lang="zh-CN" altLang="en-US" sz="2000" dirty="0"/>
              <a:t>入与其取值对应的子结点，且样本权值在子结点中保持</a:t>
            </a:r>
            <a:r>
              <a:rPr lang="zh-CN" altLang="en-US" sz="2000" dirty="0" smtClean="0"/>
              <a:t>为</a:t>
            </a:r>
            <a:r>
              <a:rPr lang="en-US" altLang="zh-CN" sz="2000" i="1" dirty="0" err="1">
                <a:latin typeface="Times New Roman" panose="02020603050405020304" pitchFamily="18" charset="0"/>
                <a:cs typeface="Times New Roman" panose="02020603050405020304" pitchFamily="18" charset="0"/>
              </a:rPr>
              <a:t>w</a:t>
            </a:r>
            <a:r>
              <a:rPr lang="en-US" altLang="zh-CN" sz="2000" i="1" baseline="-25000" dirty="0" err="1">
                <a:latin typeface="Times New Roman" panose="02020603050405020304" pitchFamily="18" charset="0"/>
                <a:cs typeface="Times New Roman" panose="02020603050405020304" pitchFamily="18" charset="0"/>
              </a:rPr>
              <a:t>x</a:t>
            </a:r>
            <a:endParaRPr lang="en-US" altLang="zh-CN" sz="2000" dirty="0" smtClean="0"/>
          </a:p>
          <a:p>
            <a:pPr lvl="2"/>
            <a:r>
              <a:rPr lang="zh-CN" altLang="en-US" sz="2000" dirty="0"/>
              <a:t>若</a:t>
            </a:r>
            <a:r>
              <a:rPr lang="zh-CN" altLang="en-US" sz="2000" dirty="0" smtClean="0"/>
              <a:t>样本</a:t>
            </a:r>
            <a:r>
              <a:rPr lang="en-US" altLang="zh-CN" sz="2000" i="1" dirty="0">
                <a:latin typeface="Times New Roman" panose="02020603050405020304" pitchFamily="18" charset="0"/>
                <a:cs typeface="Times New Roman" panose="02020603050405020304" pitchFamily="18" charset="0"/>
              </a:rPr>
              <a:t>x</a:t>
            </a:r>
            <a:r>
              <a:rPr lang="zh-CN" altLang="en-US" sz="2000" dirty="0" smtClean="0"/>
              <a:t>在</a:t>
            </a:r>
            <a:r>
              <a:rPr lang="zh-CN" altLang="en-US" sz="2000" dirty="0"/>
              <a:t>划分</a:t>
            </a:r>
            <a:r>
              <a:rPr lang="zh-CN" altLang="en-US" sz="2000" dirty="0" smtClean="0"/>
              <a:t>属性</a:t>
            </a:r>
            <a:r>
              <a:rPr lang="en-US" altLang="zh-CN" sz="2000" i="1" dirty="0">
                <a:latin typeface="Times New Roman" panose="02020603050405020304" pitchFamily="18" charset="0"/>
                <a:cs typeface="Times New Roman" panose="02020603050405020304" pitchFamily="18" charset="0"/>
              </a:rPr>
              <a:t>a</a:t>
            </a:r>
            <a:r>
              <a:rPr lang="zh-CN" altLang="en-US" sz="2000" dirty="0" smtClean="0"/>
              <a:t>上</a:t>
            </a:r>
            <a:r>
              <a:rPr lang="zh-CN" altLang="en-US" sz="2000" dirty="0"/>
              <a:t>的取值未知，则</a:t>
            </a:r>
            <a:r>
              <a:rPr lang="zh-CN" altLang="en-US" sz="2000" dirty="0" smtClean="0"/>
              <a:t>将</a:t>
            </a:r>
            <a:r>
              <a:rPr lang="en-US" altLang="zh-CN" sz="2000" i="1" dirty="0">
                <a:latin typeface="Times New Roman" panose="02020603050405020304" pitchFamily="18" charset="0"/>
                <a:cs typeface="Times New Roman" panose="02020603050405020304" pitchFamily="18" charset="0"/>
              </a:rPr>
              <a:t>x</a:t>
            </a:r>
            <a:r>
              <a:rPr lang="zh-CN" altLang="en-US" sz="2000" dirty="0" smtClean="0"/>
              <a:t>同时</a:t>
            </a:r>
            <a:r>
              <a:rPr lang="zh-CN" altLang="en-US" sz="2000" dirty="0"/>
              <a:t>划入所有子结点，且样本权值在与属性</a:t>
            </a:r>
            <a:r>
              <a:rPr lang="zh-CN" altLang="en-US" sz="2000" dirty="0" smtClean="0"/>
              <a:t>值</a:t>
            </a:r>
            <a:r>
              <a:rPr lang="en-US" altLang="zh-CN" sz="2000" i="1" dirty="0" err="1">
                <a:latin typeface="Times New Roman" panose="02020603050405020304" pitchFamily="18" charset="0"/>
                <a:cs typeface="Times New Roman" panose="02020603050405020304" pitchFamily="18" charset="0"/>
              </a:rPr>
              <a:t>a</a:t>
            </a:r>
            <a:r>
              <a:rPr lang="en-US" altLang="zh-CN" sz="2000" i="1" baseline="30000" dirty="0" err="1">
                <a:latin typeface="Times New Roman" panose="02020603050405020304" pitchFamily="18" charset="0"/>
                <a:cs typeface="Times New Roman" panose="02020603050405020304" pitchFamily="18" charset="0"/>
              </a:rPr>
              <a:t>v</a:t>
            </a:r>
            <a:r>
              <a:rPr lang="zh-CN" altLang="en-US" sz="2000" dirty="0" smtClean="0"/>
              <a:t>对应</a:t>
            </a:r>
            <a:r>
              <a:rPr lang="zh-CN" altLang="en-US" sz="2000" dirty="0"/>
              <a:t>的子结点中调整为         </a:t>
            </a:r>
            <a:r>
              <a:rPr lang="zh-CN" altLang="en-US" sz="2000" dirty="0" smtClean="0"/>
              <a:t>     </a:t>
            </a:r>
            <a:r>
              <a:rPr lang="en-US" altLang="zh-CN" sz="2000" dirty="0"/>
              <a:t>(</a:t>
            </a:r>
            <a:r>
              <a:rPr lang="zh-CN" altLang="en-US" sz="2000" dirty="0"/>
              <a:t>直观来看，相当于让同一个样本以不同概率划入不同的子结点中去</a:t>
            </a:r>
            <a:r>
              <a:rPr lang="en-US" altLang="zh-CN" sz="2000" dirty="0"/>
              <a:t>)</a:t>
            </a:r>
            <a:endParaRPr lang="zh-CN" altLang="en-US" sz="2000" dirty="0"/>
          </a:p>
          <a:p>
            <a:pPr lvl="2"/>
            <a:endParaRPr lang="en-US" altLang="zh-CN" sz="2000" dirty="0">
              <a:latin typeface="+mn-ea"/>
            </a:endParaRPr>
          </a:p>
          <a:p>
            <a:pPr lvl="2"/>
            <a:endParaRPr lang="en-US" altLang="zh-CN" sz="2000" dirty="0"/>
          </a:p>
          <a:p>
            <a:pPr lvl="1"/>
            <a:endParaRPr lang="en-US" altLang="zh-CN" sz="2400" dirty="0" smtClean="0">
              <a:latin typeface="黑体" panose="02010609060101010101" pitchFamily="49" charset="-122"/>
              <a:ea typeface="黑体" panose="02010609060101010101" pitchFamily="49" charset="-122"/>
            </a:endParaRPr>
          </a:p>
        </p:txBody>
      </p:sp>
      <p:graphicFrame>
        <p:nvGraphicFramePr>
          <p:cNvPr id="15" name="对象 14"/>
          <p:cNvGraphicFramePr>
            <a:graphicFrameLocks noChangeAspect="1"/>
          </p:cNvGraphicFramePr>
          <p:nvPr/>
        </p:nvGraphicFramePr>
        <p:xfrm>
          <a:off x="1512789" y="2063130"/>
          <a:ext cx="2754312" cy="300038"/>
        </p:xfrm>
        <a:graphic>
          <a:graphicData uri="http://schemas.openxmlformats.org/presentationml/2006/ole">
            <mc:AlternateContent xmlns:mc="http://schemas.openxmlformats.org/markup-compatibility/2006">
              <mc:Choice xmlns:v="urn:schemas-microsoft-com:vml" Requires="v">
                <p:oleObj spid="_x0000_s18608" name="Formula" r:id="rId1" imgW="1858010" imgH="201930" progId="Equation.Ribbit">
                  <p:embed/>
                </p:oleObj>
              </mc:Choice>
              <mc:Fallback>
                <p:oleObj name="Formula" r:id="rId1" imgW="1858010" imgH="201930" progId="Equation.Ribbit">
                  <p:embed/>
                  <p:pic>
                    <p:nvPicPr>
                      <p:cNvPr id="0" name="对象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789" y="2063130"/>
                        <a:ext cx="275431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nvGraphicFramePr>
        <p:xfrm>
          <a:off x="2555776" y="2348880"/>
          <a:ext cx="3154363" cy="660400"/>
        </p:xfrm>
        <a:graphic>
          <a:graphicData uri="http://schemas.openxmlformats.org/presentationml/2006/ole">
            <mc:AlternateContent xmlns:mc="http://schemas.openxmlformats.org/markup-compatibility/2006">
              <mc:Choice xmlns:v="urn:schemas-microsoft-com:vml" Requires="v">
                <p:oleObj spid="_x0000_s18609" name="Formula" r:id="rId3" imgW="2199640" imgH="462280" progId="Equation.Ribbit">
                  <p:embed/>
                </p:oleObj>
              </mc:Choice>
              <mc:Fallback>
                <p:oleObj name="Formula" r:id="rId3" imgW="2199640" imgH="462280" progId="Equation.Ribbit">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776" y="2348880"/>
                        <a:ext cx="3154363" cy="66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nvGraphicFramePr>
        <p:xfrm>
          <a:off x="1493240" y="3186600"/>
          <a:ext cx="2541587" cy="744537"/>
        </p:xfrm>
        <a:graphic>
          <a:graphicData uri="http://schemas.openxmlformats.org/presentationml/2006/ole">
            <mc:AlternateContent xmlns:mc="http://schemas.openxmlformats.org/markup-compatibility/2006">
              <mc:Choice xmlns:v="urn:schemas-microsoft-com:vml" Requires="v">
                <p:oleObj spid="_x0000_s18610" name="Formula" r:id="rId5" imgW="1644650" imgH="480060" progId="Equation.Ribbit">
                  <p:embed/>
                </p:oleObj>
              </mc:Choice>
              <mc:Fallback>
                <p:oleObj name="Formula" r:id="rId5" imgW="1644650" imgH="480060" progId="Equation.Ribbit">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93240" y="3186600"/>
                        <a:ext cx="2541587"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nvGraphicFramePr>
        <p:xfrm>
          <a:off x="6957056" y="5652558"/>
          <a:ext cx="720080" cy="286907"/>
        </p:xfrm>
        <a:graphic>
          <a:graphicData uri="http://schemas.openxmlformats.org/presentationml/2006/ole">
            <mc:AlternateContent xmlns:mc="http://schemas.openxmlformats.org/markup-compatibility/2006">
              <mc:Choice xmlns:v="urn:schemas-microsoft-com:vml" Requires="v">
                <p:oleObj spid="_x0000_s18611" name="Formula" r:id="rId7" imgW="410845" imgH="163830" progId="Equation.Ribbit">
                  <p:embed/>
                </p:oleObj>
              </mc:Choice>
              <mc:Fallback>
                <p:oleObj name="Formula" r:id="rId7" imgW="410845" imgH="163830" progId="Equation.Ribbit">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57056" y="5652558"/>
                        <a:ext cx="720080" cy="286907"/>
                      </a:xfrm>
                      <a:prstGeom prst="rect">
                        <a:avLst/>
                      </a:prstGeom>
                      <a:noFill/>
                      <a:ln>
                        <a:noFill/>
                      </a:ln>
                    </p:spPr>
                  </p:pic>
                </p:oleObj>
              </mc:Fallback>
            </mc:AlternateContent>
          </a:graphicData>
        </a:graphic>
      </p:graphicFrame>
      <p:graphicFrame>
        <p:nvGraphicFramePr>
          <p:cNvPr id="8" name="对象 7"/>
          <p:cNvGraphicFramePr>
            <a:graphicFrameLocks noChangeAspect="1"/>
          </p:cNvGraphicFramePr>
          <p:nvPr/>
        </p:nvGraphicFramePr>
        <p:xfrm>
          <a:off x="5471592" y="980728"/>
          <a:ext cx="3672408" cy="640005"/>
        </p:xfrm>
        <a:graphic>
          <a:graphicData uri="http://schemas.openxmlformats.org/presentationml/2006/ole">
            <mc:AlternateContent xmlns:mc="http://schemas.openxmlformats.org/markup-compatibility/2006">
              <mc:Choice xmlns:v="urn:schemas-microsoft-com:vml" Requires="v">
                <p:oleObj spid="_x0000_s18612" name="Formula" r:id="rId9" imgW="19878675" imgH="3467100" progId="Equation.Ribbit">
                  <p:embed/>
                </p:oleObj>
              </mc:Choice>
              <mc:Fallback>
                <p:oleObj name="Formula" r:id="rId9" imgW="19878675" imgH="3467100" progId="Equation.Ribbit">
                  <p:embed/>
                  <p:pic>
                    <p:nvPicPr>
                      <p:cNvPr id="0" name="图片 18611"/>
                      <p:cNvPicPr/>
                      <p:nvPr/>
                    </p:nvPicPr>
                    <p:blipFill>
                      <a:blip r:embed="rId10"/>
                      <a:stretch>
                        <a:fillRect/>
                      </a:stretch>
                    </p:blipFill>
                    <p:spPr>
                      <a:xfrm>
                        <a:off x="5471592" y="980728"/>
                        <a:ext cx="3672408" cy="640005"/>
                      </a:xfrm>
                      <a:prstGeom prst="rect">
                        <a:avLst/>
                      </a:prstGeom>
                    </p:spPr>
                  </p:pic>
                </p:oleObj>
              </mc:Fallback>
            </mc:AlternateContent>
          </a:graphicData>
        </a:graphic>
      </p:graphicFrame>
      <p:sp>
        <p:nvSpPr>
          <p:cNvPr id="3" name="矩形 2"/>
          <p:cNvSpPr/>
          <p:nvPr/>
        </p:nvSpPr>
        <p:spPr>
          <a:xfrm>
            <a:off x="4326256" y="1107160"/>
            <a:ext cx="1338828" cy="369332"/>
          </a:xfrm>
          <a:prstGeom prst="rect">
            <a:avLst/>
          </a:prstGeom>
        </p:spPr>
        <p:txBody>
          <a:bodyPr wrap="none">
            <a:spAutoFit/>
          </a:bodyPr>
          <a:lstStyle/>
          <a:p>
            <a:r>
              <a:rPr lang="zh-CN" altLang="en-US" dirty="0" smtClean="0"/>
              <a:t>原始定义：</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缺失</a:t>
            </a:r>
            <a:r>
              <a:rPr lang="zh-CN" altLang="en-US" sz="2800" dirty="0" smtClean="0">
                <a:latin typeface="黑体" panose="02010609060101010101" pitchFamily="49" charset="-122"/>
                <a:ea typeface="黑体" panose="02010609060101010101" pitchFamily="49" charset="-122"/>
              </a:rPr>
              <a:t>值</a:t>
            </a:r>
            <a:endParaRPr lang="en-US" altLang="zh-CN" sz="1600" dirty="0"/>
          </a:p>
          <a:p>
            <a:pPr lvl="2"/>
            <a:endParaRPr lang="en-US" altLang="zh-CN" sz="2000" dirty="0">
              <a:latin typeface="+mn-ea"/>
            </a:endParaRPr>
          </a:p>
          <a:p>
            <a:pPr lvl="2"/>
            <a:endParaRPr lang="en-US" altLang="zh-CN" sz="2000" dirty="0"/>
          </a:p>
          <a:p>
            <a:pPr lvl="1"/>
            <a:endParaRPr lang="en-US" altLang="zh-CN" sz="2400" dirty="0" smtClean="0">
              <a:latin typeface="黑体" panose="02010609060101010101" pitchFamily="49" charset="-122"/>
              <a:ea typeface="黑体" panose="02010609060101010101" pitchFamily="49" charset="-122"/>
            </a:endParaRPr>
          </a:p>
        </p:txBody>
      </p:sp>
      <p:pic>
        <p:nvPicPr>
          <p:cNvPr id="8" name="内容占位符 3"/>
          <p:cNvPicPr>
            <a:picLocks noChangeAspect="1"/>
          </p:cNvPicPr>
          <p:nvPr/>
        </p:nvPicPr>
        <p:blipFill>
          <a:blip r:embed="rId1"/>
          <a:stretch>
            <a:fillRect/>
          </a:stretch>
        </p:blipFill>
        <p:spPr>
          <a:xfrm>
            <a:off x="1331640" y="1772815"/>
            <a:ext cx="5976664" cy="4221413"/>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缺失</a:t>
            </a:r>
            <a:r>
              <a:rPr lang="zh-CN" altLang="en-US" sz="2800" dirty="0" smtClean="0">
                <a:latin typeface="黑体" panose="02010609060101010101" pitchFamily="49" charset="-122"/>
                <a:ea typeface="黑体" panose="02010609060101010101" pitchFamily="49" charset="-122"/>
              </a:rPr>
              <a:t>值</a:t>
            </a:r>
            <a:endParaRPr lang="en-US" altLang="zh-CN" sz="1600" dirty="0"/>
          </a:p>
          <a:p>
            <a:pPr lvl="1"/>
            <a:r>
              <a:rPr lang="zh-CN" altLang="en-US" sz="2000" dirty="0"/>
              <a:t>学习开始时，根结点包含样本集</a:t>
            </a:r>
            <a:r>
              <a:rPr lang="en-US" altLang="zh-CN" sz="2000" i="1" dirty="0">
                <a:latin typeface="Times New Roman" panose="02020603050405020304" pitchFamily="18" charset="0"/>
                <a:cs typeface="Times New Roman" panose="02020603050405020304" pitchFamily="18" charset="0"/>
              </a:rPr>
              <a:t>D</a:t>
            </a:r>
            <a:r>
              <a:rPr lang="zh-CN" altLang="en-US" sz="2000" dirty="0"/>
              <a:t>中</a:t>
            </a:r>
            <a:r>
              <a:rPr lang="zh-CN" altLang="en-US" sz="2000" dirty="0" smtClean="0"/>
              <a:t>全</a:t>
            </a:r>
            <a:endParaRPr lang="en-US" altLang="zh-CN" sz="2000" dirty="0" smtClean="0"/>
          </a:p>
          <a:p>
            <a:pPr marL="457200" lvl="1" indent="0">
              <a:buNone/>
            </a:pPr>
            <a:r>
              <a:rPr lang="zh-CN" altLang="en-US" sz="2000" dirty="0" smtClean="0"/>
              <a:t>部</a:t>
            </a:r>
            <a:r>
              <a:rPr lang="en-US" altLang="zh-CN" sz="2000" dirty="0"/>
              <a:t>17</a:t>
            </a:r>
            <a:r>
              <a:rPr lang="zh-CN" altLang="en-US" sz="2000" dirty="0"/>
              <a:t>个样例，各样例的权值均为</a:t>
            </a:r>
            <a:r>
              <a:rPr lang="en-US" altLang="zh-CN" sz="2000" dirty="0" smtClean="0"/>
              <a:t>1</a:t>
            </a:r>
            <a:endParaRPr lang="en-US" altLang="zh-CN" sz="2000" dirty="0" smtClean="0"/>
          </a:p>
          <a:p>
            <a:pPr lvl="1"/>
            <a:r>
              <a:rPr lang="zh-CN" altLang="en-US" sz="2000" dirty="0"/>
              <a:t>以属性“色泽”为例，该属性上</a:t>
            </a:r>
            <a:r>
              <a:rPr lang="zh-CN" altLang="en-US" sz="2000" dirty="0" smtClean="0"/>
              <a:t>无缺</a:t>
            </a:r>
            <a:endParaRPr lang="en-US" altLang="zh-CN" sz="2000" dirty="0" smtClean="0"/>
          </a:p>
          <a:p>
            <a:pPr marL="457200" lvl="1" indent="0">
              <a:buNone/>
            </a:pPr>
            <a:r>
              <a:rPr lang="zh-CN" altLang="en-US" sz="2000" dirty="0" smtClean="0"/>
              <a:t>失</a:t>
            </a:r>
            <a:r>
              <a:rPr lang="zh-CN" altLang="en-US" sz="2000" dirty="0"/>
              <a:t>值的样例子集     包含</a:t>
            </a:r>
            <a:r>
              <a:rPr lang="en-US" altLang="zh-CN" sz="2000" dirty="0"/>
              <a:t>14</a:t>
            </a:r>
            <a:r>
              <a:rPr lang="zh-CN" altLang="en-US" sz="2000" dirty="0"/>
              <a:t>个样例，    </a:t>
            </a:r>
            <a:r>
              <a:rPr lang="zh-CN" altLang="en-US" sz="2000" dirty="0" smtClean="0"/>
              <a:t>的</a:t>
            </a:r>
            <a:endParaRPr lang="en-US" altLang="zh-CN" sz="2000" dirty="0" smtClean="0"/>
          </a:p>
          <a:p>
            <a:pPr marL="457200" lvl="1" indent="0">
              <a:buNone/>
            </a:pPr>
            <a:r>
              <a:rPr lang="zh-CN" altLang="en-US" sz="2000" dirty="0" smtClean="0"/>
              <a:t>信息熵</a:t>
            </a:r>
            <a:r>
              <a:rPr lang="zh-CN" altLang="en-US" sz="2000" dirty="0"/>
              <a:t>为</a:t>
            </a:r>
            <a:endParaRPr lang="en-US" altLang="zh-CN" sz="2000" dirty="0"/>
          </a:p>
          <a:p>
            <a:pPr lvl="1"/>
            <a:endParaRPr lang="en-US" altLang="zh-CN" sz="2000" dirty="0"/>
          </a:p>
          <a:p>
            <a:pPr lvl="1"/>
            <a:endParaRPr lang="en-US" altLang="zh-CN" sz="2000" dirty="0">
              <a:latin typeface="+mn-ea"/>
            </a:endParaRPr>
          </a:p>
          <a:p>
            <a:pPr lvl="3"/>
            <a:endParaRPr lang="en-US" altLang="zh-CN" sz="1600" dirty="0"/>
          </a:p>
          <a:p>
            <a:pPr lvl="2"/>
            <a:endParaRPr lang="en-US" altLang="zh-CN" sz="2000" dirty="0" smtClean="0">
              <a:latin typeface="黑体" panose="02010609060101010101" pitchFamily="49" charset="-122"/>
              <a:ea typeface="黑体" panose="02010609060101010101" pitchFamily="49" charset="-122"/>
            </a:endParaRPr>
          </a:p>
        </p:txBody>
      </p:sp>
      <p:pic>
        <p:nvPicPr>
          <p:cNvPr id="8" name="内容占位符 3"/>
          <p:cNvPicPr>
            <a:picLocks noChangeAspect="1"/>
          </p:cNvPicPr>
          <p:nvPr/>
        </p:nvPicPr>
        <p:blipFill>
          <a:blip r:embed="rId1"/>
          <a:stretch>
            <a:fillRect/>
          </a:stretch>
        </p:blipFill>
        <p:spPr>
          <a:xfrm>
            <a:off x="5471592" y="935206"/>
            <a:ext cx="3672408" cy="2593880"/>
          </a:xfrm>
          <a:prstGeom prst="rect">
            <a:avLst/>
          </a:prstGeom>
        </p:spPr>
      </p:pic>
      <p:sp>
        <p:nvSpPr>
          <p:cNvPr id="9" name="内容占位符 2"/>
          <p:cNvSpPr txBox="1"/>
          <p:nvPr/>
        </p:nvSpPr>
        <p:spPr>
          <a:xfrm>
            <a:off x="3203848" y="1158536"/>
            <a:ext cx="3193950" cy="49307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smtClean="0"/>
          </a:p>
          <a:p>
            <a:pPr marL="0" indent="0">
              <a:buFont typeface="Arial" panose="020B0604020202020204" pitchFamily="34" charset="0"/>
              <a:buNone/>
            </a:pPr>
            <a:endParaRPr lang="en-US" altLang="zh-CN" sz="2000" dirty="0" smtClean="0"/>
          </a:p>
          <a:p>
            <a:pPr marL="0" indent="0">
              <a:buFont typeface="Arial" panose="020B0604020202020204" pitchFamily="34" charset="0"/>
              <a:buNone/>
            </a:pPr>
            <a:r>
              <a:rPr lang="en-US" altLang="zh-CN" sz="2000" dirty="0" smtClean="0"/>
              <a:t>    </a:t>
            </a:r>
            <a:endParaRPr lang="en-US" altLang="zh-CN" sz="2000" dirty="0" smtClean="0"/>
          </a:p>
          <a:p>
            <a:pPr marL="0" indent="0">
              <a:buFont typeface="Arial" panose="020B0604020202020204" pitchFamily="34" charset="0"/>
              <a:buNone/>
            </a:pPr>
            <a:r>
              <a:rPr lang="en-US" altLang="zh-CN" sz="2000" dirty="0" smtClean="0"/>
              <a:t>                                           </a:t>
            </a:r>
            <a:endParaRPr lang="zh-CN" altLang="en-US" sz="2000" dirty="0"/>
          </a:p>
        </p:txBody>
      </p:sp>
      <p:graphicFrame>
        <p:nvGraphicFramePr>
          <p:cNvPr id="11" name="对象 10"/>
          <p:cNvGraphicFramePr>
            <a:graphicFrameLocks noChangeAspect="1"/>
          </p:cNvGraphicFramePr>
          <p:nvPr/>
        </p:nvGraphicFramePr>
        <p:xfrm>
          <a:off x="2771775" y="2754630"/>
          <a:ext cx="173990" cy="281940"/>
        </p:xfrm>
        <a:graphic>
          <a:graphicData uri="http://schemas.openxmlformats.org/presentationml/2006/ole">
            <mc:AlternateContent xmlns:mc="http://schemas.openxmlformats.org/markup-compatibility/2006">
              <mc:Choice xmlns:v="urn:schemas-microsoft-com:vml" Requires="v">
                <p:oleObj spid="_x0000_s19611" name="Formula" r:id="rId2" imgW="124460" imgH="201930" progId="Equation.Ribbit">
                  <p:embed/>
                </p:oleObj>
              </mc:Choice>
              <mc:Fallback>
                <p:oleObj name="Formula" r:id="rId2" imgW="124460" imgH="201930" progId="Equation.Ribbit">
                  <p:embed/>
                  <p:pic>
                    <p:nvPicPr>
                      <p:cNvPr id="0" name="图片 19610"/>
                      <p:cNvPicPr/>
                      <p:nvPr/>
                    </p:nvPicPr>
                    <p:blipFill>
                      <a:blip r:embed="rId3"/>
                      <a:stretch>
                        <a:fillRect/>
                      </a:stretch>
                    </p:blipFill>
                    <p:spPr>
                      <a:xfrm>
                        <a:off x="2771775" y="2754630"/>
                        <a:ext cx="173990" cy="281940"/>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995758" y="3190993"/>
          <a:ext cx="2416179" cy="676185"/>
        </p:xfrm>
        <a:graphic>
          <a:graphicData uri="http://schemas.openxmlformats.org/presentationml/2006/ole">
            <mc:AlternateContent xmlns:mc="http://schemas.openxmlformats.org/markup-compatibility/2006">
              <mc:Choice xmlns:v="urn:schemas-microsoft-com:vml" Requires="v">
                <p:oleObj spid="_x0000_s19612" name="Formula" r:id="rId4" imgW="12334875" imgH="3448050" progId="Equation.Ribbit">
                  <p:embed/>
                </p:oleObj>
              </mc:Choice>
              <mc:Fallback>
                <p:oleObj name="Formula" r:id="rId4" imgW="12334875" imgH="3448050" progId="Equation.Ribbit">
                  <p:embed/>
                  <p:pic>
                    <p:nvPicPr>
                      <p:cNvPr id="0" name="图片 19611"/>
                      <p:cNvPicPr/>
                      <p:nvPr/>
                    </p:nvPicPr>
                    <p:blipFill>
                      <a:blip r:embed="rId5"/>
                      <a:stretch>
                        <a:fillRect/>
                      </a:stretch>
                    </p:blipFill>
                    <p:spPr>
                      <a:xfrm>
                        <a:off x="1995758" y="3190993"/>
                        <a:ext cx="2416179" cy="67618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2771800" y="3933056"/>
          <a:ext cx="3600400" cy="322104"/>
        </p:xfrm>
        <a:graphic>
          <a:graphicData uri="http://schemas.openxmlformats.org/presentationml/2006/ole">
            <mc:AlternateContent xmlns:mc="http://schemas.openxmlformats.org/markup-compatibility/2006">
              <mc:Choice xmlns:v="urn:schemas-microsoft-com:vml" Requires="v">
                <p:oleObj spid="_x0000_s19613" name="Formula" r:id="rId6" imgW="16973550" imgH="1524000" progId="Equation.Ribbit">
                  <p:embed/>
                </p:oleObj>
              </mc:Choice>
              <mc:Fallback>
                <p:oleObj name="Formula" r:id="rId6" imgW="16973550" imgH="1524000" progId="Equation.Ribbit">
                  <p:embed/>
                  <p:pic>
                    <p:nvPicPr>
                      <p:cNvPr id="0" name="图片 19612"/>
                      <p:cNvPicPr/>
                      <p:nvPr/>
                    </p:nvPicPr>
                    <p:blipFill>
                      <a:blip r:embed="rId7"/>
                      <a:stretch>
                        <a:fillRect/>
                      </a:stretch>
                    </p:blipFill>
                    <p:spPr>
                      <a:xfrm>
                        <a:off x="2771800" y="3933056"/>
                        <a:ext cx="3600400" cy="322104"/>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4792345" y="2754630"/>
          <a:ext cx="180975" cy="293370"/>
        </p:xfrm>
        <a:graphic>
          <a:graphicData uri="http://schemas.openxmlformats.org/presentationml/2006/ole">
            <mc:AlternateContent xmlns:mc="http://schemas.openxmlformats.org/markup-compatibility/2006">
              <mc:Choice xmlns:v="urn:schemas-microsoft-com:vml" Requires="v">
                <p:oleObj spid="_x0000_s19614" name="Formula" r:id="rId8" imgW="124460" imgH="201930" progId="Equation.Ribbit">
                  <p:embed/>
                </p:oleObj>
              </mc:Choice>
              <mc:Fallback>
                <p:oleObj name="Formula" r:id="rId8" imgW="124460" imgH="201930" progId="Equation.Ribbit">
                  <p:embed/>
                  <p:pic>
                    <p:nvPicPr>
                      <p:cNvPr id="0" name="图片 19613"/>
                      <p:cNvPicPr/>
                      <p:nvPr/>
                    </p:nvPicPr>
                    <p:blipFill>
                      <a:blip r:embed="rId3"/>
                      <a:stretch>
                        <a:fillRect/>
                      </a:stretch>
                    </p:blipFill>
                    <p:spPr>
                      <a:xfrm>
                        <a:off x="4792345" y="2754630"/>
                        <a:ext cx="180975" cy="29337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缺失</a:t>
            </a:r>
            <a:r>
              <a:rPr lang="zh-CN" altLang="en-US" sz="2800" dirty="0" smtClean="0">
                <a:latin typeface="黑体" panose="02010609060101010101" pitchFamily="49" charset="-122"/>
                <a:ea typeface="黑体" panose="02010609060101010101" pitchFamily="49" charset="-122"/>
              </a:rPr>
              <a:t>值</a:t>
            </a:r>
            <a:endParaRPr lang="en-US" altLang="zh-CN" sz="1600" dirty="0"/>
          </a:p>
          <a:p>
            <a:pPr lvl="1"/>
            <a:r>
              <a:rPr lang="zh-CN" altLang="en-US" sz="2000" dirty="0"/>
              <a:t>令    </a:t>
            </a:r>
            <a:r>
              <a:rPr lang="zh-CN" altLang="en-US" sz="2000" dirty="0" smtClean="0"/>
              <a:t> ，    ，    </a:t>
            </a:r>
            <a:r>
              <a:rPr lang="zh-CN" altLang="en-US" sz="2000" dirty="0"/>
              <a:t>分别表示在属性</a:t>
            </a:r>
            <a:r>
              <a:rPr lang="zh-CN" altLang="en-US" sz="2000" dirty="0" smtClean="0"/>
              <a:t>“色泽”</a:t>
            </a:r>
            <a:endParaRPr lang="en-US" altLang="zh-CN" sz="2000" dirty="0" smtClean="0"/>
          </a:p>
          <a:p>
            <a:pPr marL="457200" lvl="1" indent="0">
              <a:buNone/>
            </a:pPr>
            <a:r>
              <a:rPr lang="zh-CN" altLang="en-US" sz="2000" dirty="0" smtClean="0"/>
              <a:t>上</a:t>
            </a:r>
            <a:r>
              <a:rPr lang="zh-CN" altLang="en-US" sz="2000" dirty="0"/>
              <a:t>取值为“青绿”“乌黑”以及</a:t>
            </a:r>
            <a:r>
              <a:rPr lang="zh-CN" altLang="en-US" sz="2000" dirty="0" smtClean="0"/>
              <a:t>“浅白”</a:t>
            </a:r>
            <a:endParaRPr lang="en-US" altLang="zh-CN" sz="2000" dirty="0" smtClean="0"/>
          </a:p>
          <a:p>
            <a:pPr marL="457200" lvl="1" indent="0">
              <a:buNone/>
            </a:pPr>
            <a:r>
              <a:rPr lang="zh-CN" altLang="en-US" sz="2000" dirty="0" smtClean="0"/>
              <a:t>的</a:t>
            </a:r>
            <a:r>
              <a:rPr lang="zh-CN" altLang="en-US" sz="2000" dirty="0"/>
              <a:t>样本子集，有</a:t>
            </a:r>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r>
              <a:rPr lang="zh-CN" altLang="en-US" sz="2000" dirty="0"/>
              <a:t>样本子集   </a:t>
            </a:r>
            <a:r>
              <a:rPr lang="zh-CN" altLang="en-US" sz="2000" dirty="0" smtClean="0"/>
              <a:t> 上</a:t>
            </a:r>
            <a:r>
              <a:rPr lang="zh-CN" altLang="en-US" sz="2000" dirty="0"/>
              <a:t>属性“色泽”的信息增益为</a:t>
            </a:r>
            <a:endParaRPr lang="en-US" altLang="zh-CN" sz="2000" dirty="0"/>
          </a:p>
          <a:p>
            <a:pPr lvl="1"/>
            <a:endParaRPr lang="en-US" altLang="zh-CN" sz="2000" dirty="0" smtClean="0"/>
          </a:p>
          <a:p>
            <a:pPr lvl="1"/>
            <a:endParaRPr lang="en-US" altLang="zh-CN" sz="2000" dirty="0" smtClean="0"/>
          </a:p>
          <a:p>
            <a:pPr lvl="1"/>
            <a:endParaRPr lang="en-US" altLang="zh-CN" sz="2000" dirty="0" smtClean="0"/>
          </a:p>
          <a:p>
            <a:pPr lvl="1"/>
            <a:r>
              <a:rPr lang="zh-CN" altLang="en-US" sz="2000" dirty="0" smtClean="0"/>
              <a:t>样本集</a:t>
            </a:r>
            <a:r>
              <a:rPr lang="en-US" altLang="zh-CN" sz="2000" i="1" dirty="0">
                <a:latin typeface="Times New Roman" panose="02020603050405020304" pitchFamily="18" charset="0"/>
                <a:cs typeface="Times New Roman" panose="02020603050405020304" pitchFamily="18" charset="0"/>
              </a:rPr>
              <a:t>D</a:t>
            </a:r>
            <a:r>
              <a:rPr lang="zh-CN" altLang="en-US" sz="2000" dirty="0" smtClean="0"/>
              <a:t>上</a:t>
            </a:r>
            <a:r>
              <a:rPr lang="zh-CN" altLang="en-US" sz="2000" dirty="0"/>
              <a:t>属性“色泽”的信息增益</a:t>
            </a:r>
            <a:r>
              <a:rPr lang="zh-CN" altLang="en-US" sz="2000" dirty="0" smtClean="0"/>
              <a:t>为</a:t>
            </a:r>
            <a:endParaRPr lang="en-US" altLang="zh-CN" sz="2000" dirty="0"/>
          </a:p>
          <a:p>
            <a:pPr lvl="1"/>
            <a:endParaRPr lang="en-US" altLang="zh-CN" sz="2000" dirty="0">
              <a:latin typeface="+mn-ea"/>
            </a:endParaRPr>
          </a:p>
          <a:p>
            <a:pPr lvl="3"/>
            <a:endParaRPr lang="en-US" altLang="zh-CN" sz="1600" dirty="0"/>
          </a:p>
          <a:p>
            <a:pPr lvl="2"/>
            <a:endParaRPr lang="en-US" altLang="zh-CN" sz="2000" dirty="0" smtClean="0">
              <a:latin typeface="黑体" panose="02010609060101010101" pitchFamily="49" charset="-122"/>
              <a:ea typeface="黑体" panose="02010609060101010101" pitchFamily="49" charset="-122"/>
            </a:endParaRPr>
          </a:p>
        </p:txBody>
      </p:sp>
      <p:pic>
        <p:nvPicPr>
          <p:cNvPr id="8" name="内容占位符 3"/>
          <p:cNvPicPr>
            <a:picLocks noChangeAspect="1"/>
          </p:cNvPicPr>
          <p:nvPr/>
        </p:nvPicPr>
        <p:blipFill>
          <a:blip r:embed="rId1"/>
          <a:stretch>
            <a:fillRect/>
          </a:stretch>
        </p:blipFill>
        <p:spPr>
          <a:xfrm>
            <a:off x="5471592" y="935206"/>
            <a:ext cx="3672408" cy="2593880"/>
          </a:xfrm>
          <a:prstGeom prst="rect">
            <a:avLst/>
          </a:prstGeom>
        </p:spPr>
      </p:pic>
      <p:sp>
        <p:nvSpPr>
          <p:cNvPr id="9" name="内容占位符 2"/>
          <p:cNvSpPr txBox="1"/>
          <p:nvPr/>
        </p:nvSpPr>
        <p:spPr>
          <a:xfrm>
            <a:off x="3203848" y="1158536"/>
            <a:ext cx="3193950" cy="49307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smtClean="0"/>
          </a:p>
          <a:p>
            <a:pPr marL="0" indent="0">
              <a:buFont typeface="Arial" panose="020B0604020202020204" pitchFamily="34" charset="0"/>
              <a:buNone/>
            </a:pPr>
            <a:endParaRPr lang="en-US" altLang="zh-CN" sz="2000" dirty="0" smtClean="0"/>
          </a:p>
          <a:p>
            <a:pPr marL="0" indent="0">
              <a:buFont typeface="Arial" panose="020B0604020202020204" pitchFamily="34" charset="0"/>
              <a:buNone/>
            </a:pPr>
            <a:r>
              <a:rPr lang="en-US" altLang="zh-CN" sz="2000" dirty="0" smtClean="0"/>
              <a:t>    </a:t>
            </a:r>
            <a:endParaRPr lang="en-US" altLang="zh-CN" sz="2000" dirty="0" smtClean="0"/>
          </a:p>
          <a:p>
            <a:pPr marL="0" indent="0">
              <a:buFont typeface="Arial" panose="020B0604020202020204" pitchFamily="34" charset="0"/>
              <a:buNone/>
            </a:pPr>
            <a:r>
              <a:rPr lang="en-US" altLang="zh-CN" sz="2000" dirty="0" smtClean="0"/>
              <a:t>                                           </a:t>
            </a:r>
            <a:endParaRPr lang="zh-CN" altLang="en-US" sz="2000" dirty="0"/>
          </a:p>
        </p:txBody>
      </p:sp>
      <p:graphicFrame>
        <p:nvGraphicFramePr>
          <p:cNvPr id="3" name="对象 2"/>
          <p:cNvGraphicFramePr>
            <a:graphicFrameLocks noChangeAspect="1"/>
          </p:cNvGraphicFramePr>
          <p:nvPr/>
        </p:nvGraphicFramePr>
        <p:xfrm>
          <a:off x="1512570" y="1646555"/>
          <a:ext cx="252730" cy="286385"/>
        </p:xfrm>
        <a:graphic>
          <a:graphicData uri="http://schemas.openxmlformats.org/presentationml/2006/ole">
            <mc:AlternateContent xmlns:mc="http://schemas.openxmlformats.org/markup-compatibility/2006">
              <mc:Choice xmlns:v="urn:schemas-microsoft-com:vml" Requires="v">
                <p:oleObj spid="_x0000_s20878" name="Formula" r:id="rId2" imgW="177800" imgH="201930" progId="Equation.Ribbit">
                  <p:embed/>
                </p:oleObj>
              </mc:Choice>
              <mc:Fallback>
                <p:oleObj name="Formula" r:id="rId2" imgW="177800" imgH="201930" progId="Equation.Ribbit">
                  <p:embed/>
                  <p:pic>
                    <p:nvPicPr>
                      <p:cNvPr id="0" name="对象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2570" y="1646555"/>
                        <a:ext cx="252730" cy="286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907540" y="1655445"/>
          <a:ext cx="246380" cy="273685"/>
        </p:xfrm>
        <a:graphic>
          <a:graphicData uri="http://schemas.openxmlformats.org/presentationml/2006/ole">
            <mc:AlternateContent xmlns:mc="http://schemas.openxmlformats.org/markup-compatibility/2006">
              <mc:Choice xmlns:v="urn:schemas-microsoft-com:vml" Requires="v">
                <p:oleObj spid="_x0000_s20879" name="Formula" r:id="rId4" imgW="180340" imgH="201930" progId="Equation.Ribbit">
                  <p:embed/>
                </p:oleObj>
              </mc:Choice>
              <mc:Fallback>
                <p:oleObj name="Formula" r:id="rId4" imgW="180340" imgH="201930" progId="Equation.Ribbit">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7540" y="1655445"/>
                        <a:ext cx="246380" cy="273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2402840" y="1663700"/>
          <a:ext cx="245110" cy="269240"/>
        </p:xfrm>
        <a:graphic>
          <a:graphicData uri="http://schemas.openxmlformats.org/presentationml/2006/ole">
            <mc:AlternateContent xmlns:mc="http://schemas.openxmlformats.org/markup-compatibility/2006">
              <mc:Choice xmlns:v="urn:schemas-microsoft-com:vml" Requires="v">
                <p:oleObj spid="_x0000_s20880" name="Formula" r:id="rId6" imgW="181610" imgH="201930" progId="Equation.Ribbit">
                  <p:embed/>
                </p:oleObj>
              </mc:Choice>
              <mc:Fallback>
                <p:oleObj name="Formula" r:id="rId6" imgW="181610" imgH="201930" progId="Equation.Ribbit">
                  <p:embed/>
                  <p:pic>
                    <p:nvPicPr>
                      <p:cNvPr id="0" name="对象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2840" y="1663700"/>
                        <a:ext cx="245110" cy="269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187624" y="2708920"/>
          <a:ext cx="3844925" cy="436563"/>
        </p:xfrm>
        <a:graphic>
          <a:graphicData uri="http://schemas.openxmlformats.org/presentationml/2006/ole">
            <mc:AlternateContent xmlns:mc="http://schemas.openxmlformats.org/markup-compatibility/2006">
              <mc:Choice xmlns:v="urn:schemas-microsoft-com:vml" Requires="v">
                <p:oleObj spid="_x0000_s20881" name="Formula" r:id="rId8" imgW="2649220" imgH="300990" progId="Equation.Ribbit">
                  <p:embed/>
                </p:oleObj>
              </mc:Choice>
              <mc:Fallback>
                <p:oleObj name="Formula" r:id="rId8" imgW="2649220" imgH="300990" progId="Equation.Ribbit">
                  <p:embed/>
                  <p:pic>
                    <p:nvPicPr>
                      <p:cNvPr id="0" name="对象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7624" y="2708920"/>
                        <a:ext cx="38449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1187624" y="3151382"/>
          <a:ext cx="3843338" cy="438150"/>
        </p:xfrm>
        <a:graphic>
          <a:graphicData uri="http://schemas.openxmlformats.org/presentationml/2006/ole">
            <mc:AlternateContent xmlns:mc="http://schemas.openxmlformats.org/markup-compatibility/2006">
              <mc:Choice xmlns:v="urn:schemas-microsoft-com:vml" Requires="v">
                <p:oleObj spid="_x0000_s20882" name="Formula" r:id="rId10" imgW="2649220" imgH="300990" progId="Equation.Ribbit">
                  <p:embed/>
                </p:oleObj>
              </mc:Choice>
              <mc:Fallback>
                <p:oleObj name="Formula" r:id="rId10" imgW="2649220" imgH="300990" progId="Equation.Ribbit">
                  <p:embed/>
                  <p:pic>
                    <p:nvPicPr>
                      <p:cNvPr id="0" name="对象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624" y="3151382"/>
                        <a:ext cx="38433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1187624" y="3623923"/>
          <a:ext cx="3833813" cy="436562"/>
        </p:xfrm>
        <a:graphic>
          <a:graphicData uri="http://schemas.openxmlformats.org/presentationml/2006/ole">
            <mc:AlternateContent xmlns:mc="http://schemas.openxmlformats.org/markup-compatibility/2006">
              <mc:Choice xmlns:v="urn:schemas-microsoft-com:vml" Requires="v">
                <p:oleObj spid="_x0000_s20883" name="Formula" r:id="rId12" imgW="2649220" imgH="300990" progId="Equation.Ribbit">
                  <p:embed/>
                </p:oleObj>
              </mc:Choice>
              <mc:Fallback>
                <p:oleObj name="Formula" r:id="rId12" imgW="2649220" imgH="300990" progId="Equation.Ribbit">
                  <p:embed/>
                  <p:pic>
                    <p:nvPicPr>
                      <p:cNvPr id="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87624" y="3623923"/>
                        <a:ext cx="3833813"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2267744" y="4221088"/>
          <a:ext cx="187325" cy="304800"/>
        </p:xfrm>
        <a:graphic>
          <a:graphicData uri="http://schemas.openxmlformats.org/presentationml/2006/ole">
            <mc:AlternateContent xmlns:mc="http://schemas.openxmlformats.org/markup-compatibility/2006">
              <mc:Choice xmlns:v="urn:schemas-microsoft-com:vml" Requires="v">
                <p:oleObj spid="_x0000_s20884" name="Formula" r:id="rId14" imgW="124460" imgH="201930" progId="Equation.Ribbit">
                  <p:embed/>
                </p:oleObj>
              </mc:Choice>
              <mc:Fallback>
                <p:oleObj name="Formula" r:id="rId14" imgW="124460" imgH="201930" progId="Equation.Ribbit">
                  <p:embed/>
                  <p:pic>
                    <p:nvPicPr>
                      <p:cNvPr id="0" name="对象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67744" y="4221088"/>
                        <a:ext cx="187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nvGraphicFramePr>
        <p:xfrm>
          <a:off x="1187624" y="4492030"/>
          <a:ext cx="3773488" cy="644525"/>
        </p:xfrm>
        <a:graphic>
          <a:graphicData uri="http://schemas.openxmlformats.org/presentationml/2006/ole">
            <mc:AlternateContent xmlns:mc="http://schemas.openxmlformats.org/markup-compatibility/2006">
              <mc:Choice xmlns:v="urn:schemas-microsoft-com:vml" Requires="v">
                <p:oleObj spid="_x0000_s20885" name="Formula" r:id="rId16" imgW="2701290" imgH="462280" progId="Equation.Ribbit">
                  <p:embed/>
                </p:oleObj>
              </mc:Choice>
              <mc:Fallback>
                <p:oleObj name="Formula" r:id="rId16" imgW="2701290" imgH="462280" progId="Equation.Ribbit">
                  <p:embed/>
                  <p:pic>
                    <p:nvPicPr>
                      <p:cNvPr id="0" name="对象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87624" y="4492030"/>
                        <a:ext cx="3773488"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nvGraphicFramePr>
        <p:xfrm>
          <a:off x="2521124" y="5157192"/>
          <a:ext cx="4843463" cy="314325"/>
        </p:xfrm>
        <a:graphic>
          <a:graphicData uri="http://schemas.openxmlformats.org/presentationml/2006/ole">
            <mc:AlternateContent xmlns:mc="http://schemas.openxmlformats.org/markup-compatibility/2006">
              <mc:Choice xmlns:v="urn:schemas-microsoft-com:vml" Requires="v">
                <p:oleObj spid="_x0000_s20886" name="Formula" r:id="rId18" imgW="3155950" imgH="204470" progId="Equation.Ribbit">
                  <p:embed/>
                </p:oleObj>
              </mc:Choice>
              <mc:Fallback>
                <p:oleObj name="Formula" r:id="rId18" imgW="3155950" imgH="204470" progId="Equation.Ribbit">
                  <p:embed/>
                  <p:pic>
                    <p:nvPicPr>
                      <p:cNvPr id="0" name="对象 1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21124" y="5157192"/>
                        <a:ext cx="48434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nvGraphicFramePr>
        <p:xfrm>
          <a:off x="7452360" y="5305425"/>
          <a:ext cx="754380" cy="172720"/>
        </p:xfrm>
        <a:graphic>
          <a:graphicData uri="http://schemas.openxmlformats.org/presentationml/2006/ole">
            <mc:AlternateContent xmlns:mc="http://schemas.openxmlformats.org/markup-compatibility/2006">
              <mc:Choice xmlns:v="urn:schemas-microsoft-com:vml" Requires="v">
                <p:oleObj spid="_x0000_s20887" name="Formula" r:id="rId20" imgW="495300" imgH="162560" progId="Equation.Ribbit">
                  <p:embed/>
                </p:oleObj>
              </mc:Choice>
              <mc:Fallback>
                <p:oleObj name="Formula" r:id="rId20" imgW="495300" imgH="162560" progId="Equation.Ribbit">
                  <p:embed/>
                  <p:pic>
                    <p:nvPicPr>
                      <p:cNvPr id="0" name="对象 1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52360" y="5305425"/>
                        <a:ext cx="754380" cy="172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nvGraphicFramePr>
        <p:xfrm>
          <a:off x="1187624" y="6089311"/>
          <a:ext cx="5904656" cy="344677"/>
        </p:xfrm>
        <a:graphic>
          <a:graphicData uri="http://schemas.openxmlformats.org/presentationml/2006/ole">
            <mc:AlternateContent xmlns:mc="http://schemas.openxmlformats.org/markup-compatibility/2006">
              <mc:Choice xmlns:v="urn:schemas-microsoft-com:vml" Requires="v">
                <p:oleObj spid="_x0000_s20888" name="Formula" r:id="rId22" imgW="3718560" imgH="217170" progId="Equation.Ribbit">
                  <p:embed/>
                </p:oleObj>
              </mc:Choice>
              <mc:Fallback>
                <p:oleObj name="Formula" r:id="rId22" imgW="3718560" imgH="217170" progId="Equation.Ribbit">
                  <p:embed/>
                  <p:pic>
                    <p:nvPicPr>
                      <p:cNvPr id="0" name="对象 1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87624" y="6089311"/>
                        <a:ext cx="5904656" cy="344677"/>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特殊属性处理</a:t>
            </a:r>
            <a:endParaRPr lang="en-US" altLang="zh-CN" b="1" dirty="0">
              <a:latin typeface="黑体" panose="02010609060101010101" pitchFamily="49" charset="-122"/>
              <a:ea typeface="黑体" panose="02010609060101010101" pitchFamily="49" charset="-122"/>
            </a:endParaRPr>
          </a:p>
        </p:txBody>
      </p:sp>
      <p:sp>
        <p:nvSpPr>
          <p:cNvPr id="5"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缺失</a:t>
            </a:r>
            <a:r>
              <a:rPr lang="zh-CN" altLang="en-US" sz="2800" dirty="0" smtClean="0">
                <a:latin typeface="黑体" panose="02010609060101010101" pitchFamily="49" charset="-122"/>
                <a:ea typeface="黑体" panose="02010609060101010101" pitchFamily="49" charset="-122"/>
              </a:rPr>
              <a:t>值</a:t>
            </a:r>
            <a:endParaRPr lang="en-US" altLang="zh-CN" sz="1600" dirty="0"/>
          </a:p>
          <a:p>
            <a:pPr lvl="1"/>
            <a:r>
              <a:rPr lang="zh-CN" altLang="en-US" sz="2000" dirty="0"/>
              <a:t>类似地可计算出所有属性在数据集</a:t>
            </a:r>
            <a:r>
              <a:rPr lang="zh-CN" altLang="en-US" sz="2000" dirty="0" smtClean="0"/>
              <a:t>上</a:t>
            </a:r>
            <a:endParaRPr lang="en-US" altLang="zh-CN" sz="2000" dirty="0" smtClean="0"/>
          </a:p>
          <a:p>
            <a:pPr marL="457200" lvl="1" indent="0">
              <a:buNone/>
            </a:pPr>
            <a:r>
              <a:rPr lang="zh-CN" altLang="en-US" sz="2000" dirty="0" smtClean="0"/>
              <a:t>的</a:t>
            </a:r>
            <a:r>
              <a:rPr lang="zh-CN" altLang="en-US" sz="2000" dirty="0"/>
              <a:t>信息增益</a:t>
            </a:r>
            <a:endParaRPr lang="en-US" altLang="zh-CN" sz="2000" dirty="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a:latin typeface="+mn-ea"/>
            </a:endParaRPr>
          </a:p>
          <a:p>
            <a:pPr lvl="3"/>
            <a:endParaRPr lang="en-US" altLang="zh-CN" sz="1600" dirty="0"/>
          </a:p>
          <a:p>
            <a:pPr lvl="2"/>
            <a:endParaRPr lang="en-US" altLang="zh-CN" sz="2000" dirty="0" smtClean="0">
              <a:latin typeface="黑体" panose="02010609060101010101" pitchFamily="49" charset="-122"/>
              <a:ea typeface="黑体" panose="02010609060101010101" pitchFamily="49" charset="-122"/>
            </a:endParaRPr>
          </a:p>
        </p:txBody>
      </p:sp>
      <p:pic>
        <p:nvPicPr>
          <p:cNvPr id="8" name="内容占位符 3"/>
          <p:cNvPicPr>
            <a:picLocks noChangeAspect="1"/>
          </p:cNvPicPr>
          <p:nvPr/>
        </p:nvPicPr>
        <p:blipFill>
          <a:blip r:embed="rId1"/>
          <a:stretch>
            <a:fillRect/>
          </a:stretch>
        </p:blipFill>
        <p:spPr>
          <a:xfrm>
            <a:off x="5471592" y="935206"/>
            <a:ext cx="3672408" cy="2593880"/>
          </a:xfrm>
          <a:prstGeom prst="rect">
            <a:avLst/>
          </a:prstGeom>
        </p:spPr>
      </p:pic>
      <p:sp>
        <p:nvSpPr>
          <p:cNvPr id="9" name="内容占位符 2"/>
          <p:cNvSpPr txBox="1"/>
          <p:nvPr/>
        </p:nvSpPr>
        <p:spPr>
          <a:xfrm>
            <a:off x="3203848" y="1158536"/>
            <a:ext cx="3193950" cy="49307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smtClean="0"/>
          </a:p>
          <a:p>
            <a:pPr>
              <a:buFont typeface="Wingdings" panose="05000000000000000000" pitchFamily="2" charset="2"/>
              <a:buChar char="l"/>
            </a:pPr>
            <a:endParaRPr lang="en-US" altLang="zh-CN" sz="2000" dirty="0" smtClean="0"/>
          </a:p>
          <a:p>
            <a:pPr marL="0" indent="0">
              <a:buFont typeface="Arial" panose="020B0604020202020204" pitchFamily="34" charset="0"/>
              <a:buNone/>
            </a:pPr>
            <a:endParaRPr lang="en-US" altLang="zh-CN" sz="2000" dirty="0" smtClean="0"/>
          </a:p>
          <a:p>
            <a:pPr marL="0" indent="0">
              <a:buFont typeface="Arial" panose="020B0604020202020204" pitchFamily="34" charset="0"/>
              <a:buNone/>
            </a:pPr>
            <a:r>
              <a:rPr lang="en-US" altLang="zh-CN" sz="2000" dirty="0" smtClean="0"/>
              <a:t>    </a:t>
            </a:r>
            <a:endParaRPr lang="en-US" altLang="zh-CN" sz="2000" dirty="0" smtClean="0"/>
          </a:p>
          <a:p>
            <a:pPr marL="0" indent="0">
              <a:buFont typeface="Arial" panose="020B0604020202020204" pitchFamily="34" charset="0"/>
              <a:buNone/>
            </a:pPr>
            <a:r>
              <a:rPr lang="en-US" altLang="zh-CN" sz="2000" dirty="0" smtClean="0"/>
              <a:t>                                           </a:t>
            </a:r>
            <a:endParaRPr lang="zh-CN" altLang="en-US" sz="2000" dirty="0"/>
          </a:p>
        </p:txBody>
      </p:sp>
      <p:sp>
        <p:nvSpPr>
          <p:cNvPr id="20" name="Rectangle 3"/>
          <p:cNvSpPr>
            <a:spLocks noChangeArrowheads="1"/>
          </p:cNvSpPr>
          <p:nvPr/>
        </p:nvSpPr>
        <p:spPr bwMode="auto">
          <a:xfrm>
            <a:off x="3275856" y="2852936"/>
            <a:ext cx="2195736" cy="300313"/>
          </a:xfrm>
          <a:prstGeom prst="rect">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marL="457200" lvl="1" indent="0">
              <a:buNone/>
            </a:pPr>
            <a:endParaRPr lang="en-US" altLang="zh-CN" sz="2400" dirty="0"/>
          </a:p>
        </p:txBody>
      </p:sp>
      <p:graphicFrame>
        <p:nvGraphicFramePr>
          <p:cNvPr id="21" name="对象 20"/>
          <p:cNvGraphicFramePr>
            <a:graphicFrameLocks noChangeAspect="1"/>
          </p:cNvGraphicFramePr>
          <p:nvPr/>
        </p:nvGraphicFramePr>
        <p:xfrm>
          <a:off x="899592" y="2453455"/>
          <a:ext cx="2288238" cy="295591"/>
        </p:xfrm>
        <a:graphic>
          <a:graphicData uri="http://schemas.openxmlformats.org/presentationml/2006/ole">
            <mc:AlternateContent xmlns:mc="http://schemas.openxmlformats.org/markup-compatibility/2006">
              <mc:Choice xmlns:v="urn:schemas-microsoft-com:vml" Requires="v">
                <p:oleObj spid="_x0000_s21710" name="Formula" r:id="rId2" imgW="10982325" imgH="1419225" progId="Equation.Ribbit">
                  <p:embed/>
                </p:oleObj>
              </mc:Choice>
              <mc:Fallback>
                <p:oleObj name="Formula" r:id="rId2" imgW="10982325" imgH="1419225" progId="Equation.Ribbit">
                  <p:embed/>
                  <p:pic>
                    <p:nvPicPr>
                      <p:cNvPr id="0" name="图片 21709"/>
                      <p:cNvPicPr/>
                      <p:nvPr/>
                    </p:nvPicPr>
                    <p:blipFill>
                      <a:blip r:embed="rId3"/>
                      <a:stretch>
                        <a:fillRect/>
                      </a:stretch>
                    </p:blipFill>
                    <p:spPr>
                      <a:xfrm>
                        <a:off x="899592" y="2453455"/>
                        <a:ext cx="2288238" cy="295591"/>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3303591" y="2434512"/>
          <a:ext cx="2131367" cy="274848"/>
        </p:xfrm>
        <a:graphic>
          <a:graphicData uri="http://schemas.openxmlformats.org/presentationml/2006/ole">
            <mc:AlternateContent xmlns:mc="http://schemas.openxmlformats.org/markup-compatibility/2006">
              <mc:Choice xmlns:v="urn:schemas-microsoft-com:vml" Requires="v">
                <p:oleObj spid="_x0000_s21711" name="Formula" r:id="rId4" imgW="10944225" imgH="1409700" progId="Equation.Ribbit">
                  <p:embed/>
                </p:oleObj>
              </mc:Choice>
              <mc:Fallback>
                <p:oleObj name="Formula" r:id="rId4" imgW="10944225" imgH="1409700" progId="Equation.Ribbit">
                  <p:embed/>
                  <p:pic>
                    <p:nvPicPr>
                      <p:cNvPr id="0" name="图片 21710"/>
                      <p:cNvPicPr/>
                      <p:nvPr/>
                    </p:nvPicPr>
                    <p:blipFill>
                      <a:blip r:embed="rId5"/>
                      <a:stretch>
                        <a:fillRect/>
                      </a:stretch>
                    </p:blipFill>
                    <p:spPr>
                      <a:xfrm>
                        <a:off x="3303591" y="2434512"/>
                        <a:ext cx="2131367" cy="274848"/>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899592" y="2865915"/>
          <a:ext cx="2288238" cy="294295"/>
        </p:xfrm>
        <a:graphic>
          <a:graphicData uri="http://schemas.openxmlformats.org/presentationml/2006/ole">
            <mc:AlternateContent xmlns:mc="http://schemas.openxmlformats.org/markup-compatibility/2006">
              <mc:Choice xmlns:v="urn:schemas-microsoft-com:vml" Requires="v">
                <p:oleObj spid="_x0000_s21712" name="Formula" r:id="rId6" imgW="10982325" imgH="1409700" progId="Equation.Ribbit">
                  <p:embed/>
                </p:oleObj>
              </mc:Choice>
              <mc:Fallback>
                <p:oleObj name="Formula" r:id="rId6" imgW="10982325" imgH="1409700" progId="Equation.Ribbit">
                  <p:embed/>
                  <p:pic>
                    <p:nvPicPr>
                      <p:cNvPr id="0" name="图片 21711"/>
                      <p:cNvPicPr/>
                      <p:nvPr/>
                    </p:nvPicPr>
                    <p:blipFill>
                      <a:blip r:embed="rId7"/>
                      <a:stretch>
                        <a:fillRect/>
                      </a:stretch>
                    </p:blipFill>
                    <p:spPr>
                      <a:xfrm>
                        <a:off x="899592" y="2865915"/>
                        <a:ext cx="2288238" cy="294295"/>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3300416" y="2859089"/>
          <a:ext cx="2135256" cy="270958"/>
        </p:xfrm>
        <a:graphic>
          <a:graphicData uri="http://schemas.openxmlformats.org/presentationml/2006/ole">
            <mc:AlternateContent xmlns:mc="http://schemas.openxmlformats.org/markup-compatibility/2006">
              <mc:Choice xmlns:v="urn:schemas-microsoft-com:vml" Requires="v">
                <p:oleObj spid="_x0000_s21713" name="Formula" r:id="rId8" imgW="11010900" imgH="1390650" progId="Equation.Ribbit">
                  <p:embed/>
                </p:oleObj>
              </mc:Choice>
              <mc:Fallback>
                <p:oleObj name="Formula" r:id="rId8" imgW="11010900" imgH="1390650" progId="Equation.Ribbit">
                  <p:embed/>
                  <p:pic>
                    <p:nvPicPr>
                      <p:cNvPr id="0" name="图片 21712"/>
                      <p:cNvPicPr/>
                      <p:nvPr/>
                    </p:nvPicPr>
                    <p:blipFill>
                      <a:blip r:embed="rId9"/>
                      <a:stretch>
                        <a:fillRect/>
                      </a:stretch>
                    </p:blipFill>
                    <p:spPr>
                      <a:xfrm>
                        <a:off x="3300416" y="2859089"/>
                        <a:ext cx="2135256" cy="270958"/>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920230" y="3256864"/>
          <a:ext cx="2271384" cy="289108"/>
        </p:xfrm>
        <a:graphic>
          <a:graphicData uri="http://schemas.openxmlformats.org/presentationml/2006/ole">
            <mc:AlternateContent xmlns:mc="http://schemas.openxmlformats.org/markup-compatibility/2006">
              <mc:Choice xmlns:v="urn:schemas-microsoft-com:vml" Requires="v">
                <p:oleObj spid="_x0000_s21714" name="Formula" r:id="rId10" imgW="1465580" imgH="186690" progId="Equation.Ribbit">
                  <p:embed/>
                </p:oleObj>
              </mc:Choice>
              <mc:Fallback>
                <p:oleObj name="Formula" r:id="rId10" imgW="1465580" imgH="186690" progId="Equation.Ribbit">
                  <p:embed/>
                  <p:pic>
                    <p:nvPicPr>
                      <p:cNvPr id="0" name="图片 21713"/>
                      <p:cNvPicPr/>
                      <p:nvPr/>
                    </p:nvPicPr>
                    <p:blipFill>
                      <a:blip r:embed="rId11"/>
                      <a:stretch>
                        <a:fillRect/>
                      </a:stretch>
                    </p:blipFill>
                    <p:spPr>
                      <a:xfrm>
                        <a:off x="920230" y="3256864"/>
                        <a:ext cx="2271384" cy="289108"/>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3303591" y="3270119"/>
          <a:ext cx="2154703" cy="277441"/>
        </p:xfrm>
        <a:graphic>
          <a:graphicData uri="http://schemas.openxmlformats.org/presentationml/2006/ole">
            <mc:AlternateContent xmlns:mc="http://schemas.openxmlformats.org/markup-compatibility/2006">
              <mc:Choice xmlns:v="urn:schemas-microsoft-com:vml" Requires="v">
                <p:oleObj spid="_x0000_s21715" name="Formula" r:id="rId12" imgW="1465580" imgH="187960" progId="Equation.Ribbit">
                  <p:embed/>
                </p:oleObj>
              </mc:Choice>
              <mc:Fallback>
                <p:oleObj name="Formula" r:id="rId12" imgW="1465580" imgH="187960" progId="Equation.Ribbit">
                  <p:embed/>
                  <p:pic>
                    <p:nvPicPr>
                      <p:cNvPr id="0" name="图片 21714"/>
                      <p:cNvPicPr/>
                      <p:nvPr/>
                    </p:nvPicPr>
                    <p:blipFill>
                      <a:blip r:embed="rId13"/>
                      <a:stretch>
                        <a:fillRect/>
                      </a:stretch>
                    </p:blipFill>
                    <p:spPr>
                      <a:xfrm>
                        <a:off x="3303591" y="3270119"/>
                        <a:ext cx="2154703" cy="277441"/>
                      </a:xfrm>
                      <a:prstGeom prst="rect">
                        <a:avLst/>
                      </a:prstGeom>
                    </p:spPr>
                  </p:pic>
                </p:oleObj>
              </mc:Fallback>
            </mc:AlternateContent>
          </a:graphicData>
        </a:graphic>
      </p:graphicFrame>
      <p:pic>
        <p:nvPicPr>
          <p:cNvPr id="27" name="内容占位符 3"/>
          <p:cNvPicPr>
            <a:picLocks noChangeAspect="1"/>
          </p:cNvPicPr>
          <p:nvPr/>
        </p:nvPicPr>
        <p:blipFill>
          <a:blip r:embed="rId1"/>
          <a:stretch>
            <a:fillRect/>
          </a:stretch>
        </p:blipFill>
        <p:spPr>
          <a:xfrm>
            <a:off x="4389418" y="3639921"/>
            <a:ext cx="4567023" cy="3225760"/>
          </a:xfrm>
          <a:prstGeom prst="rect">
            <a:avLst/>
          </a:prstGeom>
        </p:spPr>
      </p:pic>
      <p:sp>
        <p:nvSpPr>
          <p:cNvPr id="28" name="矩形 27"/>
          <p:cNvSpPr/>
          <p:nvPr/>
        </p:nvSpPr>
        <p:spPr>
          <a:xfrm>
            <a:off x="4439019" y="3946640"/>
            <a:ext cx="4448432" cy="98594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47251" y="6308900"/>
            <a:ext cx="4423724" cy="1616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6762088" y="3696909"/>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95829" y="3844942"/>
            <a:ext cx="439693" cy="20339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4443135" y="4928462"/>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4439013" y="5266218"/>
            <a:ext cx="4448432" cy="205950"/>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4451373" y="5987028"/>
            <a:ext cx="4448432" cy="305396"/>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4451367" y="6617224"/>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4443135" y="5649276"/>
            <a:ext cx="4448432" cy="321275"/>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4451367" y="6490183"/>
            <a:ext cx="4448432" cy="135924"/>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29"/>
          <p:cNvSpPr txBox="1"/>
          <p:nvPr/>
        </p:nvSpPr>
        <p:spPr>
          <a:xfrm>
            <a:off x="1411892" y="3749179"/>
            <a:ext cx="2864964" cy="369332"/>
          </a:xfrm>
          <a:prstGeom prst="rect">
            <a:avLst/>
          </a:prstGeom>
          <a:noFill/>
        </p:spPr>
        <p:txBody>
          <a:bodyPr wrap="square" rtlCol="0">
            <a:spAutoFit/>
          </a:bodyPr>
          <a:lstStyle/>
          <a:p>
            <a:r>
              <a:rPr lang="zh-CN" altLang="en-US" dirty="0" smtClean="0">
                <a:solidFill>
                  <a:schemeClr val="accent1"/>
                </a:solidFill>
              </a:rPr>
              <a:t>进入“纹理</a:t>
            </a:r>
            <a:r>
              <a:rPr lang="en-US" altLang="zh-CN" dirty="0" smtClean="0">
                <a:solidFill>
                  <a:schemeClr val="accent1"/>
                </a:solidFill>
              </a:rPr>
              <a:t>=</a:t>
            </a:r>
            <a:r>
              <a:rPr lang="zh-CN" altLang="en-US" dirty="0" smtClean="0">
                <a:solidFill>
                  <a:schemeClr val="accent1"/>
                </a:solidFill>
              </a:rPr>
              <a:t>清晰”分支</a:t>
            </a:r>
            <a:endParaRPr lang="zh-CN" altLang="en-US" dirty="0">
              <a:solidFill>
                <a:schemeClr val="accent1"/>
              </a:solidFill>
            </a:endParaRPr>
          </a:p>
        </p:txBody>
      </p:sp>
      <p:sp>
        <p:nvSpPr>
          <p:cNvPr id="39" name="矩形 38"/>
          <p:cNvSpPr/>
          <p:nvPr/>
        </p:nvSpPr>
        <p:spPr>
          <a:xfrm>
            <a:off x="783469" y="4186816"/>
            <a:ext cx="439693" cy="20339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1"/>
          <p:cNvSpPr txBox="1"/>
          <p:nvPr/>
        </p:nvSpPr>
        <p:spPr>
          <a:xfrm>
            <a:off x="1407770" y="4091052"/>
            <a:ext cx="2864964" cy="369332"/>
          </a:xfrm>
          <a:prstGeom prst="rect">
            <a:avLst/>
          </a:prstGeom>
          <a:noFill/>
        </p:spPr>
        <p:txBody>
          <a:bodyPr wrap="square" rtlCol="0">
            <a:spAutoFit/>
          </a:bodyPr>
          <a:lstStyle/>
          <a:p>
            <a:r>
              <a:rPr lang="zh-CN" altLang="en-US" dirty="0" smtClean="0">
                <a:solidFill>
                  <a:schemeClr val="accent3"/>
                </a:solidFill>
              </a:rPr>
              <a:t>进入“纹理</a:t>
            </a:r>
            <a:r>
              <a:rPr lang="en-US" altLang="zh-CN" dirty="0" smtClean="0">
                <a:solidFill>
                  <a:schemeClr val="accent3"/>
                </a:solidFill>
              </a:rPr>
              <a:t>=</a:t>
            </a:r>
            <a:r>
              <a:rPr lang="zh-CN" altLang="en-US" dirty="0" smtClean="0">
                <a:solidFill>
                  <a:schemeClr val="accent3"/>
                </a:solidFill>
              </a:rPr>
              <a:t>稍糊”分支</a:t>
            </a:r>
            <a:endParaRPr lang="zh-CN" altLang="en-US" dirty="0">
              <a:solidFill>
                <a:schemeClr val="accent3"/>
              </a:solidFill>
            </a:endParaRPr>
          </a:p>
        </p:txBody>
      </p:sp>
      <p:sp>
        <p:nvSpPr>
          <p:cNvPr id="41" name="矩形 40"/>
          <p:cNvSpPr/>
          <p:nvPr/>
        </p:nvSpPr>
        <p:spPr>
          <a:xfrm>
            <a:off x="779347" y="4536927"/>
            <a:ext cx="439693" cy="203396"/>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33"/>
          <p:cNvSpPr txBox="1"/>
          <p:nvPr/>
        </p:nvSpPr>
        <p:spPr>
          <a:xfrm>
            <a:off x="1403648" y="4449400"/>
            <a:ext cx="2864964" cy="369332"/>
          </a:xfrm>
          <a:prstGeom prst="rect">
            <a:avLst/>
          </a:prstGeom>
          <a:noFill/>
        </p:spPr>
        <p:txBody>
          <a:bodyPr wrap="square" rtlCol="0">
            <a:spAutoFit/>
          </a:bodyPr>
          <a:lstStyle/>
          <a:p>
            <a:r>
              <a:rPr lang="zh-CN" altLang="en-US" dirty="0" smtClean="0">
                <a:solidFill>
                  <a:schemeClr val="accent5"/>
                </a:solidFill>
              </a:rPr>
              <a:t>进入“纹理</a:t>
            </a:r>
            <a:r>
              <a:rPr lang="en-US" altLang="zh-CN" dirty="0" smtClean="0">
                <a:solidFill>
                  <a:schemeClr val="accent5"/>
                </a:solidFill>
              </a:rPr>
              <a:t>=</a:t>
            </a:r>
            <a:r>
              <a:rPr lang="zh-CN" altLang="en-US" dirty="0">
                <a:solidFill>
                  <a:schemeClr val="accent5"/>
                </a:solidFill>
              </a:rPr>
              <a:t>模糊</a:t>
            </a:r>
            <a:r>
              <a:rPr lang="zh-CN" altLang="en-US" dirty="0" smtClean="0">
                <a:solidFill>
                  <a:schemeClr val="accent5"/>
                </a:solidFill>
              </a:rPr>
              <a:t>”分支</a:t>
            </a:r>
            <a:endParaRPr lang="zh-CN" altLang="en-US" dirty="0">
              <a:solidFill>
                <a:schemeClr val="accent5"/>
              </a:solidFill>
            </a:endParaRPr>
          </a:p>
        </p:txBody>
      </p:sp>
      <p:sp>
        <p:nvSpPr>
          <p:cNvPr id="43" name="矩形 42"/>
          <p:cNvSpPr/>
          <p:nvPr/>
        </p:nvSpPr>
        <p:spPr>
          <a:xfrm>
            <a:off x="755576" y="5560723"/>
            <a:ext cx="439693" cy="203396"/>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35"/>
          <p:cNvSpPr txBox="1"/>
          <p:nvPr/>
        </p:nvSpPr>
        <p:spPr>
          <a:xfrm>
            <a:off x="1195269" y="5458146"/>
            <a:ext cx="3116916" cy="1200329"/>
          </a:xfrm>
          <a:prstGeom prst="rect">
            <a:avLst/>
          </a:prstGeom>
          <a:noFill/>
        </p:spPr>
        <p:txBody>
          <a:bodyPr wrap="square" rtlCol="0">
            <a:spAutoFit/>
          </a:bodyPr>
          <a:lstStyle/>
          <a:p>
            <a:r>
              <a:rPr lang="zh-CN" altLang="en-US" dirty="0" smtClean="0">
                <a:solidFill>
                  <a:srgbClr val="C00000"/>
                </a:solidFill>
              </a:rPr>
              <a:t>在属性“纹理”上出现缺失值，样本</a:t>
            </a:r>
            <a:r>
              <a:rPr lang="en-US" altLang="zh-CN" dirty="0" smtClean="0">
                <a:solidFill>
                  <a:srgbClr val="C00000"/>
                </a:solidFill>
              </a:rPr>
              <a:t>8</a:t>
            </a:r>
            <a:r>
              <a:rPr lang="zh-CN" altLang="en-US" dirty="0" smtClean="0">
                <a:solidFill>
                  <a:srgbClr val="C00000"/>
                </a:solidFill>
              </a:rPr>
              <a:t>和</a:t>
            </a:r>
            <a:r>
              <a:rPr lang="en-US" altLang="zh-CN" dirty="0" smtClean="0">
                <a:solidFill>
                  <a:srgbClr val="C00000"/>
                </a:solidFill>
              </a:rPr>
              <a:t>10</a:t>
            </a:r>
            <a:r>
              <a:rPr lang="zh-CN" altLang="en-US" dirty="0" smtClean="0">
                <a:solidFill>
                  <a:srgbClr val="C00000"/>
                </a:solidFill>
              </a:rPr>
              <a:t>同时进入</a:t>
            </a:r>
            <a:r>
              <a:rPr lang="en-US" altLang="zh-CN" dirty="0" smtClean="0">
                <a:solidFill>
                  <a:srgbClr val="C00000"/>
                </a:solidFill>
              </a:rPr>
              <a:t>3</a:t>
            </a:r>
            <a:r>
              <a:rPr lang="zh-CN" altLang="en-US" dirty="0" smtClean="0">
                <a:solidFill>
                  <a:srgbClr val="C00000"/>
                </a:solidFill>
              </a:rPr>
              <a:t>个分支，调整</a:t>
            </a:r>
            <a:r>
              <a:rPr lang="en-US" altLang="zh-CN" dirty="0" smtClean="0">
                <a:solidFill>
                  <a:srgbClr val="C00000"/>
                </a:solidFill>
              </a:rPr>
              <a:t>8</a:t>
            </a:r>
            <a:r>
              <a:rPr lang="zh-CN" altLang="en-US" dirty="0" smtClean="0">
                <a:solidFill>
                  <a:srgbClr val="C00000"/>
                </a:solidFill>
              </a:rPr>
              <a:t>和</a:t>
            </a:r>
            <a:r>
              <a:rPr lang="en-US" altLang="zh-CN" dirty="0" smtClean="0">
                <a:solidFill>
                  <a:srgbClr val="C00000"/>
                </a:solidFill>
              </a:rPr>
              <a:t>10</a:t>
            </a:r>
            <a:r>
              <a:rPr lang="zh-CN" altLang="en-US" dirty="0" smtClean="0">
                <a:solidFill>
                  <a:srgbClr val="C00000"/>
                </a:solidFill>
              </a:rPr>
              <a:t>在</a:t>
            </a:r>
            <a:r>
              <a:rPr lang="en-US" altLang="zh-CN" dirty="0" smtClean="0">
                <a:solidFill>
                  <a:srgbClr val="C00000"/>
                </a:solidFill>
              </a:rPr>
              <a:t>3</a:t>
            </a:r>
            <a:r>
              <a:rPr lang="zh-CN" altLang="en-US" dirty="0" smtClean="0">
                <a:solidFill>
                  <a:srgbClr val="C00000"/>
                </a:solidFill>
              </a:rPr>
              <a:t>分支权值分别为</a:t>
            </a:r>
            <a:r>
              <a:rPr lang="en-US" altLang="zh-CN" dirty="0" smtClean="0">
                <a:solidFill>
                  <a:srgbClr val="C00000"/>
                </a:solidFill>
              </a:rPr>
              <a:t>7/15</a:t>
            </a:r>
            <a:r>
              <a:rPr lang="zh-CN" altLang="en-US" dirty="0">
                <a:solidFill>
                  <a:srgbClr val="C00000"/>
                </a:solidFill>
              </a:rPr>
              <a:t>，</a:t>
            </a:r>
            <a:r>
              <a:rPr lang="en-US" altLang="zh-CN" dirty="0" smtClean="0">
                <a:solidFill>
                  <a:srgbClr val="C00000"/>
                </a:solidFill>
              </a:rPr>
              <a:t>5/15</a:t>
            </a:r>
            <a:r>
              <a:rPr lang="zh-CN" altLang="en-US" dirty="0" smtClean="0">
                <a:solidFill>
                  <a:srgbClr val="C00000"/>
                </a:solidFill>
              </a:rPr>
              <a:t>，</a:t>
            </a:r>
            <a:r>
              <a:rPr lang="en-US" altLang="zh-CN" dirty="0" smtClean="0">
                <a:solidFill>
                  <a:srgbClr val="C00000"/>
                </a:solidFill>
              </a:rPr>
              <a:t>3/15</a:t>
            </a:r>
            <a:endParaRPr lang="zh-CN" altLang="en-US" dirty="0">
              <a:solidFill>
                <a:srgbClr val="C00000"/>
              </a:solidFill>
            </a:endParaRPr>
          </a:p>
        </p:txBody>
      </p:sp>
      <p:sp>
        <p:nvSpPr>
          <p:cNvPr id="45" name="矩形 44"/>
          <p:cNvSpPr/>
          <p:nvPr/>
        </p:nvSpPr>
        <p:spPr>
          <a:xfrm>
            <a:off x="4443129" y="5480402"/>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439007" y="5105576"/>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683568" y="3696909"/>
            <a:ext cx="3628616" cy="166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1"/>
          <p:cNvSpPr txBox="1"/>
          <p:nvPr/>
        </p:nvSpPr>
        <p:spPr>
          <a:xfrm>
            <a:off x="1099087" y="4887038"/>
            <a:ext cx="3018829" cy="369332"/>
          </a:xfrm>
          <a:prstGeom prst="rect">
            <a:avLst/>
          </a:prstGeom>
          <a:noFill/>
        </p:spPr>
        <p:txBody>
          <a:bodyPr wrap="square" rtlCol="0">
            <a:spAutoFit/>
          </a:bodyPr>
          <a:lstStyle/>
          <a:p>
            <a:r>
              <a:rPr lang="zh-CN" altLang="en-US" dirty="0" smtClean="0"/>
              <a:t>样本权重在各子结点仍为</a:t>
            </a:r>
            <a:r>
              <a:rPr lang="en-US" altLang="zh-CN" dirty="0" smtClean="0"/>
              <a:t>1</a:t>
            </a:r>
            <a:endParaRPr lang="zh-CN" altLang="en-US" dirty="0"/>
          </a:p>
        </p:txBody>
      </p:sp>
      <p:sp>
        <p:nvSpPr>
          <p:cNvPr id="49" name="矩形 48"/>
          <p:cNvSpPr/>
          <p:nvPr/>
        </p:nvSpPr>
        <p:spPr>
          <a:xfrm>
            <a:off x="683568" y="5422740"/>
            <a:ext cx="3628616" cy="13551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2"/>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4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7"/>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46"/>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3"/>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1" grpId="0" animBg="1"/>
      <p:bldP spid="42" grpId="0"/>
      <p:bldP spid="43" grpId="0" animBg="1"/>
      <p:bldP spid="44" grpId="0"/>
      <p:bldP spid="45" grpId="0" animBg="1"/>
      <p:bldP spid="46" grpId="0" animBg="1"/>
      <p:bldP spid="47" grpId="0" animBg="1"/>
      <p:bldP spid="48" grpId="0"/>
      <p:bldP spid="49"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模型结构</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学习</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算法</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剪枝</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处理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a:solidFill>
                  <a:schemeClr val="bg1">
                    <a:lumMod val="85000"/>
                  </a:schemeClr>
                </a:solidFill>
                <a:latin typeface="黑体" panose="02010609060101010101" pitchFamily="49" charset="-122"/>
                <a:ea typeface="黑体" panose="02010609060101010101" pitchFamily="49" charset="-122"/>
              </a:rPr>
              <a:t>特殊属性处理</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a:latin typeface="黑体" panose="02010609060101010101" pitchFamily="49" charset="-122"/>
                <a:ea typeface="黑体" panose="02010609060101010101" pitchFamily="49" charset="-122"/>
                <a:sym typeface="+mn-ea"/>
              </a:rPr>
              <a:t>多变量决策树</a:t>
            </a:r>
            <a:endParaRPr lang="zh-CN" altLang="en-US" sz="2800" b="1" dirty="0">
              <a:latin typeface="黑体" panose="02010609060101010101" pitchFamily="49" charset="-122"/>
              <a:ea typeface="黑体" panose="02010609060101010101" pitchFamily="49" charset="-122"/>
            </a:endParaRPr>
          </a:p>
          <a:p>
            <a:endParaRPr lang="en-US" altLang="zh-CN" sz="2800" b="1" dirty="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归纳学习</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rPr>
              <a:t>归纳是从</a:t>
            </a:r>
            <a:r>
              <a:rPr lang="zh-CN" altLang="en-US" sz="2400" dirty="0">
                <a:solidFill>
                  <a:srgbClr val="0000FF"/>
                </a:solidFill>
                <a:latin typeface="+mn-ea"/>
              </a:rPr>
              <a:t>特殊到一般</a:t>
            </a:r>
            <a:r>
              <a:rPr lang="zh-CN" altLang="en-US" sz="2400" dirty="0">
                <a:latin typeface="+mn-ea"/>
              </a:rPr>
              <a:t>的</a:t>
            </a:r>
            <a:r>
              <a:rPr lang="zh-CN" altLang="en-US" sz="2400" dirty="0" smtClean="0">
                <a:latin typeface="+mn-ea"/>
              </a:rPr>
              <a:t>过程</a:t>
            </a:r>
            <a:endParaRPr lang="en-US" altLang="zh-CN" sz="2400" dirty="0" smtClean="0">
              <a:latin typeface="+mn-ea"/>
            </a:endParaRPr>
          </a:p>
          <a:p>
            <a:pPr lvl="1"/>
            <a:r>
              <a:rPr lang="zh-CN" altLang="en-US" sz="2400" dirty="0">
                <a:latin typeface="+mn-ea"/>
              </a:rPr>
              <a:t>归纳推理从若干个事实中表征出的特征、特性和属性中，通过比较、总结、概括而得出一个</a:t>
            </a:r>
            <a:r>
              <a:rPr lang="zh-CN" altLang="en-US" sz="2400" dirty="0">
                <a:solidFill>
                  <a:srgbClr val="0000FF"/>
                </a:solidFill>
                <a:latin typeface="+mn-ea"/>
              </a:rPr>
              <a:t>规律性</a:t>
            </a:r>
            <a:r>
              <a:rPr lang="zh-CN" altLang="en-US" sz="2400" dirty="0">
                <a:latin typeface="+mn-ea"/>
              </a:rPr>
              <a:t>的</a:t>
            </a:r>
            <a:r>
              <a:rPr lang="zh-CN" altLang="en-US" sz="2400" dirty="0" smtClean="0">
                <a:latin typeface="+mn-ea"/>
              </a:rPr>
              <a:t>结论</a:t>
            </a:r>
            <a:endParaRPr lang="en-US" altLang="zh-CN" sz="2400" dirty="0" smtClean="0">
              <a:latin typeface="+mn-ea"/>
            </a:endParaRPr>
          </a:p>
          <a:p>
            <a:pPr lvl="1"/>
            <a:r>
              <a:rPr lang="zh-CN" altLang="en-US" sz="2400" dirty="0">
                <a:latin typeface="+mn-ea"/>
              </a:rPr>
              <a:t>归纳推理试图从对象的一部分或整体的特定的观察中获得一个完备且正确的描述。即从特殊事实到普遍性规律的结论</a:t>
            </a:r>
            <a:endParaRPr lang="en-US" altLang="zh-CN" sz="2400" dirty="0">
              <a:latin typeface="+mn-ea"/>
            </a:endParaRPr>
          </a:p>
          <a:p>
            <a:pPr lvl="1"/>
            <a:r>
              <a:rPr lang="zh-CN" altLang="en-US" sz="2400" dirty="0">
                <a:latin typeface="+mn-ea"/>
              </a:rPr>
              <a:t>归纳对于认识的发展和完善具有重要的意义。人类知识的增长主要来源于归纳学习</a:t>
            </a:r>
            <a:endParaRPr lang="zh-CN" altLang="en-US" sz="2400" dirty="0">
              <a:latin typeface="+mn-ea"/>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多变量决策树</a:t>
            </a:r>
            <a:endParaRPr lang="en-US" altLang="zh-CN" b="1" dirty="0">
              <a:latin typeface="黑体" panose="02010609060101010101" pitchFamily="49" charset="-122"/>
              <a:ea typeface="黑体" panose="02010609060101010101" pitchFamily="49" charset="-122"/>
            </a:endParaRPr>
          </a:p>
        </p:txBody>
      </p:sp>
      <p:sp>
        <p:nvSpPr>
          <p:cNvPr id="4"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sym typeface="+mn-ea"/>
              </a:rPr>
              <a:t>单变量决策树分类边界</a:t>
            </a:r>
            <a:r>
              <a:rPr lang="en-US" altLang="zh-CN" sz="2800" dirty="0" smtClean="0">
                <a:sym typeface="+mn-ea"/>
              </a:rPr>
              <a:t>: </a:t>
            </a:r>
            <a:r>
              <a:rPr lang="zh-CN" altLang="en-US" sz="2800" dirty="0" smtClean="0">
                <a:sym typeface="+mn-ea"/>
              </a:rPr>
              <a:t>轴平行</a:t>
            </a:r>
            <a:endParaRPr lang="zh-CN" altLang="en-US" sz="2800" dirty="0" smtClean="0">
              <a:sym typeface="+mn-ea"/>
            </a:endParaRPr>
          </a:p>
          <a:p>
            <a:pPr algn="l">
              <a:buClrTx/>
              <a:buSzTx/>
            </a:pPr>
            <a:r>
              <a:rPr lang="zh-CN" altLang="en-US" sz="2800" dirty="0" smtClean="0">
                <a:sym typeface="+mn-ea"/>
              </a:rPr>
              <a:t>多变量决策树</a:t>
            </a:r>
            <a:endParaRPr lang="zh-CN" altLang="en-US" sz="2800" dirty="0" smtClean="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a:latin typeface="+mn-ea"/>
            </a:endParaRPr>
          </a:p>
          <a:p>
            <a:pPr lvl="3"/>
            <a:endParaRPr lang="en-US" altLang="zh-CN" sz="1600" dirty="0"/>
          </a:p>
          <a:p>
            <a:pPr lvl="2"/>
            <a:endParaRPr lang="en-US" altLang="zh-CN" sz="2000" dirty="0" smtClean="0">
              <a:latin typeface="黑体" panose="02010609060101010101" pitchFamily="49" charset="-122"/>
              <a:ea typeface="黑体" panose="02010609060101010101" pitchFamily="49" charset="-122"/>
            </a:endParaRPr>
          </a:p>
        </p:txBody>
      </p:sp>
      <p:sp>
        <p:nvSpPr>
          <p:cNvPr id="6" name="任意多边形 5"/>
          <p:cNvSpPr/>
          <p:nvPr>
            <p:custDataLst>
              <p:tags r:id="rId2"/>
            </p:custDataLst>
          </p:nvPr>
        </p:nvSpPr>
        <p:spPr>
          <a:xfrm>
            <a:off x="1032939" y="3017002"/>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1" fmla="*/ 0 w 2355393"/>
              <a:gd name="connsiteY0-2" fmla="*/ 1519781 h 1519781"/>
              <a:gd name="connsiteX1-3" fmla="*/ 904875 w 2355393"/>
              <a:gd name="connsiteY1-4" fmla="*/ 1262606 h 1519781"/>
              <a:gd name="connsiteX2-5" fmla="*/ 1581150 w 2355393"/>
              <a:gd name="connsiteY2-6" fmla="*/ 272006 h 1519781"/>
              <a:gd name="connsiteX3-7" fmla="*/ 2355393 w 2355393"/>
              <a:gd name="connsiteY3-8" fmla="*/ 0 h 1519781"/>
              <a:gd name="connsiteX0-9" fmla="*/ 0 w 2355393"/>
              <a:gd name="connsiteY0-10" fmla="*/ 1519781 h 1519781"/>
              <a:gd name="connsiteX1-11" fmla="*/ 904875 w 2355393"/>
              <a:gd name="connsiteY1-12" fmla="*/ 1262606 h 1519781"/>
              <a:gd name="connsiteX2-13" fmla="*/ 1581150 w 2355393"/>
              <a:gd name="connsiteY2-14" fmla="*/ 272006 h 1519781"/>
              <a:gd name="connsiteX3-15" fmla="*/ 2355393 w 2355393"/>
              <a:gd name="connsiteY3-16" fmla="*/ 0 h 1519781"/>
              <a:gd name="connsiteX0-17" fmla="*/ 0 w 2422813"/>
              <a:gd name="connsiteY0-18" fmla="*/ 1519781 h 1519781"/>
              <a:gd name="connsiteX1-19" fmla="*/ 972295 w 2422813"/>
              <a:gd name="connsiteY1-20" fmla="*/ 1262606 h 1519781"/>
              <a:gd name="connsiteX2-21" fmla="*/ 1648570 w 2422813"/>
              <a:gd name="connsiteY2-22" fmla="*/ 272006 h 1519781"/>
              <a:gd name="connsiteX3-23" fmla="*/ 2422813 w 2422813"/>
              <a:gd name="connsiteY3-24" fmla="*/ 0 h 1519781"/>
              <a:gd name="connsiteX0-25" fmla="*/ 0 w 2422813"/>
              <a:gd name="connsiteY0-26" fmla="*/ 1519781 h 1519781"/>
              <a:gd name="connsiteX1-27" fmla="*/ 972295 w 2422813"/>
              <a:gd name="connsiteY1-28" fmla="*/ 1262606 h 1519781"/>
              <a:gd name="connsiteX2-29" fmla="*/ 1648570 w 2422813"/>
              <a:gd name="connsiteY2-30" fmla="*/ 272006 h 1519781"/>
              <a:gd name="connsiteX3-31" fmla="*/ 2422813 w 2422813"/>
              <a:gd name="connsiteY3-32" fmla="*/ 0 h 1519781"/>
              <a:gd name="connsiteX0-33" fmla="*/ 0 w 2532370"/>
              <a:gd name="connsiteY0-34" fmla="*/ 1479985 h 1479985"/>
              <a:gd name="connsiteX1-35" fmla="*/ 972295 w 2532370"/>
              <a:gd name="connsiteY1-36" fmla="*/ 1222810 h 1479985"/>
              <a:gd name="connsiteX2-37" fmla="*/ 1648570 w 2532370"/>
              <a:gd name="connsiteY2-38" fmla="*/ 232210 h 1479985"/>
              <a:gd name="connsiteX3-39" fmla="*/ 2532370 w 2532370"/>
              <a:gd name="connsiteY3-40" fmla="*/ 0 h 1479985"/>
              <a:gd name="connsiteX0-41" fmla="*/ 0 w 2532370"/>
              <a:gd name="connsiteY0-42" fmla="*/ 1480593 h 1480593"/>
              <a:gd name="connsiteX1-43" fmla="*/ 972295 w 2532370"/>
              <a:gd name="connsiteY1-44" fmla="*/ 1223418 h 1480593"/>
              <a:gd name="connsiteX2-45" fmla="*/ 1648570 w 2532370"/>
              <a:gd name="connsiteY2-46" fmla="*/ 232818 h 1480593"/>
              <a:gd name="connsiteX3-47" fmla="*/ 2532370 w 2532370"/>
              <a:gd name="connsiteY3-48" fmla="*/ 608 h 1480593"/>
              <a:gd name="connsiteX0-49" fmla="*/ 0 w 2431240"/>
              <a:gd name="connsiteY0-50" fmla="*/ 1496376 h 1496376"/>
              <a:gd name="connsiteX1-51" fmla="*/ 972295 w 2431240"/>
              <a:gd name="connsiteY1-52" fmla="*/ 1239201 h 1496376"/>
              <a:gd name="connsiteX2-53" fmla="*/ 1648570 w 2431240"/>
              <a:gd name="connsiteY2-54" fmla="*/ 248601 h 1496376"/>
              <a:gd name="connsiteX3-55" fmla="*/ 2431240 w 2431240"/>
              <a:gd name="connsiteY3-56" fmla="*/ 473 h 1496376"/>
              <a:gd name="connsiteX0-57" fmla="*/ 0 w 2431240"/>
              <a:gd name="connsiteY0-58" fmla="*/ 1496376 h 1496376"/>
              <a:gd name="connsiteX1-59" fmla="*/ 972295 w 2431240"/>
              <a:gd name="connsiteY1-60" fmla="*/ 1239201 h 1496376"/>
              <a:gd name="connsiteX2-61" fmla="*/ 1648570 w 2431240"/>
              <a:gd name="connsiteY2-62" fmla="*/ 248601 h 1496376"/>
              <a:gd name="connsiteX3-63" fmla="*/ 2431240 w 2431240"/>
              <a:gd name="connsiteY3-64" fmla="*/ 473 h 1496376"/>
              <a:gd name="connsiteX0-65" fmla="*/ 0 w 2431240"/>
              <a:gd name="connsiteY0-66" fmla="*/ 1535999 h 1535999"/>
              <a:gd name="connsiteX1-67" fmla="*/ 972295 w 2431240"/>
              <a:gd name="connsiteY1-68" fmla="*/ 1278824 h 1535999"/>
              <a:gd name="connsiteX2-69" fmla="*/ 1648570 w 2431240"/>
              <a:gd name="connsiteY2-70" fmla="*/ 288224 h 1535999"/>
              <a:gd name="connsiteX3-71" fmla="*/ 2431240 w 2431240"/>
              <a:gd name="connsiteY3-72" fmla="*/ 300 h 1535999"/>
              <a:gd name="connsiteX0-73" fmla="*/ 0 w 2431240"/>
              <a:gd name="connsiteY0-74" fmla="*/ 1535699 h 1535699"/>
              <a:gd name="connsiteX1-75" fmla="*/ 972295 w 2431240"/>
              <a:gd name="connsiteY1-76" fmla="*/ 1278524 h 1535699"/>
              <a:gd name="connsiteX2-77" fmla="*/ 1648570 w 2431240"/>
              <a:gd name="connsiteY2-78" fmla="*/ 287924 h 1535699"/>
              <a:gd name="connsiteX3-79" fmla="*/ 2431240 w 2431240"/>
              <a:gd name="connsiteY3-80" fmla="*/ 0 h 1535699"/>
              <a:gd name="connsiteX0-81" fmla="*/ 0 w 2464950"/>
              <a:gd name="connsiteY0-82" fmla="*/ 1559576 h 1559576"/>
              <a:gd name="connsiteX1-83" fmla="*/ 972295 w 2464950"/>
              <a:gd name="connsiteY1-84" fmla="*/ 1302401 h 1559576"/>
              <a:gd name="connsiteX2-85" fmla="*/ 1648570 w 2464950"/>
              <a:gd name="connsiteY2-86" fmla="*/ 311801 h 1559576"/>
              <a:gd name="connsiteX3-87" fmla="*/ 2464950 w 2464950"/>
              <a:gd name="connsiteY3-88" fmla="*/ 0 h 1559576"/>
              <a:gd name="connsiteX0-89" fmla="*/ 0 w 2439668"/>
              <a:gd name="connsiteY0-90" fmla="*/ 1567535 h 1567535"/>
              <a:gd name="connsiteX1-91" fmla="*/ 972295 w 2439668"/>
              <a:gd name="connsiteY1-92" fmla="*/ 1310360 h 1567535"/>
              <a:gd name="connsiteX2-93" fmla="*/ 1648570 w 2439668"/>
              <a:gd name="connsiteY2-94" fmla="*/ 319760 h 1567535"/>
              <a:gd name="connsiteX3-95" fmla="*/ 2439668 w 2439668"/>
              <a:gd name="connsiteY3-96" fmla="*/ 0 h 1567535"/>
            </a:gdLst>
            <a:ahLst/>
            <a:cxnLst>
              <a:cxn ang="0">
                <a:pos x="connsiteX0-1" y="connsiteY0-2"/>
              </a:cxn>
              <a:cxn ang="0">
                <a:pos x="connsiteX1-3" y="connsiteY1-4"/>
              </a:cxn>
              <a:cxn ang="0">
                <a:pos x="connsiteX2-5" y="connsiteY2-6"/>
              </a:cxn>
              <a:cxn ang="0">
                <a:pos x="connsiteX3-7" y="connsiteY3-8"/>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7" name="直接箭头连接符 6"/>
          <p:cNvCxnSpPr/>
          <p:nvPr>
            <p:custDataLst>
              <p:tags r:id="rId3"/>
            </p:custDataLst>
          </p:nvPr>
        </p:nvCxnSpPr>
        <p:spPr>
          <a:xfrm flipH="1" flipV="1">
            <a:off x="966000" y="2541985"/>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10" name="直接箭头连接符 9"/>
          <p:cNvCxnSpPr/>
          <p:nvPr>
            <p:custDataLst>
              <p:tags r:id="rId4"/>
            </p:custDataLst>
          </p:nvPr>
        </p:nvCxnSpPr>
        <p:spPr>
          <a:xfrm>
            <a:off x="957803" y="5062045"/>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1" name="文本框 11"/>
          <p:cNvSpPr txBox="1"/>
          <p:nvPr>
            <p:custDataLst>
              <p:tags r:id="rId5"/>
            </p:custDataLst>
          </p:nvPr>
        </p:nvSpPr>
        <p:spPr>
          <a:xfrm>
            <a:off x="775904" y="4999568"/>
            <a:ext cx="274434" cy="307777"/>
          </a:xfrm>
          <a:prstGeom prst="rect">
            <a:avLst/>
          </a:prstGeom>
          <a:noFill/>
        </p:spPr>
        <p:txBody>
          <a:bodyPr wrap="none" rtlCol="0">
            <a:spAutoFit/>
          </a:bodyPr>
          <a:p>
            <a:r>
              <a:rPr lang="en-US" altLang="zh-CN" sz="1400" dirty="0" smtClean="0">
                <a:latin typeface="Times"/>
              </a:rPr>
              <a:t>0</a:t>
            </a:r>
            <a:endParaRPr lang="zh-CN" altLang="en-US" sz="1400" dirty="0">
              <a:latin typeface="Times"/>
            </a:endParaRPr>
          </a:p>
        </p:txBody>
      </p:sp>
      <p:cxnSp>
        <p:nvCxnSpPr>
          <p:cNvPr id="12" name="直接连接符 11"/>
          <p:cNvCxnSpPr/>
          <p:nvPr>
            <p:custDataLst>
              <p:tags r:id="rId6"/>
            </p:custDataLst>
          </p:nvPr>
        </p:nvCxnSpPr>
        <p:spPr>
          <a:xfrm>
            <a:off x="159581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custDataLst>
              <p:tags r:id="rId7"/>
            </p:custDataLst>
          </p:nvPr>
        </p:nvCxnSpPr>
        <p:spPr>
          <a:xfrm>
            <a:off x="221800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custDataLst>
              <p:tags r:id="rId8"/>
            </p:custDataLst>
          </p:nvPr>
        </p:nvCxnSpPr>
        <p:spPr>
          <a:xfrm>
            <a:off x="284019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custDataLst>
              <p:tags r:id="rId9"/>
            </p:custDataLst>
          </p:nvPr>
        </p:nvCxnSpPr>
        <p:spPr>
          <a:xfrm>
            <a:off x="346238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custDataLst>
              <p:tags r:id="rId10"/>
            </p:custDataLst>
          </p:nvPr>
        </p:nvCxnSpPr>
        <p:spPr>
          <a:xfrm rot="5400000">
            <a:off x="1002360" y="315531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custDataLst>
              <p:tags r:id="rId11"/>
            </p:custDataLst>
          </p:nvPr>
        </p:nvCxnSpPr>
        <p:spPr>
          <a:xfrm rot="5400000">
            <a:off x="1002360" y="377889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8" name="直接连接符 17"/>
          <p:cNvCxnSpPr/>
          <p:nvPr>
            <p:custDataLst>
              <p:tags r:id="rId12"/>
            </p:custDataLst>
          </p:nvPr>
        </p:nvCxnSpPr>
        <p:spPr>
          <a:xfrm rot="5400000">
            <a:off x="1002360" y="4402468"/>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9" name="组合 18"/>
          <p:cNvGrpSpPr/>
          <p:nvPr/>
        </p:nvGrpSpPr>
        <p:grpSpPr>
          <a:xfrm>
            <a:off x="1753845" y="3976955"/>
            <a:ext cx="108000" cy="108000"/>
            <a:chOff x="5476803" y="2392530"/>
            <a:chExt cx="108000" cy="108000"/>
          </a:xfrm>
        </p:grpSpPr>
        <p:cxnSp>
          <p:nvCxnSpPr>
            <p:cNvPr id="50" name="直接连接符 49"/>
            <p:cNvCxnSpPr/>
            <p:nvPr>
              <p:custDataLst>
                <p:tags r:id="rId13"/>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1" name="直接连接符 50"/>
            <p:cNvCxnSpPr/>
            <p:nvPr>
              <p:custDataLst>
                <p:tags r:id="rId14"/>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2" name="组合 51"/>
          <p:cNvGrpSpPr/>
          <p:nvPr/>
        </p:nvGrpSpPr>
        <p:grpSpPr>
          <a:xfrm>
            <a:off x="1271304" y="4328782"/>
            <a:ext cx="108000" cy="108000"/>
            <a:chOff x="5476803" y="2392530"/>
            <a:chExt cx="108000" cy="108000"/>
          </a:xfrm>
        </p:grpSpPr>
        <p:cxnSp>
          <p:nvCxnSpPr>
            <p:cNvPr id="53" name="直接连接符 52"/>
            <p:cNvCxnSpPr/>
            <p:nvPr>
              <p:custDataLst>
                <p:tags r:id="rId15"/>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直接连接符 53"/>
            <p:cNvCxnSpPr/>
            <p:nvPr>
              <p:custDataLst>
                <p:tags r:id="rId16"/>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5" name="组合 54"/>
          <p:cNvGrpSpPr/>
          <p:nvPr/>
        </p:nvGrpSpPr>
        <p:grpSpPr>
          <a:xfrm>
            <a:off x="2365783" y="3700266"/>
            <a:ext cx="108000" cy="108000"/>
            <a:chOff x="5476803" y="2392530"/>
            <a:chExt cx="108000" cy="108000"/>
          </a:xfrm>
        </p:grpSpPr>
        <p:cxnSp>
          <p:nvCxnSpPr>
            <p:cNvPr id="56" name="直接连接符 55"/>
            <p:cNvCxnSpPr/>
            <p:nvPr>
              <p:custDataLst>
                <p:tags r:id="rId17"/>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7" name="直接连接符 56"/>
            <p:cNvCxnSpPr/>
            <p:nvPr>
              <p:custDataLst>
                <p:tags r:id="rId18"/>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8" name="组合 57"/>
          <p:cNvGrpSpPr/>
          <p:nvPr/>
        </p:nvGrpSpPr>
        <p:grpSpPr>
          <a:xfrm>
            <a:off x="2076525" y="3744997"/>
            <a:ext cx="108000" cy="108000"/>
            <a:chOff x="5476803" y="2392530"/>
            <a:chExt cx="108000" cy="108000"/>
          </a:xfrm>
        </p:grpSpPr>
        <p:cxnSp>
          <p:nvCxnSpPr>
            <p:cNvPr id="59" name="直接连接符 58"/>
            <p:cNvCxnSpPr/>
            <p:nvPr>
              <p:custDataLst>
                <p:tags r:id="rId19"/>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0" name="直接连接符 59"/>
            <p:cNvCxnSpPr/>
            <p:nvPr>
              <p:custDataLst>
                <p:tags r:id="rId20"/>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1" name="组合 60"/>
          <p:cNvGrpSpPr/>
          <p:nvPr/>
        </p:nvGrpSpPr>
        <p:grpSpPr>
          <a:xfrm>
            <a:off x="1995683" y="4469842"/>
            <a:ext cx="108000" cy="108000"/>
            <a:chOff x="5476803" y="2392530"/>
            <a:chExt cx="108000" cy="108000"/>
          </a:xfrm>
        </p:grpSpPr>
        <p:cxnSp>
          <p:nvCxnSpPr>
            <p:cNvPr id="62" name="直接连接符 61"/>
            <p:cNvCxnSpPr/>
            <p:nvPr>
              <p:custDataLst>
                <p:tags r:id="rId21"/>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custDataLst>
                <p:tags r:id="rId22"/>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1259493" y="3756518"/>
            <a:ext cx="108000" cy="108000"/>
            <a:chOff x="5476803" y="2392530"/>
            <a:chExt cx="108000" cy="108000"/>
          </a:xfrm>
        </p:grpSpPr>
        <p:cxnSp>
          <p:nvCxnSpPr>
            <p:cNvPr id="65" name="直接连接符 64"/>
            <p:cNvCxnSpPr/>
            <p:nvPr>
              <p:custDataLst>
                <p:tags r:id="rId23"/>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custDataLst>
                <p:tags r:id="rId24"/>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1510286" y="4105157"/>
            <a:ext cx="108000" cy="108000"/>
            <a:chOff x="5476803" y="2392530"/>
            <a:chExt cx="108000" cy="108000"/>
          </a:xfrm>
        </p:grpSpPr>
        <p:cxnSp>
          <p:nvCxnSpPr>
            <p:cNvPr id="68" name="直接连接符 67"/>
            <p:cNvCxnSpPr/>
            <p:nvPr>
              <p:custDataLst>
                <p:tags r:id="rId25"/>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custDataLst>
                <p:tags r:id="rId26"/>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1430018" y="4670843"/>
            <a:ext cx="108000" cy="108000"/>
            <a:chOff x="5476803" y="2392530"/>
            <a:chExt cx="108000" cy="108000"/>
          </a:xfrm>
        </p:grpSpPr>
        <p:cxnSp>
          <p:nvCxnSpPr>
            <p:cNvPr id="71" name="直接连接符 70"/>
            <p:cNvCxnSpPr/>
            <p:nvPr>
              <p:custDataLst>
                <p:tags r:id="rId27"/>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custDataLst>
                <p:tags r:id="rId28"/>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custDataLst>
              <p:tags r:id="rId29"/>
            </p:custDataLst>
          </p:nvPr>
        </p:nvCxnSpPr>
        <p:spPr>
          <a:xfrm>
            <a:off x="2402208" y="456557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custDataLst>
              <p:tags r:id="rId30"/>
            </p:custDataLst>
          </p:nvPr>
        </p:nvCxnSpPr>
        <p:spPr>
          <a:xfrm>
            <a:off x="1887683" y="489293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custDataLst>
              <p:tags r:id="rId31"/>
            </p:custDataLst>
          </p:nvPr>
        </p:nvCxnSpPr>
        <p:spPr>
          <a:xfrm>
            <a:off x="2163877" y="474737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custDataLst>
              <p:tags r:id="rId32"/>
            </p:custDataLst>
          </p:nvPr>
        </p:nvCxnSpPr>
        <p:spPr>
          <a:xfrm>
            <a:off x="2958025" y="458092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custDataLst>
              <p:tags r:id="rId33"/>
            </p:custDataLst>
          </p:nvPr>
        </p:nvCxnSpPr>
        <p:spPr>
          <a:xfrm>
            <a:off x="2596084" y="438108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custDataLst>
              <p:tags r:id="rId34"/>
            </p:custDataLst>
          </p:nvPr>
        </p:nvCxnSpPr>
        <p:spPr>
          <a:xfrm>
            <a:off x="2776853" y="494415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custDataLst>
              <p:tags r:id="rId35"/>
            </p:custDataLst>
          </p:nvPr>
        </p:nvCxnSpPr>
        <p:spPr>
          <a:xfrm>
            <a:off x="3124287" y="4724843"/>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80" name="对象 79"/>
          <p:cNvGraphicFramePr>
            <a:graphicFrameLocks noChangeAspect="1"/>
          </p:cNvGraphicFramePr>
          <p:nvPr>
            <p:custDataLst>
              <p:tags r:id="rId36"/>
            </p:custDataLst>
          </p:nvPr>
        </p:nvGraphicFramePr>
        <p:xfrm>
          <a:off x="3688909" y="5119564"/>
          <a:ext cx="141791" cy="216000"/>
        </p:xfrm>
        <a:graphic>
          <a:graphicData uri="http://schemas.openxmlformats.org/presentationml/2006/ole">
            <mc:AlternateContent xmlns:mc="http://schemas.openxmlformats.org/markup-compatibility/2006">
              <mc:Choice xmlns:v="urn:schemas-microsoft-com:vml" Requires="v">
                <p:oleObj spid="_x0000_s52954" name="Formula" r:id="rId37" imgW="647700" imgH="971550" progId="Equation.Ribbit">
                  <p:embed/>
                </p:oleObj>
              </mc:Choice>
              <mc:Fallback>
                <p:oleObj name="Formula" r:id="rId37" imgW="647700" imgH="971550" progId="Equation.Ribbit">
                  <p:embed/>
                  <p:pic>
                    <p:nvPicPr>
                      <p:cNvPr id="0" name="图片 52953"/>
                      <p:cNvPicPr/>
                      <p:nvPr/>
                    </p:nvPicPr>
                    <p:blipFill>
                      <a:blip r:embed="rId38"/>
                      <a:stretch>
                        <a:fillRect/>
                      </a:stretch>
                    </p:blipFill>
                    <p:spPr>
                      <a:xfrm>
                        <a:off x="3688909" y="5119564"/>
                        <a:ext cx="141791" cy="216000"/>
                      </a:xfrm>
                      <a:prstGeom prst="rect">
                        <a:avLst/>
                      </a:prstGeom>
                    </p:spPr>
                  </p:pic>
                </p:oleObj>
              </mc:Fallback>
            </mc:AlternateContent>
          </a:graphicData>
        </a:graphic>
      </p:graphicFrame>
      <p:graphicFrame>
        <p:nvGraphicFramePr>
          <p:cNvPr id="81" name="对象 80"/>
          <p:cNvGraphicFramePr>
            <a:graphicFrameLocks noChangeAspect="1"/>
          </p:cNvGraphicFramePr>
          <p:nvPr>
            <p:custDataLst>
              <p:tags r:id="rId39"/>
            </p:custDataLst>
          </p:nvPr>
        </p:nvGraphicFramePr>
        <p:xfrm>
          <a:off x="753529" y="2634536"/>
          <a:ext cx="133350" cy="219075"/>
        </p:xfrm>
        <a:graphic>
          <a:graphicData uri="http://schemas.openxmlformats.org/presentationml/2006/ole">
            <mc:AlternateContent xmlns:mc="http://schemas.openxmlformats.org/markup-compatibility/2006">
              <mc:Choice xmlns:v="urn:schemas-microsoft-com:vml" Requires="v">
                <p:oleObj spid="_x0000_s52955" name="Formula" r:id="rId40" imgW="609600" imgH="981075" progId="Equation.Ribbit">
                  <p:embed/>
                </p:oleObj>
              </mc:Choice>
              <mc:Fallback>
                <p:oleObj name="Formula" r:id="rId40" imgW="609600" imgH="981075" progId="Equation.Ribbit">
                  <p:embed/>
                  <p:pic>
                    <p:nvPicPr>
                      <p:cNvPr id="0" name="图片 52954"/>
                      <p:cNvPicPr/>
                      <p:nvPr/>
                    </p:nvPicPr>
                    <p:blipFill>
                      <a:blip r:embed="rId41"/>
                      <a:stretch>
                        <a:fillRect/>
                      </a:stretch>
                    </p:blipFill>
                    <p:spPr>
                      <a:xfrm>
                        <a:off x="753529" y="2634536"/>
                        <a:ext cx="133350" cy="219075"/>
                      </a:xfrm>
                      <a:prstGeom prst="rect">
                        <a:avLst/>
                      </a:prstGeom>
                    </p:spPr>
                  </p:pic>
                </p:oleObj>
              </mc:Fallback>
            </mc:AlternateContent>
          </a:graphicData>
        </a:graphic>
      </p:graphicFrame>
      <p:grpSp>
        <p:nvGrpSpPr>
          <p:cNvPr id="82" name="组合 81"/>
          <p:cNvGrpSpPr/>
          <p:nvPr/>
        </p:nvGrpSpPr>
        <p:grpSpPr>
          <a:xfrm>
            <a:off x="2069377" y="4142223"/>
            <a:ext cx="108000" cy="108000"/>
            <a:chOff x="5476803" y="2392530"/>
            <a:chExt cx="108000" cy="108000"/>
          </a:xfrm>
        </p:grpSpPr>
        <p:cxnSp>
          <p:nvCxnSpPr>
            <p:cNvPr id="83" name="直接连接符 82"/>
            <p:cNvCxnSpPr/>
            <p:nvPr>
              <p:custDataLst>
                <p:tags r:id="rId4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4" name="直接连接符 83"/>
            <p:cNvCxnSpPr/>
            <p:nvPr>
              <p:custDataLst>
                <p:tags r:id="rId4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5" name="组合 84"/>
          <p:cNvGrpSpPr/>
          <p:nvPr/>
        </p:nvGrpSpPr>
        <p:grpSpPr>
          <a:xfrm>
            <a:off x="1700534" y="4472926"/>
            <a:ext cx="108000" cy="108000"/>
            <a:chOff x="5476803" y="2392530"/>
            <a:chExt cx="108000" cy="108000"/>
          </a:xfrm>
        </p:grpSpPr>
        <p:cxnSp>
          <p:nvCxnSpPr>
            <p:cNvPr id="86" name="直接连接符 85"/>
            <p:cNvCxnSpPr/>
            <p:nvPr>
              <p:custDataLst>
                <p:tags r:id="rId4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直接连接符 86"/>
            <p:cNvCxnSpPr/>
            <p:nvPr>
              <p:custDataLst>
                <p:tags r:id="rId4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8" name="组合 87"/>
          <p:cNvGrpSpPr/>
          <p:nvPr/>
        </p:nvGrpSpPr>
        <p:grpSpPr>
          <a:xfrm>
            <a:off x="1801662" y="3657754"/>
            <a:ext cx="108000" cy="108000"/>
            <a:chOff x="5476803" y="2392530"/>
            <a:chExt cx="108000" cy="108000"/>
          </a:xfrm>
        </p:grpSpPr>
        <p:cxnSp>
          <p:nvCxnSpPr>
            <p:cNvPr id="89" name="直接连接符 88"/>
            <p:cNvCxnSpPr/>
            <p:nvPr>
              <p:custDataLst>
                <p:tags r:id="rId4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custDataLst>
                <p:tags r:id="rId4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1" name="直接连接符 90"/>
          <p:cNvCxnSpPr/>
          <p:nvPr>
            <p:custDataLst>
              <p:tags r:id="rId48"/>
            </p:custDataLst>
          </p:nvPr>
        </p:nvCxnSpPr>
        <p:spPr>
          <a:xfrm>
            <a:off x="2675112" y="4084955"/>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2" name="组合 91"/>
          <p:cNvGrpSpPr/>
          <p:nvPr/>
        </p:nvGrpSpPr>
        <p:grpSpPr>
          <a:xfrm>
            <a:off x="2245209" y="3932686"/>
            <a:ext cx="108000" cy="108000"/>
            <a:chOff x="5476803" y="2392530"/>
            <a:chExt cx="108000" cy="108000"/>
          </a:xfrm>
        </p:grpSpPr>
        <p:cxnSp>
          <p:nvCxnSpPr>
            <p:cNvPr id="93" name="直接连接符 92"/>
            <p:cNvCxnSpPr/>
            <p:nvPr>
              <p:custDataLst>
                <p:tags r:id="rId49"/>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4" name="直接连接符 93"/>
            <p:cNvCxnSpPr/>
            <p:nvPr>
              <p:custDataLst>
                <p:tags r:id="rId50"/>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5" name="组合 94"/>
          <p:cNvGrpSpPr/>
          <p:nvPr/>
        </p:nvGrpSpPr>
        <p:grpSpPr>
          <a:xfrm>
            <a:off x="1388263" y="3348559"/>
            <a:ext cx="108000" cy="108000"/>
            <a:chOff x="5476803" y="2392530"/>
            <a:chExt cx="108000" cy="108000"/>
          </a:xfrm>
        </p:grpSpPr>
        <p:cxnSp>
          <p:nvCxnSpPr>
            <p:cNvPr id="96" name="直接连接符 95"/>
            <p:cNvCxnSpPr/>
            <p:nvPr>
              <p:custDataLst>
                <p:tags r:id="rId51"/>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7" name="直接连接符 96"/>
            <p:cNvCxnSpPr/>
            <p:nvPr>
              <p:custDataLst>
                <p:tags r:id="rId52"/>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8" name="组合 97"/>
          <p:cNvGrpSpPr/>
          <p:nvPr/>
        </p:nvGrpSpPr>
        <p:grpSpPr>
          <a:xfrm>
            <a:off x="2442446" y="3486574"/>
            <a:ext cx="108000" cy="108000"/>
            <a:chOff x="5476803" y="2392530"/>
            <a:chExt cx="108000" cy="108000"/>
          </a:xfrm>
        </p:grpSpPr>
        <p:cxnSp>
          <p:nvCxnSpPr>
            <p:cNvPr id="99" name="直接连接符 98"/>
            <p:cNvCxnSpPr/>
            <p:nvPr>
              <p:custDataLst>
                <p:tags r:id="rId53"/>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0" name="直接连接符 99"/>
            <p:cNvCxnSpPr/>
            <p:nvPr>
              <p:custDataLst>
                <p:tags r:id="rId54"/>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1" name="组合 100"/>
          <p:cNvGrpSpPr/>
          <p:nvPr/>
        </p:nvGrpSpPr>
        <p:grpSpPr>
          <a:xfrm>
            <a:off x="2091798" y="3293772"/>
            <a:ext cx="108000" cy="108000"/>
            <a:chOff x="5476803" y="2392530"/>
            <a:chExt cx="108000" cy="108000"/>
          </a:xfrm>
        </p:grpSpPr>
        <p:cxnSp>
          <p:nvCxnSpPr>
            <p:cNvPr id="102" name="直接连接符 101"/>
            <p:cNvCxnSpPr/>
            <p:nvPr>
              <p:custDataLst>
                <p:tags r:id="rId55"/>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直接连接符 102"/>
            <p:cNvCxnSpPr/>
            <p:nvPr>
              <p:custDataLst>
                <p:tags r:id="rId56"/>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4" name="直接连接符 103"/>
          <p:cNvCxnSpPr/>
          <p:nvPr>
            <p:custDataLst>
              <p:tags r:id="rId57"/>
            </p:custDataLst>
          </p:nvPr>
        </p:nvCxnSpPr>
        <p:spPr>
          <a:xfrm>
            <a:off x="2429102" y="473928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直接连接符 104"/>
          <p:cNvCxnSpPr/>
          <p:nvPr>
            <p:custDataLst>
              <p:tags r:id="rId58"/>
            </p:custDataLst>
          </p:nvPr>
        </p:nvCxnSpPr>
        <p:spPr>
          <a:xfrm>
            <a:off x="3283228" y="364499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6" name="直接连接符 105"/>
          <p:cNvCxnSpPr/>
          <p:nvPr>
            <p:custDataLst>
              <p:tags r:id="rId59"/>
            </p:custDataLst>
          </p:nvPr>
        </p:nvCxnSpPr>
        <p:spPr>
          <a:xfrm>
            <a:off x="3421281" y="431782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直接连接符 106"/>
          <p:cNvCxnSpPr/>
          <p:nvPr>
            <p:custDataLst>
              <p:tags r:id="rId60"/>
            </p:custDataLst>
          </p:nvPr>
        </p:nvCxnSpPr>
        <p:spPr>
          <a:xfrm>
            <a:off x="3337228" y="412902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直接连接符 107"/>
          <p:cNvCxnSpPr/>
          <p:nvPr>
            <p:custDataLst>
              <p:tags r:id="rId61"/>
            </p:custDataLst>
          </p:nvPr>
        </p:nvCxnSpPr>
        <p:spPr>
          <a:xfrm>
            <a:off x="2975287" y="392918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直接连接符 108"/>
          <p:cNvCxnSpPr/>
          <p:nvPr>
            <p:custDataLst>
              <p:tags r:id="rId62"/>
            </p:custDataLst>
          </p:nvPr>
        </p:nvCxnSpPr>
        <p:spPr>
          <a:xfrm>
            <a:off x="2912815" y="375505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0" name="直接连接符 109"/>
          <p:cNvCxnSpPr/>
          <p:nvPr>
            <p:custDataLst>
              <p:tags r:id="rId63"/>
            </p:custDataLst>
          </p:nvPr>
        </p:nvCxnSpPr>
        <p:spPr>
          <a:xfrm>
            <a:off x="2890514" y="4242506"/>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11" name="组合 110"/>
          <p:cNvGrpSpPr/>
          <p:nvPr/>
        </p:nvGrpSpPr>
        <p:grpSpPr>
          <a:xfrm>
            <a:off x="2839102" y="3105087"/>
            <a:ext cx="108000" cy="108000"/>
            <a:chOff x="5476803" y="2392530"/>
            <a:chExt cx="108000" cy="108000"/>
          </a:xfrm>
        </p:grpSpPr>
        <p:cxnSp>
          <p:nvCxnSpPr>
            <p:cNvPr id="112" name="直接连接符 111"/>
            <p:cNvCxnSpPr/>
            <p:nvPr>
              <p:custDataLst>
                <p:tags r:id="rId6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custDataLst>
                <p:tags r:id="rId6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14" name="组合 113"/>
          <p:cNvGrpSpPr/>
          <p:nvPr/>
        </p:nvGrpSpPr>
        <p:grpSpPr>
          <a:xfrm>
            <a:off x="2542084" y="2859994"/>
            <a:ext cx="108000" cy="108000"/>
            <a:chOff x="5476803" y="2392530"/>
            <a:chExt cx="108000" cy="108000"/>
          </a:xfrm>
        </p:grpSpPr>
        <p:cxnSp>
          <p:nvCxnSpPr>
            <p:cNvPr id="115" name="直接连接符 114"/>
            <p:cNvCxnSpPr/>
            <p:nvPr>
              <p:custDataLst>
                <p:tags r:id="rId6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custDataLst>
                <p:tags r:id="rId6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17" name="组合 116"/>
          <p:cNvGrpSpPr/>
          <p:nvPr/>
        </p:nvGrpSpPr>
        <p:grpSpPr>
          <a:xfrm>
            <a:off x="1753695" y="3058501"/>
            <a:ext cx="108000" cy="108000"/>
            <a:chOff x="5476803" y="2392530"/>
            <a:chExt cx="108000" cy="108000"/>
          </a:xfrm>
        </p:grpSpPr>
        <p:cxnSp>
          <p:nvCxnSpPr>
            <p:cNvPr id="118" name="直接连接符 117"/>
            <p:cNvCxnSpPr/>
            <p:nvPr>
              <p:custDataLst>
                <p:tags r:id="rId6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p:cNvCxnSpPr/>
            <p:nvPr>
              <p:custDataLst>
                <p:tags r:id="rId6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20" name="组合 119"/>
          <p:cNvGrpSpPr/>
          <p:nvPr/>
        </p:nvGrpSpPr>
        <p:grpSpPr>
          <a:xfrm>
            <a:off x="2421665" y="3162556"/>
            <a:ext cx="108000" cy="108000"/>
            <a:chOff x="5476803" y="2392530"/>
            <a:chExt cx="108000" cy="108000"/>
          </a:xfrm>
        </p:grpSpPr>
        <p:cxnSp>
          <p:nvCxnSpPr>
            <p:cNvPr id="121" name="直接连接符 120"/>
            <p:cNvCxnSpPr/>
            <p:nvPr>
              <p:custDataLst>
                <p:tags r:id="rId70"/>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2" name="直接连接符 121"/>
            <p:cNvCxnSpPr/>
            <p:nvPr>
              <p:custDataLst>
                <p:tags r:id="rId71"/>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23" name="直接连接符 122"/>
          <p:cNvCxnSpPr/>
          <p:nvPr>
            <p:custDataLst>
              <p:tags r:id="rId72"/>
            </p:custDataLst>
          </p:nvPr>
        </p:nvCxnSpPr>
        <p:spPr>
          <a:xfrm>
            <a:off x="3103681" y="342800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4" name="直接连接符 123"/>
          <p:cNvCxnSpPr/>
          <p:nvPr>
            <p:custDataLst>
              <p:tags r:id="rId73"/>
            </p:custDataLst>
          </p:nvPr>
        </p:nvCxnSpPr>
        <p:spPr>
          <a:xfrm>
            <a:off x="1468958" y="4926514"/>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125" name="组合 124"/>
          <p:cNvGrpSpPr/>
          <p:nvPr/>
        </p:nvGrpSpPr>
        <p:grpSpPr>
          <a:xfrm>
            <a:off x="2691534" y="3255661"/>
            <a:ext cx="108000" cy="108000"/>
            <a:chOff x="5476803" y="2392530"/>
            <a:chExt cx="108000" cy="108000"/>
          </a:xfrm>
        </p:grpSpPr>
        <p:cxnSp>
          <p:nvCxnSpPr>
            <p:cNvPr id="126" name="直接连接符 125"/>
            <p:cNvCxnSpPr/>
            <p:nvPr>
              <p:custDataLst>
                <p:tags r:id="rId7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7" name="直接连接符 126"/>
            <p:cNvCxnSpPr/>
            <p:nvPr>
              <p:custDataLst>
                <p:tags r:id="rId7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28" name="组合 127"/>
          <p:cNvGrpSpPr/>
          <p:nvPr/>
        </p:nvGrpSpPr>
        <p:grpSpPr>
          <a:xfrm>
            <a:off x="3354380" y="2938923"/>
            <a:ext cx="108000" cy="108000"/>
            <a:chOff x="5476803" y="2392530"/>
            <a:chExt cx="108000" cy="108000"/>
          </a:xfrm>
        </p:grpSpPr>
        <p:cxnSp>
          <p:nvCxnSpPr>
            <p:cNvPr id="129" name="直接连接符 128"/>
            <p:cNvCxnSpPr/>
            <p:nvPr>
              <p:custDataLst>
                <p:tags r:id="rId7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0" name="直接连接符 129"/>
            <p:cNvCxnSpPr/>
            <p:nvPr>
              <p:custDataLst>
                <p:tags r:id="rId7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31" name="直接连接符 130"/>
          <p:cNvCxnSpPr/>
          <p:nvPr>
            <p:custDataLst>
              <p:tags r:id="rId78"/>
            </p:custDataLst>
          </p:nvPr>
        </p:nvCxnSpPr>
        <p:spPr>
          <a:xfrm>
            <a:off x="3322446" y="320705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直接连接符 131"/>
          <p:cNvCxnSpPr/>
          <p:nvPr>
            <p:custDataLst>
              <p:tags r:id="rId79"/>
            </p:custDataLst>
          </p:nvPr>
        </p:nvCxnSpPr>
        <p:spPr>
          <a:xfrm>
            <a:off x="2867287" y="3565896"/>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33" name="任意多边形 132"/>
          <p:cNvSpPr/>
          <p:nvPr>
            <p:custDataLst>
              <p:tags r:id="rId80"/>
            </p:custDataLst>
          </p:nvPr>
        </p:nvSpPr>
        <p:spPr>
          <a:xfrm>
            <a:off x="1081725" y="3069211"/>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4" name="任意多边形 133"/>
          <p:cNvSpPr/>
          <p:nvPr>
            <p:custDataLst>
              <p:tags r:id="rId81"/>
            </p:custDataLst>
          </p:nvPr>
        </p:nvSpPr>
        <p:spPr>
          <a:xfrm>
            <a:off x="1119823" y="2977136"/>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5" name="Rectangle 3"/>
          <p:cNvSpPr>
            <a:spLocks noChangeArrowheads="1"/>
          </p:cNvSpPr>
          <p:nvPr>
            <p:custDataLst>
              <p:tags r:id="rId82"/>
            </p:custDataLst>
          </p:nvPr>
        </p:nvSpPr>
        <p:spPr bwMode="auto">
          <a:xfrm>
            <a:off x="5037948" y="2182868"/>
            <a:ext cx="3558017" cy="1196145"/>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r>
              <a:rPr lang="zh-CN" altLang="en-US" sz="2200" dirty="0">
                <a:latin typeface="+mn-ea"/>
                <a:ea typeface="+mn-ea"/>
              </a:rPr>
              <a:t>非叶节点不再是仅对某个属性</a:t>
            </a:r>
            <a:r>
              <a:rPr lang="en-US" altLang="zh-CN" sz="2200" dirty="0">
                <a:latin typeface="+mn-ea"/>
                <a:ea typeface="+mn-ea"/>
              </a:rPr>
              <a:t>,</a:t>
            </a:r>
            <a:r>
              <a:rPr lang="zh-CN" altLang="en-US" sz="2200" dirty="0">
                <a:latin typeface="+mn-ea"/>
                <a:ea typeface="+mn-ea"/>
              </a:rPr>
              <a:t>而是对属性的线性组合</a:t>
            </a:r>
            <a:endParaRPr lang="zh-CN" altLang="en-US" sz="2200" dirty="0">
              <a:latin typeface="+mn-ea"/>
              <a:ea typeface="+mn-ea"/>
            </a:endParaRPr>
          </a:p>
        </p:txBody>
      </p:sp>
      <p:sp>
        <p:nvSpPr>
          <p:cNvPr id="136" name="Rectangle 3"/>
          <p:cNvSpPr>
            <a:spLocks noChangeArrowheads="1"/>
          </p:cNvSpPr>
          <p:nvPr>
            <p:custDataLst>
              <p:tags r:id="rId83"/>
            </p:custDataLst>
          </p:nvPr>
        </p:nvSpPr>
        <p:spPr bwMode="auto">
          <a:xfrm>
            <a:off x="5032347" y="3704141"/>
            <a:ext cx="3558017" cy="222857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r>
              <a:rPr lang="zh-CN" altLang="en-US" sz="2200" dirty="0" smtClean="0">
                <a:latin typeface="+mn-ea"/>
                <a:ea typeface="+mn-ea"/>
              </a:rPr>
              <a:t>每个非叶结点是一个形如          的线性分类器，其中  是属性  的权值，  和  可在该结点所含的样本集和属性集上</a:t>
            </a:r>
            <a:r>
              <a:rPr lang="zh-CN" altLang="en-US" sz="2200" dirty="0">
                <a:latin typeface="+mn-ea"/>
                <a:ea typeface="+mn-ea"/>
              </a:rPr>
              <a:t>学得</a:t>
            </a:r>
            <a:endParaRPr lang="en-US" altLang="zh-CN" sz="2200" dirty="0" smtClean="0">
              <a:latin typeface="+mn-ea"/>
              <a:ea typeface="+mn-ea"/>
            </a:endParaRPr>
          </a:p>
          <a:p>
            <a:pPr marL="0" indent="0">
              <a:buNone/>
            </a:pPr>
            <a:r>
              <a:rPr lang="en-US" altLang="zh-CN" sz="2400" dirty="0"/>
              <a:t> </a:t>
            </a:r>
            <a:r>
              <a:rPr lang="en-US" altLang="zh-CN" sz="2400" dirty="0" smtClean="0"/>
              <a:t>         </a:t>
            </a:r>
            <a:endParaRPr lang="en-US" altLang="zh-CN" sz="2400" dirty="0" smtClean="0"/>
          </a:p>
          <a:p>
            <a:endParaRPr lang="zh-CN" altLang="en-US" sz="2400" dirty="0"/>
          </a:p>
        </p:txBody>
      </p:sp>
      <p:sp>
        <p:nvSpPr>
          <p:cNvPr id="137" name="下箭头 136"/>
          <p:cNvSpPr/>
          <p:nvPr>
            <p:custDataLst>
              <p:tags r:id="rId84"/>
            </p:custDataLst>
          </p:nvPr>
        </p:nvSpPr>
        <p:spPr>
          <a:xfrm>
            <a:off x="6558238" y="3478798"/>
            <a:ext cx="323085" cy="141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38" name="对象 137"/>
          <p:cNvGraphicFramePr>
            <a:graphicFrameLocks noChangeAspect="1"/>
          </p:cNvGraphicFramePr>
          <p:nvPr>
            <p:custDataLst>
              <p:tags r:id="rId85"/>
            </p:custDataLst>
          </p:nvPr>
        </p:nvGraphicFramePr>
        <p:xfrm>
          <a:off x="5838789" y="4128528"/>
          <a:ext cx="1257570" cy="293658"/>
        </p:xfrm>
        <a:graphic>
          <a:graphicData uri="http://schemas.openxmlformats.org/presentationml/2006/ole">
            <mc:AlternateContent xmlns:mc="http://schemas.openxmlformats.org/markup-compatibility/2006">
              <mc:Choice xmlns:v="urn:schemas-microsoft-com:vml" Requires="v">
                <p:oleObj spid="_x0000_s52956" name="Formula" r:id="rId86" imgW="6677025" imgH="1562100" progId="Equation.Ribbit">
                  <p:embed/>
                </p:oleObj>
              </mc:Choice>
              <mc:Fallback>
                <p:oleObj name="Formula" r:id="rId86" imgW="6677025" imgH="1562100" progId="Equation.Ribbit">
                  <p:embed/>
                  <p:pic>
                    <p:nvPicPr>
                      <p:cNvPr id="0" name="图片 52955"/>
                      <p:cNvPicPr/>
                      <p:nvPr/>
                    </p:nvPicPr>
                    <p:blipFill>
                      <a:blip r:embed="rId87"/>
                      <a:stretch>
                        <a:fillRect/>
                      </a:stretch>
                    </p:blipFill>
                    <p:spPr>
                      <a:xfrm>
                        <a:off x="5838789" y="4128528"/>
                        <a:ext cx="1257570" cy="293658"/>
                      </a:xfrm>
                      <a:prstGeom prst="rect">
                        <a:avLst/>
                      </a:prstGeom>
                    </p:spPr>
                  </p:pic>
                </p:oleObj>
              </mc:Fallback>
            </mc:AlternateContent>
          </a:graphicData>
        </a:graphic>
      </p:graphicFrame>
      <p:graphicFrame>
        <p:nvGraphicFramePr>
          <p:cNvPr id="139" name="对象 138"/>
          <p:cNvGraphicFramePr>
            <a:graphicFrameLocks noChangeAspect="1"/>
          </p:cNvGraphicFramePr>
          <p:nvPr>
            <p:custDataLst>
              <p:tags r:id="rId88"/>
            </p:custDataLst>
          </p:nvPr>
        </p:nvGraphicFramePr>
        <p:xfrm>
          <a:off x="6875680" y="4509618"/>
          <a:ext cx="297911" cy="237696"/>
        </p:xfrm>
        <a:graphic>
          <a:graphicData uri="http://schemas.openxmlformats.org/presentationml/2006/ole">
            <mc:AlternateContent xmlns:mc="http://schemas.openxmlformats.org/markup-compatibility/2006">
              <mc:Choice xmlns:v="urn:schemas-microsoft-com:vml" Requires="v">
                <p:oleObj spid="_x0000_s52957" name="Formula" r:id="rId89" imgW="1114425" imgH="895350" progId="Equation.Ribbit">
                  <p:embed/>
                </p:oleObj>
              </mc:Choice>
              <mc:Fallback>
                <p:oleObj name="Formula" r:id="rId89" imgW="1114425" imgH="895350" progId="Equation.Ribbit">
                  <p:embed/>
                  <p:pic>
                    <p:nvPicPr>
                      <p:cNvPr id="0" name="图片 52956"/>
                      <p:cNvPicPr/>
                      <p:nvPr/>
                    </p:nvPicPr>
                    <p:blipFill>
                      <a:blip r:embed="rId90"/>
                      <a:stretch>
                        <a:fillRect/>
                      </a:stretch>
                    </p:blipFill>
                    <p:spPr>
                      <a:xfrm>
                        <a:off x="6875680" y="4509618"/>
                        <a:ext cx="297911" cy="237696"/>
                      </a:xfrm>
                      <a:prstGeom prst="rect">
                        <a:avLst/>
                      </a:prstGeom>
                    </p:spPr>
                  </p:pic>
                </p:oleObj>
              </mc:Fallback>
            </mc:AlternateContent>
          </a:graphicData>
        </a:graphic>
      </p:graphicFrame>
      <p:graphicFrame>
        <p:nvGraphicFramePr>
          <p:cNvPr id="140" name="对象 139"/>
          <p:cNvGraphicFramePr>
            <a:graphicFrameLocks noChangeAspect="1"/>
          </p:cNvGraphicFramePr>
          <p:nvPr>
            <p:custDataLst>
              <p:tags r:id="rId91"/>
            </p:custDataLst>
          </p:nvPr>
        </p:nvGraphicFramePr>
        <p:xfrm>
          <a:off x="7218886" y="4826734"/>
          <a:ext cx="114910" cy="284252"/>
        </p:xfrm>
        <a:graphic>
          <a:graphicData uri="http://schemas.openxmlformats.org/presentationml/2006/ole">
            <mc:AlternateContent xmlns:mc="http://schemas.openxmlformats.org/markup-compatibility/2006">
              <mc:Choice xmlns:v="urn:schemas-microsoft-com:vml" Requires="v">
                <p:oleObj spid="_x0000_s52958" name="Formula" r:id="rId92" imgW="447675" imgH="1114425" progId="Equation.Ribbit">
                  <p:embed/>
                </p:oleObj>
              </mc:Choice>
              <mc:Fallback>
                <p:oleObj name="Formula" r:id="rId92" imgW="447675" imgH="1114425" progId="Equation.Ribbit">
                  <p:embed/>
                  <p:pic>
                    <p:nvPicPr>
                      <p:cNvPr id="0" name="图片 52957"/>
                      <p:cNvPicPr/>
                      <p:nvPr/>
                    </p:nvPicPr>
                    <p:blipFill>
                      <a:blip r:embed="rId93"/>
                      <a:stretch>
                        <a:fillRect/>
                      </a:stretch>
                    </p:blipFill>
                    <p:spPr>
                      <a:xfrm>
                        <a:off x="7218886" y="4826734"/>
                        <a:ext cx="114910" cy="284252"/>
                      </a:xfrm>
                      <a:prstGeom prst="rect">
                        <a:avLst/>
                      </a:prstGeom>
                    </p:spPr>
                  </p:pic>
                </p:oleObj>
              </mc:Fallback>
            </mc:AlternateContent>
          </a:graphicData>
        </a:graphic>
      </p:graphicFrame>
      <p:graphicFrame>
        <p:nvGraphicFramePr>
          <p:cNvPr id="141" name="对象 140"/>
          <p:cNvGraphicFramePr>
            <a:graphicFrameLocks noChangeAspect="1"/>
          </p:cNvGraphicFramePr>
          <p:nvPr>
            <p:custDataLst>
              <p:tags r:id="rId94"/>
            </p:custDataLst>
          </p:nvPr>
        </p:nvGraphicFramePr>
        <p:xfrm>
          <a:off x="8014921" y="4493309"/>
          <a:ext cx="264258" cy="264258"/>
        </p:xfrm>
        <a:graphic>
          <a:graphicData uri="http://schemas.openxmlformats.org/presentationml/2006/ole">
            <mc:AlternateContent xmlns:mc="http://schemas.openxmlformats.org/markup-compatibility/2006">
              <mc:Choice xmlns:v="urn:schemas-microsoft-com:vml" Requires="v">
                <p:oleObj spid="_x0000_s52959" name="Formula" r:id="rId95" imgW="885825" imgH="895350" progId="Equation.Ribbit">
                  <p:embed/>
                </p:oleObj>
              </mc:Choice>
              <mc:Fallback>
                <p:oleObj name="Formula" r:id="rId95" imgW="885825" imgH="895350" progId="Equation.Ribbit">
                  <p:embed/>
                  <p:pic>
                    <p:nvPicPr>
                      <p:cNvPr id="0" name="图片 52958"/>
                      <p:cNvPicPr/>
                      <p:nvPr/>
                    </p:nvPicPr>
                    <p:blipFill>
                      <a:blip r:embed="rId96"/>
                      <a:stretch>
                        <a:fillRect/>
                      </a:stretch>
                    </p:blipFill>
                    <p:spPr>
                      <a:xfrm>
                        <a:off x="8014921" y="4493309"/>
                        <a:ext cx="264258" cy="264258"/>
                      </a:xfrm>
                      <a:prstGeom prst="rect">
                        <a:avLst/>
                      </a:prstGeom>
                    </p:spPr>
                  </p:pic>
                </p:oleObj>
              </mc:Fallback>
            </mc:AlternateContent>
          </a:graphicData>
        </a:graphic>
      </p:graphicFrame>
      <p:graphicFrame>
        <p:nvGraphicFramePr>
          <p:cNvPr id="142" name="对象 141"/>
          <p:cNvGraphicFramePr>
            <a:graphicFrameLocks noChangeAspect="1"/>
          </p:cNvGraphicFramePr>
          <p:nvPr>
            <p:custDataLst>
              <p:tags r:id="rId97"/>
            </p:custDataLst>
          </p:nvPr>
        </p:nvGraphicFramePr>
        <p:xfrm>
          <a:off x="6527753" y="4860789"/>
          <a:ext cx="325103" cy="259392"/>
        </p:xfrm>
        <a:graphic>
          <a:graphicData uri="http://schemas.openxmlformats.org/presentationml/2006/ole">
            <mc:AlternateContent xmlns:mc="http://schemas.openxmlformats.org/markup-compatibility/2006">
              <mc:Choice xmlns:v="urn:schemas-microsoft-com:vml" Requires="v">
                <p:oleObj spid="_x0000_s52960" name="Formula" r:id="rId98" imgW="1114425" imgH="895350" progId="Equation.Ribbit">
                  <p:embed/>
                </p:oleObj>
              </mc:Choice>
              <mc:Fallback>
                <p:oleObj name="Formula" r:id="rId98" imgW="1114425" imgH="895350" progId="Equation.Ribbit">
                  <p:embed/>
                  <p:pic>
                    <p:nvPicPr>
                      <p:cNvPr id="0" name="图片 52959"/>
                      <p:cNvPicPr/>
                      <p:nvPr/>
                    </p:nvPicPr>
                    <p:blipFill>
                      <a:blip r:embed="rId90"/>
                      <a:stretch>
                        <a:fillRect/>
                      </a:stretch>
                    </p:blipFill>
                    <p:spPr>
                      <a:xfrm>
                        <a:off x="6527753" y="4860789"/>
                        <a:ext cx="325103" cy="25939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bldLvl="0" animBg="1"/>
      <p:bldP spid="135" grpId="0" bldLvl="0" animBg="1"/>
      <p:bldP spid="136" grpId="0" bldLvl="0" animBg="1"/>
      <p:bldP spid="137"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多变量决策树</a:t>
            </a:r>
            <a:endParaRPr lang="en-US" altLang="zh-CN" b="1" dirty="0">
              <a:latin typeface="黑体" panose="02010609060101010101" pitchFamily="49" charset="-122"/>
              <a:ea typeface="黑体" panose="02010609060101010101" pitchFamily="49" charset="-122"/>
            </a:endParaRPr>
          </a:p>
        </p:txBody>
      </p:sp>
      <p:sp>
        <p:nvSpPr>
          <p:cNvPr id="4"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sym typeface="+mn-ea"/>
              </a:rPr>
              <a:t>单变量决策树</a:t>
            </a:r>
            <a:endParaRPr lang="zh-CN" altLang="en-US" sz="2800" dirty="0" smtClean="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a:latin typeface="+mn-ea"/>
            </a:endParaRPr>
          </a:p>
          <a:p>
            <a:pPr lvl="3"/>
            <a:endParaRPr lang="en-US" altLang="zh-CN" sz="1600" dirty="0"/>
          </a:p>
          <a:p>
            <a:pPr lvl="2"/>
            <a:endParaRPr lang="en-US" altLang="zh-CN" sz="2000" dirty="0" smtClean="0">
              <a:latin typeface="黑体" panose="02010609060101010101" pitchFamily="49" charset="-122"/>
              <a:ea typeface="黑体" panose="02010609060101010101" pitchFamily="49" charset="-122"/>
            </a:endParaRPr>
          </a:p>
        </p:txBody>
      </p:sp>
      <p:sp>
        <p:nvSpPr>
          <p:cNvPr id="5" name="右箭头 4"/>
          <p:cNvSpPr/>
          <p:nvPr>
            <p:custDataLst>
              <p:tags r:id="rId2"/>
            </p:custDataLst>
          </p:nvPr>
        </p:nvSpPr>
        <p:spPr>
          <a:xfrm>
            <a:off x="4783026" y="3287813"/>
            <a:ext cx="443884" cy="33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圆角矩形 27"/>
          <p:cNvSpPr/>
          <p:nvPr>
            <p:custDataLst>
              <p:tags r:id="rId3"/>
            </p:custDataLst>
          </p:nvPr>
        </p:nvSpPr>
        <p:spPr>
          <a:xfrm>
            <a:off x="449223" y="1733405"/>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latin typeface="Times" panose="02020603060405020304" pitchFamily="18" charset="0"/>
              </a:rPr>
              <a:t>含糖率</a:t>
            </a:r>
            <a:r>
              <a:rPr lang="en-US" altLang="zh-CN" sz="2200" dirty="0" smtClean="0">
                <a:latin typeface="Palatino" panose="02040502050505030304" pitchFamily="18" charset="0"/>
              </a:rPr>
              <a:t>≤</a:t>
            </a:r>
            <a:r>
              <a:rPr lang="en-US" altLang="zh-CN" sz="2200" dirty="0" smtClean="0">
                <a:latin typeface="Times" panose="02020603060405020304" pitchFamily="18" charset="0"/>
              </a:rPr>
              <a:t>0.126?</a:t>
            </a:r>
            <a:endParaRPr lang="zh-CN" altLang="en-US" sz="2200" dirty="0">
              <a:latin typeface="Times" panose="02020603060405020304" pitchFamily="18" charset="0"/>
            </a:endParaRPr>
          </a:p>
        </p:txBody>
      </p:sp>
      <p:sp>
        <p:nvSpPr>
          <p:cNvPr id="29" name="圆角矩形 28"/>
          <p:cNvSpPr/>
          <p:nvPr>
            <p:custDataLst>
              <p:tags r:id="rId4"/>
            </p:custDataLst>
          </p:nvPr>
        </p:nvSpPr>
        <p:spPr>
          <a:xfrm>
            <a:off x="1652109" y="2753622"/>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latin typeface="Times" panose="02020603060405020304" pitchFamily="18" charset="0"/>
              </a:rPr>
              <a:t>密度</a:t>
            </a:r>
            <a:r>
              <a:rPr lang="en-US" altLang="zh-CN" sz="2200" dirty="0" smtClean="0">
                <a:latin typeface="Palatino" panose="02040502050505030304" pitchFamily="18" charset="0"/>
              </a:rPr>
              <a:t>≤</a:t>
            </a:r>
            <a:r>
              <a:rPr lang="en-US" altLang="zh-CN" sz="2200" dirty="0" smtClean="0">
                <a:latin typeface="Times" panose="02020603060405020304" pitchFamily="18" charset="0"/>
              </a:rPr>
              <a:t>0.381?</a:t>
            </a:r>
            <a:endParaRPr lang="zh-CN" altLang="en-US" sz="2200" dirty="0">
              <a:latin typeface="Times" panose="02020603060405020304" pitchFamily="18" charset="0"/>
            </a:endParaRPr>
          </a:p>
        </p:txBody>
      </p:sp>
      <p:sp>
        <p:nvSpPr>
          <p:cNvPr id="30" name="椭圆 29"/>
          <p:cNvSpPr/>
          <p:nvPr>
            <p:custDataLst>
              <p:tags r:id="rId5"/>
            </p:custDataLst>
          </p:nvPr>
        </p:nvSpPr>
        <p:spPr>
          <a:xfrm>
            <a:off x="1281757" y="38051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t>坏</a:t>
            </a:r>
            <a:r>
              <a:rPr lang="zh-CN" altLang="en-US" sz="2200" dirty="0" smtClean="0"/>
              <a:t>瓜</a:t>
            </a:r>
            <a:endParaRPr lang="zh-CN" altLang="en-US" sz="2200" dirty="0"/>
          </a:p>
        </p:txBody>
      </p:sp>
      <p:sp>
        <p:nvSpPr>
          <p:cNvPr id="31" name="圆角矩形 30"/>
          <p:cNvSpPr/>
          <p:nvPr>
            <p:custDataLst>
              <p:tags r:id="rId6"/>
            </p:custDataLst>
          </p:nvPr>
        </p:nvSpPr>
        <p:spPr>
          <a:xfrm>
            <a:off x="1467031" y="4870464"/>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latin typeface="Times" panose="02020603060405020304" pitchFamily="18" charset="0"/>
              </a:rPr>
              <a:t>密度</a:t>
            </a:r>
            <a:r>
              <a:rPr lang="en-US" altLang="zh-CN" sz="2200" dirty="0" smtClean="0">
                <a:latin typeface="Palatino" panose="02040502050505030304" pitchFamily="18" charset="0"/>
              </a:rPr>
              <a:t>≤</a:t>
            </a:r>
            <a:r>
              <a:rPr lang="en-US" altLang="zh-CN" sz="2200" dirty="0" smtClean="0">
                <a:latin typeface="Times" panose="02020603060405020304" pitchFamily="18" charset="0"/>
              </a:rPr>
              <a:t>0.560?</a:t>
            </a:r>
            <a:endParaRPr lang="zh-CN" altLang="en-US" sz="2200" dirty="0">
              <a:latin typeface="Times" panose="02020603060405020304" pitchFamily="18" charset="0"/>
            </a:endParaRPr>
          </a:p>
        </p:txBody>
      </p:sp>
      <p:grpSp>
        <p:nvGrpSpPr>
          <p:cNvPr id="32" name="组合 31"/>
          <p:cNvGrpSpPr/>
          <p:nvPr/>
        </p:nvGrpSpPr>
        <p:grpSpPr>
          <a:xfrm>
            <a:off x="1143580" y="5908237"/>
            <a:ext cx="2446902" cy="432000"/>
            <a:chOff x="4279045" y="4439240"/>
            <a:chExt cx="2446902" cy="432000"/>
          </a:xfrm>
        </p:grpSpPr>
        <p:sp>
          <p:nvSpPr>
            <p:cNvPr id="33" name="椭圆 32"/>
            <p:cNvSpPr/>
            <p:nvPr>
              <p:custDataLst>
                <p:tags r:id="rId7"/>
              </p:custDataLst>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t>坏</a:t>
              </a:r>
              <a:r>
                <a:rPr lang="zh-CN" altLang="en-US" sz="2200" dirty="0" smtClean="0"/>
                <a:t>瓜</a:t>
              </a:r>
              <a:endParaRPr lang="zh-CN" altLang="en-US" sz="2200" dirty="0"/>
            </a:p>
          </p:txBody>
        </p:sp>
        <p:sp>
          <p:nvSpPr>
            <p:cNvPr id="34" name="椭圆 33"/>
            <p:cNvSpPr/>
            <p:nvPr>
              <p:custDataLst>
                <p:tags r:id="rId8"/>
              </p:custDataLst>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t>好</a:t>
              </a:r>
              <a:r>
                <a:rPr lang="zh-CN" altLang="en-US" sz="2200" dirty="0" smtClean="0"/>
                <a:t>瓜</a:t>
              </a:r>
              <a:endParaRPr lang="zh-CN" altLang="en-US" sz="2200" dirty="0"/>
            </a:p>
          </p:txBody>
        </p:sp>
      </p:grpSp>
      <p:sp>
        <p:nvSpPr>
          <p:cNvPr id="35" name="文本框 10"/>
          <p:cNvSpPr txBox="1"/>
          <p:nvPr>
            <p:custDataLst>
              <p:tags r:id="rId9"/>
            </p:custDataLst>
          </p:nvPr>
        </p:nvSpPr>
        <p:spPr>
          <a:xfrm>
            <a:off x="1474483" y="5421526"/>
            <a:ext cx="415498" cy="369332"/>
          </a:xfrm>
          <a:prstGeom prst="rect">
            <a:avLst/>
          </a:prstGeom>
          <a:noFill/>
        </p:spPr>
        <p:txBody>
          <a:bodyPr wrap="none" rtlCol="0">
            <a:spAutoFit/>
          </a:bodyPr>
          <a:p>
            <a:r>
              <a:rPr lang="zh-CN" altLang="en-US" dirty="0">
                <a:latin typeface="楷体" panose="02010609060101010101" pitchFamily="49" charset="-122"/>
                <a:ea typeface="楷体" panose="02010609060101010101" pitchFamily="49" charset="-122"/>
              </a:rPr>
              <a:t>是</a:t>
            </a:r>
            <a:endParaRPr lang="zh-CN" altLang="en-US" dirty="0">
              <a:latin typeface="楷体" panose="02010609060101010101" pitchFamily="49" charset="-122"/>
              <a:ea typeface="楷体" panose="02010609060101010101" pitchFamily="49" charset="-122"/>
            </a:endParaRPr>
          </a:p>
        </p:txBody>
      </p:sp>
      <p:cxnSp>
        <p:nvCxnSpPr>
          <p:cNvPr id="36" name="直接连接符 35"/>
          <p:cNvCxnSpPr/>
          <p:nvPr>
            <p:custDataLst>
              <p:tags r:id="rId10"/>
            </p:custDataLst>
          </p:nvPr>
        </p:nvCxnSpPr>
        <p:spPr>
          <a:xfrm flipH="1">
            <a:off x="1722011" y="5302464"/>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custDataLst>
              <p:tags r:id="rId11"/>
            </p:custDataLst>
          </p:nvPr>
        </p:nvCxnSpPr>
        <p:spPr>
          <a:xfrm>
            <a:off x="2629868" y="5300516"/>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13"/>
          <p:cNvSpPr txBox="1"/>
          <p:nvPr>
            <p:custDataLst>
              <p:tags r:id="rId12"/>
            </p:custDataLst>
          </p:nvPr>
        </p:nvSpPr>
        <p:spPr>
          <a:xfrm>
            <a:off x="2844716" y="5419710"/>
            <a:ext cx="415498" cy="369332"/>
          </a:xfrm>
          <a:prstGeom prst="rect">
            <a:avLst/>
          </a:prstGeom>
          <a:noFill/>
        </p:spPr>
        <p:txBody>
          <a:bodyPr wrap="none" rtlCol="0">
            <a:spAutoFit/>
          </a:bodyPr>
          <a:p>
            <a:r>
              <a:rPr lang="zh-CN" altLang="en-US" dirty="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sp>
        <p:nvSpPr>
          <p:cNvPr id="39" name="椭圆 38"/>
          <p:cNvSpPr/>
          <p:nvPr>
            <p:custDataLst>
              <p:tags r:id="rId13"/>
            </p:custDataLst>
          </p:nvPr>
        </p:nvSpPr>
        <p:spPr>
          <a:xfrm>
            <a:off x="3643237" y="48645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t>好</a:t>
            </a:r>
            <a:r>
              <a:rPr lang="zh-CN" altLang="en-US" sz="2200" dirty="0" smtClean="0"/>
              <a:t>瓜</a:t>
            </a:r>
            <a:endParaRPr lang="zh-CN" altLang="en-US" sz="2200" dirty="0"/>
          </a:p>
        </p:txBody>
      </p:sp>
      <p:sp>
        <p:nvSpPr>
          <p:cNvPr id="40" name="文本框 15"/>
          <p:cNvSpPr txBox="1"/>
          <p:nvPr>
            <p:custDataLst>
              <p:tags r:id="rId14"/>
            </p:custDataLst>
          </p:nvPr>
        </p:nvSpPr>
        <p:spPr>
          <a:xfrm>
            <a:off x="2615473" y="4375848"/>
            <a:ext cx="415498" cy="369332"/>
          </a:xfrm>
          <a:prstGeom prst="rect">
            <a:avLst/>
          </a:prstGeom>
          <a:noFill/>
        </p:spPr>
        <p:txBody>
          <a:bodyPr wrap="none" rtlCol="0">
            <a:spAutoFit/>
          </a:bodyPr>
          <a:p>
            <a:r>
              <a:rPr lang="zh-CN" altLang="en-US" dirty="0">
                <a:latin typeface="楷体" panose="02010609060101010101" pitchFamily="49" charset="-122"/>
                <a:ea typeface="楷体" panose="02010609060101010101" pitchFamily="49" charset="-122"/>
              </a:rPr>
              <a:t>是</a:t>
            </a:r>
            <a:endParaRPr lang="zh-CN" altLang="en-US" dirty="0">
              <a:latin typeface="楷体" panose="02010609060101010101" pitchFamily="49" charset="-122"/>
              <a:ea typeface="楷体" panose="02010609060101010101" pitchFamily="49" charset="-122"/>
            </a:endParaRPr>
          </a:p>
        </p:txBody>
      </p:sp>
      <p:cxnSp>
        <p:nvCxnSpPr>
          <p:cNvPr id="41" name="直接连接符 40"/>
          <p:cNvCxnSpPr/>
          <p:nvPr>
            <p:custDataLst>
              <p:tags r:id="rId15"/>
            </p:custDataLst>
          </p:nvPr>
        </p:nvCxnSpPr>
        <p:spPr>
          <a:xfrm flipH="1">
            <a:off x="2863001" y="4256786"/>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custDataLst>
              <p:tags r:id="rId16"/>
            </p:custDataLst>
          </p:nvPr>
        </p:nvCxnSpPr>
        <p:spPr>
          <a:xfrm>
            <a:off x="3770858" y="4254838"/>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4" name="圆角矩形 43"/>
          <p:cNvSpPr/>
          <p:nvPr>
            <p:custDataLst>
              <p:tags r:id="rId17"/>
            </p:custDataLst>
          </p:nvPr>
        </p:nvSpPr>
        <p:spPr>
          <a:xfrm>
            <a:off x="2478112" y="3805160"/>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latin typeface="Times" panose="02020603060405020304" pitchFamily="18" charset="0"/>
              </a:rPr>
              <a:t>含糖率</a:t>
            </a:r>
            <a:r>
              <a:rPr lang="en-US" altLang="zh-CN" sz="2200" dirty="0" smtClean="0">
                <a:latin typeface="Palatino" panose="02040502050505030304" pitchFamily="18" charset="0"/>
              </a:rPr>
              <a:t>≤</a:t>
            </a:r>
            <a:r>
              <a:rPr lang="en-US" altLang="zh-CN" sz="2200" dirty="0" smtClean="0">
                <a:latin typeface="Times" panose="02020603060405020304" pitchFamily="18" charset="0"/>
              </a:rPr>
              <a:t>0.205?</a:t>
            </a:r>
            <a:endParaRPr lang="zh-CN" altLang="en-US" sz="2200" dirty="0">
              <a:latin typeface="Times" panose="02020603060405020304" pitchFamily="18" charset="0"/>
            </a:endParaRPr>
          </a:p>
        </p:txBody>
      </p:sp>
      <p:sp>
        <p:nvSpPr>
          <p:cNvPr id="45" name="文本框 20"/>
          <p:cNvSpPr txBox="1"/>
          <p:nvPr>
            <p:custDataLst>
              <p:tags r:id="rId18"/>
            </p:custDataLst>
          </p:nvPr>
        </p:nvSpPr>
        <p:spPr>
          <a:xfrm>
            <a:off x="1555438" y="3323530"/>
            <a:ext cx="415498" cy="369332"/>
          </a:xfrm>
          <a:prstGeom prst="rect">
            <a:avLst/>
          </a:prstGeom>
          <a:noFill/>
        </p:spPr>
        <p:txBody>
          <a:bodyPr wrap="none" rtlCol="0">
            <a:spAutoFit/>
          </a:bodyPr>
          <a:p>
            <a:r>
              <a:rPr lang="zh-CN" altLang="en-US" dirty="0">
                <a:latin typeface="楷体" panose="02010609060101010101" pitchFamily="49" charset="-122"/>
                <a:ea typeface="楷体" panose="02010609060101010101" pitchFamily="49" charset="-122"/>
              </a:rPr>
              <a:t>是</a:t>
            </a:r>
            <a:endParaRPr lang="zh-CN" altLang="en-US" dirty="0">
              <a:latin typeface="楷体" panose="02010609060101010101" pitchFamily="49" charset="-122"/>
              <a:ea typeface="楷体" panose="02010609060101010101" pitchFamily="49" charset="-122"/>
            </a:endParaRPr>
          </a:p>
        </p:txBody>
      </p:sp>
      <p:cxnSp>
        <p:nvCxnSpPr>
          <p:cNvPr id="46" name="直接连接符 45"/>
          <p:cNvCxnSpPr/>
          <p:nvPr>
            <p:custDataLst>
              <p:tags r:id="rId19"/>
            </p:custDataLst>
          </p:nvPr>
        </p:nvCxnSpPr>
        <p:spPr>
          <a:xfrm flipH="1">
            <a:off x="1802966" y="320446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custDataLst>
              <p:tags r:id="rId20"/>
            </p:custDataLst>
          </p:nvPr>
        </p:nvCxnSpPr>
        <p:spPr>
          <a:xfrm>
            <a:off x="2710823" y="320252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8" name="文本框 23"/>
          <p:cNvSpPr txBox="1"/>
          <p:nvPr>
            <p:custDataLst>
              <p:tags r:id="rId21"/>
            </p:custDataLst>
          </p:nvPr>
        </p:nvSpPr>
        <p:spPr>
          <a:xfrm>
            <a:off x="2925671" y="3321714"/>
            <a:ext cx="415498" cy="369332"/>
          </a:xfrm>
          <a:prstGeom prst="rect">
            <a:avLst/>
          </a:prstGeom>
          <a:noFill/>
        </p:spPr>
        <p:txBody>
          <a:bodyPr wrap="none" rtlCol="0">
            <a:spAutoFit/>
          </a:bodyPr>
          <a:p>
            <a:r>
              <a:rPr lang="zh-CN" altLang="en-US" dirty="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sp>
        <p:nvSpPr>
          <p:cNvPr id="49" name="椭圆 48"/>
          <p:cNvSpPr/>
          <p:nvPr>
            <p:custDataLst>
              <p:tags r:id="rId22"/>
            </p:custDataLst>
          </p:nvPr>
        </p:nvSpPr>
        <p:spPr>
          <a:xfrm>
            <a:off x="201757" y="275362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2200" dirty="0"/>
              <a:t>坏</a:t>
            </a:r>
            <a:r>
              <a:rPr lang="zh-CN" altLang="en-US" sz="2200" dirty="0" smtClean="0"/>
              <a:t>瓜</a:t>
            </a:r>
            <a:endParaRPr lang="zh-CN" altLang="en-US" sz="2200" dirty="0"/>
          </a:p>
        </p:txBody>
      </p:sp>
      <p:sp>
        <p:nvSpPr>
          <p:cNvPr id="3" name="文本框 25"/>
          <p:cNvSpPr txBox="1"/>
          <p:nvPr>
            <p:custDataLst>
              <p:tags r:id="rId23"/>
            </p:custDataLst>
          </p:nvPr>
        </p:nvSpPr>
        <p:spPr>
          <a:xfrm>
            <a:off x="588713" y="2275740"/>
            <a:ext cx="415498" cy="369332"/>
          </a:xfrm>
          <a:prstGeom prst="rect">
            <a:avLst/>
          </a:prstGeom>
          <a:noFill/>
        </p:spPr>
        <p:txBody>
          <a:bodyPr wrap="none" rtlCol="0">
            <a:spAutoFit/>
          </a:bodyPr>
          <a:p>
            <a:r>
              <a:rPr lang="zh-CN" altLang="en-US" dirty="0">
                <a:latin typeface="楷体" panose="02010609060101010101" pitchFamily="49" charset="-122"/>
                <a:ea typeface="楷体" panose="02010609060101010101" pitchFamily="49" charset="-122"/>
              </a:rPr>
              <a:t>是</a:t>
            </a:r>
            <a:endParaRPr lang="zh-CN" altLang="en-US" dirty="0">
              <a:latin typeface="楷体" panose="02010609060101010101" pitchFamily="49" charset="-122"/>
              <a:ea typeface="楷体" panose="02010609060101010101" pitchFamily="49" charset="-122"/>
            </a:endParaRPr>
          </a:p>
        </p:txBody>
      </p:sp>
      <p:cxnSp>
        <p:nvCxnSpPr>
          <p:cNvPr id="8" name="直接连接符 7"/>
          <p:cNvCxnSpPr/>
          <p:nvPr>
            <p:custDataLst>
              <p:tags r:id="rId24"/>
            </p:custDataLst>
          </p:nvPr>
        </p:nvCxnSpPr>
        <p:spPr>
          <a:xfrm flipH="1">
            <a:off x="836241" y="215667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p:nvPr>
            <p:custDataLst>
              <p:tags r:id="rId25"/>
            </p:custDataLst>
          </p:nvPr>
        </p:nvCxnSpPr>
        <p:spPr>
          <a:xfrm>
            <a:off x="1744098" y="215473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20" name="文本框 28"/>
          <p:cNvSpPr txBox="1"/>
          <p:nvPr>
            <p:custDataLst>
              <p:tags r:id="rId26"/>
            </p:custDataLst>
          </p:nvPr>
        </p:nvSpPr>
        <p:spPr>
          <a:xfrm>
            <a:off x="1958946" y="2273924"/>
            <a:ext cx="415498" cy="369332"/>
          </a:xfrm>
          <a:prstGeom prst="rect">
            <a:avLst/>
          </a:prstGeom>
          <a:noFill/>
        </p:spPr>
        <p:txBody>
          <a:bodyPr wrap="none" rtlCol="0">
            <a:spAutoFit/>
          </a:bodyPr>
          <a:p>
            <a:r>
              <a:rPr lang="zh-CN" altLang="en-US" dirty="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cxnSp>
        <p:nvCxnSpPr>
          <p:cNvPr id="21" name="直接箭头连接符 20"/>
          <p:cNvCxnSpPr/>
          <p:nvPr>
            <p:custDataLst>
              <p:tags r:id="rId27"/>
            </p:custDataLst>
          </p:nvPr>
        </p:nvCxnSpPr>
        <p:spPr>
          <a:xfrm flipH="1" flipV="1">
            <a:off x="6069347" y="2079729"/>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22" name="直接箭头连接符 21"/>
          <p:cNvCxnSpPr/>
          <p:nvPr>
            <p:custDataLst>
              <p:tags r:id="rId28"/>
            </p:custDataLst>
          </p:nvPr>
        </p:nvCxnSpPr>
        <p:spPr>
          <a:xfrm>
            <a:off x="6061150" y="4599789"/>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23" name="文本框 11"/>
          <p:cNvSpPr txBox="1"/>
          <p:nvPr>
            <p:custDataLst>
              <p:tags r:id="rId29"/>
            </p:custDataLst>
          </p:nvPr>
        </p:nvSpPr>
        <p:spPr>
          <a:xfrm>
            <a:off x="5879251" y="4518262"/>
            <a:ext cx="274434" cy="307777"/>
          </a:xfrm>
          <a:prstGeom prst="rect">
            <a:avLst/>
          </a:prstGeom>
          <a:noFill/>
        </p:spPr>
        <p:txBody>
          <a:bodyPr wrap="none" rtlCol="0">
            <a:spAutoFit/>
          </a:bodyPr>
          <a:p>
            <a:r>
              <a:rPr lang="en-US" altLang="zh-CN" sz="1400" dirty="0" smtClean="0">
                <a:latin typeface="Times"/>
              </a:rPr>
              <a:t>0</a:t>
            </a:r>
            <a:endParaRPr lang="zh-CN" altLang="en-US" sz="1400" dirty="0">
              <a:latin typeface="Times"/>
            </a:endParaRPr>
          </a:p>
        </p:txBody>
      </p:sp>
      <p:cxnSp>
        <p:nvCxnSpPr>
          <p:cNvPr id="24" name="直接连接符 23"/>
          <p:cNvCxnSpPr/>
          <p:nvPr>
            <p:custDataLst>
              <p:tags r:id="rId30"/>
            </p:custDataLst>
          </p:nvPr>
        </p:nvCxnSpPr>
        <p:spPr>
          <a:xfrm>
            <a:off x="669915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直接连接符 24"/>
          <p:cNvCxnSpPr/>
          <p:nvPr>
            <p:custDataLst>
              <p:tags r:id="rId31"/>
            </p:custDataLst>
          </p:nvPr>
        </p:nvCxnSpPr>
        <p:spPr>
          <a:xfrm>
            <a:off x="732134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直接连接符 25"/>
          <p:cNvCxnSpPr/>
          <p:nvPr>
            <p:custDataLst>
              <p:tags r:id="rId32"/>
            </p:custDataLst>
          </p:nvPr>
        </p:nvCxnSpPr>
        <p:spPr>
          <a:xfrm>
            <a:off x="794353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直接连接符 26"/>
          <p:cNvCxnSpPr/>
          <p:nvPr>
            <p:custDataLst>
              <p:tags r:id="rId33"/>
            </p:custDataLst>
          </p:nvPr>
        </p:nvCxnSpPr>
        <p:spPr>
          <a:xfrm>
            <a:off x="8565727" y="4528229"/>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43" name="文本框 40"/>
          <p:cNvSpPr txBox="1"/>
          <p:nvPr>
            <p:custDataLst>
              <p:tags r:id="rId34"/>
            </p:custDataLst>
          </p:nvPr>
        </p:nvSpPr>
        <p:spPr>
          <a:xfrm>
            <a:off x="6470560" y="4556804"/>
            <a:ext cx="453970" cy="307777"/>
          </a:xfrm>
          <a:prstGeom prst="rect">
            <a:avLst/>
          </a:prstGeom>
          <a:noFill/>
        </p:spPr>
        <p:txBody>
          <a:bodyPr wrap="none" rtlCol="0">
            <a:spAutoFit/>
          </a:bodyPr>
          <a:p>
            <a:r>
              <a:rPr lang="en-US" altLang="zh-CN" sz="1400" dirty="0" smtClean="0">
                <a:latin typeface="Times"/>
              </a:rPr>
              <a:t>0.2</a:t>
            </a:r>
            <a:endParaRPr lang="zh-CN" altLang="en-US" sz="1400" dirty="0">
              <a:latin typeface="Times"/>
            </a:endParaRPr>
          </a:p>
        </p:txBody>
      </p:sp>
      <p:sp>
        <p:nvSpPr>
          <p:cNvPr id="143" name="文本框 41"/>
          <p:cNvSpPr txBox="1"/>
          <p:nvPr>
            <p:custDataLst>
              <p:tags r:id="rId35"/>
            </p:custDataLst>
          </p:nvPr>
        </p:nvSpPr>
        <p:spPr>
          <a:xfrm>
            <a:off x="7092981" y="4556804"/>
            <a:ext cx="453970" cy="307777"/>
          </a:xfrm>
          <a:prstGeom prst="rect">
            <a:avLst/>
          </a:prstGeom>
          <a:noFill/>
        </p:spPr>
        <p:txBody>
          <a:bodyPr wrap="none" rtlCol="0">
            <a:spAutoFit/>
          </a:bodyPr>
          <a:p>
            <a:r>
              <a:rPr lang="en-US" altLang="zh-CN" sz="1400" dirty="0" smtClean="0">
                <a:latin typeface="Times"/>
              </a:rPr>
              <a:t>0.4</a:t>
            </a:r>
            <a:endParaRPr lang="zh-CN" altLang="en-US" sz="1400" dirty="0">
              <a:latin typeface="Times"/>
            </a:endParaRPr>
          </a:p>
        </p:txBody>
      </p:sp>
      <p:sp>
        <p:nvSpPr>
          <p:cNvPr id="144" name="文本框 42"/>
          <p:cNvSpPr txBox="1"/>
          <p:nvPr>
            <p:custDataLst>
              <p:tags r:id="rId36"/>
            </p:custDataLst>
          </p:nvPr>
        </p:nvSpPr>
        <p:spPr>
          <a:xfrm>
            <a:off x="7715402" y="4556804"/>
            <a:ext cx="453970" cy="307777"/>
          </a:xfrm>
          <a:prstGeom prst="rect">
            <a:avLst/>
          </a:prstGeom>
          <a:noFill/>
        </p:spPr>
        <p:txBody>
          <a:bodyPr wrap="none" rtlCol="0">
            <a:spAutoFit/>
          </a:bodyPr>
          <a:p>
            <a:r>
              <a:rPr lang="en-US" altLang="zh-CN" sz="1400" dirty="0" smtClean="0">
                <a:latin typeface="Times"/>
              </a:rPr>
              <a:t>0.6</a:t>
            </a:r>
            <a:endParaRPr lang="zh-CN" altLang="en-US" sz="1400" dirty="0">
              <a:latin typeface="Times"/>
            </a:endParaRPr>
          </a:p>
        </p:txBody>
      </p:sp>
      <p:sp>
        <p:nvSpPr>
          <p:cNvPr id="145" name="文本框 43"/>
          <p:cNvSpPr txBox="1"/>
          <p:nvPr>
            <p:custDataLst>
              <p:tags r:id="rId37"/>
            </p:custDataLst>
          </p:nvPr>
        </p:nvSpPr>
        <p:spPr>
          <a:xfrm>
            <a:off x="8337823" y="4556804"/>
            <a:ext cx="453970" cy="307777"/>
          </a:xfrm>
          <a:prstGeom prst="rect">
            <a:avLst/>
          </a:prstGeom>
          <a:noFill/>
        </p:spPr>
        <p:txBody>
          <a:bodyPr wrap="none" rtlCol="0">
            <a:spAutoFit/>
          </a:bodyPr>
          <a:p>
            <a:r>
              <a:rPr lang="en-US" altLang="zh-CN" sz="1400" dirty="0" smtClean="0">
                <a:latin typeface="Times"/>
              </a:rPr>
              <a:t>0.8</a:t>
            </a:r>
            <a:endParaRPr lang="zh-CN" altLang="en-US" sz="1400" dirty="0">
              <a:latin typeface="Times"/>
            </a:endParaRPr>
          </a:p>
        </p:txBody>
      </p:sp>
      <p:cxnSp>
        <p:nvCxnSpPr>
          <p:cNvPr id="146" name="直接连接符 145"/>
          <p:cNvCxnSpPr/>
          <p:nvPr>
            <p:custDataLst>
              <p:tags r:id="rId38"/>
            </p:custDataLst>
          </p:nvPr>
        </p:nvCxnSpPr>
        <p:spPr>
          <a:xfrm rot="5400000">
            <a:off x="6105707" y="269306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7" name="直接连接符 146"/>
          <p:cNvCxnSpPr/>
          <p:nvPr>
            <p:custDataLst>
              <p:tags r:id="rId39"/>
            </p:custDataLst>
          </p:nvPr>
        </p:nvCxnSpPr>
        <p:spPr>
          <a:xfrm rot="5400000">
            <a:off x="6105707" y="33166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8" name="直接连接符 147"/>
          <p:cNvCxnSpPr/>
          <p:nvPr>
            <p:custDataLst>
              <p:tags r:id="rId40"/>
            </p:custDataLst>
          </p:nvPr>
        </p:nvCxnSpPr>
        <p:spPr>
          <a:xfrm rot="5400000">
            <a:off x="6105707" y="3940212"/>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149" name="文本框 52"/>
          <p:cNvSpPr txBox="1"/>
          <p:nvPr>
            <p:custDataLst>
              <p:tags r:id="rId41"/>
            </p:custDataLst>
          </p:nvPr>
        </p:nvSpPr>
        <p:spPr>
          <a:xfrm>
            <a:off x="5648750" y="3822323"/>
            <a:ext cx="453970" cy="307777"/>
          </a:xfrm>
          <a:prstGeom prst="rect">
            <a:avLst/>
          </a:prstGeom>
          <a:noFill/>
        </p:spPr>
        <p:txBody>
          <a:bodyPr wrap="none" rtlCol="0">
            <a:spAutoFit/>
          </a:bodyPr>
          <a:p>
            <a:r>
              <a:rPr lang="en-US" altLang="zh-CN" sz="1400" dirty="0" smtClean="0">
                <a:latin typeface="Times"/>
              </a:rPr>
              <a:t>0.2</a:t>
            </a:r>
            <a:endParaRPr lang="zh-CN" altLang="en-US" sz="1400" dirty="0">
              <a:latin typeface="Times"/>
            </a:endParaRPr>
          </a:p>
        </p:txBody>
      </p:sp>
      <p:sp>
        <p:nvSpPr>
          <p:cNvPr id="150" name="文本框 53"/>
          <p:cNvSpPr txBox="1"/>
          <p:nvPr>
            <p:custDataLst>
              <p:tags r:id="rId42"/>
            </p:custDataLst>
          </p:nvPr>
        </p:nvSpPr>
        <p:spPr>
          <a:xfrm>
            <a:off x="5648750" y="3198747"/>
            <a:ext cx="453970" cy="307777"/>
          </a:xfrm>
          <a:prstGeom prst="rect">
            <a:avLst/>
          </a:prstGeom>
          <a:noFill/>
        </p:spPr>
        <p:txBody>
          <a:bodyPr wrap="none" rtlCol="0">
            <a:spAutoFit/>
          </a:bodyPr>
          <a:p>
            <a:r>
              <a:rPr lang="en-US" altLang="zh-CN" sz="1400" dirty="0" smtClean="0">
                <a:latin typeface="Times"/>
              </a:rPr>
              <a:t>0.4</a:t>
            </a:r>
            <a:endParaRPr lang="zh-CN" altLang="en-US" sz="1400" dirty="0">
              <a:latin typeface="Times"/>
            </a:endParaRPr>
          </a:p>
        </p:txBody>
      </p:sp>
      <p:sp>
        <p:nvSpPr>
          <p:cNvPr id="151" name="文本框 54"/>
          <p:cNvSpPr txBox="1"/>
          <p:nvPr>
            <p:custDataLst>
              <p:tags r:id="rId43"/>
            </p:custDataLst>
          </p:nvPr>
        </p:nvSpPr>
        <p:spPr>
          <a:xfrm>
            <a:off x="5648750" y="2575171"/>
            <a:ext cx="453970" cy="307777"/>
          </a:xfrm>
          <a:prstGeom prst="rect">
            <a:avLst/>
          </a:prstGeom>
          <a:noFill/>
        </p:spPr>
        <p:txBody>
          <a:bodyPr wrap="none" rtlCol="0">
            <a:spAutoFit/>
          </a:bodyPr>
          <a:p>
            <a:r>
              <a:rPr lang="en-US" altLang="zh-CN" sz="1400" dirty="0" smtClean="0">
                <a:latin typeface="Times"/>
              </a:rPr>
              <a:t>0.6</a:t>
            </a:r>
            <a:endParaRPr lang="zh-CN" altLang="en-US" sz="1400" dirty="0">
              <a:latin typeface="Times"/>
            </a:endParaRPr>
          </a:p>
        </p:txBody>
      </p:sp>
      <p:grpSp>
        <p:nvGrpSpPr>
          <p:cNvPr id="152" name="组合 151"/>
          <p:cNvGrpSpPr/>
          <p:nvPr/>
        </p:nvGrpSpPr>
        <p:grpSpPr>
          <a:xfrm>
            <a:off x="6170496" y="2316117"/>
            <a:ext cx="953322" cy="597182"/>
            <a:chOff x="2902949" y="2313167"/>
            <a:chExt cx="953322" cy="597182"/>
          </a:xfrm>
        </p:grpSpPr>
        <p:grpSp>
          <p:nvGrpSpPr>
            <p:cNvPr id="153" name="组合 152"/>
            <p:cNvGrpSpPr/>
            <p:nvPr/>
          </p:nvGrpSpPr>
          <p:grpSpPr>
            <a:xfrm>
              <a:off x="2902949" y="2313167"/>
              <a:ext cx="953322" cy="597182"/>
              <a:chOff x="5860991" y="1513622"/>
              <a:chExt cx="953322" cy="597182"/>
            </a:xfrm>
          </p:grpSpPr>
          <p:sp>
            <p:nvSpPr>
              <p:cNvPr id="154" name="矩形 153"/>
              <p:cNvSpPr/>
              <p:nvPr>
                <p:custDataLst>
                  <p:tags r:id="rId44"/>
                </p:custDataLst>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155" name="文本框 59"/>
              <p:cNvSpPr txBox="1"/>
              <p:nvPr>
                <p:custDataLst>
                  <p:tags r:id="rId45"/>
                </p:custDataLst>
              </p:nvPr>
            </p:nvSpPr>
            <p:spPr>
              <a:xfrm>
                <a:off x="6219278" y="1513622"/>
                <a:ext cx="595035" cy="338554"/>
              </a:xfrm>
              <a:prstGeom prst="rect">
                <a:avLst/>
              </a:prstGeom>
              <a:noFill/>
            </p:spPr>
            <p:txBody>
              <a:bodyPr wrap="none" rtlCol="0">
                <a:spAutoFit/>
              </a:bodyPr>
              <a:p>
                <a:r>
                  <a:rPr lang="zh-CN" altLang="en-US" sz="1600" dirty="0" smtClean="0">
                    <a:latin typeface="楷体" panose="02010609060101010101" pitchFamily="49" charset="-122"/>
                    <a:ea typeface="楷体" panose="02010609060101010101" pitchFamily="49" charset="-122"/>
                  </a:rPr>
                  <a:t>好瓜</a:t>
                </a:r>
                <a:endParaRPr lang="zh-CN" altLang="en-US" sz="1600" dirty="0">
                  <a:latin typeface="楷体" panose="02010609060101010101" pitchFamily="49" charset="-122"/>
                  <a:ea typeface="楷体" panose="02010609060101010101" pitchFamily="49" charset="-122"/>
                </a:endParaRPr>
              </a:p>
            </p:txBody>
          </p:sp>
          <p:sp>
            <p:nvSpPr>
              <p:cNvPr id="156" name="文本框 60"/>
              <p:cNvSpPr txBox="1"/>
              <p:nvPr>
                <p:custDataLst>
                  <p:tags r:id="rId46"/>
                </p:custDataLst>
              </p:nvPr>
            </p:nvSpPr>
            <p:spPr>
              <a:xfrm>
                <a:off x="6219278" y="1772250"/>
                <a:ext cx="595035" cy="338554"/>
              </a:xfrm>
              <a:prstGeom prst="rect">
                <a:avLst/>
              </a:prstGeom>
              <a:noFill/>
            </p:spPr>
            <p:txBody>
              <a:bodyPr wrap="none" rtlCol="0">
                <a:spAutoFit/>
              </a:bodyPr>
              <a:p>
                <a:r>
                  <a:rPr lang="zh-CN" altLang="en-US" sz="1600" dirty="0" smtClean="0">
                    <a:latin typeface="楷体" panose="02010609060101010101" pitchFamily="49" charset="-122"/>
                    <a:ea typeface="楷体" panose="02010609060101010101" pitchFamily="49" charset="-122"/>
                  </a:rPr>
                  <a:t>坏瓜</a:t>
                </a:r>
                <a:endParaRPr lang="zh-CN" altLang="en-US" sz="1600" dirty="0">
                  <a:latin typeface="楷体" panose="02010609060101010101" pitchFamily="49" charset="-122"/>
                  <a:ea typeface="楷体" panose="02010609060101010101" pitchFamily="49" charset="-122"/>
                </a:endParaRPr>
              </a:p>
            </p:txBody>
          </p:sp>
          <p:cxnSp>
            <p:nvCxnSpPr>
              <p:cNvPr id="157" name="直接连接符 156"/>
              <p:cNvCxnSpPr/>
              <p:nvPr>
                <p:custDataLst>
                  <p:tags r:id="rId47"/>
                </p:custDataLst>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58" name="组合 157"/>
            <p:cNvGrpSpPr/>
            <p:nvPr/>
          </p:nvGrpSpPr>
          <p:grpSpPr>
            <a:xfrm>
              <a:off x="3043927" y="2444745"/>
              <a:ext cx="108000" cy="108000"/>
              <a:chOff x="5476803" y="2392530"/>
              <a:chExt cx="108000" cy="108000"/>
            </a:xfrm>
          </p:grpSpPr>
          <p:cxnSp>
            <p:nvCxnSpPr>
              <p:cNvPr id="159" name="直接连接符 158"/>
              <p:cNvCxnSpPr/>
              <p:nvPr>
                <p:custDataLst>
                  <p:tags r:id="rId4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0" name="直接连接符 159"/>
              <p:cNvCxnSpPr/>
              <p:nvPr>
                <p:custDataLst>
                  <p:tags r:id="rId4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161" name="组合 160"/>
          <p:cNvGrpSpPr/>
          <p:nvPr/>
        </p:nvGrpSpPr>
        <p:grpSpPr>
          <a:xfrm>
            <a:off x="8218225" y="3092607"/>
            <a:ext cx="108000" cy="108000"/>
            <a:chOff x="5476803" y="2392530"/>
            <a:chExt cx="108000" cy="108000"/>
          </a:xfrm>
        </p:grpSpPr>
        <p:cxnSp>
          <p:nvCxnSpPr>
            <p:cNvPr id="162" name="直接连接符 161"/>
            <p:cNvCxnSpPr/>
            <p:nvPr>
              <p:custDataLst>
                <p:tags r:id="rId50"/>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3" name="直接连接符 162"/>
            <p:cNvCxnSpPr/>
            <p:nvPr>
              <p:custDataLst>
                <p:tags r:id="rId51"/>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4" name="组合 163"/>
          <p:cNvGrpSpPr/>
          <p:nvPr/>
        </p:nvGrpSpPr>
        <p:grpSpPr>
          <a:xfrm>
            <a:off x="8408725" y="3454557"/>
            <a:ext cx="108000" cy="108000"/>
            <a:chOff x="5476803" y="2392530"/>
            <a:chExt cx="108000" cy="108000"/>
          </a:xfrm>
        </p:grpSpPr>
        <p:cxnSp>
          <p:nvCxnSpPr>
            <p:cNvPr id="165" name="直接连接符 164"/>
            <p:cNvCxnSpPr/>
            <p:nvPr>
              <p:custDataLst>
                <p:tags r:id="rId5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6" name="直接连接符 165"/>
            <p:cNvCxnSpPr/>
            <p:nvPr>
              <p:custDataLst>
                <p:tags r:id="rId5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67" name="组合 166"/>
          <p:cNvGrpSpPr/>
          <p:nvPr/>
        </p:nvGrpSpPr>
        <p:grpSpPr>
          <a:xfrm>
            <a:off x="8091425" y="3742456"/>
            <a:ext cx="108000" cy="108000"/>
            <a:chOff x="5476803" y="2392530"/>
            <a:chExt cx="108000" cy="108000"/>
          </a:xfrm>
        </p:grpSpPr>
        <p:cxnSp>
          <p:nvCxnSpPr>
            <p:cNvPr id="168" name="直接连接符 167"/>
            <p:cNvCxnSpPr/>
            <p:nvPr>
              <p:custDataLst>
                <p:tags r:id="rId5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直接连接符 168"/>
            <p:cNvCxnSpPr/>
            <p:nvPr>
              <p:custDataLst>
                <p:tags r:id="rId5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0" name="组合 169"/>
          <p:cNvGrpSpPr/>
          <p:nvPr/>
        </p:nvGrpSpPr>
        <p:grpSpPr>
          <a:xfrm>
            <a:off x="7916851" y="3584552"/>
            <a:ext cx="108000" cy="108000"/>
            <a:chOff x="5476803" y="2392530"/>
            <a:chExt cx="108000" cy="108000"/>
          </a:xfrm>
        </p:grpSpPr>
        <p:cxnSp>
          <p:nvCxnSpPr>
            <p:cNvPr id="171" name="直接连接符 170"/>
            <p:cNvCxnSpPr/>
            <p:nvPr>
              <p:custDataLst>
                <p:tags r:id="rId5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2" name="直接连接符 171"/>
            <p:cNvCxnSpPr/>
            <p:nvPr>
              <p:custDataLst>
                <p:tags r:id="rId5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3" name="组合 172"/>
          <p:cNvGrpSpPr/>
          <p:nvPr/>
        </p:nvGrpSpPr>
        <p:grpSpPr>
          <a:xfrm>
            <a:off x="7555924" y="3826901"/>
            <a:ext cx="108000" cy="108000"/>
            <a:chOff x="5476803" y="2392530"/>
            <a:chExt cx="108000" cy="108000"/>
          </a:xfrm>
        </p:grpSpPr>
        <p:cxnSp>
          <p:nvCxnSpPr>
            <p:cNvPr id="174" name="直接连接符 173"/>
            <p:cNvCxnSpPr/>
            <p:nvPr>
              <p:custDataLst>
                <p:tags r:id="rId5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5" name="直接连接符 174"/>
            <p:cNvCxnSpPr/>
            <p:nvPr>
              <p:custDataLst>
                <p:tags r:id="rId5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6" name="组合 175"/>
          <p:cNvGrpSpPr/>
          <p:nvPr/>
        </p:nvGrpSpPr>
        <p:grpSpPr>
          <a:xfrm>
            <a:off x="7275236" y="3744230"/>
            <a:ext cx="108000" cy="108000"/>
            <a:chOff x="5476803" y="2392530"/>
            <a:chExt cx="108000" cy="108000"/>
          </a:xfrm>
        </p:grpSpPr>
        <p:cxnSp>
          <p:nvCxnSpPr>
            <p:cNvPr id="177" name="直接连接符 176"/>
            <p:cNvCxnSpPr/>
            <p:nvPr>
              <p:custDataLst>
                <p:tags r:id="rId60"/>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78" name="直接连接符 177"/>
            <p:cNvCxnSpPr/>
            <p:nvPr>
              <p:custDataLst>
                <p:tags r:id="rId61"/>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79" name="组合 178"/>
          <p:cNvGrpSpPr/>
          <p:nvPr/>
        </p:nvGrpSpPr>
        <p:grpSpPr>
          <a:xfrm>
            <a:off x="7526029" y="4092869"/>
            <a:ext cx="108000" cy="108000"/>
            <a:chOff x="5476803" y="2392530"/>
            <a:chExt cx="108000" cy="108000"/>
          </a:xfrm>
        </p:grpSpPr>
        <p:cxnSp>
          <p:nvCxnSpPr>
            <p:cNvPr id="180" name="直接连接符 179"/>
            <p:cNvCxnSpPr/>
            <p:nvPr>
              <p:custDataLst>
                <p:tags r:id="rId6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1" name="直接连接符 180"/>
            <p:cNvCxnSpPr/>
            <p:nvPr>
              <p:custDataLst>
                <p:tags r:id="rId6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82" name="组合 181"/>
          <p:cNvGrpSpPr/>
          <p:nvPr/>
        </p:nvGrpSpPr>
        <p:grpSpPr>
          <a:xfrm>
            <a:off x="7383154" y="3837599"/>
            <a:ext cx="108000" cy="108000"/>
            <a:chOff x="5476803" y="2392530"/>
            <a:chExt cx="108000" cy="108000"/>
          </a:xfrm>
        </p:grpSpPr>
        <p:cxnSp>
          <p:nvCxnSpPr>
            <p:cNvPr id="183" name="直接连接符 182"/>
            <p:cNvCxnSpPr/>
            <p:nvPr>
              <p:custDataLst>
                <p:tags r:id="rId6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4" name="直接连接符 183"/>
            <p:cNvCxnSpPr/>
            <p:nvPr>
              <p:custDataLst>
                <p:tags r:id="rId6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85" name="直接连接符 184"/>
          <p:cNvCxnSpPr/>
          <p:nvPr>
            <p:custDataLst>
              <p:tags r:id="rId66"/>
            </p:custDataLst>
          </p:nvPr>
        </p:nvCxnSpPr>
        <p:spPr>
          <a:xfrm>
            <a:off x="8145425" y="43074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6" name="直接连接符 185"/>
          <p:cNvCxnSpPr/>
          <p:nvPr>
            <p:custDataLst>
              <p:tags r:id="rId67"/>
            </p:custDataLst>
          </p:nvPr>
        </p:nvCxnSpPr>
        <p:spPr>
          <a:xfrm>
            <a:off x="6870530" y="3777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7" name="直接连接符 186"/>
          <p:cNvCxnSpPr/>
          <p:nvPr>
            <p:custDataLst>
              <p:tags r:id="rId68"/>
            </p:custDataLst>
          </p:nvPr>
        </p:nvCxnSpPr>
        <p:spPr>
          <a:xfrm>
            <a:off x="6895955" y="44342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8" name="直接连接符 187"/>
          <p:cNvCxnSpPr/>
          <p:nvPr>
            <p:custDataLst>
              <p:tags r:id="rId69"/>
            </p:custDataLst>
          </p:nvPr>
        </p:nvCxnSpPr>
        <p:spPr>
          <a:xfrm>
            <a:off x="7068216" y="427073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89" name="直接连接符 188"/>
          <p:cNvCxnSpPr/>
          <p:nvPr>
            <p:custDataLst>
              <p:tags r:id="rId70"/>
            </p:custDataLst>
          </p:nvPr>
        </p:nvCxnSpPr>
        <p:spPr>
          <a:xfrm>
            <a:off x="8061372" y="41186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0" name="直接连接符 189"/>
          <p:cNvCxnSpPr/>
          <p:nvPr>
            <p:custDataLst>
              <p:tags r:id="rId71"/>
            </p:custDataLst>
          </p:nvPr>
        </p:nvCxnSpPr>
        <p:spPr>
          <a:xfrm>
            <a:off x="8107075" y="39882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1" name="直接连接符 190"/>
          <p:cNvCxnSpPr/>
          <p:nvPr>
            <p:custDataLst>
              <p:tags r:id="rId72"/>
            </p:custDataLst>
          </p:nvPr>
        </p:nvCxnSpPr>
        <p:spPr>
          <a:xfrm>
            <a:off x="7064406" y="359255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2" name="直接连接符 191"/>
          <p:cNvCxnSpPr/>
          <p:nvPr>
            <p:custDataLst>
              <p:tags r:id="rId73"/>
            </p:custDataLst>
          </p:nvPr>
        </p:nvCxnSpPr>
        <p:spPr>
          <a:xfrm>
            <a:off x="7880200" y="448189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93" name="直接连接符 192"/>
          <p:cNvCxnSpPr/>
          <p:nvPr>
            <p:custDataLst>
              <p:tags r:id="rId74"/>
            </p:custDataLst>
          </p:nvPr>
        </p:nvCxnSpPr>
        <p:spPr>
          <a:xfrm>
            <a:off x="8227634" y="4262587"/>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94" name="文本框 104"/>
          <p:cNvSpPr txBox="1"/>
          <p:nvPr>
            <p:custDataLst>
              <p:tags r:id="rId75"/>
            </p:custDataLst>
          </p:nvPr>
        </p:nvSpPr>
        <p:spPr>
          <a:xfrm>
            <a:off x="7298411" y="4751162"/>
            <a:ext cx="595035" cy="338554"/>
          </a:xfrm>
          <a:prstGeom prst="rect">
            <a:avLst/>
          </a:prstGeom>
          <a:noFill/>
        </p:spPr>
        <p:txBody>
          <a:bodyPr wrap="none" rtlCol="0">
            <a:spAutoFit/>
          </a:bodyPr>
          <a:p>
            <a:r>
              <a:rPr lang="zh-CN" altLang="en-US" sz="1600" dirty="0" smtClean="0">
                <a:latin typeface="楷体" panose="02010609060101010101" pitchFamily="49" charset="-122"/>
                <a:ea typeface="楷体" panose="02010609060101010101" pitchFamily="49" charset="-122"/>
              </a:rPr>
              <a:t>密度</a:t>
            </a:r>
            <a:endParaRPr lang="zh-CN" altLang="en-US" sz="1600" dirty="0">
              <a:latin typeface="楷体" panose="02010609060101010101" pitchFamily="49" charset="-122"/>
              <a:ea typeface="楷体" panose="02010609060101010101" pitchFamily="49" charset="-122"/>
            </a:endParaRPr>
          </a:p>
        </p:txBody>
      </p:sp>
      <p:sp>
        <p:nvSpPr>
          <p:cNvPr id="195" name="文本框 105"/>
          <p:cNvSpPr txBox="1"/>
          <p:nvPr>
            <p:custDataLst>
              <p:tags r:id="rId76"/>
            </p:custDataLst>
          </p:nvPr>
        </p:nvSpPr>
        <p:spPr>
          <a:xfrm>
            <a:off x="5393005" y="2765238"/>
            <a:ext cx="430887" cy="707886"/>
          </a:xfrm>
          <a:prstGeom prst="rect">
            <a:avLst/>
          </a:prstGeom>
          <a:noFill/>
        </p:spPr>
        <p:txBody>
          <a:bodyPr vert="eaVert" wrap="none" rtlCol="0">
            <a:spAutoFit/>
          </a:bodyPr>
          <a:p>
            <a:r>
              <a:rPr lang="zh-CN" altLang="en-US" sz="1600" dirty="0" smtClean="0">
                <a:latin typeface="楷体" panose="02010609060101010101" pitchFamily="49" charset="-122"/>
                <a:ea typeface="楷体" panose="02010609060101010101" pitchFamily="49" charset="-122"/>
              </a:rPr>
              <a:t>含糖率</a:t>
            </a:r>
            <a:endParaRPr lang="zh-CN" altLang="en-US" sz="1600" dirty="0">
              <a:latin typeface="楷体" panose="02010609060101010101" pitchFamily="49" charset="-122"/>
              <a:ea typeface="楷体" panose="02010609060101010101" pitchFamily="49" charset="-122"/>
            </a:endParaRPr>
          </a:p>
        </p:txBody>
      </p:sp>
      <p:cxnSp>
        <p:nvCxnSpPr>
          <p:cNvPr id="196" name="直接连接符 195"/>
          <p:cNvCxnSpPr/>
          <p:nvPr>
            <p:custDataLst>
              <p:tags r:id="rId77"/>
            </p:custDataLst>
          </p:nvPr>
        </p:nvCxnSpPr>
        <p:spPr>
          <a:xfrm>
            <a:off x="7198601" y="4209221"/>
            <a:ext cx="468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7" name="直接连接符 196"/>
          <p:cNvCxnSpPr/>
          <p:nvPr>
            <p:custDataLst>
              <p:tags r:id="rId78"/>
            </p:custDataLst>
          </p:nvPr>
        </p:nvCxnSpPr>
        <p:spPr>
          <a:xfrm>
            <a:off x="7201307" y="2746136"/>
            <a:ext cx="2194" cy="147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8" name="直接连接符 197"/>
          <p:cNvCxnSpPr/>
          <p:nvPr>
            <p:custDataLst>
              <p:tags r:id="rId79"/>
            </p:custDataLst>
          </p:nvPr>
        </p:nvCxnSpPr>
        <p:spPr>
          <a:xfrm>
            <a:off x="7648181" y="3927226"/>
            <a:ext cx="1152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custDataLst>
              <p:tags r:id="rId80"/>
            </p:custDataLst>
          </p:nvPr>
        </p:nvCxnSpPr>
        <p:spPr>
          <a:xfrm>
            <a:off x="7658126" y="3929007"/>
            <a:ext cx="2194" cy="28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0" name="文本框 13"/>
          <p:cNvSpPr txBox="1"/>
          <p:nvPr>
            <p:custDataLst>
              <p:tags r:id="rId81"/>
            </p:custDataLst>
          </p:nvPr>
        </p:nvSpPr>
        <p:spPr>
          <a:xfrm>
            <a:off x="4052275" y="4351274"/>
            <a:ext cx="415498" cy="369332"/>
          </a:xfrm>
          <a:prstGeom prst="rect">
            <a:avLst/>
          </a:prstGeom>
          <a:noFill/>
        </p:spPr>
        <p:txBody>
          <a:bodyPr wrap="none" rtlCol="0">
            <a:spAutoFit/>
          </a:bodyPr>
          <a:p>
            <a:r>
              <a:rPr lang="zh-CN" altLang="en-US" dirty="0">
                <a:latin typeface="楷体" panose="02010609060101010101" pitchFamily="49" charset="-122"/>
                <a:ea typeface="楷体" panose="02010609060101010101" pitchFamily="49" charset="-122"/>
              </a:rPr>
              <a:t>否</a:t>
            </a:r>
            <a:endParaRPr lang="zh-CN" altLang="en-US" dirty="0">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多变量决策树</a:t>
            </a:r>
            <a:endParaRPr lang="en-US" altLang="zh-CN" b="1" dirty="0">
              <a:latin typeface="黑体" panose="02010609060101010101" pitchFamily="49" charset="-122"/>
              <a:ea typeface="黑体" panose="02010609060101010101" pitchFamily="49" charset="-122"/>
            </a:endParaRPr>
          </a:p>
        </p:txBody>
      </p:sp>
      <p:sp>
        <p:nvSpPr>
          <p:cNvPr id="4"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sym typeface="+mn-ea"/>
              </a:rPr>
              <a:t>多变量决策树</a:t>
            </a:r>
            <a:endParaRPr lang="zh-CN" altLang="en-US" sz="2800" dirty="0" smtClean="0"/>
          </a:p>
          <a:p>
            <a:pPr lvl="1"/>
            <a:endParaRPr lang="en-US" altLang="zh-CN" sz="2000" dirty="0" smtClean="0"/>
          </a:p>
          <a:p>
            <a:pPr lvl="1"/>
            <a:endParaRPr lang="en-US" altLang="zh-CN" sz="2000" dirty="0"/>
          </a:p>
          <a:p>
            <a:pPr lvl="1"/>
            <a:endParaRPr lang="en-US" altLang="zh-CN" sz="2000" dirty="0" smtClean="0"/>
          </a:p>
          <a:p>
            <a:pPr lvl="1"/>
            <a:endParaRPr lang="en-US" altLang="zh-CN" sz="2000" dirty="0"/>
          </a:p>
          <a:p>
            <a:pPr lvl="1"/>
            <a:endParaRPr lang="en-US" altLang="zh-CN" sz="2000" dirty="0">
              <a:latin typeface="+mn-ea"/>
            </a:endParaRPr>
          </a:p>
          <a:p>
            <a:pPr lvl="3"/>
            <a:endParaRPr lang="en-US" altLang="zh-CN" sz="1600" dirty="0"/>
          </a:p>
          <a:p>
            <a:pPr lvl="2"/>
            <a:endParaRPr lang="en-US" altLang="zh-CN" sz="2000" dirty="0" smtClean="0">
              <a:latin typeface="黑体" panose="02010609060101010101" pitchFamily="49" charset="-122"/>
              <a:ea typeface="黑体" panose="02010609060101010101" pitchFamily="49" charset="-122"/>
            </a:endParaRPr>
          </a:p>
        </p:txBody>
      </p:sp>
      <p:sp>
        <p:nvSpPr>
          <p:cNvPr id="252" name="圆角矩形 251"/>
          <p:cNvSpPr/>
          <p:nvPr>
            <p:custDataLst>
              <p:tags r:id="rId2"/>
            </p:custDataLst>
          </p:nvPr>
        </p:nvSpPr>
        <p:spPr>
          <a:xfrm>
            <a:off x="1095639" y="2192857"/>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sz="1600" dirty="0">
              <a:latin typeface="Times" panose="02020603060405020304" pitchFamily="18" charset="0"/>
              <a:cs typeface="Times New Roman" panose="02020603050405020304" pitchFamily="18" charset="0"/>
            </a:endParaRPr>
          </a:p>
        </p:txBody>
      </p:sp>
      <p:sp>
        <p:nvSpPr>
          <p:cNvPr id="253" name="椭圆 252"/>
          <p:cNvSpPr/>
          <p:nvPr>
            <p:custDataLst>
              <p:tags r:id="rId3"/>
            </p:custDataLst>
          </p:nvPr>
        </p:nvSpPr>
        <p:spPr>
          <a:xfrm>
            <a:off x="4391660" y="3323590"/>
            <a:ext cx="860425" cy="4318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600" dirty="0"/>
              <a:t>坏</a:t>
            </a:r>
            <a:r>
              <a:rPr lang="zh-CN" altLang="en-US" sz="1600" dirty="0" smtClean="0"/>
              <a:t>瓜</a:t>
            </a:r>
            <a:endParaRPr lang="zh-CN" altLang="en-US" sz="1600" dirty="0"/>
          </a:p>
        </p:txBody>
      </p:sp>
      <p:sp>
        <p:nvSpPr>
          <p:cNvPr id="254" name="文本框 6"/>
          <p:cNvSpPr txBox="1"/>
          <p:nvPr>
            <p:custDataLst>
              <p:tags r:id="rId4"/>
            </p:custDataLst>
          </p:nvPr>
        </p:nvSpPr>
        <p:spPr>
          <a:xfrm>
            <a:off x="1993137" y="2745867"/>
            <a:ext cx="302639" cy="338554"/>
          </a:xfrm>
          <a:prstGeom prst="rect">
            <a:avLst/>
          </a:prstGeom>
          <a:noFill/>
        </p:spPr>
        <p:txBody>
          <a:bodyPr wrap="square" rtlCol="0">
            <a:spAutoFit/>
          </a:bodyPr>
          <a:p>
            <a:r>
              <a:rPr lang="zh-CN" altLang="en-US" sz="1600" dirty="0">
                <a:latin typeface="楷体" panose="02010609060101010101" pitchFamily="49" charset="-122"/>
                <a:ea typeface="楷体" panose="02010609060101010101" pitchFamily="49" charset="-122"/>
              </a:rPr>
              <a:t>是</a:t>
            </a:r>
            <a:endParaRPr lang="zh-CN" altLang="en-US" sz="1600" dirty="0">
              <a:latin typeface="楷体" panose="02010609060101010101" pitchFamily="49" charset="-122"/>
              <a:ea typeface="楷体" panose="02010609060101010101" pitchFamily="49" charset="-122"/>
            </a:endParaRPr>
          </a:p>
        </p:txBody>
      </p:sp>
      <p:cxnSp>
        <p:nvCxnSpPr>
          <p:cNvPr id="255" name="直接连接符 254"/>
          <p:cNvCxnSpPr/>
          <p:nvPr>
            <p:custDataLst>
              <p:tags r:id="rId5"/>
            </p:custDataLst>
          </p:nvPr>
        </p:nvCxnSpPr>
        <p:spPr>
          <a:xfrm flipH="1">
            <a:off x="1374978" y="2626805"/>
            <a:ext cx="2055231" cy="621165"/>
          </a:xfrm>
          <a:prstGeom prst="line">
            <a:avLst/>
          </a:prstGeom>
        </p:spPr>
        <p:style>
          <a:lnRef idx="1">
            <a:schemeClr val="dk1"/>
          </a:lnRef>
          <a:fillRef idx="0">
            <a:schemeClr val="dk1"/>
          </a:fillRef>
          <a:effectRef idx="0">
            <a:schemeClr val="dk1"/>
          </a:effectRef>
          <a:fontRef idx="minor">
            <a:schemeClr val="tx1"/>
          </a:fontRef>
        </p:style>
      </p:cxnSp>
      <p:cxnSp>
        <p:nvCxnSpPr>
          <p:cNvPr id="256" name="直接连接符 255"/>
          <p:cNvCxnSpPr/>
          <p:nvPr>
            <p:custDataLst>
              <p:tags r:id="rId6"/>
            </p:custDataLst>
          </p:nvPr>
        </p:nvCxnSpPr>
        <p:spPr>
          <a:xfrm>
            <a:off x="3430209" y="2608971"/>
            <a:ext cx="1108310" cy="749057"/>
          </a:xfrm>
          <a:prstGeom prst="line">
            <a:avLst/>
          </a:prstGeom>
        </p:spPr>
        <p:style>
          <a:lnRef idx="1">
            <a:schemeClr val="dk1"/>
          </a:lnRef>
          <a:fillRef idx="0">
            <a:schemeClr val="dk1"/>
          </a:fillRef>
          <a:effectRef idx="0">
            <a:schemeClr val="dk1"/>
          </a:effectRef>
          <a:fontRef idx="minor">
            <a:schemeClr val="tx1"/>
          </a:fontRef>
        </p:style>
      </p:cxnSp>
      <p:sp>
        <p:nvSpPr>
          <p:cNvPr id="257" name="文本框 9"/>
          <p:cNvSpPr txBox="1"/>
          <p:nvPr>
            <p:custDataLst>
              <p:tags r:id="rId7"/>
            </p:custDataLst>
          </p:nvPr>
        </p:nvSpPr>
        <p:spPr>
          <a:xfrm>
            <a:off x="4706938" y="2745867"/>
            <a:ext cx="302639" cy="338554"/>
          </a:xfrm>
          <a:prstGeom prst="rect">
            <a:avLst/>
          </a:prstGeom>
          <a:noFill/>
        </p:spPr>
        <p:txBody>
          <a:bodyPr wrap="square" rtlCol="0">
            <a:spAutoFit/>
          </a:bodyPr>
          <a:p>
            <a:r>
              <a:rPr lang="zh-CN" altLang="en-US" sz="1600" dirty="0">
                <a:latin typeface="楷体" panose="02010609060101010101" pitchFamily="49" charset="-122"/>
                <a:ea typeface="楷体" panose="02010609060101010101" pitchFamily="49" charset="-122"/>
              </a:rPr>
              <a:t>否</a:t>
            </a:r>
            <a:endParaRPr lang="zh-CN" altLang="en-US" sz="1600" dirty="0">
              <a:latin typeface="楷体" panose="02010609060101010101" pitchFamily="49" charset="-122"/>
              <a:ea typeface="楷体" panose="02010609060101010101" pitchFamily="49" charset="-122"/>
            </a:endParaRPr>
          </a:p>
        </p:txBody>
      </p:sp>
      <p:sp>
        <p:nvSpPr>
          <p:cNvPr id="258" name="椭圆 257"/>
          <p:cNvSpPr/>
          <p:nvPr>
            <p:custDataLst>
              <p:tags r:id="rId8"/>
            </p:custDataLst>
          </p:nvPr>
        </p:nvSpPr>
        <p:spPr>
          <a:xfrm>
            <a:off x="15875" y="4300855"/>
            <a:ext cx="836930" cy="4318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600" dirty="0"/>
              <a:t>坏</a:t>
            </a:r>
            <a:r>
              <a:rPr lang="zh-CN" altLang="en-US" sz="1600" dirty="0" smtClean="0"/>
              <a:t>瓜</a:t>
            </a:r>
            <a:endParaRPr lang="zh-CN" altLang="en-US" sz="1600" dirty="0"/>
          </a:p>
        </p:txBody>
      </p:sp>
      <p:sp>
        <p:nvSpPr>
          <p:cNvPr id="259" name="椭圆 258"/>
          <p:cNvSpPr/>
          <p:nvPr>
            <p:custDataLst>
              <p:tags r:id="rId9"/>
            </p:custDataLst>
          </p:nvPr>
        </p:nvSpPr>
        <p:spPr>
          <a:xfrm>
            <a:off x="2350135" y="4300855"/>
            <a:ext cx="862965" cy="431800"/>
          </a:xfrm>
          <a:prstGeom prst="ellipse">
            <a:avLst/>
          </a:prstGeom>
        </p:spPr>
        <p:style>
          <a:lnRef idx="2">
            <a:schemeClr val="dk1"/>
          </a:lnRef>
          <a:fillRef idx="1">
            <a:schemeClr val="lt1"/>
          </a:fillRef>
          <a:effectRef idx="0">
            <a:schemeClr val="dk1"/>
          </a:effectRef>
          <a:fontRef idx="minor">
            <a:schemeClr val="dk1"/>
          </a:fontRef>
        </p:style>
        <p:txBody>
          <a:bodyPr rtlCol="0" anchor="ctr"/>
          <a:p>
            <a:pPr algn="ctr"/>
            <a:r>
              <a:rPr lang="zh-CN" altLang="en-US" sz="1600" dirty="0"/>
              <a:t>好</a:t>
            </a:r>
            <a:r>
              <a:rPr lang="zh-CN" altLang="en-US" sz="1600" dirty="0" smtClean="0"/>
              <a:t>瓜</a:t>
            </a:r>
            <a:endParaRPr lang="zh-CN" altLang="en-US" sz="1600" dirty="0"/>
          </a:p>
        </p:txBody>
      </p:sp>
      <p:sp>
        <p:nvSpPr>
          <p:cNvPr id="260" name="文本框 15"/>
          <p:cNvSpPr txBox="1"/>
          <p:nvPr>
            <p:custDataLst>
              <p:tags r:id="rId10"/>
            </p:custDataLst>
          </p:nvPr>
        </p:nvSpPr>
        <p:spPr>
          <a:xfrm>
            <a:off x="493387" y="3817191"/>
            <a:ext cx="302639" cy="338554"/>
          </a:xfrm>
          <a:prstGeom prst="rect">
            <a:avLst/>
          </a:prstGeom>
          <a:noFill/>
        </p:spPr>
        <p:txBody>
          <a:bodyPr wrap="square" rtlCol="0">
            <a:spAutoFit/>
          </a:bodyPr>
          <a:p>
            <a:r>
              <a:rPr lang="zh-CN" altLang="en-US" sz="1600" dirty="0">
                <a:latin typeface="楷体" panose="02010609060101010101" pitchFamily="49" charset="-122"/>
                <a:ea typeface="楷体" panose="02010609060101010101" pitchFamily="49" charset="-122"/>
              </a:rPr>
              <a:t>是</a:t>
            </a:r>
            <a:endParaRPr lang="zh-CN" altLang="en-US" sz="1600" dirty="0">
              <a:latin typeface="楷体" panose="02010609060101010101" pitchFamily="49" charset="-122"/>
              <a:ea typeface="楷体" panose="02010609060101010101" pitchFamily="49" charset="-122"/>
            </a:endParaRPr>
          </a:p>
        </p:txBody>
      </p:sp>
      <p:cxnSp>
        <p:nvCxnSpPr>
          <p:cNvPr id="261" name="直接连接符 260"/>
          <p:cNvCxnSpPr/>
          <p:nvPr>
            <p:custDataLst>
              <p:tags r:id="rId11"/>
            </p:custDataLst>
          </p:nvPr>
        </p:nvCxnSpPr>
        <p:spPr>
          <a:xfrm flipH="1">
            <a:off x="555639" y="3679970"/>
            <a:ext cx="1051424" cy="606651"/>
          </a:xfrm>
          <a:prstGeom prst="line">
            <a:avLst/>
          </a:prstGeom>
        </p:spPr>
        <p:style>
          <a:lnRef idx="1">
            <a:schemeClr val="dk1"/>
          </a:lnRef>
          <a:fillRef idx="0">
            <a:schemeClr val="dk1"/>
          </a:fillRef>
          <a:effectRef idx="0">
            <a:schemeClr val="dk1"/>
          </a:effectRef>
          <a:fontRef idx="minor">
            <a:schemeClr val="tx1"/>
          </a:fontRef>
        </p:style>
      </p:cxnSp>
      <p:cxnSp>
        <p:nvCxnSpPr>
          <p:cNvPr id="262" name="直接连接符 261"/>
          <p:cNvCxnSpPr/>
          <p:nvPr>
            <p:custDataLst>
              <p:tags r:id="rId12"/>
            </p:custDataLst>
          </p:nvPr>
        </p:nvCxnSpPr>
        <p:spPr>
          <a:xfrm>
            <a:off x="1886463" y="3667270"/>
            <a:ext cx="1003745" cy="621165"/>
          </a:xfrm>
          <a:prstGeom prst="line">
            <a:avLst/>
          </a:prstGeom>
        </p:spPr>
        <p:style>
          <a:lnRef idx="1">
            <a:schemeClr val="dk1"/>
          </a:lnRef>
          <a:fillRef idx="0">
            <a:schemeClr val="dk1"/>
          </a:fillRef>
          <a:effectRef idx="0">
            <a:schemeClr val="dk1"/>
          </a:effectRef>
          <a:fontRef idx="minor">
            <a:schemeClr val="tx1"/>
          </a:fontRef>
        </p:style>
      </p:cxnSp>
      <p:sp>
        <p:nvSpPr>
          <p:cNvPr id="263" name="文本框 18"/>
          <p:cNvSpPr txBox="1"/>
          <p:nvPr>
            <p:custDataLst>
              <p:tags r:id="rId13"/>
            </p:custDataLst>
          </p:nvPr>
        </p:nvSpPr>
        <p:spPr>
          <a:xfrm>
            <a:off x="2536961" y="3817191"/>
            <a:ext cx="302639" cy="338554"/>
          </a:xfrm>
          <a:prstGeom prst="rect">
            <a:avLst/>
          </a:prstGeom>
          <a:noFill/>
        </p:spPr>
        <p:txBody>
          <a:bodyPr wrap="square" rtlCol="0">
            <a:spAutoFit/>
          </a:bodyPr>
          <a:p>
            <a:r>
              <a:rPr lang="zh-CN" altLang="en-US" sz="1600" dirty="0">
                <a:latin typeface="楷体" panose="02010609060101010101" pitchFamily="49" charset="-122"/>
                <a:ea typeface="楷体" panose="02010609060101010101" pitchFamily="49" charset="-122"/>
              </a:rPr>
              <a:t>否</a:t>
            </a:r>
            <a:endParaRPr lang="zh-CN" altLang="en-US" sz="1600" dirty="0">
              <a:latin typeface="楷体" panose="02010609060101010101" pitchFamily="49" charset="-122"/>
              <a:ea typeface="楷体" panose="02010609060101010101" pitchFamily="49" charset="-122"/>
            </a:endParaRPr>
          </a:p>
        </p:txBody>
      </p:sp>
      <p:graphicFrame>
        <p:nvGraphicFramePr>
          <p:cNvPr id="264" name="对象 263"/>
          <p:cNvGraphicFramePr>
            <a:graphicFrameLocks noChangeAspect="1"/>
          </p:cNvGraphicFramePr>
          <p:nvPr>
            <p:custDataLst>
              <p:tags r:id="rId14"/>
            </p:custDataLst>
          </p:nvPr>
        </p:nvGraphicFramePr>
        <p:xfrm>
          <a:off x="1147727" y="2297641"/>
          <a:ext cx="3375758" cy="223826"/>
        </p:xfrm>
        <a:graphic>
          <a:graphicData uri="http://schemas.openxmlformats.org/presentationml/2006/ole">
            <mc:AlternateContent xmlns:mc="http://schemas.openxmlformats.org/markup-compatibility/2006">
              <mc:Choice xmlns:v="urn:schemas-microsoft-com:vml" Requires="v">
                <p:oleObj spid="_x0000_s55617" name="Formula" r:id="rId15" imgW="21431250" imgH="1419225" progId="Equation.Ribbit">
                  <p:embed/>
                </p:oleObj>
              </mc:Choice>
              <mc:Fallback>
                <p:oleObj name="Formula" r:id="rId15" imgW="21431250" imgH="1419225" progId="Equation.Ribbit">
                  <p:embed/>
                  <p:pic>
                    <p:nvPicPr>
                      <p:cNvPr id="0" name="图片 55616"/>
                      <p:cNvPicPr/>
                      <p:nvPr/>
                    </p:nvPicPr>
                    <p:blipFill>
                      <a:blip r:embed="rId16"/>
                      <a:stretch>
                        <a:fillRect/>
                      </a:stretch>
                    </p:blipFill>
                    <p:spPr>
                      <a:xfrm>
                        <a:off x="1147727" y="2297641"/>
                        <a:ext cx="3375758" cy="223826"/>
                      </a:xfrm>
                      <a:prstGeom prst="rect">
                        <a:avLst/>
                      </a:prstGeom>
                    </p:spPr>
                  </p:pic>
                </p:oleObj>
              </mc:Fallback>
            </mc:AlternateContent>
          </a:graphicData>
        </a:graphic>
      </p:graphicFrame>
      <p:graphicFrame>
        <p:nvGraphicFramePr>
          <p:cNvPr id="266" name="对象 265"/>
          <p:cNvGraphicFramePr>
            <a:graphicFrameLocks noChangeAspect="1"/>
          </p:cNvGraphicFramePr>
          <p:nvPr>
            <p:custDataLst>
              <p:tags r:id="rId17"/>
            </p:custDataLst>
          </p:nvPr>
        </p:nvGraphicFramePr>
        <p:xfrm>
          <a:off x="2232256" y="3409769"/>
          <a:ext cx="135158" cy="216000"/>
        </p:xfrm>
        <a:graphic>
          <a:graphicData uri="http://schemas.openxmlformats.org/presentationml/2006/ole">
            <mc:AlternateContent xmlns:mc="http://schemas.openxmlformats.org/markup-compatibility/2006">
              <mc:Choice xmlns:v="urn:schemas-microsoft-com:vml" Requires="v">
                <p:oleObj spid="_x0000_s55618" name="Formula" r:id="rId18" imgW="647700" imgH="1028700" progId="Equation.Ribbit">
                  <p:embed/>
                </p:oleObj>
              </mc:Choice>
              <mc:Fallback>
                <p:oleObj name="Formula" r:id="rId18" imgW="647700" imgH="1028700" progId="Equation.Ribbit">
                  <p:embed/>
                  <p:pic>
                    <p:nvPicPr>
                      <p:cNvPr id="0" name="图片 55617"/>
                      <p:cNvPicPr/>
                      <p:nvPr/>
                    </p:nvPicPr>
                    <p:blipFill>
                      <a:blip r:embed="rId19"/>
                      <a:stretch>
                        <a:fillRect/>
                      </a:stretch>
                    </p:blipFill>
                    <p:spPr>
                      <a:xfrm>
                        <a:off x="2232256" y="3409769"/>
                        <a:ext cx="135158" cy="216000"/>
                      </a:xfrm>
                      <a:prstGeom prst="rect">
                        <a:avLst/>
                      </a:prstGeom>
                    </p:spPr>
                  </p:pic>
                </p:oleObj>
              </mc:Fallback>
            </mc:AlternateContent>
          </a:graphicData>
        </a:graphic>
      </p:graphicFrame>
      <p:graphicFrame>
        <p:nvGraphicFramePr>
          <p:cNvPr id="267" name="对象 266"/>
          <p:cNvGraphicFramePr>
            <a:graphicFrameLocks noChangeAspect="1"/>
          </p:cNvGraphicFramePr>
          <p:nvPr>
            <p:custDataLst>
              <p:tags r:id="rId20"/>
            </p:custDataLst>
          </p:nvPr>
        </p:nvGraphicFramePr>
        <p:xfrm>
          <a:off x="523859" y="3403504"/>
          <a:ext cx="135158" cy="216000"/>
        </p:xfrm>
        <a:graphic>
          <a:graphicData uri="http://schemas.openxmlformats.org/presentationml/2006/ole">
            <mc:AlternateContent xmlns:mc="http://schemas.openxmlformats.org/markup-compatibility/2006">
              <mc:Choice xmlns:v="urn:schemas-microsoft-com:vml" Requires="v">
                <p:oleObj spid="_x0000_s55619" name="Formula" r:id="rId21" imgW="647700" imgH="1028700" progId="Equation.Ribbit">
                  <p:embed/>
                </p:oleObj>
              </mc:Choice>
              <mc:Fallback>
                <p:oleObj name="Formula" r:id="rId21" imgW="647700" imgH="1028700" progId="Equation.Ribbit">
                  <p:embed/>
                  <p:pic>
                    <p:nvPicPr>
                      <p:cNvPr id="0" name="图片 55618"/>
                      <p:cNvPicPr/>
                      <p:nvPr/>
                    </p:nvPicPr>
                    <p:blipFill>
                      <a:blip r:embed="rId19"/>
                      <a:stretch>
                        <a:fillRect/>
                      </a:stretch>
                    </p:blipFill>
                    <p:spPr>
                      <a:xfrm>
                        <a:off x="523859" y="3403504"/>
                        <a:ext cx="135158" cy="216000"/>
                      </a:xfrm>
                      <a:prstGeom prst="rect">
                        <a:avLst/>
                      </a:prstGeom>
                    </p:spPr>
                  </p:pic>
                </p:oleObj>
              </mc:Fallback>
            </mc:AlternateContent>
          </a:graphicData>
        </a:graphic>
      </p:graphicFrame>
      <p:sp>
        <p:nvSpPr>
          <p:cNvPr id="268" name="圆角矩形 267"/>
          <p:cNvSpPr/>
          <p:nvPr>
            <p:custDataLst>
              <p:tags r:id="rId22"/>
            </p:custDataLst>
          </p:nvPr>
        </p:nvSpPr>
        <p:spPr>
          <a:xfrm>
            <a:off x="120617" y="3288635"/>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p>
            <a:pPr algn="ctr"/>
            <a:endParaRPr lang="zh-CN" altLang="en-US" sz="1600" dirty="0">
              <a:latin typeface="Times" panose="02020603060405020304" pitchFamily="18" charset="0"/>
              <a:cs typeface="Times New Roman" panose="02020603050405020304" pitchFamily="18" charset="0"/>
            </a:endParaRPr>
          </a:p>
        </p:txBody>
      </p:sp>
      <p:cxnSp>
        <p:nvCxnSpPr>
          <p:cNvPr id="275" name="直接箭头连接符 274"/>
          <p:cNvCxnSpPr/>
          <p:nvPr>
            <p:custDataLst>
              <p:tags r:id="rId23"/>
            </p:custDataLst>
          </p:nvPr>
        </p:nvCxnSpPr>
        <p:spPr>
          <a:xfrm flipH="1" flipV="1">
            <a:off x="6123669" y="2813877"/>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276" name="直接箭头连接符 275"/>
          <p:cNvCxnSpPr/>
          <p:nvPr>
            <p:custDataLst>
              <p:tags r:id="rId24"/>
            </p:custDataLst>
          </p:nvPr>
        </p:nvCxnSpPr>
        <p:spPr>
          <a:xfrm>
            <a:off x="6115472" y="5333937"/>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277" name="文本框 5"/>
          <p:cNvSpPr txBox="1"/>
          <p:nvPr>
            <p:custDataLst>
              <p:tags r:id="rId25"/>
            </p:custDataLst>
          </p:nvPr>
        </p:nvSpPr>
        <p:spPr>
          <a:xfrm>
            <a:off x="5933573" y="5252410"/>
            <a:ext cx="274434" cy="307777"/>
          </a:xfrm>
          <a:prstGeom prst="rect">
            <a:avLst/>
          </a:prstGeom>
          <a:noFill/>
        </p:spPr>
        <p:txBody>
          <a:bodyPr wrap="none" rtlCol="0">
            <a:spAutoFit/>
          </a:bodyPr>
          <a:p>
            <a:r>
              <a:rPr lang="en-US" altLang="zh-CN" sz="1400" dirty="0" smtClean="0">
                <a:latin typeface="Times"/>
              </a:rPr>
              <a:t>0</a:t>
            </a:r>
            <a:endParaRPr lang="zh-CN" altLang="en-US" sz="1400" dirty="0">
              <a:latin typeface="Times"/>
            </a:endParaRPr>
          </a:p>
        </p:txBody>
      </p:sp>
      <p:cxnSp>
        <p:nvCxnSpPr>
          <p:cNvPr id="278" name="直接连接符 277"/>
          <p:cNvCxnSpPr/>
          <p:nvPr>
            <p:custDataLst>
              <p:tags r:id="rId26"/>
            </p:custDataLst>
          </p:nvPr>
        </p:nvCxnSpPr>
        <p:spPr>
          <a:xfrm>
            <a:off x="675347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79" name="直接连接符 278"/>
          <p:cNvCxnSpPr/>
          <p:nvPr>
            <p:custDataLst>
              <p:tags r:id="rId27"/>
            </p:custDataLst>
          </p:nvPr>
        </p:nvCxnSpPr>
        <p:spPr>
          <a:xfrm>
            <a:off x="737566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0" name="直接连接符 279"/>
          <p:cNvCxnSpPr/>
          <p:nvPr>
            <p:custDataLst>
              <p:tags r:id="rId28"/>
            </p:custDataLst>
          </p:nvPr>
        </p:nvCxnSpPr>
        <p:spPr>
          <a:xfrm>
            <a:off x="799785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1" name="直接连接符 280"/>
          <p:cNvCxnSpPr/>
          <p:nvPr>
            <p:custDataLst>
              <p:tags r:id="rId29"/>
            </p:custDataLst>
          </p:nvPr>
        </p:nvCxnSpPr>
        <p:spPr>
          <a:xfrm>
            <a:off x="8620049" y="5262377"/>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2" name="文本框 10"/>
          <p:cNvSpPr txBox="1"/>
          <p:nvPr>
            <p:custDataLst>
              <p:tags r:id="rId30"/>
            </p:custDataLst>
          </p:nvPr>
        </p:nvSpPr>
        <p:spPr>
          <a:xfrm>
            <a:off x="6524882" y="5290952"/>
            <a:ext cx="453970" cy="307777"/>
          </a:xfrm>
          <a:prstGeom prst="rect">
            <a:avLst/>
          </a:prstGeom>
          <a:noFill/>
        </p:spPr>
        <p:txBody>
          <a:bodyPr wrap="none" rtlCol="0">
            <a:spAutoFit/>
          </a:bodyPr>
          <a:p>
            <a:r>
              <a:rPr lang="en-US" altLang="zh-CN" sz="1400" dirty="0" smtClean="0">
                <a:latin typeface="Times"/>
              </a:rPr>
              <a:t>0.2</a:t>
            </a:r>
            <a:endParaRPr lang="zh-CN" altLang="en-US" sz="1400" dirty="0">
              <a:latin typeface="Times"/>
            </a:endParaRPr>
          </a:p>
        </p:txBody>
      </p:sp>
      <p:sp>
        <p:nvSpPr>
          <p:cNvPr id="283" name="文本框 11"/>
          <p:cNvSpPr txBox="1"/>
          <p:nvPr>
            <p:custDataLst>
              <p:tags r:id="rId31"/>
            </p:custDataLst>
          </p:nvPr>
        </p:nvSpPr>
        <p:spPr>
          <a:xfrm>
            <a:off x="7147303" y="5290952"/>
            <a:ext cx="453970" cy="307777"/>
          </a:xfrm>
          <a:prstGeom prst="rect">
            <a:avLst/>
          </a:prstGeom>
          <a:noFill/>
        </p:spPr>
        <p:txBody>
          <a:bodyPr wrap="none" rtlCol="0">
            <a:spAutoFit/>
          </a:bodyPr>
          <a:p>
            <a:r>
              <a:rPr lang="en-US" altLang="zh-CN" sz="1400" dirty="0" smtClean="0">
                <a:latin typeface="Times"/>
              </a:rPr>
              <a:t>0.4</a:t>
            </a:r>
            <a:endParaRPr lang="zh-CN" altLang="en-US" sz="1400" dirty="0">
              <a:latin typeface="Times"/>
            </a:endParaRPr>
          </a:p>
        </p:txBody>
      </p:sp>
      <p:sp>
        <p:nvSpPr>
          <p:cNvPr id="284" name="文本框 12"/>
          <p:cNvSpPr txBox="1"/>
          <p:nvPr>
            <p:custDataLst>
              <p:tags r:id="rId32"/>
            </p:custDataLst>
          </p:nvPr>
        </p:nvSpPr>
        <p:spPr>
          <a:xfrm>
            <a:off x="7769724" y="5290952"/>
            <a:ext cx="453970" cy="307777"/>
          </a:xfrm>
          <a:prstGeom prst="rect">
            <a:avLst/>
          </a:prstGeom>
          <a:noFill/>
        </p:spPr>
        <p:txBody>
          <a:bodyPr wrap="none" rtlCol="0">
            <a:spAutoFit/>
          </a:bodyPr>
          <a:p>
            <a:r>
              <a:rPr lang="en-US" altLang="zh-CN" sz="1400" dirty="0" smtClean="0">
                <a:latin typeface="Times"/>
              </a:rPr>
              <a:t>0.6</a:t>
            </a:r>
            <a:endParaRPr lang="zh-CN" altLang="en-US" sz="1400" dirty="0">
              <a:latin typeface="Times"/>
            </a:endParaRPr>
          </a:p>
        </p:txBody>
      </p:sp>
      <p:sp>
        <p:nvSpPr>
          <p:cNvPr id="285" name="文本框 13"/>
          <p:cNvSpPr txBox="1"/>
          <p:nvPr>
            <p:custDataLst>
              <p:tags r:id="rId33"/>
            </p:custDataLst>
          </p:nvPr>
        </p:nvSpPr>
        <p:spPr>
          <a:xfrm>
            <a:off x="8392145" y="5290952"/>
            <a:ext cx="453970" cy="307777"/>
          </a:xfrm>
          <a:prstGeom prst="rect">
            <a:avLst/>
          </a:prstGeom>
          <a:noFill/>
        </p:spPr>
        <p:txBody>
          <a:bodyPr wrap="none" rtlCol="0">
            <a:spAutoFit/>
          </a:bodyPr>
          <a:p>
            <a:r>
              <a:rPr lang="en-US" altLang="zh-CN" sz="1400" dirty="0" smtClean="0">
                <a:latin typeface="Times"/>
              </a:rPr>
              <a:t>0.8</a:t>
            </a:r>
            <a:endParaRPr lang="zh-CN" altLang="en-US" sz="1400" dirty="0">
              <a:latin typeface="Times"/>
            </a:endParaRPr>
          </a:p>
        </p:txBody>
      </p:sp>
      <p:cxnSp>
        <p:nvCxnSpPr>
          <p:cNvPr id="286" name="直接连接符 285"/>
          <p:cNvCxnSpPr/>
          <p:nvPr>
            <p:custDataLst>
              <p:tags r:id="rId34"/>
            </p:custDataLst>
          </p:nvPr>
        </p:nvCxnSpPr>
        <p:spPr>
          <a:xfrm rot="5400000">
            <a:off x="6160029" y="342720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7" name="直接连接符 286"/>
          <p:cNvCxnSpPr/>
          <p:nvPr>
            <p:custDataLst>
              <p:tags r:id="rId35"/>
            </p:custDataLst>
          </p:nvPr>
        </p:nvCxnSpPr>
        <p:spPr>
          <a:xfrm rot="5400000">
            <a:off x="6160029" y="4050784"/>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8" name="直接连接符 287"/>
          <p:cNvCxnSpPr/>
          <p:nvPr>
            <p:custDataLst>
              <p:tags r:id="rId36"/>
            </p:custDataLst>
          </p:nvPr>
        </p:nvCxnSpPr>
        <p:spPr>
          <a:xfrm rot="5400000">
            <a:off x="6160029" y="467436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9" name="文本框 17"/>
          <p:cNvSpPr txBox="1"/>
          <p:nvPr>
            <p:custDataLst>
              <p:tags r:id="rId37"/>
            </p:custDataLst>
          </p:nvPr>
        </p:nvSpPr>
        <p:spPr>
          <a:xfrm>
            <a:off x="5703072" y="4556471"/>
            <a:ext cx="453970" cy="307777"/>
          </a:xfrm>
          <a:prstGeom prst="rect">
            <a:avLst/>
          </a:prstGeom>
          <a:noFill/>
        </p:spPr>
        <p:txBody>
          <a:bodyPr wrap="none" rtlCol="0">
            <a:spAutoFit/>
          </a:bodyPr>
          <a:p>
            <a:r>
              <a:rPr lang="en-US" altLang="zh-CN" sz="1400" dirty="0" smtClean="0">
                <a:latin typeface="Times"/>
              </a:rPr>
              <a:t>0.2</a:t>
            </a:r>
            <a:endParaRPr lang="zh-CN" altLang="en-US" sz="1400" dirty="0">
              <a:latin typeface="Times"/>
            </a:endParaRPr>
          </a:p>
        </p:txBody>
      </p:sp>
      <p:sp>
        <p:nvSpPr>
          <p:cNvPr id="290" name="文本框 18"/>
          <p:cNvSpPr txBox="1"/>
          <p:nvPr>
            <p:custDataLst>
              <p:tags r:id="rId38"/>
            </p:custDataLst>
          </p:nvPr>
        </p:nvSpPr>
        <p:spPr>
          <a:xfrm>
            <a:off x="5703072" y="3932895"/>
            <a:ext cx="453970" cy="307777"/>
          </a:xfrm>
          <a:prstGeom prst="rect">
            <a:avLst/>
          </a:prstGeom>
          <a:noFill/>
        </p:spPr>
        <p:txBody>
          <a:bodyPr wrap="none" rtlCol="0">
            <a:spAutoFit/>
          </a:bodyPr>
          <a:p>
            <a:r>
              <a:rPr lang="en-US" altLang="zh-CN" sz="1400" dirty="0" smtClean="0">
                <a:latin typeface="Times"/>
              </a:rPr>
              <a:t>0.4</a:t>
            </a:r>
            <a:endParaRPr lang="zh-CN" altLang="en-US" sz="1400" dirty="0">
              <a:latin typeface="Times"/>
            </a:endParaRPr>
          </a:p>
        </p:txBody>
      </p:sp>
      <p:sp>
        <p:nvSpPr>
          <p:cNvPr id="291" name="文本框 19"/>
          <p:cNvSpPr txBox="1"/>
          <p:nvPr>
            <p:custDataLst>
              <p:tags r:id="rId39"/>
            </p:custDataLst>
          </p:nvPr>
        </p:nvSpPr>
        <p:spPr>
          <a:xfrm>
            <a:off x="5703072" y="3309319"/>
            <a:ext cx="453970" cy="307777"/>
          </a:xfrm>
          <a:prstGeom prst="rect">
            <a:avLst/>
          </a:prstGeom>
          <a:noFill/>
        </p:spPr>
        <p:txBody>
          <a:bodyPr wrap="none" rtlCol="0">
            <a:spAutoFit/>
          </a:bodyPr>
          <a:p>
            <a:r>
              <a:rPr lang="en-US" altLang="zh-CN" sz="1400" dirty="0" smtClean="0">
                <a:latin typeface="Times"/>
              </a:rPr>
              <a:t>0.6</a:t>
            </a:r>
            <a:endParaRPr lang="zh-CN" altLang="en-US" sz="1400" dirty="0">
              <a:latin typeface="Times"/>
            </a:endParaRPr>
          </a:p>
        </p:txBody>
      </p:sp>
      <p:grpSp>
        <p:nvGrpSpPr>
          <p:cNvPr id="292" name="组合 291"/>
          <p:cNvGrpSpPr/>
          <p:nvPr/>
        </p:nvGrpSpPr>
        <p:grpSpPr>
          <a:xfrm>
            <a:off x="6224818" y="3050265"/>
            <a:ext cx="953322" cy="597182"/>
            <a:chOff x="2902949" y="2313167"/>
            <a:chExt cx="953322" cy="597182"/>
          </a:xfrm>
        </p:grpSpPr>
        <p:grpSp>
          <p:nvGrpSpPr>
            <p:cNvPr id="293" name="组合 292"/>
            <p:cNvGrpSpPr/>
            <p:nvPr/>
          </p:nvGrpSpPr>
          <p:grpSpPr>
            <a:xfrm>
              <a:off x="2902949" y="2313167"/>
              <a:ext cx="953322" cy="597182"/>
              <a:chOff x="5860991" y="1513622"/>
              <a:chExt cx="953322" cy="597182"/>
            </a:xfrm>
          </p:grpSpPr>
          <p:sp>
            <p:nvSpPr>
              <p:cNvPr id="297" name="矩形 296"/>
              <p:cNvSpPr/>
              <p:nvPr>
                <p:custDataLst>
                  <p:tags r:id="rId40"/>
                </p:custDataLst>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p>
            </p:txBody>
          </p:sp>
          <p:sp>
            <p:nvSpPr>
              <p:cNvPr id="298" name="文本框 26"/>
              <p:cNvSpPr txBox="1"/>
              <p:nvPr>
                <p:custDataLst>
                  <p:tags r:id="rId41"/>
                </p:custDataLst>
              </p:nvPr>
            </p:nvSpPr>
            <p:spPr>
              <a:xfrm>
                <a:off x="6219278" y="1513622"/>
                <a:ext cx="595035" cy="338554"/>
              </a:xfrm>
              <a:prstGeom prst="rect">
                <a:avLst/>
              </a:prstGeom>
              <a:noFill/>
            </p:spPr>
            <p:txBody>
              <a:bodyPr wrap="none" rtlCol="0">
                <a:spAutoFit/>
              </a:bodyPr>
              <a:p>
                <a:r>
                  <a:rPr lang="zh-CN" altLang="en-US" sz="1600" dirty="0" smtClean="0">
                    <a:latin typeface="楷体" panose="02010609060101010101" pitchFamily="49" charset="-122"/>
                    <a:ea typeface="楷体" panose="02010609060101010101" pitchFamily="49" charset="-122"/>
                  </a:rPr>
                  <a:t>好瓜</a:t>
                </a:r>
                <a:endParaRPr lang="zh-CN" altLang="en-US" sz="1600" dirty="0">
                  <a:latin typeface="楷体" panose="02010609060101010101" pitchFamily="49" charset="-122"/>
                  <a:ea typeface="楷体" panose="02010609060101010101" pitchFamily="49" charset="-122"/>
                </a:endParaRPr>
              </a:p>
            </p:txBody>
          </p:sp>
          <p:sp>
            <p:nvSpPr>
              <p:cNvPr id="299" name="文本框 27"/>
              <p:cNvSpPr txBox="1"/>
              <p:nvPr>
                <p:custDataLst>
                  <p:tags r:id="rId42"/>
                </p:custDataLst>
              </p:nvPr>
            </p:nvSpPr>
            <p:spPr>
              <a:xfrm>
                <a:off x="6219278" y="1772250"/>
                <a:ext cx="595035" cy="338554"/>
              </a:xfrm>
              <a:prstGeom prst="rect">
                <a:avLst/>
              </a:prstGeom>
              <a:noFill/>
            </p:spPr>
            <p:txBody>
              <a:bodyPr wrap="none" rtlCol="0">
                <a:spAutoFit/>
              </a:bodyPr>
              <a:p>
                <a:r>
                  <a:rPr lang="zh-CN" altLang="en-US" sz="1600" dirty="0" smtClean="0">
                    <a:latin typeface="楷体" panose="02010609060101010101" pitchFamily="49" charset="-122"/>
                    <a:ea typeface="楷体" panose="02010609060101010101" pitchFamily="49" charset="-122"/>
                  </a:rPr>
                  <a:t>坏瓜</a:t>
                </a:r>
                <a:endParaRPr lang="zh-CN" altLang="en-US" sz="1600" dirty="0">
                  <a:latin typeface="楷体" panose="02010609060101010101" pitchFamily="49" charset="-122"/>
                  <a:ea typeface="楷体" panose="02010609060101010101" pitchFamily="49" charset="-122"/>
                </a:endParaRPr>
              </a:p>
            </p:txBody>
          </p:sp>
          <p:cxnSp>
            <p:nvCxnSpPr>
              <p:cNvPr id="300" name="直接连接符 299"/>
              <p:cNvCxnSpPr/>
              <p:nvPr>
                <p:custDataLst>
                  <p:tags r:id="rId43"/>
                </p:custDataLst>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94" name="组合 293"/>
            <p:cNvGrpSpPr/>
            <p:nvPr/>
          </p:nvGrpSpPr>
          <p:grpSpPr>
            <a:xfrm>
              <a:off x="3043927" y="2444745"/>
              <a:ext cx="108000" cy="108000"/>
              <a:chOff x="5476803" y="2392530"/>
              <a:chExt cx="108000" cy="108000"/>
            </a:xfrm>
          </p:grpSpPr>
          <p:cxnSp>
            <p:nvCxnSpPr>
              <p:cNvPr id="295" name="直接连接符 294"/>
              <p:cNvCxnSpPr/>
              <p:nvPr>
                <p:custDataLst>
                  <p:tags r:id="rId4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直接连接符 295"/>
              <p:cNvCxnSpPr/>
              <p:nvPr>
                <p:custDataLst>
                  <p:tags r:id="rId4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01" name="组合 300"/>
          <p:cNvGrpSpPr/>
          <p:nvPr/>
        </p:nvGrpSpPr>
        <p:grpSpPr>
          <a:xfrm>
            <a:off x="8272547" y="3826755"/>
            <a:ext cx="108000" cy="108000"/>
            <a:chOff x="5476803" y="2392530"/>
            <a:chExt cx="108000" cy="108000"/>
          </a:xfrm>
        </p:grpSpPr>
        <p:cxnSp>
          <p:nvCxnSpPr>
            <p:cNvPr id="302" name="直接连接符 301"/>
            <p:cNvCxnSpPr/>
            <p:nvPr>
              <p:custDataLst>
                <p:tags r:id="rId4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3" name="直接连接符 302"/>
            <p:cNvCxnSpPr/>
            <p:nvPr>
              <p:custDataLst>
                <p:tags r:id="rId4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4" name="组合 303"/>
          <p:cNvGrpSpPr/>
          <p:nvPr/>
        </p:nvGrpSpPr>
        <p:grpSpPr>
          <a:xfrm>
            <a:off x="8463047" y="4188705"/>
            <a:ext cx="108000" cy="108000"/>
            <a:chOff x="5476803" y="2392530"/>
            <a:chExt cx="108000" cy="108000"/>
          </a:xfrm>
        </p:grpSpPr>
        <p:cxnSp>
          <p:nvCxnSpPr>
            <p:cNvPr id="305" name="直接连接符 304"/>
            <p:cNvCxnSpPr/>
            <p:nvPr>
              <p:custDataLst>
                <p:tags r:id="rId4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直接连接符 305"/>
            <p:cNvCxnSpPr/>
            <p:nvPr>
              <p:custDataLst>
                <p:tags r:id="rId4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7" name="组合 306"/>
          <p:cNvGrpSpPr/>
          <p:nvPr/>
        </p:nvGrpSpPr>
        <p:grpSpPr>
          <a:xfrm>
            <a:off x="8145747" y="4476604"/>
            <a:ext cx="108000" cy="108000"/>
            <a:chOff x="5476803" y="2392530"/>
            <a:chExt cx="108000" cy="108000"/>
          </a:xfrm>
        </p:grpSpPr>
        <p:cxnSp>
          <p:nvCxnSpPr>
            <p:cNvPr id="308" name="直接连接符 307"/>
            <p:cNvCxnSpPr/>
            <p:nvPr>
              <p:custDataLst>
                <p:tags r:id="rId50"/>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直接连接符 308"/>
            <p:cNvCxnSpPr/>
            <p:nvPr>
              <p:custDataLst>
                <p:tags r:id="rId51"/>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0" name="组合 309"/>
          <p:cNvGrpSpPr/>
          <p:nvPr/>
        </p:nvGrpSpPr>
        <p:grpSpPr>
          <a:xfrm>
            <a:off x="7971173" y="4318700"/>
            <a:ext cx="108000" cy="108000"/>
            <a:chOff x="5476803" y="2392530"/>
            <a:chExt cx="108000" cy="108000"/>
          </a:xfrm>
        </p:grpSpPr>
        <p:cxnSp>
          <p:nvCxnSpPr>
            <p:cNvPr id="311" name="直接连接符 310"/>
            <p:cNvCxnSpPr/>
            <p:nvPr>
              <p:custDataLst>
                <p:tags r:id="rId52"/>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2" name="直接连接符 311"/>
            <p:cNvCxnSpPr/>
            <p:nvPr>
              <p:custDataLst>
                <p:tags r:id="rId53"/>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3" name="组合 312"/>
          <p:cNvGrpSpPr/>
          <p:nvPr/>
        </p:nvGrpSpPr>
        <p:grpSpPr>
          <a:xfrm>
            <a:off x="7610246" y="4561049"/>
            <a:ext cx="108000" cy="108000"/>
            <a:chOff x="5476803" y="2392530"/>
            <a:chExt cx="108000" cy="108000"/>
          </a:xfrm>
        </p:grpSpPr>
        <p:cxnSp>
          <p:nvCxnSpPr>
            <p:cNvPr id="314" name="直接连接符 313"/>
            <p:cNvCxnSpPr/>
            <p:nvPr>
              <p:custDataLst>
                <p:tags r:id="rId54"/>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5" name="直接连接符 314"/>
            <p:cNvCxnSpPr/>
            <p:nvPr>
              <p:custDataLst>
                <p:tags r:id="rId55"/>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6" name="组合 315"/>
          <p:cNvGrpSpPr/>
          <p:nvPr/>
        </p:nvGrpSpPr>
        <p:grpSpPr>
          <a:xfrm>
            <a:off x="7329558" y="4478378"/>
            <a:ext cx="108000" cy="108000"/>
            <a:chOff x="5476803" y="2392530"/>
            <a:chExt cx="108000" cy="108000"/>
          </a:xfrm>
        </p:grpSpPr>
        <p:cxnSp>
          <p:nvCxnSpPr>
            <p:cNvPr id="317" name="直接连接符 316"/>
            <p:cNvCxnSpPr/>
            <p:nvPr>
              <p:custDataLst>
                <p:tags r:id="rId56"/>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8" name="直接连接符 317"/>
            <p:cNvCxnSpPr/>
            <p:nvPr>
              <p:custDataLst>
                <p:tags r:id="rId57"/>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9" name="组合 318"/>
          <p:cNvGrpSpPr/>
          <p:nvPr/>
        </p:nvGrpSpPr>
        <p:grpSpPr>
          <a:xfrm>
            <a:off x="7580351" y="4827017"/>
            <a:ext cx="108000" cy="108000"/>
            <a:chOff x="5476803" y="2392530"/>
            <a:chExt cx="108000" cy="108000"/>
          </a:xfrm>
        </p:grpSpPr>
        <p:cxnSp>
          <p:nvCxnSpPr>
            <p:cNvPr id="320" name="直接连接符 319"/>
            <p:cNvCxnSpPr/>
            <p:nvPr>
              <p:custDataLst>
                <p:tags r:id="rId58"/>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1" name="直接连接符 320"/>
            <p:cNvCxnSpPr/>
            <p:nvPr>
              <p:custDataLst>
                <p:tags r:id="rId59"/>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22" name="组合 321"/>
          <p:cNvGrpSpPr/>
          <p:nvPr/>
        </p:nvGrpSpPr>
        <p:grpSpPr>
          <a:xfrm>
            <a:off x="7437476" y="4571747"/>
            <a:ext cx="108000" cy="108000"/>
            <a:chOff x="5476803" y="2392530"/>
            <a:chExt cx="108000" cy="108000"/>
          </a:xfrm>
        </p:grpSpPr>
        <p:cxnSp>
          <p:nvCxnSpPr>
            <p:cNvPr id="323" name="直接连接符 322"/>
            <p:cNvCxnSpPr/>
            <p:nvPr>
              <p:custDataLst>
                <p:tags r:id="rId60"/>
              </p:custDataLst>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直接连接符 323"/>
            <p:cNvCxnSpPr/>
            <p:nvPr>
              <p:custDataLst>
                <p:tags r:id="rId61"/>
              </p:custDataLst>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25" name="直接连接符 324"/>
          <p:cNvCxnSpPr/>
          <p:nvPr>
            <p:custDataLst>
              <p:tags r:id="rId62"/>
            </p:custDataLst>
          </p:nvPr>
        </p:nvCxnSpPr>
        <p:spPr>
          <a:xfrm>
            <a:off x="8199747" y="504161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6" name="直接连接符 325"/>
          <p:cNvCxnSpPr/>
          <p:nvPr>
            <p:custDataLst>
              <p:tags r:id="rId63"/>
            </p:custDataLst>
          </p:nvPr>
        </p:nvCxnSpPr>
        <p:spPr>
          <a:xfrm>
            <a:off x="6924852" y="451119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直接连接符 326"/>
          <p:cNvCxnSpPr/>
          <p:nvPr>
            <p:custDataLst>
              <p:tags r:id="rId64"/>
            </p:custDataLst>
          </p:nvPr>
        </p:nvCxnSpPr>
        <p:spPr>
          <a:xfrm>
            <a:off x="6950277" y="51684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直接连接符 327"/>
          <p:cNvCxnSpPr/>
          <p:nvPr>
            <p:custDataLst>
              <p:tags r:id="rId65"/>
            </p:custDataLst>
          </p:nvPr>
        </p:nvCxnSpPr>
        <p:spPr>
          <a:xfrm>
            <a:off x="7122538" y="50048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9" name="直接连接符 328"/>
          <p:cNvCxnSpPr/>
          <p:nvPr>
            <p:custDataLst>
              <p:tags r:id="rId66"/>
            </p:custDataLst>
          </p:nvPr>
        </p:nvCxnSpPr>
        <p:spPr>
          <a:xfrm>
            <a:off x="8115694" y="48528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0" name="直接连接符 329"/>
          <p:cNvCxnSpPr/>
          <p:nvPr>
            <p:custDataLst>
              <p:tags r:id="rId67"/>
            </p:custDataLst>
          </p:nvPr>
        </p:nvCxnSpPr>
        <p:spPr>
          <a:xfrm>
            <a:off x="8161397" y="472238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1" name="直接连接符 330"/>
          <p:cNvCxnSpPr/>
          <p:nvPr>
            <p:custDataLst>
              <p:tags r:id="rId68"/>
            </p:custDataLst>
          </p:nvPr>
        </p:nvCxnSpPr>
        <p:spPr>
          <a:xfrm>
            <a:off x="7118728" y="43267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直接连接符 331"/>
          <p:cNvCxnSpPr/>
          <p:nvPr>
            <p:custDataLst>
              <p:tags r:id="rId69"/>
            </p:custDataLst>
          </p:nvPr>
        </p:nvCxnSpPr>
        <p:spPr>
          <a:xfrm>
            <a:off x="7934522" y="521604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3" name="直接连接符 332"/>
          <p:cNvCxnSpPr/>
          <p:nvPr>
            <p:custDataLst>
              <p:tags r:id="rId70"/>
            </p:custDataLst>
          </p:nvPr>
        </p:nvCxnSpPr>
        <p:spPr>
          <a:xfrm>
            <a:off x="8281956" y="4996735"/>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334" name="文本框 62"/>
          <p:cNvSpPr txBox="1"/>
          <p:nvPr>
            <p:custDataLst>
              <p:tags r:id="rId71"/>
            </p:custDataLst>
          </p:nvPr>
        </p:nvSpPr>
        <p:spPr>
          <a:xfrm>
            <a:off x="7352733" y="5485310"/>
            <a:ext cx="595035" cy="338554"/>
          </a:xfrm>
          <a:prstGeom prst="rect">
            <a:avLst/>
          </a:prstGeom>
          <a:noFill/>
        </p:spPr>
        <p:txBody>
          <a:bodyPr wrap="none" rtlCol="0">
            <a:spAutoFit/>
          </a:bodyPr>
          <a:p>
            <a:r>
              <a:rPr lang="zh-CN" altLang="en-US" sz="1600" dirty="0" smtClean="0">
                <a:latin typeface="楷体" panose="02010609060101010101" pitchFamily="49" charset="-122"/>
                <a:ea typeface="楷体" panose="02010609060101010101" pitchFamily="49" charset="-122"/>
              </a:rPr>
              <a:t>密度</a:t>
            </a:r>
            <a:endParaRPr lang="zh-CN" altLang="en-US" sz="1600" dirty="0">
              <a:latin typeface="楷体" panose="02010609060101010101" pitchFamily="49" charset="-122"/>
              <a:ea typeface="楷体" panose="02010609060101010101" pitchFamily="49" charset="-122"/>
            </a:endParaRPr>
          </a:p>
        </p:txBody>
      </p:sp>
      <p:sp>
        <p:nvSpPr>
          <p:cNvPr id="335" name="文本框 63"/>
          <p:cNvSpPr txBox="1"/>
          <p:nvPr>
            <p:custDataLst>
              <p:tags r:id="rId72"/>
            </p:custDataLst>
          </p:nvPr>
        </p:nvSpPr>
        <p:spPr>
          <a:xfrm>
            <a:off x="5272185" y="3792905"/>
            <a:ext cx="430887" cy="707886"/>
          </a:xfrm>
          <a:prstGeom prst="rect">
            <a:avLst/>
          </a:prstGeom>
          <a:noFill/>
        </p:spPr>
        <p:txBody>
          <a:bodyPr vert="eaVert" wrap="none" rtlCol="0">
            <a:spAutoFit/>
          </a:bodyPr>
          <a:p>
            <a:r>
              <a:rPr lang="zh-CN" altLang="en-US" sz="1600" dirty="0" smtClean="0">
                <a:latin typeface="楷体" panose="02010609060101010101" pitchFamily="49" charset="-122"/>
                <a:ea typeface="楷体" panose="02010609060101010101" pitchFamily="49" charset="-122"/>
              </a:rPr>
              <a:t>含糖率</a:t>
            </a:r>
            <a:endParaRPr lang="zh-CN" altLang="en-US" sz="1600" dirty="0">
              <a:latin typeface="楷体" panose="02010609060101010101" pitchFamily="49" charset="-122"/>
              <a:ea typeface="楷体" panose="02010609060101010101" pitchFamily="49" charset="-122"/>
            </a:endParaRPr>
          </a:p>
        </p:txBody>
      </p:sp>
      <p:cxnSp>
        <p:nvCxnSpPr>
          <p:cNvPr id="336" name="直接连接符 335"/>
          <p:cNvCxnSpPr/>
          <p:nvPr>
            <p:custDataLst>
              <p:tags r:id="rId73"/>
            </p:custDataLst>
          </p:nvPr>
        </p:nvCxnSpPr>
        <p:spPr>
          <a:xfrm>
            <a:off x="7178154" y="3662394"/>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custDataLst>
              <p:tags r:id="rId74"/>
            </p:custDataLst>
          </p:nvPr>
        </p:nvCxnSpPr>
        <p:spPr>
          <a:xfrm flipH="1">
            <a:off x="7521457" y="3890970"/>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3" name="右箭头 272"/>
          <p:cNvSpPr/>
          <p:nvPr>
            <p:custDataLst>
              <p:tags r:id="rId75"/>
            </p:custDataLst>
          </p:nvPr>
        </p:nvSpPr>
        <p:spPr>
          <a:xfrm>
            <a:off x="4706938" y="4073877"/>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5" name="对象 4"/>
          <p:cNvGraphicFramePr>
            <a:graphicFrameLocks noChangeAspect="1"/>
          </p:cNvGraphicFramePr>
          <p:nvPr>
            <p:custDataLst>
              <p:tags r:id="rId76"/>
            </p:custDataLst>
          </p:nvPr>
        </p:nvGraphicFramePr>
        <p:xfrm>
          <a:off x="216424" y="3394867"/>
          <a:ext cx="3448338" cy="228100"/>
        </p:xfrm>
        <a:graphic>
          <a:graphicData uri="http://schemas.openxmlformats.org/presentationml/2006/ole">
            <mc:AlternateContent xmlns:mc="http://schemas.openxmlformats.org/markup-compatibility/2006">
              <mc:Choice xmlns:v="urn:schemas-microsoft-com:vml" Requires="v">
                <p:oleObj spid="_x0000_s55620" name="Formula" r:id="rId77" imgW="21412200" imgH="1419225" progId="Equation.Ribbit">
                  <p:embed/>
                </p:oleObj>
              </mc:Choice>
              <mc:Fallback>
                <p:oleObj name="Formula" r:id="rId77" imgW="21412200" imgH="1419225" progId="Equation.Ribbit">
                  <p:embed/>
                  <p:pic>
                    <p:nvPicPr>
                      <p:cNvPr id="0" name="图片 55619"/>
                      <p:cNvPicPr/>
                      <p:nvPr/>
                    </p:nvPicPr>
                    <p:blipFill>
                      <a:blip r:embed="rId78"/>
                      <a:stretch>
                        <a:fillRect/>
                      </a:stretch>
                    </p:blipFill>
                    <p:spPr>
                      <a:xfrm>
                        <a:off x="216424" y="3394867"/>
                        <a:ext cx="3448338" cy="2281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总结</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544616"/>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背景知识</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smtClean="0">
                <a:latin typeface="+mn-ea"/>
              </a:rPr>
              <a:t>归纳学习</a:t>
            </a:r>
            <a:endParaRPr lang="en-US" altLang="zh-CN" sz="2000" dirty="0" smtClean="0">
              <a:latin typeface="+mn-ea"/>
            </a:endParaRPr>
          </a:p>
          <a:p>
            <a:r>
              <a:rPr lang="zh-CN" altLang="en-US" sz="2800" b="1" dirty="0" smtClean="0">
                <a:latin typeface="黑体" panose="02010609060101010101" pitchFamily="49" charset="-122"/>
                <a:ea typeface="黑体" panose="02010609060101010101" pitchFamily="49" charset="-122"/>
              </a:rPr>
              <a:t>模型结构</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mn-ea"/>
              </a:rPr>
              <a:t>基本思想</a:t>
            </a:r>
            <a:endParaRPr lang="en-US" altLang="zh-CN" sz="2000" dirty="0">
              <a:latin typeface="+mn-ea"/>
            </a:endParaRPr>
          </a:p>
          <a:p>
            <a:pPr lvl="1"/>
            <a:r>
              <a:rPr lang="zh-CN" altLang="en-US" sz="2000" dirty="0" smtClean="0">
                <a:latin typeface="+mn-ea"/>
              </a:rPr>
              <a:t>一般</a:t>
            </a:r>
            <a:r>
              <a:rPr lang="zh-CN" altLang="en-US" sz="2000" dirty="0">
                <a:latin typeface="+mn-ea"/>
              </a:rPr>
              <a:t>步骤</a:t>
            </a:r>
            <a:endParaRPr lang="en-US" altLang="zh-CN" sz="2000" dirty="0">
              <a:latin typeface="+mn-ea"/>
            </a:endParaRPr>
          </a:p>
          <a:p>
            <a:r>
              <a:rPr lang="zh-CN" altLang="en-US" sz="2800" b="1" dirty="0">
                <a:latin typeface="黑体" panose="02010609060101010101" pitchFamily="49" charset="-122"/>
                <a:ea typeface="黑体" panose="02010609060101010101" pitchFamily="49" charset="-122"/>
              </a:rPr>
              <a:t>学习</a:t>
            </a:r>
            <a:r>
              <a:rPr lang="zh-CN" altLang="en-US" sz="2800" b="1" dirty="0" smtClean="0">
                <a:latin typeface="黑体" panose="02010609060101010101" pitchFamily="49" charset="-122"/>
                <a:ea typeface="黑体" panose="02010609060101010101" pitchFamily="49" charset="-122"/>
              </a:rPr>
              <a:t>算法</a:t>
            </a:r>
            <a:endParaRPr lang="en-US" altLang="zh-CN" sz="2800" b="1" dirty="0" smtClean="0">
              <a:latin typeface="黑体" panose="02010609060101010101" pitchFamily="49" charset="-122"/>
              <a:ea typeface="黑体" panose="02010609060101010101" pitchFamily="49" charset="-122"/>
            </a:endParaRPr>
          </a:p>
          <a:p>
            <a:pPr lvl="1"/>
            <a:r>
              <a:rPr lang="en-US" altLang="zh-CN" sz="2000" dirty="0">
                <a:latin typeface="+mn-ea"/>
              </a:rPr>
              <a:t>ID3</a:t>
            </a:r>
            <a:r>
              <a:rPr lang="zh-CN" altLang="en-US" sz="2000" dirty="0">
                <a:latin typeface="+mn-ea"/>
              </a:rPr>
              <a:t>算法、</a:t>
            </a:r>
            <a:r>
              <a:rPr lang="en-US" altLang="zh-CN" sz="2000" dirty="0">
                <a:latin typeface="+mn-ea"/>
              </a:rPr>
              <a:t>C4.5</a:t>
            </a:r>
            <a:r>
              <a:rPr lang="zh-CN" altLang="en-US" sz="2000" dirty="0">
                <a:latin typeface="+mn-ea"/>
              </a:rPr>
              <a:t>算法、</a:t>
            </a:r>
            <a:r>
              <a:rPr lang="en-US" altLang="zh-CN" sz="2000" dirty="0">
                <a:latin typeface="+mn-ea"/>
              </a:rPr>
              <a:t>CART</a:t>
            </a:r>
            <a:r>
              <a:rPr lang="zh-CN" altLang="en-US" sz="2000" dirty="0">
                <a:latin typeface="+mn-ea"/>
              </a:rPr>
              <a:t>算法</a:t>
            </a:r>
            <a:endParaRPr lang="en-US" altLang="zh-CN" sz="2000" dirty="0">
              <a:latin typeface="+mn-ea"/>
            </a:endParaRPr>
          </a:p>
          <a:p>
            <a:r>
              <a:rPr lang="zh-CN" altLang="en-US" sz="2800" b="1" dirty="0">
                <a:latin typeface="黑体" panose="02010609060101010101" pitchFamily="49" charset="-122"/>
                <a:ea typeface="黑体" panose="02010609060101010101" pitchFamily="49" charset="-122"/>
              </a:rPr>
              <a:t>剪枝</a:t>
            </a:r>
            <a:r>
              <a:rPr lang="zh-CN" altLang="en-US" sz="2800" b="1" dirty="0" smtClean="0">
                <a:latin typeface="黑体" panose="02010609060101010101" pitchFamily="49" charset="-122"/>
                <a:ea typeface="黑体" panose="02010609060101010101" pitchFamily="49" charset="-122"/>
              </a:rPr>
              <a:t>处理</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mn-ea"/>
              </a:rPr>
              <a:t>预</a:t>
            </a:r>
            <a:r>
              <a:rPr lang="zh-CN" altLang="en-US" sz="2000" dirty="0" smtClean="0">
                <a:latin typeface="+mn-ea"/>
              </a:rPr>
              <a:t>剪枝、后</a:t>
            </a:r>
            <a:r>
              <a:rPr lang="zh-CN" altLang="en-US" sz="2000" dirty="0">
                <a:latin typeface="+mn-ea"/>
              </a:rPr>
              <a:t>剪枝</a:t>
            </a:r>
            <a:endParaRPr lang="en-US" altLang="zh-CN" sz="2000" dirty="0">
              <a:latin typeface="+mn-ea"/>
            </a:endParaRPr>
          </a:p>
          <a:p>
            <a:r>
              <a:rPr lang="zh-CN" altLang="en-US" sz="2800" b="1" dirty="0">
                <a:latin typeface="黑体" panose="02010609060101010101" pitchFamily="49" charset="-122"/>
                <a:ea typeface="黑体" panose="02010609060101010101" pitchFamily="49" charset="-122"/>
              </a:rPr>
              <a:t>特殊属性</a:t>
            </a:r>
            <a:r>
              <a:rPr lang="zh-CN" altLang="en-US" sz="2800" b="1" dirty="0" smtClean="0">
                <a:latin typeface="黑体" panose="02010609060101010101" pitchFamily="49" charset="-122"/>
                <a:ea typeface="黑体" panose="02010609060101010101" pitchFamily="49" charset="-122"/>
              </a:rPr>
              <a:t>处理</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mn-ea"/>
              </a:rPr>
              <a:t>连续值、缺失值</a:t>
            </a:r>
            <a:endParaRPr lang="zh-CN" altLang="en-US" sz="2000" dirty="0">
              <a:latin typeface="+mn-ea"/>
            </a:endParaRPr>
          </a:p>
          <a:p>
            <a:pPr lvl="0" algn="l">
              <a:buClrTx/>
              <a:buSzTx/>
            </a:pPr>
            <a:r>
              <a:rPr lang="zh-CN" altLang="en-US" sz="2800" b="1" dirty="0">
                <a:latin typeface="黑体" panose="02010609060101010101" pitchFamily="49" charset="-122"/>
                <a:ea typeface="黑体" panose="02010609060101010101" pitchFamily="49" charset="-122"/>
              </a:rPr>
              <a:t>多变量决策树</a:t>
            </a:r>
            <a:endParaRPr lang="zh-CN" altLang="en-US" sz="2800" b="1" dirty="0">
              <a:latin typeface="黑体" panose="02010609060101010101" pitchFamily="49" charset="-122"/>
              <a:ea typeface="黑体" panose="02010609060101010101" pitchFamily="49" charset="-122"/>
            </a:endParaRPr>
          </a:p>
          <a:p>
            <a:endParaRPr lang="en-US" altLang="zh-CN" sz="2800" b="1" dirty="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作业题</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marL="0" algn="l">
              <a:lnSpc>
                <a:spcPct val="150000"/>
              </a:lnSpc>
              <a:buClrTx/>
              <a:buSzTx/>
              <a:buFontTx/>
              <a:buNone/>
            </a:pPr>
            <a:r>
              <a:rPr lang="zh-CN" altLang="en-US" sz="1800" dirty="0"/>
              <a:t>1.</a:t>
            </a:r>
            <a:r>
              <a:rPr lang="en-US" altLang="zh-CN" sz="1800" dirty="0"/>
              <a:t> </a:t>
            </a:r>
            <a:r>
              <a:rPr lang="zh-CN" altLang="en-US" sz="1800" dirty="0"/>
              <a:t>试分析使用最小训练误差作为决策树划分选择准则的缺陷。</a:t>
            </a:r>
            <a:endParaRPr lang="zh-CN" altLang="en-US" sz="1800" dirty="0"/>
          </a:p>
          <a:p>
            <a:pPr marL="0" algn="l">
              <a:lnSpc>
                <a:spcPct val="150000"/>
              </a:lnSpc>
              <a:buClrTx/>
              <a:buSzTx/>
              <a:buFontTx/>
              <a:buNone/>
            </a:pPr>
            <a:r>
              <a:rPr lang="zh-CN" altLang="en-US" sz="1800" dirty="0"/>
              <a:t>2.</a:t>
            </a:r>
            <a:r>
              <a:rPr lang="en-US" altLang="zh-CN" sz="1800" dirty="0"/>
              <a:t> </a:t>
            </a:r>
            <a:r>
              <a:rPr lang="zh-CN" altLang="en-US" sz="1800" dirty="0"/>
              <a:t>试将缺失值的处理机制推广到基尼指数的计算中。</a:t>
            </a:r>
            <a:endParaRPr lang="zh-CN" alt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归纳学习</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rPr>
              <a:t>归纳学习存在一个基本的假设</a:t>
            </a:r>
            <a:endParaRPr lang="en-US" altLang="zh-CN" sz="2400" dirty="0">
              <a:latin typeface="+mn-ea"/>
            </a:endParaRPr>
          </a:p>
          <a:p>
            <a:pPr lvl="2"/>
            <a:r>
              <a:rPr lang="zh-CN" altLang="en-US" sz="2000" dirty="0">
                <a:latin typeface="+mn-ea"/>
              </a:rPr>
              <a:t>任一假设如果能够在足够大的训练样本集中很好的逼近目标函数，则它也能在未见样本中很好地逼近目标函数。该假定是归纳学习的有效性的前提条件</a:t>
            </a:r>
            <a:endParaRPr lang="en-US" altLang="zh-CN" sz="2000" dirty="0">
              <a:latin typeface="+mn-ea"/>
            </a:endParaRPr>
          </a:p>
          <a:p>
            <a:pPr lvl="1"/>
            <a:r>
              <a:rPr lang="zh-CN" altLang="en-US" sz="2400" dirty="0">
                <a:latin typeface="+mn-ea"/>
              </a:rPr>
              <a:t>归纳过程就是在描述空间中进行</a:t>
            </a:r>
            <a:r>
              <a:rPr lang="zh-CN" altLang="en-US" sz="2400" dirty="0">
                <a:solidFill>
                  <a:srgbClr val="0000FF"/>
                </a:solidFill>
                <a:latin typeface="+mn-ea"/>
              </a:rPr>
              <a:t>搜索</a:t>
            </a:r>
            <a:r>
              <a:rPr lang="zh-CN" altLang="en-US" sz="2400" dirty="0">
                <a:latin typeface="+mn-ea"/>
              </a:rPr>
              <a:t>的过程</a:t>
            </a:r>
            <a:endParaRPr lang="en-US" altLang="zh-CN" sz="2400" dirty="0">
              <a:latin typeface="+mn-ea"/>
            </a:endParaRPr>
          </a:p>
          <a:p>
            <a:pPr lvl="1"/>
            <a:r>
              <a:rPr lang="zh-CN" altLang="en-US" sz="2400" dirty="0">
                <a:latin typeface="+mn-ea"/>
              </a:rPr>
              <a:t>归纳可分为自顶向下，自底向上和双向搜索三种方式</a:t>
            </a:r>
            <a:endParaRPr lang="en-US" altLang="zh-CN" sz="2400" dirty="0">
              <a:latin typeface="+mn-ea"/>
            </a:endParaRPr>
          </a:p>
          <a:p>
            <a:pPr lvl="2"/>
            <a:r>
              <a:rPr lang="zh-CN" altLang="en-US" sz="2000" dirty="0">
                <a:latin typeface="+mn-ea"/>
              </a:rPr>
              <a:t>自底向上法一次处理一个输入</a:t>
            </a:r>
            <a:r>
              <a:rPr lang="zh-CN" altLang="en-US" sz="2000" dirty="0" smtClean="0">
                <a:latin typeface="+mn-ea"/>
              </a:rPr>
              <a:t>对象，将</a:t>
            </a:r>
            <a:r>
              <a:rPr lang="zh-CN" altLang="en-US" sz="2000" dirty="0">
                <a:latin typeface="+mn-ea"/>
              </a:rPr>
              <a:t>描述逐步</a:t>
            </a:r>
            <a:r>
              <a:rPr lang="zh-CN" altLang="en-US" sz="2000" dirty="0" smtClean="0">
                <a:latin typeface="+mn-ea"/>
              </a:rPr>
              <a:t>一般化，直到</a:t>
            </a:r>
            <a:r>
              <a:rPr lang="zh-CN" altLang="en-US" sz="2000" dirty="0">
                <a:latin typeface="+mn-ea"/>
              </a:rPr>
              <a:t>最终的一般化描述</a:t>
            </a:r>
            <a:endParaRPr lang="en-US" altLang="zh-CN" sz="2000" dirty="0">
              <a:latin typeface="+mn-ea"/>
            </a:endParaRPr>
          </a:p>
          <a:p>
            <a:pPr lvl="2"/>
            <a:r>
              <a:rPr lang="zh-CN" altLang="en-US" sz="2000" dirty="0">
                <a:latin typeface="+mn-ea"/>
              </a:rPr>
              <a:t>自顶向下法对可能的一般性描述集进行搜索，试图找到一些满足一定要求的最优的描述</a:t>
            </a:r>
            <a:endParaRPr lang="zh-CN" altLang="en-US" sz="2000" dirty="0">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决策树</a:t>
            </a:r>
            <a:endParaRPr lang="en-US" altLang="zh-CN" sz="2800" b="1" dirty="0" smtClean="0">
              <a:latin typeface="黑体" panose="02010609060101010101" pitchFamily="49" charset="-122"/>
              <a:ea typeface="黑体" panose="02010609060101010101" pitchFamily="49" charset="-122"/>
            </a:endParaRPr>
          </a:p>
          <a:p>
            <a:pPr lvl="1"/>
            <a:r>
              <a:rPr lang="zh-CN" altLang="en-US" sz="2400" dirty="0">
                <a:latin typeface="+mn-ea"/>
              </a:rPr>
              <a:t>决策树技术发现数据模式和规则的核心是</a:t>
            </a:r>
            <a:r>
              <a:rPr lang="zh-CN" altLang="en-US" sz="2400" dirty="0" smtClean="0">
                <a:latin typeface="+mn-ea"/>
              </a:rPr>
              <a:t>归纳</a:t>
            </a:r>
            <a:r>
              <a:rPr lang="zh-CN" altLang="en-US" sz="2400" dirty="0">
                <a:latin typeface="+mn-ea"/>
              </a:rPr>
              <a:t>学习</a:t>
            </a:r>
            <a:endParaRPr lang="en-US" altLang="zh-CN" sz="2400" dirty="0" smtClean="0">
              <a:latin typeface="+mn-ea"/>
            </a:endParaRPr>
          </a:p>
          <a:p>
            <a:pPr lvl="1"/>
            <a:r>
              <a:rPr lang="zh-CN" altLang="en-US" sz="2400" dirty="0"/>
              <a:t>决策树是一种典型的分类</a:t>
            </a:r>
            <a:r>
              <a:rPr lang="zh-CN" altLang="en-US" sz="2400" dirty="0" smtClean="0"/>
              <a:t>方法</a:t>
            </a:r>
            <a:endParaRPr lang="en-US" altLang="zh-CN" sz="2400" dirty="0" smtClean="0"/>
          </a:p>
          <a:p>
            <a:pPr lvl="2"/>
            <a:r>
              <a:rPr lang="zh-CN" altLang="en-US" sz="2000" dirty="0" smtClean="0"/>
              <a:t>对</a:t>
            </a:r>
            <a:r>
              <a:rPr lang="zh-CN" altLang="en-US" sz="2000" dirty="0"/>
              <a:t>数据进行处理，利用</a:t>
            </a:r>
            <a:r>
              <a:rPr lang="zh-CN" altLang="en-US" sz="2000" dirty="0" smtClean="0"/>
              <a:t>归纳</a:t>
            </a:r>
            <a:r>
              <a:rPr lang="zh-CN" altLang="en-US" sz="2000" dirty="0"/>
              <a:t>学习</a:t>
            </a:r>
            <a:r>
              <a:rPr lang="zh-CN" altLang="en-US" sz="2000" dirty="0" smtClean="0"/>
              <a:t>生成</a:t>
            </a:r>
            <a:r>
              <a:rPr lang="zh-CN" altLang="en-US" sz="2000" dirty="0"/>
              <a:t>可读的规则和</a:t>
            </a:r>
            <a:r>
              <a:rPr lang="zh-CN" altLang="en-US" sz="2000" dirty="0" smtClean="0"/>
              <a:t>决策树</a:t>
            </a:r>
            <a:endParaRPr lang="en-US" altLang="zh-CN" sz="2000" dirty="0" smtClean="0"/>
          </a:p>
          <a:p>
            <a:pPr lvl="2"/>
            <a:r>
              <a:rPr lang="zh-CN" altLang="en-US" sz="2000" dirty="0" smtClean="0"/>
              <a:t>使用</a:t>
            </a:r>
            <a:r>
              <a:rPr lang="zh-CN" altLang="en-US" sz="2000" dirty="0"/>
              <a:t>决策</a:t>
            </a:r>
            <a:r>
              <a:rPr lang="zh-CN" altLang="en-US" sz="2000" dirty="0" smtClean="0">
                <a:sym typeface="+mn-ea"/>
              </a:rPr>
              <a:t>树</a:t>
            </a:r>
            <a:r>
              <a:rPr lang="zh-CN" altLang="en-US" sz="2000" dirty="0"/>
              <a:t>对新数据进行分析</a:t>
            </a:r>
            <a:endParaRPr lang="en-US" altLang="zh-CN" sz="2000" dirty="0"/>
          </a:p>
          <a:p>
            <a:pPr lvl="1"/>
            <a:r>
              <a:rPr lang="zh-CN" altLang="en-US" sz="2400" dirty="0" smtClean="0"/>
              <a:t>本质</a:t>
            </a:r>
            <a:r>
              <a:rPr lang="zh-CN" altLang="en-US" sz="2400" dirty="0"/>
              <a:t>上决策树是通过一系列规则对数据进行分类</a:t>
            </a:r>
            <a:r>
              <a:rPr lang="zh-CN" altLang="en-US" sz="2400" dirty="0" smtClean="0"/>
              <a:t>的</a:t>
            </a:r>
            <a:r>
              <a:rPr lang="zh-CN" altLang="en-US" sz="2400" dirty="0"/>
              <a:t>过程</a:t>
            </a:r>
            <a:endParaRPr lang="en-US" altLang="zh-CN" sz="2400" dirty="0" smtClean="0"/>
          </a:p>
          <a:p>
            <a:pPr lvl="1"/>
            <a:r>
              <a:rPr lang="zh-CN" altLang="en-US" sz="2400" dirty="0"/>
              <a:t>决策树的优点</a:t>
            </a:r>
            <a:endParaRPr lang="zh-CN" altLang="en-US" sz="2400" dirty="0"/>
          </a:p>
          <a:p>
            <a:pPr lvl="2"/>
            <a:r>
              <a:rPr lang="zh-CN" altLang="en-US" sz="2000" dirty="0"/>
              <a:t>推理过程容易理解，决策推理过程可以表示成</a:t>
            </a:r>
            <a:r>
              <a:rPr lang="en-US" altLang="zh-CN" sz="2000" dirty="0"/>
              <a:t>If Then</a:t>
            </a:r>
            <a:r>
              <a:rPr lang="zh-CN" altLang="en-US" sz="2000" dirty="0" smtClean="0"/>
              <a:t>形式</a:t>
            </a:r>
            <a:endParaRPr lang="en-US" altLang="zh-CN" sz="2000" dirty="0" smtClean="0"/>
          </a:p>
          <a:p>
            <a:pPr lvl="2"/>
            <a:r>
              <a:rPr lang="zh-CN" altLang="en-US" sz="2000" dirty="0"/>
              <a:t>推理过程完全依赖于属性变量的取值特点</a:t>
            </a:r>
            <a:endParaRPr lang="en-US" altLang="zh-CN" sz="2000" dirty="0" smtClean="0">
              <a:latin typeface="+mn-ea"/>
            </a:endParaRPr>
          </a:p>
          <a:p>
            <a:pPr lvl="2"/>
            <a:r>
              <a:rPr lang="zh-CN" altLang="en-US" sz="2000" dirty="0"/>
              <a:t>可自动忽略目标变量没有贡献的属性变量，也为判断属性变量的重要性，减少变量的数目提供</a:t>
            </a:r>
            <a:r>
              <a:rPr lang="zh-CN" altLang="en-US" sz="2000" dirty="0" smtClean="0"/>
              <a:t>参考</a:t>
            </a:r>
            <a:endParaRPr lang="zh-CN" altLang="en-US" sz="2000" dirty="0">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模型结构</a:t>
            </a:r>
            <a:endParaRPr lang="en-US" altLang="zh-CN" sz="2800" b="1" dirty="0">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学习</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算法</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剪枝</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处理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特殊属性处理</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sym typeface="+mn-ea"/>
              </a:rPr>
              <a:t>多变量决策树</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PLACING_PICTURE_USER_VIEWPORT" val="{&quot;height&quot;:7154.483464566929,&quot;width&quot;:8958.475590551181}"/>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PP_MARK_KEY" val="18dffec7-794f-4412-923e-d99cd828ffbf"/>
  <p:tag name="COMMONDATA" val="eyJoZGlkIjoiYzcyNDA3ZWU5ZjBhOTlmMGJhNWQxYWZkMzY5MjBmODcifQ=="/>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7367</Words>
  <Application>WPS 演示</Application>
  <PresentationFormat>全屏显示(4:3)</PresentationFormat>
  <Paragraphs>1808</Paragraphs>
  <Slides>64</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93</vt:i4>
      </vt:variant>
      <vt:variant>
        <vt:lpstr>幻灯片标题</vt:lpstr>
      </vt:variant>
      <vt:variant>
        <vt:i4>64</vt:i4>
      </vt:variant>
    </vt:vector>
  </HeadingPairs>
  <TitlesOfParts>
    <vt:vector size="174" baseType="lpstr">
      <vt:lpstr>Arial</vt:lpstr>
      <vt:lpstr>宋体</vt:lpstr>
      <vt:lpstr>Wingdings</vt:lpstr>
      <vt:lpstr>黑体</vt:lpstr>
      <vt:lpstr>Calibri</vt:lpstr>
      <vt:lpstr>微软雅黑</vt:lpstr>
      <vt:lpstr>Arial Unicode MS</vt:lpstr>
      <vt:lpstr>Times New Roman</vt:lpstr>
      <vt:lpstr>华文楷体</vt:lpstr>
      <vt:lpstr>幼圆</vt:lpstr>
      <vt:lpstr>Verdana</vt:lpstr>
      <vt:lpstr>楷体</vt:lpstr>
      <vt:lpstr>Times</vt:lpstr>
      <vt:lpstr>Times</vt:lpstr>
      <vt:lpstr>Palatino</vt:lpstr>
      <vt:lpstr>Palatino Linotype</vt:lpstr>
      <vt:lpstr>Office 主题</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PowerPoint 演示文稿</vt:lpstr>
      <vt:lpstr>内容安排</vt:lpstr>
      <vt:lpstr>内容安排</vt:lpstr>
      <vt:lpstr>本节目录</vt:lpstr>
      <vt:lpstr>本节目录</vt:lpstr>
      <vt:lpstr>背景知识</vt:lpstr>
      <vt:lpstr>背景知识</vt:lpstr>
      <vt:lpstr>背景知识</vt:lpstr>
      <vt:lpstr>本节目录</vt:lpstr>
      <vt:lpstr>模型结构</vt:lpstr>
      <vt:lpstr>模型结构</vt:lpstr>
      <vt:lpstr>模型结构</vt:lpstr>
      <vt:lpstr>模型结构</vt:lpstr>
      <vt:lpstr>模型结构</vt:lpstr>
      <vt:lpstr>本节目录</vt:lpstr>
      <vt:lpstr>学习算法</vt:lpstr>
      <vt:lpstr>学习算法</vt:lpstr>
      <vt:lpstr>学习算法</vt:lpstr>
      <vt:lpstr>学习算法</vt:lpstr>
      <vt:lpstr>学习算法</vt:lpstr>
      <vt:lpstr>学习算法</vt:lpstr>
      <vt:lpstr>学习算法</vt:lpstr>
      <vt:lpstr>学习算法</vt:lpstr>
      <vt:lpstr>学习算法</vt:lpstr>
      <vt:lpstr>学习算法</vt:lpstr>
      <vt:lpstr>本节目录</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剪枝处理</vt:lpstr>
      <vt:lpstr>本节目录</vt:lpstr>
      <vt:lpstr>特殊属性处理</vt:lpstr>
      <vt:lpstr>特殊属性处理</vt:lpstr>
      <vt:lpstr>特殊属性处理</vt:lpstr>
      <vt:lpstr>特殊属性处理</vt:lpstr>
      <vt:lpstr>特殊属性处理</vt:lpstr>
      <vt:lpstr>特殊属性处理</vt:lpstr>
      <vt:lpstr>特殊属性处理</vt:lpstr>
      <vt:lpstr>特殊属性处理</vt:lpstr>
      <vt:lpstr>特殊属性处理</vt:lpstr>
      <vt:lpstr>特殊属性处理</vt:lpstr>
      <vt:lpstr>本节目录</vt:lpstr>
      <vt:lpstr>多变量决策树</vt:lpstr>
      <vt:lpstr>多变量决策树</vt:lpstr>
      <vt:lpstr>多变量决策树</vt:lpstr>
      <vt:lpstr>总结</vt:lpstr>
      <vt:lpstr>作业题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lcl</cp:lastModifiedBy>
  <cp:revision>1010</cp:revision>
  <dcterms:created xsi:type="dcterms:W3CDTF">2020-09-26T01:51:00Z</dcterms:created>
  <dcterms:modified xsi:type="dcterms:W3CDTF">2024-09-12T11:59:11Z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C34B90576D05461CBBA82E6605672C23</vt:lpwstr>
  </property>
  <property fmtid="{D5CDD505-2E9C-101B-9397-08002B2CF9AE}" pid="3" name="KSOProductBuildVer">
    <vt:lpwstr>2052-12.1.0.17827</vt:lpwstr>
  </property>
</Properties>
</file>