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340" r:id="rId3"/>
    <p:sldId id="451" r:id="rId4"/>
    <p:sldId id="452" r:id="rId5"/>
    <p:sldId id="288" r:id="rId6"/>
    <p:sldId id="357" r:id="rId7"/>
    <p:sldId id="343" r:id="rId8"/>
    <p:sldId id="344" r:id="rId9"/>
    <p:sldId id="345" r:id="rId10"/>
    <p:sldId id="346" r:id="rId11"/>
    <p:sldId id="347" r:id="rId12"/>
    <p:sldId id="348" r:id="rId13"/>
    <p:sldId id="349" r:id="rId14"/>
    <p:sldId id="350" r:id="rId15"/>
    <p:sldId id="259" r:id="rId16"/>
    <p:sldId id="289" r:id="rId17"/>
    <p:sldId id="290" r:id="rId18"/>
    <p:sldId id="406" r:id="rId19"/>
    <p:sldId id="407" r:id="rId20"/>
    <p:sldId id="291" r:id="rId21"/>
    <p:sldId id="292" r:id="rId22"/>
    <p:sldId id="293" r:id="rId23"/>
    <p:sldId id="294" r:id="rId24"/>
    <p:sldId id="295" r:id="rId25"/>
    <p:sldId id="351" r:id="rId26"/>
    <p:sldId id="296" r:id="rId27"/>
    <p:sldId id="297" r:id="rId28"/>
    <p:sldId id="298" r:id="rId29"/>
    <p:sldId id="354" r:id="rId30"/>
    <p:sldId id="299" r:id="rId31"/>
    <p:sldId id="300" r:id="rId32"/>
    <p:sldId id="301" r:id="rId33"/>
    <p:sldId id="335" r:id="rId34"/>
    <p:sldId id="336" r:id="rId35"/>
    <p:sldId id="337" r:id="rId36"/>
    <p:sldId id="338" r:id="rId37"/>
    <p:sldId id="339" r:id="rId38"/>
    <p:sldId id="302" r:id="rId39"/>
    <p:sldId id="309" r:id="rId40"/>
    <p:sldId id="460" r:id="rId41"/>
    <p:sldId id="463" r:id="rId42"/>
    <p:sldId id="464" r:id="rId43"/>
    <p:sldId id="465" r:id="rId44"/>
    <p:sldId id="466" r:id="rId45"/>
    <p:sldId id="467" r:id="rId46"/>
    <p:sldId id="461" r:id="rId47"/>
    <p:sldId id="453" r:id="rId48"/>
    <p:sldId id="454" r:id="rId49"/>
    <p:sldId id="455" r:id="rId50"/>
    <p:sldId id="456" r:id="rId51"/>
    <p:sldId id="457" r:id="rId52"/>
    <p:sldId id="458" r:id="rId53"/>
    <p:sldId id="459" r:id="rId54"/>
    <p:sldId id="356" r:id="rId55"/>
    <p:sldId id="363" r:id="rId56"/>
    <p:sldId id="364" r:id="rId57"/>
    <p:sldId id="358" r:id="rId58"/>
  </p:sldIdLst>
  <p:sldSz cx="9144000" cy="6858000" type="screen4x3"/>
  <p:notesSz cx="6858000" cy="9144000"/>
  <p:custDataLst>
    <p:tags r:id="rId6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1" userDrawn="1">
          <p15:clr>
            <a:srgbClr val="A4A3A4"/>
          </p15:clr>
        </p15:guide>
        <p15:guide id="2" pos="28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108" d="100"/>
          <a:sy n="108" d="100"/>
        </p:scale>
        <p:origin x="-1692" y="-84"/>
      </p:cViewPr>
      <p:guideLst>
        <p:guide orient="horz" pos="2141"/>
        <p:guide pos="2873"/>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gs" Target="tags/tag13.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 Type="http://schemas.openxmlformats.org/officeDocument/2006/relationships/image" Target="../media/image4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50.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59.wmf"/><Relationship Id="rId8" Type="http://schemas.openxmlformats.org/officeDocument/2006/relationships/image" Target="../media/image57.wmf"/><Relationship Id="rId7" Type="http://schemas.openxmlformats.org/officeDocument/2006/relationships/image" Target="../media/image56.wmf"/><Relationship Id="rId6" Type="http://schemas.openxmlformats.org/officeDocument/2006/relationships/image" Target="../media/image55.wmf"/><Relationship Id="rId5" Type="http://schemas.openxmlformats.org/officeDocument/2006/relationships/image" Target="../media/image54.wmf"/><Relationship Id="rId4" Type="http://schemas.openxmlformats.org/officeDocument/2006/relationships/image" Target="../media/image50.wmf"/><Relationship Id="rId3" Type="http://schemas.openxmlformats.org/officeDocument/2006/relationships/image" Target="../media/image53.wmf"/><Relationship Id="rId2" Type="http://schemas.openxmlformats.org/officeDocument/2006/relationships/image" Target="../media/image35.wmf"/><Relationship Id="rId10" Type="http://schemas.openxmlformats.org/officeDocument/2006/relationships/image" Target="../media/image60.wmf"/><Relationship Id="rId1" Type="http://schemas.openxmlformats.org/officeDocument/2006/relationships/image" Target="../media/image52.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image" Target="../media/image68.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6.wmf"/><Relationship Id="rId5" Type="http://schemas.openxmlformats.org/officeDocument/2006/relationships/image" Target="../media/image15.wmf"/><Relationship Id="rId4" Type="http://schemas.openxmlformats.org/officeDocument/2006/relationships/image" Target="../media/image14.wmf"/><Relationship Id="rId3" Type="http://schemas.openxmlformats.org/officeDocument/2006/relationships/image" Target="../media/image13.wmf"/><Relationship Id="rId2" Type="http://schemas.openxmlformats.org/officeDocument/2006/relationships/image" Target="../media/image9.wmf"/><Relationship Id="rId1" Type="http://schemas.openxmlformats.org/officeDocument/2006/relationships/image" Target="../media/image11.wmf"/></Relationships>
</file>

<file path=ppt/drawings/_rels/vmlDrawing20.vml.rels><?xml version="1.0" encoding="UTF-8" standalone="yes"?>
<Relationships xmlns="http://schemas.openxmlformats.org/package/2006/relationships"><Relationship Id="rId7" Type="http://schemas.openxmlformats.org/officeDocument/2006/relationships/image" Target="../media/image84.wmf"/><Relationship Id="rId6" Type="http://schemas.openxmlformats.org/officeDocument/2006/relationships/image" Target="../media/image76.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77.wmf"/><Relationship Id="rId1" Type="http://schemas.openxmlformats.org/officeDocument/2006/relationships/image" Target="../media/image7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5.wmf"/><Relationship Id="rId1"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5" Type="http://schemas.openxmlformats.org/officeDocument/2006/relationships/image" Target="../media/image9.wmf"/><Relationship Id="rId4" Type="http://schemas.openxmlformats.org/officeDocument/2006/relationships/image" Target="../media/image32.wmf"/><Relationship Id="rId3" Type="http://schemas.openxmlformats.org/officeDocument/2006/relationships/image" Target="../media/image25.wmf"/><Relationship Id="rId2" Type="http://schemas.openxmlformats.org/officeDocument/2006/relationships/image" Target="../media/image31.wmf"/><Relationship Id="rId1" Type="http://schemas.openxmlformats.org/officeDocument/2006/relationships/image" Target="../media/image3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5.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3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FB7CD9-437C-42E9-AA7C-FB34E81D8FB0}"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D7B0E-E2A2-4918-B20C-8FEA3755FB3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占位符 1"/>
          <p:cNvSpPr txBox="1"/>
          <p:nvPr userDrawn="1"/>
        </p:nvSpPr>
        <p:spPr>
          <a:xfrm>
            <a:off x="251520" y="77876"/>
            <a:ext cx="8435280" cy="576064"/>
          </a:xfrm>
          <a:prstGeom prst="rect">
            <a:avLst/>
          </a:prstGeom>
        </p:spPr>
        <p:txBody>
          <a:bodyPr vert="horz" lIns="91440" tIns="45720" rIns="91440" bIns="45720" rtlCol="0" anchor="ctr">
            <a:noAutofit/>
          </a:bodyPr>
          <a:lstStyle>
            <a:lvl1pPr algn="l" defTabSz="914400" rtl="0" eaLnBrk="1" latinLnBrk="0" hangingPunct="1">
              <a:spcBef>
                <a:spcPct val="0"/>
              </a:spcBef>
              <a:buNone/>
              <a:defRPr sz="3600" kern="1200">
                <a:solidFill>
                  <a:schemeClr val="tx1"/>
                </a:solidFill>
                <a:latin typeface="+mj-lt"/>
                <a:ea typeface="+mj-ea"/>
                <a:cs typeface="+mj-cs"/>
              </a:defRPr>
            </a:lvl1pPr>
          </a:lstStyle>
          <a:p>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矩形 7"/>
          <p:cNvSpPr/>
          <p:nvPr userDrawn="1"/>
        </p:nvSpPr>
        <p:spPr>
          <a:xfrm>
            <a:off x="0" y="729908"/>
            <a:ext cx="9144000" cy="15117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7.wmf"/><Relationship Id="rId7" Type="http://schemas.openxmlformats.org/officeDocument/2006/relationships/oleObject" Target="../embeddings/oleObject4.bin"/><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wmf"/><Relationship Id="rId16" Type="http://schemas.openxmlformats.org/officeDocument/2006/relationships/vmlDrawing" Target="../drawings/vmlDrawing1.vml"/><Relationship Id="rId15" Type="http://schemas.openxmlformats.org/officeDocument/2006/relationships/slideLayout" Target="../slideLayouts/slideLayout1.xml"/><Relationship Id="rId14" Type="http://schemas.openxmlformats.org/officeDocument/2006/relationships/image" Target="../media/image10.png"/><Relationship Id="rId13" Type="http://schemas.openxmlformats.org/officeDocument/2006/relationships/oleObject" Target="../embeddings/oleObject7.bin"/><Relationship Id="rId12" Type="http://schemas.openxmlformats.org/officeDocument/2006/relationships/image" Target="../media/image9.wmf"/><Relationship Id="rId11" Type="http://schemas.openxmlformats.org/officeDocument/2006/relationships/oleObject" Target="../embeddings/oleObject6.bin"/><Relationship Id="rId10" Type="http://schemas.openxmlformats.org/officeDocument/2006/relationships/image" Target="../media/image8.wmf"/><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oleObject" Target="../embeddings/oleObject11.bin"/><Relationship Id="rId7" Type="http://schemas.openxmlformats.org/officeDocument/2006/relationships/image" Target="../media/image13.wmf"/><Relationship Id="rId6" Type="http://schemas.openxmlformats.org/officeDocument/2006/relationships/oleObject" Target="../embeddings/oleObject10.bin"/><Relationship Id="rId5" Type="http://schemas.openxmlformats.org/officeDocument/2006/relationships/image" Target="../media/image9.wmf"/><Relationship Id="rId4" Type="http://schemas.openxmlformats.org/officeDocument/2006/relationships/oleObject" Target="../embeddings/oleObject9.bin"/><Relationship Id="rId3" Type="http://schemas.openxmlformats.org/officeDocument/2006/relationships/image" Target="../media/image12.png"/><Relationship Id="rId2" Type="http://schemas.openxmlformats.org/officeDocument/2006/relationships/image" Target="../media/image11.wmf"/><Relationship Id="rId16" Type="http://schemas.openxmlformats.org/officeDocument/2006/relationships/vmlDrawing" Target="../drawings/vmlDrawing2.vml"/><Relationship Id="rId15" Type="http://schemas.openxmlformats.org/officeDocument/2006/relationships/slideLayout" Target="../slideLayouts/slideLayout1.xml"/><Relationship Id="rId14" Type="http://schemas.openxmlformats.org/officeDocument/2006/relationships/image" Target="../media/image17.png"/><Relationship Id="rId13" Type="http://schemas.openxmlformats.org/officeDocument/2006/relationships/image" Target="../media/image16.wmf"/><Relationship Id="rId12" Type="http://schemas.openxmlformats.org/officeDocument/2006/relationships/oleObject" Target="../embeddings/oleObject13.bin"/><Relationship Id="rId11" Type="http://schemas.openxmlformats.org/officeDocument/2006/relationships/image" Target="../media/image15.wmf"/><Relationship Id="rId10" Type="http://schemas.openxmlformats.org/officeDocument/2006/relationships/oleObject" Target="../embeddings/oleObject12.bin"/><Relationship Id="rId1"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1.xml"/><Relationship Id="rId5" Type="http://schemas.openxmlformats.org/officeDocument/2006/relationships/image" Target="../media/image19.wmf"/><Relationship Id="rId4" Type="http://schemas.openxmlformats.org/officeDocument/2006/relationships/oleObject" Target="../embeddings/oleObject15.bin"/><Relationship Id="rId3" Type="http://schemas.openxmlformats.org/officeDocument/2006/relationships/image" Target="../media/image18.wmf"/><Relationship Id="rId2" Type="http://schemas.openxmlformats.org/officeDocument/2006/relationships/oleObject" Target="../embeddings/oleObject14.bin"/><Relationship Id="rId1"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9" Type="http://schemas.openxmlformats.org/officeDocument/2006/relationships/image" Target="../media/image27.png"/><Relationship Id="rId8" Type="http://schemas.openxmlformats.org/officeDocument/2006/relationships/image" Target="../media/image26.png"/><Relationship Id="rId7" Type="http://schemas.openxmlformats.org/officeDocument/2006/relationships/image" Target="../media/image25.wmf"/><Relationship Id="rId6" Type="http://schemas.openxmlformats.org/officeDocument/2006/relationships/oleObject" Target="../embeddings/oleObject17.bin"/><Relationship Id="rId5" Type="http://schemas.openxmlformats.org/officeDocument/2006/relationships/image" Target="../media/image9.wmf"/><Relationship Id="rId4" Type="http://schemas.openxmlformats.org/officeDocument/2006/relationships/oleObject" Target="../embeddings/oleObject16.bin"/><Relationship Id="rId3" Type="http://schemas.openxmlformats.org/officeDocument/2006/relationships/image" Target="../media/image24.png"/><Relationship Id="rId2" Type="http://schemas.openxmlformats.org/officeDocument/2006/relationships/image" Target="../media/image23.png"/><Relationship Id="rId11" Type="http://schemas.openxmlformats.org/officeDocument/2006/relationships/vmlDrawing" Target="../drawings/vmlDrawing4.vml"/><Relationship Id="rId10" Type="http://schemas.openxmlformats.org/officeDocument/2006/relationships/slideLayout" Target="../slideLayouts/slideLayout1.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9" Type="http://schemas.openxmlformats.org/officeDocument/2006/relationships/image" Target="../media/image29.png"/><Relationship Id="rId8" Type="http://schemas.openxmlformats.org/officeDocument/2006/relationships/oleObject" Target="../embeddings/oleObject22.bin"/><Relationship Id="rId7" Type="http://schemas.openxmlformats.org/officeDocument/2006/relationships/image" Target="../media/image28.wmf"/><Relationship Id="rId6" Type="http://schemas.openxmlformats.org/officeDocument/2006/relationships/oleObject" Target="../embeddings/oleObject21.bin"/><Relationship Id="rId5" Type="http://schemas.openxmlformats.org/officeDocument/2006/relationships/oleObject" Target="../embeddings/oleObject20.bin"/><Relationship Id="rId4" Type="http://schemas.openxmlformats.org/officeDocument/2006/relationships/image" Target="../media/image25.wmf"/><Relationship Id="rId3" Type="http://schemas.openxmlformats.org/officeDocument/2006/relationships/oleObject" Target="../embeddings/oleObject19.bin"/><Relationship Id="rId2" Type="http://schemas.openxmlformats.org/officeDocument/2006/relationships/image" Target="../media/image9.wmf"/><Relationship Id="rId11" Type="http://schemas.openxmlformats.org/officeDocument/2006/relationships/vmlDrawing" Target="../drawings/vmlDrawing5.vml"/><Relationship Id="rId10" Type="http://schemas.openxmlformats.org/officeDocument/2006/relationships/slideLayout" Target="../slideLayouts/slideLayout1.xml"/><Relationship Id="rId1"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32.wmf"/><Relationship Id="rId7" Type="http://schemas.openxmlformats.org/officeDocument/2006/relationships/oleObject" Target="../embeddings/oleObject26.bin"/><Relationship Id="rId6" Type="http://schemas.openxmlformats.org/officeDocument/2006/relationships/image" Target="../media/image25.wmf"/><Relationship Id="rId5" Type="http://schemas.openxmlformats.org/officeDocument/2006/relationships/oleObject" Target="../embeddings/oleObject25.bin"/><Relationship Id="rId4" Type="http://schemas.openxmlformats.org/officeDocument/2006/relationships/image" Target="../media/image31.wmf"/><Relationship Id="rId3" Type="http://schemas.openxmlformats.org/officeDocument/2006/relationships/oleObject" Target="../embeddings/oleObject24.bin"/><Relationship Id="rId2" Type="http://schemas.openxmlformats.org/officeDocument/2006/relationships/image" Target="../media/image30.wmf"/><Relationship Id="rId12" Type="http://schemas.openxmlformats.org/officeDocument/2006/relationships/vmlDrawing" Target="../drawings/vmlDrawing6.vml"/><Relationship Id="rId11" Type="http://schemas.openxmlformats.org/officeDocument/2006/relationships/slideLayout" Target="../slideLayouts/slideLayout1.xml"/><Relationship Id="rId10" Type="http://schemas.openxmlformats.org/officeDocument/2006/relationships/image" Target="../media/image9.wmf"/><Relationship Id="rId1"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8" Type="http://schemas.openxmlformats.org/officeDocument/2006/relationships/vmlDrawing" Target="../drawings/vmlDrawing7.vml"/><Relationship Id="rId7" Type="http://schemas.openxmlformats.org/officeDocument/2006/relationships/slideLayout" Target="../slideLayouts/slideLayout1.xml"/><Relationship Id="rId6" Type="http://schemas.openxmlformats.org/officeDocument/2006/relationships/oleObject" Target="../embeddings/oleObject31.bin"/><Relationship Id="rId5" Type="http://schemas.openxmlformats.org/officeDocument/2006/relationships/image" Target="../media/image34.wmf"/><Relationship Id="rId4" Type="http://schemas.openxmlformats.org/officeDocument/2006/relationships/oleObject" Target="../embeddings/oleObject30.bin"/><Relationship Id="rId3" Type="http://schemas.openxmlformats.org/officeDocument/2006/relationships/oleObject" Target="../embeddings/oleObject29.bin"/><Relationship Id="rId2" Type="http://schemas.openxmlformats.org/officeDocument/2006/relationships/image" Target="../media/image33.wmf"/><Relationship Id="rId1"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9" Type="http://schemas.openxmlformats.org/officeDocument/2006/relationships/image" Target="../media/image38.png"/><Relationship Id="rId8" Type="http://schemas.openxmlformats.org/officeDocument/2006/relationships/image" Target="../media/image37.png"/><Relationship Id="rId7" Type="http://schemas.openxmlformats.org/officeDocument/2006/relationships/oleObject" Target="../embeddings/oleObject35.bin"/><Relationship Id="rId6" Type="http://schemas.openxmlformats.org/officeDocument/2006/relationships/image" Target="../media/image36.png"/><Relationship Id="rId5" Type="http://schemas.openxmlformats.org/officeDocument/2006/relationships/oleObject" Target="../embeddings/oleObject34.bin"/><Relationship Id="rId4" Type="http://schemas.openxmlformats.org/officeDocument/2006/relationships/image" Target="../media/image34.wmf"/><Relationship Id="rId3" Type="http://schemas.openxmlformats.org/officeDocument/2006/relationships/oleObject" Target="../embeddings/oleObject33.bin"/><Relationship Id="rId2" Type="http://schemas.openxmlformats.org/officeDocument/2006/relationships/image" Target="../media/image35.wmf"/><Relationship Id="rId12" Type="http://schemas.openxmlformats.org/officeDocument/2006/relationships/vmlDrawing" Target="../drawings/vmlDrawing8.vml"/><Relationship Id="rId11" Type="http://schemas.openxmlformats.org/officeDocument/2006/relationships/slideLayout" Target="../slideLayouts/slideLayout1.xml"/><Relationship Id="rId10" Type="http://schemas.openxmlformats.org/officeDocument/2006/relationships/image" Target="../media/image39.png"/><Relationship Id="rId1" Type="http://schemas.openxmlformats.org/officeDocument/2006/relationships/oleObject" Target="../embeddings/oleObject32.bin"/></Relationships>
</file>

<file path=ppt/slides/_rels/slide26.xml.rels><?xml version="1.0" encoding="UTF-8" standalone="yes"?>
<Relationships xmlns="http://schemas.openxmlformats.org/package/2006/relationships"><Relationship Id="rId8" Type="http://schemas.openxmlformats.org/officeDocument/2006/relationships/vmlDrawing" Target="../drawings/vmlDrawing9.vml"/><Relationship Id="rId7"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wmf"/><Relationship Id="rId4" Type="http://schemas.openxmlformats.org/officeDocument/2006/relationships/oleObject" Target="../embeddings/oleObject37.bin"/><Relationship Id="rId3" Type="http://schemas.openxmlformats.org/officeDocument/2006/relationships/image" Target="../media/image34.wmf"/><Relationship Id="rId2" Type="http://schemas.openxmlformats.org/officeDocument/2006/relationships/oleObject" Target="../embeddings/oleObject36.bin"/><Relationship Id="rId1" Type="http://schemas.openxmlformats.org/officeDocument/2006/relationships/image" Target="../media/image40.png"/></Relationships>
</file>

<file path=ppt/slides/_rels/slide27.xml.rels><?xml version="1.0" encoding="UTF-8" standalone="yes"?>
<Relationships xmlns="http://schemas.openxmlformats.org/package/2006/relationships"><Relationship Id="rId9" Type="http://schemas.openxmlformats.org/officeDocument/2006/relationships/image" Target="../media/image47.wmf"/><Relationship Id="rId8" Type="http://schemas.openxmlformats.org/officeDocument/2006/relationships/oleObject" Target="../embeddings/oleObject41.bin"/><Relationship Id="rId7" Type="http://schemas.openxmlformats.org/officeDocument/2006/relationships/image" Target="../media/image46.wmf"/><Relationship Id="rId6" Type="http://schemas.openxmlformats.org/officeDocument/2006/relationships/oleObject" Target="../embeddings/oleObject40.bin"/><Relationship Id="rId5" Type="http://schemas.openxmlformats.org/officeDocument/2006/relationships/image" Target="../media/image45.wmf"/><Relationship Id="rId4" Type="http://schemas.openxmlformats.org/officeDocument/2006/relationships/oleObject" Target="../embeddings/oleObject39.bin"/><Relationship Id="rId3" Type="http://schemas.openxmlformats.org/officeDocument/2006/relationships/image" Target="../media/image44.wmf"/><Relationship Id="rId2" Type="http://schemas.openxmlformats.org/officeDocument/2006/relationships/oleObject" Target="../embeddings/oleObject38.bin"/><Relationship Id="rId11" Type="http://schemas.openxmlformats.org/officeDocument/2006/relationships/vmlDrawing" Target="../drawings/vmlDrawing10.vml"/><Relationship Id="rId10" Type="http://schemas.openxmlformats.org/officeDocument/2006/relationships/slideLayout" Target="../slideLayouts/slideLayout1.xml"/><Relationship Id="rId1"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1.xml"/><Relationship Id="rId4" Type="http://schemas.openxmlformats.org/officeDocument/2006/relationships/image" Target="../media/image33.wmf"/><Relationship Id="rId3" Type="http://schemas.openxmlformats.org/officeDocument/2006/relationships/oleObject" Target="../embeddings/oleObject43.bin"/><Relationship Id="rId2" Type="http://schemas.openxmlformats.org/officeDocument/2006/relationships/image" Target="../media/image25.wmf"/><Relationship Id="rId1" Type="http://schemas.openxmlformats.org/officeDocument/2006/relationships/oleObject" Target="../embeddings/oleObject4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9" Type="http://schemas.openxmlformats.org/officeDocument/2006/relationships/vmlDrawing" Target="../drawings/vmlDrawing12.vml"/><Relationship Id="rId8" Type="http://schemas.openxmlformats.org/officeDocument/2006/relationships/slideLayout" Target="../slideLayouts/slideLayout1.xml"/><Relationship Id="rId7" Type="http://schemas.openxmlformats.org/officeDocument/2006/relationships/image" Target="../media/image51.png"/><Relationship Id="rId6" Type="http://schemas.openxmlformats.org/officeDocument/2006/relationships/image" Target="../media/image9.wmf"/><Relationship Id="rId5" Type="http://schemas.openxmlformats.org/officeDocument/2006/relationships/oleObject" Target="../embeddings/oleObject45.bin"/><Relationship Id="rId4" Type="http://schemas.openxmlformats.org/officeDocument/2006/relationships/image" Target="../media/image50.wmf"/><Relationship Id="rId3" Type="http://schemas.openxmlformats.org/officeDocument/2006/relationships/oleObject" Target="../embeddings/oleObject44.bin"/><Relationship Id="rId2" Type="http://schemas.openxmlformats.org/officeDocument/2006/relationships/image" Target="../media/image49.png"/><Relationship Id="rId1" Type="http://schemas.openxmlformats.org/officeDocument/2006/relationships/image" Target="../media/image48.png"/></Relationships>
</file>

<file path=ppt/slides/_rels/slide31.xml.rels><?xml version="1.0" encoding="UTF-8" standalone="yes"?>
<Relationships xmlns="http://schemas.openxmlformats.org/package/2006/relationships"><Relationship Id="rId9" Type="http://schemas.openxmlformats.org/officeDocument/2006/relationships/image" Target="../media/image50.wmf"/><Relationship Id="rId8" Type="http://schemas.openxmlformats.org/officeDocument/2006/relationships/oleObject" Target="../embeddings/oleObject50.bin"/><Relationship Id="rId7" Type="http://schemas.openxmlformats.org/officeDocument/2006/relationships/oleObject" Target="../embeddings/oleObject49.bin"/><Relationship Id="rId6" Type="http://schemas.openxmlformats.org/officeDocument/2006/relationships/image" Target="../media/image53.wmf"/><Relationship Id="rId5" Type="http://schemas.openxmlformats.org/officeDocument/2006/relationships/oleObject" Target="../embeddings/oleObject48.bin"/><Relationship Id="rId4" Type="http://schemas.openxmlformats.org/officeDocument/2006/relationships/image" Target="../media/image35.wmf"/><Relationship Id="rId3" Type="http://schemas.openxmlformats.org/officeDocument/2006/relationships/oleObject" Target="../embeddings/oleObject47.bin"/><Relationship Id="rId24" Type="http://schemas.openxmlformats.org/officeDocument/2006/relationships/vmlDrawing" Target="../drawings/vmlDrawing13.vml"/><Relationship Id="rId23" Type="http://schemas.openxmlformats.org/officeDocument/2006/relationships/slideLayout" Target="../slideLayouts/slideLayout1.xml"/><Relationship Id="rId22" Type="http://schemas.openxmlformats.org/officeDocument/2006/relationships/image" Target="../media/image60.wmf"/><Relationship Id="rId21" Type="http://schemas.openxmlformats.org/officeDocument/2006/relationships/oleObject" Target="../embeddings/oleObject56.bin"/><Relationship Id="rId20" Type="http://schemas.openxmlformats.org/officeDocument/2006/relationships/image" Target="../media/image59.wmf"/><Relationship Id="rId2" Type="http://schemas.openxmlformats.org/officeDocument/2006/relationships/image" Target="../media/image52.wmf"/><Relationship Id="rId19" Type="http://schemas.openxmlformats.org/officeDocument/2006/relationships/oleObject" Target="../embeddings/oleObject55.bin"/><Relationship Id="rId18" Type="http://schemas.openxmlformats.org/officeDocument/2006/relationships/image" Target="../media/image58.png"/><Relationship Id="rId17" Type="http://schemas.openxmlformats.org/officeDocument/2006/relationships/image" Target="../media/image57.wmf"/><Relationship Id="rId16" Type="http://schemas.openxmlformats.org/officeDocument/2006/relationships/oleObject" Target="../embeddings/oleObject54.bin"/><Relationship Id="rId15" Type="http://schemas.openxmlformats.org/officeDocument/2006/relationships/image" Target="../media/image56.wmf"/><Relationship Id="rId14" Type="http://schemas.openxmlformats.org/officeDocument/2006/relationships/oleObject" Target="../embeddings/oleObject53.bin"/><Relationship Id="rId13" Type="http://schemas.openxmlformats.org/officeDocument/2006/relationships/image" Target="../media/image55.wmf"/><Relationship Id="rId12" Type="http://schemas.openxmlformats.org/officeDocument/2006/relationships/oleObject" Target="../embeddings/oleObject52.bin"/><Relationship Id="rId11" Type="http://schemas.openxmlformats.org/officeDocument/2006/relationships/image" Target="../media/image54.wmf"/><Relationship Id="rId10" Type="http://schemas.openxmlformats.org/officeDocument/2006/relationships/oleObject" Target="../embeddings/oleObject51.bin"/><Relationship Id="rId1" Type="http://schemas.openxmlformats.org/officeDocument/2006/relationships/oleObject" Target="../embeddings/oleObject46.bin"/></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2.png"/><Relationship Id="rId1"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1.png"/><Relationship Id="rId1" Type="http://schemas.openxmlformats.org/officeDocument/2006/relationships/image" Target="../media/image62.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1.png"/><Relationship Id="rId1" Type="http://schemas.openxmlformats.org/officeDocument/2006/relationships/image" Target="../media/image62.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image" Target="../media/image6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61.png"/><Relationship Id="rId2" Type="http://schemas.openxmlformats.org/officeDocument/2006/relationships/image" Target="../media/image62.png"/><Relationship Id="rId1" Type="http://schemas.openxmlformats.org/officeDocument/2006/relationships/image" Target="../media/image6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1.png"/></Relationships>
</file>

<file path=ppt/slides/_rels/slide38.xml.rels><?xml version="1.0" encoding="UTF-8" standalone="yes"?>
<Relationships xmlns="http://schemas.openxmlformats.org/package/2006/relationships"><Relationship Id="rId9" Type="http://schemas.openxmlformats.org/officeDocument/2006/relationships/vmlDrawing" Target="../drawings/vmlDrawing14.vml"/><Relationship Id="rId8" Type="http://schemas.openxmlformats.org/officeDocument/2006/relationships/slideLayout" Target="../slideLayouts/slideLayout1.xml"/><Relationship Id="rId7" Type="http://schemas.openxmlformats.org/officeDocument/2006/relationships/image" Target="../media/image67.wmf"/><Relationship Id="rId6" Type="http://schemas.openxmlformats.org/officeDocument/2006/relationships/oleObject" Target="../embeddings/oleObject59.bin"/><Relationship Id="rId5" Type="http://schemas.openxmlformats.org/officeDocument/2006/relationships/image" Target="../media/image66.wmf"/><Relationship Id="rId4" Type="http://schemas.openxmlformats.org/officeDocument/2006/relationships/oleObject" Target="../embeddings/oleObject58.bin"/><Relationship Id="rId3" Type="http://schemas.openxmlformats.org/officeDocument/2006/relationships/image" Target="../media/image65.wmf"/><Relationship Id="rId2" Type="http://schemas.openxmlformats.org/officeDocument/2006/relationships/oleObject" Target="../embeddings/oleObject57.bin"/><Relationship Id="rId1" Type="http://schemas.openxmlformats.org/officeDocument/2006/relationships/image" Target="../media/image6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xml"/><Relationship Id="rId6" Type="http://schemas.openxmlformats.org/officeDocument/2006/relationships/image" Target="../media/image69.wmf"/><Relationship Id="rId5" Type="http://schemas.openxmlformats.org/officeDocument/2006/relationships/oleObject" Target="../embeddings/oleObject61.bin"/><Relationship Id="rId4" Type="http://schemas.openxmlformats.org/officeDocument/2006/relationships/tags" Target="../tags/tag3.xml"/><Relationship Id="rId3" Type="http://schemas.openxmlformats.org/officeDocument/2006/relationships/image" Target="../media/image68.wmf"/><Relationship Id="rId2" Type="http://schemas.openxmlformats.org/officeDocument/2006/relationships/oleObject" Target="../embeddings/oleObject60.bin"/><Relationship Id="rId1" Type="http://schemas.openxmlformats.org/officeDocument/2006/relationships/tags" Target="../tags/tag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0.png"/><Relationship Id="rId1" Type="http://schemas.openxmlformats.org/officeDocument/2006/relationships/tags" Target="../tags/tag4.xml"/></Relationships>
</file>

<file path=ppt/slides/_rels/slide42.xml.rels><?xml version="1.0" encoding="UTF-8" standalone="yes"?>
<Relationships xmlns="http://schemas.openxmlformats.org/package/2006/relationships"><Relationship Id="rId7" Type="http://schemas.openxmlformats.org/officeDocument/2006/relationships/vmlDrawing" Target="../drawings/vmlDrawing16.vml"/><Relationship Id="rId6" Type="http://schemas.openxmlformats.org/officeDocument/2006/relationships/slideLayout" Target="../slideLayouts/slideLayout1.xml"/><Relationship Id="rId5" Type="http://schemas.openxmlformats.org/officeDocument/2006/relationships/image" Target="../media/image71.wmf"/><Relationship Id="rId4" Type="http://schemas.openxmlformats.org/officeDocument/2006/relationships/oleObject" Target="../embeddings/oleObject62.bin"/><Relationship Id="rId3" Type="http://schemas.openxmlformats.org/officeDocument/2006/relationships/tags" Target="../tags/tag6.xml"/><Relationship Id="rId2" Type="http://schemas.openxmlformats.org/officeDocument/2006/relationships/image" Target="../media/image70.png"/><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7" Type="http://schemas.openxmlformats.org/officeDocument/2006/relationships/vmlDrawing" Target="../drawings/vmlDrawing17.vml"/><Relationship Id="rId6" Type="http://schemas.openxmlformats.org/officeDocument/2006/relationships/slideLayout" Target="../slideLayouts/slideLayout1.xml"/><Relationship Id="rId5" Type="http://schemas.openxmlformats.org/officeDocument/2006/relationships/image" Target="../media/image72.wmf"/><Relationship Id="rId4" Type="http://schemas.openxmlformats.org/officeDocument/2006/relationships/oleObject" Target="../embeddings/oleObject63.bin"/><Relationship Id="rId3" Type="http://schemas.openxmlformats.org/officeDocument/2006/relationships/tags" Target="../tags/tag8.xml"/><Relationship Id="rId2" Type="http://schemas.openxmlformats.org/officeDocument/2006/relationships/image" Target="../media/image70.png"/><Relationship Id="rId1" Type="http://schemas.openxmlformats.org/officeDocument/2006/relationships/tags" Target="../tags/tag7.xml"/></Relationships>
</file>

<file path=ppt/slides/_rels/slide44.xml.rels><?xml version="1.0" encoding="UTF-8" standalone="yes"?>
<Relationships xmlns="http://schemas.openxmlformats.org/package/2006/relationships"><Relationship Id="rId9" Type="http://schemas.openxmlformats.org/officeDocument/2006/relationships/oleObject" Target="../embeddings/oleObject66.bin"/><Relationship Id="rId8" Type="http://schemas.openxmlformats.org/officeDocument/2006/relationships/tags" Target="../tags/tag12.xml"/><Relationship Id="rId7" Type="http://schemas.openxmlformats.org/officeDocument/2006/relationships/image" Target="../media/image74.wmf"/><Relationship Id="rId6" Type="http://schemas.openxmlformats.org/officeDocument/2006/relationships/oleObject" Target="../embeddings/oleObject65.bin"/><Relationship Id="rId5" Type="http://schemas.openxmlformats.org/officeDocument/2006/relationships/tags" Target="../tags/tag11.xml"/><Relationship Id="rId4" Type="http://schemas.openxmlformats.org/officeDocument/2006/relationships/image" Target="../media/image73.wmf"/><Relationship Id="rId3" Type="http://schemas.openxmlformats.org/officeDocument/2006/relationships/oleObject" Target="../embeddings/oleObject64.bin"/><Relationship Id="rId2" Type="http://schemas.openxmlformats.org/officeDocument/2006/relationships/tags" Target="../tags/tag10.xml"/><Relationship Id="rId12" Type="http://schemas.openxmlformats.org/officeDocument/2006/relationships/vmlDrawing" Target="../drawings/vmlDrawing18.vml"/><Relationship Id="rId11" Type="http://schemas.openxmlformats.org/officeDocument/2006/relationships/slideLayout" Target="../slideLayouts/slideLayout1.xml"/><Relationship Id="rId10" Type="http://schemas.openxmlformats.org/officeDocument/2006/relationships/image" Target="../media/image75.wmf"/><Relationship Id="rId1" Type="http://schemas.openxmlformats.org/officeDocument/2006/relationships/tags" Target="../tags/tag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9" Type="http://schemas.openxmlformats.org/officeDocument/2006/relationships/oleObject" Target="../embeddings/oleObject71.bin"/><Relationship Id="rId8" Type="http://schemas.openxmlformats.org/officeDocument/2006/relationships/oleObject" Target="../embeddings/oleObject70.bin"/><Relationship Id="rId7" Type="http://schemas.openxmlformats.org/officeDocument/2006/relationships/image" Target="../media/image79.png"/><Relationship Id="rId6" Type="http://schemas.openxmlformats.org/officeDocument/2006/relationships/image" Target="../media/image78.wmf"/><Relationship Id="rId5" Type="http://schemas.openxmlformats.org/officeDocument/2006/relationships/oleObject" Target="../embeddings/oleObject69.bin"/><Relationship Id="rId4" Type="http://schemas.openxmlformats.org/officeDocument/2006/relationships/image" Target="../media/image77.wmf"/><Relationship Id="rId3" Type="http://schemas.openxmlformats.org/officeDocument/2006/relationships/oleObject" Target="../embeddings/oleObject68.bin"/><Relationship Id="rId2" Type="http://schemas.openxmlformats.org/officeDocument/2006/relationships/image" Target="../media/image76.wmf"/><Relationship Id="rId12" Type="http://schemas.openxmlformats.org/officeDocument/2006/relationships/vmlDrawing" Target="../drawings/vmlDrawing19.vml"/><Relationship Id="rId11" Type="http://schemas.openxmlformats.org/officeDocument/2006/relationships/slideLayout" Target="../slideLayouts/slideLayout1.xml"/><Relationship Id="rId10" Type="http://schemas.openxmlformats.org/officeDocument/2006/relationships/image" Target="../media/image80.png"/><Relationship Id="rId1" Type="http://schemas.openxmlformats.org/officeDocument/2006/relationships/oleObject" Target="../embeddings/oleObject67.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77.bin"/><Relationship Id="rId8" Type="http://schemas.openxmlformats.org/officeDocument/2006/relationships/image" Target="../media/image81.wmf"/><Relationship Id="rId7" Type="http://schemas.openxmlformats.org/officeDocument/2006/relationships/oleObject" Target="../embeddings/oleObject76.bin"/><Relationship Id="rId6" Type="http://schemas.openxmlformats.org/officeDocument/2006/relationships/oleObject" Target="../embeddings/oleObject75.bin"/><Relationship Id="rId5" Type="http://schemas.openxmlformats.org/officeDocument/2006/relationships/oleObject" Target="../embeddings/oleObject74.bin"/><Relationship Id="rId4" Type="http://schemas.openxmlformats.org/officeDocument/2006/relationships/image" Target="../media/image77.wmf"/><Relationship Id="rId3" Type="http://schemas.openxmlformats.org/officeDocument/2006/relationships/oleObject" Target="../embeddings/oleObject73.bin"/><Relationship Id="rId22" Type="http://schemas.openxmlformats.org/officeDocument/2006/relationships/vmlDrawing" Target="../drawings/vmlDrawing20.vml"/><Relationship Id="rId21" Type="http://schemas.openxmlformats.org/officeDocument/2006/relationships/slideLayout" Target="../slideLayouts/slideLayout1.xml"/><Relationship Id="rId20" Type="http://schemas.openxmlformats.org/officeDocument/2006/relationships/image" Target="../media/image79.png"/><Relationship Id="rId2" Type="http://schemas.openxmlformats.org/officeDocument/2006/relationships/image" Target="../media/image78.wmf"/><Relationship Id="rId19" Type="http://schemas.openxmlformats.org/officeDocument/2006/relationships/image" Target="../media/image84.wmf"/><Relationship Id="rId18" Type="http://schemas.openxmlformats.org/officeDocument/2006/relationships/oleObject" Target="../embeddings/oleObject83.bin"/><Relationship Id="rId17" Type="http://schemas.openxmlformats.org/officeDocument/2006/relationships/oleObject" Target="../embeddings/oleObject82.bin"/><Relationship Id="rId16" Type="http://schemas.openxmlformats.org/officeDocument/2006/relationships/oleObject" Target="../embeddings/oleObject81.bin"/><Relationship Id="rId15" Type="http://schemas.openxmlformats.org/officeDocument/2006/relationships/image" Target="../media/image76.wmf"/><Relationship Id="rId14" Type="http://schemas.openxmlformats.org/officeDocument/2006/relationships/oleObject" Target="../embeddings/oleObject80.bin"/><Relationship Id="rId13" Type="http://schemas.openxmlformats.org/officeDocument/2006/relationships/image" Target="../media/image83.wmf"/><Relationship Id="rId12" Type="http://schemas.openxmlformats.org/officeDocument/2006/relationships/oleObject" Target="../embeddings/oleObject79.bin"/><Relationship Id="rId11" Type="http://schemas.openxmlformats.org/officeDocument/2006/relationships/oleObject" Target="../embeddings/oleObject78.bin"/><Relationship Id="rId10" Type="http://schemas.openxmlformats.org/officeDocument/2006/relationships/image" Target="../media/image82.wmf"/><Relationship Id="rId1" Type="http://schemas.openxmlformats.org/officeDocument/2006/relationships/oleObject" Target="../embeddings/oleObject7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6.png"/><Relationship Id="rId1" Type="http://schemas.openxmlformats.org/officeDocument/2006/relationships/image" Target="../media/image8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1.png"/><Relationship Id="rId4" Type="http://schemas.openxmlformats.org/officeDocument/2006/relationships/image" Target="../media/image90.png"/><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image" Target="../media/image87.png"/></Relationships>
</file>

<file path=ppt/slides/_rels/slide5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96.png"/><Relationship Id="rId4" Type="http://schemas.openxmlformats.org/officeDocument/2006/relationships/image" Target="../media/image95.png"/><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0.png"/><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image" Target="../media/image97.png"/></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4.png"/><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image" Target="../media/image10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0"/>
            <a:ext cx="9144000" cy="9087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0" y="6030080"/>
            <a:ext cx="9152792" cy="83671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txBox="1"/>
          <p:nvPr>
            <p:custDataLst>
              <p:tags r:id="rId1"/>
            </p:custDataLst>
          </p:nvPr>
        </p:nvSpPr>
        <p:spPr>
          <a:xfrm>
            <a:off x="318782" y="2060848"/>
            <a:ext cx="8556770" cy="1325563"/>
          </a:xfrm>
          <a:prstGeom prst="rect">
            <a:avLst/>
          </a:prstGeom>
        </p:spPr>
        <p:txBody>
          <a:bodyPr/>
          <a:lstStyle>
            <a:lvl1pPr algn="l" defTabSz="914400" rtl="0" eaLnBrk="1" latinLnBrk="0" hangingPunct="1">
              <a:spcBef>
                <a:spcPct val="0"/>
              </a:spcBef>
              <a:buNone/>
              <a:defRPr sz="3600" kern="1200">
                <a:solidFill>
                  <a:schemeClr val="tx1"/>
                </a:solidFill>
                <a:latin typeface="+mj-lt"/>
                <a:ea typeface="+mj-ea"/>
                <a:cs typeface="+mj-cs"/>
              </a:defRPr>
            </a:lvl1pPr>
          </a:lstStyle>
          <a:p>
            <a:pPr algn="ctr"/>
            <a:r>
              <a:rPr lang="zh-CN" altLang="en-US" sz="6000" b="1" dirty="0" smtClean="0">
                <a:latin typeface="黑体" panose="02010609060101010101" pitchFamily="49" charset="-122"/>
                <a:ea typeface="黑体" panose="02010609060101010101" pitchFamily="49" charset="-122"/>
              </a:rPr>
              <a:t>机器学习</a:t>
            </a:r>
            <a:br>
              <a:rPr lang="en-US" altLang="zh-CN" dirty="0" smtClean="0">
                <a:latin typeface="黑体" panose="02010609060101010101" pitchFamily="49" charset="-122"/>
                <a:ea typeface="黑体" panose="02010609060101010101" pitchFamily="49" charset="-122"/>
              </a:rPr>
            </a:br>
            <a:endParaRPr lang="en-US" altLang="zh-CN" dirty="0" smtClean="0">
              <a:latin typeface="黑体" panose="02010609060101010101" pitchFamily="49" charset="-122"/>
              <a:ea typeface="黑体" panose="02010609060101010101" pitchFamily="49" charset="-122"/>
            </a:endParaRPr>
          </a:p>
          <a:p>
            <a:pPr algn="ctr">
              <a:spcAft>
                <a:spcPts val="1200"/>
              </a:spcAft>
            </a:pPr>
            <a:endParaRPr lang="zh-CN" altLang="en-US" sz="3200" dirty="0" smtClean="0">
              <a:latin typeface="黑体" panose="02010609060101010101" pitchFamily="49" charset="-122"/>
              <a:ea typeface="黑体" panose="02010609060101010101" pitchFamily="49" charset="-122"/>
            </a:endParaRPr>
          </a:p>
          <a:p>
            <a:pPr algn="ctr">
              <a:spcAft>
                <a:spcPts val="1200"/>
              </a:spcAft>
            </a:pPr>
            <a:r>
              <a:rPr lang="zh-CN" altLang="en-US" sz="3200" dirty="0" smtClean="0">
                <a:latin typeface="黑体" panose="02010609060101010101" pitchFamily="49" charset="-122"/>
                <a:ea typeface="黑体" panose="02010609060101010101" pitchFamily="49" charset="-122"/>
              </a:rPr>
              <a:t>李成龙</a:t>
            </a:r>
            <a:br>
              <a:rPr lang="en-US" altLang="zh-CN" sz="800" dirty="0" smtClean="0">
                <a:latin typeface="黑体" panose="02010609060101010101" pitchFamily="49" charset="-122"/>
                <a:ea typeface="黑体" panose="02010609060101010101" pitchFamily="49" charset="-122"/>
              </a:rPr>
            </a:br>
            <a:br>
              <a:rPr lang="en-US" altLang="zh-CN" sz="2000" dirty="0" smtClean="0">
                <a:latin typeface="黑体" panose="02010609060101010101" pitchFamily="49" charset="-122"/>
                <a:ea typeface="黑体" panose="02010609060101010101" pitchFamily="49" charset="-122"/>
              </a:rPr>
            </a:br>
            <a:r>
              <a:rPr lang="zh-CN" altLang="en-US" sz="2000" dirty="0" smtClean="0">
                <a:latin typeface="黑体" panose="02010609060101010101" pitchFamily="49" charset="-122"/>
                <a:ea typeface="黑体" panose="02010609060101010101" pitchFamily="49" charset="-122"/>
              </a:rPr>
              <a:t>安徽大学人工智能学院</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概率基础</a:t>
                </a:r>
                <a:endParaRPr lang="en-US" altLang="zh-CN" sz="2800" dirty="0" smtClean="0">
                  <a:latin typeface="黑体" panose="02010609060101010101" pitchFamily="49" charset="-122"/>
                  <a:ea typeface="黑体" panose="02010609060101010101" pitchFamily="49" charset="-122"/>
                </a:endParaRPr>
              </a:p>
              <a:p>
                <a:pPr lvl="1"/>
                <a:r>
                  <a:rPr lang="zh-CN" altLang="zh-CN" sz="2000" dirty="0" smtClean="0"/>
                  <a:t>事件</a:t>
                </a:r>
                <a14:m>
                  <m:oMath xmlns:m="http://schemas.openxmlformats.org/officeDocument/2006/math">
                    <m:r>
                      <a:rPr lang="en-US" altLang="zh-CN" sz="2000" i="1">
                        <a:latin typeface="Cambria Math" panose="02040503050406030204" pitchFamily="18" charset="0"/>
                      </a:rPr>
                      <m:t>𝐴</m:t>
                    </m:r>
                    <m:r>
                      <a:rPr lang="zh-CN" altLang="en-US" sz="2000" i="1">
                        <a:latin typeface="Cambria Math" panose="02040503050406030204" pitchFamily="18" charset="0"/>
                      </a:rPr>
                      <m:t>：</m:t>
                    </m:r>
                  </m:oMath>
                </a14:m>
                <a:r>
                  <a:rPr lang="zh-CN" altLang="zh-CN" sz="2000" dirty="0"/>
                  <a:t>机器学习任务中样本的</a:t>
                </a:r>
                <a:r>
                  <a:rPr lang="zh-CN" altLang="zh-CN" sz="2000" dirty="0" smtClean="0">
                    <a:solidFill>
                      <a:srgbClr val="0000FF"/>
                    </a:solidFill>
                  </a:rPr>
                  <a:t>取值状态为</a:t>
                </a:r>
                <a14:m>
                  <m:oMath xmlns:m="http://schemas.openxmlformats.org/officeDocument/2006/math">
                    <m:r>
                      <a:rPr lang="en-US" altLang="zh-CN" sz="2000" i="1">
                        <a:solidFill>
                          <a:srgbClr val="0000FF"/>
                        </a:solidFill>
                        <a:latin typeface="Cambria Math" panose="02040503050406030204" pitchFamily="18" charset="0"/>
                      </a:rPr>
                      <m:t>𝑋</m:t>
                    </m:r>
                  </m:oMath>
                </a14:m>
                <a:endParaRPr lang="en-US" altLang="zh-CN" sz="2000" dirty="0" smtClean="0">
                  <a:solidFill>
                    <a:srgbClr val="0000FF"/>
                  </a:solidFill>
                </a:endParaRPr>
              </a:p>
              <a:p>
                <a:pPr lvl="1"/>
                <a:r>
                  <a:rPr lang="zh-CN" altLang="zh-CN" sz="2000" dirty="0"/>
                  <a:t>事件</a:t>
                </a:r>
                <a14:m>
                  <m:oMath xmlns:m="http://schemas.openxmlformats.org/officeDocument/2006/math">
                    <m:r>
                      <a:rPr lang="en-US" altLang="zh-CN" sz="2000" i="1">
                        <a:latin typeface="Cambria Math" panose="02040503050406030204" pitchFamily="18" charset="0"/>
                      </a:rPr>
                      <m:t>𝐵</m:t>
                    </m:r>
                    <m:r>
                      <a:rPr lang="zh-CN" altLang="en-US" sz="2000" i="1">
                        <a:latin typeface="Cambria Math" panose="02040503050406030204" pitchFamily="18" charset="0"/>
                      </a:rPr>
                      <m:t>：</m:t>
                    </m:r>
                  </m:oMath>
                </a14:m>
                <a:r>
                  <a:rPr lang="zh-CN" altLang="zh-CN" sz="2000" dirty="0"/>
                  <a:t>机器学习</a:t>
                </a:r>
                <a:r>
                  <a:rPr lang="zh-CN" altLang="zh-CN" sz="2000" dirty="0" smtClean="0">
                    <a:solidFill>
                      <a:srgbClr val="0000FF"/>
                    </a:solidFill>
                  </a:rPr>
                  <a:t>模型参数</a:t>
                </a:r>
                <a14:m>
                  <m:oMath xmlns:m="http://schemas.openxmlformats.org/officeDocument/2006/math">
                    <m:r>
                      <a:rPr lang="en-US" altLang="zh-CN" sz="2000" i="1">
                        <a:solidFill>
                          <a:srgbClr val="0000FF"/>
                        </a:solidFill>
                        <a:latin typeface="Cambria Math" panose="02040503050406030204" pitchFamily="18" charset="0"/>
                      </a:rPr>
                      <m:t>𝜃</m:t>
                    </m:r>
                  </m:oMath>
                </a14:m>
                <a:r>
                  <a:rPr lang="zh-CN" altLang="zh-CN" sz="2000" dirty="0">
                    <a:solidFill>
                      <a:srgbClr val="0000FF"/>
                    </a:solidFill>
                  </a:rPr>
                  <a:t>的取值为</a:t>
                </a:r>
                <a14:m>
                  <m:oMath xmlns:m="http://schemas.openxmlformats.org/officeDocument/2006/math">
                    <m:sSub>
                      <m:sSubPr>
                        <m:ctrlPr>
                          <a:rPr lang="zh-CN" altLang="zh-CN" sz="2000" i="1">
                            <a:solidFill>
                              <a:srgbClr val="0000FF"/>
                            </a:solidFill>
                            <a:latin typeface="Cambria Math" panose="02040503050406030204"/>
                          </a:rPr>
                        </m:ctrlPr>
                      </m:sSubPr>
                      <m:e>
                        <m:r>
                          <a:rPr lang="en-US" altLang="zh-CN" sz="2000" i="1">
                            <a:solidFill>
                              <a:srgbClr val="0000FF"/>
                            </a:solidFill>
                            <a:latin typeface="Cambria Math" panose="02040503050406030204" pitchFamily="18" charset="0"/>
                          </a:rPr>
                          <m:t>𝜃</m:t>
                        </m:r>
                      </m:e>
                      <m:sub>
                        <m:r>
                          <a:rPr lang="en-US" altLang="zh-CN" sz="2000" i="1">
                            <a:solidFill>
                              <a:srgbClr val="0000FF"/>
                            </a:solidFill>
                            <a:latin typeface="Cambria Math" panose="02040503050406030204" pitchFamily="18" charset="0"/>
                          </a:rPr>
                          <m:t>𝑖</m:t>
                        </m:r>
                      </m:sub>
                    </m:sSub>
                  </m:oMath>
                </a14:m>
                <a:endParaRPr lang="zh-CN" altLang="zh-CN" sz="2000" dirty="0"/>
              </a:p>
              <a:p>
                <a:pPr lvl="1"/>
                <a:r>
                  <a:rPr lang="zh-CN" altLang="zh-CN" sz="2000" dirty="0"/>
                  <a:t>公式可化为：</a:t>
                </a:r>
                <a:endParaRPr lang="zh-CN" altLang="zh-CN" sz="2000" dirty="0"/>
              </a:p>
              <a:p>
                <a:pPr marL="457200" lvl="1"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𝑖</m:t>
                              </m:r>
                            </m:sub>
                          </m:sSub>
                        </m:e>
                        <m:e>
                          <m:r>
                            <a:rPr lang="en-US" altLang="zh-CN" sz="2000" i="1">
                              <a:solidFill>
                                <a:schemeClr val="tx1"/>
                              </a:solidFill>
                              <a:latin typeface="Cambria Math" panose="02040503050406030204" pitchFamily="18" charset="0"/>
                            </a:rPr>
                            <m:t>𝑋</m:t>
                          </m:r>
                        </m:e>
                      </m:d>
                      <m:r>
                        <a:rPr lang="en-US" altLang="zh-CN" sz="2000" i="1">
                          <a:solidFill>
                            <a:schemeClr val="tx1"/>
                          </a:solidFill>
                          <a:latin typeface="Cambria Math" panose="02040503050406030204" pitchFamily="18" charset="0"/>
                        </a:rPr>
                        <m:t>=</m:t>
                      </m:r>
                      <m:f>
                        <m:fPr>
                          <m:type m:val="lin"/>
                          <m:ctrlPr>
                            <a:rPr lang="zh-CN" altLang="zh-CN" sz="2000" i="1">
                              <a:solidFill>
                                <a:schemeClr val="tx1"/>
                              </a:solidFill>
                              <a:latin typeface="Cambria Math" panose="02040503050406030204"/>
                            </a:rPr>
                          </m:ctrlPr>
                        </m:fPr>
                        <m:num>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𝑖</m:t>
                                  </m:r>
                                </m:sub>
                              </m:sSub>
                            </m:e>
                          </m:d>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𝑋</m:t>
                          </m:r>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𝑖</m:t>
                              </m:r>
                            </m:sub>
                          </m:sSub>
                          <m:r>
                            <a:rPr lang="en-US" altLang="zh-CN" sz="2000" i="1">
                              <a:solidFill>
                                <a:schemeClr val="tx1"/>
                              </a:solidFill>
                              <a:latin typeface="Cambria Math" panose="02040503050406030204" pitchFamily="18" charset="0"/>
                            </a:rPr>
                            <m:t>)</m:t>
                          </m:r>
                        </m:num>
                        <m:den>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𝑋</m:t>
                          </m:r>
                          <m:r>
                            <a:rPr lang="en-US" altLang="zh-CN" sz="2000" i="1">
                              <a:solidFill>
                                <a:schemeClr val="tx1"/>
                              </a:solidFill>
                              <a:latin typeface="Cambria Math" panose="02040503050406030204" pitchFamily="18" charset="0"/>
                            </a:rPr>
                            <m:t>)</m:t>
                          </m:r>
                        </m:den>
                      </m:f>
                    </m:oMath>
                  </m:oMathPara>
                </a14:m>
                <a:endParaRPr lang="en-US" altLang="zh-CN" sz="2000" i="1" dirty="0">
                  <a:solidFill>
                    <a:srgbClr val="C00000"/>
                  </a:solidFill>
                  <a:latin typeface="Cambria Math" panose="02040503050406030204" pitchFamily="18" charset="0"/>
                </a:endParaRPr>
              </a:p>
              <a:p>
                <a:pPr marL="457200" lvl="1" indent="0">
                  <a:buNone/>
                </a:pPr>
                <a:r>
                  <a:rPr lang="zh-CN" altLang="zh-CN" sz="2000" dirty="0"/>
                  <a:t>其中</a:t>
                </a:r>
                <a14:m>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a:rPr>
                        </m:ctrlPr>
                      </m:dPr>
                      <m:e>
                        <m:sSub>
                          <m:sSubPr>
                            <m:ctrlPr>
                              <a:rPr lang="zh-CN" altLang="zh-CN" sz="2000" i="1">
                                <a:latin typeface="Cambria Math" panose="02040503050406030204"/>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e>
                      <m:e>
                        <m:r>
                          <a:rPr lang="en-US" altLang="zh-CN" sz="2000" i="1">
                            <a:latin typeface="Cambria Math" panose="02040503050406030204" pitchFamily="18" charset="0"/>
                          </a:rPr>
                          <m:t>𝑋</m:t>
                        </m:r>
                      </m:e>
                    </m:d>
                  </m:oMath>
                </a14:m>
                <a:r>
                  <a:rPr lang="zh-CN" altLang="zh-CN" sz="2000" dirty="0"/>
                  <a:t>表示在样本取值状态</a:t>
                </a:r>
                <a14:m>
                  <m:oMath xmlns:m="http://schemas.openxmlformats.org/officeDocument/2006/math">
                    <m:r>
                      <a:rPr lang="en-US" altLang="zh-CN" sz="2000" i="1">
                        <a:latin typeface="Cambria Math" panose="02040503050406030204" pitchFamily="18" charset="0"/>
                      </a:rPr>
                      <m:t>𝑋</m:t>
                    </m:r>
                  </m:oMath>
                </a14:m>
                <a:r>
                  <a:rPr lang="zh-CN" altLang="zh-CN" sz="2000" dirty="0"/>
                  <a:t>的情况下模型参数取值为</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r>
                  <a:rPr lang="zh-CN" altLang="zh-CN" sz="2000" dirty="0"/>
                  <a:t>的条件概率</a:t>
                </a:r>
                <a:endParaRPr lang="en-US" altLang="zh-CN" sz="2000" dirty="0" smtClean="0"/>
              </a:p>
              <a:p>
                <a:pPr lvl="1"/>
                <a:r>
                  <a:rPr lang="zh-CN" altLang="zh-CN" sz="2000" dirty="0"/>
                  <a:t>根据</a:t>
                </a:r>
                <a:r>
                  <a:rPr lang="zh-CN" altLang="zh-CN" sz="2000" dirty="0">
                    <a:solidFill>
                      <a:srgbClr val="0000FF"/>
                    </a:solidFill>
                  </a:rPr>
                  <a:t>全概率公式</a:t>
                </a:r>
                <a:r>
                  <a:rPr lang="zh-CN" altLang="zh-CN" sz="2000" dirty="0"/>
                  <a:t>可以得到概率</a:t>
                </a:r>
                <a14:m>
                  <m:oMath xmlns:m="http://schemas.openxmlformats.org/officeDocument/2006/math">
                    <m:r>
                      <a:rPr lang="en-US" altLang="zh-CN" sz="2000" i="1">
                        <a:latin typeface="Cambria Math" panose="02040503050406030204" pitchFamily="18" charset="0"/>
                      </a:rPr>
                      <m:t>𝑃</m:t>
                    </m:r>
                    <m:r>
                      <a:rPr lang="en-US" altLang="zh-CN" sz="2000">
                        <a:latin typeface="Cambria Math" panose="02040503050406030204" pitchFamily="18" charset="0"/>
                      </a:rPr>
                      <m:t>(</m:t>
                    </m:r>
                    <m:r>
                      <a:rPr lang="en-US" altLang="zh-CN" sz="2000" i="1">
                        <a:latin typeface="Cambria Math" panose="02040503050406030204" pitchFamily="18" charset="0"/>
                      </a:rPr>
                      <m:t>𝑋</m:t>
                    </m:r>
                    <m:r>
                      <a:rPr lang="en-US" altLang="zh-CN" sz="2000">
                        <a:latin typeface="Cambria Math" panose="02040503050406030204" pitchFamily="18" charset="0"/>
                      </a:rPr>
                      <m:t>)</m:t>
                    </m:r>
                  </m:oMath>
                </a14:m>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r>
                            <a:rPr lang="en-US" altLang="zh-CN" sz="2000" i="1">
                              <a:solidFill>
                                <a:schemeClr val="tx1"/>
                              </a:solidFill>
                              <a:latin typeface="Cambria Math" panose="02040503050406030204" pitchFamily="18" charset="0"/>
                            </a:rPr>
                            <m:t>𝑋</m:t>
                          </m:r>
                        </m:e>
                      </m:d>
                      <m:r>
                        <a:rPr lang="en-US" altLang="zh-CN" sz="2000" i="1">
                          <a:solidFill>
                            <a:schemeClr val="tx1"/>
                          </a:solidFill>
                          <a:latin typeface="Cambria Math" panose="02040503050406030204" pitchFamily="18" charset="0"/>
                        </a:rPr>
                        <m:t>=</m:t>
                      </m:r>
                      <m:nary>
                        <m:naryPr>
                          <m:chr m:val="∑"/>
                          <m:limLoc m:val="undOvr"/>
                          <m:supHide m:val="on"/>
                          <m:ctrlPr>
                            <a:rPr lang="zh-CN" altLang="zh-CN" sz="2000" i="1">
                              <a:solidFill>
                                <a:schemeClr val="tx1"/>
                              </a:solidFill>
                              <a:latin typeface="Cambria Math" panose="02040503050406030204"/>
                            </a:rPr>
                          </m:ctrlPr>
                        </m:naryPr>
                        <m:sub>
                          <m:r>
                            <a:rPr lang="en-US" altLang="zh-CN" sz="2000" i="1">
                              <a:solidFill>
                                <a:schemeClr val="tx1"/>
                              </a:solidFill>
                              <a:latin typeface="Cambria Math" panose="02040503050406030204" pitchFamily="18" charset="0"/>
                            </a:rPr>
                            <m:t>𝑘</m:t>
                          </m:r>
                        </m:sub>
                        <m:sup/>
                        <m:e>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r>
                                <a:rPr lang="en-US" altLang="zh-CN" sz="2000" i="1">
                                  <a:solidFill>
                                    <a:schemeClr val="tx1"/>
                                  </a:solidFill>
                                  <a:latin typeface="Cambria Math" panose="02040503050406030204" pitchFamily="18" charset="0"/>
                                </a:rPr>
                                <m:t>𝑋</m:t>
                              </m:r>
                            </m:e>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𝑘</m:t>
                                  </m:r>
                                </m:sub>
                              </m:sSub>
                            </m:e>
                          </m:d>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𝑘</m:t>
                                  </m:r>
                                </m:sub>
                              </m:sSub>
                            </m:e>
                          </m:d>
                        </m:e>
                      </m:nary>
                    </m:oMath>
                  </m:oMathPara>
                </a14:m>
                <a:endParaRPr lang="en-US" altLang="zh-CN" sz="2000" dirty="0">
                  <a:solidFill>
                    <a:schemeClr val="tx1"/>
                  </a:solidFill>
                </a:endParaRPr>
              </a:p>
              <a:p>
                <a:pPr lvl="1"/>
                <a:r>
                  <a:rPr lang="zh-CN" altLang="en-US" sz="2000" dirty="0"/>
                  <a:t>将</a:t>
                </a:r>
                <a14:m>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a:rPr>
                        </m:ctrlPr>
                      </m:dPr>
                      <m:e>
                        <m:r>
                          <a:rPr lang="en-US" altLang="zh-CN" sz="2000" i="1">
                            <a:latin typeface="Cambria Math" panose="02040503050406030204" pitchFamily="18" charset="0"/>
                          </a:rPr>
                          <m:t>𝑋</m:t>
                        </m:r>
                      </m:e>
                    </m:d>
                  </m:oMath>
                </a14:m>
                <a:r>
                  <a:rPr lang="zh-CN" altLang="en-US" sz="2000" dirty="0"/>
                  <a:t>代入上式可得</a:t>
                </a:r>
                <a:endParaRPr lang="en-US" altLang="zh-CN" sz="2000" dirty="0"/>
              </a:p>
              <a:p>
                <a:pPr marL="457200" lvl="1"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𝑖</m:t>
                              </m:r>
                            </m:sub>
                          </m:sSub>
                        </m:e>
                        <m:e>
                          <m:r>
                            <a:rPr lang="en-US" altLang="zh-CN" sz="2000" i="1">
                              <a:solidFill>
                                <a:schemeClr val="tx1"/>
                              </a:solidFill>
                              <a:latin typeface="Cambria Math" panose="02040503050406030204" pitchFamily="18" charset="0"/>
                            </a:rPr>
                            <m:t>𝑋</m:t>
                          </m:r>
                        </m:e>
                      </m:d>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a:rPr>
                          </m:ctrlPr>
                        </m:fPr>
                        <m:num>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𝑖</m:t>
                                  </m:r>
                                </m:sub>
                              </m:sSub>
                            </m:e>
                          </m:d>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𝑋</m:t>
                          </m:r>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i="1">
                                  <a:solidFill>
                                    <a:schemeClr val="tx1"/>
                                  </a:solidFill>
                                  <a:latin typeface="Cambria Math" panose="02040503050406030204" pitchFamily="18" charset="0"/>
                                </a:rPr>
                                <m:t>𝑖</m:t>
                              </m:r>
                            </m:sub>
                          </m:sSub>
                          <m:r>
                            <a:rPr lang="en-US" altLang="zh-CN" sz="2000" i="1">
                              <a:solidFill>
                                <a:schemeClr val="tx1"/>
                              </a:solidFill>
                              <a:latin typeface="Cambria Math" panose="02040503050406030204" pitchFamily="18" charset="0"/>
                            </a:rPr>
                            <m:t>)</m:t>
                          </m:r>
                        </m:num>
                        <m:den>
                          <m:nary>
                            <m:naryPr>
                              <m:chr m:val="∑"/>
                              <m:limLoc m:val="undOvr"/>
                              <m:supHide m:val="on"/>
                              <m:ctrlPr>
                                <a:rPr lang="zh-CN" altLang="zh-CN" sz="2000" i="1">
                                  <a:solidFill>
                                    <a:schemeClr val="tx1"/>
                                  </a:solidFill>
                                  <a:latin typeface="Cambria Math" panose="02040503050406030204"/>
                                </a:rPr>
                              </m:ctrlPr>
                            </m:naryPr>
                            <m:sub>
                              <m:r>
                                <a:rPr lang="en-US" altLang="zh-CN" sz="2000" i="1">
                                  <a:solidFill>
                                    <a:schemeClr val="tx1"/>
                                  </a:solidFill>
                                  <a:latin typeface="Cambria Math" panose="02040503050406030204" pitchFamily="18" charset="0"/>
                                </a:rPr>
                                <m:t>𝑘</m:t>
                              </m:r>
                            </m:sub>
                            <m:sup/>
                            <m:e>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𝑋</m:t>
                              </m:r>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b="0" i="1" smtClean="0">
                                      <a:solidFill>
                                        <a:schemeClr val="tx1"/>
                                      </a:solidFill>
                                      <a:latin typeface="Cambria Math" panose="02040503050406030204"/>
                                    </a:rPr>
                                    <m:t>𝑘</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𝜃</m:t>
                                  </m:r>
                                </m:e>
                                <m:sub>
                                  <m:r>
                                    <a:rPr lang="en-US" altLang="zh-CN" sz="2000" b="0" i="1" smtClean="0">
                                      <a:solidFill>
                                        <a:schemeClr val="tx1"/>
                                      </a:solidFill>
                                      <a:latin typeface="Cambria Math" panose="02040503050406030204"/>
                                    </a:rPr>
                                    <m:t>𝑘</m:t>
                                  </m:r>
                                </m:sub>
                              </m:sSub>
                              <m:r>
                                <a:rPr lang="en-US" altLang="zh-CN" sz="2000" i="1">
                                  <a:solidFill>
                                    <a:schemeClr val="tx1"/>
                                  </a:solidFill>
                                  <a:latin typeface="Cambria Math" panose="02040503050406030204" pitchFamily="18" charset="0"/>
                                </a:rPr>
                                <m:t>)</m:t>
                              </m:r>
                            </m:e>
                          </m:nary>
                        </m:den>
                      </m:f>
                    </m:oMath>
                  </m:oMathPara>
                </a14:m>
                <a:endParaRPr lang="en-US" altLang="zh-CN" sz="2000" i="1" dirty="0">
                  <a:solidFill>
                    <a:schemeClr val="tx1"/>
                  </a:solidFill>
                  <a:latin typeface="Cambria Math" panose="02040503050406030204" pitchFamily="18" charset="0"/>
                </a:endParaRPr>
              </a:p>
              <a:p>
                <a:pPr marL="457200" lvl="1" indent="0">
                  <a:buNone/>
                </a:pPr>
                <a14:m>
                  <m:oMath xmlns:m="http://schemas.openxmlformats.org/officeDocument/2006/math">
                    <m:r>
                      <a:rPr lang="en-US" altLang="zh-CN" sz="2000" i="1">
                        <a:latin typeface="Cambria Math" panose="02040503050406030204" pitchFamily="18" charset="0"/>
                      </a:rPr>
                      <m:t>𝑃</m:t>
                    </m:r>
                    <m:d>
                      <m:dPr>
                        <m:ctrlPr>
                          <a:rPr lang="zh-CN" altLang="zh-CN" sz="2000" i="1">
                            <a:latin typeface="Cambria Math" panose="02040503050406030204"/>
                          </a:rPr>
                        </m:ctrlPr>
                      </m:dPr>
                      <m:e>
                        <m:sSub>
                          <m:sSubPr>
                            <m:ctrlPr>
                              <a:rPr lang="zh-CN" altLang="zh-CN" sz="2000" i="1">
                                <a:latin typeface="Cambria Math" panose="02040503050406030204"/>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e>
                    </m:d>
                  </m:oMath>
                </a14:m>
                <a:r>
                  <a:rPr lang="zh-CN" altLang="zh-CN" sz="2000" dirty="0"/>
                  <a:t>是一种先验概率</a:t>
                </a:r>
                <a:r>
                  <a:rPr lang="zh-CN" altLang="en-US" sz="2000" dirty="0"/>
                  <a:t>，</a:t>
                </a:r>
                <a:r>
                  <a:rPr lang="zh-CN" altLang="zh-CN" sz="2000" dirty="0"/>
                  <a:t>表示参数取值为</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𝑖</m:t>
                        </m:r>
                      </m:sub>
                    </m:sSub>
                  </m:oMath>
                </a14:m>
                <a:r>
                  <a:rPr lang="zh-CN" altLang="zh-CN" sz="2000" dirty="0"/>
                  <a:t>的概率</a:t>
                </a:r>
                <a:endParaRPr lang="en-US" altLang="zh-CN" sz="2000" dirty="0"/>
              </a:p>
              <a:p>
                <a:pPr lvl="1"/>
                <a:r>
                  <a:rPr lang="zh-CN" altLang="zh-CN" sz="2000" dirty="0"/>
                  <a:t>贝叶斯方法的</a:t>
                </a:r>
                <a:r>
                  <a:rPr lang="zh-CN" altLang="zh-CN" sz="2000" dirty="0">
                    <a:solidFill>
                      <a:srgbClr val="0000FF"/>
                    </a:solidFill>
                  </a:rPr>
                  <a:t>基本求解思路</a:t>
                </a:r>
                <a:r>
                  <a:rPr lang="zh-CN" altLang="zh-CN" sz="2000" dirty="0"/>
                  <a:t>为：</a:t>
                </a:r>
                <a:r>
                  <a:rPr lang="zh-CN" altLang="zh-CN" sz="2000" dirty="0" smtClean="0">
                    <a:solidFill>
                      <a:srgbClr val="0000FF"/>
                    </a:solidFill>
                  </a:rPr>
                  <a:t>后验概率</a:t>
                </a:r>
                <a:r>
                  <a:rPr lang="en-US" altLang="zh-CN" sz="2000" dirty="0">
                    <a:solidFill>
                      <a:srgbClr val="0000FF"/>
                    </a:solidFill>
                  </a:rPr>
                  <a:t>=</a:t>
                </a:r>
                <a:r>
                  <a:rPr lang="zh-CN" altLang="zh-CN" sz="2000" dirty="0">
                    <a:solidFill>
                      <a:srgbClr val="0000FF"/>
                    </a:solidFill>
                  </a:rPr>
                  <a:t>先验概率</a:t>
                </a:r>
                <a14:m>
                  <m:oMath xmlns:m="http://schemas.openxmlformats.org/officeDocument/2006/math">
                    <m:r>
                      <a:rPr lang="en-US" altLang="zh-CN" sz="2000">
                        <a:solidFill>
                          <a:srgbClr val="0000FF"/>
                        </a:solidFill>
                        <a:latin typeface="Cambria Math" panose="02040503050406030204" pitchFamily="18" charset="0"/>
                      </a:rPr>
                      <m:t>×</m:t>
                    </m:r>
                  </m:oMath>
                </a14:m>
                <a:r>
                  <a:rPr lang="zh-CN" altLang="zh-CN" sz="2000" dirty="0">
                    <a:solidFill>
                      <a:srgbClr val="0000FF"/>
                    </a:solidFill>
                  </a:rPr>
                  <a:t>样本信息</a:t>
                </a:r>
                <a:endParaRPr lang="zh-CN" altLang="zh-CN" sz="2000" dirty="0">
                  <a:solidFill>
                    <a:srgbClr val="0000FF"/>
                  </a:solidFill>
                </a:endParaRPr>
              </a:p>
              <a:p>
                <a:pPr lvl="1"/>
                <a:endParaRPr lang="en-US" altLang="zh-CN" sz="2000" dirty="0" smtClean="0">
                  <a:latin typeface="黑体" panose="02010609060101010101" pitchFamily="49" charset="-122"/>
                  <a:ea typeface="黑体" panose="02010609060101010101" pitchFamily="49" charset="-122"/>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938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latin typeface="黑体" panose="02010609060101010101" pitchFamily="49" charset="-122"/>
                <a:ea typeface="黑体" panose="02010609060101010101" pitchFamily="49" charset="-122"/>
              </a:rPr>
              <a:t>例题：</a:t>
            </a:r>
            <a:r>
              <a:rPr lang="zh-CN" altLang="zh-CN" sz="2000" dirty="0"/>
              <a:t>某抽奖游戏使用三个外观一致碗和三张抽奖劵，其中两张</a:t>
            </a:r>
            <a:r>
              <a:rPr lang="en-US" altLang="zh-CN" sz="2000" dirty="0"/>
              <a:t>1</a:t>
            </a:r>
            <a:r>
              <a:rPr lang="zh-CN" altLang="zh-CN" sz="2000" dirty="0"/>
              <a:t>元劵和一张</a:t>
            </a:r>
            <a:r>
              <a:rPr lang="en-US" altLang="zh-CN" sz="2000" dirty="0"/>
              <a:t>1000</a:t>
            </a:r>
            <a:r>
              <a:rPr lang="zh-CN" altLang="zh-CN" sz="2000" dirty="0"/>
              <a:t>元劵。游戏主持人分别用每个碗盖住一张劵且不让抽奖者知道每个碗盖的是几元劵，在抽奖者选定一个碗之后翻开剩下两个碗中的一个，使得翻开的碗盖的是</a:t>
            </a:r>
            <a:r>
              <a:rPr lang="en-US" altLang="zh-CN" sz="2000" dirty="0"/>
              <a:t>1</a:t>
            </a:r>
            <a:r>
              <a:rPr lang="zh-CN" altLang="zh-CN" sz="2000" dirty="0"/>
              <a:t>元劵。抽奖者如何选择才能以较高的概率获得</a:t>
            </a:r>
            <a:r>
              <a:rPr lang="en-US" altLang="zh-CN" sz="2000" dirty="0"/>
              <a:t>1000</a:t>
            </a:r>
            <a:r>
              <a:rPr lang="zh-CN" altLang="zh-CN" sz="2000" dirty="0"/>
              <a:t>元劵</a:t>
            </a:r>
            <a:endParaRPr lang="en-US" altLang="zh-CN" sz="2000" dirty="0" smtClean="0">
              <a:latin typeface="黑体" panose="02010609060101010101" pitchFamily="49" charset="-122"/>
              <a:ea typeface="黑体" panose="02010609060101010101" pitchFamily="49" charset="-122"/>
            </a:endParaRPr>
          </a:p>
          <a:p>
            <a:pPr lvl="1"/>
            <a:endParaRPr lang="en-US" altLang="zh-CN" sz="20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Aft>
                    <a:spcPts val="1200"/>
                  </a:spcAft>
                  <a:buNone/>
                </a:pPr>
                <a:r>
                  <a:rPr lang="zh-CN" altLang="en-US" sz="2000" dirty="0" smtClean="0">
                    <a:latin typeface="黑体" panose="02010609060101010101" pitchFamily="49" charset="-122"/>
                    <a:ea typeface="黑体" panose="02010609060101010101" pitchFamily="49" charset="-122"/>
                  </a:rPr>
                  <a:t>解：</a:t>
                </a:r>
                <a:r>
                  <a:rPr lang="zh-CN" altLang="zh-CN" sz="2000" dirty="0"/>
                  <a:t>令</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𝐴</m:t>
                        </m:r>
                      </m:e>
                      <m:sub>
                        <m:r>
                          <a:rPr lang="en-US" altLang="zh-CN" sz="2000" i="1">
                            <a:latin typeface="Cambria Math" panose="02040503050406030204" pitchFamily="18" charset="0"/>
                          </a:rPr>
                          <m:t>𝑛</m:t>
                        </m:r>
                      </m:sub>
                    </m:sSub>
                  </m:oMath>
                </a14:m>
                <a:r>
                  <a:rPr lang="zh-CN" altLang="zh-CN" sz="2000" dirty="0"/>
                  <a:t>表示第</a:t>
                </a:r>
                <a14:m>
                  <m:oMath xmlns:m="http://schemas.openxmlformats.org/officeDocument/2006/math">
                    <m:r>
                      <a:rPr lang="en-US" altLang="zh-CN" sz="2000" i="1">
                        <a:latin typeface="Cambria Math" panose="02040503050406030204" pitchFamily="18" charset="0"/>
                      </a:rPr>
                      <m:t>𝑛</m:t>
                    </m:r>
                  </m:oMath>
                </a14:m>
                <a:r>
                  <a:rPr lang="zh-CN" altLang="zh-CN" sz="2000" dirty="0"/>
                  <a:t>个碗盖有</a:t>
                </a:r>
                <a:r>
                  <a:rPr lang="en-US" altLang="zh-CN" sz="2000" dirty="0"/>
                  <a:t>1000</a:t>
                </a:r>
                <a:r>
                  <a:rPr lang="zh-CN" altLang="zh-CN" sz="2000" dirty="0"/>
                  <a:t>元劵，则有</a:t>
                </a:r>
                <a:r>
                  <a:rPr lang="zh-CN" altLang="en-US" sz="2000" dirty="0" smtClean="0"/>
                  <a:t>：</a:t>
                </a:r>
                <a14:m>
                  <m:oMath xmlns:m="http://schemas.openxmlformats.org/officeDocument/2006/math">
                    <m:sSub>
                      <m:sSubPr>
                        <m:ctrlPr>
                          <a:rPr lang="zh-CN" altLang="zh-CN" sz="2000" i="1" smtClean="0">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𝑛</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oMath>
                </a14:m>
                <a:r>
                  <a:rPr lang="zh-CN" altLang="zh-CN" sz="2000" i="1" dirty="0">
                    <a:solidFill>
                      <a:schemeClr val="tx1"/>
                    </a:solidFill>
                    <a:latin typeface="Cambria Math" panose="02040503050406030204" pitchFamily="18" charset="0"/>
                  </a:rPr>
                  <a:t>，</a:t>
                </a:r>
                <a14:m>
                  <m:oMath xmlns:m="http://schemas.openxmlformats.org/officeDocument/2006/math">
                    <m:r>
                      <a:rPr lang="en-US" altLang="zh-CN" sz="2000" i="1">
                        <a:solidFill>
                          <a:schemeClr val="tx1"/>
                        </a:solidFill>
                        <a:latin typeface="Cambria Math" panose="02040503050406030204" pitchFamily="18" charset="0"/>
                      </a:rPr>
                      <m:t>𝑛</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2</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oMath>
                </a14:m>
                <a:endParaRPr lang="en-US" altLang="zh-CN" sz="2000" i="1" dirty="0">
                  <a:solidFill>
                    <a:schemeClr val="tx1"/>
                  </a:solidFill>
                  <a:latin typeface="Cambria Math" panose="02040503050406030204" pitchFamily="18" charset="0"/>
                </a:endParaRPr>
              </a:p>
              <a:p>
                <a:pPr marL="0" indent="0">
                  <a:buNone/>
                </a:pPr>
                <a:r>
                  <a:rPr lang="en-US" altLang="zh-CN" sz="2000" dirty="0" smtClean="0"/>
                  <a:t>        </a:t>
                </a:r>
                <a:r>
                  <a:rPr lang="zh-CN" altLang="zh-CN" sz="2000" dirty="0" smtClean="0"/>
                  <a:t>假设</a:t>
                </a:r>
                <a:r>
                  <a:rPr lang="zh-CN" altLang="zh-CN" sz="2000" dirty="0"/>
                  <a:t>抽奖者选择碗</a:t>
                </a:r>
                <a:r>
                  <a:rPr lang="en-US" altLang="zh-CN" sz="2000" dirty="0"/>
                  <a:t>1</a:t>
                </a:r>
                <a:r>
                  <a:rPr lang="zh-CN" altLang="zh-CN" sz="2000" dirty="0"/>
                  <a:t>，下面讨论主持人打开了碗</a:t>
                </a:r>
                <a:r>
                  <a:rPr lang="en-US" altLang="zh-CN" sz="2000" dirty="0"/>
                  <a:t>2</a:t>
                </a:r>
                <a:r>
                  <a:rPr lang="zh-CN" altLang="zh-CN" sz="2000" dirty="0"/>
                  <a:t>概率</a:t>
                </a:r>
                <a:r>
                  <a:rPr lang="zh-CN" altLang="en-US" sz="2000" dirty="0"/>
                  <a:t>，</a:t>
                </a:r>
                <a:r>
                  <a:rPr lang="zh-CN" altLang="zh-CN" sz="2000" dirty="0"/>
                  <a:t>由于主持人知道哪个碗盖有</a:t>
                </a:r>
                <a:r>
                  <a:rPr lang="en-US" altLang="zh-CN" sz="2000" dirty="0"/>
                  <a:t>1000</a:t>
                </a:r>
                <a:r>
                  <a:rPr lang="zh-CN" altLang="zh-CN" sz="2000" dirty="0"/>
                  <a:t>元劵。令</a:t>
                </a:r>
                <a14:m>
                  <m:oMath xmlns:m="http://schemas.openxmlformats.org/officeDocument/2006/math">
                    <m:r>
                      <a:rPr lang="en-US" altLang="zh-CN" sz="2000" i="1">
                        <a:latin typeface="Cambria Math" panose="02040503050406030204" pitchFamily="18" charset="0"/>
                      </a:rPr>
                      <m:t>𝐵</m:t>
                    </m:r>
                  </m:oMath>
                </a14:m>
                <a:r>
                  <a:rPr lang="zh-CN" altLang="zh-CN" sz="2000" dirty="0"/>
                  <a:t>表示事件“主持人翻开了碗</a:t>
                </a:r>
                <a:r>
                  <a:rPr lang="en-US" altLang="zh-CN" sz="2000" dirty="0"/>
                  <a:t>2</a:t>
                </a:r>
                <a:r>
                  <a:rPr lang="zh-CN" altLang="zh-CN" sz="2000" dirty="0" smtClean="0"/>
                  <a:t>”</a:t>
                </a:r>
                <a:r>
                  <a:rPr lang="zh-CN" altLang="en-US" sz="2000" dirty="0" smtClean="0"/>
                  <a:t>，则：</a:t>
                </a:r>
                <a:endParaRPr lang="en-US" altLang="zh-CN" sz="2000" dirty="0" smtClean="0"/>
              </a:p>
              <a:p>
                <a:pPr lvl="2">
                  <a:spcAft>
                    <a:spcPts val="1200"/>
                  </a:spcAft>
                </a:pPr>
                <a:r>
                  <a:rPr lang="zh-CN" altLang="zh-CN" sz="2000" dirty="0"/>
                  <a:t>如果碗</a:t>
                </a:r>
                <a:r>
                  <a:rPr lang="en-US" altLang="zh-CN" sz="2000" dirty="0"/>
                  <a:t>1</a:t>
                </a:r>
                <a:r>
                  <a:rPr lang="zh-CN" altLang="zh-CN" sz="2000" dirty="0"/>
                  <a:t>盖有</a:t>
                </a:r>
                <a:r>
                  <a:rPr lang="en-US" altLang="zh-CN" sz="2000" dirty="0"/>
                  <a:t>1000</a:t>
                </a:r>
                <a:r>
                  <a:rPr lang="zh-CN" altLang="zh-CN" sz="2000" dirty="0"/>
                  <a:t>元劵</a:t>
                </a:r>
                <a:r>
                  <a:rPr lang="zh-CN" altLang="en-US" sz="2000" dirty="0"/>
                  <a:t>：</a:t>
                </a:r>
                <a14:m>
                  <m:oMath xmlns:m="http://schemas.openxmlformats.org/officeDocument/2006/math">
                    <m:sSub>
                      <m:sSubPr>
                        <m:ctrlPr>
                          <a:rPr lang="zh-CN" altLang="zh-CN" sz="2000" i="1">
                            <a:latin typeface="Cambria Math" panose="02040503050406030204"/>
                          </a:rPr>
                        </m:ctrlPr>
                      </m:sSubPr>
                      <m:e>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𝐵</m:t>
                        </m:r>
                        <m:r>
                          <a:rPr lang="en-US" altLang="zh-CN" sz="2000">
                            <a:latin typeface="Cambria Math" panose="02040503050406030204"/>
                          </a:rPr>
                          <m:t>|</m:t>
                        </m:r>
                        <m:r>
                          <a:rPr lang="en-US" altLang="zh-CN" sz="2000">
                            <a:latin typeface="Cambria Math" panose="02040503050406030204"/>
                          </a:rPr>
                          <m:t>𝐴</m:t>
                        </m:r>
                      </m:e>
                      <m:sub>
                        <m:r>
                          <a:rPr lang="en-US" altLang="zh-CN" sz="2000">
                            <a:latin typeface="Cambria Math" panose="02040503050406030204"/>
                          </a:rPr>
                          <m:t>1</m:t>
                        </m:r>
                      </m:sub>
                    </m:sSub>
                    <m:r>
                      <a:rPr lang="en-US" altLang="zh-CN" sz="2000">
                        <a:latin typeface="Cambria Math" panose="02040503050406030204"/>
                      </a:rPr>
                      <m:t>)=</m:t>
                    </m:r>
                    <m:r>
                      <a:rPr lang="en-US" altLang="zh-CN" sz="2000">
                        <a:latin typeface="Cambria Math" panose="02040503050406030204"/>
                      </a:rPr>
                      <m:t>1</m:t>
                    </m:r>
                    <m:r>
                      <a:rPr lang="en-US" altLang="zh-CN" sz="2000">
                        <a:latin typeface="Cambria Math" panose="02040503050406030204"/>
                      </a:rPr>
                      <m:t>/</m:t>
                    </m:r>
                    <m:r>
                      <a:rPr lang="en-US" altLang="zh-CN" sz="2000">
                        <a:latin typeface="Cambria Math" panose="02040503050406030204"/>
                      </a:rPr>
                      <m:t>2</m:t>
                    </m:r>
                    <m:r>
                      <a:rPr lang="en-US" altLang="zh-CN" sz="2000">
                        <a:latin typeface="Cambria Math" panose="02040503050406030204"/>
                      </a:rPr>
                      <m:t> </m:t>
                    </m:r>
                  </m:oMath>
                </a14:m>
                <a:endParaRPr lang="en-US" altLang="zh-CN" sz="2000" dirty="0"/>
              </a:p>
              <a:p>
                <a:pPr lvl="2">
                  <a:spcAft>
                    <a:spcPts val="1200"/>
                  </a:spcAft>
                </a:pPr>
                <a:r>
                  <a:rPr lang="zh-CN" altLang="zh-CN" sz="2000" dirty="0"/>
                  <a:t>如果碗</a:t>
                </a:r>
                <a:r>
                  <a:rPr lang="en-US" altLang="zh-CN" sz="2000" dirty="0"/>
                  <a:t>2</a:t>
                </a:r>
                <a:r>
                  <a:rPr lang="zh-CN" altLang="zh-CN" sz="2000" dirty="0"/>
                  <a:t>盖有</a:t>
                </a:r>
                <a:r>
                  <a:rPr lang="en-US" altLang="zh-CN" sz="2000" dirty="0"/>
                  <a:t>1000</a:t>
                </a:r>
                <a:r>
                  <a:rPr lang="zh-CN" altLang="zh-CN" sz="2000" dirty="0"/>
                  <a:t>元劵</a:t>
                </a:r>
                <a:r>
                  <a:rPr lang="zh-CN" altLang="en-US" sz="2000" dirty="0"/>
                  <a:t>：</a:t>
                </a:r>
                <a14:m>
                  <m:oMath xmlns:m="http://schemas.openxmlformats.org/officeDocument/2006/math">
                    <m:sSub>
                      <m:sSubPr>
                        <m:ctrlPr>
                          <a:rPr lang="zh-CN" altLang="zh-CN" sz="2000" i="1">
                            <a:latin typeface="Cambria Math" panose="02040503050406030204"/>
                          </a:rPr>
                        </m:ctrlPr>
                      </m:sSubPr>
                      <m:e>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𝐵</m:t>
                        </m:r>
                        <m:r>
                          <a:rPr lang="en-US" altLang="zh-CN" sz="2000">
                            <a:latin typeface="Cambria Math" panose="02040503050406030204"/>
                          </a:rPr>
                          <m:t>|</m:t>
                        </m:r>
                        <m:r>
                          <a:rPr lang="en-US" altLang="zh-CN" sz="2000">
                            <a:latin typeface="Cambria Math" panose="02040503050406030204"/>
                          </a:rPr>
                          <m:t>𝐴</m:t>
                        </m:r>
                      </m:e>
                      <m:sub>
                        <m:r>
                          <a:rPr lang="en-US" altLang="zh-CN" sz="2000">
                            <a:latin typeface="Cambria Math" panose="02040503050406030204"/>
                          </a:rPr>
                          <m:t>2</m:t>
                        </m:r>
                      </m:sub>
                    </m:sSub>
                    <m:r>
                      <a:rPr lang="en-US" altLang="zh-CN" sz="2000">
                        <a:latin typeface="Cambria Math" panose="02040503050406030204"/>
                      </a:rPr>
                      <m:t>)=</m:t>
                    </m:r>
                    <m:r>
                      <a:rPr lang="en-US" altLang="zh-CN" sz="2000">
                        <a:latin typeface="Cambria Math" panose="02040503050406030204"/>
                      </a:rPr>
                      <m:t>0</m:t>
                    </m:r>
                    <m:r>
                      <a:rPr lang="en-US" altLang="zh-CN" sz="2000">
                        <a:latin typeface="Cambria Math" panose="02040503050406030204"/>
                      </a:rPr>
                      <m:t> </m:t>
                    </m:r>
                  </m:oMath>
                </a14:m>
                <a:endParaRPr lang="en-US" altLang="zh-CN" sz="2000" dirty="0"/>
              </a:p>
              <a:p>
                <a:pPr lvl="2">
                  <a:spcAft>
                    <a:spcPts val="1200"/>
                  </a:spcAft>
                </a:pPr>
                <a:r>
                  <a:rPr lang="zh-CN" altLang="zh-CN" sz="2000" dirty="0"/>
                  <a:t>如果碗</a:t>
                </a:r>
                <a:r>
                  <a:rPr lang="en-US" altLang="zh-CN" sz="2000" dirty="0"/>
                  <a:t>3</a:t>
                </a:r>
                <a:r>
                  <a:rPr lang="zh-CN" altLang="zh-CN" sz="2000" dirty="0"/>
                  <a:t>盖有</a:t>
                </a:r>
                <a:r>
                  <a:rPr lang="en-US" altLang="zh-CN" sz="2000" dirty="0"/>
                  <a:t>1000</a:t>
                </a:r>
                <a:r>
                  <a:rPr lang="zh-CN" altLang="zh-CN" sz="2000" dirty="0"/>
                  <a:t>元劵</a:t>
                </a:r>
                <a:r>
                  <a:rPr lang="zh-CN" altLang="en-US" sz="2000" dirty="0"/>
                  <a:t>：</a:t>
                </a:r>
                <a14:m>
                  <m:oMath xmlns:m="http://schemas.openxmlformats.org/officeDocument/2006/math">
                    <m:sSub>
                      <m:sSubPr>
                        <m:ctrlPr>
                          <a:rPr lang="zh-CN" altLang="zh-CN" sz="2000" i="1">
                            <a:latin typeface="Cambria Math" panose="02040503050406030204"/>
                          </a:rPr>
                        </m:ctrlPr>
                      </m:sSubPr>
                      <m:e>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𝐵</m:t>
                        </m:r>
                        <m:r>
                          <a:rPr lang="en-US" altLang="zh-CN" sz="2000">
                            <a:latin typeface="Cambria Math" panose="02040503050406030204"/>
                          </a:rPr>
                          <m:t>|</m:t>
                        </m:r>
                        <m:r>
                          <a:rPr lang="en-US" altLang="zh-CN" sz="2000">
                            <a:latin typeface="Cambria Math" panose="02040503050406030204"/>
                          </a:rPr>
                          <m:t>𝐴</m:t>
                        </m:r>
                      </m:e>
                      <m:sub>
                        <m:r>
                          <a:rPr lang="en-US" altLang="zh-CN" sz="2000">
                            <a:latin typeface="Cambria Math" panose="02040503050406030204"/>
                          </a:rPr>
                          <m:t>3</m:t>
                        </m:r>
                      </m:sub>
                    </m:sSub>
                    <m:r>
                      <a:rPr lang="en-US" altLang="zh-CN" sz="2000">
                        <a:latin typeface="Cambria Math" panose="02040503050406030204"/>
                      </a:rPr>
                      <m:t>)=</m:t>
                    </m:r>
                    <m:r>
                      <a:rPr lang="en-US" altLang="zh-CN" sz="2000">
                        <a:latin typeface="Cambria Math" panose="02040503050406030204"/>
                      </a:rPr>
                      <m:t>1</m:t>
                    </m:r>
                  </m:oMath>
                </a14:m>
                <a:endParaRPr lang="en-US" altLang="zh-CN" sz="2000" dirty="0"/>
              </a:p>
              <a:p>
                <a:pPr marL="0" indent="0" latinLnBrk="1">
                  <a:spcAft>
                    <a:spcPts val="1200"/>
                  </a:spcAft>
                  <a:buNone/>
                </a:pPr>
                <a:r>
                  <a:rPr lang="en-US" altLang="zh-CN" sz="2000" dirty="0" smtClean="0"/>
                  <a:t>        </a:t>
                </a:r>
                <a:r>
                  <a:rPr lang="zh-CN" altLang="zh-CN" sz="2000" dirty="0" smtClean="0"/>
                  <a:t>由</a:t>
                </a:r>
                <a:r>
                  <a:rPr lang="zh-CN" altLang="zh-CN" sz="2000" dirty="0"/>
                  <a:t>全概率公式计算</a:t>
                </a:r>
                <a14:m>
                  <m:oMath xmlns:m="http://schemas.openxmlformats.org/officeDocument/2006/math">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𝐵</m:t>
                    </m:r>
                    <m:r>
                      <a:rPr lang="en-US" altLang="zh-CN" sz="2000" i="1">
                        <a:latin typeface="Cambria Math" panose="02040503050406030204" pitchFamily="18" charset="0"/>
                      </a:rPr>
                      <m:t>)</m:t>
                    </m:r>
                  </m:oMath>
                </a14:m>
                <a:r>
                  <a:rPr lang="zh-CN" altLang="zh-CN" sz="2000" dirty="0"/>
                  <a:t>，即：</a:t>
                </a:r>
                <a14:m>
                  <m:oMath xmlns:m="http://schemas.openxmlformats.org/officeDocument/2006/math">
                    <m:r>
                      <a:rPr lang="en-US" altLang="zh-CN" sz="2000" i="1" smtClean="0">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r>
                          <a:rPr lang="en-US" altLang="zh-CN" sz="2000" i="1">
                            <a:solidFill>
                              <a:schemeClr val="tx1"/>
                            </a:solidFill>
                            <a:latin typeface="Cambria Math" panose="02040503050406030204" pitchFamily="18" charset="0"/>
                          </a:rPr>
                          <m:t>𝐵</m:t>
                        </m:r>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𝐵</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1</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1</m:t>
                            </m:r>
                          </m:sub>
                        </m:sSub>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𝐵</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2</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2</m:t>
                            </m:r>
                          </m:sub>
                        </m:sSub>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𝐵</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3</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3</m:t>
                            </m:r>
                          </m:sub>
                        </m:sSub>
                      </m:e>
                    </m:d>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a:rPr>
                        </m:ctrlPr>
                      </m:fPr>
                      <m:num>
                        <m:r>
                          <a:rPr lang="en-US" altLang="zh-CN" sz="2000" i="1">
                            <a:solidFill>
                              <a:schemeClr val="tx1"/>
                            </a:solidFill>
                            <a:latin typeface="Cambria Math" panose="02040503050406030204" pitchFamily="18" charset="0"/>
                          </a:rPr>
                          <m:t>1</m:t>
                        </m:r>
                      </m:num>
                      <m:den>
                        <m:r>
                          <a:rPr lang="en-US" altLang="zh-CN" sz="2000" i="1">
                            <a:solidFill>
                              <a:schemeClr val="tx1"/>
                            </a:solidFill>
                            <a:latin typeface="Cambria Math" panose="02040503050406030204" pitchFamily="18" charset="0"/>
                          </a:rPr>
                          <m:t>2</m:t>
                        </m:r>
                      </m:den>
                    </m:f>
                  </m:oMath>
                </a14:m>
                <a:endParaRPr lang="en-US" altLang="zh-CN" sz="2000" i="1" dirty="0">
                  <a:solidFill>
                    <a:srgbClr val="C00000"/>
                  </a:solidFill>
                  <a:latin typeface="Cambria Math" panose="02040503050406030204" pitchFamily="18" charset="0"/>
                </a:endParaRPr>
              </a:p>
              <a:p>
                <a:pPr marL="0" indent="0" latinLnBrk="1">
                  <a:spcAft>
                    <a:spcPts val="1200"/>
                  </a:spcAft>
                  <a:buNone/>
                </a:pPr>
                <a:r>
                  <a:rPr lang="en-US" altLang="zh-CN" sz="2000" dirty="0" smtClean="0"/>
                  <a:t>        </a:t>
                </a:r>
                <a:r>
                  <a:rPr lang="zh-CN" altLang="zh-CN" sz="2000" dirty="0" smtClean="0"/>
                  <a:t>根据</a:t>
                </a:r>
                <a:r>
                  <a:rPr lang="zh-CN" altLang="zh-CN" sz="2000" dirty="0"/>
                  <a:t>公式</a:t>
                </a:r>
                <a14:m>
                  <m:oMath xmlns:m="http://schemas.openxmlformats.org/officeDocument/2006/math">
                    <m:r>
                      <a:rPr lang="en-US" altLang="zh-CN" sz="2000" i="1" smtClean="0">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𝑖</m:t>
                            </m:r>
                          </m:sub>
                        </m:sSub>
                      </m:e>
                      <m:e>
                        <m:r>
                          <a:rPr lang="en-US" altLang="zh-CN" sz="2000" i="1">
                            <a:solidFill>
                              <a:schemeClr val="tx1"/>
                            </a:solidFill>
                            <a:latin typeface="Cambria Math" panose="02040503050406030204" pitchFamily="18" charset="0"/>
                          </a:rPr>
                          <m:t>𝐵</m:t>
                        </m:r>
                      </m:e>
                    </m:d>
                    <m:r>
                      <a:rPr lang="en-US" altLang="zh-CN" sz="2000" i="1">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𝐵</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𝑖</m:t>
                        </m:r>
                      </m:sub>
                    </m:sSub>
                    <m:r>
                      <a:rPr lang="en-US" altLang="zh-CN" sz="2000" i="1">
                        <a:solidFill>
                          <a:schemeClr val="tx1"/>
                        </a:solidFill>
                        <a:latin typeface="Cambria Math" panose="02040503050406030204" pitchFamily="18" charset="0"/>
                      </a:rPr>
                      <m:t>)</m:t>
                    </m:r>
                    <m:f>
                      <m:fPr>
                        <m:ctrlPr>
                          <a:rPr lang="en-US" altLang="zh-CN" sz="2000" i="1">
                            <a:solidFill>
                              <a:schemeClr val="tx1"/>
                            </a:solidFill>
                            <a:latin typeface="Cambria Math" panose="02040503050406030204"/>
                          </a:rPr>
                        </m:ctrlPr>
                      </m:fPr>
                      <m:num>
                        <m:r>
                          <a:rPr lang="en-US" altLang="zh-CN" sz="2000" i="1">
                            <a:solidFill>
                              <a:schemeClr val="tx1"/>
                            </a:solidFill>
                            <a:latin typeface="Cambria Math" panose="02040503050406030204" pitchFamily="18" charset="0"/>
                          </a:rPr>
                          <m:t>𝑃</m:t>
                        </m:r>
                        <m:d>
                          <m:dPr>
                            <m:ctrlPr>
                              <a:rPr lang="en-US"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𝑖</m:t>
                                </m:r>
                              </m:sub>
                            </m:sSub>
                          </m:e>
                        </m:d>
                      </m:num>
                      <m:den>
                        <m:r>
                          <a:rPr lang="en-US" altLang="zh-CN" sz="2000" i="1">
                            <a:solidFill>
                              <a:schemeClr val="tx1"/>
                            </a:solidFill>
                            <a:latin typeface="Cambria Math" panose="02040503050406030204" pitchFamily="18" charset="0"/>
                          </a:rPr>
                          <m:t>𝑃</m:t>
                        </m:r>
                        <m:d>
                          <m:dPr>
                            <m:ctrlPr>
                              <a:rPr lang="en-US" altLang="zh-CN" sz="2000" i="1">
                                <a:solidFill>
                                  <a:schemeClr val="tx1"/>
                                </a:solidFill>
                                <a:latin typeface="Cambria Math" panose="02040503050406030204"/>
                              </a:rPr>
                            </m:ctrlPr>
                          </m:dPr>
                          <m:e>
                            <m:r>
                              <a:rPr lang="en-US" altLang="zh-CN" sz="2000" i="1">
                                <a:solidFill>
                                  <a:schemeClr val="tx1"/>
                                </a:solidFill>
                                <a:latin typeface="Cambria Math" panose="02040503050406030204" pitchFamily="18" charset="0"/>
                              </a:rPr>
                              <m:t>𝐵</m:t>
                            </m:r>
                          </m:e>
                        </m:d>
                      </m:den>
                    </m:f>
                    <m:r>
                      <a:rPr lang="zh-CN" altLang="en-US" sz="2000" b="0" i="1" smtClean="0">
                        <a:solidFill>
                          <a:schemeClr val="tx1"/>
                        </a:solidFill>
                        <a:latin typeface="Cambria Math" panose="02040503050406030204"/>
                      </a:rPr>
                      <m:t>，</m:t>
                    </m:r>
                  </m:oMath>
                </a14:m>
                <a:r>
                  <a:rPr lang="zh-CN" altLang="en-US" sz="2000" dirty="0"/>
                  <a:t>可得：</a:t>
                </a:r>
                <a14:m>
                  <m:oMath xmlns:m="http://schemas.openxmlformats.org/officeDocument/2006/math">
                    <m:r>
                      <a:rPr lang="en-US" altLang="zh-CN" sz="2000" i="1" smtClean="0">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1</m:t>
                            </m:r>
                          </m:sub>
                        </m:sSub>
                      </m:e>
                      <m:e>
                        <m:r>
                          <a:rPr lang="en-US" altLang="zh-CN" sz="2000" i="1">
                            <a:solidFill>
                              <a:schemeClr val="tx1"/>
                            </a:solidFill>
                            <a:latin typeface="Cambria Math" panose="02040503050406030204" pitchFamily="18" charset="0"/>
                          </a:rPr>
                          <m:t>𝐵</m:t>
                        </m:r>
                      </m:e>
                    </m:d>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1</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oMath>
                </a14:m>
                <a:r>
                  <a:rPr lang="zh-CN" altLang="zh-CN" sz="2000" i="1" dirty="0">
                    <a:solidFill>
                      <a:schemeClr val="tx1"/>
                    </a:solidFill>
                    <a:latin typeface="Cambria Math" panose="02040503050406030204" pitchFamily="18" charset="0"/>
                  </a:rPr>
                  <a:t>，</a:t>
                </a:r>
                <a14:m>
                  <m:oMath xmlns:m="http://schemas.openxmlformats.org/officeDocument/2006/math">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2</m:t>
                            </m:r>
                          </m:sub>
                        </m:sSub>
                      </m:e>
                      <m:e>
                        <m:r>
                          <a:rPr lang="en-US" altLang="zh-CN" sz="2000" i="1">
                            <a:solidFill>
                              <a:schemeClr val="tx1"/>
                            </a:solidFill>
                            <a:latin typeface="Cambria Math" panose="02040503050406030204" pitchFamily="18" charset="0"/>
                          </a:rPr>
                          <m:t>𝐵</m:t>
                        </m:r>
                      </m:e>
                    </m:d>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0</m:t>
                    </m:r>
                  </m:oMath>
                </a14:m>
                <a:r>
                  <a:rPr lang="zh-CN" altLang="zh-CN" sz="2000" i="1" dirty="0">
                    <a:solidFill>
                      <a:schemeClr val="tx1"/>
                    </a:solidFill>
                    <a:latin typeface="Cambria Math" panose="02040503050406030204" pitchFamily="18" charset="0"/>
                  </a:rPr>
                  <a:t>，</a:t>
                </a:r>
                <a14:m>
                  <m:oMath xmlns:m="http://schemas.openxmlformats.org/officeDocument/2006/math">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sSub>
                          <m:sSubPr>
                            <m:ctrlPr>
                              <a:rPr lang="zh-CN" altLang="zh-CN" sz="2000" i="1">
                                <a:solidFill>
                                  <a:schemeClr val="tx1"/>
                                </a:solidFill>
                                <a:latin typeface="Cambria Math" panose="02040503050406030204"/>
                              </a:rPr>
                            </m:ctrlPr>
                          </m:sSubPr>
                          <m:e>
                            <m:r>
                              <a:rPr lang="en-US" altLang="zh-CN" sz="2000" i="1">
                                <a:solidFill>
                                  <a:schemeClr val="tx1"/>
                                </a:solidFill>
                                <a:latin typeface="Cambria Math" panose="02040503050406030204" pitchFamily="18" charset="0"/>
                              </a:rPr>
                              <m:t>𝐴</m:t>
                            </m:r>
                          </m:e>
                          <m:sub>
                            <m:r>
                              <a:rPr lang="en-US" altLang="zh-CN" sz="2000" i="1">
                                <a:solidFill>
                                  <a:schemeClr val="tx1"/>
                                </a:solidFill>
                                <a:latin typeface="Cambria Math" panose="02040503050406030204" pitchFamily="18" charset="0"/>
                              </a:rPr>
                              <m:t>3</m:t>
                            </m:r>
                          </m:sub>
                        </m:sSub>
                      </m:e>
                      <m:e>
                        <m:r>
                          <a:rPr lang="en-US" altLang="zh-CN" sz="2000" i="1">
                            <a:solidFill>
                              <a:schemeClr val="tx1"/>
                            </a:solidFill>
                            <a:latin typeface="Cambria Math" panose="02040503050406030204" pitchFamily="18" charset="0"/>
                          </a:rPr>
                          <m:t>𝐵</m:t>
                        </m:r>
                      </m:e>
                    </m:d>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2</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3</m:t>
                    </m:r>
                  </m:oMath>
                </a14:m>
                <a:endParaRPr lang="zh-CN" altLang="zh-CN" sz="2000" i="1" dirty="0">
                  <a:solidFill>
                    <a:schemeClr val="tx1"/>
                  </a:solidFill>
                  <a:latin typeface="Cambria Math" panose="02040503050406030204" pitchFamily="18" charset="0"/>
                </a:endParaRPr>
              </a:p>
              <a:p>
                <a:pPr marL="0" indent="0">
                  <a:buNone/>
                </a:pPr>
                <a:r>
                  <a:rPr lang="en-US" altLang="zh-CN" sz="2000" dirty="0" smtClean="0"/>
                  <a:t>        </a:t>
                </a:r>
                <a:r>
                  <a:rPr lang="zh-CN" altLang="zh-CN" sz="2000" dirty="0" smtClean="0"/>
                  <a:t>因此</a:t>
                </a:r>
                <a:r>
                  <a:rPr lang="zh-CN" altLang="zh-CN" sz="2000" dirty="0"/>
                  <a:t>，如果在抽奖者选择碗</a:t>
                </a:r>
                <a:r>
                  <a:rPr lang="en-US" altLang="zh-CN" sz="2000" dirty="0"/>
                  <a:t>1</a:t>
                </a:r>
                <a:r>
                  <a:rPr lang="zh-CN" altLang="zh-CN" sz="2000" dirty="0"/>
                  <a:t>的情况下，主持人翻开碗</a:t>
                </a:r>
                <a:r>
                  <a:rPr lang="en-US" altLang="zh-CN" sz="2000" dirty="0"/>
                  <a:t>2</a:t>
                </a:r>
                <a:r>
                  <a:rPr lang="zh-CN" altLang="zh-CN" sz="2000" dirty="0"/>
                  <a:t>，则抽奖者应将碗</a:t>
                </a:r>
                <a:r>
                  <a:rPr lang="en-US" altLang="zh-CN" sz="2000" dirty="0"/>
                  <a:t>3</a:t>
                </a:r>
                <a:r>
                  <a:rPr lang="zh-CN" altLang="zh-CN" sz="2000" dirty="0"/>
                  <a:t>作为最终选择以期获得</a:t>
                </a:r>
                <a:r>
                  <a:rPr lang="en-US" altLang="zh-CN" sz="2000" dirty="0"/>
                  <a:t>1000</a:t>
                </a:r>
                <a:r>
                  <a:rPr lang="zh-CN" altLang="zh-CN" sz="2000" dirty="0"/>
                  <a:t>元劵</a:t>
                </a:r>
                <a:endParaRPr lang="en-US" altLang="zh-CN" sz="2000" dirty="0" smtClean="0">
                  <a:latin typeface="黑体" panose="02010609060101010101" pitchFamily="49" charset="-122"/>
                  <a:ea typeface="黑体" panose="02010609060101010101" pitchFamily="49" charset="-122"/>
                </a:endParaRPr>
              </a:p>
              <a:p>
                <a:pPr lvl="1"/>
                <a:endParaRPr lang="en-US" altLang="zh-CN" sz="2000" dirty="0" smtClean="0">
                  <a:latin typeface="黑体" panose="02010609060101010101" pitchFamily="49" charset="-122"/>
                  <a:ea typeface="黑体" panose="02010609060101010101" pitchFamily="49" charset="-122"/>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953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贝叶斯决策论</a:t>
            </a:r>
            <a:endParaRPr lang="en-US" altLang="zh-CN" sz="2800" b="1" dirty="0">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极大似然估计</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朴素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贝叶斯分类</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半朴素贝叶斯分类</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算法</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贝叶斯决策论（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Bayesian decision theory</a:t>
            </a:r>
            <a:r>
              <a:rPr lang="zh-CN" altLang="en-US" sz="2800" dirty="0">
                <a:latin typeface="黑体" panose="02010609060101010101" pitchFamily="49" charset="-122"/>
                <a:ea typeface="黑体" panose="02010609060101010101" pitchFamily="49" charset="-122"/>
              </a:rPr>
              <a:t>）是在</a:t>
            </a:r>
            <a:r>
              <a:rPr lang="zh-CN" altLang="en-US" sz="2800" dirty="0">
                <a:solidFill>
                  <a:srgbClr val="0000FF"/>
                </a:solidFill>
                <a:latin typeface="黑体" panose="02010609060101010101" pitchFamily="49" charset="-122"/>
                <a:ea typeface="黑体" panose="02010609060101010101" pitchFamily="49" charset="-122"/>
              </a:rPr>
              <a:t>概率框架</a:t>
            </a:r>
            <a:r>
              <a:rPr lang="zh-CN" altLang="en-US" sz="2800" dirty="0">
                <a:latin typeface="黑体" panose="02010609060101010101" pitchFamily="49" charset="-122"/>
                <a:ea typeface="黑体" panose="02010609060101010101" pitchFamily="49" charset="-122"/>
              </a:rPr>
              <a:t>下实施决策的基本</a:t>
            </a:r>
            <a:r>
              <a:rPr lang="zh-CN" altLang="en-US" sz="2800" dirty="0" smtClean="0">
                <a:latin typeface="黑体" panose="02010609060101010101" pitchFamily="49" charset="-122"/>
                <a:ea typeface="黑体" panose="02010609060101010101" pitchFamily="49" charset="-122"/>
              </a:rPr>
              <a:t>方法</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在分类问题情况下，在所有相关概率都已知的理想情形下，贝叶斯决策考虑如何基于这些</a:t>
            </a:r>
            <a:r>
              <a:rPr lang="zh-CN" altLang="en-US" sz="2400" dirty="0">
                <a:solidFill>
                  <a:srgbClr val="0000FF"/>
                </a:solidFill>
                <a:latin typeface="+mn-ea"/>
              </a:rPr>
              <a:t>概率和误判损失</a:t>
            </a:r>
            <a:r>
              <a:rPr lang="zh-CN" altLang="en-US" sz="2400" dirty="0">
                <a:latin typeface="+mn-ea"/>
              </a:rPr>
              <a:t>来选择最优的类别</a:t>
            </a:r>
            <a:r>
              <a:rPr lang="zh-CN" altLang="en-US" sz="2400" dirty="0" smtClean="0">
                <a:latin typeface="+mn-ea"/>
              </a:rPr>
              <a:t>标记</a:t>
            </a:r>
            <a:endParaRPr lang="en-US" altLang="zh-CN" sz="2400" dirty="0" smtClean="0">
              <a:latin typeface="+mn-ea"/>
            </a:endParaRPr>
          </a:p>
          <a:p>
            <a:pPr lvl="1"/>
            <a:r>
              <a:rPr lang="zh-CN" altLang="en-US" sz="2400" dirty="0">
                <a:latin typeface="+mn-ea"/>
              </a:rPr>
              <a:t>假设</a:t>
            </a:r>
            <a:r>
              <a:rPr lang="zh-CN" altLang="en-US" sz="2400" dirty="0" smtClean="0">
                <a:latin typeface="+mn-ea"/>
              </a:rPr>
              <a:t>有</a:t>
            </a:r>
            <a:r>
              <a:rPr lang="en-US" altLang="zh-CN" sz="2400" i="1" dirty="0" smtClean="0">
                <a:latin typeface="Times New Roman" panose="02020603050405020304" pitchFamily="18" charset="0"/>
                <a:cs typeface="Times New Roman" panose="02020603050405020304" pitchFamily="18" charset="0"/>
              </a:rPr>
              <a:t>N</a:t>
            </a:r>
            <a:r>
              <a:rPr lang="zh-CN" altLang="en-US" sz="2400" dirty="0" smtClean="0">
                <a:latin typeface="+mn-ea"/>
              </a:rPr>
              <a:t>种</a:t>
            </a:r>
            <a:r>
              <a:rPr lang="zh-CN" altLang="en-US" sz="2400" dirty="0">
                <a:latin typeface="+mn-ea"/>
              </a:rPr>
              <a:t>可能的类别</a:t>
            </a:r>
            <a:r>
              <a:rPr lang="zh-CN" altLang="en-US" sz="2400" dirty="0" smtClean="0">
                <a:latin typeface="+mn-ea"/>
              </a:rPr>
              <a:t>标记</a:t>
            </a:r>
            <a:r>
              <a:rPr lang="en-US" altLang="zh-CN" sz="2400" dirty="0" smtClean="0">
                <a:latin typeface="+mn-ea"/>
              </a:rPr>
              <a:t>,</a:t>
            </a:r>
            <a:r>
              <a:rPr lang="zh-CN" altLang="en-US" sz="2400" dirty="0" smtClean="0">
                <a:latin typeface="+mn-ea"/>
              </a:rPr>
              <a:t>即                ，    </a:t>
            </a:r>
            <a:r>
              <a:rPr lang="zh-CN" altLang="en-US" sz="2400" dirty="0">
                <a:latin typeface="+mn-ea"/>
              </a:rPr>
              <a:t>是将一个真实标记为   </a:t>
            </a:r>
            <a:r>
              <a:rPr lang="zh-CN" altLang="en-US" sz="2400" dirty="0" smtClean="0">
                <a:latin typeface="+mn-ea"/>
              </a:rPr>
              <a:t>的</a:t>
            </a:r>
            <a:r>
              <a:rPr lang="zh-CN" altLang="en-US" sz="2400" dirty="0">
                <a:latin typeface="+mn-ea"/>
              </a:rPr>
              <a:t>样本误分类为   </a:t>
            </a:r>
            <a:r>
              <a:rPr lang="zh-CN" altLang="en-US" sz="2400" dirty="0" smtClean="0">
                <a:latin typeface="+mn-ea"/>
              </a:rPr>
              <a:t>所</a:t>
            </a:r>
            <a:r>
              <a:rPr lang="zh-CN" altLang="en-US" sz="2400" dirty="0">
                <a:latin typeface="+mn-ea"/>
              </a:rPr>
              <a:t>产生的损失。基于</a:t>
            </a:r>
            <a:r>
              <a:rPr lang="zh-CN" altLang="en-US" sz="2400" dirty="0">
                <a:solidFill>
                  <a:srgbClr val="0000FF"/>
                </a:solidFill>
                <a:latin typeface="+mn-ea"/>
              </a:rPr>
              <a:t>后验概率</a:t>
            </a:r>
            <a:r>
              <a:rPr lang="zh-CN" altLang="en-US" sz="2400" dirty="0">
                <a:latin typeface="+mn-ea"/>
              </a:rPr>
              <a:t>         </a:t>
            </a:r>
            <a:r>
              <a:rPr lang="zh-CN" altLang="en-US" sz="2400" dirty="0" smtClean="0">
                <a:latin typeface="+mn-ea"/>
              </a:rPr>
              <a:t>可</a:t>
            </a:r>
            <a:r>
              <a:rPr lang="zh-CN" altLang="en-US" sz="2400" dirty="0">
                <a:latin typeface="+mn-ea"/>
              </a:rPr>
              <a:t>获得将样本   </a:t>
            </a:r>
            <a:r>
              <a:rPr lang="zh-CN" altLang="en-US" sz="2400" dirty="0" smtClean="0">
                <a:latin typeface="+mn-ea"/>
              </a:rPr>
              <a:t>分类</a:t>
            </a:r>
            <a:r>
              <a:rPr lang="zh-CN" altLang="en-US" sz="2400" dirty="0">
                <a:latin typeface="+mn-ea"/>
              </a:rPr>
              <a:t>为    所产生的</a:t>
            </a:r>
            <a:r>
              <a:rPr lang="zh-CN" altLang="en-US" sz="2400" dirty="0">
                <a:solidFill>
                  <a:srgbClr val="0000FF"/>
                </a:solidFill>
                <a:latin typeface="+mn-ea"/>
              </a:rPr>
              <a:t>期望损失</a:t>
            </a:r>
            <a:r>
              <a:rPr lang="zh-CN" altLang="en-US" sz="2400" dirty="0">
                <a:latin typeface="+mn-ea"/>
              </a:rPr>
              <a:t>（</a:t>
            </a:r>
            <a:r>
              <a:rPr lang="en-US" altLang="zh-CN" dirty="0">
                <a:latin typeface="Times New Roman" panose="02020603050405020304" pitchFamily="18" charset="0"/>
                <a:cs typeface="Times New Roman" panose="02020603050405020304" pitchFamily="18" charset="0"/>
              </a:rPr>
              <a:t>expected loss</a:t>
            </a:r>
            <a:r>
              <a:rPr lang="zh-CN" altLang="en-US" sz="2400" dirty="0">
                <a:latin typeface="+mn-ea"/>
              </a:rPr>
              <a:t>），即在样本上的“</a:t>
            </a:r>
            <a:r>
              <a:rPr lang="zh-CN" altLang="en-US" sz="2400" dirty="0">
                <a:solidFill>
                  <a:srgbClr val="0000FF"/>
                </a:solidFill>
                <a:latin typeface="+mn-ea"/>
              </a:rPr>
              <a:t>条件风险</a:t>
            </a:r>
            <a:r>
              <a:rPr lang="zh-CN" altLang="en-US" sz="2400" dirty="0">
                <a:latin typeface="+mn-ea"/>
              </a:rPr>
              <a:t>”（</a:t>
            </a:r>
            <a:r>
              <a:rPr lang="en-US" altLang="zh-CN" dirty="0">
                <a:latin typeface="Times New Roman" panose="02020603050405020304" pitchFamily="18" charset="0"/>
                <a:cs typeface="Times New Roman" panose="02020603050405020304" pitchFamily="18" charset="0"/>
              </a:rPr>
              <a:t>conditional risk</a:t>
            </a:r>
            <a:r>
              <a:rPr lang="zh-CN" altLang="en-US" sz="2400" dirty="0">
                <a:latin typeface="+mn-ea"/>
              </a:rPr>
              <a:t>）</a:t>
            </a:r>
            <a:endParaRPr lang="zh-CN" altLang="en-US" sz="2400" dirty="0">
              <a:latin typeface="+mn-ea"/>
            </a:endParaRPr>
          </a:p>
          <a:p>
            <a:pPr lvl="1"/>
            <a:endParaRPr lang="en-US" altLang="zh-CN" sz="2400" dirty="0" smtClean="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5364088" y="3284984"/>
          <a:ext cx="2251075" cy="322263"/>
        </p:xfrm>
        <a:graphic>
          <a:graphicData uri="http://schemas.openxmlformats.org/presentationml/2006/ole">
            <mc:AlternateContent xmlns:mc="http://schemas.openxmlformats.org/markup-compatibility/2006">
              <mc:Choice xmlns:v="urn:schemas-microsoft-com:vml" Requires="v">
                <p:oleObj spid="_x0000_s49879" name="Formula" r:id="rId1" imgW="1240790" imgH="177800" progId="Equation.Ribbit">
                  <p:embed/>
                </p:oleObj>
              </mc:Choice>
              <mc:Fallback>
                <p:oleObj name="Formula" r:id="rId1" imgW="1240790" imgH="177800" progId="Equation.Ribbit">
                  <p:embed/>
                  <p:pic>
                    <p:nvPicPr>
                      <p:cNvPr id="0" name="对象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284984"/>
                        <a:ext cx="2251075"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7956376" y="3356992"/>
          <a:ext cx="271462" cy="271462"/>
        </p:xfrm>
        <a:graphic>
          <a:graphicData uri="http://schemas.openxmlformats.org/presentationml/2006/ole">
            <mc:AlternateContent xmlns:mc="http://schemas.openxmlformats.org/markup-compatibility/2006">
              <mc:Choice xmlns:v="urn:schemas-microsoft-com:vml" Requires="v">
                <p:oleObj spid="_x0000_s49880" name="Formula" r:id="rId3" imgW="170180" imgH="171450" progId="Equation.Ribbit">
                  <p:embed/>
                </p:oleObj>
              </mc:Choice>
              <mc:Fallback>
                <p:oleObj name="Formula" r:id="rId3" imgW="170180" imgH="171450" progId="Equation.Ribbit">
                  <p:embed/>
                  <p:pic>
                    <p:nvPicPr>
                      <p:cNvPr id="0" name="对象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6376" y="3356992"/>
                        <a:ext cx="271462"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4067944" y="3730443"/>
          <a:ext cx="252413" cy="298450"/>
        </p:xfrm>
        <a:graphic>
          <a:graphicData uri="http://schemas.openxmlformats.org/presentationml/2006/ole">
            <mc:AlternateContent xmlns:mc="http://schemas.openxmlformats.org/markup-compatibility/2006">
              <mc:Choice xmlns:v="urn:schemas-microsoft-com:vml" Requires="v">
                <p:oleObj spid="_x0000_s49881" name="Formula" r:id="rId5" imgW="113030" imgH="133350" progId="Equation.Ribbit">
                  <p:embed/>
                </p:oleObj>
              </mc:Choice>
              <mc:Fallback>
                <p:oleObj name="Formula" r:id="rId5" imgW="113030" imgH="133350" progId="Equation.Ribbit">
                  <p:embed/>
                  <p:pic>
                    <p:nvPicPr>
                      <p:cNvPr id="0" name="对象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7944" y="3730443"/>
                        <a:ext cx="25241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6660232" y="3717032"/>
          <a:ext cx="255587" cy="292100"/>
        </p:xfrm>
        <a:graphic>
          <a:graphicData uri="http://schemas.openxmlformats.org/presentationml/2006/ole">
            <mc:AlternateContent xmlns:mc="http://schemas.openxmlformats.org/markup-compatibility/2006">
              <mc:Choice xmlns:v="urn:schemas-microsoft-com:vml" Requires="v">
                <p:oleObj spid="_x0000_s49882" name="Formula" r:id="rId7" imgW="104140" imgH="119380" progId="Equation.Ribbit">
                  <p:embed/>
                </p:oleObj>
              </mc:Choice>
              <mc:Fallback>
                <p:oleObj name="Formula" r:id="rId7" imgW="104140" imgH="119380" progId="Equation.Ribbit">
                  <p:embed/>
                  <p:pic>
                    <p:nvPicPr>
                      <p:cNvPr id="0" name="对象 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60232" y="3717032"/>
                        <a:ext cx="255587"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3779912" y="4077072"/>
          <a:ext cx="1168400" cy="338137"/>
        </p:xfrm>
        <a:graphic>
          <a:graphicData uri="http://schemas.openxmlformats.org/presentationml/2006/ole">
            <mc:AlternateContent xmlns:mc="http://schemas.openxmlformats.org/markup-compatibility/2006">
              <mc:Choice xmlns:v="urn:schemas-microsoft-com:vml" Requires="v">
                <p:oleObj spid="_x0000_s49883" name="Formula" r:id="rId9" imgW="612140" imgH="177800" progId="Equation.Ribbit">
                  <p:embed/>
                </p:oleObj>
              </mc:Choice>
              <mc:Fallback>
                <p:oleObj name="Formula" r:id="rId9" imgW="612140" imgH="177800" progId="Equation.Ribbit">
                  <p:embed/>
                  <p:pic>
                    <p:nvPicPr>
                      <p:cNvPr id="0" name="对象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79912" y="4077072"/>
                        <a:ext cx="11684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6948264" y="4077072"/>
          <a:ext cx="236538" cy="287337"/>
        </p:xfrm>
        <a:graphic>
          <a:graphicData uri="http://schemas.openxmlformats.org/presentationml/2006/ole">
            <mc:AlternateContent xmlns:mc="http://schemas.openxmlformats.org/markup-compatibility/2006">
              <mc:Choice xmlns:v="urn:schemas-microsoft-com:vml" Requires="v">
                <p:oleObj spid="_x0000_s49884" name="Formula" r:id="rId11" imgW="97790" imgH="120650" progId="Equation.Ribbit">
                  <p:embed/>
                </p:oleObj>
              </mc:Choice>
              <mc:Fallback>
                <p:oleObj name="Formula" r:id="rId11" imgW="97790" imgH="120650" progId="Equation.Ribbit">
                  <p:embed/>
                  <p:pic>
                    <p:nvPicPr>
                      <p:cNvPr id="0" name="对象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264" y="4077072"/>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8244408" y="4077072"/>
          <a:ext cx="257175" cy="292100"/>
        </p:xfrm>
        <a:graphic>
          <a:graphicData uri="http://schemas.openxmlformats.org/presentationml/2006/ole">
            <mc:AlternateContent xmlns:mc="http://schemas.openxmlformats.org/markup-compatibility/2006">
              <mc:Choice xmlns:v="urn:schemas-microsoft-com:vml" Requires="v">
                <p:oleObj spid="_x0000_s49885" name="Formula" r:id="rId13" imgW="104140" imgH="119380" progId="Equation.Ribbit">
                  <p:embed/>
                </p:oleObj>
              </mc:Choice>
              <mc:Fallback>
                <p:oleObj name="Formula" r:id="rId13" imgW="104140" imgH="119380" progId="Equation.Ribbit">
                  <p:embed/>
                  <p:pic>
                    <p:nvPicPr>
                      <p:cNvPr id="0" name="对象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4408" y="4077072"/>
                        <a:ext cx="257175" cy="29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040" name="Picture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800" y="5311155"/>
            <a:ext cx="3816424" cy="107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贝叶斯决策论（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Bayesian decision theory</a:t>
            </a:r>
            <a:r>
              <a:rPr lang="zh-CN" altLang="en-US" sz="2800" dirty="0">
                <a:latin typeface="黑体" panose="02010609060101010101" pitchFamily="49" charset="-122"/>
                <a:ea typeface="黑体" panose="02010609060101010101" pitchFamily="49" charset="-122"/>
              </a:rPr>
              <a:t>）是在</a:t>
            </a:r>
            <a:r>
              <a:rPr lang="zh-CN" altLang="en-US" sz="2800" dirty="0">
                <a:solidFill>
                  <a:srgbClr val="0000FF"/>
                </a:solidFill>
                <a:latin typeface="黑体" panose="02010609060101010101" pitchFamily="49" charset="-122"/>
                <a:ea typeface="黑体" panose="02010609060101010101" pitchFamily="49" charset="-122"/>
              </a:rPr>
              <a:t>概率框架</a:t>
            </a:r>
            <a:r>
              <a:rPr lang="zh-CN" altLang="en-US" sz="2800" dirty="0">
                <a:latin typeface="黑体" panose="02010609060101010101" pitchFamily="49" charset="-122"/>
                <a:ea typeface="黑体" panose="02010609060101010101" pitchFamily="49" charset="-122"/>
              </a:rPr>
              <a:t>下实施决策的基本</a:t>
            </a:r>
            <a:r>
              <a:rPr lang="zh-CN" altLang="en-US" sz="2800" dirty="0" smtClean="0">
                <a:latin typeface="黑体" panose="02010609060101010101" pitchFamily="49" charset="-122"/>
                <a:ea typeface="黑体" panose="02010609060101010101" pitchFamily="49" charset="-122"/>
              </a:rPr>
              <a:t>方法</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任务是寻找一个判定准则          </a:t>
            </a:r>
            <a:r>
              <a:rPr lang="zh-CN" altLang="en-US" sz="2400" dirty="0" smtClean="0">
                <a:latin typeface="+mn-ea"/>
              </a:rPr>
              <a:t> </a:t>
            </a:r>
            <a:r>
              <a:rPr lang="zh-CN" altLang="en-US" sz="2400" dirty="0">
                <a:latin typeface="+mn-ea"/>
              </a:rPr>
              <a:t>以</a:t>
            </a:r>
            <a:r>
              <a:rPr lang="zh-CN" altLang="en-US" sz="2400" dirty="0">
                <a:solidFill>
                  <a:srgbClr val="0000FF"/>
                </a:solidFill>
                <a:latin typeface="+mn-ea"/>
              </a:rPr>
              <a:t>最小化总体</a:t>
            </a:r>
            <a:r>
              <a:rPr lang="zh-CN" altLang="en-US" sz="2400" dirty="0" smtClean="0">
                <a:solidFill>
                  <a:srgbClr val="0000FF"/>
                </a:solidFill>
                <a:latin typeface="+mn-ea"/>
              </a:rPr>
              <a:t>风险</a:t>
            </a:r>
            <a:endParaRPr lang="en-US" altLang="zh-CN" sz="2400" dirty="0" smtClean="0">
              <a:solidFill>
                <a:srgbClr val="0000FF"/>
              </a:solidFill>
              <a:latin typeface="+mn-ea"/>
            </a:endParaRPr>
          </a:p>
          <a:p>
            <a:pPr lvl="1"/>
            <a:endParaRPr lang="en-US" altLang="zh-CN" sz="2400" dirty="0">
              <a:latin typeface="黑体" panose="02010609060101010101" pitchFamily="49" charset="-122"/>
              <a:ea typeface="黑体" panose="02010609060101010101" pitchFamily="49" charset="-122"/>
            </a:endParaRPr>
          </a:p>
          <a:p>
            <a:pPr lvl="1"/>
            <a:r>
              <a:rPr lang="zh-CN" altLang="en-US" sz="2400" dirty="0">
                <a:latin typeface="+mn-ea"/>
              </a:rPr>
              <a:t>对每个样本   ，若  </a:t>
            </a:r>
            <a:r>
              <a:rPr lang="zh-CN" altLang="en-US" sz="2400" dirty="0" smtClean="0">
                <a:latin typeface="+mn-ea"/>
              </a:rPr>
              <a:t>能</a:t>
            </a:r>
            <a:r>
              <a:rPr lang="zh-CN" altLang="en-US" sz="2400" dirty="0">
                <a:solidFill>
                  <a:srgbClr val="0000FF"/>
                </a:solidFill>
                <a:latin typeface="+mn-ea"/>
              </a:rPr>
              <a:t>最小化</a:t>
            </a:r>
            <a:r>
              <a:rPr lang="zh-CN" altLang="en-US" sz="2400" dirty="0" smtClean="0">
                <a:solidFill>
                  <a:srgbClr val="0000FF"/>
                </a:solidFill>
                <a:latin typeface="+mn-ea"/>
              </a:rPr>
              <a:t>条件风险</a:t>
            </a:r>
            <a:r>
              <a:rPr lang="zh-CN" altLang="en-US" sz="2400" dirty="0" smtClean="0">
                <a:latin typeface="+mn-ea"/>
              </a:rPr>
              <a:t>            ，</a:t>
            </a:r>
            <a:r>
              <a:rPr lang="zh-CN" altLang="en-US" sz="2400" dirty="0">
                <a:latin typeface="+mn-ea"/>
              </a:rPr>
              <a:t>则总体风险     </a:t>
            </a:r>
            <a:r>
              <a:rPr lang="zh-CN" altLang="en-US" sz="2400" dirty="0" smtClean="0">
                <a:latin typeface="+mn-ea"/>
              </a:rPr>
              <a:t>也</a:t>
            </a:r>
            <a:r>
              <a:rPr lang="zh-CN" altLang="en-US" sz="2400" dirty="0">
                <a:latin typeface="+mn-ea"/>
              </a:rPr>
              <a:t>将被最小</a:t>
            </a:r>
            <a:r>
              <a:rPr lang="zh-CN" altLang="en-US" sz="2400" dirty="0" smtClean="0">
                <a:latin typeface="+mn-ea"/>
              </a:rPr>
              <a:t>化</a:t>
            </a:r>
            <a:endParaRPr lang="en-US" altLang="zh-CN" sz="2400" dirty="0" smtClean="0">
              <a:latin typeface="+mn-ea"/>
            </a:endParaRPr>
          </a:p>
          <a:p>
            <a:pPr lvl="1"/>
            <a:r>
              <a:rPr lang="zh-CN" altLang="en-US" sz="2400" dirty="0">
                <a:latin typeface="+mn-ea"/>
              </a:rPr>
              <a:t>这就产生了</a:t>
            </a:r>
            <a:r>
              <a:rPr lang="zh-CN" altLang="en-US" sz="2400" dirty="0">
                <a:solidFill>
                  <a:srgbClr val="0000FF"/>
                </a:solidFill>
                <a:latin typeface="+mn-ea"/>
              </a:rPr>
              <a:t>贝叶斯判定准则</a:t>
            </a:r>
            <a:r>
              <a:rPr lang="zh-CN" altLang="en-US" sz="2400" dirty="0">
                <a:latin typeface="+mn-ea"/>
              </a:rPr>
              <a:t>（</a:t>
            </a:r>
            <a:r>
              <a:rPr lang="en-US" altLang="zh-CN" dirty="0">
                <a:latin typeface="Times New Roman" panose="02020603050405020304" pitchFamily="18" charset="0"/>
                <a:cs typeface="Times New Roman" panose="02020603050405020304" pitchFamily="18" charset="0"/>
              </a:rPr>
              <a:t>Bayes decision rule</a:t>
            </a:r>
            <a:r>
              <a:rPr lang="zh-CN" altLang="en-US" sz="2400" dirty="0">
                <a:latin typeface="+mn-ea"/>
              </a:rPr>
              <a:t>）： 为最小化总体风险，只需在每个样本上选择那个能使条件风险        </a:t>
            </a:r>
            <a:r>
              <a:rPr lang="zh-CN" altLang="en-US" sz="2400" dirty="0" smtClean="0">
                <a:latin typeface="+mn-ea"/>
              </a:rPr>
              <a:t>最小</a:t>
            </a:r>
            <a:r>
              <a:rPr lang="zh-CN" altLang="en-US" sz="2400" dirty="0">
                <a:latin typeface="+mn-ea"/>
              </a:rPr>
              <a:t>的类别标记，即</a:t>
            </a:r>
            <a:endParaRPr lang="zh-CN" altLang="en-US" sz="2400" dirty="0">
              <a:latin typeface="+mn-ea"/>
            </a:endParaRPr>
          </a:p>
          <a:p>
            <a:pPr lvl="1"/>
            <a:endParaRPr lang="en-US" altLang="zh-CN" sz="2400"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4716016" y="2168024"/>
          <a:ext cx="1401762" cy="315913"/>
        </p:xfrm>
        <a:graphic>
          <a:graphicData uri="http://schemas.openxmlformats.org/presentationml/2006/ole">
            <mc:AlternateContent xmlns:mc="http://schemas.openxmlformats.org/markup-compatibility/2006">
              <mc:Choice xmlns:v="urn:schemas-microsoft-com:vml" Requires="v">
                <p:oleObj spid="_x0000_s55588" name="Formula" r:id="rId1" imgW="702310" imgH="158750" progId="Equation.Ribbit">
                  <p:embed/>
                </p:oleObj>
              </mc:Choice>
              <mc:Fallback>
                <p:oleObj name="Formula" r:id="rId1" imgW="702310" imgH="158750" progId="Equation.Ribbit">
                  <p:embed/>
                  <p:pic>
                    <p:nvPicPr>
                      <p:cNvPr id="0" name="对象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168024"/>
                        <a:ext cx="1401762"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9864" y="2708920"/>
            <a:ext cx="3168352" cy="47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 name="对象 3"/>
          <p:cNvGraphicFramePr>
            <a:graphicFrameLocks noChangeAspect="1"/>
          </p:cNvGraphicFramePr>
          <p:nvPr/>
        </p:nvGraphicFramePr>
        <p:xfrm>
          <a:off x="2853824" y="3441990"/>
          <a:ext cx="236538" cy="287337"/>
        </p:xfrm>
        <a:graphic>
          <a:graphicData uri="http://schemas.openxmlformats.org/presentationml/2006/ole">
            <mc:AlternateContent xmlns:mc="http://schemas.openxmlformats.org/markup-compatibility/2006">
              <mc:Choice xmlns:v="urn:schemas-microsoft-com:vml" Requires="v">
                <p:oleObj spid="_x0000_s55589" name="Formula" r:id="rId4" imgW="97790" imgH="120650" progId="Equation.Ribbit">
                  <p:embed/>
                </p:oleObj>
              </mc:Choice>
              <mc:Fallback>
                <p:oleObj name="Formula" r:id="rId4" imgW="97790" imgH="120650" progId="Equation.Ribbit">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3824" y="3441990"/>
                        <a:ext cx="23653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3851920" y="3378386"/>
          <a:ext cx="206375" cy="374650"/>
        </p:xfrm>
        <a:graphic>
          <a:graphicData uri="http://schemas.openxmlformats.org/presentationml/2006/ole">
            <mc:AlternateContent xmlns:mc="http://schemas.openxmlformats.org/markup-compatibility/2006">
              <mc:Choice xmlns:v="urn:schemas-microsoft-com:vml" Requires="v">
                <p:oleObj spid="_x0000_s55590" name="Formula" r:id="rId6" imgW="86360" imgH="157480" progId="Equation.Ribbit">
                  <p:embed/>
                </p:oleObj>
              </mc:Choice>
              <mc:Fallback>
                <p:oleObj name="Formula" r:id="rId6" imgW="86360" imgH="157480" progId="Equation.Ribbit">
                  <p:embed/>
                  <p:pic>
                    <p:nvPicPr>
                      <p:cNvPr id="0" name="对象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51920" y="3378386"/>
                        <a:ext cx="2063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6732240" y="3375293"/>
          <a:ext cx="1566862" cy="379413"/>
        </p:xfrm>
        <a:graphic>
          <a:graphicData uri="http://schemas.openxmlformats.org/presentationml/2006/ole">
            <mc:AlternateContent xmlns:mc="http://schemas.openxmlformats.org/markup-compatibility/2006">
              <mc:Choice xmlns:v="urn:schemas-microsoft-com:vml" Requires="v">
                <p:oleObj spid="_x0000_s55591" name="Formula" r:id="rId8" imgW="728980" imgH="177800" progId="Equation.Ribbit">
                  <p:embed/>
                </p:oleObj>
              </mc:Choice>
              <mc:Fallback>
                <p:oleObj name="Formula" r:id="rId8" imgW="728980" imgH="177800" progId="Equation.Ribbit">
                  <p:embed/>
                  <p:pic>
                    <p:nvPicPr>
                      <p:cNvPr id="0" name="对象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240" y="3375293"/>
                        <a:ext cx="156686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2809864" y="3753036"/>
          <a:ext cx="592137" cy="334963"/>
        </p:xfrm>
        <a:graphic>
          <a:graphicData uri="http://schemas.openxmlformats.org/presentationml/2006/ole">
            <mc:AlternateContent xmlns:mc="http://schemas.openxmlformats.org/markup-compatibility/2006">
              <mc:Choice xmlns:v="urn:schemas-microsoft-com:vml" Requires="v">
                <p:oleObj spid="_x0000_s55592" name="Formula" r:id="rId10" imgW="307340" imgH="176530" progId="Equation.Ribbit">
                  <p:embed/>
                </p:oleObj>
              </mc:Choice>
              <mc:Fallback>
                <p:oleObj name="Formula" r:id="rId10" imgW="307340" imgH="176530" progId="Equation.Ribbit">
                  <p:embed/>
                  <p:pic>
                    <p:nvPicPr>
                      <p:cNvPr id="0" name="对象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09864" y="3753036"/>
                        <a:ext cx="592137"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2195736" y="5013176"/>
          <a:ext cx="965200" cy="338138"/>
        </p:xfrm>
        <a:graphic>
          <a:graphicData uri="http://schemas.openxmlformats.org/presentationml/2006/ole">
            <mc:AlternateContent xmlns:mc="http://schemas.openxmlformats.org/markup-compatibility/2006">
              <mc:Choice xmlns:v="urn:schemas-microsoft-com:vml" Requires="v">
                <p:oleObj spid="_x0000_s55593" name="Formula" r:id="rId12" imgW="502920" imgH="177800" progId="Equation.Ribbit">
                  <p:embed/>
                </p:oleObj>
              </mc:Choice>
              <mc:Fallback>
                <p:oleObj name="Formula" r:id="rId12" imgW="502920" imgH="177800" progId="Equation.Ribbit">
                  <p:embed/>
                  <p:pic>
                    <p:nvPicPr>
                      <p:cNvPr id="0" name="对象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736" y="5013176"/>
                        <a:ext cx="9652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077" name="Picture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131840" y="5445224"/>
            <a:ext cx="3296218" cy="67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贝叶斯决策论（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Bayesian decision theory</a:t>
            </a:r>
            <a:r>
              <a:rPr lang="zh-CN" altLang="en-US" sz="2800" dirty="0">
                <a:latin typeface="黑体" panose="02010609060101010101" pitchFamily="49" charset="-122"/>
                <a:ea typeface="黑体" panose="02010609060101010101" pitchFamily="49" charset="-122"/>
              </a:rPr>
              <a:t>）是在</a:t>
            </a:r>
            <a:r>
              <a:rPr lang="zh-CN" altLang="en-US" sz="2800" dirty="0">
                <a:solidFill>
                  <a:srgbClr val="0000FF"/>
                </a:solidFill>
                <a:latin typeface="黑体" panose="02010609060101010101" pitchFamily="49" charset="-122"/>
                <a:ea typeface="黑体" panose="02010609060101010101" pitchFamily="49" charset="-122"/>
              </a:rPr>
              <a:t>概率框架</a:t>
            </a:r>
            <a:r>
              <a:rPr lang="zh-CN" altLang="en-US" sz="2800" dirty="0">
                <a:latin typeface="黑体" panose="02010609060101010101" pitchFamily="49" charset="-122"/>
                <a:ea typeface="黑体" panose="02010609060101010101" pitchFamily="49" charset="-122"/>
              </a:rPr>
              <a:t>下实施决策的基本</a:t>
            </a:r>
            <a:r>
              <a:rPr lang="zh-CN" altLang="en-US" sz="2800" dirty="0" smtClean="0">
                <a:latin typeface="黑体" panose="02010609060101010101" pitchFamily="49" charset="-122"/>
                <a:ea typeface="黑体" panose="02010609060101010101" pitchFamily="49" charset="-122"/>
              </a:rPr>
              <a:t>方法</a:t>
            </a:r>
            <a:endParaRPr lang="en-US" altLang="zh-CN" sz="2800" dirty="0" smtClean="0">
              <a:latin typeface="黑体" panose="02010609060101010101" pitchFamily="49" charset="-122"/>
              <a:ea typeface="黑体" panose="02010609060101010101" pitchFamily="49" charset="-122"/>
            </a:endParaRPr>
          </a:p>
          <a:p>
            <a:pPr lvl="1"/>
            <a:endParaRPr lang="en-US" altLang="zh-CN" sz="2400" dirty="0" smtClean="0">
              <a:latin typeface="黑体" panose="02010609060101010101" pitchFamily="49" charset="-122"/>
              <a:ea typeface="黑体" panose="02010609060101010101" pitchFamily="49" charset="-122"/>
            </a:endParaRPr>
          </a:p>
          <a:p>
            <a:pPr lvl="1"/>
            <a:endParaRPr lang="en-US" altLang="zh-CN" sz="2400" dirty="0" smtClean="0">
              <a:latin typeface="黑体" panose="02010609060101010101" pitchFamily="49" charset="-122"/>
              <a:ea typeface="黑体" panose="02010609060101010101" pitchFamily="49" charset="-122"/>
            </a:endParaRPr>
          </a:p>
          <a:p>
            <a:pPr lvl="1"/>
            <a:r>
              <a:rPr lang="zh-CN" altLang="en-US" sz="2400" dirty="0" smtClean="0">
                <a:latin typeface="+mn-ea"/>
              </a:rPr>
              <a:t>此时</a:t>
            </a:r>
            <a:r>
              <a:rPr lang="zh-CN" altLang="en-US" sz="2400" dirty="0">
                <a:latin typeface="+mn-ea"/>
              </a:rPr>
              <a:t>，被称为</a:t>
            </a:r>
            <a:r>
              <a:rPr lang="zh-CN" altLang="en-US" sz="2400" dirty="0">
                <a:solidFill>
                  <a:srgbClr val="0000FF"/>
                </a:solidFill>
                <a:latin typeface="+mn-ea"/>
              </a:rPr>
              <a:t>贝叶斯最优分类器</a:t>
            </a:r>
            <a:r>
              <a:rPr lang="en-US" altLang="zh-CN" sz="2400" dirty="0">
                <a:latin typeface="+mn-ea"/>
              </a:rPr>
              <a:t>(</a:t>
            </a:r>
            <a:r>
              <a:rPr lang="en-US" altLang="zh-CN" dirty="0">
                <a:latin typeface="Times New Roman" panose="02020603050405020304" pitchFamily="18" charset="0"/>
                <a:cs typeface="Times New Roman" panose="02020603050405020304" pitchFamily="18" charset="0"/>
              </a:rPr>
              <a:t>Bayes optimal classifier</a:t>
            </a:r>
            <a:r>
              <a:rPr lang="en-US" altLang="zh-CN" sz="2400" dirty="0">
                <a:latin typeface="+mn-ea"/>
              </a:rPr>
              <a:t>)</a:t>
            </a:r>
            <a:r>
              <a:rPr lang="zh-CN" altLang="en-US" sz="2400" dirty="0">
                <a:latin typeface="+mn-ea"/>
              </a:rPr>
              <a:t>，与之对应的总体风险     </a:t>
            </a:r>
            <a:r>
              <a:rPr lang="zh-CN" altLang="en-US" sz="2400" dirty="0" smtClean="0">
                <a:latin typeface="+mn-ea"/>
              </a:rPr>
              <a:t>称为</a:t>
            </a:r>
            <a:r>
              <a:rPr lang="zh-CN" altLang="en-US" sz="2400" dirty="0">
                <a:solidFill>
                  <a:srgbClr val="0000FF"/>
                </a:solidFill>
                <a:latin typeface="+mn-ea"/>
              </a:rPr>
              <a:t>贝叶斯风险</a:t>
            </a:r>
            <a:r>
              <a:rPr lang="zh-CN" altLang="en-US" sz="2400" dirty="0">
                <a:latin typeface="+mn-ea"/>
              </a:rPr>
              <a:t> </a:t>
            </a:r>
            <a:r>
              <a:rPr lang="en-US" altLang="zh-CN" sz="2400" dirty="0">
                <a:latin typeface="+mn-ea"/>
              </a:rPr>
              <a:t>(</a:t>
            </a:r>
            <a:r>
              <a:rPr lang="en-US" altLang="zh-CN" dirty="0">
                <a:latin typeface="Times New Roman" panose="02020603050405020304" pitchFamily="18" charset="0"/>
                <a:cs typeface="Times New Roman" panose="02020603050405020304" pitchFamily="18" charset="0"/>
              </a:rPr>
              <a:t>Bayes</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risk</a:t>
            </a:r>
            <a:r>
              <a:rPr lang="en-US" altLang="zh-CN" sz="2400" dirty="0" smtClean="0">
                <a:latin typeface="+mn-ea"/>
              </a:rPr>
              <a:t>)</a:t>
            </a:r>
            <a:endParaRPr lang="en-US" altLang="zh-CN" sz="2400" dirty="0" smtClean="0">
              <a:latin typeface="+mn-ea"/>
            </a:endParaRPr>
          </a:p>
          <a:p>
            <a:pPr lvl="1"/>
            <a:r>
              <a:rPr lang="zh-CN" altLang="en-US" sz="2400" dirty="0">
                <a:latin typeface="+mn-ea"/>
              </a:rPr>
              <a:t> </a:t>
            </a:r>
            <a:r>
              <a:rPr lang="zh-CN" altLang="en-US" sz="2400" dirty="0" smtClean="0">
                <a:latin typeface="+mn-ea"/>
              </a:rPr>
              <a:t>      反映</a:t>
            </a:r>
            <a:r>
              <a:rPr lang="zh-CN" altLang="en-US" sz="2400" dirty="0">
                <a:latin typeface="+mn-ea"/>
              </a:rPr>
              <a:t>了分类起所能达到的最好性能，即通过机器学习所能产生的模型精度的理论上限</a:t>
            </a:r>
            <a:endParaRPr lang="zh-CN" altLang="en-US" sz="2400" dirty="0">
              <a:latin typeface="+mn-ea"/>
            </a:endParaRPr>
          </a:p>
          <a:p>
            <a:pPr lvl="1"/>
            <a:endParaRPr lang="en-US" altLang="zh-CN" sz="2400" dirty="0">
              <a:latin typeface="黑体" panose="02010609060101010101" pitchFamily="49" charset="-122"/>
              <a:ea typeface="黑体" panose="02010609060101010101" pitchFamily="49" charset="-122"/>
            </a:endParaRPr>
          </a:p>
        </p:txBody>
      </p:sp>
      <p:pic>
        <p:nvPicPr>
          <p:cNvPr id="4" name="Picture 2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52382" y="2204864"/>
            <a:ext cx="3296218" cy="67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nvGraphicFramePr>
        <p:xfrm>
          <a:off x="5796136" y="3508203"/>
          <a:ext cx="569913" cy="269875"/>
        </p:xfrm>
        <a:graphic>
          <a:graphicData uri="http://schemas.openxmlformats.org/presentationml/2006/ole">
            <mc:AlternateContent xmlns:mc="http://schemas.openxmlformats.org/markup-compatibility/2006">
              <mc:Choice xmlns:v="urn:schemas-microsoft-com:vml" Requires="v">
                <p:oleObj spid="_x0000_s3840" name="Formula" r:id="rId2" imgW="368935" imgH="176530" progId="Equation.Ribbit">
                  <p:embed/>
                </p:oleObj>
              </mc:Choice>
              <mc:Fallback>
                <p:oleObj name="Formula" r:id="rId2" imgW="368935" imgH="176530" progId="Equation.Ribbit">
                  <p:embed/>
                  <p:pic>
                    <p:nvPicPr>
                      <p:cNvPr id="0" name="对象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3508203"/>
                        <a:ext cx="569913"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259632" y="4428320"/>
          <a:ext cx="960437" cy="271462"/>
        </p:xfrm>
        <a:graphic>
          <a:graphicData uri="http://schemas.openxmlformats.org/presentationml/2006/ole">
            <mc:AlternateContent xmlns:mc="http://schemas.openxmlformats.org/markup-compatibility/2006">
              <mc:Choice xmlns:v="urn:schemas-microsoft-com:vml" Requires="v">
                <p:oleObj spid="_x0000_s3841" name="Formula" r:id="rId4" imgW="621665" imgH="176530" progId="Equation.Ribbit">
                  <p:embed/>
                </p:oleObj>
              </mc:Choice>
              <mc:Fallback>
                <p:oleObj name="Formula" r:id="rId4" imgW="621665" imgH="176530" progId="Equation.Ribbit">
                  <p:embed/>
                  <p:pic>
                    <p:nvPicPr>
                      <p:cNvPr id="0" name="对象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428320"/>
                        <a:ext cx="960437" cy="27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000" dirty="0" smtClean="0">
                    <a:latin typeface="黑体" panose="02010609060101010101" pitchFamily="49" charset="-122"/>
                    <a:ea typeface="黑体" panose="02010609060101010101" pitchFamily="49" charset="-122"/>
                  </a:rPr>
                  <a:t>例题：</a:t>
                </a:r>
                <a:r>
                  <a:rPr lang="zh-CN" altLang="zh-CN" sz="2000" dirty="0"/>
                  <a:t>某种细胞</a:t>
                </a:r>
                <a14:m>
                  <m:oMath xmlns:m="http://schemas.openxmlformats.org/officeDocument/2006/math">
                    <m:r>
                      <a:rPr lang="en-US" altLang="zh-CN" sz="2000" i="1">
                        <a:latin typeface="Cambria Math" panose="02040503050406030204" pitchFamily="18" charset="0"/>
                      </a:rPr>
                      <m:t>𝐴</m:t>
                    </m:r>
                  </m:oMath>
                </a14:m>
                <a:r>
                  <a:rPr lang="zh-CN" altLang="zh-CN" sz="2000" dirty="0"/>
                  <a:t>分为正常细胞</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oMath>
                </a14:m>
                <a:r>
                  <a:rPr lang="zh-CN" altLang="zh-CN" sz="2000" dirty="0"/>
                  <a:t>和异常细胞</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oMath>
                </a14:m>
                <a:r>
                  <a:rPr lang="zh-CN" altLang="zh-CN" sz="2000" dirty="0"/>
                  <a:t>。已知先验概率</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zh-CN" altLang="zh-CN" sz="2000">
                            <a:latin typeface="Cambria Math" panose="02040503050406030204" pitchFamily="18" charset="0"/>
                          </a:rPr>
                          <m:t>∈</m:t>
                        </m:r>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0</m:t>
                    </m:r>
                    <m:r>
                      <a:rPr lang="en-US" altLang="zh-CN" sz="2000" i="1">
                        <a:latin typeface="Cambria Math" panose="02040503050406030204" pitchFamily="18" charset="0"/>
                      </a:rPr>
                      <m:t>.</m:t>
                    </m:r>
                    <m:r>
                      <a:rPr lang="en-US" altLang="zh-CN" sz="2000" i="1">
                        <a:latin typeface="Cambria Math" panose="02040503050406030204" pitchFamily="18" charset="0"/>
                      </a:rPr>
                      <m:t>9</m:t>
                    </m:r>
                    <m:r>
                      <a:rPr lang="zh-CN" altLang="zh-CN" sz="2000">
                        <a:latin typeface="Cambria Math" panose="02040503050406030204" pitchFamily="18" charset="0"/>
                      </a:rPr>
                      <m:t>和</m:t>
                    </m:r>
                    <m:sSub>
                      <m:sSubPr>
                        <m:ctrlPr>
                          <a:rPr lang="zh-CN" altLang="zh-CN" sz="2000" i="1">
                            <a:latin typeface="Cambria Math" panose="02040503050406030204"/>
                          </a:rPr>
                        </m:ctrlPr>
                      </m:sSubPr>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zh-CN" altLang="zh-CN" sz="2000">
                            <a:latin typeface="Cambria Math" panose="02040503050406030204" pitchFamily="18" charset="0"/>
                          </a:rPr>
                          <m:t>∈</m:t>
                        </m:r>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rPr>
                      <m:t>0</m:t>
                    </m:r>
                    <m:r>
                      <a:rPr lang="en-US" altLang="zh-CN" sz="2000" i="1">
                        <a:latin typeface="Cambria Math" panose="02040503050406030204" pitchFamily="18" charset="0"/>
                      </a:rPr>
                      <m:t>.</m:t>
                    </m:r>
                    <m:r>
                      <a:rPr lang="en-US" altLang="zh-CN" sz="2000" i="1">
                        <a:latin typeface="Cambria Math" panose="02040503050406030204" pitchFamily="18" charset="0"/>
                      </a:rPr>
                      <m:t>1</m:t>
                    </m:r>
                  </m:oMath>
                </a14:m>
                <a:r>
                  <a:rPr lang="zh-CN" altLang="zh-CN" sz="2000" dirty="0"/>
                  <a:t>，细胞</a:t>
                </a:r>
                <a14:m>
                  <m:oMath xmlns:m="http://schemas.openxmlformats.org/officeDocument/2006/math">
                    <m:r>
                      <a:rPr lang="en-US" altLang="zh-CN" sz="2000" i="1">
                        <a:latin typeface="Cambria Math" panose="02040503050406030204" pitchFamily="18" charset="0"/>
                      </a:rPr>
                      <m:t>𝐴</m:t>
                    </m:r>
                  </m:oMath>
                </a14:m>
                <a:r>
                  <a:rPr lang="zh-CN" altLang="zh-CN" sz="2000" dirty="0"/>
                  <a:t>出现某特征</a:t>
                </a:r>
                <a14:m>
                  <m:oMath xmlns:m="http://schemas.openxmlformats.org/officeDocument/2006/math">
                    <m:r>
                      <a:rPr lang="en-US" altLang="zh-CN" sz="2000" i="1">
                        <a:latin typeface="Cambria Math" panose="02040503050406030204" pitchFamily="18" charset="0"/>
                      </a:rPr>
                      <m:t>𝑋</m:t>
                    </m:r>
                  </m:oMath>
                </a14:m>
                <a:r>
                  <a:rPr lang="zh-CN" altLang="zh-CN" sz="2000" dirty="0"/>
                  <a:t>的条件概率为</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zh-CN" altLang="zh-CN" sz="2000">
                            <a:latin typeface="Cambria Math" panose="02040503050406030204" pitchFamily="18" charset="0"/>
                          </a:rPr>
                          <m:t>∈</m:t>
                        </m:r>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rPr>
                      <m:t>0</m:t>
                    </m:r>
                    <m:r>
                      <a:rPr lang="en-US" altLang="zh-CN" sz="2000" i="1">
                        <a:latin typeface="Cambria Math" panose="02040503050406030204" pitchFamily="18" charset="0"/>
                      </a:rPr>
                      <m:t>.</m:t>
                    </m:r>
                    <m:r>
                      <a:rPr lang="en-US" altLang="zh-CN" sz="2000" i="1">
                        <a:latin typeface="Cambria Math" panose="02040503050406030204" pitchFamily="18" charset="0"/>
                      </a:rPr>
                      <m:t>2</m:t>
                    </m:r>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𝑃</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i="1">
                            <a:latin typeface="Cambria Math" panose="02040503050406030204" pitchFamily="18" charset="0"/>
                          </a:rPr>
                          <m:t>𝐴</m:t>
                        </m:r>
                        <m:r>
                          <a:rPr lang="zh-CN" altLang="zh-CN" sz="2000">
                            <a:latin typeface="Cambria Math" panose="02040503050406030204" pitchFamily="18" charset="0"/>
                          </a:rPr>
                          <m:t>∈</m:t>
                        </m:r>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rPr>
                      <m:t>0</m:t>
                    </m:r>
                    <m:r>
                      <a:rPr lang="en-US" altLang="zh-CN" sz="2000" i="1">
                        <a:latin typeface="Cambria Math" panose="02040503050406030204" pitchFamily="18" charset="0"/>
                      </a:rPr>
                      <m:t>.</m:t>
                    </m:r>
                    <m:r>
                      <a:rPr lang="en-US" altLang="zh-CN" sz="2000" i="1">
                        <a:latin typeface="Cambria Math" panose="02040503050406030204" pitchFamily="18" charset="0"/>
                      </a:rPr>
                      <m:t>4</m:t>
                    </m:r>
                    <m:r>
                      <a:rPr lang="zh-CN" altLang="en-US" sz="2000" i="1">
                        <a:latin typeface="Cambria Math" panose="02040503050406030204" pitchFamily="18" charset="0"/>
                      </a:rPr>
                      <m:t>，</m:t>
                    </m:r>
                  </m:oMath>
                </a14:m>
                <a:r>
                  <a:rPr lang="zh-CN" altLang="zh-CN" sz="2000" dirty="0"/>
                  <a:t>决策损失函数为</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11</m:t>
                        </m:r>
                      </m:sub>
                    </m:sSub>
                    <m:r>
                      <a:rPr lang="en-US" altLang="zh-CN" sz="2000" i="1">
                        <a:latin typeface="Cambria Math" panose="02040503050406030204" pitchFamily="18" charset="0"/>
                      </a:rPr>
                      <m:t>=</m:t>
                    </m:r>
                    <m:r>
                      <a:rPr lang="en-US" altLang="zh-CN" sz="2000" i="1">
                        <a:latin typeface="Cambria Math" panose="02040503050406030204" pitchFamily="18" charset="0"/>
                      </a:rPr>
                      <m:t>0</m:t>
                    </m:r>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12</m:t>
                        </m:r>
                      </m:sub>
                    </m:sSub>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  </m:t>
                    </m:r>
                    <m:sSub>
                      <m:sSubPr>
                        <m:ctrlPr>
                          <a:rPr lang="zh-CN" altLang="zh-CN" sz="2000" i="1">
                            <a:latin typeface="Cambria Math" panose="02040503050406030204"/>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21</m:t>
                        </m:r>
                      </m:sub>
                    </m:sSub>
                    <m:r>
                      <a:rPr lang="en-US" altLang="zh-CN" sz="2000" i="1">
                        <a:latin typeface="Cambria Math" panose="02040503050406030204" pitchFamily="18" charset="0"/>
                      </a:rPr>
                      <m:t>=</m:t>
                    </m:r>
                    <m:r>
                      <a:rPr lang="en-US" altLang="zh-CN" sz="2000" i="1">
                        <a:latin typeface="Cambria Math" panose="02040503050406030204" pitchFamily="18" charset="0"/>
                      </a:rPr>
                      <m:t>6</m:t>
                    </m:r>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22</m:t>
                        </m:r>
                      </m:sub>
                    </m:sSub>
                    <m:r>
                      <a:rPr lang="en-US" altLang="zh-CN" sz="2000" i="1">
                        <a:latin typeface="Cambria Math" panose="02040503050406030204" pitchFamily="18" charset="0"/>
                      </a:rPr>
                      <m:t>=</m:t>
                    </m:r>
                    <m:r>
                      <a:rPr lang="en-US" altLang="zh-CN" sz="2000" i="1">
                        <a:latin typeface="Cambria Math" panose="02040503050406030204" pitchFamily="18" charset="0"/>
                      </a:rPr>
                      <m:t>0</m:t>
                    </m:r>
                  </m:oMath>
                </a14:m>
                <a:r>
                  <a:rPr lang="zh-CN" altLang="zh-CN" sz="2000" dirty="0"/>
                  <a:t>。试用贝叶斯决策方法判别细胞</a:t>
                </a:r>
                <a14:m>
                  <m:oMath xmlns:m="http://schemas.openxmlformats.org/officeDocument/2006/math">
                    <m:r>
                      <a:rPr lang="en-US" altLang="zh-CN" sz="2000" i="1">
                        <a:latin typeface="Cambria Math" panose="02040503050406030204" pitchFamily="18" charset="0"/>
                      </a:rPr>
                      <m:t>𝐴</m:t>
                    </m:r>
                  </m:oMath>
                </a14:m>
                <a:r>
                  <a:rPr lang="zh-CN" altLang="zh-CN" sz="2000" dirty="0"/>
                  <a:t>出现特征</a:t>
                </a:r>
                <a14:m>
                  <m:oMath xmlns:m="http://schemas.openxmlformats.org/officeDocument/2006/math">
                    <m:r>
                      <a:rPr lang="en-US" altLang="zh-CN" sz="2000" i="1">
                        <a:latin typeface="Cambria Math" panose="02040503050406030204" pitchFamily="18" charset="0"/>
                      </a:rPr>
                      <m:t>𝑋</m:t>
                    </m:r>
                  </m:oMath>
                </a14:m>
                <a:r>
                  <a:rPr lang="zh-CN" altLang="zh-CN" sz="2000" dirty="0"/>
                  <a:t>的情况下是否为正常细胞</a:t>
                </a:r>
                <a:r>
                  <a:rPr lang="zh-CN" altLang="zh-CN" sz="2000" dirty="0" smtClean="0"/>
                  <a:t>。</a:t>
                </a:r>
                <a:endParaRPr lang="en-US" altLang="zh-CN" sz="2000" dirty="0" smtClean="0"/>
              </a:p>
              <a:p>
                <a:pPr marL="0" indent="0">
                  <a:spcAft>
                    <a:spcPts val="1200"/>
                  </a:spcAft>
                  <a:buNone/>
                </a:pPr>
                <a:r>
                  <a:rPr lang="zh-CN" altLang="en-US" sz="2000" dirty="0"/>
                  <a:t>解：</a:t>
                </a:r>
                <a:r>
                  <a:rPr lang="zh-CN" altLang="zh-CN" sz="2000" dirty="0"/>
                  <a:t>根据贝叶斯公式求出后验概率为：</a:t>
                </a:r>
                <a:endParaRPr lang="zh-CN" altLang="zh-CN" sz="2000" dirty="0"/>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a:rPr>
                          </m:ctrlPr>
                        </m:sSubPr>
                        <m:e>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1</m:t>
                          </m:r>
                        </m:sub>
                      </m:sSub>
                      <m:d>
                        <m:dPr>
                          <m:begChr m:val="|"/>
                          <m:ctrlPr>
                            <a:rPr lang="zh-CN" altLang="zh-CN" sz="2000" i="1">
                              <a:latin typeface="Cambria Math" panose="02040503050406030204"/>
                            </a:rPr>
                          </m:ctrlPr>
                        </m:dPr>
                        <m:e>
                          <m:r>
                            <a:rPr lang="en-US" altLang="zh-CN" sz="2000">
                              <a:latin typeface="Cambria Math" panose="02040503050406030204"/>
                            </a:rPr>
                            <m:t>𝑋</m:t>
                          </m:r>
                        </m:e>
                      </m:d>
                      <m:r>
                        <a:rPr lang="en-US" altLang="zh-CN" sz="2000">
                          <a:latin typeface="Cambria Math" panose="02040503050406030204"/>
                        </a:rPr>
                        <m:t>=</m:t>
                      </m:r>
                      <m:f>
                        <m:fPr>
                          <m:ctrlPr>
                            <a:rPr lang="zh-CN" altLang="zh-CN" sz="2000" i="1">
                              <a:latin typeface="Cambria Math" panose="02040503050406030204"/>
                            </a:rPr>
                          </m:ctrlPr>
                        </m:fPr>
                        <m:num>
                          <m:r>
                            <a:rPr lang="en-US" altLang="zh-CN" sz="2000">
                              <a:latin typeface="Cambria Math" panose="02040503050406030204"/>
                            </a:rPr>
                            <m:t>𝑃</m:t>
                          </m:r>
                          <m:d>
                            <m:dPr>
                              <m:ctrlPr>
                                <a:rPr lang="zh-CN" altLang="zh-CN" sz="2000" i="1">
                                  <a:latin typeface="Cambria Math" panose="02040503050406030204"/>
                                </a:rPr>
                              </m:ctrlPr>
                            </m:dPr>
                            <m:e>
                              <m:r>
                                <a:rPr lang="en-US" altLang="zh-CN" sz="2000">
                                  <a:latin typeface="Cambria Math" panose="02040503050406030204"/>
                                </a:rPr>
                                <m:t>𝐴</m:t>
                              </m:r>
                              <m:r>
                                <a:rPr lang="zh-CN"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𝑤</m:t>
                                  </m:r>
                                </m:e>
                                <m:sub>
                                  <m:r>
                                    <a:rPr lang="en-US" altLang="zh-CN" sz="2000">
                                      <a:latin typeface="Cambria Math" panose="02040503050406030204"/>
                                    </a:rPr>
                                    <m:t>1</m:t>
                                  </m:r>
                                </m:sub>
                              </m:sSub>
                            </m:e>
                          </m:d>
                          <m:r>
                            <a:rPr lang="en-US" altLang="zh-CN" sz="2000">
                              <a:latin typeface="Cambria Math" panose="02040503050406030204"/>
                            </a:rPr>
                            <m:t>𝑃</m:t>
                          </m:r>
                          <m:d>
                            <m:dPr>
                              <m:ctrlPr>
                                <a:rPr lang="zh-CN" altLang="zh-CN" sz="2000" i="1">
                                  <a:latin typeface="Cambria Math" panose="02040503050406030204"/>
                                </a:rPr>
                              </m:ctrlPr>
                            </m:dPr>
                            <m:e>
                              <m:r>
                                <a:rPr lang="en-US" altLang="zh-CN" sz="2000">
                                  <a:latin typeface="Cambria Math" panose="02040503050406030204"/>
                                </a:rPr>
                                <m:t>𝑋</m:t>
                              </m:r>
                            </m:e>
                            <m:e>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1</m:t>
                                  </m:r>
                                </m:sub>
                              </m:sSub>
                            </m:e>
                          </m:d>
                        </m:num>
                        <m:den>
                          <m:r>
                            <a:rPr lang="en-US" altLang="zh-CN" sz="2000">
                              <a:latin typeface="Cambria Math" panose="02040503050406030204"/>
                            </a:rPr>
                            <m:t>𝑃</m:t>
                          </m:r>
                          <m:d>
                            <m:dPr>
                              <m:ctrlPr>
                                <a:rPr lang="zh-CN" altLang="zh-CN" sz="2000" i="1">
                                  <a:latin typeface="Cambria Math" panose="02040503050406030204"/>
                                </a:rPr>
                              </m:ctrlPr>
                            </m:dPr>
                            <m:e>
                              <m:r>
                                <a:rPr lang="en-US" altLang="zh-CN" sz="2000">
                                  <a:latin typeface="Cambria Math" panose="02040503050406030204"/>
                                </a:rPr>
                                <m:t>𝑋</m:t>
                              </m:r>
                            </m:e>
                          </m:d>
                        </m:den>
                      </m:f>
                      <m:r>
                        <a:rPr lang="en-US" altLang="zh-CN" sz="2000">
                          <a:latin typeface="Cambria Math" panose="02040503050406030204"/>
                        </a:rPr>
                        <m:t>=</m:t>
                      </m:r>
                      <m:f>
                        <m:fPr>
                          <m:ctrlPr>
                            <a:rPr lang="zh-CN" altLang="zh-CN" sz="2000" i="1">
                              <a:latin typeface="Cambria Math" panose="02040503050406030204"/>
                            </a:rPr>
                          </m:ctrlPr>
                        </m:fPr>
                        <m:num>
                          <m:r>
                            <a:rPr lang="en-US" altLang="zh-CN" sz="2000">
                              <a:latin typeface="Cambria Math" panose="02040503050406030204"/>
                            </a:rPr>
                            <m:t>𝑃</m:t>
                          </m:r>
                          <m:d>
                            <m:dPr>
                              <m:ctrlPr>
                                <a:rPr lang="zh-CN" altLang="zh-CN" sz="2000" i="1">
                                  <a:latin typeface="Cambria Math" panose="02040503050406030204"/>
                                </a:rPr>
                              </m:ctrlPr>
                            </m:dPr>
                            <m:e>
                              <m:r>
                                <a:rPr lang="en-US" altLang="zh-CN" sz="2000">
                                  <a:latin typeface="Cambria Math" panose="02040503050406030204"/>
                                </a:rPr>
                                <m:t>𝐴</m:t>
                              </m:r>
                              <m:r>
                                <a:rPr lang="zh-CN"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𝑤</m:t>
                                  </m:r>
                                </m:e>
                                <m:sub>
                                  <m:r>
                                    <a:rPr lang="en-US" altLang="zh-CN" sz="2000">
                                      <a:latin typeface="Cambria Math" panose="02040503050406030204"/>
                                    </a:rPr>
                                    <m:t>1</m:t>
                                  </m:r>
                                </m:sub>
                              </m:sSub>
                            </m:e>
                          </m:d>
                          <m:r>
                            <a:rPr lang="en-US" altLang="zh-CN" sz="2000">
                              <a:latin typeface="Cambria Math" panose="02040503050406030204"/>
                            </a:rPr>
                            <m:t>𝑃</m:t>
                          </m:r>
                          <m:d>
                            <m:dPr>
                              <m:ctrlPr>
                                <a:rPr lang="zh-CN" altLang="zh-CN" sz="2000" i="1">
                                  <a:latin typeface="Cambria Math" panose="02040503050406030204"/>
                                </a:rPr>
                              </m:ctrlPr>
                            </m:dPr>
                            <m:e>
                              <m:r>
                                <a:rPr lang="en-US" altLang="zh-CN" sz="2000">
                                  <a:latin typeface="Cambria Math" panose="02040503050406030204"/>
                                </a:rPr>
                                <m:t>𝑋</m:t>
                              </m:r>
                            </m:e>
                            <m:e>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1</m:t>
                                  </m:r>
                                </m:sub>
                              </m:sSub>
                            </m:e>
                          </m:d>
                        </m:num>
                        <m:den>
                          <m:nary>
                            <m:naryPr>
                              <m:chr m:val="∑"/>
                              <m:limLoc m:val="undOvr"/>
                              <m:ctrlPr>
                                <a:rPr lang="zh-CN" altLang="zh-CN" sz="2000" i="1">
                                  <a:latin typeface="Cambria Math" panose="02040503050406030204"/>
                                </a:rPr>
                              </m:ctrlPr>
                            </m:naryPr>
                            <m:sub>
                              <m:r>
                                <a:rPr lang="en-US" altLang="zh-CN" sz="2000">
                                  <a:latin typeface="Cambria Math" panose="02040503050406030204"/>
                                </a:rPr>
                                <m:t>𝑗</m:t>
                              </m:r>
                              <m:r>
                                <a:rPr lang="en-US" altLang="zh-CN" sz="2000">
                                  <a:latin typeface="Cambria Math" panose="02040503050406030204"/>
                                </a:rPr>
                                <m:t>=</m:t>
                              </m:r>
                              <m:r>
                                <a:rPr lang="en-US" altLang="zh-CN" sz="2000">
                                  <a:latin typeface="Cambria Math" panose="02040503050406030204"/>
                                </a:rPr>
                                <m:t>1</m:t>
                              </m:r>
                            </m:sub>
                            <m:sup>
                              <m:r>
                                <a:rPr lang="en-US" altLang="zh-CN" sz="2000">
                                  <a:latin typeface="Cambria Math" panose="02040503050406030204"/>
                                </a:rPr>
                                <m:t>2</m:t>
                              </m:r>
                            </m:sup>
                            <m:e>
                              <m:r>
                                <a:rPr lang="en-US" altLang="zh-CN" sz="2000">
                                  <a:latin typeface="Cambria Math" panose="02040503050406030204"/>
                                </a:rPr>
                                <m:t>𝑃</m:t>
                              </m:r>
                              <m:d>
                                <m:dPr>
                                  <m:ctrlPr>
                                    <a:rPr lang="zh-CN" altLang="zh-CN" sz="2000" i="1">
                                      <a:latin typeface="Cambria Math" panose="02040503050406030204"/>
                                    </a:rPr>
                                  </m:ctrlPr>
                                </m:dPr>
                                <m:e>
                                  <m:r>
                                    <a:rPr lang="en-US" altLang="zh-CN" sz="2000">
                                      <a:latin typeface="Cambria Math" panose="02040503050406030204"/>
                                    </a:rPr>
                                    <m:t>𝑋</m:t>
                                  </m:r>
                                </m:e>
                                <m:e>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𝑗</m:t>
                                      </m:r>
                                    </m:sub>
                                  </m:sSub>
                                </m:e>
                              </m:d>
                              <m:r>
                                <a:rPr lang="en-US" altLang="zh-CN" sz="2000">
                                  <a:latin typeface="Cambria Math" panose="02040503050406030204"/>
                                </a:rPr>
                                <m:t>𝑃</m:t>
                              </m:r>
                              <m:d>
                                <m:dPr>
                                  <m:ctrlPr>
                                    <a:rPr lang="zh-CN" altLang="zh-CN" sz="2000" i="1">
                                      <a:latin typeface="Cambria Math" panose="02040503050406030204"/>
                                    </a:rPr>
                                  </m:ctrlPr>
                                </m:dPr>
                                <m:e>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𝑗</m:t>
                                      </m:r>
                                    </m:sub>
                                  </m:sSub>
                                </m:e>
                              </m:d>
                            </m:e>
                          </m:nary>
                        </m:den>
                      </m:f>
                      <m:r>
                        <a:rPr lang="en-US" altLang="zh-CN" sz="2000">
                          <a:latin typeface="Cambria Math" panose="02040503050406030204"/>
                        </a:rPr>
                        <m:t>=</m:t>
                      </m:r>
                      <m:r>
                        <a:rPr lang="en-US" altLang="zh-CN" sz="2000">
                          <a:latin typeface="Cambria Math" panose="02040503050406030204"/>
                        </a:rPr>
                        <m:t>0</m:t>
                      </m:r>
                      <m:r>
                        <a:rPr lang="en-US" altLang="zh-CN" sz="2000">
                          <a:latin typeface="Cambria Math" panose="02040503050406030204"/>
                        </a:rPr>
                        <m:t>.</m:t>
                      </m:r>
                      <m:r>
                        <a:rPr lang="en-US" altLang="zh-CN" sz="2000">
                          <a:latin typeface="Cambria Math" panose="02040503050406030204"/>
                        </a:rPr>
                        <m:t>818</m:t>
                      </m:r>
                    </m:oMath>
                  </m:oMathPara>
                </a14:m>
                <a:endParaRPr lang="en-US" altLang="zh-CN" sz="2000" dirty="0"/>
              </a:p>
              <a:p>
                <a:pPr>
                  <a:spcAft>
                    <a:spcPts val="1200"/>
                  </a:spcAft>
                </a:pPr>
                <a:endParaRPr lang="zh-CN" altLang="zh-CN" sz="2000" dirty="0"/>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a:rPr>
                          </m:ctrlPr>
                        </m:sSubPr>
                        <m:e>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2</m:t>
                          </m:r>
                        </m:sub>
                      </m:sSub>
                      <m:d>
                        <m:dPr>
                          <m:begChr m:val="|"/>
                          <m:ctrlPr>
                            <a:rPr lang="zh-CN" altLang="zh-CN" sz="2000" i="1">
                              <a:latin typeface="Cambria Math" panose="02040503050406030204"/>
                            </a:rPr>
                          </m:ctrlPr>
                        </m:dPr>
                        <m:e>
                          <m:r>
                            <a:rPr lang="en-US" altLang="zh-CN" sz="2000">
                              <a:latin typeface="Cambria Math" panose="02040503050406030204"/>
                            </a:rPr>
                            <m:t>𝑋</m:t>
                          </m:r>
                        </m:e>
                      </m:d>
                      <m:r>
                        <a:rPr lang="en-US" altLang="zh-CN" sz="2000">
                          <a:latin typeface="Cambria Math" panose="02040503050406030204"/>
                        </a:rPr>
                        <m:t>=</m:t>
                      </m:r>
                      <m:f>
                        <m:fPr>
                          <m:ctrlPr>
                            <a:rPr lang="zh-CN" altLang="zh-CN" sz="2000" i="1">
                              <a:latin typeface="Cambria Math" panose="02040503050406030204"/>
                            </a:rPr>
                          </m:ctrlPr>
                        </m:fPr>
                        <m:num>
                          <m:r>
                            <a:rPr lang="en-US" altLang="zh-CN" sz="2000">
                              <a:latin typeface="Cambria Math" panose="02040503050406030204"/>
                            </a:rPr>
                            <m:t>𝑃</m:t>
                          </m:r>
                          <m:r>
                            <a:rPr lang="en-US"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2</m:t>
                              </m:r>
                            </m:sub>
                          </m:sSub>
                          <m:r>
                            <a:rPr lang="en-US" altLang="zh-CN" sz="2000">
                              <a:latin typeface="Cambria Math" panose="02040503050406030204"/>
                            </a:rPr>
                            <m:t>)</m:t>
                          </m:r>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𝑋</m:t>
                          </m:r>
                          <m:r>
                            <a:rPr lang="en-US"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2</m:t>
                              </m:r>
                            </m:sub>
                          </m:sSub>
                          <m:r>
                            <a:rPr lang="en-US" altLang="zh-CN" sz="2000">
                              <a:latin typeface="Cambria Math" panose="02040503050406030204"/>
                            </a:rPr>
                            <m:t>)</m:t>
                          </m:r>
                        </m:num>
                        <m:den>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𝑋</m:t>
                          </m:r>
                          <m:r>
                            <a:rPr lang="en-US" altLang="zh-CN" sz="2000">
                              <a:latin typeface="Cambria Math" panose="02040503050406030204"/>
                            </a:rPr>
                            <m:t>)</m:t>
                          </m:r>
                        </m:den>
                      </m:f>
                      <m:r>
                        <a:rPr lang="en-US" altLang="zh-CN" sz="2000">
                          <a:latin typeface="Cambria Math" panose="02040503050406030204"/>
                        </a:rPr>
                        <m:t>=</m:t>
                      </m:r>
                      <m:f>
                        <m:fPr>
                          <m:ctrlPr>
                            <a:rPr lang="zh-CN" altLang="zh-CN" sz="2000" i="1">
                              <a:latin typeface="Cambria Math" panose="02040503050406030204"/>
                            </a:rPr>
                          </m:ctrlPr>
                        </m:fPr>
                        <m:num>
                          <m:r>
                            <a:rPr lang="en-US" altLang="zh-CN" sz="2000">
                              <a:latin typeface="Cambria Math" panose="02040503050406030204"/>
                            </a:rPr>
                            <m:t>𝑃</m:t>
                          </m:r>
                          <m:r>
                            <a:rPr lang="en-US"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2</m:t>
                              </m:r>
                            </m:sub>
                          </m:sSub>
                          <m:r>
                            <a:rPr lang="en-US" altLang="zh-CN" sz="2000">
                              <a:latin typeface="Cambria Math" panose="02040503050406030204"/>
                            </a:rPr>
                            <m:t>)</m:t>
                          </m:r>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𝑋</m:t>
                          </m:r>
                          <m:r>
                            <a:rPr lang="en-US"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2</m:t>
                              </m:r>
                            </m:sub>
                          </m:sSub>
                          <m:r>
                            <a:rPr lang="en-US" altLang="zh-CN" sz="2000">
                              <a:latin typeface="Cambria Math" panose="02040503050406030204"/>
                            </a:rPr>
                            <m:t>)</m:t>
                          </m:r>
                        </m:num>
                        <m:den>
                          <m:nary>
                            <m:naryPr>
                              <m:chr m:val="∑"/>
                              <m:limLoc m:val="undOvr"/>
                              <m:ctrlPr>
                                <a:rPr lang="zh-CN" altLang="zh-CN" sz="2000" i="1">
                                  <a:latin typeface="Cambria Math" panose="02040503050406030204"/>
                                </a:rPr>
                              </m:ctrlPr>
                            </m:naryPr>
                            <m:sub>
                              <m:r>
                                <a:rPr lang="en-US" altLang="zh-CN" sz="2000">
                                  <a:latin typeface="Cambria Math" panose="02040503050406030204"/>
                                </a:rPr>
                                <m:t>𝑗</m:t>
                              </m:r>
                              <m:r>
                                <a:rPr lang="en-US" altLang="zh-CN" sz="2000">
                                  <a:latin typeface="Cambria Math" panose="02040503050406030204"/>
                                </a:rPr>
                                <m:t>=</m:t>
                              </m:r>
                              <m:r>
                                <a:rPr lang="en-US" altLang="zh-CN" sz="2000">
                                  <a:latin typeface="Cambria Math" panose="02040503050406030204"/>
                                </a:rPr>
                                <m:t>1</m:t>
                              </m:r>
                            </m:sub>
                            <m:sup>
                              <m:r>
                                <a:rPr lang="en-US" altLang="zh-CN" sz="2000">
                                  <a:latin typeface="Cambria Math" panose="02040503050406030204"/>
                                </a:rPr>
                                <m:t>2</m:t>
                              </m:r>
                            </m:sup>
                            <m:e>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𝑋</m:t>
                              </m:r>
                              <m:r>
                                <a:rPr lang="en-US"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𝐴</m:t>
                                  </m:r>
                                  <m:r>
                                    <a:rPr lang="zh-CN" altLang="zh-CN" sz="2000">
                                      <a:latin typeface="Cambria Math" panose="02040503050406030204"/>
                                    </a:rPr>
                                    <m:t>∈</m:t>
                                  </m:r>
                                  <m:r>
                                    <a:rPr lang="en-US" altLang="zh-CN" sz="2000">
                                      <a:latin typeface="Cambria Math" panose="02040503050406030204"/>
                                    </a:rPr>
                                    <m:t>𝑤</m:t>
                                  </m:r>
                                </m:e>
                                <m:sub>
                                  <m:r>
                                    <a:rPr lang="en-US" altLang="zh-CN" sz="2000">
                                      <a:latin typeface="Cambria Math" panose="02040503050406030204"/>
                                    </a:rPr>
                                    <m:t>𝑗</m:t>
                                  </m:r>
                                </m:sub>
                              </m:sSub>
                              <m:r>
                                <a:rPr lang="en-US" altLang="zh-CN" sz="2000">
                                  <a:latin typeface="Cambria Math" panose="02040503050406030204"/>
                                </a:rPr>
                                <m:t>)</m:t>
                              </m:r>
                              <m:r>
                                <a:rPr lang="en-US" altLang="zh-CN" sz="2000">
                                  <a:latin typeface="Cambria Math" panose="02040503050406030204"/>
                                </a:rPr>
                                <m:t>𝑃</m:t>
                              </m:r>
                              <m:r>
                                <a:rPr lang="en-US" altLang="zh-CN" sz="2000">
                                  <a:latin typeface="Cambria Math" panose="02040503050406030204"/>
                                </a:rPr>
                                <m:t>(</m:t>
                              </m:r>
                              <m:r>
                                <a:rPr lang="en-US" altLang="zh-CN" sz="2000">
                                  <a:latin typeface="Cambria Math" panose="02040503050406030204"/>
                                </a:rPr>
                                <m:t>𝐴</m:t>
                              </m:r>
                              <m:r>
                                <a:rPr lang="zh-CN" altLang="zh-CN" sz="2000">
                                  <a:latin typeface="Cambria Math" panose="02040503050406030204"/>
                                </a:rPr>
                                <m:t>∈</m:t>
                              </m:r>
                              <m:sSub>
                                <m:sSubPr>
                                  <m:ctrlPr>
                                    <a:rPr lang="zh-CN" altLang="zh-CN" sz="2000" i="1">
                                      <a:latin typeface="Cambria Math" panose="02040503050406030204"/>
                                    </a:rPr>
                                  </m:ctrlPr>
                                </m:sSubPr>
                                <m:e>
                                  <m:r>
                                    <a:rPr lang="en-US" altLang="zh-CN" sz="2000">
                                      <a:latin typeface="Cambria Math" panose="02040503050406030204"/>
                                    </a:rPr>
                                    <m:t>𝑤</m:t>
                                  </m:r>
                                </m:e>
                                <m:sub>
                                  <m:r>
                                    <a:rPr lang="en-US" altLang="zh-CN" sz="2000">
                                      <a:latin typeface="Cambria Math" panose="02040503050406030204"/>
                                    </a:rPr>
                                    <m:t>𝑗</m:t>
                                  </m:r>
                                </m:sub>
                              </m:sSub>
                              <m:r>
                                <a:rPr lang="en-US" altLang="zh-CN" sz="2000">
                                  <a:latin typeface="Cambria Math" panose="02040503050406030204"/>
                                </a:rPr>
                                <m:t>)</m:t>
                              </m:r>
                            </m:e>
                          </m:nary>
                        </m:den>
                      </m:f>
                      <m:r>
                        <a:rPr lang="en-US" altLang="zh-CN" sz="2000">
                          <a:latin typeface="Cambria Math" panose="02040503050406030204"/>
                        </a:rPr>
                        <m:t>=</m:t>
                      </m:r>
                      <m:r>
                        <a:rPr lang="en-US" altLang="zh-CN" sz="2000">
                          <a:latin typeface="Cambria Math" panose="02040503050406030204"/>
                        </a:rPr>
                        <m:t>0</m:t>
                      </m:r>
                      <m:r>
                        <a:rPr lang="en-US" altLang="zh-CN" sz="2000">
                          <a:latin typeface="Cambria Math" panose="02040503050406030204"/>
                        </a:rPr>
                        <m:t>.</m:t>
                      </m:r>
                      <m:r>
                        <a:rPr lang="en-US" altLang="zh-CN" sz="2000">
                          <a:latin typeface="Cambria Math" panose="02040503050406030204"/>
                        </a:rPr>
                        <m:t>182</m:t>
                      </m:r>
                    </m:oMath>
                  </m:oMathPara>
                </a14:m>
                <a:endParaRPr lang="zh-CN" altLang="zh-CN" sz="2000" dirty="0"/>
              </a:p>
              <a:p>
                <a:pPr lvl="1"/>
                <a:endParaRPr lang="en-US" altLang="zh-CN" sz="1600" dirty="0">
                  <a:latin typeface="+mn-ea"/>
                </a:endParaRPr>
              </a:p>
              <a:p>
                <a:endParaRPr lang="zh-CN" altLang="en-US" sz="2800" dirty="0">
                  <a:latin typeface="黑体" panose="02010609060101010101" pitchFamily="49" charset="-122"/>
                  <a:ea typeface="黑体" panose="02010609060101010101" pitchFamily="49" charset="-122"/>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1109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Aft>
                    <a:spcPts val="1200"/>
                  </a:spcAft>
                </a:pPr>
                <a:r>
                  <a:rPr lang="zh-CN" altLang="en-US" sz="2000" dirty="0" smtClean="0"/>
                  <a:t>解</a:t>
                </a:r>
                <a:r>
                  <a:rPr lang="zh-CN" altLang="en-US" sz="2000" dirty="0"/>
                  <a:t>：</a:t>
                </a:r>
                <a:r>
                  <a:rPr lang="zh-CN" altLang="zh-CN" sz="2000" dirty="0"/>
                  <a:t>依据上述后验概率和决策损失函数</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𝜆</m:t>
                        </m:r>
                      </m:e>
                      <m:sub>
                        <m:r>
                          <a:rPr lang="en-US" altLang="zh-CN" sz="2000" i="1">
                            <a:latin typeface="Cambria Math" panose="02040503050406030204" pitchFamily="18" charset="0"/>
                          </a:rPr>
                          <m:t>𝑖𝑗</m:t>
                        </m:r>
                      </m:sub>
                    </m:sSub>
                  </m:oMath>
                </a14:m>
                <a:r>
                  <a:rPr lang="zh-CN" altLang="zh-CN" sz="2000" dirty="0"/>
                  <a:t>可求得将细胞</a:t>
                </a:r>
                <a14:m>
                  <m:oMath xmlns:m="http://schemas.openxmlformats.org/officeDocument/2006/math">
                    <m:r>
                      <a:rPr lang="en-US" altLang="zh-CN" sz="2000" i="1">
                        <a:latin typeface="Cambria Math" panose="02040503050406030204" pitchFamily="18" charset="0"/>
                      </a:rPr>
                      <m:t>𝐴</m:t>
                    </m:r>
                  </m:oMath>
                </a14:m>
                <a:r>
                  <a:rPr lang="zh-CN" altLang="zh-CN" sz="2000" dirty="0"/>
                  <a:t>分类为正常细胞</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oMath>
                </a14:m>
                <a:r>
                  <a:rPr lang="zh-CN" altLang="zh-CN" sz="2000" dirty="0"/>
                  <a:t>和异常细胞</a:t>
                </a:r>
                <a14:m>
                  <m:oMath xmlns:m="http://schemas.openxmlformats.org/officeDocument/2006/math">
                    <m:sSub>
                      <m:sSubPr>
                        <m:ctrlPr>
                          <a:rPr lang="zh-CN" altLang="zh-CN" sz="2000" i="1">
                            <a:latin typeface="Cambria Math" panose="02040503050406030204"/>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oMath>
                </a14:m>
                <a:r>
                  <a:rPr lang="zh-CN" altLang="zh-CN" sz="2000" dirty="0"/>
                  <a:t>的</a:t>
                </a:r>
                <a:r>
                  <a:rPr lang="zh-CN" altLang="zh-CN" sz="2000" dirty="0" smtClean="0">
                    <a:solidFill>
                      <a:srgbClr val="0000FF"/>
                    </a:solidFill>
                  </a:rPr>
                  <a:t>条件期望损失</a:t>
                </a:r>
                <a14:m>
                  <m:oMath xmlns:m="http://schemas.openxmlformats.org/officeDocument/2006/math">
                    <m:r>
                      <a:rPr lang="en-US" altLang="zh-CN" sz="2000" i="1">
                        <a:solidFill>
                          <a:srgbClr val="0000FF"/>
                        </a:solidFill>
                        <a:latin typeface="Cambria Math" panose="02040503050406030204" pitchFamily="18" charset="0"/>
                      </a:rPr>
                      <m:t>𝑅</m:t>
                    </m:r>
                    <m:d>
                      <m:dPr>
                        <m:ctrlPr>
                          <a:rPr lang="zh-CN" altLang="zh-CN" sz="2000" i="1">
                            <a:solidFill>
                              <a:srgbClr val="0000FF"/>
                            </a:solidFill>
                            <a:latin typeface="Cambria Math" panose="02040503050406030204"/>
                          </a:rPr>
                        </m:ctrlPr>
                      </m:dPr>
                      <m:e>
                        <m:sSub>
                          <m:sSubPr>
                            <m:ctrlPr>
                              <a:rPr lang="zh-CN" altLang="zh-CN" sz="2000" i="1">
                                <a:solidFill>
                                  <a:srgbClr val="0000FF"/>
                                </a:solidFill>
                                <a:latin typeface="Cambria Math" panose="02040503050406030204"/>
                              </a:rPr>
                            </m:ctrlPr>
                          </m:sSubPr>
                          <m:e>
                            <m:r>
                              <a:rPr lang="en-US" altLang="zh-CN" sz="2000" i="1">
                                <a:solidFill>
                                  <a:srgbClr val="0000FF"/>
                                </a:solidFill>
                                <a:latin typeface="Cambria Math" panose="02040503050406030204" pitchFamily="18" charset="0"/>
                              </a:rPr>
                              <m:t>𝑦</m:t>
                            </m:r>
                          </m:e>
                          <m:sub>
                            <m:r>
                              <a:rPr lang="en-US" altLang="zh-CN" sz="2000" i="1">
                                <a:solidFill>
                                  <a:srgbClr val="0000FF"/>
                                </a:solidFill>
                                <a:latin typeface="Cambria Math" panose="02040503050406030204" pitchFamily="18" charset="0"/>
                              </a:rPr>
                              <m:t>𝑖</m:t>
                            </m:r>
                          </m:sub>
                        </m:sSub>
                      </m:e>
                      <m:e>
                        <m:r>
                          <a:rPr lang="en-US" altLang="zh-CN" sz="2000" i="1">
                            <a:solidFill>
                              <a:srgbClr val="0000FF"/>
                            </a:solidFill>
                            <a:latin typeface="Cambria Math" panose="02040503050406030204" pitchFamily="18" charset="0"/>
                          </a:rPr>
                          <m:t>𝑋</m:t>
                        </m:r>
                      </m:e>
                    </m:d>
                  </m:oMath>
                </a14:m>
                <a:r>
                  <a:rPr lang="zh-CN" altLang="zh-CN" sz="2000" dirty="0"/>
                  <a:t>分别为：</a:t>
                </a:r>
                <a:endParaRPr lang="zh-CN" altLang="zh-CN" sz="2000" dirty="0"/>
              </a:p>
              <a:p>
                <a:pPr marL="0" indent="0">
                  <a:spcAft>
                    <a:spcPts val="1200"/>
                  </a:spcAft>
                  <a:buNone/>
                </a:pPr>
                <a14:m>
                  <m:oMathPara xmlns:m="http://schemas.openxmlformats.org/officeDocument/2006/math">
                    <m:oMathParaPr>
                      <m:jc m:val="centerGroup"/>
                    </m:oMathParaPr>
                    <m:oMath xmlns:m="http://schemas.openxmlformats.org/officeDocument/2006/math">
                      <m:r>
                        <a:rPr lang="en-US" altLang="zh-CN" sz="2000" smtClean="0">
                          <a:solidFill>
                            <a:schemeClr val="tx1"/>
                          </a:solidFill>
                          <a:latin typeface="Cambria Math" panose="02040503050406030204" pitchFamily="18" charset="0"/>
                        </a:rPr>
                        <m:t>𝑅</m:t>
                      </m:r>
                      <m:d>
                        <m:dPr>
                          <m:ctrlPr>
                            <a:rPr lang="zh-CN" altLang="zh-CN" sz="2000" i="1">
                              <a:solidFill>
                                <a:schemeClr val="tx1"/>
                              </a:solidFill>
                              <a:latin typeface="Cambria Math" panose="02040503050406030204"/>
                            </a:rPr>
                          </m:ctrlPr>
                        </m:dPr>
                        <m:e>
                          <m:r>
                            <a:rPr lang="en-US" altLang="zh-CN" sz="2000">
                              <a:solidFill>
                                <a:schemeClr val="tx1"/>
                              </a:solidFill>
                              <a:latin typeface="Cambria Math" panose="02040503050406030204" pitchFamily="18" charset="0"/>
                            </a:rPr>
                            <m:t>𝐴</m:t>
                          </m:r>
                          <m:r>
                            <a:rPr lang="zh-CN" altLang="zh-CN" sz="2000">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𝑤</m:t>
                              </m:r>
                            </m:e>
                            <m:sub>
                              <m:r>
                                <a:rPr lang="en-US" altLang="zh-CN" sz="2000">
                                  <a:solidFill>
                                    <a:schemeClr val="tx1"/>
                                  </a:solidFill>
                                  <a:latin typeface="Cambria Math" panose="02040503050406030204" pitchFamily="18" charset="0"/>
                                </a:rPr>
                                <m:t>1</m:t>
                              </m:r>
                            </m:sub>
                          </m:sSub>
                        </m:e>
                        <m:e>
                          <m:r>
                            <a:rPr lang="en-US" altLang="zh-CN" sz="2000">
                              <a:solidFill>
                                <a:schemeClr val="tx1"/>
                              </a:solidFill>
                              <a:latin typeface="Cambria Math" panose="02040503050406030204" pitchFamily="18" charset="0"/>
                            </a:rPr>
                            <m:t>𝑋</m:t>
                          </m:r>
                        </m:e>
                      </m:d>
                      <m:r>
                        <a:rPr lang="en-US" altLang="zh-CN" sz="2000">
                          <a:solidFill>
                            <a:schemeClr val="tx1"/>
                          </a:solidFill>
                          <a:latin typeface="Cambria Math" panose="02040503050406030204" pitchFamily="18" charset="0"/>
                        </a:rPr>
                        <m:t>=</m:t>
                      </m:r>
                      <m:nary>
                        <m:naryPr>
                          <m:chr m:val="∑"/>
                          <m:limLoc m:val="subSup"/>
                          <m:ctrlPr>
                            <a:rPr lang="zh-CN" altLang="zh-CN" sz="2000" i="1">
                              <a:solidFill>
                                <a:schemeClr val="tx1"/>
                              </a:solidFill>
                              <a:latin typeface="Cambria Math" panose="02040503050406030204"/>
                            </a:rPr>
                          </m:ctrlPr>
                        </m:naryPr>
                        <m:sub>
                          <m:r>
                            <a:rPr lang="en-US" altLang="zh-CN" sz="2000">
                              <a:solidFill>
                                <a:schemeClr val="tx1"/>
                              </a:solidFill>
                              <a:latin typeface="Cambria Math" panose="02040503050406030204" pitchFamily="18" charset="0"/>
                            </a:rPr>
                            <m:t>𝑗</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1</m:t>
                          </m:r>
                        </m:sub>
                        <m:sup>
                          <m:r>
                            <a:rPr lang="en-US" altLang="zh-CN" sz="2000">
                              <a:solidFill>
                                <a:schemeClr val="tx1"/>
                              </a:solidFill>
                              <a:latin typeface="Cambria Math" panose="02040503050406030204" pitchFamily="18" charset="0"/>
                            </a:rPr>
                            <m:t>2</m:t>
                          </m:r>
                        </m:sup>
                        <m:e>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𝜆</m:t>
                              </m:r>
                            </m:e>
                            <m:sub>
                              <m:r>
                                <a:rPr lang="en-US" altLang="zh-CN" sz="2000">
                                  <a:solidFill>
                                    <a:schemeClr val="tx1"/>
                                  </a:solidFill>
                                  <a:latin typeface="Cambria Math" panose="02040503050406030204" pitchFamily="18" charset="0"/>
                                </a:rPr>
                                <m:t>1</m:t>
                              </m:r>
                              <m:r>
                                <a:rPr lang="en-US" altLang="zh-CN" sz="2000">
                                  <a:solidFill>
                                    <a:schemeClr val="tx1"/>
                                  </a:solidFill>
                                  <a:latin typeface="Cambria Math" panose="02040503050406030204" pitchFamily="18" charset="0"/>
                                </a:rPr>
                                <m:t>𝑗</m:t>
                              </m:r>
                            </m:sub>
                          </m:sSub>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𝑃</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𝐴</m:t>
                              </m:r>
                              <m:r>
                                <a:rPr lang="zh-CN"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𝑤</m:t>
                              </m:r>
                            </m:e>
                            <m:sub>
                              <m:r>
                                <a:rPr lang="en-US" altLang="zh-CN" sz="2000">
                                  <a:solidFill>
                                    <a:schemeClr val="tx1"/>
                                  </a:solidFill>
                                  <a:latin typeface="Cambria Math" panose="02040503050406030204" pitchFamily="18" charset="0"/>
                                </a:rPr>
                                <m:t>𝑗</m:t>
                              </m:r>
                            </m:sub>
                          </m:sSub>
                          <m:d>
                            <m:dPr>
                              <m:begChr m:val="|"/>
                              <m:ctrlPr>
                                <a:rPr lang="zh-CN" altLang="zh-CN" sz="2000" i="1">
                                  <a:solidFill>
                                    <a:schemeClr val="tx1"/>
                                  </a:solidFill>
                                  <a:latin typeface="Cambria Math" panose="02040503050406030204"/>
                                </a:rPr>
                              </m:ctrlPr>
                            </m:dPr>
                            <m:e>
                              <m:r>
                                <a:rPr lang="en-US" altLang="zh-CN" sz="2000">
                                  <a:solidFill>
                                    <a:schemeClr val="tx1"/>
                                  </a:solidFill>
                                  <a:latin typeface="Cambria Math" panose="02040503050406030204" pitchFamily="18" charset="0"/>
                                </a:rPr>
                                <m:t>𝑋</m:t>
                              </m:r>
                            </m:e>
                          </m:d>
                          <m:r>
                            <a:rPr lang="en-US" altLang="zh-CN" sz="2000">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𝜆</m:t>
                              </m:r>
                            </m:e>
                            <m:sub>
                              <m:r>
                                <a:rPr lang="en-US" altLang="zh-CN" sz="2000">
                                  <a:solidFill>
                                    <a:schemeClr val="tx1"/>
                                  </a:solidFill>
                                  <a:latin typeface="Cambria Math" panose="02040503050406030204" pitchFamily="18" charset="0"/>
                                </a:rPr>
                                <m:t>12</m:t>
                              </m:r>
                            </m:sub>
                          </m:sSub>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𝑃</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𝐴</m:t>
                              </m:r>
                              <m:r>
                                <a:rPr lang="zh-CN"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𝑤</m:t>
                              </m:r>
                            </m:e>
                            <m:sub>
                              <m:r>
                                <a:rPr lang="en-US" altLang="zh-CN" sz="2000">
                                  <a:solidFill>
                                    <a:schemeClr val="tx1"/>
                                  </a:solidFill>
                                  <a:latin typeface="Cambria Math" panose="02040503050406030204" pitchFamily="18" charset="0"/>
                                </a:rPr>
                                <m:t>2</m:t>
                              </m:r>
                            </m:sub>
                          </m:sSub>
                          <m:d>
                            <m:dPr>
                              <m:begChr m:val="|"/>
                              <m:ctrlPr>
                                <a:rPr lang="zh-CN" altLang="zh-CN" sz="2000" i="1">
                                  <a:solidFill>
                                    <a:schemeClr val="tx1"/>
                                  </a:solidFill>
                                  <a:latin typeface="Cambria Math" panose="02040503050406030204"/>
                                </a:rPr>
                              </m:ctrlPr>
                            </m:dPr>
                            <m:e>
                              <m:r>
                                <a:rPr lang="en-US" altLang="zh-CN" sz="2000">
                                  <a:solidFill>
                                    <a:schemeClr val="tx1"/>
                                  </a:solidFill>
                                  <a:latin typeface="Cambria Math" panose="02040503050406030204" pitchFamily="18" charset="0"/>
                                </a:rPr>
                                <m:t>𝑋</m:t>
                              </m:r>
                            </m:e>
                          </m:d>
                        </m:e>
                      </m:nary>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0</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182</m:t>
                      </m:r>
                    </m:oMath>
                  </m:oMathPara>
                </a14:m>
                <a:endParaRPr lang="zh-CN" altLang="zh-CN" sz="2000" dirty="0">
                  <a:solidFill>
                    <a:schemeClr val="tx1"/>
                  </a:solidFill>
                </a:endParaRPr>
              </a:p>
              <a:p>
                <a:pPr marL="0" indent="0">
                  <a:spcAft>
                    <a:spcPts val="1200"/>
                  </a:spcAft>
                  <a:buNone/>
                </a:pPr>
                <a14:m>
                  <m:oMathPara xmlns:m="http://schemas.openxmlformats.org/officeDocument/2006/math">
                    <m:oMathParaPr>
                      <m:jc m:val="centerGroup"/>
                    </m:oMathParaPr>
                    <m:oMath xmlns:m="http://schemas.openxmlformats.org/officeDocument/2006/math">
                      <m:r>
                        <a:rPr lang="en-US" altLang="zh-CN" sz="2000">
                          <a:solidFill>
                            <a:schemeClr val="tx1"/>
                          </a:solidFill>
                          <a:latin typeface="Cambria Math" panose="02040503050406030204" pitchFamily="18" charset="0"/>
                        </a:rPr>
                        <m:t>𝑅</m:t>
                      </m:r>
                      <m:d>
                        <m:dPr>
                          <m:ctrlPr>
                            <a:rPr lang="zh-CN" altLang="zh-CN" sz="2000" i="1">
                              <a:solidFill>
                                <a:schemeClr val="tx1"/>
                              </a:solidFill>
                              <a:latin typeface="Cambria Math" panose="02040503050406030204"/>
                            </a:rPr>
                          </m:ctrlPr>
                        </m:dPr>
                        <m:e>
                          <m:r>
                            <a:rPr lang="en-US" altLang="zh-CN" sz="2000">
                              <a:solidFill>
                                <a:schemeClr val="tx1"/>
                              </a:solidFill>
                              <a:latin typeface="Cambria Math" panose="02040503050406030204" pitchFamily="18" charset="0"/>
                            </a:rPr>
                            <m:t>𝐴</m:t>
                          </m:r>
                          <m:r>
                            <a:rPr lang="zh-CN" altLang="zh-CN" sz="2000">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𝑤</m:t>
                              </m:r>
                            </m:e>
                            <m:sub>
                              <m:r>
                                <a:rPr lang="en-US" altLang="zh-CN" sz="2000">
                                  <a:solidFill>
                                    <a:schemeClr val="tx1"/>
                                  </a:solidFill>
                                  <a:latin typeface="Cambria Math" panose="02040503050406030204" pitchFamily="18" charset="0"/>
                                </a:rPr>
                                <m:t>2</m:t>
                              </m:r>
                            </m:sub>
                          </m:sSub>
                        </m:e>
                        <m:e>
                          <m:r>
                            <a:rPr lang="en-US" altLang="zh-CN" sz="2000">
                              <a:solidFill>
                                <a:schemeClr val="tx1"/>
                              </a:solidFill>
                              <a:latin typeface="Cambria Math" panose="02040503050406030204" pitchFamily="18" charset="0"/>
                            </a:rPr>
                            <m:t>𝑋</m:t>
                          </m:r>
                        </m:e>
                      </m:d>
                      <m:r>
                        <a:rPr lang="en-US" altLang="zh-CN" sz="2000">
                          <a:solidFill>
                            <a:schemeClr val="tx1"/>
                          </a:solidFill>
                          <a:latin typeface="Cambria Math" panose="02040503050406030204" pitchFamily="18" charset="0"/>
                        </a:rPr>
                        <m:t>=</m:t>
                      </m:r>
                      <m:nary>
                        <m:naryPr>
                          <m:chr m:val="∑"/>
                          <m:limLoc m:val="subSup"/>
                          <m:ctrlPr>
                            <a:rPr lang="zh-CN" altLang="zh-CN" sz="2000" i="1">
                              <a:solidFill>
                                <a:schemeClr val="tx1"/>
                              </a:solidFill>
                              <a:latin typeface="Cambria Math" panose="02040503050406030204"/>
                            </a:rPr>
                          </m:ctrlPr>
                        </m:naryPr>
                        <m:sub>
                          <m:r>
                            <a:rPr lang="en-US" altLang="zh-CN" sz="2000">
                              <a:solidFill>
                                <a:schemeClr val="tx1"/>
                              </a:solidFill>
                              <a:latin typeface="Cambria Math" panose="02040503050406030204" pitchFamily="18" charset="0"/>
                            </a:rPr>
                            <m:t>𝑗</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1</m:t>
                          </m:r>
                        </m:sub>
                        <m:sup>
                          <m:r>
                            <a:rPr lang="en-US" altLang="zh-CN" sz="2000">
                              <a:solidFill>
                                <a:schemeClr val="tx1"/>
                              </a:solidFill>
                              <a:latin typeface="Cambria Math" panose="02040503050406030204" pitchFamily="18" charset="0"/>
                            </a:rPr>
                            <m:t>2</m:t>
                          </m:r>
                        </m:sup>
                        <m:e>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𝜆</m:t>
                              </m:r>
                            </m:e>
                            <m:sub>
                              <m:r>
                                <a:rPr lang="en-US" altLang="zh-CN" sz="2000">
                                  <a:solidFill>
                                    <a:schemeClr val="tx1"/>
                                  </a:solidFill>
                                  <a:latin typeface="Cambria Math" panose="02040503050406030204" pitchFamily="18" charset="0"/>
                                </a:rPr>
                                <m:t>2</m:t>
                              </m:r>
                              <m:r>
                                <a:rPr lang="en-US" altLang="zh-CN" sz="2000">
                                  <a:solidFill>
                                    <a:schemeClr val="tx1"/>
                                  </a:solidFill>
                                  <a:latin typeface="Cambria Math" panose="02040503050406030204" pitchFamily="18" charset="0"/>
                                </a:rPr>
                                <m:t>𝑗</m:t>
                              </m:r>
                            </m:sub>
                          </m:sSub>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𝑃</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𝐴</m:t>
                              </m:r>
                              <m:r>
                                <a:rPr lang="zh-CN"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𝑤</m:t>
                              </m:r>
                            </m:e>
                            <m:sub>
                              <m:r>
                                <a:rPr lang="en-US" altLang="zh-CN" sz="2000">
                                  <a:solidFill>
                                    <a:schemeClr val="tx1"/>
                                  </a:solidFill>
                                  <a:latin typeface="Cambria Math" panose="02040503050406030204" pitchFamily="18" charset="0"/>
                                </a:rPr>
                                <m:t>𝑗</m:t>
                              </m:r>
                            </m:sub>
                          </m:sSub>
                          <m:d>
                            <m:dPr>
                              <m:begChr m:val="|"/>
                              <m:ctrlPr>
                                <a:rPr lang="zh-CN" altLang="zh-CN" sz="2000" i="1">
                                  <a:solidFill>
                                    <a:schemeClr val="tx1"/>
                                  </a:solidFill>
                                  <a:latin typeface="Cambria Math" panose="02040503050406030204"/>
                                </a:rPr>
                              </m:ctrlPr>
                            </m:dPr>
                            <m:e>
                              <m:r>
                                <a:rPr lang="en-US" altLang="zh-CN" sz="2000">
                                  <a:solidFill>
                                    <a:schemeClr val="tx1"/>
                                  </a:solidFill>
                                  <a:latin typeface="Cambria Math" panose="02040503050406030204" pitchFamily="18" charset="0"/>
                                </a:rPr>
                                <m:t>𝑋</m:t>
                              </m:r>
                            </m:e>
                          </m:d>
                          <m:r>
                            <a:rPr lang="en-US" altLang="zh-CN" sz="2000">
                              <a:solidFill>
                                <a:schemeClr val="tx1"/>
                              </a:solidFill>
                              <a:latin typeface="Cambria Math" panose="02040503050406030204" pitchFamily="18" charset="0"/>
                            </a:rPr>
                            <m:t>=</m:t>
                          </m:r>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𝜆</m:t>
                              </m:r>
                            </m:e>
                            <m:sub>
                              <m:r>
                                <a:rPr lang="en-US" altLang="zh-CN" sz="2000">
                                  <a:solidFill>
                                    <a:schemeClr val="tx1"/>
                                  </a:solidFill>
                                  <a:latin typeface="Cambria Math" panose="02040503050406030204" pitchFamily="18" charset="0"/>
                                </a:rPr>
                                <m:t>21</m:t>
                              </m:r>
                            </m:sub>
                          </m:sSub>
                          <m:sSub>
                            <m:sSubPr>
                              <m:ctrlPr>
                                <a:rPr lang="zh-CN" altLang="zh-CN" sz="2000" i="1">
                                  <a:solidFill>
                                    <a:schemeClr val="tx1"/>
                                  </a:solidFill>
                                  <a:latin typeface="Cambria Math" panose="02040503050406030204"/>
                                </a:rPr>
                              </m:ctrlPr>
                            </m:sSubPr>
                            <m:e>
                              <m:r>
                                <a:rPr lang="en-US" altLang="zh-CN" sz="2000">
                                  <a:solidFill>
                                    <a:schemeClr val="tx1"/>
                                  </a:solidFill>
                                  <a:latin typeface="Cambria Math" panose="02040503050406030204" pitchFamily="18" charset="0"/>
                                </a:rPr>
                                <m:t>𝑃</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𝐴</m:t>
                              </m:r>
                              <m:r>
                                <a:rPr lang="zh-CN"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𝑤</m:t>
                              </m:r>
                            </m:e>
                            <m:sub>
                              <m:r>
                                <a:rPr lang="en-US" altLang="zh-CN" sz="2000">
                                  <a:solidFill>
                                    <a:schemeClr val="tx1"/>
                                  </a:solidFill>
                                  <a:latin typeface="Cambria Math" panose="02040503050406030204" pitchFamily="18" charset="0"/>
                                </a:rPr>
                                <m:t>1</m:t>
                              </m:r>
                            </m:sub>
                          </m:sSub>
                          <m:d>
                            <m:dPr>
                              <m:begChr m:val="|"/>
                              <m:ctrlPr>
                                <a:rPr lang="zh-CN" altLang="zh-CN" sz="2000" i="1">
                                  <a:solidFill>
                                    <a:schemeClr val="tx1"/>
                                  </a:solidFill>
                                  <a:latin typeface="Cambria Math" panose="02040503050406030204"/>
                                </a:rPr>
                              </m:ctrlPr>
                            </m:dPr>
                            <m:e>
                              <m:r>
                                <a:rPr lang="en-US" altLang="zh-CN" sz="2000">
                                  <a:solidFill>
                                    <a:schemeClr val="tx1"/>
                                  </a:solidFill>
                                  <a:latin typeface="Cambria Math" panose="02040503050406030204" pitchFamily="18" charset="0"/>
                                </a:rPr>
                                <m:t>𝑋</m:t>
                              </m:r>
                            </m:e>
                          </m:d>
                        </m:e>
                      </m:nary>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4</m:t>
                      </m:r>
                      <m:r>
                        <a:rPr lang="en-US" altLang="zh-CN" sz="2000">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908</m:t>
                      </m:r>
                    </m:oMath>
                  </m:oMathPara>
                </a14:m>
                <a:endParaRPr lang="zh-CN" altLang="zh-CN" sz="2000" dirty="0">
                  <a:solidFill>
                    <a:schemeClr val="tx1"/>
                  </a:solidFill>
                </a:endParaRPr>
              </a:p>
              <a:p>
                <a:pPr marL="0" indent="0">
                  <a:spcAft>
                    <a:spcPts val="1200"/>
                  </a:spcAft>
                  <a:buNone/>
                </a:pPr>
                <a:r>
                  <a:rPr lang="en-US" altLang="zh-CN" sz="2000" dirty="0"/>
                  <a:t>    </a:t>
                </a:r>
                <a:r>
                  <a:rPr lang="en-US" altLang="zh-CN" sz="2000" dirty="0" smtClean="0"/>
                  <a:t>     </a:t>
                </a:r>
                <a:r>
                  <a:rPr lang="zh-CN" altLang="zh-CN" sz="2000" dirty="0" smtClean="0"/>
                  <a:t>由于</a:t>
                </a:r>
                <a14:m>
                  <m:oMath xmlns:m="http://schemas.openxmlformats.org/officeDocument/2006/math">
                    <m:r>
                      <a:rPr lang="en-US" altLang="zh-CN" sz="2000" i="1">
                        <a:latin typeface="Cambria Math" panose="02040503050406030204" pitchFamily="18" charset="0"/>
                      </a:rPr>
                      <m:t>𝑅</m:t>
                    </m:r>
                    <m:d>
                      <m:dPr>
                        <m:ctrlPr>
                          <a:rPr lang="zh-CN" altLang="zh-CN" sz="2000" i="1">
                            <a:latin typeface="Cambria Math" panose="02040503050406030204"/>
                          </a:rPr>
                        </m:ctrlPr>
                      </m:dPr>
                      <m:e>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e>
                      <m:e>
                        <m:r>
                          <m:rPr>
                            <m:sty m:val="p"/>
                          </m:rPr>
                          <a:rPr lang="en-US" altLang="zh-CN" sz="2000">
                            <a:latin typeface="Cambria Math" panose="02040503050406030204" pitchFamily="18" charset="0"/>
                          </a:rPr>
                          <m:t>X</m:t>
                        </m:r>
                      </m:e>
                    </m:d>
                    <m:r>
                      <a:rPr lang="en-US" altLang="zh-CN" sz="2000" i="1">
                        <a:latin typeface="Cambria Math" panose="02040503050406030204" pitchFamily="18" charset="0"/>
                      </a:rPr>
                      <m:t>&lt;</m:t>
                    </m:r>
                    <m:r>
                      <a:rPr lang="en-US" altLang="zh-CN" sz="2000" i="1">
                        <a:latin typeface="Cambria Math" panose="02040503050406030204" pitchFamily="18" charset="0"/>
                      </a:rPr>
                      <m:t>𝑅</m:t>
                    </m:r>
                    <m:d>
                      <m:dPr>
                        <m:ctrlPr>
                          <a:rPr lang="zh-CN" altLang="zh-CN" sz="2000" i="1">
                            <a:latin typeface="Cambria Math" panose="02040503050406030204"/>
                          </a:rPr>
                        </m:ctrlPr>
                      </m:dPr>
                      <m:e>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e>
                      <m:e>
                        <m:r>
                          <m:rPr>
                            <m:sty m:val="p"/>
                          </m:rPr>
                          <a:rPr lang="en-US" altLang="zh-CN" sz="2000">
                            <a:latin typeface="Cambria Math" panose="02040503050406030204" pitchFamily="18" charset="0"/>
                          </a:rPr>
                          <m:t>X</m:t>
                        </m:r>
                      </m:e>
                    </m:d>
                  </m:oMath>
                </a14:m>
                <a:r>
                  <a:rPr lang="zh-CN" altLang="zh-CN" sz="2000" dirty="0"/>
                  <a:t>，故</a:t>
                </a:r>
                <a14:m>
                  <m:oMath xmlns:m="http://schemas.openxmlformats.org/officeDocument/2006/math">
                    <m:r>
                      <a:rPr lang="en-US" altLang="zh-CN" sz="2000" i="1">
                        <a:latin typeface="Cambria Math" panose="02040503050406030204" pitchFamily="18" charset="0"/>
                      </a:rPr>
                      <m:t>𝐴</m:t>
                    </m:r>
                    <m:r>
                      <a:rPr lang="en-US" altLang="zh-CN" sz="2000" i="1">
                        <a:latin typeface="Cambria Math" panose="02040503050406030204" pitchFamily="18" charset="0"/>
                      </a:rPr>
                      <m:t>=</m:t>
                    </m:r>
                    <m:sSub>
                      <m:sSubPr>
                        <m:ctrlPr>
                          <a:rPr lang="zh-CN" altLang="zh-CN" sz="2000" i="1">
                            <a:latin typeface="Cambria Math" panose="02040503050406030204"/>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1</m:t>
                        </m:r>
                      </m:sub>
                    </m:sSub>
                    <m:r>
                      <a:rPr lang="zh-CN" altLang="zh-CN" sz="2000">
                        <a:latin typeface="Cambria Math" panose="02040503050406030204" pitchFamily="18" charset="0"/>
                      </a:rPr>
                      <m:t>成立</m:t>
                    </m:r>
                  </m:oMath>
                </a14:m>
                <a:r>
                  <a:rPr lang="zh-CN" altLang="zh-CN" sz="2000" dirty="0"/>
                  <a:t>，即认为</a:t>
                </a:r>
                <a14:m>
                  <m:oMath xmlns:m="http://schemas.openxmlformats.org/officeDocument/2006/math">
                    <m:r>
                      <a:rPr lang="en-US" altLang="zh-CN" sz="2000" i="1">
                        <a:latin typeface="Cambria Math" panose="02040503050406030204" pitchFamily="18" charset="0"/>
                      </a:rPr>
                      <m:t>𝐴</m:t>
                    </m:r>
                  </m:oMath>
                </a14:m>
                <a:r>
                  <a:rPr lang="zh-CN" altLang="zh-CN" sz="2000" dirty="0"/>
                  <a:t>是正常细胞。</a:t>
                </a:r>
                <a:endParaRPr lang="zh-CN" altLang="zh-CN" sz="2000" dirty="0"/>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贝叶斯决策论（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Bayesian decision theory</a:t>
            </a:r>
            <a:r>
              <a:rPr lang="zh-CN" altLang="en-US" sz="2800" dirty="0">
                <a:latin typeface="黑体" panose="02010609060101010101" pitchFamily="49" charset="-122"/>
                <a:ea typeface="黑体" panose="02010609060101010101" pitchFamily="49" charset="-122"/>
              </a:rPr>
              <a:t>）是在</a:t>
            </a:r>
            <a:r>
              <a:rPr lang="zh-CN" altLang="en-US" sz="2800" dirty="0">
                <a:solidFill>
                  <a:srgbClr val="0000FF"/>
                </a:solidFill>
                <a:latin typeface="黑体" panose="02010609060101010101" pitchFamily="49" charset="-122"/>
                <a:ea typeface="黑体" panose="02010609060101010101" pitchFamily="49" charset="-122"/>
              </a:rPr>
              <a:t>概率框架</a:t>
            </a:r>
            <a:r>
              <a:rPr lang="zh-CN" altLang="en-US" sz="2800" dirty="0">
                <a:latin typeface="黑体" panose="02010609060101010101" pitchFamily="49" charset="-122"/>
                <a:ea typeface="黑体" panose="02010609060101010101" pitchFamily="49" charset="-122"/>
              </a:rPr>
              <a:t>下实施决策的基本</a:t>
            </a:r>
            <a:r>
              <a:rPr lang="zh-CN" altLang="en-US" sz="2800" dirty="0" smtClean="0">
                <a:latin typeface="黑体" panose="02010609060101010101" pitchFamily="49" charset="-122"/>
                <a:ea typeface="黑体" panose="02010609060101010101" pitchFamily="49" charset="-122"/>
              </a:rPr>
              <a:t>方法</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若目标是最小化分类错误率，则误判损失   </a:t>
            </a:r>
            <a:r>
              <a:rPr lang="zh-CN" altLang="en-US" sz="2400" dirty="0" smtClean="0">
                <a:latin typeface="+mn-ea"/>
              </a:rPr>
              <a:t>可</a:t>
            </a:r>
            <a:r>
              <a:rPr lang="zh-CN" altLang="en-US" sz="2400" dirty="0">
                <a:latin typeface="+mn-ea"/>
              </a:rPr>
              <a:t>写为</a:t>
            </a:r>
            <a:endParaRPr lang="zh-CN" altLang="en-US" sz="2400" dirty="0">
              <a:latin typeface="+mn-ea"/>
            </a:endParaRPr>
          </a:p>
          <a:p>
            <a:pPr lvl="1"/>
            <a:endParaRPr lang="en-US" altLang="zh-CN" sz="2400" dirty="0" smtClean="0">
              <a:latin typeface="+mn-ea"/>
            </a:endParaRPr>
          </a:p>
          <a:p>
            <a:pPr lvl="1"/>
            <a:endParaRPr lang="en-US" altLang="zh-CN" sz="2400" dirty="0">
              <a:latin typeface="+mn-ea"/>
            </a:endParaRPr>
          </a:p>
          <a:p>
            <a:pPr lvl="1"/>
            <a:r>
              <a:rPr lang="zh-CN" altLang="en-US" sz="2400" dirty="0">
                <a:latin typeface="+mn-ea"/>
              </a:rPr>
              <a:t>此时条件</a:t>
            </a:r>
            <a:r>
              <a:rPr lang="zh-CN" altLang="en-US" sz="2400" dirty="0" smtClean="0">
                <a:latin typeface="+mn-ea"/>
              </a:rPr>
              <a:t>风险</a:t>
            </a:r>
            <a:endParaRPr lang="en-US" altLang="zh-CN" sz="2400" dirty="0" smtClean="0">
              <a:latin typeface="+mn-ea"/>
            </a:endParaRPr>
          </a:p>
          <a:p>
            <a:pPr lvl="1"/>
            <a:endParaRPr lang="en-US" altLang="zh-CN" sz="2400" dirty="0">
              <a:latin typeface="+mn-ea"/>
            </a:endParaRPr>
          </a:p>
          <a:p>
            <a:pPr lvl="1"/>
            <a:r>
              <a:rPr lang="zh-CN" altLang="en-US" sz="2400" dirty="0">
                <a:solidFill>
                  <a:srgbClr val="0000FF"/>
                </a:solidFill>
                <a:latin typeface="+mn-ea"/>
              </a:rPr>
              <a:t>最小化分类错误率</a:t>
            </a:r>
            <a:r>
              <a:rPr lang="zh-CN" altLang="en-US" sz="2400" dirty="0">
                <a:latin typeface="+mn-ea"/>
              </a:rPr>
              <a:t>的贝叶斯</a:t>
            </a:r>
            <a:r>
              <a:rPr lang="zh-CN" altLang="en-US" sz="2400" dirty="0" smtClean="0">
                <a:latin typeface="+mn-ea"/>
              </a:rPr>
              <a:t>最</a:t>
            </a:r>
            <a:r>
              <a:rPr lang="zh-CN" altLang="en-US" sz="2400" dirty="0" smtClean="0">
                <a:latin typeface="+mn-ea"/>
              </a:rPr>
              <a:t>优</a:t>
            </a:r>
            <a:r>
              <a:rPr lang="zh-CN" altLang="en-US" sz="2400" dirty="0" smtClean="0">
                <a:latin typeface="+mn-ea"/>
              </a:rPr>
              <a:t>分类器</a:t>
            </a:r>
            <a:r>
              <a:rPr lang="zh-CN" altLang="en-US" sz="2400" dirty="0">
                <a:latin typeface="+mn-ea"/>
              </a:rPr>
              <a:t>为</a:t>
            </a:r>
            <a:endParaRPr lang="zh-CN" altLang="en-US" sz="2400" dirty="0">
              <a:latin typeface="+mn-ea"/>
            </a:endParaRPr>
          </a:p>
          <a:p>
            <a:pPr lvl="1"/>
            <a:endParaRPr lang="en-US" altLang="zh-CN" sz="2400" dirty="0" smtClean="0">
              <a:latin typeface="+mn-ea"/>
            </a:endParaRPr>
          </a:p>
          <a:p>
            <a:pPr lvl="1"/>
            <a:endParaRPr lang="en-US" altLang="zh-CN" sz="2400" dirty="0">
              <a:latin typeface="+mn-ea"/>
            </a:endParaRPr>
          </a:p>
          <a:p>
            <a:pPr lvl="2"/>
            <a:r>
              <a:rPr lang="zh-CN" altLang="en-US" sz="2000" dirty="0">
                <a:latin typeface="+mn-ea"/>
              </a:rPr>
              <a:t>即对每个样本  </a:t>
            </a:r>
            <a:r>
              <a:rPr lang="zh-CN" altLang="en-US" sz="2000" dirty="0" smtClean="0">
                <a:latin typeface="+mn-ea"/>
              </a:rPr>
              <a:t>，</a:t>
            </a:r>
            <a:r>
              <a:rPr lang="zh-CN" altLang="en-US" sz="2000" dirty="0">
                <a:latin typeface="+mn-ea"/>
              </a:rPr>
              <a:t>选择能使后验概率         最大的类别标记</a:t>
            </a:r>
            <a:endParaRPr lang="zh-CN" altLang="en-US" sz="2000" dirty="0">
              <a:latin typeface="+mn-ea"/>
            </a:endParaRPr>
          </a:p>
          <a:p>
            <a:pPr lvl="1"/>
            <a:endParaRPr lang="en-US" altLang="zh-CN" sz="2400" dirty="0">
              <a:latin typeface="+mn-ea"/>
            </a:endParaRPr>
          </a:p>
        </p:txBody>
      </p:sp>
      <p:pic>
        <p:nvPicPr>
          <p:cNvPr id="4" name="图片 3"/>
          <p:cNvPicPr>
            <a:picLocks noChangeAspect="1"/>
          </p:cNvPicPr>
          <p:nvPr/>
        </p:nvPicPr>
        <p:blipFill>
          <a:blip r:embed="rId1"/>
          <a:stretch>
            <a:fillRect/>
          </a:stretch>
        </p:blipFill>
        <p:spPr>
          <a:xfrm>
            <a:off x="6732240" y="2204864"/>
            <a:ext cx="308887" cy="239347"/>
          </a:xfrm>
          <a:prstGeom prst="rect">
            <a:avLst/>
          </a:prstGeom>
        </p:spPr>
      </p:pic>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3753036"/>
            <a:ext cx="3147547" cy="499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15" y="4763850"/>
            <a:ext cx="3714769" cy="71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对象 4"/>
          <p:cNvGraphicFramePr>
            <a:graphicFrameLocks noChangeAspect="1"/>
          </p:cNvGraphicFramePr>
          <p:nvPr/>
        </p:nvGraphicFramePr>
        <p:xfrm>
          <a:off x="3167008" y="5661248"/>
          <a:ext cx="209550" cy="254000"/>
        </p:xfrm>
        <a:graphic>
          <a:graphicData uri="http://schemas.openxmlformats.org/presentationml/2006/ole">
            <mc:AlternateContent xmlns:mc="http://schemas.openxmlformats.org/markup-compatibility/2006">
              <mc:Choice xmlns:v="urn:schemas-microsoft-com:vml" Requires="v">
                <p:oleObj spid="_x0000_s4861" name="Formula" r:id="rId4" imgW="97790" imgH="120650" progId="Equation.Ribbit">
                  <p:embed/>
                </p:oleObj>
              </mc:Choice>
              <mc:Fallback>
                <p:oleObj name="Formula" r:id="rId4" imgW="97790" imgH="120650" progId="Equation.Ribbit">
                  <p:embed/>
                  <p:pic>
                    <p:nvPicPr>
                      <p:cNvPr id="0" name="对象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008" y="5661248"/>
                        <a:ext cx="2095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5751378" y="5589240"/>
          <a:ext cx="963613" cy="334962"/>
        </p:xfrm>
        <a:graphic>
          <a:graphicData uri="http://schemas.openxmlformats.org/presentationml/2006/ole">
            <mc:AlternateContent xmlns:mc="http://schemas.openxmlformats.org/markup-compatibility/2006">
              <mc:Choice xmlns:v="urn:schemas-microsoft-com:vml" Requires="v">
                <p:oleObj spid="_x0000_s4862" name="Formula" r:id="rId6" imgW="3790950" imgH="1333500" progId="Equation.Ribbit">
                  <p:embed/>
                </p:oleObj>
              </mc:Choice>
              <mc:Fallback>
                <p:oleObj name="Formula" r:id="rId6" imgW="3790950" imgH="1333500" progId="Equation.Ribbit">
                  <p:embed/>
                  <p:pic>
                    <p:nvPicPr>
                      <p:cNvPr id="0" name="对象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51378" y="5589240"/>
                        <a:ext cx="963613" cy="33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 name="组合 7"/>
          <p:cNvGrpSpPr/>
          <p:nvPr/>
        </p:nvGrpSpPr>
        <p:grpSpPr>
          <a:xfrm>
            <a:off x="3131820" y="2444115"/>
            <a:ext cx="3144520" cy="935990"/>
            <a:chOff x="4932" y="3849"/>
            <a:chExt cx="4952" cy="1474"/>
          </a:xfrm>
        </p:grpSpPr>
        <p:pic>
          <p:nvPicPr>
            <p:cNvPr id="409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2" y="3849"/>
              <a:ext cx="4952" cy="1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图片 6"/>
            <p:cNvPicPr>
              <a:picLocks noChangeAspect="1"/>
            </p:cNvPicPr>
            <p:nvPr/>
          </p:nvPicPr>
          <p:blipFill>
            <a:blip r:embed="rId9"/>
            <a:stretch>
              <a:fillRect/>
            </a:stretch>
          </p:blipFill>
          <p:spPr>
            <a:xfrm>
              <a:off x="5652" y="4419"/>
              <a:ext cx="360" cy="255"/>
            </a:xfrm>
            <a:prstGeom prst="rect">
              <a:avLst/>
            </a:prstGeom>
          </p:spPr>
        </p:pic>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什么是机器学习</a:t>
            </a:r>
            <a:endParaRPr lang="en-US" altLang="zh-CN" sz="2800" b="1" dirty="0" smtClean="0">
              <a:latin typeface="黑体" panose="02010609060101010101" pitchFamily="49" charset="-122"/>
              <a:ea typeface="黑体" panose="02010609060101010101" pitchFamily="49" charset="-122"/>
            </a:endParaRPr>
          </a:p>
          <a:p>
            <a:r>
              <a:rPr lang="zh-CN" altLang="en-US" sz="2800" b="1" dirty="0">
                <a:solidFill>
                  <a:srgbClr val="C00000"/>
                </a:solidFill>
                <a:latin typeface="黑体" panose="02010609060101010101" pitchFamily="49" charset="-122"/>
                <a:ea typeface="黑体" panose="02010609060101010101" pitchFamily="49" charset="-122"/>
              </a:rPr>
              <a:t>机器</a:t>
            </a:r>
            <a:r>
              <a:rPr lang="zh-CN" altLang="en-US" sz="2800" b="1" dirty="0" smtClean="0">
                <a:solidFill>
                  <a:srgbClr val="C00000"/>
                </a:solidFill>
                <a:latin typeface="黑体" panose="02010609060101010101" pitchFamily="49" charset="-122"/>
                <a:ea typeface="黑体" panose="02010609060101010101" pitchFamily="49" charset="-122"/>
              </a:rPr>
              <a:t>如何学习</a:t>
            </a:r>
            <a:endParaRPr lang="en-US" altLang="zh-CN" sz="2800" b="1" dirty="0" smtClean="0">
              <a:solidFill>
                <a:srgbClr val="C00000"/>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如何让机器学习的更好</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为什么机器能学习</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贝叶斯决策论（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Bayesian decision theory</a:t>
            </a:r>
            <a:r>
              <a:rPr lang="zh-CN" altLang="en-US" sz="2800" dirty="0">
                <a:latin typeface="黑体" panose="02010609060101010101" pitchFamily="49" charset="-122"/>
                <a:ea typeface="黑体" panose="02010609060101010101" pitchFamily="49" charset="-122"/>
              </a:rPr>
              <a:t>）是在</a:t>
            </a:r>
            <a:r>
              <a:rPr lang="zh-CN" altLang="en-US" sz="2800" dirty="0">
                <a:solidFill>
                  <a:srgbClr val="0000FF"/>
                </a:solidFill>
                <a:latin typeface="黑体" panose="02010609060101010101" pitchFamily="49" charset="-122"/>
                <a:ea typeface="黑体" panose="02010609060101010101" pitchFamily="49" charset="-122"/>
              </a:rPr>
              <a:t>概率框架</a:t>
            </a:r>
            <a:r>
              <a:rPr lang="zh-CN" altLang="en-US" sz="2800" dirty="0">
                <a:latin typeface="黑体" panose="02010609060101010101" pitchFamily="49" charset="-122"/>
                <a:ea typeface="黑体" panose="02010609060101010101" pitchFamily="49" charset="-122"/>
              </a:rPr>
              <a:t>下实施决策的基本</a:t>
            </a:r>
            <a:r>
              <a:rPr lang="zh-CN" altLang="en-US" sz="2800" dirty="0" smtClean="0">
                <a:latin typeface="黑体" panose="02010609060101010101" pitchFamily="49" charset="-122"/>
                <a:ea typeface="黑体" panose="02010609060101010101" pitchFamily="49" charset="-122"/>
              </a:rPr>
              <a:t>方法</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使用贝叶斯判定准则来最小化决策风险，首先要获得</a:t>
            </a:r>
            <a:r>
              <a:rPr lang="zh-CN" altLang="en-US" sz="2400" dirty="0" smtClean="0">
                <a:latin typeface="+mn-ea"/>
              </a:rPr>
              <a:t>后验概率</a:t>
            </a:r>
            <a:endParaRPr lang="en-US" altLang="zh-CN" sz="2400" dirty="0" smtClean="0">
              <a:latin typeface="+mn-ea"/>
            </a:endParaRPr>
          </a:p>
          <a:p>
            <a:pPr lvl="1"/>
            <a:r>
              <a:rPr lang="zh-CN" altLang="en-US" sz="2400" dirty="0">
                <a:latin typeface="+mn-ea"/>
              </a:rPr>
              <a:t>然而，在现实中通常难以直接获得。机器学习所要实现的是基于有限的训练样本尽可能准确地估计出</a:t>
            </a:r>
            <a:r>
              <a:rPr lang="zh-CN" altLang="en-US" sz="2400" dirty="0" smtClean="0">
                <a:latin typeface="+mn-ea"/>
              </a:rPr>
              <a:t>后验概率</a:t>
            </a:r>
            <a:endParaRPr lang="en-US" altLang="zh-CN" sz="2400" dirty="0" smtClean="0">
              <a:latin typeface="+mn-ea"/>
            </a:endParaRPr>
          </a:p>
          <a:p>
            <a:pPr lvl="1"/>
            <a:r>
              <a:rPr lang="zh-CN" altLang="en-US" sz="2400" dirty="0">
                <a:latin typeface="+mn-ea"/>
              </a:rPr>
              <a:t>主要有两种</a:t>
            </a:r>
            <a:r>
              <a:rPr lang="zh-CN" altLang="en-US" sz="2400" dirty="0" smtClean="0">
                <a:latin typeface="+mn-ea"/>
              </a:rPr>
              <a:t>策略</a:t>
            </a:r>
            <a:endParaRPr lang="en-US" altLang="zh-CN" sz="2400" dirty="0" smtClean="0">
              <a:latin typeface="+mn-ea"/>
            </a:endParaRPr>
          </a:p>
          <a:p>
            <a:pPr lvl="2"/>
            <a:r>
              <a:rPr lang="zh-CN" altLang="en-US" sz="2000" b="1" dirty="0">
                <a:solidFill>
                  <a:srgbClr val="0000FF"/>
                </a:solidFill>
                <a:latin typeface="+mn-ea"/>
              </a:rPr>
              <a:t>判别式模型</a:t>
            </a:r>
            <a:r>
              <a:rPr lang="zh-CN" altLang="en-US" sz="2000" dirty="0">
                <a:latin typeface="+mn-ea"/>
              </a:rPr>
              <a:t>（</a:t>
            </a:r>
            <a:r>
              <a:rPr lang="en-US" altLang="zh-CN" sz="2000" dirty="0">
                <a:latin typeface="Times New Roman" panose="02020603050405020304" pitchFamily="18" charset="0"/>
                <a:cs typeface="Times New Roman" panose="02020603050405020304" pitchFamily="18" charset="0"/>
              </a:rPr>
              <a:t>discriminative models</a:t>
            </a:r>
            <a:r>
              <a:rPr lang="zh-CN" altLang="en-US" sz="2000" dirty="0">
                <a:latin typeface="+mn-ea"/>
              </a:rPr>
              <a:t>）</a:t>
            </a:r>
            <a:endParaRPr lang="zh-CN" altLang="en-US" sz="2000" dirty="0">
              <a:latin typeface="+mn-ea"/>
            </a:endParaRPr>
          </a:p>
          <a:p>
            <a:pPr lvl="3"/>
            <a:r>
              <a:rPr lang="zh-CN" altLang="en-US" dirty="0">
                <a:latin typeface="+mn-ea"/>
              </a:rPr>
              <a:t>给定  </a:t>
            </a:r>
            <a:r>
              <a:rPr lang="zh-CN" altLang="en-US" dirty="0" smtClean="0">
                <a:latin typeface="+mn-ea"/>
              </a:rPr>
              <a:t>，</a:t>
            </a:r>
            <a:r>
              <a:rPr lang="zh-CN" altLang="en-US" dirty="0">
                <a:latin typeface="+mn-ea"/>
              </a:rPr>
              <a:t>通过直接建模</a:t>
            </a:r>
            <a:r>
              <a:rPr lang="en-US" altLang="zh-CN" dirty="0">
                <a:latin typeface="+mn-ea"/>
              </a:rPr>
              <a:t>       </a:t>
            </a:r>
            <a:r>
              <a:rPr lang="zh-CN" altLang="en-US" dirty="0" smtClean="0">
                <a:latin typeface="+mn-ea"/>
              </a:rPr>
              <a:t>来</a:t>
            </a:r>
            <a:r>
              <a:rPr lang="zh-CN" altLang="en-US" dirty="0">
                <a:latin typeface="+mn-ea"/>
              </a:rPr>
              <a:t>预测</a:t>
            </a:r>
            <a:endParaRPr lang="zh-CN" altLang="en-US" dirty="0">
              <a:latin typeface="+mn-ea"/>
            </a:endParaRPr>
          </a:p>
          <a:p>
            <a:pPr lvl="3"/>
            <a:r>
              <a:rPr lang="zh-CN" altLang="en-US" dirty="0" smtClean="0">
                <a:latin typeface="+mn-ea"/>
              </a:rPr>
              <a:t>决策树、</a:t>
            </a:r>
            <a:r>
              <a:rPr lang="en-US" altLang="zh-CN" dirty="0">
                <a:latin typeface="Times New Roman" panose="02020603050405020304" pitchFamily="18" charset="0"/>
                <a:cs typeface="Times New Roman" panose="02020603050405020304" pitchFamily="18" charset="0"/>
              </a:rPr>
              <a:t>BP</a:t>
            </a:r>
            <a:r>
              <a:rPr lang="zh-CN" altLang="en-US" dirty="0" smtClean="0">
                <a:latin typeface="+mn-ea"/>
              </a:rPr>
              <a:t>神经网络、支持</a:t>
            </a:r>
            <a:r>
              <a:rPr lang="zh-CN" altLang="en-US" dirty="0">
                <a:latin typeface="+mn-ea"/>
              </a:rPr>
              <a:t>向量</a:t>
            </a:r>
            <a:r>
              <a:rPr lang="zh-CN" altLang="en-US" dirty="0" smtClean="0">
                <a:latin typeface="+mn-ea"/>
              </a:rPr>
              <a:t>机</a:t>
            </a:r>
            <a:endParaRPr lang="en-US" altLang="zh-CN" dirty="0" smtClean="0">
              <a:latin typeface="+mn-ea"/>
            </a:endParaRPr>
          </a:p>
          <a:p>
            <a:pPr lvl="2"/>
            <a:r>
              <a:rPr lang="zh-CN" altLang="en-US" sz="2000" b="1" dirty="0">
                <a:solidFill>
                  <a:srgbClr val="0000FF"/>
                </a:solidFill>
                <a:latin typeface="+mn-ea"/>
              </a:rPr>
              <a:t>生成式模型</a:t>
            </a:r>
            <a:r>
              <a:rPr lang="zh-CN" altLang="en-US" sz="2000" dirty="0">
                <a:latin typeface="+mn-ea"/>
              </a:rPr>
              <a:t>（</a:t>
            </a:r>
            <a:r>
              <a:rPr lang="en-US" altLang="zh-CN" sz="2000" dirty="0">
                <a:latin typeface="Times New Roman" panose="02020603050405020304" pitchFamily="18" charset="0"/>
                <a:cs typeface="Times New Roman" panose="02020603050405020304" pitchFamily="18" charset="0"/>
              </a:rPr>
              <a:t>generative models</a:t>
            </a:r>
            <a:r>
              <a:rPr lang="zh-CN" altLang="en-US" sz="2000" dirty="0">
                <a:latin typeface="+mn-ea"/>
              </a:rPr>
              <a:t>）</a:t>
            </a:r>
            <a:endParaRPr lang="zh-CN" altLang="en-US" sz="2000" dirty="0">
              <a:latin typeface="+mn-ea"/>
            </a:endParaRPr>
          </a:p>
          <a:p>
            <a:pPr lvl="3"/>
            <a:r>
              <a:rPr lang="zh-CN" altLang="en-US" dirty="0">
                <a:latin typeface="+mn-ea"/>
              </a:rPr>
              <a:t>先对联合概率分布      </a:t>
            </a:r>
            <a:r>
              <a:rPr lang="zh-CN" altLang="en-US" dirty="0" smtClean="0">
                <a:latin typeface="+mn-ea"/>
              </a:rPr>
              <a:t>建模</a:t>
            </a:r>
            <a:r>
              <a:rPr lang="zh-CN" altLang="en-US" dirty="0">
                <a:latin typeface="+mn-ea"/>
              </a:rPr>
              <a:t>，再由此获得</a:t>
            </a:r>
            <a:endParaRPr lang="zh-CN" altLang="en-US" dirty="0">
              <a:latin typeface="+mn-ea"/>
            </a:endParaRPr>
          </a:p>
          <a:p>
            <a:pPr lvl="3"/>
            <a:r>
              <a:rPr lang="zh-CN" altLang="en-US" dirty="0">
                <a:latin typeface="+mn-ea"/>
              </a:rPr>
              <a:t>生成式模型考虑</a:t>
            </a:r>
            <a:endParaRPr lang="zh-CN" altLang="en-US" dirty="0">
              <a:latin typeface="+mn-ea"/>
            </a:endParaRPr>
          </a:p>
          <a:p>
            <a:pPr lvl="4"/>
            <a:endParaRPr lang="zh-CN" altLang="en-US" dirty="0"/>
          </a:p>
          <a:p>
            <a:pPr lvl="5"/>
            <a:endParaRPr lang="en-US" altLang="zh-CN" sz="1600"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2627784" y="4581128"/>
          <a:ext cx="184150" cy="223838"/>
        </p:xfrm>
        <a:graphic>
          <a:graphicData uri="http://schemas.openxmlformats.org/presentationml/2006/ole">
            <mc:AlternateContent xmlns:mc="http://schemas.openxmlformats.org/markup-compatibility/2006">
              <mc:Choice xmlns:v="urn:schemas-microsoft-com:vml" Requires="v">
                <p:oleObj spid="_x0000_s43869" name="Formula" r:id="rId1" imgW="97790" imgH="120650" progId="Equation.Ribbit">
                  <p:embed/>
                </p:oleObj>
              </mc:Choice>
              <mc:Fallback>
                <p:oleObj name="Formula" r:id="rId1" imgW="97790" imgH="120650" progId="Equation.Ribbit">
                  <p:embed/>
                  <p:pic>
                    <p:nvPicPr>
                      <p:cNvPr id="0" name="对象 1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4581128"/>
                        <a:ext cx="184150" cy="223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2195736" y="2492896"/>
          <a:ext cx="942975" cy="330200"/>
        </p:xfrm>
        <a:graphic>
          <a:graphicData uri="http://schemas.openxmlformats.org/presentationml/2006/ole">
            <mc:AlternateContent xmlns:mc="http://schemas.openxmlformats.org/markup-compatibility/2006">
              <mc:Choice xmlns:v="urn:schemas-microsoft-com:vml" Requires="v">
                <p:oleObj spid="_x0000_s43870" name="Formula" r:id="rId3" imgW="3790950" imgH="1333500" progId="Equation.Ribbit">
                  <p:embed/>
                </p:oleObj>
              </mc:Choice>
              <mc:Fallback>
                <p:oleObj name="Formula" r:id="rId3" imgW="3790950" imgH="1333500" progId="Equation.Ribbit">
                  <p:embed/>
                  <p:pic>
                    <p:nvPicPr>
                      <p:cNvPr id="0" name="对象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2492896"/>
                        <a:ext cx="94297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4670384" y="4535496"/>
          <a:ext cx="792088" cy="277364"/>
        </p:xfrm>
        <a:graphic>
          <a:graphicData uri="http://schemas.openxmlformats.org/presentationml/2006/ole">
            <mc:AlternateContent xmlns:mc="http://schemas.openxmlformats.org/markup-compatibility/2006">
              <mc:Choice xmlns:v="urn:schemas-microsoft-com:vml" Requires="v">
                <p:oleObj spid="_x0000_s43871" name="Formula" r:id="rId5" imgW="3790950" imgH="1333500" progId="Equation.Ribbit">
                  <p:embed/>
                </p:oleObj>
              </mc:Choice>
              <mc:Fallback>
                <p:oleObj name="Formula" r:id="rId5" imgW="3790950" imgH="1333500" progId="Equation.Ribbit">
                  <p:embed/>
                  <p:pic>
                    <p:nvPicPr>
                      <p:cNvPr id="0" name="对象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0384" y="4535496"/>
                        <a:ext cx="792088" cy="277364"/>
                      </a:xfrm>
                      <a:prstGeom prst="rect">
                        <a:avLst/>
                      </a:prstGeom>
                      <a:noFill/>
                      <a:ln>
                        <a:noFill/>
                      </a:ln>
                    </p:spPr>
                  </p:pic>
                </p:oleObj>
              </mc:Fallback>
            </mc:AlternateContent>
          </a:graphicData>
        </a:graphic>
      </p:graphicFrame>
      <p:graphicFrame>
        <p:nvGraphicFramePr>
          <p:cNvPr id="7" name="对象 6"/>
          <p:cNvGraphicFramePr>
            <a:graphicFrameLocks noChangeAspect="1"/>
          </p:cNvGraphicFramePr>
          <p:nvPr/>
        </p:nvGraphicFramePr>
        <p:xfrm>
          <a:off x="4139952" y="5661248"/>
          <a:ext cx="666750" cy="261937"/>
        </p:xfrm>
        <a:graphic>
          <a:graphicData uri="http://schemas.openxmlformats.org/presentationml/2006/ole">
            <mc:AlternateContent xmlns:mc="http://schemas.openxmlformats.org/markup-compatibility/2006">
              <mc:Choice xmlns:v="urn:schemas-microsoft-com:vml" Requires="v">
                <p:oleObj spid="_x0000_s43872" name="Formula" r:id="rId6" imgW="444500" imgH="176530" progId="Equation.Ribbit">
                  <p:embed/>
                </p:oleObj>
              </mc:Choice>
              <mc:Fallback>
                <p:oleObj name="Formula" r:id="rId6" imgW="444500" imgH="176530" progId="Equation.Ribbit">
                  <p:embed/>
                  <p:pic>
                    <p:nvPicPr>
                      <p:cNvPr id="0" name="对象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39952" y="5661248"/>
                        <a:ext cx="6667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6948264" y="5666685"/>
          <a:ext cx="792163" cy="277813"/>
        </p:xfrm>
        <a:graphic>
          <a:graphicData uri="http://schemas.openxmlformats.org/presentationml/2006/ole">
            <mc:AlternateContent xmlns:mc="http://schemas.openxmlformats.org/markup-compatibility/2006">
              <mc:Choice xmlns:v="urn:schemas-microsoft-com:vml" Requires="v">
                <p:oleObj spid="_x0000_s43873" name="Formula" r:id="rId8" imgW="3790950" imgH="1333500" progId="Equation.Ribbit">
                  <p:embed/>
                </p:oleObj>
              </mc:Choice>
              <mc:Fallback>
                <p:oleObj name="Formula" r:id="rId8" imgW="3790950" imgH="1333500" progId="Equation.Ribbit">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48264" y="5666685"/>
                        <a:ext cx="792163"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134" name="Picture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3928" y="5924767"/>
            <a:ext cx="2025575" cy="672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a:latin typeface="黑体" panose="02010609060101010101" pitchFamily="49" charset="-122"/>
                <a:ea typeface="黑体" panose="02010609060101010101" pitchFamily="49" charset="-122"/>
              </a:rPr>
              <a:t>生成式</a:t>
            </a:r>
            <a:r>
              <a:rPr lang="zh-CN" altLang="en-US" sz="2800" dirty="0" smtClean="0">
                <a:latin typeface="黑体" panose="02010609060101010101" pitchFamily="49" charset="-122"/>
                <a:ea typeface="黑体" panose="02010609060101010101" pitchFamily="49" charset="-122"/>
              </a:rPr>
              <a:t>模型</a:t>
            </a:r>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基于</a:t>
            </a:r>
            <a:r>
              <a:rPr lang="zh-CN" altLang="en-US" sz="2800" dirty="0">
                <a:latin typeface="黑体" panose="02010609060101010101" pitchFamily="49" charset="-122"/>
                <a:ea typeface="黑体" panose="02010609060101010101" pitchFamily="49" charset="-122"/>
              </a:rPr>
              <a:t>贝叶斯定理，      </a:t>
            </a:r>
            <a:r>
              <a:rPr lang="zh-CN" altLang="en-US" sz="2800" dirty="0" smtClean="0">
                <a:latin typeface="黑体" panose="02010609060101010101" pitchFamily="49" charset="-122"/>
                <a:ea typeface="黑体" panose="02010609060101010101" pitchFamily="49" charset="-122"/>
              </a:rPr>
              <a:t>可</a:t>
            </a:r>
            <a:r>
              <a:rPr lang="zh-CN" altLang="en-US" sz="2800" dirty="0">
                <a:latin typeface="黑体" panose="02010609060101010101" pitchFamily="49" charset="-122"/>
                <a:ea typeface="黑体" panose="02010609060101010101" pitchFamily="49" charset="-122"/>
              </a:rPr>
              <a:t>写成</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graphicFrame>
        <p:nvGraphicFramePr>
          <p:cNvPr id="4" name="对象 3"/>
          <p:cNvGraphicFramePr>
            <a:graphicFrameLocks noChangeAspect="1"/>
          </p:cNvGraphicFramePr>
          <p:nvPr/>
        </p:nvGraphicFramePr>
        <p:xfrm>
          <a:off x="3207959" y="4751345"/>
          <a:ext cx="3209071" cy="789520"/>
        </p:xfrm>
        <a:graphic>
          <a:graphicData uri="http://schemas.openxmlformats.org/presentationml/2006/ole">
            <mc:AlternateContent xmlns:mc="http://schemas.openxmlformats.org/markup-compatibility/2006">
              <mc:Choice xmlns:v="urn:schemas-microsoft-com:vml" Requires="v">
                <p:oleObj spid="_x0000_s47932" name="Formula" r:id="rId1" imgW="11572875" imgH="2867025" progId="Equation.Ribbit">
                  <p:embed/>
                </p:oleObj>
              </mc:Choice>
              <mc:Fallback>
                <p:oleObj name="Formula" r:id="rId1" imgW="11572875" imgH="2867025" progId="Equation.Ribbit">
                  <p:embed/>
                  <p:pic>
                    <p:nvPicPr>
                      <p:cNvPr id="0" name="图片 47931"/>
                      <p:cNvPicPr/>
                      <p:nvPr/>
                    </p:nvPicPr>
                    <p:blipFill>
                      <a:blip r:embed="rId2"/>
                      <a:stretch>
                        <a:fillRect/>
                      </a:stretch>
                    </p:blipFill>
                    <p:spPr>
                      <a:xfrm>
                        <a:off x="3207959" y="4751345"/>
                        <a:ext cx="3209071" cy="789520"/>
                      </a:xfrm>
                      <a:prstGeom prst="rect">
                        <a:avLst/>
                      </a:prstGeom>
                    </p:spPr>
                  </p:pic>
                </p:oleObj>
              </mc:Fallback>
            </mc:AlternateContent>
          </a:graphicData>
        </a:graphic>
      </p:graphicFrame>
      <p:sp>
        <p:nvSpPr>
          <p:cNvPr id="6" name="矩形 5"/>
          <p:cNvSpPr/>
          <p:nvPr/>
        </p:nvSpPr>
        <p:spPr>
          <a:xfrm>
            <a:off x="4642603" y="4724130"/>
            <a:ext cx="691091" cy="40840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17"/>
          <p:cNvCxnSpPr/>
          <p:nvPr/>
        </p:nvCxnSpPr>
        <p:spPr>
          <a:xfrm flipH="1">
            <a:off x="3475531" y="5137000"/>
            <a:ext cx="1150207" cy="664063"/>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8" name="文本框 9"/>
          <p:cNvSpPr txBox="1"/>
          <p:nvPr/>
        </p:nvSpPr>
        <p:spPr>
          <a:xfrm>
            <a:off x="493789" y="5469031"/>
            <a:ext cx="2981742" cy="1200329"/>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zh-CN" altLang="en-US" dirty="0" smtClean="0">
                <a:latin typeface="+mj-ea"/>
                <a:ea typeface="+mj-ea"/>
              </a:rPr>
              <a:t>先验概率</a:t>
            </a:r>
            <a:endParaRPr lang="en-US" altLang="zh-CN" dirty="0" smtClean="0">
              <a:latin typeface="+mj-ea"/>
              <a:ea typeface="+mj-ea"/>
            </a:endParaRPr>
          </a:p>
          <a:p>
            <a:r>
              <a:rPr lang="zh-CN" altLang="en-US" dirty="0" smtClean="0">
                <a:latin typeface="+mj-ea"/>
                <a:ea typeface="+mj-ea"/>
              </a:rPr>
              <a:t>样本空间中各类样本所占的比例，可通过各类样本出现的频率估计（大数定理）</a:t>
            </a:r>
            <a:endParaRPr lang="zh-CN" altLang="en-US" dirty="0">
              <a:latin typeface="+mj-ea"/>
              <a:ea typeface="+mj-ea"/>
            </a:endParaRPr>
          </a:p>
        </p:txBody>
      </p:sp>
      <p:sp>
        <p:nvSpPr>
          <p:cNvPr id="9" name="矩形 8"/>
          <p:cNvSpPr/>
          <p:nvPr/>
        </p:nvSpPr>
        <p:spPr>
          <a:xfrm>
            <a:off x="5155672" y="5175324"/>
            <a:ext cx="749143" cy="40293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 name="直接箭头连接符 21"/>
          <p:cNvCxnSpPr/>
          <p:nvPr/>
        </p:nvCxnSpPr>
        <p:spPr>
          <a:xfrm>
            <a:off x="5898855" y="5565506"/>
            <a:ext cx="350920" cy="245633"/>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2"/>
          <p:cNvSpPr txBox="1"/>
          <p:nvPr/>
        </p:nvSpPr>
        <p:spPr>
          <a:xfrm>
            <a:off x="6074315" y="5821063"/>
            <a:ext cx="2703017" cy="646331"/>
          </a:xfrm>
          <a:prstGeom prst="rect">
            <a:avLst/>
          </a:prstGeom>
          <a:ln>
            <a:solidFill>
              <a:schemeClr val="accent5"/>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zh-CN" altLang="en-US" dirty="0" smtClean="0">
                <a:solidFill>
                  <a:schemeClr val="tx1"/>
                </a:solidFill>
                <a:latin typeface="+mj-ea"/>
                <a:ea typeface="+mj-ea"/>
              </a:rPr>
              <a:t>“证据”</a:t>
            </a:r>
            <a:r>
              <a:rPr lang="zh-CN" altLang="en-US" dirty="0" smtClean="0">
                <a:solidFill>
                  <a:schemeClr val="tx1"/>
                </a:solidFill>
                <a:latin typeface="+mj-lt"/>
                <a:ea typeface="+mj-ea"/>
              </a:rPr>
              <a:t>（</a:t>
            </a:r>
            <a:r>
              <a:rPr lang="en-US" altLang="zh-CN" dirty="0" smtClean="0">
                <a:solidFill>
                  <a:schemeClr val="tx1"/>
                </a:solidFill>
                <a:latin typeface="+mj-lt"/>
                <a:ea typeface="+mj-ea"/>
              </a:rPr>
              <a:t>evidence</a:t>
            </a:r>
            <a:r>
              <a:rPr lang="zh-CN" altLang="en-US" dirty="0" smtClean="0">
                <a:solidFill>
                  <a:schemeClr val="tx1"/>
                </a:solidFill>
                <a:latin typeface="+mj-lt"/>
                <a:ea typeface="+mj-ea"/>
              </a:rPr>
              <a:t>）</a:t>
            </a:r>
            <a:r>
              <a:rPr lang="zh-CN" altLang="en-US" dirty="0" smtClean="0">
                <a:solidFill>
                  <a:schemeClr val="tx1"/>
                </a:solidFill>
                <a:latin typeface="+mj-ea"/>
                <a:ea typeface="+mj-ea"/>
              </a:rPr>
              <a:t>因子，与类标记无关</a:t>
            </a:r>
            <a:endParaRPr lang="zh-CN" altLang="en-US" dirty="0">
              <a:solidFill>
                <a:schemeClr val="tx1"/>
              </a:solidFill>
              <a:latin typeface="+mj-ea"/>
              <a:ea typeface="+mj-ea"/>
            </a:endParaRPr>
          </a:p>
        </p:txBody>
      </p:sp>
      <p:cxnSp>
        <p:nvCxnSpPr>
          <p:cNvPr id="13" name="直接箭头连接符 27"/>
          <p:cNvCxnSpPr/>
          <p:nvPr/>
        </p:nvCxnSpPr>
        <p:spPr>
          <a:xfrm flipV="1">
            <a:off x="5668605" y="4308035"/>
            <a:ext cx="401750" cy="421975"/>
          </a:xfrm>
          <a:prstGeom prst="straightConnector1">
            <a:avLst/>
          </a:prstGeom>
          <a:ln>
            <a:solidFill>
              <a:schemeClr val="accent1"/>
            </a:solidFill>
            <a:tailEnd type="triangle"/>
          </a:ln>
        </p:spPr>
        <p:style>
          <a:lnRef idx="1">
            <a:schemeClr val="accent5"/>
          </a:lnRef>
          <a:fillRef idx="0">
            <a:schemeClr val="accent5"/>
          </a:fillRef>
          <a:effectRef idx="0">
            <a:schemeClr val="accent5"/>
          </a:effectRef>
          <a:fontRef idx="minor">
            <a:schemeClr val="tx1"/>
          </a:fontRef>
        </p:style>
      </p:cxnSp>
      <p:sp>
        <p:nvSpPr>
          <p:cNvPr id="14" name="文本框 14"/>
          <p:cNvSpPr txBox="1"/>
          <p:nvPr/>
        </p:nvSpPr>
        <p:spPr>
          <a:xfrm>
            <a:off x="5854456" y="3365543"/>
            <a:ext cx="3038024" cy="1200329"/>
          </a:xfrm>
          <a:prstGeom prst="rect">
            <a:avLst/>
          </a:prstGeom>
          <a:ln>
            <a:solidFill>
              <a:schemeClr val="accent1"/>
            </a:solidFill>
          </a:ln>
        </p:spPr>
        <p:style>
          <a:lnRef idx="2">
            <a:schemeClr val="accent5"/>
          </a:lnRef>
          <a:fillRef idx="1">
            <a:schemeClr val="lt1"/>
          </a:fillRef>
          <a:effectRef idx="0">
            <a:schemeClr val="accent5"/>
          </a:effectRef>
          <a:fontRef idx="minor">
            <a:schemeClr val="dk1"/>
          </a:fontRef>
        </p:style>
        <p:txBody>
          <a:bodyPr wrap="square" rtlCol="0">
            <a:spAutoFit/>
          </a:bodyPr>
          <a:lstStyle/>
          <a:p>
            <a:r>
              <a:rPr lang="zh-CN" altLang="en-US" dirty="0" smtClean="0">
                <a:latin typeface="+mj-ea"/>
                <a:ea typeface="+mj-ea"/>
              </a:rPr>
              <a:t>类标记</a:t>
            </a:r>
            <a:r>
              <a:rPr lang="en-US" altLang="zh-CN" dirty="0">
                <a:latin typeface="+mj-ea"/>
                <a:ea typeface="+mj-ea"/>
              </a:rPr>
              <a:t> </a:t>
            </a:r>
            <a:r>
              <a:rPr lang="zh-CN" altLang="en-US" dirty="0" smtClean="0">
                <a:latin typeface="+mj-ea"/>
                <a:ea typeface="+mj-ea"/>
              </a:rPr>
              <a:t>  相对于样本   的</a:t>
            </a:r>
            <a:r>
              <a:rPr lang="zh-CN" altLang="en-US" dirty="0">
                <a:latin typeface="+mj-ea"/>
                <a:ea typeface="+mj-ea"/>
              </a:rPr>
              <a:t>“</a:t>
            </a:r>
            <a:r>
              <a:rPr lang="zh-CN" altLang="en-US" dirty="0" smtClean="0">
                <a:solidFill>
                  <a:srgbClr val="0000FF"/>
                </a:solidFill>
                <a:latin typeface="+mj-ea"/>
                <a:ea typeface="+mj-ea"/>
              </a:rPr>
              <a:t>类条件概率</a:t>
            </a:r>
            <a:r>
              <a:rPr lang="en-US" altLang="zh-CN" dirty="0" smtClean="0">
                <a:latin typeface="+mj-ea"/>
                <a:ea typeface="+mj-ea"/>
              </a:rPr>
              <a:t>” (</a:t>
            </a:r>
            <a:r>
              <a:rPr lang="en-US" altLang="zh-CN" dirty="0" smtClean="0">
                <a:latin typeface="+mj-lt"/>
                <a:ea typeface="+mj-ea"/>
              </a:rPr>
              <a:t>class-conditional probability</a:t>
            </a:r>
            <a:r>
              <a:rPr lang="en-US" altLang="zh-CN" dirty="0" smtClean="0">
                <a:latin typeface="+mj-ea"/>
                <a:ea typeface="+mj-ea"/>
              </a:rPr>
              <a:t>), </a:t>
            </a:r>
            <a:r>
              <a:rPr lang="zh-CN" altLang="en-US" dirty="0" smtClean="0">
                <a:latin typeface="+mj-ea"/>
                <a:ea typeface="+mj-ea"/>
              </a:rPr>
              <a:t>或称“似然”。</a:t>
            </a:r>
            <a:endParaRPr lang="zh-CN" altLang="en-US" dirty="0">
              <a:latin typeface="+mj-ea"/>
              <a:ea typeface="+mj-ea"/>
            </a:endParaRPr>
          </a:p>
        </p:txBody>
      </p:sp>
      <p:sp>
        <p:nvSpPr>
          <p:cNvPr id="15" name="矩形 14"/>
          <p:cNvSpPr/>
          <p:nvPr/>
        </p:nvSpPr>
        <p:spPr>
          <a:xfrm>
            <a:off x="5350559" y="4724130"/>
            <a:ext cx="1135353" cy="4185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aphicFrame>
        <p:nvGraphicFramePr>
          <p:cNvPr id="16" name="对象 15"/>
          <p:cNvGraphicFramePr>
            <a:graphicFrameLocks noChangeAspect="1"/>
          </p:cNvGraphicFramePr>
          <p:nvPr/>
        </p:nvGraphicFramePr>
        <p:xfrm>
          <a:off x="3219809" y="1700808"/>
          <a:ext cx="2232191" cy="710332"/>
        </p:xfrm>
        <a:graphic>
          <a:graphicData uri="http://schemas.openxmlformats.org/presentationml/2006/ole">
            <mc:AlternateContent xmlns:mc="http://schemas.openxmlformats.org/markup-compatibility/2006">
              <mc:Choice xmlns:v="urn:schemas-microsoft-com:vml" Requires="v">
                <p:oleObj spid="_x0000_s47933" name="Formula" r:id="rId3" imgW="8915400" imgH="2857500" progId="Equation.Ribbit">
                  <p:embed/>
                </p:oleObj>
              </mc:Choice>
              <mc:Fallback>
                <p:oleObj name="Formula" r:id="rId3" imgW="8915400" imgH="2857500" progId="Equation.Ribbit">
                  <p:embed/>
                  <p:pic>
                    <p:nvPicPr>
                      <p:cNvPr id="0" name="图片 47932"/>
                      <p:cNvPicPr/>
                      <p:nvPr/>
                    </p:nvPicPr>
                    <p:blipFill>
                      <a:blip r:embed="rId4"/>
                      <a:stretch>
                        <a:fillRect/>
                      </a:stretch>
                    </p:blipFill>
                    <p:spPr>
                      <a:xfrm>
                        <a:off x="3219809" y="1700808"/>
                        <a:ext cx="2232191" cy="710332"/>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3578905" y="2780928"/>
          <a:ext cx="993095" cy="346596"/>
        </p:xfrm>
        <a:graphic>
          <a:graphicData uri="http://schemas.openxmlformats.org/presentationml/2006/ole">
            <mc:AlternateContent xmlns:mc="http://schemas.openxmlformats.org/markup-compatibility/2006">
              <mc:Choice xmlns:v="urn:schemas-microsoft-com:vml" Requires="v">
                <p:oleObj spid="_x0000_s47934" name="Formula" r:id="rId5" imgW="3790950" imgH="1333500" progId="Equation.Ribbit">
                  <p:embed/>
                </p:oleObj>
              </mc:Choice>
              <mc:Fallback>
                <p:oleObj name="Formula" r:id="rId5" imgW="3790950" imgH="1333500" progId="Equation.Ribbit">
                  <p:embed/>
                  <p:pic>
                    <p:nvPicPr>
                      <p:cNvPr id="0" name="图片 47933"/>
                      <p:cNvPicPr/>
                      <p:nvPr/>
                    </p:nvPicPr>
                    <p:blipFill>
                      <a:blip r:embed="rId6"/>
                      <a:stretch>
                        <a:fillRect/>
                      </a:stretch>
                    </p:blipFill>
                    <p:spPr>
                      <a:xfrm>
                        <a:off x="3578905" y="2780928"/>
                        <a:ext cx="993095" cy="346596"/>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6733743" y="3485650"/>
          <a:ext cx="157256" cy="262688"/>
        </p:xfrm>
        <a:graphic>
          <a:graphicData uri="http://schemas.openxmlformats.org/presentationml/2006/ole">
            <mc:AlternateContent xmlns:mc="http://schemas.openxmlformats.org/markup-compatibility/2006">
              <mc:Choice xmlns:v="urn:schemas-microsoft-com:vml" Requires="v">
                <p:oleObj spid="_x0000_s47935" name="Formula" r:id="rId7" imgW="533400" imgH="895350" progId="Equation.Ribbit">
                  <p:embed/>
                </p:oleObj>
              </mc:Choice>
              <mc:Fallback>
                <p:oleObj name="Formula" r:id="rId7" imgW="533400" imgH="895350" progId="Equation.Ribbit">
                  <p:embed/>
                  <p:pic>
                    <p:nvPicPr>
                      <p:cNvPr id="0" name="图片 47934"/>
                      <p:cNvPicPr/>
                      <p:nvPr/>
                    </p:nvPicPr>
                    <p:blipFill>
                      <a:blip r:embed="rId8"/>
                      <a:stretch>
                        <a:fillRect/>
                      </a:stretch>
                    </p:blipFill>
                    <p:spPr>
                      <a:xfrm>
                        <a:off x="6733743" y="3485650"/>
                        <a:ext cx="157256" cy="262688"/>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8189534" y="3467409"/>
          <a:ext cx="217488" cy="265112"/>
        </p:xfrm>
        <a:graphic>
          <a:graphicData uri="http://schemas.openxmlformats.org/presentationml/2006/ole">
            <mc:AlternateContent xmlns:mc="http://schemas.openxmlformats.org/markup-compatibility/2006">
              <mc:Choice xmlns:v="urn:schemas-microsoft-com:vml" Requires="v">
                <p:oleObj spid="_x0000_s47936" name="Formula" r:id="rId9" imgW="97790" imgH="120650" progId="Equation.Ribbit">
                  <p:embed/>
                </p:oleObj>
              </mc:Choice>
              <mc:Fallback>
                <p:oleObj name="Formula" r:id="rId9" imgW="97790" imgH="120650" progId="Equation.Ribbit">
                  <p:embed/>
                  <p:pic>
                    <p:nvPicPr>
                      <p:cNvPr id="0" name="图片 47935"/>
                      <p:cNvPicPr/>
                      <p:nvPr/>
                    </p:nvPicPr>
                    <p:blipFill>
                      <a:blip r:embed="rId10"/>
                      <a:stretch>
                        <a:fillRect/>
                      </a:stretch>
                    </p:blipFill>
                    <p:spPr>
                      <a:xfrm>
                        <a:off x="8189534" y="3467409"/>
                        <a:ext cx="217488" cy="26511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2" grpId="0" animBg="1"/>
      <p:bldP spid="14"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估计</a:t>
            </a:r>
            <a:r>
              <a:rPr lang="zh-CN" altLang="en-US" sz="2800" dirty="0">
                <a:latin typeface="黑体" panose="02010609060101010101" pitchFamily="49" charset="-122"/>
                <a:ea typeface="黑体" panose="02010609060101010101" pitchFamily="49" charset="-122"/>
              </a:rPr>
              <a:t>类条件概率的常用策略：先假定其具有某种确定的概率分布形式，再基于训练样本对概率分布</a:t>
            </a:r>
            <a:r>
              <a:rPr lang="zh-CN" altLang="en-US" sz="2800" dirty="0" smtClean="0">
                <a:latin typeface="黑体" panose="02010609060101010101" pitchFamily="49" charset="-122"/>
                <a:ea typeface="黑体" panose="02010609060101010101" pitchFamily="49" charset="-122"/>
              </a:rPr>
              <a:t>参数估计</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记关于</a:t>
            </a:r>
            <a:r>
              <a:rPr lang="zh-CN" altLang="en-US" sz="2800" dirty="0" smtClean="0">
                <a:latin typeface="黑体" panose="02010609060101010101" pitchFamily="49" charset="-122"/>
                <a:ea typeface="黑体" panose="02010609060101010101" pitchFamily="49" charset="-122"/>
              </a:rPr>
              <a:t>类别</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smtClean="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类条件概率</a:t>
            </a:r>
            <a:r>
              <a:rPr lang="zh-CN" altLang="en-US" sz="2800" dirty="0" smtClean="0">
                <a:latin typeface="黑体" panose="02010609060101010101" pitchFamily="49" charset="-122"/>
                <a:ea typeface="黑体" panose="02010609060101010101" pitchFamily="49" charset="-122"/>
              </a:rPr>
              <a:t>为</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假设      </a:t>
            </a:r>
            <a:r>
              <a:rPr lang="zh-CN" altLang="en-US" sz="2400" dirty="0" smtClean="0">
                <a:latin typeface="+mn-ea"/>
              </a:rPr>
              <a:t>具有</a:t>
            </a:r>
            <a:r>
              <a:rPr lang="zh-CN" altLang="en-US" sz="2400" dirty="0">
                <a:latin typeface="+mn-ea"/>
              </a:rPr>
              <a:t>确定的形式被参数  </a:t>
            </a:r>
            <a:r>
              <a:rPr lang="zh-CN" altLang="en-US" sz="2400" dirty="0" smtClean="0">
                <a:latin typeface="+mn-ea"/>
              </a:rPr>
              <a:t>唯一</a:t>
            </a:r>
            <a:r>
              <a:rPr lang="zh-CN" altLang="en-US" sz="2400" dirty="0">
                <a:latin typeface="+mn-ea"/>
              </a:rPr>
              <a:t>确定，我们的任务就是利用</a:t>
            </a:r>
            <a:r>
              <a:rPr lang="zh-CN" altLang="en-US" sz="2400" dirty="0" smtClean="0">
                <a:latin typeface="+mn-ea"/>
              </a:rPr>
              <a:t>训练集</a:t>
            </a:r>
            <a:r>
              <a:rPr lang="en-US" altLang="zh-CN" i="1" dirty="0">
                <a:latin typeface="Times New Roman" panose="02020603050405020304" pitchFamily="18" charset="0"/>
                <a:cs typeface="Times New Roman" panose="02020603050405020304" pitchFamily="18" charset="0"/>
              </a:rPr>
              <a:t>D</a:t>
            </a:r>
            <a:r>
              <a:rPr lang="zh-CN" altLang="en-US" sz="2400" dirty="0" smtClean="0">
                <a:latin typeface="+mn-ea"/>
              </a:rPr>
              <a:t>估计</a:t>
            </a:r>
            <a:r>
              <a:rPr lang="zh-CN" altLang="en-US" sz="2400" dirty="0">
                <a:latin typeface="+mn-ea"/>
              </a:rPr>
              <a:t>参数</a:t>
            </a:r>
            <a:endParaRPr lang="en-US" altLang="zh-CN" sz="2400" dirty="0">
              <a:latin typeface="+mn-ea"/>
            </a:endParaRPr>
          </a:p>
          <a:p>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5364088" y="2636912"/>
          <a:ext cx="769938" cy="273050"/>
        </p:xfrm>
        <a:graphic>
          <a:graphicData uri="http://schemas.openxmlformats.org/presentationml/2006/ole">
            <mc:AlternateContent xmlns:mc="http://schemas.openxmlformats.org/markup-compatibility/2006">
              <mc:Choice xmlns:v="urn:schemas-microsoft-com:vml" Requires="v">
                <p:oleObj spid="_x0000_s50587" name="Formula" r:id="rId1" imgW="504190" imgH="177800" progId="Equation.Ribbit">
                  <p:embed/>
                </p:oleObj>
              </mc:Choice>
              <mc:Fallback>
                <p:oleObj name="Formula" r:id="rId1" imgW="504190" imgH="177800" progId="Equation.Ribbit">
                  <p:embed/>
                  <p:pic>
                    <p:nvPicPr>
                      <p:cNvPr id="0" name="对象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088" y="2636912"/>
                        <a:ext cx="7699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1907704" y="3123384"/>
          <a:ext cx="769938" cy="273050"/>
        </p:xfrm>
        <a:graphic>
          <a:graphicData uri="http://schemas.openxmlformats.org/presentationml/2006/ole">
            <mc:AlternateContent xmlns:mc="http://schemas.openxmlformats.org/markup-compatibility/2006">
              <mc:Choice xmlns:v="urn:schemas-microsoft-com:vml" Requires="v">
                <p:oleObj spid="_x0000_s50588" name="Formula" r:id="rId3" imgW="504190" imgH="177800" progId="Equation.Ribbit">
                  <p:embed/>
                </p:oleObj>
              </mc:Choice>
              <mc:Fallback>
                <p:oleObj name="Formula" r:id="rId3" imgW="504190" imgH="177800" progId="Equation.Ribbit">
                  <p:embed/>
                  <p:pic>
                    <p:nvPicPr>
                      <p:cNvPr id="0" name="对象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23384"/>
                        <a:ext cx="769938"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nvGraphicFramePr>
        <p:xfrm>
          <a:off x="5850560" y="3112920"/>
          <a:ext cx="239713" cy="282575"/>
        </p:xfrm>
        <a:graphic>
          <a:graphicData uri="http://schemas.openxmlformats.org/presentationml/2006/ole">
            <mc:AlternateContent xmlns:mc="http://schemas.openxmlformats.org/markup-compatibility/2006">
              <mc:Choice xmlns:v="urn:schemas-microsoft-com:vml" Requires="v">
                <p:oleObj spid="_x0000_s50589" name="Formula" r:id="rId4" imgW="138430" imgH="158750" progId="Equation.Ribbit">
                  <p:embed/>
                </p:oleObj>
              </mc:Choice>
              <mc:Fallback>
                <p:oleObj name="Formula" r:id="rId4" imgW="138430" imgH="158750" progId="Equation.Ribbit">
                  <p:embed/>
                  <p:pic>
                    <p:nvPicPr>
                      <p:cNvPr id="0" name="对象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0560" y="3112920"/>
                        <a:ext cx="239713"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nvGraphicFramePr>
        <p:xfrm>
          <a:off x="5508104" y="3493054"/>
          <a:ext cx="239712" cy="282575"/>
        </p:xfrm>
        <a:graphic>
          <a:graphicData uri="http://schemas.openxmlformats.org/presentationml/2006/ole">
            <mc:AlternateContent xmlns:mc="http://schemas.openxmlformats.org/markup-compatibility/2006">
              <mc:Choice xmlns:v="urn:schemas-microsoft-com:vml" Requires="v">
                <p:oleObj spid="_x0000_s50590" name="Formula" r:id="rId6" imgW="138430" imgH="158750" progId="Equation.Ribbit">
                  <p:embed/>
                </p:oleObj>
              </mc:Choice>
              <mc:Fallback>
                <p:oleObj name="Formula" r:id="rId6" imgW="138430" imgH="158750" progId="Equation.Ribbit">
                  <p:embed/>
                  <p:pic>
                    <p:nvPicPr>
                      <p:cNvPr id="0" name="对象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08104" y="3493054"/>
                        <a:ext cx="2397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贝叶斯决策论</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概率</a:t>
            </a:r>
            <a:r>
              <a:rPr lang="zh-CN" altLang="en-US" sz="2800" dirty="0">
                <a:latin typeface="黑体" panose="02010609060101010101" pitchFamily="49" charset="-122"/>
                <a:ea typeface="黑体" panose="02010609060101010101" pitchFamily="49" charset="-122"/>
              </a:rPr>
              <a:t>模型的训练过程就是参数估计过程，统计学界的两个学派提供了不同的</a:t>
            </a:r>
            <a:r>
              <a:rPr lang="zh-CN" altLang="en-US" sz="2800" dirty="0" smtClean="0">
                <a:latin typeface="黑体" panose="02010609060101010101" pitchFamily="49" charset="-122"/>
                <a:ea typeface="黑体" panose="02010609060101010101" pitchFamily="49" charset="-122"/>
              </a:rPr>
              <a:t>方案</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频率主义学派</a:t>
            </a:r>
            <a:r>
              <a:rPr lang="en-US" altLang="zh-CN" sz="2400" dirty="0">
                <a:latin typeface="+mn-ea"/>
              </a:rPr>
              <a:t> </a:t>
            </a:r>
            <a:r>
              <a:rPr lang="en-US" altLang="zh-CN" sz="2400" dirty="0" smtClean="0">
                <a:latin typeface="+mn-ea"/>
              </a:rPr>
              <a:t>(</a:t>
            </a:r>
            <a:r>
              <a:rPr lang="en-US" altLang="zh-CN" sz="2400" dirty="0" err="1" smtClean="0">
                <a:latin typeface="Times New Roman" panose="02020603050405020304" pitchFamily="18" charset="0"/>
                <a:cs typeface="Times New Roman" panose="02020603050405020304" pitchFamily="18" charset="0"/>
              </a:rPr>
              <a:t>frequentist</a:t>
            </a:r>
            <a:r>
              <a:rPr lang="en-US" altLang="zh-CN" sz="2400" dirty="0" smtClean="0">
                <a:latin typeface="+mn-ea"/>
              </a:rPr>
              <a:t>)</a:t>
            </a:r>
            <a:r>
              <a:rPr lang="zh-CN" altLang="en-US" sz="2400" dirty="0">
                <a:latin typeface="+mn-ea"/>
              </a:rPr>
              <a:t>认为参数虽然未知，但却存在客观值，因此可通过优化似然函数等准则来确定参数值</a:t>
            </a:r>
            <a:endParaRPr lang="en-US" altLang="zh-CN" sz="2400" dirty="0">
              <a:latin typeface="+mn-ea"/>
            </a:endParaRPr>
          </a:p>
          <a:p>
            <a:pPr lvl="1"/>
            <a:r>
              <a:rPr lang="zh-CN" altLang="en-US" sz="2400" dirty="0">
                <a:latin typeface="+mn-ea"/>
              </a:rPr>
              <a:t>贝叶斯学派</a:t>
            </a:r>
            <a:r>
              <a:rPr lang="en-US" altLang="zh-CN" sz="2400" dirty="0">
                <a:latin typeface="+mn-ea"/>
              </a:rPr>
              <a:t> (</a:t>
            </a:r>
            <a:r>
              <a:rPr lang="en-US" altLang="zh-CN" sz="2400" dirty="0">
                <a:latin typeface="Times New Roman" panose="02020603050405020304" pitchFamily="18" charset="0"/>
                <a:cs typeface="Times New Roman" panose="02020603050405020304" pitchFamily="18" charset="0"/>
              </a:rPr>
              <a:t>Bayesian</a:t>
            </a:r>
            <a:r>
              <a:rPr lang="en-US" altLang="zh-CN" sz="2400" dirty="0">
                <a:latin typeface="+mn-ea"/>
              </a:rPr>
              <a:t>)</a:t>
            </a:r>
            <a:r>
              <a:rPr lang="zh-CN" altLang="en-US" sz="2400" dirty="0">
                <a:latin typeface="+mn-ea"/>
              </a:rPr>
              <a:t>认为参数是未观察到的随机变量、其本身也可由分布，因此可假定参数服从一个先验分布，然后基于观测到的数据计算参数的后验分布</a:t>
            </a:r>
            <a:endParaRPr lang="en-US" altLang="zh-CN" sz="2400" dirty="0" smtClean="0">
              <a:latin typeface="+mn-ea"/>
            </a:endParaRPr>
          </a:p>
          <a:p>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贝叶斯决策论</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极大似然估计</a:t>
            </a:r>
            <a:endParaRPr lang="en-US" altLang="zh-CN" sz="2800" b="1" dirty="0">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朴素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贝叶斯分类</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半朴素贝叶斯分类</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算法</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极大似然估计</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令  表示</a:t>
            </a:r>
            <a:r>
              <a:rPr lang="zh-CN" altLang="en-US" sz="2800" dirty="0">
                <a:latin typeface="黑体" panose="02010609060101010101" pitchFamily="49" charset="-122"/>
                <a:ea typeface="黑体" panose="02010609060101010101" pitchFamily="49" charset="-122"/>
              </a:rPr>
              <a:t>训练集中</a:t>
            </a:r>
            <a:r>
              <a:rPr lang="zh-CN" altLang="en-US" sz="2800" dirty="0" smtClean="0">
                <a:latin typeface="黑体" panose="02010609060101010101" pitchFamily="49" charset="-122"/>
                <a:ea typeface="黑体" panose="02010609060101010101" pitchFamily="49" charset="-122"/>
              </a:rPr>
              <a:t>第</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smtClean="0">
                <a:latin typeface="黑体" panose="02010609060101010101" pitchFamily="49" charset="-122"/>
                <a:ea typeface="黑体" panose="02010609060101010101" pitchFamily="49" charset="-122"/>
              </a:rPr>
              <a:t>类</a:t>
            </a:r>
            <a:r>
              <a:rPr lang="zh-CN" altLang="en-US" sz="2800" dirty="0">
                <a:latin typeface="黑体" panose="02010609060101010101" pitchFamily="49" charset="-122"/>
                <a:ea typeface="黑体" panose="02010609060101010101" pitchFamily="49" charset="-122"/>
              </a:rPr>
              <a:t>样本的组合的集合，假设这些样本是独立的，则参数  </a:t>
            </a:r>
            <a:r>
              <a:rPr lang="zh-CN" altLang="en-US" sz="2800" dirty="0" smtClean="0">
                <a:latin typeface="黑体" panose="02010609060101010101" pitchFamily="49" charset="-122"/>
                <a:ea typeface="黑体" panose="02010609060101010101" pitchFamily="49" charset="-122"/>
              </a:rPr>
              <a:t>对于</a:t>
            </a:r>
            <a:r>
              <a:rPr lang="zh-CN" altLang="en-US" sz="2800" dirty="0">
                <a:latin typeface="黑体" panose="02010609060101010101" pitchFamily="49" charset="-122"/>
                <a:ea typeface="黑体" panose="02010609060101010101" pitchFamily="49" charset="-122"/>
              </a:rPr>
              <a:t>数据集  </a:t>
            </a:r>
            <a:r>
              <a:rPr lang="zh-CN" altLang="en-US" sz="2800" dirty="0" smtClean="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似然</a:t>
            </a:r>
            <a:r>
              <a:rPr lang="zh-CN" altLang="en-US" sz="2800" dirty="0" smtClean="0">
                <a:latin typeface="黑体" panose="02010609060101010101" pitchFamily="49" charset="-122"/>
                <a:ea typeface="黑体" panose="02010609060101010101" pitchFamily="49" charset="-122"/>
              </a:rPr>
              <a:t>是</a:t>
            </a:r>
            <a:endParaRPr lang="en-US" altLang="zh-CN" sz="2800" dirty="0" smtClean="0">
              <a:latin typeface="黑体" panose="02010609060101010101" pitchFamily="49" charset="-122"/>
              <a:ea typeface="黑体" panose="02010609060101010101" pitchFamily="49" charset="-122"/>
            </a:endParaRPr>
          </a:p>
          <a:p>
            <a:pPr lvl="1"/>
            <a:endParaRPr lang="en-US" altLang="zh-CN" sz="2400" dirty="0" smtClean="0"/>
          </a:p>
          <a:p>
            <a:pPr lvl="1"/>
            <a:endParaRPr lang="en-US" altLang="zh-CN" sz="2400" dirty="0"/>
          </a:p>
          <a:p>
            <a:pPr lvl="1"/>
            <a:r>
              <a:rPr lang="zh-CN" altLang="en-US" sz="2400" dirty="0" smtClean="0">
                <a:latin typeface="+mn-ea"/>
              </a:rPr>
              <a:t>对   进行</a:t>
            </a:r>
            <a:r>
              <a:rPr lang="zh-CN" altLang="en-US" sz="2400" dirty="0">
                <a:latin typeface="+mn-ea"/>
              </a:rPr>
              <a:t>极大似然估计，寻找能最大化似然                的参数值  </a:t>
            </a:r>
            <a:r>
              <a:rPr lang="zh-CN" altLang="en-US" sz="2400" dirty="0" smtClean="0">
                <a:latin typeface="+mn-ea"/>
              </a:rPr>
              <a:t>。</a:t>
            </a:r>
            <a:r>
              <a:rPr lang="zh-CN" altLang="en-US" sz="2400" dirty="0">
                <a:latin typeface="+mn-ea"/>
              </a:rPr>
              <a:t>直观上看，极大似然估计是试图在  </a:t>
            </a:r>
            <a:r>
              <a:rPr lang="zh-CN" altLang="en-US" sz="2400" dirty="0" smtClean="0">
                <a:latin typeface="+mn-ea"/>
              </a:rPr>
              <a:t>所有</a:t>
            </a:r>
            <a:r>
              <a:rPr lang="zh-CN" altLang="en-US" sz="2400" dirty="0">
                <a:latin typeface="+mn-ea"/>
              </a:rPr>
              <a:t>可能的取值中，找到一个使数据出现的“可能性”最大</a:t>
            </a:r>
            <a:r>
              <a:rPr lang="zh-CN" altLang="en-US" sz="2400" dirty="0" smtClean="0">
                <a:latin typeface="+mn-ea"/>
              </a:rPr>
              <a:t>值</a:t>
            </a:r>
            <a:endParaRPr lang="en-US" altLang="zh-CN" sz="2400" dirty="0" smtClean="0">
              <a:latin typeface="+mn-ea"/>
            </a:endParaRPr>
          </a:p>
          <a:p>
            <a:endParaRPr lang="en-US" altLang="zh-CN"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1214000" y="1314392"/>
          <a:ext cx="285750" cy="252412"/>
        </p:xfrm>
        <a:graphic>
          <a:graphicData uri="http://schemas.openxmlformats.org/presentationml/2006/ole">
            <mc:AlternateContent xmlns:mc="http://schemas.openxmlformats.org/markup-compatibility/2006">
              <mc:Choice xmlns:v="urn:schemas-microsoft-com:vml" Requires="v">
                <p:oleObj spid="_x0000_s51585" name="Formula" r:id="rId1" imgW="176530" imgH="156210" progId="Equation.Ribbit">
                  <p:embed/>
                </p:oleObj>
              </mc:Choice>
              <mc:Fallback>
                <p:oleObj name="Formula" r:id="rId1" imgW="176530" imgH="156210" progId="Equation.Ribbit">
                  <p:embed/>
                  <p:pic>
                    <p:nvPicPr>
                      <p:cNvPr id="0" name="对象 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000" y="1314392"/>
                        <a:ext cx="28575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5148064" y="1700808"/>
          <a:ext cx="239712" cy="282575"/>
        </p:xfrm>
        <a:graphic>
          <a:graphicData uri="http://schemas.openxmlformats.org/presentationml/2006/ole">
            <mc:AlternateContent xmlns:mc="http://schemas.openxmlformats.org/markup-compatibility/2006">
              <mc:Choice xmlns:v="urn:schemas-microsoft-com:vml" Requires="v">
                <p:oleObj spid="_x0000_s51586" name="Formula" r:id="rId3" imgW="138430" imgH="158750" progId="Equation.Ribbit">
                  <p:embed/>
                </p:oleObj>
              </mc:Choice>
              <mc:Fallback>
                <p:oleObj name="Formula" r:id="rId3" imgW="138430" imgH="158750" progId="Equation.Ribbit">
                  <p:embed/>
                  <p:pic>
                    <p:nvPicPr>
                      <p:cNvPr id="0" name="对象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700808"/>
                        <a:ext cx="2397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7264344" y="1727184"/>
          <a:ext cx="285750" cy="252413"/>
        </p:xfrm>
        <a:graphic>
          <a:graphicData uri="http://schemas.openxmlformats.org/presentationml/2006/ole">
            <mc:AlternateContent xmlns:mc="http://schemas.openxmlformats.org/markup-compatibility/2006">
              <mc:Choice xmlns:v="urn:schemas-microsoft-com:vml" Requires="v">
                <p:oleObj spid="_x0000_s51587" name="Formula" r:id="rId5" imgW="176530" imgH="156210" progId="Equation.Ribbit">
                  <p:embed/>
                </p:oleObj>
              </mc:Choice>
              <mc:Fallback>
                <p:oleObj name="Formula" r:id="rId5" imgW="176530" imgH="156210" progId="Equation.Ribbit">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4344" y="1727184"/>
                        <a:ext cx="28575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202"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60948" y="2420888"/>
            <a:ext cx="3166341" cy="79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nvGraphicFramePr>
        <p:xfrm>
          <a:off x="1619672" y="3489824"/>
          <a:ext cx="239712" cy="282575"/>
        </p:xfrm>
        <a:graphic>
          <a:graphicData uri="http://schemas.openxmlformats.org/presentationml/2006/ole">
            <mc:AlternateContent xmlns:mc="http://schemas.openxmlformats.org/markup-compatibility/2006">
              <mc:Choice xmlns:v="urn:schemas-microsoft-com:vml" Requires="v">
                <p:oleObj spid="_x0000_s51588" name="Formula" r:id="rId7" imgW="138430" imgH="158750" progId="Equation.Ribbit">
                  <p:embed/>
                </p:oleObj>
              </mc:Choice>
              <mc:Fallback>
                <p:oleObj name="Formula" r:id="rId7" imgW="138430" imgH="158750" progId="Equation.Ribbit">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3489824"/>
                        <a:ext cx="239712"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 name="图片 8"/>
          <p:cNvPicPr>
            <a:picLocks noChangeAspect="1"/>
          </p:cNvPicPr>
          <p:nvPr/>
        </p:nvPicPr>
        <p:blipFill>
          <a:blip r:embed="rId8"/>
          <a:stretch>
            <a:fillRect/>
          </a:stretch>
        </p:blipFill>
        <p:spPr>
          <a:xfrm>
            <a:off x="7232286" y="3467466"/>
            <a:ext cx="1290557" cy="285570"/>
          </a:xfrm>
          <a:prstGeom prst="rect">
            <a:avLst/>
          </a:prstGeom>
        </p:spPr>
      </p:pic>
      <p:pic>
        <p:nvPicPr>
          <p:cNvPr id="10" name="图片 9"/>
          <p:cNvPicPr>
            <a:picLocks noChangeAspect="1"/>
          </p:cNvPicPr>
          <p:nvPr/>
        </p:nvPicPr>
        <p:blipFill>
          <a:blip r:embed="rId9"/>
          <a:stretch>
            <a:fillRect/>
          </a:stretch>
        </p:blipFill>
        <p:spPr>
          <a:xfrm>
            <a:off x="2483768" y="3861048"/>
            <a:ext cx="230644" cy="272929"/>
          </a:xfrm>
          <a:prstGeom prst="rect">
            <a:avLst/>
          </a:prstGeom>
        </p:spPr>
      </p:pic>
      <p:pic>
        <p:nvPicPr>
          <p:cNvPr id="12" name="图片 11"/>
          <p:cNvPicPr>
            <a:picLocks noChangeAspect="1"/>
          </p:cNvPicPr>
          <p:nvPr/>
        </p:nvPicPr>
        <p:blipFill>
          <a:blip r:embed="rId10"/>
          <a:stretch>
            <a:fillRect/>
          </a:stretch>
        </p:blipFill>
        <p:spPr>
          <a:xfrm>
            <a:off x="7672545" y="3865984"/>
            <a:ext cx="259533" cy="263056"/>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极大似然估计</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连</a:t>
            </a:r>
            <a:r>
              <a:rPr lang="zh-CN" altLang="en-US" sz="2800" dirty="0">
                <a:latin typeface="黑体" panose="02010609060101010101" pitchFamily="49" charset="-122"/>
                <a:ea typeface="黑体" panose="02010609060101010101" pitchFamily="49" charset="-122"/>
              </a:rPr>
              <a:t>乘操作易造成下溢，通常使用对数似然</a:t>
            </a:r>
            <a:r>
              <a:rPr lang="en-US" altLang="zh-CN" sz="2800" dirty="0">
                <a:latin typeface="黑体" panose="02010609060101010101" pitchFamily="49" charset="-122"/>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log-likelihood</a:t>
            </a:r>
            <a:r>
              <a:rPr lang="en-US" altLang="zh-CN"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此时参数  </a:t>
            </a:r>
            <a:r>
              <a:rPr lang="zh-CN" altLang="en-US" sz="2800" dirty="0" smtClean="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极大似然估计  </a:t>
            </a:r>
            <a:r>
              <a:rPr lang="zh-CN" altLang="en-US" sz="2800" dirty="0" smtClean="0">
                <a:latin typeface="黑体" panose="02010609060101010101" pitchFamily="49" charset="-122"/>
                <a:ea typeface="黑体" panose="02010609060101010101" pitchFamily="49" charset="-122"/>
              </a:rPr>
              <a:t>为            </a:t>
            </a:r>
            <a:endParaRPr lang="zh-CN" altLang="en-US"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pic>
        <p:nvPicPr>
          <p:cNvPr id="92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2469" y="2137975"/>
            <a:ext cx="3532038" cy="1355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nvGraphicFramePr>
        <p:xfrm>
          <a:off x="2267744" y="3774631"/>
          <a:ext cx="255587" cy="301625"/>
        </p:xfrm>
        <a:graphic>
          <a:graphicData uri="http://schemas.openxmlformats.org/presentationml/2006/ole">
            <mc:AlternateContent xmlns:mc="http://schemas.openxmlformats.org/markup-compatibility/2006">
              <mc:Choice xmlns:v="urn:schemas-microsoft-com:vml" Requires="v">
                <p:oleObj spid="_x0000_s9916" name="Formula" r:id="rId2" imgW="138430" imgH="158750" progId="Equation.Ribbit">
                  <p:embed/>
                </p:oleObj>
              </mc:Choice>
              <mc:Fallback>
                <p:oleObj name="Formula" r:id="rId2" imgW="138430" imgH="158750" progId="Equation.Ribbit">
                  <p:embed/>
                  <p:pic>
                    <p:nvPicPr>
                      <p:cNvPr id="0" name="对象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7744" y="3774631"/>
                        <a:ext cx="255587"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5148064" y="3720208"/>
          <a:ext cx="227012" cy="347662"/>
        </p:xfrm>
        <a:graphic>
          <a:graphicData uri="http://schemas.openxmlformats.org/presentationml/2006/ole">
            <mc:AlternateContent xmlns:mc="http://schemas.openxmlformats.org/markup-compatibility/2006">
              <mc:Choice xmlns:v="urn:schemas-microsoft-com:vml" Requires="v">
                <p:oleObj spid="_x0000_s9917" name="Formula" r:id="rId4" imgW="138430" imgH="209550" progId="Equation.Ribbit">
                  <p:embed/>
                </p:oleObj>
              </mc:Choice>
              <mc:Fallback>
                <p:oleObj name="Formula" r:id="rId4" imgW="138430" imgH="209550" progId="Equation.Ribbit">
                  <p:embed/>
                  <p:pic>
                    <p:nvPicPr>
                      <p:cNvPr id="0" name="对象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48064" y="3720208"/>
                        <a:ext cx="227012"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9832" y="4221088"/>
            <a:ext cx="2504107" cy="762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极大似然估计</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例如</a:t>
            </a:r>
            <a:r>
              <a:rPr lang="zh-CN" altLang="en-US" sz="2800" dirty="0">
                <a:latin typeface="黑体" panose="02010609060101010101" pitchFamily="49" charset="-122"/>
                <a:ea typeface="黑体" panose="02010609060101010101" pitchFamily="49" charset="-122"/>
              </a:rPr>
              <a:t>，在连续属性情形下，假设</a:t>
            </a:r>
            <a:r>
              <a:rPr lang="zh-CN" altLang="en-US" sz="2800" dirty="0" smtClean="0">
                <a:latin typeface="黑体" panose="02010609060101010101" pitchFamily="49" charset="-122"/>
                <a:ea typeface="黑体" panose="02010609060101010101" pitchFamily="49" charset="-122"/>
              </a:rPr>
              <a:t>概率密度函数               </a:t>
            </a:r>
            <a:r>
              <a:rPr lang="zh-CN" altLang="en-US" sz="2800" dirty="0">
                <a:latin typeface="黑体" panose="02010609060101010101" pitchFamily="49" charset="-122"/>
                <a:ea typeface="黑体" panose="02010609060101010101" pitchFamily="49" charset="-122"/>
              </a:rPr>
              <a:t>，则参数  </a:t>
            </a:r>
            <a:r>
              <a:rPr lang="zh-CN" altLang="en-US" sz="2800" dirty="0" smtClean="0">
                <a:latin typeface="黑体" panose="02010609060101010101" pitchFamily="49" charset="-122"/>
                <a:ea typeface="黑体" panose="02010609060101010101" pitchFamily="49" charset="-122"/>
              </a:rPr>
              <a:t>和  的</a:t>
            </a:r>
            <a:r>
              <a:rPr lang="zh-CN" altLang="en-US" sz="2800" dirty="0">
                <a:latin typeface="黑体" panose="02010609060101010101" pitchFamily="49" charset="-122"/>
                <a:ea typeface="黑体" panose="02010609060101010101" pitchFamily="49" charset="-122"/>
              </a:rPr>
              <a:t>极大似然估计</a:t>
            </a:r>
            <a:r>
              <a:rPr lang="zh-CN" altLang="en-US" sz="2800" dirty="0" smtClean="0">
                <a:latin typeface="黑体" panose="02010609060101010101" pitchFamily="49" charset="-122"/>
                <a:ea typeface="黑体" panose="02010609060101010101" pitchFamily="49" charset="-122"/>
              </a:rPr>
              <a:t>为</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也就是说，通过极大似然法得到的正态分布均值就是样本均值，方差就是            </a:t>
            </a:r>
            <a:r>
              <a:rPr lang="zh-CN" altLang="en-US" sz="2800" dirty="0" smtClean="0">
                <a:latin typeface="黑体" panose="02010609060101010101" pitchFamily="49" charset="-122"/>
                <a:ea typeface="黑体" panose="02010609060101010101" pitchFamily="49" charset="-122"/>
              </a:rPr>
              <a:t>的</a:t>
            </a:r>
            <a:r>
              <a:rPr lang="zh-CN" altLang="en-US" sz="2800" dirty="0">
                <a:latin typeface="黑体" panose="02010609060101010101" pitchFamily="49" charset="-122"/>
                <a:ea typeface="黑体" panose="02010609060101010101" pitchFamily="49" charset="-122"/>
              </a:rPr>
              <a:t>均值，这显然是一个符合直觉的</a:t>
            </a:r>
            <a:r>
              <a:rPr lang="zh-CN" altLang="en-US" sz="2800" dirty="0" smtClean="0">
                <a:latin typeface="黑体" panose="02010609060101010101" pitchFamily="49" charset="-122"/>
                <a:ea typeface="黑体" panose="02010609060101010101" pitchFamily="49" charset="-122"/>
              </a:rPr>
              <a:t>结果</a:t>
            </a:r>
            <a:endParaRPr lang="en-US" altLang="zh-CN" sz="2800" dirty="0" smtClean="0">
              <a:latin typeface="黑体" panose="02010609060101010101" pitchFamily="49" charset="-122"/>
              <a:ea typeface="黑体" panose="02010609060101010101" pitchFamily="49" charset="-122"/>
            </a:endParaRPr>
          </a:p>
          <a:p>
            <a:r>
              <a:rPr lang="zh-CN" altLang="en-US" sz="2800" dirty="0" smtClean="0">
                <a:latin typeface="黑体" panose="02010609060101010101" pitchFamily="49" charset="-122"/>
                <a:ea typeface="黑体" panose="02010609060101010101" pitchFamily="49" charset="-122"/>
              </a:rPr>
              <a:t>这种</a:t>
            </a:r>
            <a:r>
              <a:rPr lang="zh-CN" altLang="en-US" sz="2800" dirty="0">
                <a:latin typeface="黑体" panose="02010609060101010101" pitchFamily="49" charset="-122"/>
                <a:ea typeface="黑体" panose="02010609060101010101" pitchFamily="49" charset="-122"/>
              </a:rPr>
              <a:t>参数化的方法虽能使类条件概率估计变得相对简单，但估计结果的准确性严重依赖于所假设的概率分布形式是否符合潜在的真实数据分布</a:t>
            </a:r>
            <a:endParaRPr lang="zh-CN" altLang="en-US" sz="2800" dirty="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800" y="2276872"/>
            <a:ext cx="3744416" cy="165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nvGraphicFramePr>
        <p:xfrm>
          <a:off x="1240755" y="1628800"/>
          <a:ext cx="2486025" cy="365125"/>
        </p:xfrm>
        <a:graphic>
          <a:graphicData uri="http://schemas.openxmlformats.org/presentationml/2006/ole">
            <mc:AlternateContent xmlns:mc="http://schemas.openxmlformats.org/markup-compatibility/2006">
              <mc:Choice xmlns:v="urn:schemas-microsoft-com:vml" Requires="v">
                <p:oleObj spid="_x0000_s52590" name="Formula" r:id="rId2" imgW="1324610" imgH="195580" progId="Equation.Ribbit">
                  <p:embed/>
                </p:oleObj>
              </mc:Choice>
              <mc:Fallback>
                <p:oleObj name="Formula" r:id="rId2" imgW="1324610" imgH="195580" progId="Equation.Ribbit">
                  <p:embed/>
                  <p:pic>
                    <p:nvPicPr>
                      <p:cNvPr id="0" name="对象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755" y="1628800"/>
                        <a:ext cx="2486025"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5274496" y="1727184"/>
          <a:ext cx="341313" cy="254000"/>
        </p:xfrm>
        <a:graphic>
          <a:graphicData uri="http://schemas.openxmlformats.org/presentationml/2006/ole">
            <mc:AlternateContent xmlns:mc="http://schemas.openxmlformats.org/markup-compatibility/2006">
              <mc:Choice xmlns:v="urn:schemas-microsoft-com:vml" Requires="v">
                <p:oleObj spid="_x0000_s52591" name="Formula" r:id="rId4" imgW="162560" imgH="121920" progId="Equation.Ribbit">
                  <p:embed/>
                </p:oleObj>
              </mc:Choice>
              <mc:Fallback>
                <p:oleObj name="Formula" r:id="rId4" imgW="162560" imgH="121920" progId="Equation.Ribbit">
                  <p:embed/>
                  <p:pic>
                    <p:nvPicPr>
                      <p:cNvPr id="0" name="对象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4496" y="1727184"/>
                        <a:ext cx="341313"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6012160" y="1672760"/>
          <a:ext cx="274638" cy="322263"/>
        </p:xfrm>
        <a:graphic>
          <a:graphicData uri="http://schemas.openxmlformats.org/presentationml/2006/ole">
            <mc:AlternateContent xmlns:mc="http://schemas.openxmlformats.org/markup-compatibility/2006">
              <mc:Choice xmlns:v="urn:schemas-microsoft-com:vml" Requires="v">
                <p:oleObj spid="_x0000_s52592" name="Formula" r:id="rId6" imgW="166370" imgH="195580" progId="Equation.Ribbit">
                  <p:embed/>
                </p:oleObj>
              </mc:Choice>
              <mc:Fallback>
                <p:oleObj name="Formula" r:id="rId6" imgW="166370" imgH="195580" progId="Equation.Ribbit">
                  <p:embed/>
                  <p:pic>
                    <p:nvPicPr>
                      <p:cNvPr id="0" name="对象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12160" y="1672760"/>
                        <a:ext cx="274638"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4459833" y="4581128"/>
          <a:ext cx="1984375" cy="325438"/>
        </p:xfrm>
        <a:graphic>
          <a:graphicData uri="http://schemas.openxmlformats.org/presentationml/2006/ole">
            <mc:AlternateContent xmlns:mc="http://schemas.openxmlformats.org/markup-compatibility/2006">
              <mc:Choice xmlns:v="urn:schemas-microsoft-com:vml" Requires="v">
                <p:oleObj spid="_x0000_s52593" name="Formula" r:id="rId8" imgW="1177290" imgH="194310" progId="Equation.Ribbit">
                  <p:embed/>
                </p:oleObj>
              </mc:Choice>
              <mc:Fallback>
                <p:oleObj name="Formula" r:id="rId8" imgW="1177290" imgH="194310" progId="Equation.Ribbit">
                  <p:embed/>
                  <p:pic>
                    <p:nvPicPr>
                      <p:cNvPr id="0" name="对象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9833" y="4581128"/>
                        <a:ext cx="1984375" cy="32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贝叶斯决策论</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极大似然估计</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朴素</a:t>
            </a:r>
            <a:r>
              <a:rPr lang="zh-CN" altLang="en-US" sz="2800" b="1" dirty="0" smtClean="0">
                <a:latin typeface="黑体" panose="02010609060101010101" pitchFamily="49" charset="-122"/>
                <a:ea typeface="黑体" panose="02010609060101010101" pitchFamily="49" charset="-122"/>
              </a:rPr>
              <a:t>贝叶斯分类</a:t>
            </a:r>
            <a:endParaRPr lang="zh-CN" altLang="en-US" sz="2800" b="1" dirty="0" smtClean="0">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半朴素贝叶斯分类</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算法</a:t>
            </a:r>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kumimoji="1" lang="zh-CN" altLang="en-US" sz="2800" dirty="0" smtClean="0">
                <a:latin typeface="黑体" panose="02010609060101010101" pitchFamily="49" charset="-122"/>
                <a:ea typeface="黑体" panose="02010609060101010101" pitchFamily="49" charset="-122"/>
              </a:rPr>
              <a:t>估计</a:t>
            </a:r>
            <a:r>
              <a:rPr lang="zh-CN" altLang="en-US" sz="2800" dirty="0">
                <a:latin typeface="黑体" panose="02010609060101010101" pitchFamily="49" charset="-122"/>
                <a:ea typeface="黑体" panose="02010609060101010101" pitchFamily="49" charset="-122"/>
              </a:rPr>
              <a:t>后验概率      </a:t>
            </a:r>
            <a:r>
              <a:rPr lang="zh-CN" altLang="en-US" sz="2800" dirty="0" smtClean="0">
                <a:latin typeface="黑体" panose="02010609060101010101" pitchFamily="49" charset="-122"/>
                <a:ea typeface="黑体" panose="02010609060101010101" pitchFamily="49" charset="-122"/>
              </a:rPr>
              <a:t>主要</a:t>
            </a:r>
            <a:r>
              <a:rPr lang="zh-CN" altLang="en-US" sz="2800" dirty="0">
                <a:latin typeface="黑体" panose="02010609060101010101" pitchFamily="49" charset="-122"/>
                <a:ea typeface="黑体" panose="02010609060101010101" pitchFamily="49" charset="-122"/>
              </a:rPr>
              <a:t>困难：类条件概率           是所有属性上的联合概率难以从有限的训练样本估计</a:t>
            </a:r>
            <a:r>
              <a:rPr lang="zh-CN" altLang="en-US" sz="2800" dirty="0" smtClean="0">
                <a:latin typeface="黑体" panose="02010609060101010101" pitchFamily="49" charset="-122"/>
                <a:ea typeface="黑体" panose="02010609060101010101" pitchFamily="49" charset="-122"/>
              </a:rPr>
              <a:t>获得</a:t>
            </a:r>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朴素贝叶斯分类器</a:t>
            </a:r>
            <a:r>
              <a:rPr lang="en-US" altLang="zh-CN" sz="2800" dirty="0">
                <a:latin typeface="黑体" panose="02010609060101010101" pitchFamily="49" charset="-122"/>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Naïve Bayes Classifier</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采用了“</a:t>
            </a:r>
            <a:r>
              <a:rPr lang="zh-CN" altLang="en-US" sz="2800" dirty="0">
                <a:solidFill>
                  <a:srgbClr val="0000FF"/>
                </a:solidFill>
                <a:latin typeface="黑体" panose="02010609060101010101" pitchFamily="49" charset="-122"/>
                <a:ea typeface="黑体" panose="02010609060101010101" pitchFamily="49" charset="-122"/>
              </a:rPr>
              <a:t>属性条件独立性假设</a:t>
            </a: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attribute conditional independence assumption</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：每个属性独立地对分类结果发生影响</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3059832" y="1268760"/>
          <a:ext cx="852488" cy="296862"/>
        </p:xfrm>
        <a:graphic>
          <a:graphicData uri="http://schemas.openxmlformats.org/presentationml/2006/ole">
            <mc:AlternateContent xmlns:mc="http://schemas.openxmlformats.org/markup-compatibility/2006">
              <mc:Choice xmlns:v="urn:schemas-microsoft-com:vml" Requires="v">
                <p:oleObj spid="_x0000_s11949" name="Formula" r:id="rId1" imgW="3790950" imgH="1333500" progId="Equation.Ribbit">
                  <p:embed/>
                </p:oleObj>
              </mc:Choice>
              <mc:Fallback>
                <p:oleObj name="Formula" r:id="rId1" imgW="3790950" imgH="1333500" progId="Equation.Ribbit">
                  <p:embed/>
                  <p:pic>
                    <p:nvPicPr>
                      <p:cNvPr id="0" name="对象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1268760"/>
                        <a:ext cx="852488"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7668344" y="1268760"/>
          <a:ext cx="849313" cy="296862"/>
        </p:xfrm>
        <a:graphic>
          <a:graphicData uri="http://schemas.openxmlformats.org/presentationml/2006/ole">
            <mc:AlternateContent xmlns:mc="http://schemas.openxmlformats.org/markup-compatibility/2006">
              <mc:Choice xmlns:v="urn:schemas-microsoft-com:vml" Requires="v">
                <p:oleObj spid="_x0000_s11950" name="Formula" r:id="rId3" imgW="504190" imgH="177800" progId="Equation.Ribbit">
                  <p:embed/>
                </p:oleObj>
              </mc:Choice>
              <mc:Fallback>
                <p:oleObj name="Formula" r:id="rId3" imgW="504190" imgH="177800" progId="Equation.Ribbit">
                  <p:embed/>
                  <p:pic>
                    <p:nvPicPr>
                      <p:cNvPr id="0" name="对象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268760"/>
                        <a:ext cx="849313" cy="29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内容</a:t>
            </a:r>
            <a:r>
              <a:rPr lang="zh-CN" altLang="en-US" b="1" dirty="0" smtClean="0">
                <a:latin typeface="黑体" panose="02010609060101010101" pitchFamily="49" charset="-122"/>
                <a:ea typeface="黑体" panose="02010609060101010101" pitchFamily="49" charset="-122"/>
              </a:rPr>
              <a:t>安排</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a:latin typeface="黑体" panose="02010609060101010101" pitchFamily="49" charset="-122"/>
                <a:ea typeface="黑体" panose="02010609060101010101" pitchFamily="49" charset="-122"/>
              </a:rPr>
              <a:t>机器如何学习</a:t>
            </a:r>
            <a:endParaRPr lang="en-US" altLang="zh-CN" sz="2800" b="1" dirty="0">
              <a:latin typeface="黑体" panose="02010609060101010101" pitchFamily="49" charset="-122"/>
              <a:ea typeface="黑体" panose="02010609060101010101" pitchFamily="49" charset="-122"/>
            </a:endParaRPr>
          </a:p>
          <a:p>
            <a:pPr lvl="1"/>
            <a:r>
              <a:rPr lang="zh-CN" altLang="en-US" sz="2400" dirty="0">
                <a:latin typeface="黑体" panose="02010609060101010101" pitchFamily="49" charset="-122"/>
                <a:ea typeface="黑体" panose="02010609060101010101" pitchFamily="49" charset="-122"/>
              </a:rPr>
              <a:t>有</a:t>
            </a:r>
            <a:r>
              <a:rPr lang="zh-CN" altLang="en-US" sz="2400" dirty="0" smtClean="0">
                <a:latin typeface="黑体" panose="02010609060101010101" pitchFamily="49" charset="-122"/>
                <a:ea typeface="黑体" panose="02010609060101010101" pitchFamily="49" charset="-122"/>
              </a:rPr>
              <a:t>监督学习</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solidFill>
                  <a:schemeClr val="tx1"/>
                </a:solidFill>
                <a:latin typeface="黑体" panose="02010609060101010101" pitchFamily="49" charset="-122"/>
                <a:ea typeface="黑体" panose="02010609060101010101" pitchFamily="49" charset="-122"/>
              </a:rPr>
              <a:t>线性模型</a:t>
            </a:r>
            <a:endParaRPr lang="en-US" altLang="zh-CN" sz="2000" dirty="0" smtClean="0">
              <a:solidFill>
                <a:schemeClr val="tx1"/>
              </a:solidFill>
              <a:latin typeface="黑体" panose="02010609060101010101" pitchFamily="49" charset="-122"/>
              <a:ea typeface="黑体" panose="02010609060101010101" pitchFamily="49" charset="-122"/>
            </a:endParaRPr>
          </a:p>
          <a:p>
            <a:pPr lvl="2" algn="l">
              <a:buClrTx/>
              <a:buSzTx/>
            </a:pPr>
            <a:r>
              <a:rPr lang="zh-CN" altLang="en-US" sz="2000" dirty="0" smtClean="0">
                <a:latin typeface="黑体" panose="02010609060101010101" pitchFamily="49" charset="-122"/>
                <a:ea typeface="黑体" panose="02010609060101010101" pitchFamily="49" charset="-122"/>
                <a:sym typeface="+mn-ea"/>
              </a:rPr>
              <a:t>决策树</a:t>
            </a:r>
            <a:endParaRPr lang="zh-CN" altLang="en-US" sz="2000" dirty="0" smtClean="0">
              <a:latin typeface="黑体" panose="02010609060101010101" pitchFamily="49" charset="-122"/>
              <a:ea typeface="黑体" panose="02010609060101010101" pitchFamily="49" charset="-122"/>
              <a:sym typeface="+mn-ea"/>
            </a:endParaRPr>
          </a:p>
          <a:p>
            <a:pPr lvl="2"/>
            <a:r>
              <a:rPr lang="zh-CN" altLang="en-US" sz="2000" dirty="0" smtClean="0">
                <a:latin typeface="黑体" panose="02010609060101010101" pitchFamily="49" charset="-122"/>
                <a:ea typeface="黑体" panose="02010609060101010101" pitchFamily="49" charset="-122"/>
                <a:sym typeface="+mn-ea"/>
              </a:rPr>
              <a:t>神经网络与深度学习</a:t>
            </a:r>
            <a:endParaRPr lang="zh-CN" altLang="en-US" sz="2000" dirty="0" smtClean="0">
              <a:latin typeface="黑体" panose="02010609060101010101" pitchFamily="49" charset="-122"/>
              <a:ea typeface="黑体" panose="02010609060101010101" pitchFamily="49" charset="-122"/>
              <a:sym typeface="+mn-ea"/>
            </a:endParaRPr>
          </a:p>
          <a:p>
            <a:pPr lvl="2" algn="l">
              <a:buClrTx/>
              <a:buSzTx/>
            </a:pPr>
            <a:r>
              <a:rPr lang="zh-CN" altLang="en-US" sz="2000" dirty="0" smtClean="0">
                <a:latin typeface="黑体" panose="02010609060101010101" pitchFamily="49" charset="-122"/>
                <a:ea typeface="黑体" panose="02010609060101010101" pitchFamily="49" charset="-122"/>
              </a:rPr>
              <a:t>支持向量机</a:t>
            </a:r>
            <a:endParaRPr lang="zh-CN" altLang="en-US" sz="2000" dirty="0" smtClean="0">
              <a:latin typeface="黑体" panose="02010609060101010101" pitchFamily="49" charset="-122"/>
              <a:ea typeface="黑体" panose="02010609060101010101" pitchFamily="49" charset="-122"/>
            </a:endParaRPr>
          </a:p>
          <a:p>
            <a:pPr lvl="2" algn="l">
              <a:buClrTx/>
              <a:buSzTx/>
            </a:pPr>
            <a:r>
              <a:rPr lang="zh-CN" altLang="en-US" sz="2000" dirty="0" smtClean="0">
                <a:solidFill>
                  <a:srgbClr val="C00000"/>
                </a:solidFill>
                <a:latin typeface="黑体" panose="02010609060101010101" pitchFamily="49" charset="-122"/>
                <a:ea typeface="黑体" panose="02010609060101010101" pitchFamily="49" charset="-122"/>
              </a:rPr>
              <a:t>贝叶斯分类器</a:t>
            </a:r>
            <a:endParaRPr lang="zh-CN" altLang="en-US" sz="2000" dirty="0" smtClean="0">
              <a:solidFill>
                <a:srgbClr val="C00000"/>
              </a:solidFill>
              <a:latin typeface="黑体" panose="02010609060101010101" pitchFamily="49" charset="-122"/>
              <a:ea typeface="黑体" panose="02010609060101010101" pitchFamily="49" charset="-122"/>
            </a:endParaRPr>
          </a:p>
          <a:p>
            <a:pPr lvl="2"/>
            <a:r>
              <a:rPr lang="zh-CN" altLang="en-US" sz="2000" dirty="0">
                <a:latin typeface="黑体" panose="02010609060101010101" pitchFamily="49" charset="-122"/>
                <a:ea typeface="黑体" panose="02010609060101010101" pitchFamily="49" charset="-122"/>
              </a:rPr>
              <a:t>集成</a:t>
            </a:r>
            <a:r>
              <a:rPr lang="zh-CN" altLang="en-US" sz="2000" dirty="0" smtClean="0">
                <a:latin typeface="黑体" panose="02010609060101010101" pitchFamily="49" charset="-122"/>
                <a:ea typeface="黑体" panose="02010609060101010101" pitchFamily="49" charset="-122"/>
              </a:rPr>
              <a:t>学习</a:t>
            </a:r>
            <a:endParaRPr lang="en-US" altLang="zh-CN" sz="20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无监督学习</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latin typeface="黑体" panose="02010609060101010101" pitchFamily="49" charset="-122"/>
                <a:ea typeface="黑体" panose="02010609060101010101" pitchFamily="49" charset="-122"/>
              </a:rPr>
              <a:t>聚类</a:t>
            </a:r>
            <a:endParaRPr lang="en-US" altLang="zh-CN" sz="2000" dirty="0" smtClean="0">
              <a:latin typeface="黑体" panose="02010609060101010101" pitchFamily="49" charset="-122"/>
              <a:ea typeface="黑体" panose="02010609060101010101" pitchFamily="49" charset="-122"/>
            </a:endParaRPr>
          </a:p>
          <a:p>
            <a:pPr lvl="2"/>
            <a:r>
              <a:rPr lang="zh-CN" altLang="en-US" sz="2000" dirty="0">
                <a:latin typeface="黑体" panose="02010609060101010101" pitchFamily="49" charset="-122"/>
                <a:ea typeface="黑体" panose="02010609060101010101" pitchFamily="49" charset="-122"/>
              </a:rPr>
              <a:t>降维</a:t>
            </a:r>
            <a:endParaRPr lang="zh-CN" altLang="en-US" sz="2000" dirty="0">
              <a:latin typeface="黑体" panose="02010609060101010101" pitchFamily="49" charset="-122"/>
              <a:ea typeface="黑体" panose="02010609060101010101" pitchFamily="49" charset="-122"/>
            </a:endParaRPr>
          </a:p>
          <a:p>
            <a:pPr lvl="1" algn="l">
              <a:buClrTx/>
              <a:buSzTx/>
            </a:pPr>
            <a:r>
              <a:rPr lang="zh-CN" altLang="en-US" sz="2400" dirty="0" smtClean="0">
                <a:latin typeface="黑体" panose="02010609060101010101" pitchFamily="49" charset="-122"/>
                <a:ea typeface="黑体" panose="02010609060101010101" pitchFamily="49" charset="-122"/>
              </a:rPr>
              <a:t>强化学习</a:t>
            </a:r>
            <a:endParaRPr lang="zh-CN" altLang="en-US"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基于</a:t>
            </a:r>
            <a:r>
              <a:rPr lang="zh-CN" altLang="en-US" sz="2800" dirty="0">
                <a:latin typeface="黑体" panose="02010609060101010101" pitchFamily="49" charset="-122"/>
                <a:ea typeface="黑体" panose="02010609060101010101" pitchFamily="49" charset="-122"/>
              </a:rPr>
              <a:t>属性条件独立性</a:t>
            </a:r>
            <a:r>
              <a:rPr lang="zh-CN" altLang="en-US" sz="2800" dirty="0" smtClean="0">
                <a:latin typeface="黑体" panose="02010609060101010101" pitchFamily="49" charset="-122"/>
                <a:ea typeface="黑体" panose="02010609060101010101" pitchFamily="49" charset="-122"/>
              </a:rPr>
              <a:t>假设，则</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pPr marL="0" indent="0">
              <a:buNone/>
            </a:pPr>
            <a:r>
              <a:rPr kumimoji="1" lang="zh-CN" altLang="en-US" sz="2400" dirty="0" smtClean="0">
                <a:latin typeface="黑体" panose="02010609060101010101" pitchFamily="49" charset="-122"/>
                <a:ea typeface="黑体" panose="02010609060101010101" pitchFamily="49" charset="-122"/>
              </a:rPr>
              <a:t>  其中</a:t>
            </a:r>
            <a:r>
              <a:rPr kumimoji="1" lang="en-US" altLang="zh-CN" sz="2400" i="1"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sz="2400" dirty="0" smtClean="0">
                <a:latin typeface="黑体" panose="02010609060101010101" pitchFamily="49" charset="-122"/>
                <a:ea typeface="黑体" panose="02010609060101010101" pitchFamily="49" charset="-122"/>
              </a:rPr>
              <a:t>为</a:t>
            </a:r>
            <a:r>
              <a:rPr lang="zh-CN" altLang="en-US" sz="2400" dirty="0">
                <a:latin typeface="黑体" panose="02010609060101010101" pitchFamily="49" charset="-122"/>
                <a:ea typeface="黑体" panose="02010609060101010101" pitchFamily="49" charset="-122"/>
              </a:rPr>
              <a:t>属性数目，  </a:t>
            </a:r>
            <a:r>
              <a:rPr lang="zh-CN" altLang="en-US" sz="2400" dirty="0" smtClean="0">
                <a:latin typeface="黑体" panose="02010609060101010101" pitchFamily="49" charset="-122"/>
                <a:ea typeface="黑体" panose="02010609060101010101" pitchFamily="49" charset="-122"/>
              </a:rPr>
              <a:t>为  在第</a:t>
            </a:r>
            <a:r>
              <a:rPr kumimoji="1" lang="en-US" altLang="zh-CN" sz="2400" i="1" dirty="0" err="1" smtClean="0">
                <a:latin typeface="Times New Roman" panose="02020603050405020304" pitchFamily="18" charset="0"/>
                <a:ea typeface="黑体" panose="02010609060101010101" pitchFamily="49" charset="-122"/>
                <a:cs typeface="Times New Roman" panose="02020603050405020304" pitchFamily="18" charset="0"/>
              </a:rPr>
              <a:t>i</a:t>
            </a:r>
            <a:r>
              <a:rPr lang="zh-CN" altLang="en-US" sz="2400" dirty="0" smtClean="0">
                <a:latin typeface="黑体" panose="02010609060101010101" pitchFamily="49" charset="-122"/>
                <a:ea typeface="黑体" panose="02010609060101010101" pitchFamily="49" charset="-122"/>
              </a:rPr>
              <a:t>个</a:t>
            </a:r>
            <a:r>
              <a:rPr lang="zh-CN" altLang="en-US" sz="2400" dirty="0">
                <a:latin typeface="黑体" panose="02010609060101010101" pitchFamily="49" charset="-122"/>
                <a:ea typeface="黑体" panose="02010609060101010101" pitchFamily="49" charset="-122"/>
              </a:rPr>
              <a:t>属性上的取值</a:t>
            </a:r>
            <a:endParaRPr lang="en-US" altLang="zh-CN" sz="2400" dirty="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由于对所有类别来说    </a:t>
            </a:r>
            <a:r>
              <a:rPr lang="zh-CN" altLang="en-US" sz="2800" dirty="0" smtClean="0">
                <a:latin typeface="黑体" panose="02010609060101010101" pitchFamily="49" charset="-122"/>
                <a:ea typeface="黑体" panose="02010609060101010101" pitchFamily="49" charset="-122"/>
              </a:rPr>
              <a:t>相同</a:t>
            </a:r>
            <a:r>
              <a:rPr lang="zh-CN" altLang="en-US" sz="2800" dirty="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因此贝叶斯</a:t>
            </a:r>
            <a:r>
              <a:rPr lang="zh-CN" altLang="en-US" sz="2800" dirty="0">
                <a:latin typeface="黑体" panose="02010609060101010101" pitchFamily="49" charset="-122"/>
                <a:ea typeface="黑体" panose="02010609060101010101" pitchFamily="49" charset="-122"/>
              </a:rPr>
              <a:t>判定准则</a:t>
            </a:r>
            <a:r>
              <a:rPr lang="zh-CN" altLang="en-US" sz="2800" dirty="0" smtClean="0">
                <a:latin typeface="黑体" panose="02010609060101010101" pitchFamily="49" charset="-122"/>
                <a:ea typeface="黑体" panose="02010609060101010101" pitchFamily="49" charset="-122"/>
              </a:rPr>
              <a:t>有</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pPr marL="0" lvl="1" indent="0">
              <a:buNone/>
            </a:pPr>
            <a:r>
              <a:rPr kumimoji="1" lang="zh-CN" altLang="en-US" sz="2200" dirty="0" smtClean="0">
                <a:latin typeface="黑体" panose="02010609060101010101" pitchFamily="49" charset="-122"/>
                <a:ea typeface="黑体" panose="02010609060101010101" pitchFamily="49" charset="-122"/>
              </a:rPr>
              <a:t>   </a:t>
            </a:r>
            <a:r>
              <a:rPr kumimoji="1" lang="zh-CN" altLang="en-US" sz="2400" dirty="0" smtClean="0">
                <a:latin typeface="黑体" panose="02010609060101010101" pitchFamily="49" charset="-122"/>
                <a:ea typeface="黑体" panose="02010609060101010101" pitchFamily="49" charset="-122"/>
              </a:rPr>
              <a:t>这</a:t>
            </a:r>
            <a:r>
              <a:rPr kumimoji="1" lang="zh-CN" altLang="en-US" sz="2400" dirty="0">
                <a:latin typeface="黑体" panose="02010609060101010101" pitchFamily="49" charset="-122"/>
                <a:ea typeface="黑体" panose="02010609060101010101" pitchFamily="49" charset="-122"/>
              </a:rPr>
              <a:t>就是</a:t>
            </a:r>
            <a:r>
              <a:rPr kumimoji="1" lang="zh-CN" altLang="en-US" sz="2400" dirty="0">
                <a:solidFill>
                  <a:srgbClr val="0000FF"/>
                </a:solidFill>
                <a:latin typeface="黑体" panose="02010609060101010101" pitchFamily="49" charset="-122"/>
                <a:ea typeface="黑体" panose="02010609060101010101" pitchFamily="49" charset="-122"/>
              </a:rPr>
              <a:t>朴素</a:t>
            </a:r>
            <a:r>
              <a:rPr kumimoji="1" lang="zh-CN" altLang="en-US" sz="2400" dirty="0" smtClean="0">
                <a:solidFill>
                  <a:srgbClr val="0000FF"/>
                </a:solidFill>
                <a:latin typeface="黑体" panose="02010609060101010101" pitchFamily="49" charset="-122"/>
                <a:ea typeface="黑体" panose="02010609060101010101" pitchFamily="49" charset="-122"/>
              </a:rPr>
              <a:t>贝叶斯分类器</a:t>
            </a:r>
            <a:r>
              <a:rPr kumimoji="1" lang="zh-CN" altLang="en-US" sz="2400" dirty="0" smtClean="0">
                <a:latin typeface="黑体" panose="02010609060101010101" pitchFamily="49" charset="-122"/>
                <a:ea typeface="黑体" panose="02010609060101010101" pitchFamily="49" charset="-122"/>
              </a:rPr>
              <a:t>的表达式</a:t>
            </a:r>
            <a:endParaRPr kumimoji="1" lang="zh-CN" altLang="en-US" sz="2400" dirty="0">
              <a:latin typeface="黑体" panose="02010609060101010101" pitchFamily="49" charset="-122"/>
              <a:ea typeface="黑体" panose="02010609060101010101" pitchFamily="49" charset="-122"/>
            </a:endParaRPr>
          </a:p>
          <a:p>
            <a:endParaRPr lang="zh-CN" altLang="en-US" sz="2800" dirty="0"/>
          </a:p>
          <a:p>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pic>
        <p:nvPicPr>
          <p:cNvPr id="1229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01788" y="1700808"/>
            <a:ext cx="5140424" cy="885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933056"/>
            <a:ext cx="4562847" cy="976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对象 2"/>
          <p:cNvGraphicFramePr>
            <a:graphicFrameLocks noChangeAspect="1"/>
          </p:cNvGraphicFramePr>
          <p:nvPr/>
        </p:nvGraphicFramePr>
        <p:xfrm>
          <a:off x="3347864" y="2780928"/>
          <a:ext cx="239712" cy="222250"/>
        </p:xfrm>
        <a:graphic>
          <a:graphicData uri="http://schemas.openxmlformats.org/presentationml/2006/ole">
            <mc:AlternateContent xmlns:mc="http://schemas.openxmlformats.org/markup-compatibility/2006">
              <mc:Choice xmlns:v="urn:schemas-microsoft-com:vml" Requires="v">
                <p:oleObj spid="_x0000_s12966" name="Formula" r:id="rId3" imgW="127000" imgH="119380" progId="Equation.Ribbit">
                  <p:embed/>
                </p:oleObj>
              </mc:Choice>
              <mc:Fallback>
                <p:oleObj name="Formula" r:id="rId3" imgW="127000" imgH="119380" progId="Equation.Ribbit">
                  <p:embed/>
                  <p:pic>
                    <p:nvPicPr>
                      <p:cNvPr id="0" name="对象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7864" y="2780928"/>
                        <a:ext cx="239712" cy="22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4049653" y="2780928"/>
          <a:ext cx="187325" cy="225425"/>
        </p:xfrm>
        <a:graphic>
          <a:graphicData uri="http://schemas.openxmlformats.org/presentationml/2006/ole">
            <mc:AlternateContent xmlns:mc="http://schemas.openxmlformats.org/markup-compatibility/2006">
              <mc:Choice xmlns:v="urn:schemas-microsoft-com:vml" Requires="v">
                <p:oleObj spid="_x0000_s12967" name="Formula" r:id="rId5" imgW="97790" imgH="120650" progId="Equation.Ribbit">
                  <p:embed/>
                </p:oleObj>
              </mc:Choice>
              <mc:Fallback>
                <p:oleObj name="Formula" r:id="rId5" imgW="97790" imgH="120650" progId="Equation.Ribbit">
                  <p:embed/>
                  <p:pic>
                    <p:nvPicPr>
                      <p:cNvPr id="0" name="对象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49653" y="2780928"/>
                        <a:ext cx="18732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图片 7"/>
          <p:cNvPicPr>
            <a:picLocks noChangeAspect="1"/>
          </p:cNvPicPr>
          <p:nvPr/>
        </p:nvPicPr>
        <p:blipFill>
          <a:blip r:embed="rId7"/>
          <a:stretch>
            <a:fillRect/>
          </a:stretch>
        </p:blipFill>
        <p:spPr>
          <a:xfrm>
            <a:off x="4049653" y="3284984"/>
            <a:ext cx="536566" cy="267691"/>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朴素</a:t>
            </a:r>
            <a:r>
              <a:rPr lang="zh-CN" altLang="en-US" sz="2800" dirty="0">
                <a:latin typeface="黑体" panose="02010609060101010101" pitchFamily="49" charset="-122"/>
                <a:ea typeface="黑体" panose="02010609060101010101" pitchFamily="49" charset="-122"/>
              </a:rPr>
              <a:t>贝叶斯分类器的训练器的训练过程就是基于</a:t>
            </a:r>
            <a:r>
              <a:rPr lang="zh-CN" altLang="en-US" sz="2800" dirty="0" smtClean="0">
                <a:latin typeface="黑体" panose="02010609060101010101" pitchFamily="49" charset="-122"/>
                <a:ea typeface="黑体" panose="02010609060101010101" pitchFamily="49" charset="-122"/>
              </a:rPr>
              <a:t>训练集</a:t>
            </a:r>
            <a:r>
              <a:rPr lang="en-US" altLang="zh-CN" sz="2800" i="1" dirty="0" smtClean="0">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smtClean="0">
                <a:latin typeface="黑体" panose="02010609060101010101" pitchFamily="49" charset="-122"/>
                <a:ea typeface="黑体" panose="02010609060101010101" pitchFamily="49" charset="-122"/>
              </a:rPr>
              <a:t>估计</a:t>
            </a:r>
            <a:r>
              <a:rPr lang="zh-CN" altLang="en-US" sz="2800" dirty="0">
                <a:latin typeface="黑体" panose="02010609060101010101" pitchFamily="49" charset="-122"/>
                <a:ea typeface="黑体" panose="02010609060101010101" pitchFamily="49" charset="-122"/>
              </a:rPr>
              <a:t>类先验概率   </a:t>
            </a:r>
            <a:r>
              <a:rPr lang="zh-CN" altLang="en-US" sz="2800" dirty="0" smtClean="0">
                <a:latin typeface="黑体" panose="02010609060101010101" pitchFamily="49" charset="-122"/>
                <a:ea typeface="黑体" panose="02010609060101010101" pitchFamily="49" charset="-122"/>
              </a:rPr>
              <a:t>并</a:t>
            </a:r>
            <a:r>
              <a:rPr lang="zh-CN" altLang="en-US" sz="2800" dirty="0">
                <a:latin typeface="黑体" panose="02010609060101010101" pitchFamily="49" charset="-122"/>
                <a:ea typeface="黑体" panose="02010609060101010101" pitchFamily="49" charset="-122"/>
              </a:rPr>
              <a:t>为每个属性估计条件概率 </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令   </a:t>
            </a:r>
            <a:r>
              <a:rPr lang="zh-CN" altLang="en-US" sz="2400" dirty="0" smtClean="0">
                <a:latin typeface="+mn-ea"/>
              </a:rPr>
              <a:t>表示训练集</a:t>
            </a:r>
            <a:r>
              <a:rPr lang="en-US" altLang="zh-CN" sz="2400" i="1" dirty="0">
                <a:latin typeface="Times New Roman" panose="02020603050405020304" pitchFamily="18" charset="0"/>
                <a:cs typeface="Times New Roman" panose="02020603050405020304" pitchFamily="18" charset="0"/>
              </a:rPr>
              <a:t>D</a:t>
            </a:r>
            <a:r>
              <a:rPr lang="zh-CN" altLang="en-US" sz="2400" dirty="0" smtClean="0">
                <a:latin typeface="+mn-ea"/>
              </a:rPr>
              <a:t>中第</a:t>
            </a:r>
            <a:r>
              <a:rPr lang="en-US" altLang="zh-CN" sz="2400" i="1" dirty="0" err="1">
                <a:latin typeface="Times New Roman" panose="02020603050405020304" pitchFamily="18" charset="0"/>
                <a:cs typeface="Times New Roman" panose="02020603050405020304" pitchFamily="18" charset="0"/>
              </a:rPr>
              <a:t>c</a:t>
            </a:r>
            <a:r>
              <a:rPr lang="zh-CN" altLang="en-US" sz="2400" dirty="0" smtClean="0">
                <a:latin typeface="+mn-ea"/>
              </a:rPr>
              <a:t>类</a:t>
            </a:r>
            <a:r>
              <a:rPr lang="zh-CN" altLang="en-US" sz="2400" dirty="0">
                <a:latin typeface="+mn-ea"/>
              </a:rPr>
              <a:t>样本组合的集合，若有充足的独立同分布样本，则可容易地估计出类</a:t>
            </a:r>
            <a:r>
              <a:rPr lang="zh-CN" altLang="en-US" sz="2400" dirty="0" smtClean="0">
                <a:latin typeface="+mn-ea"/>
              </a:rPr>
              <a:t>先验概率</a:t>
            </a:r>
            <a:endParaRPr lang="en-US" altLang="zh-CN" sz="2400" dirty="0" smtClean="0">
              <a:latin typeface="+mn-ea"/>
            </a:endParaRPr>
          </a:p>
          <a:p>
            <a:pPr lvl="1"/>
            <a:endParaRPr lang="en-US" altLang="zh-CN" sz="2400" dirty="0">
              <a:latin typeface="+mn-ea"/>
            </a:endParaRPr>
          </a:p>
          <a:p>
            <a:pPr lvl="1"/>
            <a:r>
              <a:rPr lang="zh-CN" altLang="en-US" sz="2400" dirty="0">
                <a:latin typeface="+mn-ea"/>
              </a:rPr>
              <a:t>对离散属性而言，令    </a:t>
            </a:r>
            <a:r>
              <a:rPr lang="zh-CN" altLang="en-US" sz="2400" dirty="0" smtClean="0">
                <a:latin typeface="+mn-ea"/>
              </a:rPr>
              <a:t>表示   中</a:t>
            </a:r>
            <a:r>
              <a:rPr lang="zh-CN" altLang="en-US" sz="2400" dirty="0">
                <a:latin typeface="+mn-ea"/>
              </a:rPr>
              <a:t>在</a:t>
            </a:r>
            <a:r>
              <a:rPr lang="zh-CN" altLang="en-US" sz="2400" dirty="0" smtClean="0">
                <a:latin typeface="+mn-ea"/>
              </a:rPr>
              <a:t>第</a:t>
            </a:r>
            <a:r>
              <a:rPr lang="en-US" altLang="zh-CN" sz="2400" i="1" dirty="0" err="1">
                <a:latin typeface="Times New Roman" panose="02020603050405020304" pitchFamily="18" charset="0"/>
                <a:cs typeface="Times New Roman" panose="02020603050405020304" pitchFamily="18" charset="0"/>
              </a:rPr>
              <a:t>i</a:t>
            </a:r>
            <a:r>
              <a:rPr lang="zh-CN" altLang="en-US" sz="2400" dirty="0" smtClean="0">
                <a:latin typeface="+mn-ea"/>
              </a:rPr>
              <a:t>个</a:t>
            </a:r>
            <a:r>
              <a:rPr lang="zh-CN" altLang="en-US" sz="2400" dirty="0">
                <a:latin typeface="+mn-ea"/>
              </a:rPr>
              <a:t>属性上取值为  </a:t>
            </a:r>
            <a:r>
              <a:rPr lang="zh-CN" altLang="en-US" sz="2400" dirty="0" smtClean="0">
                <a:latin typeface="+mn-ea"/>
              </a:rPr>
              <a:t>的</a:t>
            </a:r>
            <a:r>
              <a:rPr lang="zh-CN" altLang="en-US" sz="2400" dirty="0">
                <a:latin typeface="+mn-ea"/>
              </a:rPr>
              <a:t>样本组成的集合，则条件概率       </a:t>
            </a:r>
            <a:r>
              <a:rPr lang="zh-CN" altLang="en-US" sz="2400" dirty="0" smtClean="0">
                <a:latin typeface="+mn-ea"/>
              </a:rPr>
              <a:t>可</a:t>
            </a:r>
            <a:r>
              <a:rPr lang="zh-CN" altLang="en-US" sz="2400" dirty="0">
                <a:latin typeface="+mn-ea"/>
              </a:rPr>
              <a:t>估计</a:t>
            </a:r>
            <a:r>
              <a:rPr lang="zh-CN" altLang="en-US" sz="2400" dirty="0" smtClean="0">
                <a:latin typeface="+mn-ea"/>
              </a:rPr>
              <a:t>为</a:t>
            </a:r>
            <a:endParaRPr lang="en-US" altLang="zh-CN" sz="2400" dirty="0" smtClean="0">
              <a:latin typeface="+mn-ea"/>
            </a:endParaRPr>
          </a:p>
          <a:p>
            <a:pPr lvl="1"/>
            <a:endParaRPr lang="en-US" altLang="zh-CN" sz="2400" dirty="0">
              <a:latin typeface="+mn-ea"/>
            </a:endParaRPr>
          </a:p>
          <a:p>
            <a:pPr lvl="1"/>
            <a:r>
              <a:rPr lang="zh-CN" altLang="en-US" sz="2400" dirty="0">
                <a:latin typeface="+mn-ea"/>
              </a:rPr>
              <a:t>对连续属性而言可考虑概率密度函数，假定       </a:t>
            </a:r>
            <a:r>
              <a:rPr lang="zh-CN" altLang="en-US" sz="2400" dirty="0" smtClean="0">
                <a:latin typeface="+mn-ea"/>
              </a:rPr>
              <a:t>        ，</a:t>
            </a:r>
            <a:r>
              <a:rPr lang="zh-CN" altLang="en-US" sz="2400" dirty="0">
                <a:latin typeface="+mn-ea"/>
              </a:rPr>
              <a:t>其中   </a:t>
            </a:r>
            <a:r>
              <a:rPr lang="zh-CN" altLang="en-US" sz="2400" dirty="0" smtClean="0">
                <a:latin typeface="+mn-ea"/>
              </a:rPr>
              <a:t>和   分别</a:t>
            </a:r>
            <a:r>
              <a:rPr lang="zh-CN" altLang="en-US" sz="2400" dirty="0">
                <a:latin typeface="+mn-ea"/>
              </a:rPr>
              <a:t>是</a:t>
            </a:r>
            <a:r>
              <a:rPr lang="zh-CN" altLang="en-US" sz="2400" dirty="0" smtClean="0">
                <a:latin typeface="+mn-ea"/>
              </a:rPr>
              <a:t>第</a:t>
            </a:r>
            <a:r>
              <a:rPr lang="en-US" altLang="zh-CN" sz="2400" i="1" dirty="0" smtClean="0">
                <a:latin typeface="Times New Roman" panose="02020603050405020304" pitchFamily="18" charset="0"/>
                <a:cs typeface="Times New Roman" panose="02020603050405020304" pitchFamily="18" charset="0"/>
              </a:rPr>
              <a:t>c</a:t>
            </a:r>
            <a:r>
              <a:rPr lang="zh-CN" altLang="en-US" sz="2400" dirty="0" smtClean="0">
                <a:latin typeface="+mn-ea"/>
              </a:rPr>
              <a:t>类</a:t>
            </a:r>
            <a:r>
              <a:rPr lang="zh-CN" altLang="en-US" sz="2400" dirty="0">
                <a:latin typeface="+mn-ea"/>
              </a:rPr>
              <a:t>样本在</a:t>
            </a:r>
            <a:r>
              <a:rPr lang="zh-CN" altLang="en-US" sz="2400" dirty="0" smtClean="0">
                <a:latin typeface="+mn-ea"/>
              </a:rPr>
              <a:t>第</a:t>
            </a:r>
            <a:r>
              <a:rPr lang="en-US" altLang="zh-CN" sz="2400" i="1" dirty="0" err="1">
                <a:latin typeface="Times New Roman" panose="02020603050405020304" pitchFamily="18" charset="0"/>
                <a:cs typeface="Times New Roman" panose="02020603050405020304" pitchFamily="18" charset="0"/>
              </a:rPr>
              <a:t>i</a:t>
            </a:r>
            <a:r>
              <a:rPr lang="zh-CN" altLang="en-US" sz="2400" dirty="0" smtClean="0">
                <a:latin typeface="+mn-ea"/>
              </a:rPr>
              <a:t>个</a:t>
            </a:r>
            <a:r>
              <a:rPr lang="zh-CN" altLang="en-US" sz="2400" dirty="0">
                <a:latin typeface="+mn-ea"/>
              </a:rPr>
              <a:t>属性上取值的均值和方差，则有</a:t>
            </a:r>
            <a:endParaRPr lang="zh-CN" altLang="en-US" sz="2400" dirty="0">
              <a:latin typeface="+mn-ea"/>
            </a:endParaRPr>
          </a:p>
          <a:p>
            <a:pPr lvl="1"/>
            <a:endParaRPr lang="en-US" altLang="zh-CN" sz="24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4344193" y="1700808"/>
          <a:ext cx="455613" cy="274638"/>
        </p:xfrm>
        <a:graphic>
          <a:graphicData uri="http://schemas.openxmlformats.org/presentationml/2006/ole">
            <mc:AlternateContent xmlns:mc="http://schemas.openxmlformats.org/markup-compatibility/2006">
              <mc:Choice xmlns:v="urn:schemas-microsoft-com:vml" Requires="v">
                <p:oleObj spid="_x0000_s49069" name="Formula" r:id="rId1" imgW="287655" imgH="176530" progId="Equation.Ribbit">
                  <p:embed/>
                </p:oleObj>
              </mc:Choice>
              <mc:Fallback>
                <p:oleObj name="Formula" r:id="rId1" imgW="287655" imgH="176530" progId="Equation.Ribbit">
                  <p:embed/>
                  <p:pic>
                    <p:nvPicPr>
                      <p:cNvPr id="0" name="对象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4193" y="1700808"/>
                        <a:ext cx="4556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1619672" y="2564904"/>
          <a:ext cx="320675" cy="280987"/>
        </p:xfrm>
        <a:graphic>
          <a:graphicData uri="http://schemas.openxmlformats.org/presentationml/2006/ole">
            <mc:AlternateContent xmlns:mc="http://schemas.openxmlformats.org/markup-compatibility/2006">
              <mc:Choice xmlns:v="urn:schemas-microsoft-com:vml" Requires="v">
                <p:oleObj spid="_x0000_s49070" name="Formula" r:id="rId3" imgW="176530" imgH="156210" progId="Equation.Ribbit">
                  <p:embed/>
                </p:oleObj>
              </mc:Choice>
              <mc:Fallback>
                <p:oleObj name="Formula" r:id="rId3" imgW="176530" imgH="156210" progId="Equation.Ribbit">
                  <p:embed/>
                  <p:pic>
                    <p:nvPicPr>
                      <p:cNvPr id="0" name="对象 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672" y="2564904"/>
                        <a:ext cx="320675" cy="28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4065458" y="3862548"/>
          <a:ext cx="495300" cy="276225"/>
        </p:xfrm>
        <a:graphic>
          <a:graphicData uri="http://schemas.openxmlformats.org/presentationml/2006/ole">
            <mc:AlternateContent xmlns:mc="http://schemas.openxmlformats.org/markup-compatibility/2006">
              <mc:Choice xmlns:v="urn:schemas-microsoft-com:vml" Requires="v">
                <p:oleObj spid="_x0000_s49071" name="Formula" r:id="rId5" imgW="297815" imgH="168910" progId="Equation.Ribbit">
                  <p:embed/>
                </p:oleObj>
              </mc:Choice>
              <mc:Fallback>
                <p:oleObj name="Formula" r:id="rId5" imgW="297815" imgH="168910" progId="Equation.Ribbit">
                  <p:embed/>
                  <p:pic>
                    <p:nvPicPr>
                      <p:cNvPr id="0" name="对象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65458" y="3862548"/>
                        <a:ext cx="4953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nvGraphicFramePr>
        <p:xfrm>
          <a:off x="5291827" y="3861048"/>
          <a:ext cx="293688" cy="254000"/>
        </p:xfrm>
        <a:graphic>
          <a:graphicData uri="http://schemas.openxmlformats.org/presentationml/2006/ole">
            <mc:AlternateContent xmlns:mc="http://schemas.openxmlformats.org/markup-compatibility/2006">
              <mc:Choice xmlns:v="urn:schemas-microsoft-com:vml" Requires="v">
                <p:oleObj spid="_x0000_s49072" name="Formula" r:id="rId7" imgW="176530" imgH="156210" progId="Equation.Ribbit">
                  <p:embed/>
                </p:oleObj>
              </mc:Choice>
              <mc:Fallback>
                <p:oleObj name="Formula" r:id="rId7" imgW="176530" imgH="156210" progId="Equation.Ribbit">
                  <p:embed/>
                  <p:pic>
                    <p:nvPicPr>
                      <p:cNvPr id="0" name="对象 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827" y="3861048"/>
                        <a:ext cx="293688"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对象 6"/>
          <p:cNvGraphicFramePr>
            <a:graphicFrameLocks noChangeAspect="1"/>
          </p:cNvGraphicFramePr>
          <p:nvPr/>
        </p:nvGraphicFramePr>
        <p:xfrm>
          <a:off x="1584504" y="4282632"/>
          <a:ext cx="211137" cy="195262"/>
        </p:xfrm>
        <a:graphic>
          <a:graphicData uri="http://schemas.openxmlformats.org/presentationml/2006/ole">
            <mc:AlternateContent xmlns:mc="http://schemas.openxmlformats.org/markup-compatibility/2006">
              <mc:Choice xmlns:v="urn:schemas-microsoft-com:vml" Requires="v">
                <p:oleObj spid="_x0000_s49073" name="Formula" r:id="rId8" imgW="127000" imgH="119380" progId="Equation.Ribbit">
                  <p:embed/>
                </p:oleObj>
              </mc:Choice>
              <mc:Fallback>
                <p:oleObj name="Formula" r:id="rId8" imgW="127000" imgH="119380" progId="Equation.Ribbit">
                  <p:embed/>
                  <p:pic>
                    <p:nvPicPr>
                      <p:cNvPr id="0" name="对象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4504" y="4282632"/>
                        <a:ext cx="211137" cy="19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对象 7"/>
          <p:cNvGraphicFramePr>
            <a:graphicFrameLocks noChangeAspect="1"/>
          </p:cNvGraphicFramePr>
          <p:nvPr/>
        </p:nvGraphicFramePr>
        <p:xfrm>
          <a:off x="6156176" y="4221088"/>
          <a:ext cx="903287" cy="287337"/>
        </p:xfrm>
        <a:graphic>
          <a:graphicData uri="http://schemas.openxmlformats.org/presentationml/2006/ole">
            <mc:AlternateContent xmlns:mc="http://schemas.openxmlformats.org/markup-compatibility/2006">
              <mc:Choice xmlns:v="urn:schemas-microsoft-com:vml" Requires="v">
                <p:oleObj spid="_x0000_s49074" name="Formula" r:id="rId10" imgW="541020" imgH="177800" progId="Equation.Ribbit">
                  <p:embed/>
                </p:oleObj>
              </mc:Choice>
              <mc:Fallback>
                <p:oleObj name="Formula" r:id="rId10" imgW="541020" imgH="177800" progId="Equation.Ribbit">
                  <p:embed/>
                  <p:pic>
                    <p:nvPicPr>
                      <p:cNvPr id="0" name="对象 3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56176" y="4221088"/>
                        <a:ext cx="9032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1652662" y="5445224"/>
          <a:ext cx="2127250" cy="301625"/>
        </p:xfrm>
        <a:graphic>
          <a:graphicData uri="http://schemas.openxmlformats.org/presentationml/2006/ole">
            <mc:AlternateContent xmlns:mc="http://schemas.openxmlformats.org/markup-compatibility/2006">
              <mc:Choice xmlns:v="urn:schemas-microsoft-com:vml" Requires="v">
                <p:oleObj spid="_x0000_s49075" name="Formula" r:id="rId12" imgW="1443990" imgH="208280" progId="Equation.Ribbit">
                  <p:embed/>
                </p:oleObj>
              </mc:Choice>
              <mc:Fallback>
                <p:oleObj name="Formula" r:id="rId12" imgW="1443990" imgH="208280" progId="Equation.Ribbit">
                  <p:embed/>
                  <p:pic>
                    <p:nvPicPr>
                      <p:cNvPr id="0" name="对象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52662" y="5445224"/>
                        <a:ext cx="212725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4788024" y="5471600"/>
          <a:ext cx="373062" cy="233363"/>
        </p:xfrm>
        <a:graphic>
          <a:graphicData uri="http://schemas.openxmlformats.org/presentationml/2006/ole">
            <mc:AlternateContent xmlns:mc="http://schemas.openxmlformats.org/markup-compatibility/2006">
              <mc:Choice xmlns:v="urn:schemas-microsoft-com:vml" Requires="v">
                <p:oleObj spid="_x0000_s49076" name="Formula" r:id="rId14" imgW="208280" imgH="132080" progId="Equation.Ribbit">
                  <p:embed/>
                </p:oleObj>
              </mc:Choice>
              <mc:Fallback>
                <p:oleObj name="Formula" r:id="rId14" imgW="208280" imgH="132080" progId="Equation.Ribbit">
                  <p:embed/>
                  <p:pic>
                    <p:nvPicPr>
                      <p:cNvPr id="0" name="对象 3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88024" y="5471600"/>
                        <a:ext cx="373062" cy="23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对象 11"/>
          <p:cNvGraphicFramePr>
            <a:graphicFrameLocks noChangeAspect="1"/>
          </p:cNvGraphicFramePr>
          <p:nvPr/>
        </p:nvGraphicFramePr>
        <p:xfrm>
          <a:off x="5548682" y="5445224"/>
          <a:ext cx="296862" cy="303213"/>
        </p:xfrm>
        <a:graphic>
          <a:graphicData uri="http://schemas.openxmlformats.org/presentationml/2006/ole">
            <mc:AlternateContent xmlns:mc="http://schemas.openxmlformats.org/markup-compatibility/2006">
              <mc:Choice xmlns:v="urn:schemas-microsoft-com:vml" Requires="v">
                <p:oleObj spid="_x0000_s49077" name="Formula" r:id="rId16" imgW="203200" imgH="208280" progId="Equation.Ribbit">
                  <p:embed/>
                </p:oleObj>
              </mc:Choice>
              <mc:Fallback>
                <p:oleObj name="Formula" r:id="rId16" imgW="203200" imgH="208280" progId="Equation.Ribbit">
                  <p:embed/>
                  <p:pic>
                    <p:nvPicPr>
                      <p:cNvPr id="0" name="对象 4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548682" y="5445224"/>
                        <a:ext cx="296862"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3339" name="Picture 2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7824" y="6190665"/>
            <a:ext cx="3614638" cy="57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5" name="对象 14">
            <a:hlinkClick r:id="" action="ppaction://ole?verb="/>
          </p:cNvPr>
          <p:cNvGraphicFramePr>
            <a:graphicFrameLocks noChangeAspect="1"/>
          </p:cNvGraphicFramePr>
          <p:nvPr/>
        </p:nvGraphicFramePr>
        <p:xfrm>
          <a:off x="3763645" y="4398328"/>
          <a:ext cx="1293495" cy="662940"/>
        </p:xfrm>
        <a:graphic>
          <a:graphicData uri="http://schemas.openxmlformats.org/presentationml/2006/ole">
            <mc:AlternateContent xmlns:mc="http://schemas.openxmlformats.org/markup-compatibility/2006">
              <mc:Choice xmlns:v="urn:schemas-microsoft-com:vml" Requires="v">
                <p:oleObj spid="_x0000_s1025" name="" r:id="rId19" imgW="1016000" imgH="520700" progId="Equation.KSEE3">
                  <p:embed/>
                </p:oleObj>
              </mc:Choice>
              <mc:Fallback>
                <p:oleObj name="" r:id="rId19" imgW="1016000" imgH="520700" progId="Equation.KSEE3">
                  <p:embed/>
                  <p:pic>
                    <p:nvPicPr>
                      <p:cNvPr id="0" name="图片 1024"/>
                      <p:cNvPicPr/>
                      <p:nvPr/>
                    </p:nvPicPr>
                    <p:blipFill>
                      <a:blip r:embed="rId20"/>
                      <a:stretch>
                        <a:fillRect/>
                      </a:stretch>
                    </p:blipFill>
                    <p:spPr>
                      <a:xfrm>
                        <a:off x="3763645" y="4398328"/>
                        <a:ext cx="1293495" cy="662940"/>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3894138" y="3213101"/>
          <a:ext cx="905510" cy="598805"/>
        </p:xfrm>
        <a:graphic>
          <a:graphicData uri="http://schemas.openxmlformats.org/presentationml/2006/ole">
            <mc:AlternateContent xmlns:mc="http://schemas.openxmlformats.org/markup-compatibility/2006">
              <mc:Choice xmlns:v="urn:schemas-microsoft-com:vml" Requires="v">
                <p:oleObj spid="_x0000_s1025" name="" r:id="rId21" imgW="711200" imgH="469900" progId="Equation.KSEE3">
                  <p:embed/>
                </p:oleObj>
              </mc:Choice>
              <mc:Fallback>
                <p:oleObj name="" r:id="rId21" imgW="711200" imgH="469900" progId="Equation.KSEE3">
                  <p:embed/>
                  <p:pic>
                    <p:nvPicPr>
                      <p:cNvPr id="0" name="图片 1024"/>
                      <p:cNvPicPr/>
                      <p:nvPr/>
                    </p:nvPicPr>
                    <p:blipFill>
                      <a:blip r:embed="rId22"/>
                      <a:stretch>
                        <a:fillRect/>
                      </a:stretch>
                    </p:blipFill>
                    <p:spPr>
                      <a:xfrm>
                        <a:off x="3894138" y="3213101"/>
                        <a:ext cx="905510" cy="59880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例子</a:t>
            </a:r>
            <a:r>
              <a:rPr lang="zh-CN" altLang="en-US" sz="2800" dirty="0">
                <a:latin typeface="黑体" panose="02010609060101010101" pitchFamily="49" charset="-122"/>
                <a:ea typeface="黑体" panose="02010609060101010101" pitchFamily="49" charset="-122"/>
              </a:rPr>
              <a:t>：用西瓜数据集</a:t>
            </a:r>
            <a:r>
              <a:rPr lang="en-US" altLang="zh-CN" sz="2800" dirty="0">
                <a:latin typeface="黑体" panose="02010609060101010101" pitchFamily="49" charset="-122"/>
                <a:ea typeface="黑体" panose="02010609060101010101" pitchFamily="49" charset="-122"/>
              </a:rPr>
              <a:t>3.0</a:t>
            </a:r>
            <a:r>
              <a:rPr lang="zh-CN" altLang="en-US" sz="2800" dirty="0">
                <a:latin typeface="黑体" panose="02010609060101010101" pitchFamily="49" charset="-122"/>
                <a:ea typeface="黑体" panose="02010609060101010101" pitchFamily="49" charset="-122"/>
              </a:rPr>
              <a:t>训练一个朴素贝叶斯分类器，对测试例“测</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”进行</a:t>
            </a:r>
            <a:r>
              <a:rPr lang="zh-CN" altLang="en-US" sz="2800" dirty="0" smtClean="0">
                <a:latin typeface="黑体" panose="02010609060101010101" pitchFamily="49" charset="-122"/>
                <a:ea typeface="黑体" panose="02010609060101010101" pitchFamily="49" charset="-122"/>
              </a:rPr>
              <a:t>分类</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648072" y="2204863"/>
            <a:ext cx="8100392" cy="823151"/>
          </a:xfrm>
          <a:prstGeom prst="rect">
            <a:avLst/>
          </a:prstGeom>
        </p:spPr>
      </p:pic>
      <p:pic>
        <p:nvPicPr>
          <p:cNvPr id="6" name="内容占位符 3"/>
          <p:cNvPicPr>
            <a:picLocks noGrp="1" noChangeAspect="1"/>
          </p:cNvPicPr>
          <p:nvPr/>
        </p:nvPicPr>
        <p:blipFill>
          <a:blip r:embed="rId2"/>
          <a:stretch>
            <a:fillRect/>
          </a:stretch>
        </p:blipFill>
        <p:spPr>
          <a:xfrm>
            <a:off x="2123728" y="3284984"/>
            <a:ext cx="5396325" cy="339995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估计</a:t>
            </a:r>
            <a:r>
              <a:rPr lang="zh-CN" altLang="en-US" sz="2000" dirty="0">
                <a:latin typeface="黑体" panose="02010609060101010101" pitchFamily="49" charset="-122"/>
                <a:ea typeface="黑体" panose="02010609060101010101" pitchFamily="49" charset="-122"/>
              </a:rPr>
              <a:t>类</a:t>
            </a:r>
            <a:r>
              <a:rPr lang="zh-CN" altLang="en-US" sz="2000" dirty="0" smtClean="0">
                <a:latin typeface="黑体" panose="02010609060101010101" pitchFamily="49" charset="-122"/>
                <a:ea typeface="黑体" panose="02010609060101010101" pitchFamily="49" charset="-122"/>
              </a:rPr>
              <a:t>先验概率</a:t>
            </a:r>
            <a:endParaRPr lang="en-US" altLang="zh-CN" sz="2000" dirty="0" smtClean="0">
              <a:latin typeface="黑体" panose="02010609060101010101" pitchFamily="49" charset="-122"/>
              <a:ea typeface="黑体" panose="02010609060101010101" pitchFamily="49" charset="-122"/>
            </a:endParaRPr>
          </a:p>
          <a:p>
            <a:pPr lvl="1"/>
            <a:r>
              <a:rPr lang="en-US" altLang="zh-CN" sz="1400" dirty="0">
                <a:latin typeface="+mn-ea"/>
              </a:rPr>
              <a:t>P</a:t>
            </a:r>
            <a:r>
              <a:rPr lang="en-US" altLang="zh-CN" sz="1400" dirty="0" smtClean="0">
                <a:latin typeface="+mn-ea"/>
              </a:rPr>
              <a:t>(</a:t>
            </a:r>
            <a:r>
              <a:rPr lang="zh-CN" altLang="en-US" sz="1400" dirty="0" smtClean="0">
                <a:latin typeface="+mn-ea"/>
              </a:rPr>
              <a:t>好</a:t>
            </a:r>
            <a:r>
              <a:rPr lang="zh-CN" altLang="en-US" sz="1400" dirty="0">
                <a:latin typeface="+mn-ea"/>
              </a:rPr>
              <a:t>瓜</a:t>
            </a:r>
            <a:r>
              <a:rPr lang="en-US" altLang="zh-CN" sz="1400" dirty="0">
                <a:latin typeface="+mn-ea"/>
              </a:rPr>
              <a:t>=</a:t>
            </a:r>
            <a:r>
              <a:rPr lang="zh-CN" altLang="en-US" sz="1400" dirty="0">
                <a:latin typeface="+mn-ea"/>
              </a:rPr>
              <a:t>是</a:t>
            </a:r>
            <a:r>
              <a:rPr lang="en-US" altLang="zh-CN" sz="1400" dirty="0" smtClean="0">
                <a:latin typeface="+mn-ea"/>
              </a:rPr>
              <a:t>)=8/17=0.471</a:t>
            </a:r>
            <a:endParaRPr lang="en-US" altLang="zh-CN" sz="1400" dirty="0" smtClean="0">
              <a:latin typeface="+mn-ea"/>
            </a:endParaRPr>
          </a:p>
          <a:p>
            <a:pPr lvl="1"/>
            <a:r>
              <a:rPr lang="en-US" altLang="zh-CN" sz="1400" dirty="0">
                <a:latin typeface="+mn-ea"/>
              </a:rPr>
              <a:t>P</a:t>
            </a:r>
            <a:r>
              <a:rPr lang="en-US" altLang="zh-CN" sz="1400" dirty="0" smtClean="0">
                <a:latin typeface="+mn-ea"/>
              </a:rPr>
              <a:t>(</a:t>
            </a:r>
            <a:r>
              <a:rPr lang="zh-CN" altLang="en-US" sz="1400" dirty="0" smtClean="0">
                <a:latin typeface="+mn-ea"/>
              </a:rPr>
              <a:t>好</a:t>
            </a:r>
            <a:r>
              <a:rPr lang="zh-CN" altLang="en-US" sz="1400" dirty="0">
                <a:latin typeface="+mn-ea"/>
              </a:rPr>
              <a:t>瓜</a:t>
            </a:r>
            <a:r>
              <a:rPr lang="en-US" altLang="zh-CN" sz="1400" dirty="0" smtClean="0">
                <a:latin typeface="+mn-ea"/>
              </a:rPr>
              <a:t>=</a:t>
            </a:r>
            <a:r>
              <a:rPr lang="zh-CN" altLang="en-US" sz="1400" dirty="0" smtClean="0">
                <a:latin typeface="+mn-ea"/>
              </a:rPr>
              <a:t>否</a:t>
            </a:r>
            <a:r>
              <a:rPr lang="en-US" altLang="zh-CN" sz="1400" dirty="0" smtClean="0">
                <a:latin typeface="+mn-ea"/>
              </a:rPr>
              <a:t>)=9/17=0.529</a:t>
            </a:r>
            <a:endParaRPr lang="en-US" altLang="zh-CN" sz="14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pic>
        <p:nvPicPr>
          <p:cNvPr id="6" name="内容占位符 3"/>
          <p:cNvPicPr>
            <a:picLocks noGrp="1" noChangeAspect="1"/>
          </p:cNvPicPr>
          <p:nvPr/>
        </p:nvPicPr>
        <p:blipFill>
          <a:blip r:embed="rId1"/>
          <a:stretch>
            <a:fillRect/>
          </a:stretch>
        </p:blipFill>
        <p:spPr>
          <a:xfrm>
            <a:off x="2051720" y="893139"/>
            <a:ext cx="5396325" cy="3399957"/>
          </a:xfrm>
          <a:prstGeom prst="rect">
            <a:avLst/>
          </a:prstGeom>
        </p:spPr>
      </p:pic>
      <p:pic>
        <p:nvPicPr>
          <p:cNvPr id="7" name="图片 6"/>
          <p:cNvPicPr>
            <a:picLocks noChangeAspect="1"/>
          </p:cNvPicPr>
          <p:nvPr/>
        </p:nvPicPr>
        <p:blipFill>
          <a:blip r:embed="rId2"/>
          <a:stretch>
            <a:fillRect/>
          </a:stretch>
        </p:blipFill>
        <p:spPr>
          <a:xfrm>
            <a:off x="2088232" y="4256256"/>
            <a:ext cx="5148064" cy="523139"/>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为</a:t>
            </a:r>
            <a:r>
              <a:rPr lang="zh-CN" altLang="en-US" sz="2000" dirty="0" smtClean="0">
                <a:latin typeface="黑体" panose="02010609060101010101" pitchFamily="49" charset="-122"/>
                <a:ea typeface="黑体" panose="02010609060101010101" pitchFamily="49" charset="-122"/>
              </a:rPr>
              <a:t>每个离散属性</a:t>
            </a:r>
            <a:r>
              <a:rPr lang="zh-CN" altLang="en-US" sz="2000" dirty="0">
                <a:latin typeface="黑体" panose="02010609060101010101" pitchFamily="49" charset="-122"/>
                <a:ea typeface="黑体" panose="02010609060101010101" pitchFamily="49" charset="-122"/>
              </a:rPr>
              <a:t>估计条件概率</a:t>
            </a:r>
            <a:endParaRPr lang="en-US" altLang="zh-CN" sz="2000" dirty="0">
              <a:latin typeface="黑体" panose="02010609060101010101" pitchFamily="49" charset="-122"/>
              <a:ea typeface="黑体" panose="02010609060101010101" pitchFamily="49" charset="-122"/>
            </a:endParaRPr>
          </a:p>
          <a:p>
            <a:pPr lvl="1"/>
            <a:r>
              <a:rPr lang="en-US" altLang="zh-CN" sz="1400" dirty="0" smtClean="0">
                <a:latin typeface="+mn-ea"/>
              </a:rPr>
              <a:t>P(</a:t>
            </a:r>
            <a:r>
              <a:rPr lang="zh-CN" altLang="en-US" sz="1400" dirty="0" smtClean="0">
                <a:latin typeface="+mn-ea"/>
              </a:rPr>
              <a:t>色泽</a:t>
            </a:r>
            <a:r>
              <a:rPr lang="en-US" altLang="zh-CN" sz="1400" dirty="0" smtClean="0">
                <a:latin typeface="+mn-ea"/>
              </a:rPr>
              <a:t>=</a:t>
            </a:r>
            <a:r>
              <a:rPr lang="zh-CN" altLang="en-US" sz="1400" dirty="0" smtClean="0">
                <a:latin typeface="+mn-ea"/>
              </a:rPr>
              <a:t>青绿</a:t>
            </a:r>
            <a:r>
              <a:rPr lang="en-US" altLang="zh-CN" sz="1400" dirty="0" smtClean="0">
                <a:latin typeface="+mn-ea"/>
              </a:rPr>
              <a:t>|</a:t>
            </a:r>
            <a:r>
              <a:rPr lang="zh-CN" altLang="en-US" sz="1400" dirty="0" smtClean="0">
                <a:latin typeface="+mn-ea"/>
              </a:rPr>
              <a:t>好瓜</a:t>
            </a:r>
            <a:r>
              <a:rPr lang="en-US" altLang="zh-CN" sz="1400" dirty="0" smtClean="0">
                <a:latin typeface="+mn-ea"/>
              </a:rPr>
              <a:t>=</a:t>
            </a:r>
            <a:r>
              <a:rPr lang="zh-CN" altLang="en-US" sz="1400" dirty="0" smtClean="0">
                <a:latin typeface="+mn-ea"/>
              </a:rPr>
              <a:t>是</a:t>
            </a:r>
            <a:r>
              <a:rPr lang="en-US" altLang="zh-CN" sz="1400" dirty="0" smtClean="0">
                <a:latin typeface="+mn-ea"/>
              </a:rPr>
              <a:t>)=</a:t>
            </a:r>
            <a:r>
              <a:rPr lang="en-US" altLang="zh-CN" sz="1400" dirty="0">
                <a:latin typeface="+mn-ea"/>
              </a:rPr>
              <a:t>3/8=0.375 </a:t>
            </a:r>
            <a:r>
              <a:rPr lang="en-US" altLang="zh-CN" sz="1400" dirty="0" smtClean="0">
                <a:latin typeface="+mn-ea"/>
              </a:rPr>
              <a:t>    P</a:t>
            </a:r>
            <a:r>
              <a:rPr lang="en-US" altLang="zh-CN" sz="1400" dirty="0">
                <a:latin typeface="+mn-ea"/>
              </a:rPr>
              <a:t>(</a:t>
            </a:r>
            <a:r>
              <a:rPr lang="zh-CN" altLang="en-US" sz="1400" dirty="0">
                <a:latin typeface="+mn-ea"/>
              </a:rPr>
              <a:t>色泽</a:t>
            </a:r>
            <a:r>
              <a:rPr lang="en-US" altLang="zh-CN" sz="1400" dirty="0">
                <a:latin typeface="+mn-ea"/>
              </a:rPr>
              <a:t>=</a:t>
            </a:r>
            <a:r>
              <a:rPr lang="zh-CN" altLang="en-US" sz="1400" dirty="0">
                <a:latin typeface="+mn-ea"/>
              </a:rPr>
              <a:t>青绿</a:t>
            </a:r>
            <a:r>
              <a:rPr lang="en-US" altLang="zh-CN" sz="1400" dirty="0">
                <a:latin typeface="+mn-ea"/>
              </a:rPr>
              <a:t>|</a:t>
            </a:r>
            <a:r>
              <a:rPr lang="zh-CN" altLang="en-US" sz="1400" dirty="0">
                <a:latin typeface="+mn-ea"/>
              </a:rPr>
              <a:t>好瓜</a:t>
            </a:r>
            <a:r>
              <a:rPr lang="en-US" altLang="zh-CN" sz="1400" dirty="0" smtClean="0">
                <a:latin typeface="+mn-ea"/>
              </a:rPr>
              <a:t>=</a:t>
            </a:r>
            <a:r>
              <a:rPr lang="zh-CN" altLang="en-US" sz="1400" dirty="0">
                <a:latin typeface="+mn-ea"/>
              </a:rPr>
              <a:t>否</a:t>
            </a:r>
            <a:r>
              <a:rPr lang="en-US" altLang="zh-CN" sz="1400" dirty="0" smtClean="0">
                <a:latin typeface="+mn-ea"/>
              </a:rPr>
              <a:t>)=3/9=0.333</a:t>
            </a:r>
            <a:endParaRPr lang="en-US" altLang="zh-CN" sz="1400" dirty="0" smtClean="0">
              <a:latin typeface="+mn-ea"/>
            </a:endParaRPr>
          </a:p>
          <a:p>
            <a:pPr lvl="1"/>
            <a:r>
              <a:rPr lang="en-US" altLang="zh-CN" sz="1400" dirty="0">
                <a:latin typeface="+mn-ea"/>
              </a:rPr>
              <a:t>P</a:t>
            </a:r>
            <a:r>
              <a:rPr lang="en-US" altLang="zh-CN" sz="1400" dirty="0">
                <a:latin typeface="+mn-ea"/>
              </a:rPr>
              <a:t>(</a:t>
            </a:r>
            <a:r>
              <a:rPr lang="zh-CN" altLang="en-US" sz="1400" dirty="0">
                <a:latin typeface="+mn-ea"/>
              </a:rPr>
              <a:t>根蒂</a:t>
            </a:r>
            <a:r>
              <a:rPr lang="en-US" altLang="zh-CN" sz="1400" dirty="0">
                <a:latin typeface="+mn-ea"/>
              </a:rPr>
              <a:t>=</a:t>
            </a:r>
            <a:r>
              <a:rPr lang="zh-CN" altLang="en-US" sz="1400" dirty="0">
                <a:latin typeface="+mn-ea"/>
              </a:rPr>
              <a:t>蜷缩</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a:latin typeface="+mn-ea"/>
              </a:rPr>
              <a:t>)=5/8=0.625     P(</a:t>
            </a:r>
            <a:r>
              <a:rPr lang="zh-CN" altLang="en-US" sz="1400" dirty="0">
                <a:latin typeface="+mn-ea"/>
              </a:rPr>
              <a:t>根蒂</a:t>
            </a:r>
            <a:r>
              <a:rPr lang="en-US" altLang="zh-CN" sz="1400" dirty="0">
                <a:latin typeface="+mn-ea"/>
              </a:rPr>
              <a:t>=</a:t>
            </a:r>
            <a:r>
              <a:rPr lang="zh-CN" altLang="en-US" sz="1400" dirty="0">
                <a:latin typeface="+mn-ea"/>
              </a:rPr>
              <a:t>蜷缩</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)=3/9=0.333</a:t>
            </a:r>
            <a:endParaRPr lang="en-US" altLang="zh-CN" sz="1400" dirty="0">
              <a:latin typeface="+mn-ea"/>
            </a:endParaRPr>
          </a:p>
          <a:p>
            <a:pPr lvl="1"/>
            <a:r>
              <a:rPr lang="en-US" altLang="zh-CN" sz="1400" dirty="0">
                <a:latin typeface="+mn-ea"/>
              </a:rPr>
              <a:t>P</a:t>
            </a:r>
            <a:r>
              <a:rPr lang="en-US" altLang="zh-CN" sz="1400" dirty="0">
                <a:latin typeface="+mn-ea"/>
              </a:rPr>
              <a:t>(</a:t>
            </a:r>
            <a:r>
              <a:rPr lang="zh-CN" altLang="en-US" sz="1400" dirty="0">
                <a:latin typeface="+mn-ea"/>
              </a:rPr>
              <a:t>敲声</a:t>
            </a:r>
            <a:r>
              <a:rPr lang="en-US" altLang="zh-CN" sz="1400" dirty="0">
                <a:latin typeface="+mn-ea"/>
              </a:rPr>
              <a:t>=</a:t>
            </a:r>
            <a:r>
              <a:rPr lang="zh-CN" altLang="en-US" sz="1400" dirty="0">
                <a:latin typeface="+mn-ea"/>
              </a:rPr>
              <a:t>浊响</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a:latin typeface="+mn-ea"/>
              </a:rPr>
              <a:t>)=6/8=0.750     </a:t>
            </a:r>
            <a:r>
              <a:rPr lang="en-US" altLang="zh-CN" sz="1400" dirty="0">
                <a:latin typeface="+mn-ea"/>
              </a:rPr>
              <a:t>P</a:t>
            </a:r>
            <a:r>
              <a:rPr lang="en-US" altLang="zh-CN" sz="1400" dirty="0">
                <a:latin typeface="+mn-ea"/>
              </a:rPr>
              <a:t>(</a:t>
            </a:r>
            <a:r>
              <a:rPr lang="zh-CN" altLang="en-US" sz="1400" dirty="0">
                <a:latin typeface="+mn-ea"/>
              </a:rPr>
              <a:t>敲声</a:t>
            </a:r>
            <a:r>
              <a:rPr lang="en-US" altLang="zh-CN" sz="1400" dirty="0">
                <a:latin typeface="+mn-ea"/>
              </a:rPr>
              <a:t>=</a:t>
            </a:r>
            <a:r>
              <a:rPr lang="zh-CN" altLang="en-US" sz="1400" dirty="0">
                <a:latin typeface="+mn-ea"/>
              </a:rPr>
              <a:t>浊响</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)=4/9=0.444</a:t>
            </a:r>
            <a:endParaRPr lang="en-US" altLang="zh-CN" sz="1400" dirty="0">
              <a:latin typeface="+mn-ea"/>
            </a:endParaRPr>
          </a:p>
          <a:p>
            <a:pPr lvl="1"/>
            <a:r>
              <a:rPr lang="en-US" altLang="zh-CN" sz="1400" dirty="0">
                <a:latin typeface="+mn-ea"/>
              </a:rPr>
              <a:t>P</a:t>
            </a:r>
            <a:r>
              <a:rPr lang="en-US" altLang="zh-CN" sz="1400" dirty="0">
                <a:latin typeface="+mn-ea"/>
              </a:rPr>
              <a:t>(</a:t>
            </a:r>
            <a:r>
              <a:rPr lang="zh-CN" altLang="en-US" sz="1400" dirty="0">
                <a:latin typeface="+mn-ea"/>
              </a:rPr>
              <a:t>纹理</a:t>
            </a:r>
            <a:r>
              <a:rPr lang="en-US" altLang="zh-CN" sz="1400" dirty="0">
                <a:latin typeface="+mn-ea"/>
              </a:rPr>
              <a:t>=</a:t>
            </a:r>
            <a:r>
              <a:rPr lang="zh-CN" altLang="en-US" sz="1400" dirty="0">
                <a:latin typeface="+mn-ea"/>
              </a:rPr>
              <a:t>清晰</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a:latin typeface="+mn-ea"/>
              </a:rPr>
              <a:t>)=7/8=0.875     P(</a:t>
            </a:r>
            <a:r>
              <a:rPr lang="zh-CN" altLang="en-US" sz="1400" dirty="0">
                <a:latin typeface="+mn-ea"/>
              </a:rPr>
              <a:t>纹理</a:t>
            </a:r>
            <a:r>
              <a:rPr lang="en-US" altLang="zh-CN" sz="1400" dirty="0">
                <a:latin typeface="+mn-ea"/>
              </a:rPr>
              <a:t>=</a:t>
            </a:r>
            <a:r>
              <a:rPr lang="zh-CN" altLang="en-US" sz="1400" dirty="0">
                <a:latin typeface="+mn-ea"/>
              </a:rPr>
              <a:t>清晰</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)=2/9=0.222</a:t>
            </a:r>
            <a:endParaRPr lang="en-US" altLang="zh-CN" sz="1400" dirty="0">
              <a:latin typeface="+mn-ea"/>
            </a:endParaRPr>
          </a:p>
          <a:p>
            <a:pPr lvl="1"/>
            <a:r>
              <a:rPr lang="en-US" altLang="zh-CN" sz="1400" dirty="0">
                <a:latin typeface="+mn-ea"/>
              </a:rPr>
              <a:t>P</a:t>
            </a:r>
            <a:r>
              <a:rPr lang="en-US" altLang="zh-CN" sz="1400" dirty="0">
                <a:latin typeface="+mn-ea"/>
              </a:rPr>
              <a:t>(</a:t>
            </a:r>
            <a:r>
              <a:rPr lang="zh-CN" altLang="en-US" sz="1400" dirty="0">
                <a:latin typeface="+mn-ea"/>
              </a:rPr>
              <a:t>脐部</a:t>
            </a:r>
            <a:r>
              <a:rPr lang="en-US" altLang="zh-CN" sz="1400" dirty="0">
                <a:latin typeface="+mn-ea"/>
              </a:rPr>
              <a:t>=</a:t>
            </a:r>
            <a:r>
              <a:rPr lang="zh-CN" altLang="en-US" sz="1400" dirty="0">
                <a:latin typeface="+mn-ea"/>
              </a:rPr>
              <a:t>凹陷</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a:latin typeface="+mn-ea"/>
              </a:rPr>
              <a:t>)=5/8=0.625     </a:t>
            </a:r>
            <a:r>
              <a:rPr lang="en-US" altLang="zh-CN" sz="1400" dirty="0">
                <a:latin typeface="+mn-ea"/>
              </a:rPr>
              <a:t>P</a:t>
            </a:r>
            <a:r>
              <a:rPr lang="en-US" altLang="zh-CN" sz="1400" dirty="0">
                <a:latin typeface="+mn-ea"/>
              </a:rPr>
              <a:t>(</a:t>
            </a:r>
            <a:r>
              <a:rPr lang="zh-CN" altLang="en-US" sz="1400" dirty="0">
                <a:latin typeface="+mn-ea"/>
              </a:rPr>
              <a:t>脐部</a:t>
            </a:r>
            <a:r>
              <a:rPr lang="en-US" altLang="zh-CN" sz="1400" dirty="0">
                <a:latin typeface="+mn-ea"/>
              </a:rPr>
              <a:t>=</a:t>
            </a:r>
            <a:r>
              <a:rPr lang="zh-CN" altLang="en-US" sz="1400" dirty="0">
                <a:latin typeface="+mn-ea"/>
              </a:rPr>
              <a:t>凹陷</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)=2/9=0.222</a:t>
            </a:r>
            <a:endParaRPr lang="en-US" altLang="zh-CN" sz="1400" dirty="0">
              <a:latin typeface="+mn-ea"/>
            </a:endParaRPr>
          </a:p>
          <a:p>
            <a:pPr lvl="1"/>
            <a:r>
              <a:rPr lang="en-US" altLang="zh-CN" sz="1400" dirty="0">
                <a:latin typeface="+mn-ea"/>
              </a:rPr>
              <a:t>P</a:t>
            </a:r>
            <a:r>
              <a:rPr lang="en-US" altLang="zh-CN" sz="1400" dirty="0">
                <a:latin typeface="+mn-ea"/>
              </a:rPr>
              <a:t>(</a:t>
            </a:r>
            <a:r>
              <a:rPr lang="zh-CN" altLang="en-US" sz="1400" dirty="0">
                <a:latin typeface="+mn-ea"/>
              </a:rPr>
              <a:t>触感</a:t>
            </a:r>
            <a:r>
              <a:rPr lang="en-US" altLang="zh-CN" sz="1400" dirty="0">
                <a:latin typeface="+mn-ea"/>
              </a:rPr>
              <a:t>=</a:t>
            </a:r>
            <a:r>
              <a:rPr lang="zh-CN" altLang="en-US" sz="1400" dirty="0">
                <a:latin typeface="+mn-ea"/>
              </a:rPr>
              <a:t>硬滑</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a:latin typeface="+mn-ea"/>
              </a:rPr>
              <a:t>)=6/8=0.750     P(</a:t>
            </a:r>
            <a:r>
              <a:rPr lang="zh-CN" altLang="en-US" sz="1400" dirty="0">
                <a:latin typeface="+mn-ea"/>
              </a:rPr>
              <a:t>触感</a:t>
            </a:r>
            <a:r>
              <a:rPr lang="en-US" altLang="zh-CN" sz="1400" dirty="0">
                <a:latin typeface="+mn-ea"/>
              </a:rPr>
              <a:t>=</a:t>
            </a:r>
            <a:r>
              <a:rPr lang="zh-CN" altLang="en-US" sz="1400" dirty="0">
                <a:latin typeface="+mn-ea"/>
              </a:rPr>
              <a:t>硬滑</a:t>
            </a:r>
            <a:r>
              <a:rPr lang="en-US" altLang="zh-CN" sz="1400" dirty="0">
                <a:latin typeface="+mn-ea"/>
              </a:rPr>
              <a:t>|</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)=6/9=0.667</a:t>
            </a:r>
            <a:endParaRPr lang="en-US" altLang="zh-CN" sz="1400" dirty="0">
              <a:latin typeface="+mn-ea"/>
            </a:endParaRPr>
          </a:p>
          <a:p>
            <a:endParaRPr lang="en-US" altLang="zh-CN" sz="1400" dirty="0">
              <a:latin typeface="+mn-ea"/>
            </a:endParaRPr>
          </a:p>
          <a:p>
            <a:endParaRPr lang="zh-CN" altLang="en-US" sz="2800" dirty="0">
              <a:latin typeface="黑体" panose="02010609060101010101" pitchFamily="49" charset="-122"/>
              <a:ea typeface="黑体" panose="02010609060101010101" pitchFamily="49" charset="-122"/>
            </a:endParaRPr>
          </a:p>
        </p:txBody>
      </p:sp>
      <p:pic>
        <p:nvPicPr>
          <p:cNvPr id="7" name="内容占位符 3"/>
          <p:cNvPicPr>
            <a:picLocks noGrp="1" noChangeAspect="1"/>
          </p:cNvPicPr>
          <p:nvPr/>
        </p:nvPicPr>
        <p:blipFill>
          <a:blip r:embed="rId1"/>
          <a:stretch>
            <a:fillRect/>
          </a:stretch>
        </p:blipFill>
        <p:spPr>
          <a:xfrm>
            <a:off x="2051720" y="893139"/>
            <a:ext cx="5396325" cy="3399957"/>
          </a:xfrm>
          <a:prstGeom prst="rect">
            <a:avLst/>
          </a:prstGeom>
        </p:spPr>
      </p:pic>
      <p:pic>
        <p:nvPicPr>
          <p:cNvPr id="8" name="图片 7"/>
          <p:cNvPicPr>
            <a:picLocks noChangeAspect="1"/>
          </p:cNvPicPr>
          <p:nvPr/>
        </p:nvPicPr>
        <p:blipFill>
          <a:blip r:embed="rId2"/>
          <a:stretch>
            <a:fillRect/>
          </a:stretch>
        </p:blipFill>
        <p:spPr>
          <a:xfrm>
            <a:off x="2088232" y="4256256"/>
            <a:ext cx="5148064" cy="523139"/>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为</a:t>
                </a:r>
                <a:r>
                  <a:rPr lang="zh-CN" altLang="en-US" sz="2000" dirty="0" smtClean="0">
                    <a:latin typeface="黑体" panose="02010609060101010101" pitchFamily="49" charset="-122"/>
                    <a:ea typeface="黑体" panose="02010609060101010101" pitchFamily="49" charset="-122"/>
                  </a:rPr>
                  <a:t>每个连续属性</a:t>
                </a:r>
                <a:r>
                  <a:rPr lang="zh-CN" altLang="en-US" sz="2000" dirty="0">
                    <a:latin typeface="黑体" panose="02010609060101010101" pitchFamily="49" charset="-122"/>
                    <a:ea typeface="黑体" panose="02010609060101010101" pitchFamily="49" charset="-122"/>
                  </a:rPr>
                  <a:t>估计条件概率</a:t>
                </a:r>
                <a:endParaRPr lang="en-US" altLang="zh-CN" sz="2000" dirty="0">
                  <a:latin typeface="黑体" panose="02010609060101010101" pitchFamily="49" charset="-122"/>
                  <a:ea typeface="黑体" panose="02010609060101010101" pitchFamily="49" charset="-122"/>
                </a:endParaRPr>
              </a:p>
              <a:p>
                <a:pPr lvl="1"/>
                <a:r>
                  <a:rPr lang="en-US" altLang="zh-CN" sz="1400" dirty="0">
                    <a:latin typeface="+mn-ea"/>
                  </a:rPr>
                  <a:t>p</a:t>
                </a:r>
                <a:r>
                  <a:rPr lang="en-US" altLang="zh-CN" sz="1400" dirty="0" smtClean="0">
                    <a:latin typeface="+mn-ea"/>
                  </a:rPr>
                  <a:t>(</a:t>
                </a:r>
                <a:r>
                  <a:rPr lang="zh-CN" altLang="en-US" sz="1400" dirty="0">
                    <a:latin typeface="+mn-ea"/>
                  </a:rPr>
                  <a:t>密度</a:t>
                </a:r>
                <a:r>
                  <a:rPr lang="en-US" altLang="zh-CN" sz="1400" dirty="0" smtClean="0">
                    <a:latin typeface="+mn-ea"/>
                  </a:rPr>
                  <a:t>=0.697|</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smtClean="0">
                    <a:latin typeface="+mn-ea"/>
                  </a:rPr>
                  <a:t>)=</a:t>
                </a:r>
                <a14:m>
                  <m:oMath xmlns:m="http://schemas.openxmlformats.org/officeDocument/2006/math">
                    <m:f>
                      <m:fPr>
                        <m:ctrlPr>
                          <a:rPr lang="en-US" altLang="zh-CN" sz="1400" i="1" smtClean="0">
                            <a:latin typeface="Cambria Math" panose="02040503050406030204"/>
                          </a:rPr>
                        </m:ctrlPr>
                      </m:fPr>
                      <m:num>
                        <m:r>
                          <a:rPr lang="en-US" altLang="zh-CN" sz="1400" b="0" i="1" smtClean="0">
                            <a:latin typeface="Cambria Math" panose="02040503050406030204"/>
                          </a:rPr>
                          <m:t>1</m:t>
                        </m:r>
                      </m:num>
                      <m:den>
                        <m:rad>
                          <m:radPr>
                            <m:degHide m:val="on"/>
                            <m:ctrlPr>
                              <a:rPr lang="en-US" altLang="zh-CN" sz="1400" i="1" smtClean="0">
                                <a:latin typeface="Cambria Math" panose="02040503050406030204"/>
                              </a:rPr>
                            </m:ctrlPr>
                          </m:radPr>
                          <m:deg/>
                          <m:e>
                            <m:r>
                              <a:rPr lang="en-US" altLang="zh-CN" sz="1400" b="0" i="1" smtClean="0">
                                <a:latin typeface="Cambria Math" panose="02040503050406030204"/>
                              </a:rPr>
                              <m:t>2</m:t>
                            </m:r>
                            <m:r>
                              <a:rPr lang="zh-CN" altLang="en-US" sz="1400" b="0" i="1" smtClean="0">
                                <a:latin typeface="Cambria Math" panose="02040503050406030204"/>
                              </a:rPr>
                              <m:t>𝜋</m:t>
                            </m:r>
                          </m:e>
                        </m:rad>
                        <m:r>
                          <a:rPr lang="en-US" altLang="zh-CN" sz="1400" i="1" smtClean="0">
                            <a:latin typeface="Cambria Math" panose="02040503050406030204"/>
                            <a:ea typeface="Cambria Math" panose="02040503050406030204"/>
                          </a:rPr>
                          <m:t>×</m:t>
                        </m:r>
                        <m:r>
                          <a:rPr lang="en-US" altLang="zh-CN" sz="1400" b="0" i="1" smtClean="0">
                            <a:latin typeface="Cambria Math" panose="02040503050406030204"/>
                            <a:ea typeface="Cambria Math" panose="02040503050406030204"/>
                          </a:rPr>
                          <m:t>0</m:t>
                        </m:r>
                        <m:r>
                          <a:rPr lang="en-US" altLang="zh-CN" sz="1400" b="0" i="1" smtClean="0">
                            <a:latin typeface="Cambria Math" panose="02040503050406030204"/>
                            <a:ea typeface="Cambria Math" panose="02040503050406030204"/>
                          </a:rPr>
                          <m:t>.</m:t>
                        </m:r>
                        <m:r>
                          <a:rPr lang="en-US" altLang="zh-CN" sz="1400" b="0" i="1" smtClean="0">
                            <a:latin typeface="Cambria Math" panose="02040503050406030204"/>
                            <a:ea typeface="Cambria Math" panose="02040503050406030204"/>
                          </a:rPr>
                          <m:t>129</m:t>
                        </m:r>
                      </m:den>
                    </m:f>
                    <m:r>
                      <m:rPr>
                        <m:sty m:val="p"/>
                      </m:rPr>
                      <a:rPr lang="en-US" altLang="zh-CN" sz="1400" b="0" i="0" smtClean="0">
                        <a:latin typeface="Cambria Math" panose="02040503050406030204"/>
                      </a:rPr>
                      <m:t>exp</m:t>
                    </m:r>
                    <m:r>
                      <a:rPr lang="en-US" altLang="zh-CN" sz="1400" b="0" i="1" smtClean="0">
                        <a:latin typeface="Cambria Math" panose="02040503050406030204"/>
                      </a:rPr>
                      <m:t>⁡(</m:t>
                    </m:r>
                    <m:f>
                      <m:fPr>
                        <m:ctrlPr>
                          <a:rPr lang="en-US" altLang="zh-CN" sz="1400" b="0" i="1" smtClean="0">
                            <a:latin typeface="Cambria Math" panose="02040503050406030204"/>
                          </a:rPr>
                        </m:ctrlPr>
                      </m:fPr>
                      <m:num>
                        <m:d>
                          <m:dPr>
                            <m:ctrlPr>
                              <a:rPr lang="en-US" altLang="zh-CN" sz="1400" b="0" i="1" smtClean="0">
                                <a:latin typeface="Cambria Math" panose="02040503050406030204"/>
                              </a:rPr>
                            </m:ctrlPr>
                          </m:dPr>
                          <m:e>
                            <m:r>
                              <a:rPr lang="en-US" altLang="zh-CN" sz="1400" b="0" i="1" smtClean="0">
                                <a:latin typeface="Cambria Math" panose="02040503050406030204"/>
                              </a:rPr>
                              <m:t>0</m:t>
                            </m:r>
                            <m:r>
                              <a:rPr lang="en-US" altLang="zh-CN" sz="1400" b="0" i="1" smtClean="0">
                                <a:latin typeface="Cambria Math" panose="02040503050406030204"/>
                              </a:rPr>
                              <m:t>.</m:t>
                            </m:r>
                            <m:r>
                              <a:rPr lang="en-US" altLang="zh-CN" sz="1400" b="0" i="1" smtClean="0">
                                <a:latin typeface="Cambria Math" panose="02040503050406030204"/>
                              </a:rPr>
                              <m:t>697</m:t>
                            </m:r>
                            <m:r>
                              <a:rPr lang="en-US" altLang="zh-CN" sz="1400" b="0" i="1" smtClean="0">
                                <a:latin typeface="Cambria Math" panose="02040503050406030204"/>
                              </a:rPr>
                              <m:t>−</m:t>
                            </m:r>
                            <m:r>
                              <a:rPr lang="en-US" altLang="zh-CN" sz="1400" b="0" i="1" smtClean="0">
                                <a:latin typeface="Cambria Math" panose="02040503050406030204"/>
                              </a:rPr>
                              <m:t>0</m:t>
                            </m:r>
                            <m:r>
                              <a:rPr lang="en-US" altLang="zh-CN" sz="1400" b="0" i="1" smtClean="0">
                                <a:latin typeface="Cambria Math" panose="02040503050406030204"/>
                              </a:rPr>
                              <m:t>.</m:t>
                            </m:r>
                            <m:r>
                              <a:rPr lang="en-US" altLang="zh-CN" sz="1400" b="0" i="1" smtClean="0">
                                <a:latin typeface="Cambria Math" panose="02040503050406030204"/>
                              </a:rPr>
                              <m:t>574</m:t>
                            </m:r>
                          </m:e>
                        </m:d>
                        <m:r>
                          <a:rPr lang="en-US" altLang="zh-CN" sz="1400" b="0" i="1" baseline="30000" smtClean="0">
                            <a:latin typeface="Cambria Math" panose="02040503050406030204"/>
                          </a:rPr>
                          <m:t>2</m:t>
                        </m:r>
                      </m:num>
                      <m:den>
                        <m:r>
                          <a:rPr lang="en-US" altLang="zh-CN" sz="1400" b="0" i="1" smtClean="0">
                            <a:latin typeface="Cambria Math" panose="02040503050406030204"/>
                          </a:rPr>
                          <m:t>2</m:t>
                        </m:r>
                        <m:r>
                          <a:rPr lang="en-US" altLang="zh-CN" sz="1400" i="1">
                            <a:latin typeface="Cambria Math" panose="02040503050406030204"/>
                            <a:ea typeface="Cambria Math" panose="02040503050406030204"/>
                          </a:rPr>
                          <m:t>×</m:t>
                        </m:r>
                        <m:r>
                          <a:rPr lang="en-US" altLang="zh-CN" sz="1400" b="0" i="1" smtClean="0">
                            <a:latin typeface="Cambria Math" panose="02040503050406030204"/>
                            <a:ea typeface="Cambria Math" panose="02040503050406030204"/>
                          </a:rPr>
                          <m:t>0</m:t>
                        </m:r>
                        <m:r>
                          <a:rPr lang="en-US" altLang="zh-CN" sz="1400" b="0" i="1" smtClean="0">
                            <a:latin typeface="Cambria Math" panose="02040503050406030204"/>
                            <a:ea typeface="Cambria Math" panose="02040503050406030204"/>
                          </a:rPr>
                          <m:t>.</m:t>
                        </m:r>
                        <m:r>
                          <a:rPr lang="en-US" altLang="zh-CN" sz="1400" b="0" i="1" smtClean="0">
                            <a:latin typeface="Cambria Math" panose="02040503050406030204"/>
                            <a:ea typeface="Cambria Math" panose="02040503050406030204"/>
                          </a:rPr>
                          <m:t>129</m:t>
                        </m:r>
                        <m:r>
                          <a:rPr lang="en-US" altLang="zh-CN" sz="1400" i="1" baseline="30000">
                            <a:latin typeface="Cambria Math" panose="02040503050406030204"/>
                          </a:rPr>
                          <m:t>2</m:t>
                        </m:r>
                      </m:den>
                    </m:f>
                    <m:r>
                      <a:rPr lang="en-US" altLang="zh-CN" sz="1400" b="0" i="1" smtClean="0">
                        <a:latin typeface="Cambria Math" panose="02040503050406030204"/>
                      </a:rPr>
                      <m:t>)</m:t>
                    </m:r>
                  </m:oMath>
                </a14:m>
                <a:r>
                  <a:rPr lang="en-US" altLang="zh-CN" sz="1400" dirty="0" smtClean="0">
                    <a:latin typeface="+mn-ea"/>
                  </a:rPr>
                  <a:t>=1.959</a:t>
                </a:r>
                <a:endParaRPr lang="en-US" altLang="zh-CN" sz="1400" dirty="0" smtClean="0">
                  <a:latin typeface="+mn-ea"/>
                </a:endParaRPr>
              </a:p>
              <a:p>
                <a:pPr lvl="1"/>
                <a:r>
                  <a:rPr lang="en-US" altLang="zh-CN" sz="1400" dirty="0">
                    <a:latin typeface="+mn-ea"/>
                  </a:rPr>
                  <a:t>p(</a:t>
                </a:r>
                <a:r>
                  <a:rPr lang="zh-CN" altLang="en-US" sz="1400" dirty="0">
                    <a:latin typeface="+mn-ea"/>
                  </a:rPr>
                  <a:t>密度</a:t>
                </a:r>
                <a:r>
                  <a:rPr lang="en-US" altLang="zh-CN" sz="1400" dirty="0">
                    <a:latin typeface="+mn-ea"/>
                  </a:rPr>
                  <a:t>=0.697|</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a:t>
                </a:r>
                <a14:m>
                  <m:oMath xmlns:m="http://schemas.openxmlformats.org/officeDocument/2006/math">
                    <m:f>
                      <m:fPr>
                        <m:ctrlPr>
                          <a:rPr lang="en-US" altLang="zh-CN" sz="1400" i="1">
                            <a:latin typeface="Cambria Math" panose="02040503050406030204"/>
                          </a:rPr>
                        </m:ctrlPr>
                      </m:fPr>
                      <m:num>
                        <m:r>
                          <a:rPr lang="en-US" altLang="zh-CN" sz="1400" i="1">
                            <a:latin typeface="Cambria Math" panose="02040503050406030204"/>
                          </a:rPr>
                          <m:t>1</m:t>
                        </m:r>
                      </m:num>
                      <m:den>
                        <m:rad>
                          <m:radPr>
                            <m:degHide m:val="on"/>
                            <m:ctrlPr>
                              <a:rPr lang="en-US" altLang="zh-CN" sz="1400" i="1">
                                <a:latin typeface="Cambria Math" panose="02040503050406030204"/>
                              </a:rPr>
                            </m:ctrlPr>
                          </m:radPr>
                          <m:deg/>
                          <m:e>
                            <m:r>
                              <a:rPr lang="en-US" altLang="zh-CN" sz="1400" i="1">
                                <a:latin typeface="Cambria Math" panose="02040503050406030204"/>
                              </a:rPr>
                              <m:t>2</m:t>
                            </m:r>
                            <m:r>
                              <a:rPr lang="zh-CN" altLang="en-US" sz="1400" i="1">
                                <a:latin typeface="Cambria Math" panose="02040503050406030204"/>
                              </a:rPr>
                              <m:t>𝜋</m:t>
                            </m:r>
                          </m:e>
                        </m:rad>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0</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1</m:t>
                        </m:r>
                        <m:r>
                          <a:rPr lang="en-US" altLang="zh-CN" sz="1400" b="0" i="1" smtClean="0">
                            <a:latin typeface="Cambria Math" panose="02040503050406030204"/>
                            <a:ea typeface="Cambria Math" panose="02040503050406030204"/>
                          </a:rPr>
                          <m:t>95</m:t>
                        </m:r>
                      </m:den>
                    </m:f>
                    <m:r>
                      <m:rPr>
                        <m:sty m:val="p"/>
                      </m:rPr>
                      <a:rPr lang="en-US" altLang="zh-CN" sz="1400">
                        <a:latin typeface="Cambria Math" panose="02040503050406030204"/>
                      </a:rPr>
                      <m:t>exp</m:t>
                    </m:r>
                    <m:r>
                      <a:rPr lang="en-US" altLang="zh-CN" sz="1400" i="1">
                        <a:latin typeface="Cambria Math" panose="02040503050406030204"/>
                      </a:rPr>
                      <m:t>⁡(</m:t>
                    </m:r>
                    <m:f>
                      <m:fPr>
                        <m:ctrlPr>
                          <a:rPr lang="en-US" altLang="zh-CN" sz="1400" i="1">
                            <a:latin typeface="Cambria Math" panose="02040503050406030204"/>
                          </a:rPr>
                        </m:ctrlPr>
                      </m:fPr>
                      <m:num>
                        <m:d>
                          <m:dPr>
                            <m:ctrlPr>
                              <a:rPr lang="en-US" altLang="zh-CN" sz="1400" i="1">
                                <a:latin typeface="Cambria Math" panose="02040503050406030204"/>
                              </a:rPr>
                            </m:ctrlPr>
                          </m:dPr>
                          <m:e>
                            <m:r>
                              <a:rPr lang="en-US" altLang="zh-CN" sz="1400" i="1">
                                <a:latin typeface="Cambria Math" panose="02040503050406030204"/>
                              </a:rPr>
                              <m:t>0</m:t>
                            </m:r>
                            <m:r>
                              <a:rPr lang="en-US" altLang="zh-CN" sz="1400" i="1">
                                <a:latin typeface="Cambria Math" panose="02040503050406030204"/>
                              </a:rPr>
                              <m:t>.</m:t>
                            </m:r>
                            <m:r>
                              <a:rPr lang="en-US" altLang="zh-CN" sz="1400" i="1">
                                <a:latin typeface="Cambria Math" panose="02040503050406030204"/>
                              </a:rPr>
                              <m:t>697</m:t>
                            </m:r>
                            <m:r>
                              <a:rPr lang="en-US" altLang="zh-CN" sz="1400" i="1">
                                <a:latin typeface="Cambria Math" panose="02040503050406030204"/>
                              </a:rPr>
                              <m:t>−</m:t>
                            </m:r>
                            <m:r>
                              <a:rPr lang="en-US" altLang="zh-CN" sz="1400" i="1">
                                <a:latin typeface="Cambria Math" panose="02040503050406030204"/>
                              </a:rPr>
                              <m:t>0</m:t>
                            </m:r>
                            <m:r>
                              <a:rPr lang="en-US" altLang="zh-CN" sz="1400" i="1">
                                <a:latin typeface="Cambria Math" panose="02040503050406030204"/>
                              </a:rPr>
                              <m:t>.</m:t>
                            </m:r>
                            <m:r>
                              <a:rPr lang="en-US" altLang="zh-CN" sz="1400" b="0" i="1" smtClean="0">
                                <a:latin typeface="Cambria Math" panose="02040503050406030204"/>
                              </a:rPr>
                              <m:t>496</m:t>
                            </m:r>
                          </m:e>
                        </m:d>
                        <m:r>
                          <a:rPr lang="en-US" altLang="zh-CN" sz="1400" i="1" baseline="30000">
                            <a:latin typeface="Cambria Math" panose="02040503050406030204"/>
                          </a:rPr>
                          <m:t>2</m:t>
                        </m:r>
                      </m:num>
                      <m:den>
                        <m:r>
                          <a:rPr lang="en-US" altLang="zh-CN" sz="1400" i="1">
                            <a:latin typeface="Cambria Math" panose="02040503050406030204"/>
                          </a:rPr>
                          <m:t>2</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0</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1</m:t>
                        </m:r>
                        <m:r>
                          <a:rPr lang="en-US" altLang="zh-CN" sz="1400" b="0" i="1" smtClean="0">
                            <a:latin typeface="Cambria Math" panose="02040503050406030204"/>
                            <a:ea typeface="Cambria Math" panose="02040503050406030204"/>
                          </a:rPr>
                          <m:t>95</m:t>
                        </m:r>
                        <m:r>
                          <a:rPr lang="en-US" altLang="zh-CN" sz="1400" i="1" baseline="30000">
                            <a:latin typeface="Cambria Math" panose="02040503050406030204"/>
                          </a:rPr>
                          <m:t>2</m:t>
                        </m:r>
                      </m:den>
                    </m:f>
                    <m:r>
                      <a:rPr lang="en-US" altLang="zh-CN" sz="1400" i="1">
                        <a:latin typeface="Cambria Math" panose="02040503050406030204"/>
                      </a:rPr>
                      <m:t>)</m:t>
                    </m:r>
                  </m:oMath>
                </a14:m>
                <a:r>
                  <a:rPr lang="en-US" altLang="zh-CN" sz="1400" dirty="0" smtClean="0">
                    <a:latin typeface="+mn-ea"/>
                  </a:rPr>
                  <a:t>=1.203</a:t>
                </a:r>
                <a:endParaRPr lang="en-US" altLang="zh-CN" sz="1400" dirty="0">
                  <a:latin typeface="+mn-ea"/>
                </a:endParaRPr>
              </a:p>
              <a:p>
                <a:pPr lvl="1"/>
                <a:r>
                  <a:rPr lang="en-US" altLang="zh-CN" sz="1400" dirty="0">
                    <a:latin typeface="+mn-ea"/>
                  </a:rPr>
                  <a:t>p</a:t>
                </a:r>
                <a:r>
                  <a:rPr lang="en-US" altLang="zh-CN" sz="1400" dirty="0" smtClean="0">
                    <a:latin typeface="+mn-ea"/>
                  </a:rPr>
                  <a:t>(</a:t>
                </a:r>
                <a:r>
                  <a:rPr lang="zh-CN" altLang="en-US" sz="1400" dirty="0">
                    <a:latin typeface="+mn-ea"/>
                  </a:rPr>
                  <a:t>含糖量</a:t>
                </a:r>
                <a:r>
                  <a:rPr lang="en-US" altLang="zh-CN" sz="1400" dirty="0">
                    <a:latin typeface="+mn-ea"/>
                  </a:rPr>
                  <a:t>=</a:t>
                </a:r>
                <a:r>
                  <a:rPr lang="en-US" altLang="zh-CN" sz="1400" dirty="0" smtClean="0">
                    <a:latin typeface="+mn-ea"/>
                  </a:rPr>
                  <a:t>0.460|</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a:latin typeface="+mn-ea"/>
                  </a:rPr>
                  <a:t>)=</a:t>
                </a:r>
                <a14:m>
                  <m:oMath xmlns:m="http://schemas.openxmlformats.org/officeDocument/2006/math">
                    <m:f>
                      <m:fPr>
                        <m:ctrlPr>
                          <a:rPr lang="en-US" altLang="zh-CN" sz="1400" i="1">
                            <a:latin typeface="Cambria Math" panose="02040503050406030204"/>
                          </a:rPr>
                        </m:ctrlPr>
                      </m:fPr>
                      <m:num>
                        <m:r>
                          <a:rPr lang="en-US" altLang="zh-CN" sz="1400" i="1">
                            <a:latin typeface="Cambria Math" panose="02040503050406030204"/>
                          </a:rPr>
                          <m:t>1</m:t>
                        </m:r>
                      </m:num>
                      <m:den>
                        <m:rad>
                          <m:radPr>
                            <m:degHide m:val="on"/>
                            <m:ctrlPr>
                              <a:rPr lang="en-US" altLang="zh-CN" sz="1400" i="1">
                                <a:latin typeface="Cambria Math" panose="02040503050406030204"/>
                              </a:rPr>
                            </m:ctrlPr>
                          </m:radPr>
                          <m:deg/>
                          <m:e>
                            <m:r>
                              <a:rPr lang="en-US" altLang="zh-CN" sz="1400" i="1">
                                <a:latin typeface="Cambria Math" panose="02040503050406030204"/>
                              </a:rPr>
                              <m:t>2</m:t>
                            </m:r>
                            <m:r>
                              <a:rPr lang="zh-CN" altLang="en-US" sz="1400" i="1">
                                <a:latin typeface="Cambria Math" panose="02040503050406030204"/>
                              </a:rPr>
                              <m:t>𝜋</m:t>
                            </m:r>
                          </m:e>
                        </m:rad>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0</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1</m:t>
                        </m:r>
                        <m:r>
                          <a:rPr lang="en-US" altLang="zh-CN" sz="1400" b="0" i="1" smtClean="0">
                            <a:latin typeface="Cambria Math" panose="02040503050406030204"/>
                            <a:ea typeface="Cambria Math" panose="02040503050406030204"/>
                          </a:rPr>
                          <m:t>01</m:t>
                        </m:r>
                      </m:den>
                    </m:f>
                    <m:r>
                      <m:rPr>
                        <m:sty m:val="p"/>
                      </m:rPr>
                      <a:rPr lang="en-US" altLang="zh-CN" sz="1400">
                        <a:latin typeface="Cambria Math" panose="02040503050406030204"/>
                      </a:rPr>
                      <m:t>exp</m:t>
                    </m:r>
                    <m:r>
                      <a:rPr lang="en-US" altLang="zh-CN" sz="1400" i="1">
                        <a:latin typeface="Cambria Math" panose="02040503050406030204"/>
                      </a:rPr>
                      <m:t>⁡(</m:t>
                    </m:r>
                    <m:f>
                      <m:fPr>
                        <m:ctrlPr>
                          <a:rPr lang="en-US" altLang="zh-CN" sz="1400" i="1">
                            <a:latin typeface="Cambria Math" panose="02040503050406030204"/>
                          </a:rPr>
                        </m:ctrlPr>
                      </m:fPr>
                      <m:num>
                        <m:d>
                          <m:dPr>
                            <m:ctrlPr>
                              <a:rPr lang="en-US" altLang="zh-CN" sz="1400" i="1">
                                <a:latin typeface="Cambria Math" panose="02040503050406030204"/>
                              </a:rPr>
                            </m:ctrlPr>
                          </m:dPr>
                          <m:e>
                            <m:r>
                              <a:rPr lang="en-US" altLang="zh-CN" sz="1400" i="1">
                                <a:latin typeface="Cambria Math" panose="02040503050406030204"/>
                              </a:rPr>
                              <m:t>0</m:t>
                            </m:r>
                            <m:r>
                              <a:rPr lang="en-US" altLang="zh-CN" sz="1400" i="1">
                                <a:latin typeface="Cambria Math" panose="02040503050406030204"/>
                              </a:rPr>
                              <m:t>.</m:t>
                            </m:r>
                            <m:r>
                              <a:rPr lang="en-US" altLang="zh-CN" sz="1400" b="0" i="1" smtClean="0">
                                <a:latin typeface="Cambria Math" panose="02040503050406030204"/>
                              </a:rPr>
                              <m:t>460</m:t>
                            </m:r>
                            <m:r>
                              <a:rPr lang="en-US" altLang="zh-CN" sz="1400" i="1">
                                <a:latin typeface="Cambria Math" panose="02040503050406030204"/>
                              </a:rPr>
                              <m:t>−</m:t>
                            </m:r>
                            <m:r>
                              <a:rPr lang="en-US" altLang="zh-CN" sz="1400" i="1">
                                <a:latin typeface="Cambria Math" panose="02040503050406030204"/>
                              </a:rPr>
                              <m:t>0</m:t>
                            </m:r>
                            <m:r>
                              <a:rPr lang="en-US" altLang="zh-CN" sz="1400" i="1">
                                <a:latin typeface="Cambria Math" panose="02040503050406030204"/>
                              </a:rPr>
                              <m:t>.</m:t>
                            </m:r>
                            <m:r>
                              <a:rPr lang="en-US" altLang="zh-CN" sz="1400" b="0" i="1" smtClean="0">
                                <a:latin typeface="Cambria Math" panose="02040503050406030204"/>
                              </a:rPr>
                              <m:t>279</m:t>
                            </m:r>
                          </m:e>
                        </m:d>
                        <m:r>
                          <a:rPr lang="en-US" altLang="zh-CN" sz="1400" i="1" baseline="30000">
                            <a:latin typeface="Cambria Math" panose="02040503050406030204"/>
                          </a:rPr>
                          <m:t>2</m:t>
                        </m:r>
                      </m:num>
                      <m:den>
                        <m:r>
                          <a:rPr lang="en-US" altLang="zh-CN" sz="1400" i="1">
                            <a:latin typeface="Cambria Math" panose="02040503050406030204"/>
                          </a:rPr>
                          <m:t>2</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0</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1</m:t>
                        </m:r>
                        <m:r>
                          <a:rPr lang="en-US" altLang="zh-CN" sz="1400" b="0" i="1" smtClean="0">
                            <a:latin typeface="Cambria Math" panose="02040503050406030204"/>
                            <a:ea typeface="Cambria Math" panose="02040503050406030204"/>
                          </a:rPr>
                          <m:t>01</m:t>
                        </m:r>
                        <m:r>
                          <a:rPr lang="en-US" altLang="zh-CN" sz="1400" i="1" baseline="30000">
                            <a:latin typeface="Cambria Math" panose="02040503050406030204"/>
                          </a:rPr>
                          <m:t>2</m:t>
                        </m:r>
                      </m:den>
                    </m:f>
                    <m:r>
                      <a:rPr lang="en-US" altLang="zh-CN" sz="1400" i="1">
                        <a:latin typeface="Cambria Math" panose="02040503050406030204"/>
                      </a:rPr>
                      <m:t>)</m:t>
                    </m:r>
                  </m:oMath>
                </a14:m>
                <a:r>
                  <a:rPr lang="en-US" altLang="zh-CN" sz="1400" dirty="0" smtClean="0">
                    <a:latin typeface="+mn-ea"/>
                  </a:rPr>
                  <a:t>=0.788</a:t>
                </a:r>
                <a:endParaRPr lang="en-US" altLang="zh-CN" sz="1400" dirty="0">
                  <a:latin typeface="+mn-ea"/>
                </a:endParaRPr>
              </a:p>
              <a:p>
                <a:pPr lvl="1"/>
                <a:r>
                  <a:rPr lang="en-US" altLang="zh-CN" sz="1400" dirty="0">
                    <a:latin typeface="+mn-ea"/>
                  </a:rPr>
                  <a:t>p</a:t>
                </a:r>
                <a:r>
                  <a:rPr lang="en-US" altLang="zh-CN" sz="1400" dirty="0" smtClean="0">
                    <a:latin typeface="+mn-ea"/>
                  </a:rPr>
                  <a:t>(</a:t>
                </a:r>
                <a:r>
                  <a:rPr lang="zh-CN" altLang="en-US" sz="1400" dirty="0">
                    <a:latin typeface="+mn-ea"/>
                  </a:rPr>
                  <a:t>含糖量</a:t>
                </a:r>
                <a:r>
                  <a:rPr lang="en-US" altLang="zh-CN" sz="1400" dirty="0" smtClean="0">
                    <a:latin typeface="+mn-ea"/>
                  </a:rPr>
                  <a:t>=0.460|</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a:t>
                </a:r>
                <a14:m>
                  <m:oMath xmlns:m="http://schemas.openxmlformats.org/officeDocument/2006/math">
                    <m:f>
                      <m:fPr>
                        <m:ctrlPr>
                          <a:rPr lang="en-US" altLang="zh-CN" sz="1400" i="1">
                            <a:latin typeface="Cambria Math" panose="02040503050406030204"/>
                          </a:rPr>
                        </m:ctrlPr>
                      </m:fPr>
                      <m:num>
                        <m:r>
                          <a:rPr lang="en-US" altLang="zh-CN" sz="1400" i="1">
                            <a:latin typeface="Cambria Math" panose="02040503050406030204"/>
                          </a:rPr>
                          <m:t>1</m:t>
                        </m:r>
                      </m:num>
                      <m:den>
                        <m:rad>
                          <m:radPr>
                            <m:degHide m:val="on"/>
                            <m:ctrlPr>
                              <a:rPr lang="en-US" altLang="zh-CN" sz="1400" i="1">
                                <a:latin typeface="Cambria Math" panose="02040503050406030204"/>
                              </a:rPr>
                            </m:ctrlPr>
                          </m:radPr>
                          <m:deg/>
                          <m:e>
                            <m:r>
                              <a:rPr lang="en-US" altLang="zh-CN" sz="1400" i="1">
                                <a:latin typeface="Cambria Math" panose="02040503050406030204"/>
                              </a:rPr>
                              <m:t>2</m:t>
                            </m:r>
                            <m:r>
                              <a:rPr lang="zh-CN" altLang="en-US" sz="1400" i="1">
                                <a:latin typeface="Cambria Math" panose="02040503050406030204"/>
                              </a:rPr>
                              <m:t>𝜋</m:t>
                            </m:r>
                          </m:e>
                        </m:rad>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0</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1</m:t>
                        </m:r>
                        <m:r>
                          <a:rPr lang="en-US" altLang="zh-CN" sz="1400" b="0" i="1" smtClean="0">
                            <a:latin typeface="Cambria Math" panose="02040503050406030204"/>
                            <a:ea typeface="Cambria Math" panose="02040503050406030204"/>
                          </a:rPr>
                          <m:t>08</m:t>
                        </m:r>
                      </m:den>
                    </m:f>
                    <m:r>
                      <m:rPr>
                        <m:sty m:val="p"/>
                      </m:rPr>
                      <a:rPr lang="en-US" altLang="zh-CN" sz="1400">
                        <a:latin typeface="Cambria Math" panose="02040503050406030204"/>
                      </a:rPr>
                      <m:t>exp</m:t>
                    </m:r>
                    <m:r>
                      <a:rPr lang="en-US" altLang="zh-CN" sz="1400" i="1">
                        <a:latin typeface="Cambria Math" panose="02040503050406030204"/>
                      </a:rPr>
                      <m:t>⁡(</m:t>
                    </m:r>
                    <m:f>
                      <m:fPr>
                        <m:ctrlPr>
                          <a:rPr lang="en-US" altLang="zh-CN" sz="1400" i="1">
                            <a:latin typeface="Cambria Math" panose="02040503050406030204"/>
                          </a:rPr>
                        </m:ctrlPr>
                      </m:fPr>
                      <m:num>
                        <m:d>
                          <m:dPr>
                            <m:ctrlPr>
                              <a:rPr lang="en-US" altLang="zh-CN" sz="1400" i="1">
                                <a:latin typeface="Cambria Math" panose="02040503050406030204"/>
                              </a:rPr>
                            </m:ctrlPr>
                          </m:dPr>
                          <m:e>
                            <m:r>
                              <a:rPr lang="en-US" altLang="zh-CN" sz="1400" i="1">
                                <a:latin typeface="Cambria Math" panose="02040503050406030204"/>
                              </a:rPr>
                              <m:t>0</m:t>
                            </m:r>
                            <m:r>
                              <a:rPr lang="en-US" altLang="zh-CN" sz="1400" i="1">
                                <a:latin typeface="Cambria Math" panose="02040503050406030204"/>
                              </a:rPr>
                              <m:t>.</m:t>
                            </m:r>
                            <m:r>
                              <a:rPr lang="en-US" altLang="zh-CN" sz="1400" b="0" i="1" smtClean="0">
                                <a:latin typeface="Cambria Math" panose="02040503050406030204"/>
                              </a:rPr>
                              <m:t>460</m:t>
                            </m:r>
                            <m:r>
                              <a:rPr lang="en-US" altLang="zh-CN" sz="1400" i="1">
                                <a:latin typeface="Cambria Math" panose="02040503050406030204"/>
                              </a:rPr>
                              <m:t>−</m:t>
                            </m:r>
                            <m:r>
                              <a:rPr lang="en-US" altLang="zh-CN" sz="1400" i="1">
                                <a:latin typeface="Cambria Math" panose="02040503050406030204"/>
                              </a:rPr>
                              <m:t>0</m:t>
                            </m:r>
                            <m:r>
                              <a:rPr lang="en-US" altLang="zh-CN" sz="1400" i="1">
                                <a:latin typeface="Cambria Math" panose="02040503050406030204"/>
                              </a:rPr>
                              <m:t>.</m:t>
                            </m:r>
                            <m:r>
                              <a:rPr lang="en-US" altLang="zh-CN" sz="1400" b="0" i="1" smtClean="0">
                                <a:latin typeface="Cambria Math" panose="02040503050406030204"/>
                              </a:rPr>
                              <m:t>154</m:t>
                            </m:r>
                          </m:e>
                        </m:d>
                        <m:r>
                          <a:rPr lang="en-US" altLang="zh-CN" sz="1400" i="1" baseline="30000">
                            <a:latin typeface="Cambria Math" panose="02040503050406030204"/>
                          </a:rPr>
                          <m:t>2</m:t>
                        </m:r>
                      </m:num>
                      <m:den>
                        <m:r>
                          <a:rPr lang="en-US" altLang="zh-CN" sz="1400" i="1">
                            <a:latin typeface="Cambria Math" panose="02040503050406030204"/>
                          </a:rPr>
                          <m:t>2</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0</m:t>
                        </m:r>
                        <m:r>
                          <a:rPr lang="en-US" altLang="zh-CN" sz="1400" i="1">
                            <a:latin typeface="Cambria Math" panose="02040503050406030204"/>
                            <a:ea typeface="Cambria Math" panose="02040503050406030204"/>
                          </a:rPr>
                          <m:t>.</m:t>
                        </m:r>
                        <m:r>
                          <a:rPr lang="en-US" altLang="zh-CN" sz="1400" i="1">
                            <a:latin typeface="Cambria Math" panose="02040503050406030204"/>
                            <a:ea typeface="Cambria Math" panose="02040503050406030204"/>
                          </a:rPr>
                          <m:t>1</m:t>
                        </m:r>
                        <m:r>
                          <a:rPr lang="en-US" altLang="zh-CN" sz="1400" b="0" i="1" smtClean="0">
                            <a:latin typeface="Cambria Math" panose="02040503050406030204"/>
                            <a:ea typeface="Cambria Math" panose="02040503050406030204"/>
                          </a:rPr>
                          <m:t>08</m:t>
                        </m:r>
                        <m:r>
                          <a:rPr lang="en-US" altLang="zh-CN" sz="1400" i="1" baseline="30000">
                            <a:latin typeface="Cambria Math" panose="02040503050406030204"/>
                          </a:rPr>
                          <m:t>2</m:t>
                        </m:r>
                      </m:den>
                    </m:f>
                    <m:r>
                      <a:rPr lang="en-US" altLang="zh-CN" sz="1400" i="1">
                        <a:latin typeface="Cambria Math" panose="02040503050406030204"/>
                      </a:rPr>
                      <m:t>)</m:t>
                    </m:r>
                  </m:oMath>
                </a14:m>
                <a:r>
                  <a:rPr lang="en-US" altLang="zh-CN" sz="1400" dirty="0" smtClean="0">
                    <a:latin typeface="+mn-ea"/>
                  </a:rPr>
                  <a:t>=0.066</a:t>
                </a:r>
                <a:endParaRPr lang="en-US" altLang="zh-CN" sz="1400" dirty="0">
                  <a:latin typeface="+mn-ea"/>
                </a:endParaRPr>
              </a:p>
              <a:p>
                <a:pPr lvl="1"/>
                <a:endParaRPr lang="en-US" altLang="zh-CN" sz="1400" dirty="0" smtClean="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18780"/>
                </a:stretch>
              </a:blipFill>
            </p:spPr>
            <p:txBody>
              <a:bodyPr/>
              <a:lstStyle/>
              <a:p>
                <a:r>
                  <a:rPr lang="zh-CN" altLang="en-US">
                    <a:noFill/>
                  </a:rPr>
                  <a:t> </a:t>
                </a:r>
              </a:p>
            </p:txBody>
          </p:sp>
        </mc:Fallback>
      </mc:AlternateContent>
      <p:pic>
        <p:nvPicPr>
          <p:cNvPr id="6" name="内容占位符 3"/>
          <p:cNvPicPr>
            <a:picLocks noGrp="1" noChangeAspect="1"/>
          </p:cNvPicPr>
          <p:nvPr/>
        </p:nvPicPr>
        <p:blipFill>
          <a:blip r:embed="rId2"/>
          <a:stretch>
            <a:fillRect/>
          </a:stretch>
        </p:blipFill>
        <p:spPr>
          <a:xfrm>
            <a:off x="2051720" y="893139"/>
            <a:ext cx="5396325" cy="3399957"/>
          </a:xfrm>
          <a:prstGeom prst="rect">
            <a:avLst/>
          </a:prstGeom>
        </p:spPr>
      </p:pic>
      <p:pic>
        <p:nvPicPr>
          <p:cNvPr id="7" name="图片 6"/>
          <p:cNvPicPr>
            <a:picLocks noChangeAspect="1"/>
          </p:cNvPicPr>
          <p:nvPr/>
        </p:nvPicPr>
        <p:blipFill>
          <a:blip r:embed="rId3"/>
          <a:stretch>
            <a:fillRect/>
          </a:stretch>
        </p:blipFill>
        <p:spPr>
          <a:xfrm>
            <a:off x="2088232" y="4256256"/>
            <a:ext cx="5148064" cy="523139"/>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pPr marL="0" indent="0">
                  <a:buNone/>
                </a:pPr>
                <a:endParaRPr lang="en-US" altLang="zh-CN" sz="2000" dirty="0" smtClean="0">
                  <a:latin typeface="黑体" panose="02010609060101010101" pitchFamily="49" charset="-122"/>
                  <a:ea typeface="黑体" panose="02010609060101010101" pitchFamily="49" charset="-122"/>
                </a:endParaRPr>
              </a:p>
              <a:p>
                <a:endParaRPr lang="en-US" altLang="zh-CN" sz="1400" dirty="0" smtClean="0">
                  <a:latin typeface="黑体" panose="02010609060101010101" pitchFamily="49" charset="-122"/>
                  <a:ea typeface="黑体" panose="02010609060101010101" pitchFamily="49" charset="-122"/>
                </a:endParaRPr>
              </a:p>
              <a:p>
                <a:r>
                  <a:rPr lang="zh-CN" altLang="en-US" sz="2000" dirty="0" smtClean="0">
                    <a:latin typeface="黑体" panose="02010609060101010101" pitchFamily="49" charset="-122"/>
                    <a:ea typeface="黑体" panose="02010609060101010101" pitchFamily="49" charset="-122"/>
                  </a:rPr>
                  <a:t>计算</a:t>
                </a:r>
                <a:r>
                  <a:rPr lang="zh-CN" altLang="en-US" sz="2000" dirty="0" smtClean="0">
                    <a:latin typeface="黑体" panose="02010609060101010101" pitchFamily="49" charset="-122"/>
                    <a:ea typeface="黑体" panose="02010609060101010101" pitchFamily="49" charset="-122"/>
                  </a:rPr>
                  <a:t>联合概率，判断结果</a:t>
                </a:r>
                <a:endParaRPr lang="en-US" altLang="zh-CN" sz="2000" dirty="0">
                  <a:latin typeface="黑体" panose="02010609060101010101" pitchFamily="49" charset="-122"/>
                  <a:ea typeface="黑体" panose="02010609060101010101" pitchFamily="49" charset="-122"/>
                </a:endParaRPr>
              </a:p>
              <a:p>
                <a:pPr lvl="1"/>
                <a:r>
                  <a:rPr lang="en-US" altLang="zh-CN" sz="1400" dirty="0">
                    <a:latin typeface="+mn-ea"/>
                  </a:rPr>
                  <a:t>P(</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smtClean="0">
                    <a:latin typeface="+mn-ea"/>
                  </a:rPr>
                  <a:t>)</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a:t> </a:t>
                </a:r>
                <a14:m>
                  <m:oMath xmlns:m="http://schemas.openxmlformats.org/officeDocument/2006/math">
                    <m:r>
                      <m:rPr>
                        <m:nor/>
                      </m:rPr>
                      <a:rPr lang="en-US" altLang="zh-CN" sz="1400" dirty="0">
                        <a:latin typeface="+mn-ea"/>
                      </a:rPr>
                      <m:t>P</m:t>
                    </m:r>
                    <m:r>
                      <m:rPr>
                        <m:nor/>
                      </m:rPr>
                      <a:rPr lang="en-US" altLang="zh-CN" sz="1400" dirty="0">
                        <a:latin typeface="+mn-ea"/>
                      </a:rPr>
                      <m:t>(</m:t>
                    </m:r>
                    <m:r>
                      <m:rPr>
                        <m:nor/>
                      </m:rPr>
                      <a:rPr lang="zh-CN" altLang="en-US" sz="1400" dirty="0">
                        <a:latin typeface="+mn-ea"/>
                      </a:rPr>
                      <m:t>色泽</m:t>
                    </m:r>
                    <m:r>
                      <m:rPr>
                        <m:nor/>
                      </m:rPr>
                      <a:rPr lang="en-US" altLang="zh-CN" sz="1400" dirty="0">
                        <a:latin typeface="+mn-ea"/>
                      </a:rPr>
                      <m:t>=</m:t>
                    </m:r>
                    <m:r>
                      <m:rPr>
                        <m:nor/>
                      </m:rPr>
                      <a:rPr lang="zh-CN" altLang="en-US" sz="1400" dirty="0">
                        <a:latin typeface="+mn-ea"/>
                      </a:rPr>
                      <m:t>青绿</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是</m:t>
                    </m:r>
                    <m:r>
                      <m:rPr>
                        <m:nor/>
                      </m:rPr>
                      <a:rPr lang="en-US" altLang="zh-CN" sz="1400" dirty="0">
                        <a:latin typeface="+mn-ea"/>
                      </a:rPr>
                      <m:t>)</m:t>
                    </m:r>
                  </m:oMath>
                </a14:m>
                <a:r>
                  <a:rPr lang="en-US" altLang="zh-CN" sz="1400" dirty="0">
                    <a:ea typeface="Cambria Math" panose="02040503050406030204"/>
                  </a:rPr>
                  <a:t> </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a:t> </a:t>
                </a:r>
                <a14:m>
                  <m:oMath xmlns:m="http://schemas.openxmlformats.org/officeDocument/2006/math">
                    <m:r>
                      <m:rPr>
                        <m:nor/>
                      </m:rPr>
                      <a:rPr lang="en-US" altLang="zh-CN" sz="1400" dirty="0">
                        <a:latin typeface="+mn-ea"/>
                      </a:rPr>
                      <m:t>P</m:t>
                    </m:r>
                    <m:r>
                      <m:rPr>
                        <m:nor/>
                      </m:rPr>
                      <a:rPr lang="en-US" altLang="zh-CN" sz="1400" dirty="0">
                        <a:latin typeface="+mn-ea"/>
                      </a:rPr>
                      <m:t>(</m:t>
                    </m:r>
                    <m:r>
                      <m:rPr>
                        <m:nor/>
                      </m:rPr>
                      <a:rPr lang="zh-CN" altLang="en-US" sz="1400" dirty="0">
                        <a:latin typeface="+mn-ea"/>
                      </a:rPr>
                      <m:t>根蒂</m:t>
                    </m:r>
                    <m:r>
                      <m:rPr>
                        <m:nor/>
                      </m:rPr>
                      <a:rPr lang="en-US" altLang="zh-CN" sz="1400" dirty="0">
                        <a:latin typeface="+mn-ea"/>
                      </a:rPr>
                      <m:t>=</m:t>
                    </m:r>
                    <m:r>
                      <m:rPr>
                        <m:nor/>
                      </m:rPr>
                      <a:rPr lang="zh-CN" altLang="en-US" sz="1400" dirty="0">
                        <a:latin typeface="+mn-ea"/>
                      </a:rPr>
                      <m:t>蜷缩</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是</m:t>
                    </m:r>
                    <m:r>
                      <m:rPr>
                        <m:nor/>
                      </m:rPr>
                      <a:rPr lang="en-US" altLang="zh-CN" sz="1400" dirty="0">
                        <a:latin typeface="+mn-ea"/>
                      </a:rPr>
                      <m:t>)</m:t>
                    </m:r>
                    <m:r>
                      <a:rPr lang="en-US" altLang="zh-CN" sz="1400" i="1">
                        <a:latin typeface="Cambria Math" panose="02040503050406030204"/>
                        <a:ea typeface="Cambria Math" panose="02040503050406030204"/>
                      </a:rPr>
                      <m:t>×</m:t>
                    </m:r>
                    <m:r>
                      <m:rPr>
                        <m:nor/>
                      </m:rPr>
                      <a:rPr lang="en-US" altLang="zh-CN" sz="1400" dirty="0">
                        <a:latin typeface="+mn-ea"/>
                      </a:rPr>
                      <m:t>P</m:t>
                    </m:r>
                    <m:r>
                      <m:rPr>
                        <m:nor/>
                      </m:rPr>
                      <a:rPr lang="en-US" altLang="zh-CN" sz="1400" dirty="0">
                        <a:latin typeface="+mn-ea"/>
                      </a:rPr>
                      <m:t>(</m:t>
                    </m:r>
                    <m:r>
                      <m:rPr>
                        <m:nor/>
                      </m:rPr>
                      <a:rPr lang="zh-CN" altLang="en-US" sz="1400" dirty="0">
                        <a:latin typeface="+mn-ea"/>
                      </a:rPr>
                      <m:t>敲声</m:t>
                    </m:r>
                    <m:r>
                      <m:rPr>
                        <m:nor/>
                      </m:rPr>
                      <a:rPr lang="en-US" altLang="zh-CN" sz="1400" dirty="0">
                        <a:latin typeface="+mn-ea"/>
                      </a:rPr>
                      <m:t>=</m:t>
                    </m:r>
                    <m:r>
                      <m:rPr>
                        <m:nor/>
                      </m:rPr>
                      <a:rPr lang="zh-CN" altLang="en-US" sz="1400" dirty="0">
                        <a:latin typeface="+mn-ea"/>
                      </a:rPr>
                      <m:t>浊响</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是</m:t>
                    </m:r>
                    <m:r>
                      <m:rPr>
                        <m:nor/>
                      </m:rPr>
                      <a:rPr lang="en-US" altLang="zh-CN" sz="1400" dirty="0">
                        <a:latin typeface="+mn-ea"/>
                      </a:rPr>
                      <m:t>)</m:t>
                    </m:r>
                  </m:oMath>
                </a14:m>
                <a:r>
                  <a:rPr lang="en-US" altLang="zh-CN" sz="1400" dirty="0"/>
                  <a:t> </a:t>
                </a:r>
                <a14:m>
                  <m:oMath xmlns:m="http://schemas.openxmlformats.org/officeDocument/2006/math">
                    <m:r>
                      <m:rPr>
                        <m:nor/>
                      </m:rPr>
                      <a:rPr lang="en-US" altLang="zh-CN" sz="1400" dirty="0">
                        <a:latin typeface="+mn-ea"/>
                      </a:rPr>
                      <m:t>P</m:t>
                    </m:r>
                    <m:r>
                      <m:rPr>
                        <m:nor/>
                      </m:rPr>
                      <a:rPr lang="en-US" altLang="zh-CN" sz="1400" dirty="0">
                        <a:latin typeface="+mn-ea"/>
                      </a:rPr>
                      <m:t>(</m:t>
                    </m:r>
                    <m:r>
                      <m:rPr>
                        <m:nor/>
                      </m:rPr>
                      <a:rPr lang="zh-CN" altLang="en-US" sz="1400" dirty="0">
                        <a:latin typeface="+mn-ea"/>
                      </a:rPr>
                      <m:t>纹理</m:t>
                    </m:r>
                    <m:r>
                      <m:rPr>
                        <m:nor/>
                      </m:rPr>
                      <a:rPr lang="en-US" altLang="zh-CN" sz="1400" dirty="0">
                        <a:latin typeface="+mn-ea"/>
                      </a:rPr>
                      <m:t>=</m:t>
                    </m:r>
                    <m:r>
                      <m:rPr>
                        <m:nor/>
                      </m:rPr>
                      <a:rPr lang="zh-CN" altLang="en-US" sz="1400" dirty="0">
                        <a:latin typeface="+mn-ea"/>
                      </a:rPr>
                      <m:t>清晰</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是</m:t>
                    </m:r>
                    <m:r>
                      <m:rPr>
                        <m:nor/>
                      </m:rPr>
                      <a:rPr lang="en-US" altLang="zh-CN" sz="1400" dirty="0" smtClean="0">
                        <a:latin typeface="+mn-ea"/>
                      </a:rPr>
                      <m:t>)</m:t>
                    </m:r>
                  </m:oMath>
                </a14:m>
                <a:r>
                  <a:rPr lang="en-US" altLang="zh-CN" sz="1400" dirty="0" smtClean="0"/>
                  <a:t> </a:t>
                </a:r>
                <a14:m>
                  <m:oMath xmlns:m="http://schemas.openxmlformats.org/officeDocument/2006/math">
                    <m:r>
                      <a:rPr lang="en-US" altLang="zh-CN" sz="1400" i="1">
                        <a:latin typeface="Cambria Math" panose="02040503050406030204"/>
                        <a:ea typeface="Cambria Math" panose="02040503050406030204"/>
                      </a:rPr>
                      <m:t>×</m:t>
                    </m:r>
                    <m:r>
                      <m:rPr>
                        <m:nor/>
                      </m:rPr>
                      <a:rPr lang="en-US" altLang="zh-CN" sz="1400" dirty="0">
                        <a:latin typeface="+mn-ea"/>
                      </a:rPr>
                      <m:t>P</m:t>
                    </m:r>
                    <m:r>
                      <m:rPr>
                        <m:nor/>
                      </m:rPr>
                      <a:rPr lang="en-US" altLang="zh-CN" sz="1400" dirty="0">
                        <a:latin typeface="+mn-ea"/>
                      </a:rPr>
                      <m:t>(</m:t>
                    </m:r>
                    <m:r>
                      <m:rPr>
                        <m:nor/>
                      </m:rPr>
                      <a:rPr lang="zh-CN" altLang="en-US" sz="1400" dirty="0">
                        <a:latin typeface="+mn-ea"/>
                      </a:rPr>
                      <m:t>脐部</m:t>
                    </m:r>
                    <m:r>
                      <m:rPr>
                        <m:nor/>
                      </m:rPr>
                      <a:rPr lang="en-US" altLang="zh-CN" sz="1400" dirty="0">
                        <a:latin typeface="+mn-ea"/>
                      </a:rPr>
                      <m:t>=</m:t>
                    </m:r>
                    <m:r>
                      <m:rPr>
                        <m:nor/>
                      </m:rPr>
                      <a:rPr lang="zh-CN" altLang="en-US" sz="1400" dirty="0">
                        <a:latin typeface="+mn-ea"/>
                      </a:rPr>
                      <m:t>凹陷</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是</m:t>
                    </m:r>
                    <m:r>
                      <m:rPr>
                        <m:nor/>
                      </m:rPr>
                      <a:rPr lang="en-US" altLang="zh-CN" sz="1400" dirty="0">
                        <a:latin typeface="+mn-ea"/>
                      </a:rPr>
                      <m:t>)</m:t>
                    </m:r>
                  </m:oMath>
                </a14:m>
                <a:r>
                  <a:rPr lang="en-US" altLang="zh-CN" sz="1400" dirty="0">
                    <a:ea typeface="Cambria Math" panose="02040503050406030204"/>
                  </a:rPr>
                  <a:t> </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a:latin typeface="+mn-ea"/>
                  </a:rPr>
                  <a:t>p</a:t>
                </a:r>
                <a:r>
                  <a:rPr lang="en-US" altLang="zh-CN" sz="1400" dirty="0">
                    <a:latin typeface="+mn-ea"/>
                  </a:rPr>
                  <a:t>(</a:t>
                </a:r>
                <a:r>
                  <a:rPr lang="zh-CN" altLang="en-US" sz="1400" dirty="0">
                    <a:latin typeface="+mn-ea"/>
                  </a:rPr>
                  <a:t>密度</a:t>
                </a:r>
                <a:r>
                  <a:rPr lang="en-US" altLang="zh-CN" sz="1400" dirty="0">
                    <a:latin typeface="+mn-ea"/>
                  </a:rPr>
                  <a:t>=0.697|</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smtClean="0">
                    <a:latin typeface="+mn-ea"/>
                  </a:rPr>
                  <a:t>)</a:t>
                </a:r>
                <a:r>
                  <a:rPr lang="en-US" altLang="zh-CN" sz="1400" dirty="0">
                    <a:ea typeface="Cambria Math" panose="02040503050406030204"/>
                  </a:rPr>
                  <a:t> </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smtClean="0">
                    <a:latin typeface="+mn-ea"/>
                  </a:rPr>
                  <a:t>p</a:t>
                </a:r>
                <a:r>
                  <a:rPr lang="en-US" altLang="zh-CN" sz="1400" dirty="0">
                    <a:latin typeface="+mn-ea"/>
                  </a:rPr>
                  <a:t>(</a:t>
                </a:r>
                <a:r>
                  <a:rPr lang="zh-CN" altLang="en-US" sz="1400" dirty="0">
                    <a:latin typeface="+mn-ea"/>
                  </a:rPr>
                  <a:t>含糖量</a:t>
                </a:r>
                <a:r>
                  <a:rPr lang="en-US" altLang="zh-CN" sz="1400" dirty="0">
                    <a:latin typeface="+mn-ea"/>
                  </a:rPr>
                  <a:t>=0.460|</a:t>
                </a:r>
                <a:r>
                  <a:rPr lang="zh-CN" altLang="en-US" sz="1400" dirty="0">
                    <a:latin typeface="+mn-ea"/>
                  </a:rPr>
                  <a:t>好瓜</a:t>
                </a:r>
                <a:r>
                  <a:rPr lang="en-US" altLang="zh-CN" sz="1400" dirty="0">
                    <a:latin typeface="+mn-ea"/>
                  </a:rPr>
                  <a:t>=</a:t>
                </a:r>
                <a:r>
                  <a:rPr lang="zh-CN" altLang="en-US" sz="1400" dirty="0">
                    <a:latin typeface="+mn-ea"/>
                  </a:rPr>
                  <a:t>是</a:t>
                </a:r>
                <a:r>
                  <a:rPr lang="en-US" altLang="zh-CN" sz="1400" dirty="0" smtClean="0">
                    <a:latin typeface="+mn-ea"/>
                  </a:rPr>
                  <a:t>)=0.063</a:t>
                </a:r>
                <a:endParaRPr lang="zh-CN" altLang="en-US" sz="1400" dirty="0">
                  <a:latin typeface="黑体" panose="02010609060101010101" pitchFamily="49" charset="-122"/>
                  <a:ea typeface="黑体" panose="02010609060101010101" pitchFamily="49" charset="-122"/>
                </a:endParaRPr>
              </a:p>
              <a:p>
                <a:pPr lvl="1"/>
                <a:r>
                  <a:rPr lang="en-US" altLang="zh-CN" sz="1400" dirty="0" smtClean="0">
                    <a:latin typeface="+mn-ea"/>
                  </a:rPr>
                  <a:t>P(</a:t>
                </a:r>
                <a:r>
                  <a:rPr lang="zh-CN" altLang="en-US" sz="1400" dirty="0">
                    <a:latin typeface="+mn-ea"/>
                  </a:rPr>
                  <a:t>好瓜</a:t>
                </a:r>
                <a:r>
                  <a:rPr lang="en-US" altLang="zh-CN" sz="1400" dirty="0">
                    <a:latin typeface="+mn-ea"/>
                  </a:rPr>
                  <a:t>=</a:t>
                </a:r>
                <a:r>
                  <a:rPr lang="zh-CN" altLang="en-US" sz="1400" dirty="0">
                    <a:latin typeface="+mn-ea"/>
                  </a:rPr>
                  <a:t>否</a:t>
                </a:r>
                <a:r>
                  <a:rPr lang="en-US" altLang="zh-CN" sz="1400" dirty="0">
                    <a:latin typeface="+mn-ea"/>
                  </a:rPr>
                  <a:t>)</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a:t> </a:t>
                </a:r>
                <a14:m>
                  <m:oMath xmlns:m="http://schemas.openxmlformats.org/officeDocument/2006/math">
                    <m:r>
                      <m:rPr>
                        <m:nor/>
                      </m:rPr>
                      <a:rPr lang="en-US" altLang="zh-CN" sz="1400" dirty="0">
                        <a:latin typeface="+mn-ea"/>
                      </a:rPr>
                      <m:t>P</m:t>
                    </m:r>
                    <m:r>
                      <m:rPr>
                        <m:nor/>
                      </m:rPr>
                      <a:rPr lang="en-US" altLang="zh-CN" sz="1400" dirty="0">
                        <a:latin typeface="+mn-ea"/>
                      </a:rPr>
                      <m:t>(</m:t>
                    </m:r>
                    <m:r>
                      <m:rPr>
                        <m:nor/>
                      </m:rPr>
                      <a:rPr lang="zh-CN" altLang="en-US" sz="1400" dirty="0">
                        <a:latin typeface="+mn-ea"/>
                      </a:rPr>
                      <m:t>色泽</m:t>
                    </m:r>
                    <m:r>
                      <m:rPr>
                        <m:nor/>
                      </m:rPr>
                      <a:rPr lang="en-US" altLang="zh-CN" sz="1400" dirty="0">
                        <a:latin typeface="+mn-ea"/>
                      </a:rPr>
                      <m:t>=</m:t>
                    </m:r>
                    <m:r>
                      <m:rPr>
                        <m:nor/>
                      </m:rPr>
                      <a:rPr lang="zh-CN" altLang="en-US" sz="1400" dirty="0">
                        <a:latin typeface="+mn-ea"/>
                      </a:rPr>
                      <m:t>青绿</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否</m:t>
                    </m:r>
                    <m:r>
                      <m:rPr>
                        <m:nor/>
                      </m:rPr>
                      <a:rPr lang="en-US" altLang="zh-CN" sz="1400" dirty="0">
                        <a:latin typeface="+mn-ea"/>
                      </a:rPr>
                      <m:t>)</m:t>
                    </m:r>
                  </m:oMath>
                </a14:m>
                <a:r>
                  <a:rPr lang="en-US" altLang="zh-CN" sz="1400" dirty="0">
                    <a:ea typeface="Cambria Math" panose="02040503050406030204"/>
                  </a:rPr>
                  <a:t> </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a:t> </a:t>
                </a:r>
                <a14:m>
                  <m:oMath xmlns:m="http://schemas.openxmlformats.org/officeDocument/2006/math">
                    <m:r>
                      <m:rPr>
                        <m:nor/>
                      </m:rPr>
                      <a:rPr lang="en-US" altLang="zh-CN" sz="1400" dirty="0">
                        <a:latin typeface="+mn-ea"/>
                      </a:rPr>
                      <m:t>P</m:t>
                    </m:r>
                    <m:r>
                      <m:rPr>
                        <m:nor/>
                      </m:rPr>
                      <a:rPr lang="en-US" altLang="zh-CN" sz="1400" dirty="0">
                        <a:latin typeface="+mn-ea"/>
                      </a:rPr>
                      <m:t>(</m:t>
                    </m:r>
                    <m:r>
                      <m:rPr>
                        <m:nor/>
                      </m:rPr>
                      <a:rPr lang="zh-CN" altLang="en-US" sz="1400" dirty="0">
                        <a:latin typeface="+mn-ea"/>
                      </a:rPr>
                      <m:t>根蒂</m:t>
                    </m:r>
                    <m:r>
                      <m:rPr>
                        <m:nor/>
                      </m:rPr>
                      <a:rPr lang="en-US" altLang="zh-CN" sz="1400" dirty="0">
                        <a:latin typeface="+mn-ea"/>
                      </a:rPr>
                      <m:t>=</m:t>
                    </m:r>
                    <m:r>
                      <m:rPr>
                        <m:nor/>
                      </m:rPr>
                      <a:rPr lang="zh-CN" altLang="en-US" sz="1400" dirty="0">
                        <a:latin typeface="+mn-ea"/>
                      </a:rPr>
                      <m:t>蜷缩</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否</m:t>
                    </m:r>
                    <m:r>
                      <m:rPr>
                        <m:nor/>
                      </m:rPr>
                      <a:rPr lang="en-US" altLang="zh-CN" sz="1400" dirty="0">
                        <a:latin typeface="+mn-ea"/>
                      </a:rPr>
                      <m:t>)</m:t>
                    </m:r>
                    <m:r>
                      <a:rPr lang="en-US" altLang="zh-CN" sz="1400" i="1">
                        <a:latin typeface="Cambria Math" panose="02040503050406030204"/>
                        <a:ea typeface="Cambria Math" panose="02040503050406030204"/>
                      </a:rPr>
                      <m:t>×</m:t>
                    </m:r>
                    <m:r>
                      <m:rPr>
                        <m:nor/>
                      </m:rPr>
                      <a:rPr lang="en-US" altLang="zh-CN" sz="1400" dirty="0">
                        <a:latin typeface="+mn-ea"/>
                      </a:rPr>
                      <m:t>P</m:t>
                    </m:r>
                    <m:r>
                      <m:rPr>
                        <m:nor/>
                      </m:rPr>
                      <a:rPr lang="en-US" altLang="zh-CN" sz="1400" dirty="0">
                        <a:latin typeface="+mn-ea"/>
                      </a:rPr>
                      <m:t>(</m:t>
                    </m:r>
                    <m:r>
                      <m:rPr>
                        <m:nor/>
                      </m:rPr>
                      <a:rPr lang="zh-CN" altLang="en-US" sz="1400" dirty="0">
                        <a:latin typeface="+mn-ea"/>
                      </a:rPr>
                      <m:t>敲声</m:t>
                    </m:r>
                    <m:r>
                      <m:rPr>
                        <m:nor/>
                      </m:rPr>
                      <a:rPr lang="en-US" altLang="zh-CN" sz="1400" dirty="0">
                        <a:latin typeface="+mn-ea"/>
                      </a:rPr>
                      <m:t>=</m:t>
                    </m:r>
                    <m:r>
                      <m:rPr>
                        <m:nor/>
                      </m:rPr>
                      <a:rPr lang="zh-CN" altLang="en-US" sz="1400" dirty="0">
                        <a:latin typeface="+mn-ea"/>
                      </a:rPr>
                      <m:t>浊响</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否</m:t>
                    </m:r>
                    <m:r>
                      <m:rPr>
                        <m:nor/>
                      </m:rPr>
                      <a:rPr lang="en-US" altLang="zh-CN" sz="1400" dirty="0">
                        <a:latin typeface="+mn-ea"/>
                      </a:rPr>
                      <m:t>)</m:t>
                    </m:r>
                  </m:oMath>
                </a14:m>
                <a:r>
                  <a:rPr lang="en-US" altLang="zh-CN" sz="1400" dirty="0"/>
                  <a:t> </a:t>
                </a:r>
                <a14:m>
                  <m:oMath xmlns:m="http://schemas.openxmlformats.org/officeDocument/2006/math">
                    <m:r>
                      <m:rPr>
                        <m:nor/>
                      </m:rPr>
                      <a:rPr lang="en-US" altLang="zh-CN" sz="1400" dirty="0">
                        <a:latin typeface="+mn-ea"/>
                      </a:rPr>
                      <m:t>P</m:t>
                    </m:r>
                    <m:r>
                      <m:rPr>
                        <m:nor/>
                      </m:rPr>
                      <a:rPr lang="en-US" altLang="zh-CN" sz="1400" dirty="0">
                        <a:latin typeface="+mn-ea"/>
                      </a:rPr>
                      <m:t>(</m:t>
                    </m:r>
                    <m:r>
                      <m:rPr>
                        <m:nor/>
                      </m:rPr>
                      <a:rPr lang="zh-CN" altLang="en-US" sz="1400" dirty="0">
                        <a:latin typeface="+mn-ea"/>
                      </a:rPr>
                      <m:t>纹理</m:t>
                    </m:r>
                    <m:r>
                      <m:rPr>
                        <m:nor/>
                      </m:rPr>
                      <a:rPr lang="en-US" altLang="zh-CN" sz="1400" dirty="0">
                        <a:latin typeface="+mn-ea"/>
                      </a:rPr>
                      <m:t>=</m:t>
                    </m:r>
                    <m:r>
                      <m:rPr>
                        <m:nor/>
                      </m:rPr>
                      <a:rPr lang="zh-CN" altLang="en-US" sz="1400" dirty="0">
                        <a:latin typeface="+mn-ea"/>
                      </a:rPr>
                      <m:t>清晰</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否</m:t>
                    </m:r>
                    <m:r>
                      <m:rPr>
                        <m:nor/>
                      </m:rPr>
                      <a:rPr lang="en-US" altLang="zh-CN" sz="1400" dirty="0">
                        <a:latin typeface="+mn-ea"/>
                      </a:rPr>
                      <m:t>)</m:t>
                    </m:r>
                  </m:oMath>
                </a14:m>
                <a:r>
                  <a:rPr lang="en-US" altLang="zh-CN" sz="1400" dirty="0"/>
                  <a:t> </a:t>
                </a:r>
                <a14:m>
                  <m:oMath xmlns:m="http://schemas.openxmlformats.org/officeDocument/2006/math">
                    <m:r>
                      <a:rPr lang="en-US" altLang="zh-CN" sz="1400" i="1">
                        <a:latin typeface="Cambria Math" panose="02040503050406030204"/>
                        <a:ea typeface="Cambria Math" panose="02040503050406030204"/>
                      </a:rPr>
                      <m:t>×</m:t>
                    </m:r>
                    <m:r>
                      <m:rPr>
                        <m:nor/>
                      </m:rPr>
                      <a:rPr lang="en-US" altLang="zh-CN" sz="1400" dirty="0">
                        <a:latin typeface="+mn-ea"/>
                      </a:rPr>
                      <m:t>P</m:t>
                    </m:r>
                    <m:r>
                      <m:rPr>
                        <m:nor/>
                      </m:rPr>
                      <a:rPr lang="en-US" altLang="zh-CN" sz="1400" dirty="0">
                        <a:latin typeface="+mn-ea"/>
                      </a:rPr>
                      <m:t>(</m:t>
                    </m:r>
                    <m:r>
                      <m:rPr>
                        <m:nor/>
                      </m:rPr>
                      <a:rPr lang="zh-CN" altLang="en-US" sz="1400" dirty="0">
                        <a:latin typeface="+mn-ea"/>
                      </a:rPr>
                      <m:t>脐部</m:t>
                    </m:r>
                    <m:r>
                      <m:rPr>
                        <m:nor/>
                      </m:rPr>
                      <a:rPr lang="en-US" altLang="zh-CN" sz="1400" dirty="0">
                        <a:latin typeface="+mn-ea"/>
                      </a:rPr>
                      <m:t>=</m:t>
                    </m:r>
                    <m:r>
                      <m:rPr>
                        <m:nor/>
                      </m:rPr>
                      <a:rPr lang="zh-CN" altLang="en-US" sz="1400" dirty="0">
                        <a:latin typeface="+mn-ea"/>
                      </a:rPr>
                      <m:t>凹陷</m:t>
                    </m:r>
                    <m:r>
                      <m:rPr>
                        <m:nor/>
                      </m:rPr>
                      <a:rPr lang="en-US" altLang="zh-CN" sz="1400" dirty="0">
                        <a:latin typeface="+mn-ea"/>
                      </a:rPr>
                      <m:t>|</m:t>
                    </m:r>
                    <m:r>
                      <m:rPr>
                        <m:nor/>
                      </m:rPr>
                      <a:rPr lang="zh-CN" altLang="en-US" sz="1400" dirty="0">
                        <a:latin typeface="+mn-ea"/>
                      </a:rPr>
                      <m:t>好瓜</m:t>
                    </m:r>
                    <m:r>
                      <m:rPr>
                        <m:nor/>
                      </m:rPr>
                      <a:rPr lang="en-US" altLang="zh-CN" sz="1400" dirty="0">
                        <a:latin typeface="+mn-ea"/>
                      </a:rPr>
                      <m:t>=</m:t>
                    </m:r>
                    <m:r>
                      <m:rPr>
                        <m:nor/>
                      </m:rPr>
                      <a:rPr lang="zh-CN" altLang="en-US" sz="1400" dirty="0">
                        <a:latin typeface="+mn-ea"/>
                      </a:rPr>
                      <m:t>否</m:t>
                    </m:r>
                    <m:r>
                      <m:rPr>
                        <m:nor/>
                      </m:rPr>
                      <a:rPr lang="en-US" altLang="zh-CN" sz="1400" dirty="0">
                        <a:latin typeface="+mn-ea"/>
                      </a:rPr>
                      <m:t>)</m:t>
                    </m:r>
                  </m:oMath>
                </a14:m>
                <a:r>
                  <a:rPr lang="en-US" altLang="zh-CN" sz="1400" dirty="0">
                    <a:ea typeface="Cambria Math" panose="02040503050406030204"/>
                  </a:rPr>
                  <a:t> </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a:latin typeface="+mn-ea"/>
                  </a:rPr>
                  <a:t>p</a:t>
                </a:r>
                <a:r>
                  <a:rPr lang="en-US" altLang="zh-CN" sz="1400" dirty="0">
                    <a:latin typeface="+mn-ea"/>
                  </a:rPr>
                  <a:t>(</a:t>
                </a:r>
                <a:r>
                  <a:rPr lang="zh-CN" altLang="en-US" sz="1400" dirty="0">
                    <a:latin typeface="+mn-ea"/>
                  </a:rPr>
                  <a:t>密度</a:t>
                </a:r>
                <a:r>
                  <a:rPr lang="en-US" altLang="zh-CN" sz="1400" dirty="0">
                    <a:latin typeface="+mn-ea"/>
                  </a:rPr>
                  <a:t>=0.697|</a:t>
                </a:r>
                <a:r>
                  <a:rPr lang="zh-CN" altLang="en-US" sz="1400" dirty="0">
                    <a:latin typeface="+mn-ea"/>
                  </a:rPr>
                  <a:t>好瓜</a:t>
                </a:r>
                <a:r>
                  <a:rPr lang="en-US" altLang="zh-CN" sz="1400" dirty="0" smtClean="0">
                    <a:latin typeface="+mn-ea"/>
                  </a:rPr>
                  <a:t>=</a:t>
                </a:r>
                <a:r>
                  <a:rPr lang="zh-CN" altLang="en-US" sz="1400" dirty="0">
                    <a:latin typeface="+mn-ea"/>
                  </a:rPr>
                  <a:t>否</a:t>
                </a:r>
                <a:r>
                  <a:rPr lang="en-US" altLang="zh-CN" sz="1400" dirty="0" smtClean="0">
                    <a:latin typeface="+mn-ea"/>
                  </a:rPr>
                  <a:t>)</a:t>
                </a:r>
                <a:r>
                  <a:rPr lang="en-US" altLang="zh-CN" sz="1400" dirty="0" smtClean="0">
                    <a:ea typeface="Cambria Math" panose="02040503050406030204"/>
                  </a:rPr>
                  <a:t> </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a:latin typeface="+mn-ea"/>
                  </a:rPr>
                  <a:t>p</a:t>
                </a:r>
                <a:r>
                  <a:rPr lang="en-US" altLang="zh-CN" sz="1400" dirty="0">
                    <a:latin typeface="+mn-ea"/>
                  </a:rPr>
                  <a:t>(</a:t>
                </a:r>
                <a:r>
                  <a:rPr lang="zh-CN" altLang="en-US" sz="1400" dirty="0">
                    <a:latin typeface="+mn-ea"/>
                  </a:rPr>
                  <a:t>含糖量</a:t>
                </a:r>
                <a:r>
                  <a:rPr lang="en-US" altLang="zh-CN" sz="1400" dirty="0">
                    <a:latin typeface="+mn-ea"/>
                  </a:rPr>
                  <a:t>=0.460|</a:t>
                </a:r>
                <a:r>
                  <a:rPr lang="zh-CN" altLang="en-US" sz="1400" dirty="0">
                    <a:latin typeface="+mn-ea"/>
                  </a:rPr>
                  <a:t>好瓜</a:t>
                </a:r>
                <a:r>
                  <a:rPr lang="en-US" altLang="zh-CN" sz="1400" dirty="0" smtClean="0">
                    <a:latin typeface="+mn-ea"/>
                  </a:rPr>
                  <a:t>=</a:t>
                </a:r>
                <a:r>
                  <a:rPr lang="zh-CN" altLang="en-US" sz="1400" dirty="0">
                    <a:latin typeface="+mn-ea"/>
                  </a:rPr>
                  <a:t>否</a:t>
                </a:r>
                <a:r>
                  <a:rPr lang="en-US" altLang="zh-CN" sz="1400" dirty="0" smtClean="0">
                    <a:latin typeface="+mn-ea"/>
                  </a:rPr>
                  <a:t>)=0.068</a:t>
                </a:r>
                <a:r>
                  <a:rPr lang="en-US" altLang="zh-CN" sz="1400" dirty="0">
                    <a:ea typeface="Cambria Math" panose="02040503050406030204"/>
                  </a:rPr>
                  <a:t> </a:t>
                </a:r>
                <a14:m>
                  <m:oMath xmlns:m="http://schemas.openxmlformats.org/officeDocument/2006/math">
                    <m:r>
                      <a:rPr lang="en-US" altLang="zh-CN" sz="1400" i="1">
                        <a:latin typeface="Cambria Math" panose="02040503050406030204"/>
                        <a:ea typeface="Cambria Math" panose="02040503050406030204"/>
                      </a:rPr>
                      <m:t>×</m:t>
                    </m:r>
                  </m:oMath>
                </a14:m>
                <a:r>
                  <a:rPr lang="en-US" altLang="zh-CN" sz="1400" dirty="0" smtClean="0">
                    <a:latin typeface="+mn-ea"/>
                  </a:rPr>
                  <a:t>10</a:t>
                </a:r>
                <a:r>
                  <a:rPr lang="en-US" altLang="zh-CN" sz="1400" baseline="30000" dirty="0" smtClean="0">
                    <a:latin typeface="+mn-ea"/>
                  </a:rPr>
                  <a:t>-5</a:t>
                </a:r>
                <a:endParaRPr lang="zh-CN" altLang="en-US" sz="1400" baseline="30000" dirty="0">
                  <a:latin typeface="+mn-ea"/>
                </a:endParaRPr>
              </a:p>
              <a:p>
                <a:pPr lvl="1"/>
                <a:r>
                  <a:rPr lang="zh-CN" altLang="en-US" sz="1400" dirty="0" smtClean="0">
                    <a:latin typeface="+mn-ea"/>
                  </a:rPr>
                  <a:t>因此，测</a:t>
                </a:r>
                <a:r>
                  <a:rPr lang="en-US" altLang="zh-CN" sz="1400" dirty="0" smtClean="0">
                    <a:latin typeface="+mn-ea"/>
                  </a:rPr>
                  <a:t>1</a:t>
                </a:r>
                <a:r>
                  <a:rPr lang="zh-CN" altLang="en-US" sz="1400" dirty="0" smtClean="0">
                    <a:latin typeface="+mn-ea"/>
                  </a:rPr>
                  <a:t>被判断成为好瓜</a:t>
                </a:r>
                <a:endParaRPr lang="zh-CN" altLang="en-US" sz="1400" dirty="0">
                  <a:latin typeface="+mn-ea"/>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8259"/>
                </a:stretch>
              </a:blipFill>
            </p:spPr>
            <p:txBody>
              <a:bodyPr/>
              <a:lstStyle/>
              <a:p>
                <a:r>
                  <a:rPr lang="zh-CN" altLang="en-US">
                    <a:noFill/>
                  </a:rPr>
                  <a:t> </a:t>
                </a:r>
              </a:p>
            </p:txBody>
          </p:sp>
        </mc:Fallback>
      </mc:AlternateContent>
      <p:pic>
        <p:nvPicPr>
          <p:cNvPr id="9" name="内容占位符 3"/>
          <p:cNvPicPr>
            <a:picLocks noGrp="1" noChangeAspect="1"/>
          </p:cNvPicPr>
          <p:nvPr/>
        </p:nvPicPr>
        <p:blipFill>
          <a:blip r:embed="rId2"/>
          <a:stretch>
            <a:fillRect/>
          </a:stretch>
        </p:blipFill>
        <p:spPr>
          <a:xfrm>
            <a:off x="2051720" y="893139"/>
            <a:ext cx="5396325" cy="3399957"/>
          </a:xfrm>
          <a:prstGeom prst="rect">
            <a:avLst/>
          </a:prstGeom>
        </p:spPr>
      </p:pic>
      <p:pic>
        <p:nvPicPr>
          <p:cNvPr id="6" name="图片 5"/>
          <p:cNvPicPr>
            <a:picLocks noChangeAspect="1"/>
          </p:cNvPicPr>
          <p:nvPr/>
        </p:nvPicPr>
        <p:blipFill>
          <a:blip r:embed="rId3"/>
          <a:stretch>
            <a:fillRect/>
          </a:stretch>
        </p:blipFill>
        <p:spPr>
          <a:xfrm>
            <a:off x="2088232" y="4256256"/>
            <a:ext cx="5148064" cy="52313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例子</a:t>
            </a:r>
            <a:r>
              <a:rPr lang="zh-CN" altLang="en-US" sz="2800" dirty="0">
                <a:latin typeface="黑体" panose="02010609060101010101" pitchFamily="49" charset="-122"/>
                <a:ea typeface="黑体" panose="02010609060101010101" pitchFamily="49" charset="-122"/>
              </a:rPr>
              <a:t>：用西瓜数据集</a:t>
            </a:r>
            <a:r>
              <a:rPr lang="en-US" altLang="zh-CN" sz="2800" dirty="0">
                <a:latin typeface="黑体" panose="02010609060101010101" pitchFamily="49" charset="-122"/>
                <a:ea typeface="黑体" panose="02010609060101010101" pitchFamily="49" charset="-122"/>
              </a:rPr>
              <a:t>3.0</a:t>
            </a:r>
            <a:r>
              <a:rPr lang="zh-CN" altLang="en-US" sz="2800" dirty="0">
                <a:latin typeface="黑体" panose="02010609060101010101" pitchFamily="49" charset="-122"/>
                <a:ea typeface="黑体" panose="02010609060101010101" pitchFamily="49" charset="-122"/>
              </a:rPr>
              <a:t>训练一个朴素贝叶斯分类器，对测试例“测</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”进行</a:t>
            </a:r>
            <a:r>
              <a:rPr lang="zh-CN" altLang="en-US" sz="2800" dirty="0" smtClean="0">
                <a:latin typeface="黑体" panose="02010609060101010101" pitchFamily="49" charset="-122"/>
                <a:ea typeface="黑体" panose="02010609060101010101" pitchFamily="49" charset="-122"/>
              </a:rPr>
              <a:t>分类</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若某个属性值在训练集中没有与某个类同时出现过，则直接计算会出现</a:t>
            </a:r>
            <a:r>
              <a:rPr lang="zh-CN" altLang="en-US" sz="2800" dirty="0" smtClean="0">
                <a:latin typeface="黑体" panose="02010609060101010101" pitchFamily="49" charset="-122"/>
                <a:ea typeface="黑体" panose="02010609060101010101" pitchFamily="49" charset="-122"/>
              </a:rPr>
              <a:t>问题</a:t>
            </a:r>
            <a:r>
              <a:rPr lang="zh-CN" altLang="en-US" sz="2800" dirty="0">
                <a:latin typeface="黑体" panose="02010609060101010101" pitchFamily="49" charset="-122"/>
                <a:ea typeface="黑体" panose="02010609060101010101" pitchFamily="49" charset="-122"/>
              </a:rPr>
              <a:t>，</a:t>
            </a:r>
            <a:r>
              <a:rPr lang="zh-CN" altLang="en-US" sz="2800" dirty="0" smtClean="0">
                <a:latin typeface="黑体" panose="02010609060101010101" pitchFamily="49" charset="-122"/>
                <a:ea typeface="黑体" panose="02010609060101010101" pitchFamily="49" charset="-122"/>
              </a:rPr>
              <a:t>比如</a:t>
            </a:r>
            <a:r>
              <a:rPr lang="zh-CN" altLang="en-US" sz="2800" dirty="0">
                <a:latin typeface="黑体" panose="02010609060101010101" pitchFamily="49" charset="-122"/>
                <a:ea typeface="黑体" panose="02010609060101010101" pitchFamily="49" charset="-122"/>
              </a:rPr>
              <a:t>“敲声</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清脆”测试例，训练集中没有该样例，因此连乘式计算的概率值为</a:t>
            </a:r>
            <a:r>
              <a:rPr lang="en-US" altLang="zh-CN" sz="2800" dirty="0">
                <a:latin typeface="黑体" panose="02010609060101010101" pitchFamily="49" charset="-122"/>
                <a:ea typeface="黑体" panose="02010609060101010101" pitchFamily="49" charset="-122"/>
              </a:rPr>
              <a:t>0</a:t>
            </a:r>
            <a:r>
              <a:rPr lang="zh-CN" altLang="en-US" sz="2800" dirty="0">
                <a:latin typeface="黑体" panose="02010609060101010101" pitchFamily="49" charset="-122"/>
                <a:ea typeface="黑体" panose="02010609060101010101" pitchFamily="49" charset="-122"/>
              </a:rPr>
              <a:t>，无论其他属性上明显像好瓜，分类结果都是“好瓜</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否”，这显然不合理</a:t>
            </a:r>
            <a:endParaRPr lang="en-US" altLang="zh-CN" sz="28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648072" y="2204863"/>
            <a:ext cx="8100392" cy="823151"/>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例子</a:t>
            </a:r>
            <a:r>
              <a:rPr lang="zh-CN" altLang="en-US" sz="2800" dirty="0">
                <a:latin typeface="黑体" panose="02010609060101010101" pitchFamily="49" charset="-122"/>
                <a:ea typeface="黑体" panose="02010609060101010101" pitchFamily="49" charset="-122"/>
              </a:rPr>
              <a:t>：用西瓜数据集</a:t>
            </a:r>
            <a:r>
              <a:rPr lang="en-US" altLang="zh-CN" sz="2800" dirty="0">
                <a:latin typeface="黑体" panose="02010609060101010101" pitchFamily="49" charset="-122"/>
                <a:ea typeface="黑体" panose="02010609060101010101" pitchFamily="49" charset="-122"/>
              </a:rPr>
              <a:t>3.0</a:t>
            </a:r>
            <a:r>
              <a:rPr lang="zh-CN" altLang="en-US" sz="2800" dirty="0">
                <a:latin typeface="黑体" panose="02010609060101010101" pitchFamily="49" charset="-122"/>
                <a:ea typeface="黑体" panose="02010609060101010101" pitchFamily="49" charset="-122"/>
              </a:rPr>
              <a:t>训练一个朴素贝叶斯分类器，对测试例“测</a:t>
            </a:r>
            <a:r>
              <a:rPr lang="en-US" altLang="zh-CN" sz="2800" dirty="0">
                <a:latin typeface="黑体" panose="02010609060101010101" pitchFamily="49" charset="-122"/>
                <a:ea typeface="黑体" panose="02010609060101010101" pitchFamily="49" charset="-122"/>
              </a:rPr>
              <a:t>1</a:t>
            </a:r>
            <a:r>
              <a:rPr lang="zh-CN" altLang="en-US" sz="2800" dirty="0">
                <a:latin typeface="黑体" panose="02010609060101010101" pitchFamily="49" charset="-122"/>
                <a:ea typeface="黑体" panose="02010609060101010101" pitchFamily="49" charset="-122"/>
              </a:rPr>
              <a:t>”进行</a:t>
            </a:r>
            <a:r>
              <a:rPr lang="zh-CN" altLang="en-US" sz="2800" dirty="0" smtClean="0">
                <a:latin typeface="黑体" panose="02010609060101010101" pitchFamily="49" charset="-122"/>
                <a:ea typeface="黑体" panose="02010609060101010101" pitchFamily="49" charset="-122"/>
              </a:rPr>
              <a:t>分类</a:t>
            </a:r>
            <a:endParaRPr lang="en-US" altLang="zh-CN" sz="2800" dirty="0" smtClean="0">
              <a:latin typeface="黑体" panose="02010609060101010101" pitchFamily="49" charset="-122"/>
              <a:ea typeface="黑体" panose="02010609060101010101" pitchFamily="49" charset="-122"/>
            </a:endParaRPr>
          </a:p>
          <a:p>
            <a:endParaRPr lang="en-US" altLang="zh-CN" sz="2800" dirty="0">
              <a:latin typeface="黑体" panose="02010609060101010101" pitchFamily="49" charset="-122"/>
              <a:ea typeface="黑体" panose="02010609060101010101" pitchFamily="49" charset="-122"/>
            </a:endParaRPr>
          </a:p>
          <a:p>
            <a:endParaRPr lang="en-US" altLang="zh-CN" sz="2800" dirty="0" smtClean="0">
              <a:latin typeface="黑体" panose="02010609060101010101" pitchFamily="49" charset="-122"/>
              <a:ea typeface="黑体" panose="02010609060101010101" pitchFamily="49" charset="-122"/>
            </a:endParaRPr>
          </a:p>
          <a:p>
            <a:r>
              <a:rPr lang="zh-CN" altLang="en-US" sz="2800" dirty="0">
                <a:latin typeface="黑体" panose="02010609060101010101" pitchFamily="49" charset="-122"/>
                <a:ea typeface="黑体" panose="02010609060101010101" pitchFamily="49" charset="-122"/>
              </a:rPr>
              <a:t>为了避免其他属性携带的信息被训练集中未出现的属性值“抹去”，在估计概率值时通常要进行“拉普拉斯修正”（</a:t>
            </a:r>
            <a:r>
              <a:rPr lang="en-US" altLang="zh-CN" sz="2800" dirty="0" err="1">
                <a:latin typeface="Times New Roman" panose="02020603050405020304" pitchFamily="18" charset="0"/>
                <a:ea typeface="黑体" panose="02010609060101010101" pitchFamily="49" charset="-122"/>
                <a:cs typeface="Times New Roman" panose="02020603050405020304" pitchFamily="18" charset="0"/>
              </a:rPr>
              <a:t>Laplacian</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correction</a:t>
            </a:r>
            <a:r>
              <a:rPr lang="zh-CN" altLang="en-US" sz="2800" dirty="0" smtClean="0">
                <a:latin typeface="黑体" panose="02010609060101010101" pitchFamily="49" charset="-122"/>
                <a:ea typeface="黑体" panose="02010609060101010101" pitchFamily="49" charset="-122"/>
              </a:rPr>
              <a:t>）</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mn-ea"/>
              </a:rPr>
              <a:t>令</a:t>
            </a:r>
            <a:r>
              <a:rPr lang="en-US" altLang="zh-CN" sz="2400" i="1" dirty="0" smtClean="0">
                <a:latin typeface="Times New Roman" panose="02020603050405020304" pitchFamily="18" charset="0"/>
                <a:cs typeface="Times New Roman" panose="02020603050405020304" pitchFamily="18" charset="0"/>
              </a:rPr>
              <a:t>N</a:t>
            </a:r>
            <a:r>
              <a:rPr lang="zh-CN" altLang="en-US" sz="2400" dirty="0" smtClean="0">
                <a:latin typeface="+mn-ea"/>
              </a:rPr>
              <a:t>表示训练集</a:t>
            </a:r>
            <a:r>
              <a:rPr lang="en-US" altLang="zh-CN" sz="2400" i="1" dirty="0">
                <a:latin typeface="Times New Roman" panose="02020603050405020304" pitchFamily="18" charset="0"/>
                <a:cs typeface="Times New Roman" panose="02020603050405020304" pitchFamily="18" charset="0"/>
              </a:rPr>
              <a:t>D</a:t>
            </a:r>
            <a:r>
              <a:rPr lang="zh-CN" altLang="en-US" sz="2400" dirty="0" smtClean="0">
                <a:latin typeface="+mn-ea"/>
              </a:rPr>
              <a:t>中</a:t>
            </a:r>
            <a:r>
              <a:rPr lang="zh-CN" altLang="en-US" sz="2400" dirty="0">
                <a:latin typeface="+mn-ea"/>
              </a:rPr>
              <a:t>可能的类别数，  </a:t>
            </a:r>
            <a:r>
              <a:rPr lang="zh-CN" altLang="en-US" sz="2400" dirty="0" smtClean="0">
                <a:latin typeface="+mn-ea"/>
              </a:rPr>
              <a:t>表示第</a:t>
            </a:r>
            <a:r>
              <a:rPr lang="en-US" altLang="zh-CN" sz="2400" i="1" dirty="0" err="1">
                <a:latin typeface="Times New Roman" panose="02020603050405020304" pitchFamily="18" charset="0"/>
                <a:cs typeface="Times New Roman" panose="02020603050405020304" pitchFamily="18" charset="0"/>
              </a:rPr>
              <a:t>i</a:t>
            </a:r>
            <a:r>
              <a:rPr lang="zh-CN" altLang="en-US" sz="2400" dirty="0" smtClean="0">
                <a:latin typeface="+mn-ea"/>
              </a:rPr>
              <a:t>个</a:t>
            </a:r>
            <a:r>
              <a:rPr lang="zh-CN" altLang="en-US" sz="2400" dirty="0">
                <a:latin typeface="+mn-ea"/>
              </a:rPr>
              <a:t>属性可能的取值数，</a:t>
            </a:r>
            <a:r>
              <a:rPr lang="zh-CN" altLang="en-US" sz="2400" dirty="0" smtClean="0">
                <a:latin typeface="+mn-ea"/>
              </a:rPr>
              <a:t>则概率公式修正</a:t>
            </a:r>
            <a:r>
              <a:rPr lang="zh-CN" altLang="en-US" sz="2400" dirty="0">
                <a:latin typeface="+mn-ea"/>
              </a:rPr>
              <a:t>为</a:t>
            </a:r>
            <a:endParaRPr lang="zh-CN" altLang="en-US" sz="2400" dirty="0">
              <a:latin typeface="+mn-ea"/>
            </a:endParaRPr>
          </a:p>
          <a:p>
            <a:pPr lvl="1"/>
            <a:endParaRPr lang="en-US" altLang="zh-CN" sz="2400" dirty="0">
              <a:latin typeface="黑体" panose="02010609060101010101" pitchFamily="49" charset="-122"/>
              <a:ea typeface="黑体" panose="02010609060101010101" pitchFamily="49" charset="-122"/>
            </a:endParaRPr>
          </a:p>
          <a:p>
            <a:endParaRPr lang="zh-CN" altLang="en-US" sz="2800" dirty="0">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stretch>
            <a:fillRect/>
          </a:stretch>
        </p:blipFill>
        <p:spPr>
          <a:xfrm>
            <a:off x="648072" y="2204863"/>
            <a:ext cx="8100392" cy="823151"/>
          </a:xfrm>
          <a:prstGeom prst="rect">
            <a:avLst/>
          </a:prstGeom>
        </p:spPr>
      </p:pic>
      <p:graphicFrame>
        <p:nvGraphicFramePr>
          <p:cNvPr id="3" name="对象 2"/>
          <p:cNvGraphicFramePr>
            <a:graphicFrameLocks noChangeAspect="1"/>
          </p:cNvGraphicFramePr>
          <p:nvPr/>
        </p:nvGraphicFramePr>
        <p:xfrm>
          <a:off x="5840096" y="4554507"/>
          <a:ext cx="285750" cy="277813"/>
        </p:xfrm>
        <a:graphic>
          <a:graphicData uri="http://schemas.openxmlformats.org/presentationml/2006/ole">
            <mc:AlternateContent xmlns:mc="http://schemas.openxmlformats.org/markup-compatibility/2006">
              <mc:Choice xmlns:v="urn:schemas-microsoft-com:vml" Requires="v">
                <p:oleObj spid="_x0000_s14667" name="Formula" r:id="rId2" imgW="158750" imgH="156210" progId="Equation.Ribbit">
                  <p:embed/>
                </p:oleObj>
              </mc:Choice>
              <mc:Fallback>
                <p:oleObj name="Formula" r:id="rId2" imgW="158750" imgH="156210" progId="Equation.Ribbit">
                  <p:embed/>
                  <p:pic>
                    <p:nvPicPr>
                      <p:cNvPr id="0" name="对象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0096" y="4554507"/>
                        <a:ext cx="28575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4572000" y="5373370"/>
          <a:ext cx="1838960" cy="785495"/>
        </p:xfrm>
        <a:graphic>
          <a:graphicData uri="http://schemas.openxmlformats.org/presentationml/2006/ole">
            <mc:AlternateContent xmlns:mc="http://schemas.openxmlformats.org/markup-compatibility/2006">
              <mc:Choice xmlns:v="urn:schemas-microsoft-com:vml" Requires="v">
                <p:oleObj spid="_x0000_s1025" name="" r:id="rId4" imgW="1219200" imgH="520700" progId="Equation.KSEE3">
                  <p:embed/>
                </p:oleObj>
              </mc:Choice>
              <mc:Fallback>
                <p:oleObj name="" r:id="rId4" imgW="1219200" imgH="520700" progId="Equation.KSEE3">
                  <p:embed/>
                  <p:pic>
                    <p:nvPicPr>
                      <p:cNvPr id="0" name="图片 1024"/>
                      <p:cNvPicPr/>
                      <p:nvPr/>
                    </p:nvPicPr>
                    <p:blipFill>
                      <a:blip r:embed="rId5"/>
                      <a:stretch>
                        <a:fillRect/>
                      </a:stretch>
                    </p:blipFill>
                    <p:spPr>
                      <a:xfrm>
                        <a:off x="4572000" y="5373370"/>
                        <a:ext cx="1838960" cy="785495"/>
                      </a:xfrm>
                      <a:prstGeom prst="rect">
                        <a:avLst/>
                      </a:prstGeom>
                    </p:spPr>
                  </p:pic>
                </p:oleObj>
              </mc:Fallback>
            </mc:AlternateContent>
          </a:graphicData>
        </a:graphic>
      </p:graphicFrame>
      <p:graphicFrame>
        <p:nvGraphicFramePr>
          <p:cNvPr id="16" name="对象 15">
            <a:hlinkClick r:id="" action="ppaction://ole?verb="/>
          </p:cNvPr>
          <p:cNvGraphicFramePr>
            <a:graphicFrameLocks noChangeAspect="1"/>
          </p:cNvGraphicFramePr>
          <p:nvPr/>
        </p:nvGraphicFramePr>
        <p:xfrm>
          <a:off x="2345690" y="5445125"/>
          <a:ext cx="1345565" cy="682625"/>
        </p:xfrm>
        <a:graphic>
          <a:graphicData uri="http://schemas.openxmlformats.org/presentationml/2006/ole">
            <mc:AlternateContent xmlns:mc="http://schemas.openxmlformats.org/markup-compatibility/2006">
              <mc:Choice xmlns:v="urn:schemas-microsoft-com:vml" Requires="v">
                <p:oleObj spid="_x0000_s5" name="" r:id="rId6" imgW="927100" imgH="469900" progId="Equation.KSEE3">
                  <p:embed/>
                </p:oleObj>
              </mc:Choice>
              <mc:Fallback>
                <p:oleObj name="" r:id="rId6" imgW="927100" imgH="469900" progId="Equation.KSEE3">
                  <p:embed/>
                  <p:pic>
                    <p:nvPicPr>
                      <p:cNvPr id="0" name="图片 1024"/>
                      <p:cNvPicPr/>
                      <p:nvPr/>
                    </p:nvPicPr>
                    <p:blipFill>
                      <a:blip r:embed="rId7"/>
                      <a:stretch>
                        <a:fillRect/>
                      </a:stretch>
                    </p:blipFill>
                    <p:spPr>
                      <a:xfrm>
                        <a:off x="2345690" y="5445125"/>
                        <a:ext cx="1345565" cy="6826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贝叶斯决策论</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极大似然估计</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a:solidFill>
                  <a:schemeClr val="bg1">
                    <a:lumMod val="85000"/>
                  </a:schemeClr>
                </a:solidFill>
                <a:latin typeface="黑体" panose="02010609060101010101" pitchFamily="49" charset="-122"/>
                <a:ea typeface="黑体" panose="02010609060101010101" pitchFamily="49" charset="-122"/>
              </a:rPr>
              <a:t>朴素贝叶斯分类</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latin typeface="黑体" panose="02010609060101010101" pitchFamily="49" charset="-122"/>
                <a:ea typeface="黑体" panose="02010609060101010101" pitchFamily="49" charset="-122"/>
                <a:sym typeface="+mn-ea"/>
              </a:rPr>
              <a:t>半朴素贝叶斯分类</a:t>
            </a:r>
            <a:endParaRPr lang="zh-CN" altLang="en-US" sz="2800" b="1" dirty="0" smtClean="0">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算法</a:t>
            </a:r>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背景知识</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贝叶斯决策论</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极大似然估计</a:t>
            </a:r>
            <a:endParaRPr lang="en-US" altLang="zh-CN" sz="2800" b="1" dirty="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朴素</a:t>
            </a:r>
            <a:r>
              <a:rPr lang="zh-CN" altLang="en-US" sz="2800" b="1" dirty="0" smtClean="0">
                <a:latin typeface="黑体" panose="02010609060101010101" pitchFamily="49" charset="-122"/>
                <a:ea typeface="黑体" panose="02010609060101010101" pitchFamily="49" charset="-122"/>
              </a:rPr>
              <a:t>贝叶斯分类</a:t>
            </a:r>
            <a:endParaRPr lang="zh-CN" altLang="en-US"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半朴素贝叶斯分类</a:t>
            </a:r>
            <a:endParaRPr lang="zh-CN" altLang="en-US" sz="2800" b="1" dirty="0" smtClean="0">
              <a:latin typeface="黑体" panose="02010609060101010101" pitchFamily="49" charset="-122"/>
              <a:ea typeface="黑体" panose="02010609060101010101" pitchFamily="49" charset="-122"/>
            </a:endParaRPr>
          </a:p>
          <a:p>
            <a:r>
              <a:rPr lang="en-US" altLang="zh-CN" sz="2800" b="1" dirty="0" smtClean="0">
                <a:latin typeface="Times New Roman" panose="02020603050405020304" pitchFamily="18" charset="0"/>
                <a:ea typeface="黑体" panose="02010609060101010101" pitchFamily="49" charset="-122"/>
                <a:cs typeface="Times New Roman" panose="02020603050405020304" pitchFamily="18" charset="0"/>
              </a:rPr>
              <a:t>EM</a:t>
            </a:r>
            <a:r>
              <a:rPr lang="zh-CN" altLang="en-US" sz="2800" b="1" dirty="0" smtClean="0">
                <a:latin typeface="黑体" panose="02010609060101010101" pitchFamily="49" charset="-122"/>
                <a:ea typeface="黑体" panose="02010609060101010101" pitchFamily="49" charset="-122"/>
              </a:rPr>
              <a:t>算法</a:t>
            </a:r>
            <a:endParaRPr lang="en-US" altLang="zh-CN" sz="2800" b="1" dirty="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半朴素贝叶斯分类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定义</a:t>
            </a:r>
            <a:endParaRPr lang="en-US" altLang="zh-CN" sz="2800" dirty="0" smtClean="0">
              <a:latin typeface="黑体" panose="02010609060101010101" pitchFamily="49" charset="-122"/>
              <a:ea typeface="黑体" panose="02010609060101010101" pitchFamily="49" charset="-122"/>
            </a:endParaRPr>
          </a:p>
          <a:p>
            <a:pPr lvl="1"/>
            <a:r>
              <a:rPr lang="zh-CN" altLang="en-US" sz="2400" dirty="0">
                <a:latin typeface="+mn-ea"/>
              </a:rPr>
              <a:t>为了降低贝叶斯公式中估计后验概率的困难，朴素贝叶斯分类器采用的属性条件独立性假设；对属性条件独立假设进行一定程度的放松，由此产生了一类称为“半朴素贝叶斯分类器”</a:t>
            </a:r>
            <a:r>
              <a:rPr lang="en-US" altLang="zh-CN" sz="2400" dirty="0">
                <a:latin typeface="+mn-ea"/>
              </a:rPr>
              <a:t> (</a:t>
            </a:r>
            <a:r>
              <a:rPr lang="en-US" altLang="zh-CN" sz="2400" dirty="0">
                <a:latin typeface="Times New Roman" panose="02020603050405020304" pitchFamily="18" charset="0"/>
                <a:cs typeface="Times New Roman" panose="02020603050405020304" pitchFamily="18" charset="0"/>
              </a:rPr>
              <a:t>semi-naïve Bayes classifiers</a:t>
            </a:r>
            <a:r>
              <a:rPr lang="en-US" altLang="zh-CN" sz="2400" dirty="0">
                <a:latin typeface="+mn-ea"/>
              </a:rPr>
              <a:t>)</a:t>
            </a:r>
            <a:endParaRPr lang="en-US" altLang="zh-CN" sz="2400" dirty="0">
              <a:latin typeface="+mn-ea"/>
            </a:endParaRPr>
          </a:p>
          <a:p>
            <a:pPr lvl="1"/>
            <a:r>
              <a:rPr lang="zh-CN" altLang="en-US" sz="2400" dirty="0" smtClean="0">
                <a:sym typeface="+mn-ea"/>
              </a:rPr>
              <a:t>半朴素贝叶斯分类器最常用的一种策略：“独依赖估计”</a:t>
            </a:r>
            <a:r>
              <a:rPr lang="en-US" altLang="zh-CN" sz="2400" dirty="0" smtClean="0">
                <a:sym typeface="+mn-ea"/>
              </a:rPr>
              <a:t>(One-Dependent Estimator,</a:t>
            </a:r>
            <a:r>
              <a:rPr lang="zh-CN" altLang="en-US" sz="2400" dirty="0" smtClean="0">
                <a:sym typeface="+mn-ea"/>
              </a:rPr>
              <a:t>简称</a:t>
            </a:r>
            <a:r>
              <a:rPr lang="en-US" altLang="zh-CN" sz="2400" dirty="0" smtClean="0">
                <a:sym typeface="+mn-ea"/>
              </a:rPr>
              <a:t>ODE)</a:t>
            </a:r>
            <a:r>
              <a:rPr lang="zh-CN" altLang="en-US" sz="2400" dirty="0" smtClean="0">
                <a:sym typeface="+mn-ea"/>
              </a:rPr>
              <a:t>，假设每个属性在类别之外最多仅依赖一个其他属性，即</a:t>
            </a:r>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a:p>
            <a:pPr lvl="1"/>
            <a:r>
              <a:rPr lang="zh-CN" altLang="en-US" sz="2400" dirty="0" smtClean="0">
                <a:sym typeface="+mn-ea"/>
              </a:rPr>
              <a:t>其中</a:t>
            </a:r>
            <a:r>
              <a:rPr lang="en-US" altLang="zh-CN" sz="2400" i="1" dirty="0" smtClean="0">
                <a:latin typeface="Times New Roman" panose="02020603050405020304" pitchFamily="18" charset="0"/>
                <a:cs typeface="Times New Roman" panose="02020603050405020304" pitchFamily="18" charset="0"/>
                <a:sym typeface="+mn-ea"/>
              </a:rPr>
              <a:t>pa</a:t>
            </a:r>
            <a:r>
              <a:rPr lang="en-US" altLang="zh-CN" sz="2400" i="1" baseline="-25000" dirty="0" smtClean="0">
                <a:latin typeface="Times New Roman" panose="02020603050405020304" pitchFamily="18" charset="0"/>
                <a:cs typeface="Times New Roman" panose="02020603050405020304" pitchFamily="18" charset="0"/>
                <a:sym typeface="+mn-ea"/>
              </a:rPr>
              <a:t>i</a:t>
            </a:r>
            <a:r>
              <a:rPr lang="zh-CN" altLang="en-US" sz="2400" dirty="0" smtClean="0">
                <a:latin typeface="Times New Roman" panose="02020603050405020304" pitchFamily="18" charset="0"/>
                <a:cs typeface="Times New Roman" panose="02020603050405020304" pitchFamily="18" charset="0"/>
                <a:sym typeface="+mn-ea"/>
              </a:rPr>
              <a:t>为属性</a:t>
            </a:r>
            <a:r>
              <a:rPr lang="en-US" altLang="zh-CN" sz="2400" i="1" dirty="0" smtClean="0">
                <a:latin typeface="Times New Roman" panose="02020603050405020304" pitchFamily="18" charset="0"/>
                <a:cs typeface="Times New Roman" panose="02020603050405020304" pitchFamily="18" charset="0"/>
                <a:sym typeface="+mn-ea"/>
              </a:rPr>
              <a:t>x</a:t>
            </a:r>
            <a:r>
              <a:rPr lang="en-US" altLang="zh-CN" sz="2400" i="1" baseline="-25000" dirty="0" smtClean="0">
                <a:latin typeface="Times New Roman" panose="02020603050405020304" pitchFamily="18" charset="0"/>
                <a:cs typeface="Times New Roman" panose="02020603050405020304" pitchFamily="18" charset="0"/>
                <a:sym typeface="+mn-ea"/>
              </a:rPr>
              <a:t>i</a:t>
            </a:r>
            <a:r>
              <a:rPr lang="zh-CN" altLang="en-US" sz="2400" dirty="0" smtClean="0">
                <a:sym typeface="+mn-ea"/>
              </a:rPr>
              <a:t>所依赖的属性，称为</a:t>
            </a:r>
            <a:r>
              <a:rPr lang="en-US" altLang="zh-CN" sz="2400" i="1" dirty="0" smtClean="0">
                <a:latin typeface="Times New Roman" panose="02020603050405020304" pitchFamily="18" charset="0"/>
                <a:cs typeface="Times New Roman" panose="02020603050405020304" pitchFamily="18" charset="0"/>
                <a:sym typeface="+mn-ea"/>
              </a:rPr>
              <a:t>x</a:t>
            </a:r>
            <a:r>
              <a:rPr lang="en-US" altLang="zh-CN" sz="2400" i="1" baseline="-25000" dirty="0" smtClean="0">
                <a:latin typeface="Times New Roman" panose="02020603050405020304" pitchFamily="18" charset="0"/>
                <a:cs typeface="Times New Roman" panose="02020603050405020304" pitchFamily="18" charset="0"/>
                <a:sym typeface="+mn-ea"/>
              </a:rPr>
              <a:t>i</a:t>
            </a:r>
            <a:r>
              <a:rPr lang="zh-CN" altLang="en-US" sz="2400" dirty="0" smtClean="0">
                <a:sym typeface="+mn-ea"/>
              </a:rPr>
              <a:t>的父属性</a:t>
            </a:r>
            <a:endParaRPr lang="zh-CN" altLang="en-US" sz="2400" dirty="0" smtClean="0"/>
          </a:p>
          <a:p>
            <a:pPr lvl="1"/>
            <a:r>
              <a:rPr lang="zh-CN" altLang="en-US" sz="2400" dirty="0" smtClean="0">
                <a:sym typeface="+mn-ea"/>
              </a:rPr>
              <a:t>对每个属性</a:t>
            </a:r>
            <a:r>
              <a:rPr lang="en-US" altLang="zh-CN" sz="2400" i="1" dirty="0" smtClean="0">
                <a:latin typeface="Times New Roman" panose="02020603050405020304" pitchFamily="18" charset="0"/>
                <a:cs typeface="Times New Roman" panose="02020603050405020304" pitchFamily="18" charset="0"/>
                <a:sym typeface="+mn-ea"/>
              </a:rPr>
              <a:t>x</a:t>
            </a:r>
            <a:r>
              <a:rPr lang="en-US" altLang="zh-CN" sz="2400" i="1" baseline="-25000" dirty="0" smtClean="0">
                <a:latin typeface="Times New Roman" panose="02020603050405020304" pitchFamily="18" charset="0"/>
                <a:cs typeface="Times New Roman" panose="02020603050405020304" pitchFamily="18" charset="0"/>
                <a:sym typeface="+mn-ea"/>
              </a:rPr>
              <a:t>i</a:t>
            </a:r>
            <a:r>
              <a:rPr lang="zh-CN" altLang="en-US" sz="2400" dirty="0" smtClean="0">
                <a:sym typeface="+mn-ea"/>
              </a:rPr>
              <a:t>，若其父属性</a:t>
            </a:r>
            <a:r>
              <a:rPr lang="en-US" altLang="zh-CN" sz="2400" i="1" dirty="0" smtClean="0">
                <a:latin typeface="Times New Roman" panose="02020603050405020304" pitchFamily="18" charset="0"/>
                <a:cs typeface="Times New Roman" panose="02020603050405020304" pitchFamily="18" charset="0"/>
                <a:sym typeface="+mn-ea"/>
              </a:rPr>
              <a:t>pa</a:t>
            </a:r>
            <a:r>
              <a:rPr lang="en-US" altLang="zh-CN" sz="2400" i="1" baseline="-25000" dirty="0" smtClean="0">
                <a:latin typeface="Times New Roman" panose="02020603050405020304" pitchFamily="18" charset="0"/>
                <a:cs typeface="Times New Roman" panose="02020603050405020304" pitchFamily="18" charset="0"/>
                <a:sym typeface="+mn-ea"/>
              </a:rPr>
              <a:t>i</a:t>
            </a:r>
            <a:r>
              <a:rPr lang="zh-CN" altLang="en-US" sz="2400" dirty="0" smtClean="0">
                <a:sym typeface="+mn-ea"/>
              </a:rPr>
              <a:t>已知，则可估计概值                </a:t>
            </a:r>
            <a:r>
              <a:rPr lang="en-US" altLang="zh-CN" sz="2400" dirty="0" smtClean="0">
                <a:sym typeface="+mn-ea"/>
              </a:rPr>
              <a:t>       </a:t>
            </a:r>
            <a:r>
              <a:rPr lang="zh-CN" altLang="en-US" sz="2400" dirty="0" smtClean="0">
                <a:sym typeface="+mn-ea"/>
              </a:rPr>
              <a:t> ，于是问题的关键转化为如何确定每个属性的父属性</a:t>
            </a:r>
            <a:endParaRPr lang="zh-CN" altLang="en-US" sz="2400" dirty="0">
              <a:latin typeface="黑体" panose="02010609060101010101" pitchFamily="49" charset="-122"/>
              <a:ea typeface="黑体" panose="02010609060101010101" pitchFamily="49" charset="-122"/>
            </a:endParaRPr>
          </a:p>
        </p:txBody>
      </p:sp>
      <p:graphicFrame>
        <p:nvGraphicFramePr>
          <p:cNvPr id="12" name="对象 11"/>
          <p:cNvGraphicFramePr>
            <a:graphicFrameLocks noChangeAspect="1"/>
          </p:cNvGraphicFramePr>
          <p:nvPr>
            <p:custDataLst>
              <p:tags r:id="rId1"/>
            </p:custDataLst>
          </p:nvPr>
        </p:nvGraphicFramePr>
        <p:xfrm>
          <a:off x="2699703" y="4365108"/>
          <a:ext cx="3843337" cy="857740"/>
        </p:xfrm>
        <a:graphic>
          <a:graphicData uri="http://schemas.openxmlformats.org/presentationml/2006/ole">
            <mc:AlternateContent xmlns:mc="http://schemas.openxmlformats.org/markup-compatibility/2006">
              <mc:Choice xmlns:v="urn:schemas-microsoft-com:vml" Requires="v">
                <p:oleObj spid="_x0000_s38072" name="Formula" r:id="rId2" imgW="15411450" imgH="3476625" progId="Equation.Ribbit">
                  <p:embed/>
                </p:oleObj>
              </mc:Choice>
              <mc:Fallback>
                <p:oleObj name="Formula" r:id="rId2" imgW="15411450" imgH="3476625" progId="Equation.Ribbit">
                  <p:embed/>
                  <p:pic>
                    <p:nvPicPr>
                      <p:cNvPr id="0" name="图片 38071"/>
                      <p:cNvPicPr/>
                      <p:nvPr/>
                    </p:nvPicPr>
                    <p:blipFill>
                      <a:blip r:embed="rId3"/>
                      <a:stretch>
                        <a:fillRect/>
                      </a:stretch>
                    </p:blipFill>
                    <p:spPr>
                      <a:xfrm>
                        <a:off x="2699703" y="4365108"/>
                        <a:ext cx="3843337" cy="857740"/>
                      </a:xfrm>
                      <a:prstGeom prst="rect">
                        <a:avLst/>
                      </a:prstGeom>
                    </p:spPr>
                  </p:pic>
                </p:oleObj>
              </mc:Fallback>
            </mc:AlternateContent>
          </a:graphicData>
        </a:graphic>
      </p:graphicFrame>
      <p:graphicFrame>
        <p:nvGraphicFramePr>
          <p:cNvPr id="18" name="对象 17"/>
          <p:cNvGraphicFramePr>
            <a:graphicFrameLocks noChangeAspect="1"/>
          </p:cNvGraphicFramePr>
          <p:nvPr>
            <p:custDataLst>
              <p:tags r:id="rId4"/>
            </p:custDataLst>
          </p:nvPr>
        </p:nvGraphicFramePr>
        <p:xfrm>
          <a:off x="1618933" y="6093639"/>
          <a:ext cx="1501775" cy="328613"/>
        </p:xfrm>
        <a:graphic>
          <a:graphicData uri="http://schemas.openxmlformats.org/presentationml/2006/ole">
            <mc:AlternateContent xmlns:mc="http://schemas.openxmlformats.org/markup-compatibility/2006">
              <mc:Choice xmlns:v="urn:schemas-microsoft-com:vml" Requires="v">
                <p:oleObj spid="_x0000_s38078" name="Formula" r:id="rId5" imgW="6038850" imgH="1333500" progId="Equation.Ribbit">
                  <p:embed/>
                </p:oleObj>
              </mc:Choice>
              <mc:Fallback>
                <p:oleObj name="Formula" r:id="rId5" imgW="6038850" imgH="1333500" progId="Equation.Ribbit">
                  <p:embed/>
                  <p:pic>
                    <p:nvPicPr>
                      <p:cNvPr id="0" name="图片 38077"/>
                      <p:cNvPicPr/>
                      <p:nvPr/>
                    </p:nvPicPr>
                    <p:blipFill>
                      <a:blip r:embed="rId6"/>
                      <a:stretch>
                        <a:fillRect/>
                      </a:stretch>
                    </p:blipFill>
                    <p:spPr>
                      <a:xfrm>
                        <a:off x="1618933" y="6093639"/>
                        <a:ext cx="1501775" cy="328613"/>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半朴素贝叶斯分类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SPODE</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zh-CN" altLang="en-US" sz="2400" dirty="0" smtClean="0">
                <a:latin typeface="+mn-ea"/>
                <a:cs typeface="Times"/>
                <a:sym typeface="+mn-ea"/>
              </a:rPr>
              <a:t>最直接的做法是假设所有属性都依赖于同一属性，称为“超父”</a:t>
            </a:r>
            <a:r>
              <a:rPr lang="zh-CN" altLang="en-US" sz="2400" dirty="0" smtClean="0">
                <a:latin typeface="Times New Roman" panose="02020603050405020304" pitchFamily="18" charset="0"/>
                <a:cs typeface="Times New Roman" panose="02020603050405020304" pitchFamily="18" charset="0"/>
                <a:sym typeface="+mn-ea"/>
              </a:rPr>
              <a:t> </a:t>
            </a:r>
            <a:r>
              <a:rPr lang="en-US" altLang="zh-CN" sz="2400" dirty="0" smtClean="0">
                <a:latin typeface="Times New Roman" panose="02020603050405020304" pitchFamily="18" charset="0"/>
                <a:cs typeface="Times New Roman" panose="02020603050405020304" pitchFamily="18" charset="0"/>
                <a:sym typeface="+mn-ea"/>
              </a:rPr>
              <a:t>(super-</a:t>
            </a:r>
            <a:r>
              <a:rPr lang="en-US" altLang="zh-CN" sz="2400" dirty="0" err="1" smtClean="0">
                <a:latin typeface="Times New Roman" panose="02020603050405020304" pitchFamily="18" charset="0"/>
                <a:cs typeface="Times New Roman" panose="02020603050405020304" pitchFamily="18" charset="0"/>
                <a:sym typeface="+mn-ea"/>
              </a:rPr>
              <a:t>parenet</a:t>
            </a:r>
            <a:r>
              <a:rPr lang="en-US" altLang="zh-CN" sz="2400" dirty="0" smtClean="0">
                <a:latin typeface="Times New Roman" panose="02020603050405020304" pitchFamily="18" charset="0"/>
                <a:cs typeface="Times New Roman" panose="02020603050405020304" pitchFamily="18" charset="0"/>
                <a:sym typeface="+mn-ea"/>
              </a:rPr>
              <a:t>)</a:t>
            </a:r>
            <a:r>
              <a:rPr lang="zh-CN" altLang="en-US" sz="2400" dirty="0" smtClean="0">
                <a:latin typeface="Times New Roman" panose="02020603050405020304" pitchFamily="18" charset="0"/>
                <a:cs typeface="Times New Roman" panose="02020603050405020304" pitchFamily="18" charset="0"/>
                <a:sym typeface="+mn-ea"/>
              </a:rPr>
              <a:t>，然后通过交叉验证等模型选择方法来确定超父属性，由此形成了</a:t>
            </a:r>
            <a:r>
              <a:rPr lang="en-US" altLang="zh-CN" sz="2400" dirty="0" smtClean="0">
                <a:latin typeface="Times New Roman" panose="02020603050405020304" pitchFamily="18" charset="0"/>
                <a:cs typeface="Times New Roman" panose="02020603050405020304" pitchFamily="18" charset="0"/>
                <a:sym typeface="+mn-ea"/>
              </a:rPr>
              <a:t>SPODE</a:t>
            </a:r>
            <a:r>
              <a:rPr lang="zh-CN" altLang="en-US" sz="2400" dirty="0" smtClean="0">
                <a:latin typeface="Times New Roman" panose="02020603050405020304" pitchFamily="18" charset="0"/>
                <a:cs typeface="Times New Roman" panose="02020603050405020304" pitchFamily="18" charset="0"/>
                <a:sym typeface="+mn-ea"/>
              </a:rPr>
              <a:t> </a:t>
            </a:r>
            <a:r>
              <a:rPr lang="en-US" altLang="zh-CN" sz="2400" dirty="0" smtClean="0">
                <a:latin typeface="Times New Roman" panose="02020603050405020304" pitchFamily="18" charset="0"/>
                <a:cs typeface="Times New Roman" panose="02020603050405020304" pitchFamily="18" charset="0"/>
                <a:sym typeface="+mn-ea"/>
              </a:rPr>
              <a:t>(Super-Parent ODE)</a:t>
            </a:r>
            <a:r>
              <a:rPr lang="zh-CN" altLang="en-US" sz="2400" dirty="0" smtClean="0">
                <a:latin typeface="Times New Roman" panose="02020603050405020304" pitchFamily="18" charset="0"/>
                <a:cs typeface="Times New Roman" panose="02020603050405020304" pitchFamily="18" charset="0"/>
                <a:sym typeface="+mn-ea"/>
              </a:rPr>
              <a:t>方法</a:t>
            </a:r>
            <a:endParaRPr lang="en-US" altLang="zh-CN" sz="2400" dirty="0">
              <a:latin typeface="+mn-ea"/>
            </a:endParaRPr>
          </a:p>
          <a:p>
            <a:pPr lvl="1"/>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a:p>
            <a:pPr marL="457200" lvl="1" indent="0" algn="ctr">
              <a:buNone/>
            </a:pPr>
            <a:endParaRPr lang="zh-CN" altLang="en-US" sz="1800" dirty="0" smtClean="0">
              <a:latin typeface="+mn-ea"/>
              <a:cs typeface="宋体" panose="02010600030101010101" pitchFamily="2" charset="-122"/>
              <a:sym typeface="+mn-ea"/>
            </a:endParaRPr>
          </a:p>
          <a:p>
            <a:pPr marL="457200" lvl="1" indent="0" algn="ctr">
              <a:buNone/>
            </a:pPr>
            <a:r>
              <a:rPr lang="zh-CN" altLang="en-US" sz="1800" dirty="0" smtClean="0">
                <a:latin typeface="+mn-ea"/>
                <a:cs typeface="宋体" panose="02010600030101010101" pitchFamily="2" charset="-122"/>
                <a:sym typeface="+mn-ea"/>
              </a:rPr>
              <a:t>朴素贝叶斯分类器与两种半朴素分类器所考虑的属性依赖关系</a:t>
            </a:r>
            <a:endParaRPr lang="zh-CN" altLang="en-US" sz="1800" dirty="0" smtClean="0">
              <a:sym typeface="+mn-ea"/>
            </a:endParaRPr>
          </a:p>
          <a:p>
            <a:pPr lvl="1"/>
            <a:r>
              <a:rPr lang="zh-CN" altLang="en-US" sz="2400" dirty="0" smtClean="0">
                <a:latin typeface="+mn-ea"/>
                <a:cs typeface="Times"/>
                <a:sym typeface="+mn-ea"/>
              </a:rPr>
              <a:t>在图</a:t>
            </a:r>
            <a:r>
              <a:rPr lang="en-US" altLang="zh-CN" sz="2400" dirty="0" smtClean="0">
                <a:latin typeface="+mn-ea"/>
                <a:cs typeface="Times"/>
                <a:sym typeface="+mn-ea"/>
              </a:rPr>
              <a:t>(b)</a:t>
            </a:r>
            <a:r>
              <a:rPr lang="zh-CN" altLang="en-US" sz="2400" dirty="0" smtClean="0">
                <a:latin typeface="+mn-ea"/>
                <a:cs typeface="Times"/>
                <a:sym typeface="+mn-ea"/>
              </a:rPr>
              <a:t>中，</a:t>
            </a:r>
            <a:r>
              <a:rPr lang="en-US" altLang="zh-CN" sz="2400" i="1" dirty="0" smtClean="0">
                <a:latin typeface="Times New Roman" panose="02020603050405020304" pitchFamily="18" charset="0"/>
                <a:cs typeface="Times New Roman" panose="02020603050405020304" pitchFamily="18" charset="0"/>
                <a:sym typeface="+mn-ea"/>
              </a:rPr>
              <a:t>x</a:t>
            </a:r>
            <a:r>
              <a:rPr lang="en-US" altLang="zh-CN" sz="2400" baseline="-25000" dirty="0" smtClean="0">
                <a:latin typeface="Times New Roman" panose="02020603050405020304" pitchFamily="18" charset="0"/>
                <a:cs typeface="Times New Roman" panose="02020603050405020304" pitchFamily="18" charset="0"/>
                <a:sym typeface="+mn-ea"/>
              </a:rPr>
              <a:t>1</a:t>
            </a:r>
            <a:r>
              <a:rPr lang="zh-CN" altLang="en-US" sz="2400" dirty="0" smtClean="0">
                <a:latin typeface="+mn-ea"/>
                <a:cs typeface="Times"/>
                <a:sym typeface="+mn-ea"/>
              </a:rPr>
              <a:t>是超父属性</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custDataLst>
              <p:tags r:id="rId1"/>
            </p:custDataLst>
          </p:nvPr>
        </p:nvPicPr>
        <p:blipFill>
          <a:blip r:embed="rId2"/>
          <a:stretch>
            <a:fillRect/>
          </a:stretch>
        </p:blipFill>
        <p:spPr>
          <a:xfrm>
            <a:off x="900956" y="3212301"/>
            <a:ext cx="7383408" cy="1777276"/>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半朴素贝叶斯分类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TAN</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sym typeface="+mn-ea"/>
              </a:rPr>
              <a:t>TAN </a:t>
            </a:r>
            <a:r>
              <a:rPr lang="en-US" altLang="zh-CN" sz="2400" dirty="0">
                <a:latin typeface="Times New Roman" panose="02020603050405020304" pitchFamily="18" charset="0"/>
                <a:cs typeface="Times New Roman" panose="02020603050405020304" pitchFamily="18" charset="0"/>
                <a:sym typeface="+mn-ea"/>
              </a:rPr>
              <a:t>(Tree augmented Naïve Bayes) [Friedman et al., 1997]</a:t>
            </a:r>
            <a:r>
              <a:rPr lang="zh-CN" altLang="en-US" sz="2400" dirty="0">
                <a:latin typeface="Times New Roman" panose="02020603050405020304" pitchFamily="18" charset="0"/>
                <a:cs typeface="Times New Roman" panose="02020603050405020304" pitchFamily="18" charset="0"/>
                <a:sym typeface="+mn-ea"/>
              </a:rPr>
              <a:t> 则在最大带权生成树 </a:t>
            </a:r>
            <a:r>
              <a:rPr lang="en-US" altLang="zh-CN" sz="2400" dirty="0">
                <a:latin typeface="Times New Roman" panose="02020603050405020304" pitchFamily="18" charset="0"/>
                <a:cs typeface="Times New Roman" panose="02020603050405020304" pitchFamily="18" charset="0"/>
                <a:sym typeface="+mn-ea"/>
              </a:rPr>
              <a:t>(Maximum</a:t>
            </a: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weighted</a:t>
            </a: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spanning tree)</a:t>
            </a:r>
            <a:r>
              <a:rPr lang="zh-CN" altLang="en-US" sz="2400" dirty="0">
                <a:latin typeface="Times New Roman" panose="02020603050405020304" pitchFamily="18" charset="0"/>
                <a:cs typeface="Times New Roman" panose="02020603050405020304" pitchFamily="18" charset="0"/>
                <a:sym typeface="+mn-ea"/>
              </a:rPr>
              <a:t> 算法 </a:t>
            </a:r>
            <a:r>
              <a:rPr lang="en-US" altLang="zh-CN" sz="2400" dirty="0">
                <a:latin typeface="Times New Roman" panose="02020603050405020304" pitchFamily="18" charset="0"/>
                <a:cs typeface="Times New Roman" panose="02020603050405020304" pitchFamily="18" charset="0"/>
                <a:sym typeface="+mn-ea"/>
              </a:rPr>
              <a:t>[Chow and  Liu, 1968]</a:t>
            </a:r>
            <a:r>
              <a:rPr lang="zh-CN" altLang="en-US" sz="2400" dirty="0">
                <a:latin typeface="Times New Roman" panose="02020603050405020304" pitchFamily="18" charset="0"/>
                <a:cs typeface="Times New Roman" panose="02020603050405020304" pitchFamily="18" charset="0"/>
                <a:sym typeface="+mn-ea"/>
              </a:rPr>
              <a:t> 的基础上，通过以下步骤将属性间依赖关系简约为图</a:t>
            </a:r>
            <a:r>
              <a:rPr lang="en-US" altLang="zh-CN" sz="2400" dirty="0">
                <a:latin typeface="Times New Roman" panose="02020603050405020304" pitchFamily="18" charset="0"/>
                <a:cs typeface="Times New Roman" panose="02020603050405020304" pitchFamily="18" charset="0"/>
                <a:sym typeface="+mn-ea"/>
              </a:rPr>
              <a:t>(c)</a:t>
            </a:r>
            <a:endParaRPr lang="en-US" altLang="zh-CN" sz="2400" dirty="0">
              <a:latin typeface="Times New Roman" panose="02020603050405020304" pitchFamily="18" charset="0"/>
              <a:cs typeface="Times New Roman" panose="02020603050405020304" pitchFamily="18" charset="0"/>
            </a:endParaRPr>
          </a:p>
          <a:p>
            <a:pPr lvl="1"/>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a:p>
            <a:pPr marL="457200" lvl="1" indent="0" algn="ctr">
              <a:buNone/>
            </a:pPr>
            <a:endParaRPr lang="zh-CN" altLang="en-US" sz="1800" dirty="0" smtClean="0">
              <a:latin typeface="+mn-ea"/>
              <a:cs typeface="宋体" panose="02010600030101010101" pitchFamily="2" charset="-122"/>
              <a:sym typeface="+mn-ea"/>
            </a:endParaRPr>
          </a:p>
          <a:p>
            <a:pPr lvl="2"/>
            <a:r>
              <a:rPr lang="zh-CN" altLang="en-US" sz="2055" dirty="0" smtClean="0">
                <a:latin typeface="+mn-ea"/>
                <a:cs typeface="Times"/>
                <a:sym typeface="+mn-ea"/>
              </a:rPr>
              <a:t>计算任意两个属性之间的条件</a:t>
            </a:r>
            <a:r>
              <a:rPr lang="zh-CN" altLang="en-US" sz="2055" dirty="0" smtClean="0">
                <a:latin typeface="Times New Roman" panose="02020603050405020304" pitchFamily="18" charset="0"/>
                <a:cs typeface="Times New Roman" panose="02020603050405020304" pitchFamily="18" charset="0"/>
                <a:sym typeface="+mn-ea"/>
              </a:rPr>
              <a:t>互信息</a:t>
            </a:r>
            <a:r>
              <a:rPr lang="en-US" altLang="zh-CN" sz="2055" dirty="0" smtClean="0">
                <a:latin typeface="Times New Roman" panose="02020603050405020304" pitchFamily="18" charset="0"/>
                <a:cs typeface="Times New Roman" panose="02020603050405020304" pitchFamily="18" charset="0"/>
                <a:sym typeface="+mn-ea"/>
              </a:rPr>
              <a:t> (conditional mutual information)</a:t>
            </a:r>
            <a:endParaRPr lang="zh-CN" altLang="en-US" sz="2055"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900956" y="3212301"/>
            <a:ext cx="7383408" cy="1777276"/>
          </a:xfrm>
          <a:prstGeom prst="rect">
            <a:avLst/>
          </a:prstGeom>
        </p:spPr>
      </p:pic>
      <p:graphicFrame>
        <p:nvGraphicFramePr>
          <p:cNvPr id="6" name="对象 5"/>
          <p:cNvGraphicFramePr>
            <a:graphicFrameLocks noChangeAspect="1"/>
          </p:cNvGraphicFramePr>
          <p:nvPr>
            <p:custDataLst>
              <p:tags r:id="rId3"/>
            </p:custDataLst>
          </p:nvPr>
        </p:nvGraphicFramePr>
        <p:xfrm>
          <a:off x="1835785" y="6021705"/>
          <a:ext cx="5623560" cy="706755"/>
        </p:xfrm>
        <a:graphic>
          <a:graphicData uri="http://schemas.openxmlformats.org/presentationml/2006/ole">
            <mc:AlternateContent xmlns:mc="http://schemas.openxmlformats.org/markup-compatibility/2006">
              <mc:Choice xmlns:v="urn:schemas-microsoft-com:vml" Requires="v">
                <p:oleObj spid="_x0000_s20644" name="Formula" r:id="rId4" imgW="26546175" imgH="3343275" progId="Equation.Ribbit">
                  <p:embed/>
                </p:oleObj>
              </mc:Choice>
              <mc:Fallback>
                <p:oleObj name="Formula" r:id="rId4" imgW="26546175" imgH="3343275" progId="Equation.Ribbit">
                  <p:embed/>
                  <p:pic>
                    <p:nvPicPr>
                      <p:cNvPr id="0" name="图片 20643"/>
                      <p:cNvPicPr/>
                      <p:nvPr/>
                    </p:nvPicPr>
                    <p:blipFill>
                      <a:blip r:embed="rId5"/>
                      <a:stretch>
                        <a:fillRect/>
                      </a:stretch>
                    </p:blipFill>
                    <p:spPr>
                      <a:xfrm>
                        <a:off x="1835785" y="6021705"/>
                        <a:ext cx="5623560" cy="70675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半朴素贝叶斯分类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TAN</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sym typeface="+mn-ea"/>
              </a:rPr>
              <a:t>TAN </a:t>
            </a:r>
            <a:r>
              <a:rPr lang="en-US" altLang="zh-CN" sz="2400" dirty="0">
                <a:latin typeface="Times New Roman" panose="02020603050405020304" pitchFamily="18" charset="0"/>
                <a:cs typeface="Times New Roman" panose="02020603050405020304" pitchFamily="18" charset="0"/>
                <a:sym typeface="+mn-ea"/>
              </a:rPr>
              <a:t>(Tree augmented Naïve Bayes) [Friedman et al., 1997]</a:t>
            </a:r>
            <a:r>
              <a:rPr lang="zh-CN" altLang="en-US" sz="2400" dirty="0">
                <a:latin typeface="Times New Roman" panose="02020603050405020304" pitchFamily="18" charset="0"/>
                <a:cs typeface="Times New Roman" panose="02020603050405020304" pitchFamily="18" charset="0"/>
                <a:sym typeface="+mn-ea"/>
              </a:rPr>
              <a:t> 则在最大带权生成树 </a:t>
            </a:r>
            <a:r>
              <a:rPr lang="en-US" altLang="zh-CN" sz="2400" dirty="0">
                <a:latin typeface="Times New Roman" panose="02020603050405020304" pitchFamily="18" charset="0"/>
                <a:cs typeface="Times New Roman" panose="02020603050405020304" pitchFamily="18" charset="0"/>
                <a:sym typeface="+mn-ea"/>
              </a:rPr>
              <a:t>(Maximum</a:t>
            </a: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weighted</a:t>
            </a:r>
            <a:r>
              <a:rPr lang="zh-CN" altLang="en-US" sz="2400" dirty="0">
                <a:latin typeface="Times New Roman" panose="02020603050405020304" pitchFamily="18" charset="0"/>
                <a:cs typeface="Times New Roman" panose="02020603050405020304" pitchFamily="18" charset="0"/>
                <a:sym typeface="+mn-ea"/>
              </a:rPr>
              <a:t> </a:t>
            </a:r>
            <a:r>
              <a:rPr lang="en-US" altLang="zh-CN" sz="2400" dirty="0">
                <a:latin typeface="Times New Roman" panose="02020603050405020304" pitchFamily="18" charset="0"/>
                <a:cs typeface="Times New Roman" panose="02020603050405020304" pitchFamily="18" charset="0"/>
                <a:sym typeface="+mn-ea"/>
              </a:rPr>
              <a:t>spanning tree)</a:t>
            </a:r>
            <a:r>
              <a:rPr lang="zh-CN" altLang="en-US" sz="2400" dirty="0">
                <a:latin typeface="Times New Roman" panose="02020603050405020304" pitchFamily="18" charset="0"/>
                <a:cs typeface="Times New Roman" panose="02020603050405020304" pitchFamily="18" charset="0"/>
                <a:sym typeface="+mn-ea"/>
              </a:rPr>
              <a:t> 算法 </a:t>
            </a:r>
            <a:r>
              <a:rPr lang="en-US" altLang="zh-CN" sz="2400" dirty="0">
                <a:latin typeface="Times New Roman" panose="02020603050405020304" pitchFamily="18" charset="0"/>
                <a:cs typeface="Times New Roman" panose="02020603050405020304" pitchFamily="18" charset="0"/>
                <a:sym typeface="+mn-ea"/>
              </a:rPr>
              <a:t>[Chow and  Liu, 1968]</a:t>
            </a:r>
            <a:r>
              <a:rPr lang="zh-CN" altLang="en-US" sz="2400" dirty="0">
                <a:latin typeface="Times New Roman" panose="02020603050405020304" pitchFamily="18" charset="0"/>
                <a:cs typeface="Times New Roman" panose="02020603050405020304" pitchFamily="18" charset="0"/>
                <a:sym typeface="+mn-ea"/>
              </a:rPr>
              <a:t> 的基础上，通过以下步骤将属性间依赖关系简约为图</a:t>
            </a:r>
            <a:r>
              <a:rPr lang="en-US" altLang="zh-CN" sz="2400" dirty="0">
                <a:latin typeface="Times New Roman" panose="02020603050405020304" pitchFamily="18" charset="0"/>
                <a:cs typeface="Times New Roman" panose="02020603050405020304" pitchFamily="18" charset="0"/>
                <a:sym typeface="+mn-ea"/>
              </a:rPr>
              <a:t>(c)</a:t>
            </a:r>
            <a:endParaRPr lang="en-US" altLang="zh-CN" sz="2400" dirty="0">
              <a:latin typeface="Times New Roman" panose="02020603050405020304" pitchFamily="18" charset="0"/>
              <a:cs typeface="Times New Roman" panose="02020603050405020304" pitchFamily="18" charset="0"/>
            </a:endParaRPr>
          </a:p>
          <a:p>
            <a:pPr lvl="1"/>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a:p>
            <a:pPr lvl="1"/>
            <a:endParaRPr lang="zh-CN" altLang="en-US" sz="2400" dirty="0" smtClean="0">
              <a:sym typeface="+mn-ea"/>
            </a:endParaRPr>
          </a:p>
          <a:p>
            <a:pPr marL="457200" lvl="1" indent="0" algn="ctr">
              <a:buNone/>
            </a:pPr>
            <a:endParaRPr lang="zh-CN" altLang="en-US" sz="1800" dirty="0" smtClean="0">
              <a:latin typeface="+mn-ea"/>
              <a:cs typeface="宋体" panose="02010600030101010101" pitchFamily="2" charset="-122"/>
              <a:sym typeface="+mn-ea"/>
            </a:endParaRPr>
          </a:p>
          <a:p>
            <a:pPr lvl="2"/>
            <a:r>
              <a:rPr lang="zh-CN" altLang="en-US" sz="2055" dirty="0" smtClean="0">
                <a:latin typeface="+mn-ea"/>
                <a:cs typeface="宋体" panose="02010600030101010101" pitchFamily="2" charset="-122"/>
                <a:sym typeface="+mn-ea"/>
              </a:rPr>
              <a:t>以属性为结点构建完全图，任意两个结点之间边的权重设为</a:t>
            </a:r>
            <a:endParaRPr lang="zh-CN" altLang="en-US" sz="2055" dirty="0" smtClean="0">
              <a:latin typeface="+mn-ea"/>
              <a:cs typeface="宋体" panose="02010600030101010101" pitchFamily="2" charset="-122"/>
              <a:sym typeface="+mn-ea"/>
            </a:endParaRPr>
          </a:p>
          <a:p>
            <a:pPr lvl="2"/>
            <a:endParaRPr lang="zh-CN" altLang="en-US" sz="2055" dirty="0">
              <a:sym typeface="+mn-ea"/>
            </a:endParaRPr>
          </a:p>
          <a:p>
            <a:pPr lvl="2"/>
            <a:r>
              <a:rPr lang="zh-CN" altLang="en-US" sz="2055" dirty="0">
                <a:sym typeface="+mn-ea"/>
              </a:rPr>
              <a:t>构建完全图的最大带权生成树，挑选根变量，将边设为有</a:t>
            </a:r>
            <a:r>
              <a:rPr lang="zh-CN" altLang="en-US" sz="2055" dirty="0" smtClean="0">
                <a:sym typeface="+mn-ea"/>
              </a:rPr>
              <a:t>向</a:t>
            </a:r>
            <a:endParaRPr lang="zh-CN" altLang="en-US" sz="2055" dirty="0" smtClean="0">
              <a:sym typeface="+mn-ea"/>
            </a:endParaRPr>
          </a:p>
          <a:p>
            <a:pPr lvl="2"/>
            <a:r>
              <a:rPr lang="zh-CN" altLang="en-US" sz="2055" dirty="0" smtClean="0">
                <a:sym typeface="+mn-ea"/>
              </a:rPr>
              <a:t>加入类别节点</a:t>
            </a:r>
            <a:r>
              <a:rPr lang="en-US" altLang="zh-CN" sz="2055" dirty="0" smtClean="0">
                <a:sym typeface="+mn-ea"/>
              </a:rPr>
              <a:t>y</a:t>
            </a:r>
            <a:r>
              <a:rPr lang="zh-CN" altLang="en-US" sz="2055" dirty="0" smtClean="0">
                <a:sym typeface="+mn-ea"/>
              </a:rPr>
              <a:t>，增加从</a:t>
            </a:r>
            <a:r>
              <a:rPr lang="en-US" altLang="zh-CN" sz="2055" dirty="0" smtClean="0">
                <a:sym typeface="+mn-ea"/>
              </a:rPr>
              <a:t>y</a:t>
            </a:r>
            <a:r>
              <a:rPr lang="zh-CN" altLang="en-US" sz="2055" dirty="0" smtClean="0">
                <a:sym typeface="+mn-ea"/>
              </a:rPr>
              <a:t>到每个属性的有向边</a:t>
            </a:r>
            <a:endParaRPr lang="zh-CN" altLang="en-US" sz="2055"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5" name="图片 4"/>
          <p:cNvPicPr>
            <a:picLocks noChangeAspect="1"/>
          </p:cNvPicPr>
          <p:nvPr>
            <p:custDataLst>
              <p:tags r:id="rId1"/>
            </p:custDataLst>
          </p:nvPr>
        </p:nvPicPr>
        <p:blipFill>
          <a:blip r:embed="rId2"/>
          <a:stretch>
            <a:fillRect/>
          </a:stretch>
        </p:blipFill>
        <p:spPr>
          <a:xfrm>
            <a:off x="900956" y="3212301"/>
            <a:ext cx="7383408" cy="1777276"/>
          </a:xfrm>
          <a:prstGeom prst="rect">
            <a:avLst/>
          </a:prstGeom>
        </p:spPr>
      </p:pic>
      <p:graphicFrame>
        <p:nvGraphicFramePr>
          <p:cNvPr id="9" name="对象 8"/>
          <p:cNvGraphicFramePr>
            <a:graphicFrameLocks noChangeAspect="1"/>
          </p:cNvGraphicFramePr>
          <p:nvPr>
            <p:custDataLst>
              <p:tags r:id="rId3"/>
            </p:custDataLst>
          </p:nvPr>
        </p:nvGraphicFramePr>
        <p:xfrm>
          <a:off x="4356204" y="5661566"/>
          <a:ext cx="989861" cy="246014"/>
        </p:xfrm>
        <a:graphic>
          <a:graphicData uri="http://schemas.openxmlformats.org/presentationml/2006/ole">
            <mc:AlternateContent xmlns:mc="http://schemas.openxmlformats.org/markup-compatibility/2006">
              <mc:Choice xmlns:v="urn:schemas-microsoft-com:vml" Requires="v">
                <p:oleObj spid="_x0000_s20645" name="Formula" r:id="rId4" imgW="5438775" imgH="1352550" progId="Equation.Ribbit">
                  <p:embed/>
                </p:oleObj>
              </mc:Choice>
              <mc:Fallback>
                <p:oleObj name="Formula" r:id="rId4" imgW="5438775" imgH="1352550" progId="Equation.Ribbit">
                  <p:embed/>
                  <p:pic>
                    <p:nvPicPr>
                      <p:cNvPr id="0" name="图片 20644"/>
                      <p:cNvPicPr/>
                      <p:nvPr/>
                    </p:nvPicPr>
                    <p:blipFill>
                      <a:blip r:embed="rId5"/>
                      <a:stretch>
                        <a:fillRect/>
                      </a:stretch>
                    </p:blipFill>
                    <p:spPr>
                      <a:xfrm>
                        <a:off x="4356204" y="5661566"/>
                        <a:ext cx="989861" cy="246014"/>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半朴素贝叶斯分类</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custDataLst>
              <p:tags r:id="rId1"/>
            </p:custDataLst>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rPr>
              <a:t>AODE</a:t>
            </a:r>
            <a:endParaRPr lang="en-US" altLang="zh-CN" sz="2800" dirty="0" smtClean="0">
              <a:latin typeface="Times New Roman" panose="02020603050405020304" pitchFamily="18" charset="0"/>
              <a:ea typeface="黑体" panose="02010609060101010101" pitchFamily="49" charset="-122"/>
              <a:cs typeface="Times New Roman" panose="02020603050405020304" pitchFamily="18" charset="0"/>
            </a:endParaRPr>
          </a:p>
          <a:p>
            <a:pPr lvl="1"/>
            <a:r>
              <a:rPr lang="en-US" altLang="zh-CN" sz="2400" dirty="0">
                <a:latin typeface="Times New Roman" panose="02020603050405020304" pitchFamily="18" charset="0"/>
                <a:ea typeface="Verdana" panose="020B0604030504040204" pitchFamily="34" charset="0"/>
                <a:cs typeface="Times New Roman" panose="02020603050405020304" pitchFamily="18" charset="0"/>
                <a:sym typeface="+mn-ea"/>
              </a:rPr>
              <a:t>AODE (Averaged One-Dependent Estimator) [Webb et al. 2005]</a:t>
            </a:r>
            <a:r>
              <a:rPr lang="zh-CN" altLang="en-US" sz="2400" dirty="0">
                <a:latin typeface="Times New Roman" panose="02020603050405020304" pitchFamily="18" charset="0"/>
                <a:ea typeface="Verdana" panose="020B0604030504040204" pitchFamily="34" charset="0"/>
                <a:cs typeface="Times New Roman" panose="02020603050405020304" pitchFamily="18" charset="0"/>
                <a:sym typeface="+mn-ea"/>
              </a:rPr>
              <a:t> 是</a:t>
            </a:r>
            <a:r>
              <a:rPr lang="zh-CN" altLang="en-US" sz="2400" dirty="0">
                <a:latin typeface="Verdana" panose="020B0604030504040204" pitchFamily="34" charset="0"/>
                <a:ea typeface="Verdana" panose="020B0604030504040204" pitchFamily="34" charset="0"/>
                <a:cs typeface="Verdana" panose="020B0604030504040204" pitchFamily="34" charset="0"/>
                <a:sym typeface="+mn-ea"/>
              </a:rPr>
              <a:t>一种基于集成学习机制、更为强大的分类器</a:t>
            </a:r>
            <a:endParaRPr lang="zh-CN" altLang="en-US" sz="2400" dirty="0">
              <a:latin typeface="Verdana" panose="020B0604030504040204" pitchFamily="34" charset="0"/>
              <a:ea typeface="Verdana" panose="020B0604030504040204" pitchFamily="34" charset="0"/>
              <a:cs typeface="Verdana" panose="020B0604030504040204" pitchFamily="34" charset="0"/>
              <a:sym typeface="+mn-ea"/>
            </a:endParaRPr>
          </a:p>
          <a:p>
            <a:pPr lvl="2"/>
            <a:r>
              <a:rPr lang="zh-CN" altLang="en-US" sz="2060" dirty="0">
                <a:sym typeface="+mn-ea"/>
              </a:rPr>
              <a:t>尝试将每个属性作为超父</a:t>
            </a:r>
            <a:r>
              <a:rPr lang="zh-CN" altLang="en-US" sz="2060" dirty="0">
                <a:latin typeface="Times New Roman" panose="02020603050405020304" pitchFamily="18" charset="0"/>
                <a:cs typeface="Times New Roman" panose="02020603050405020304" pitchFamily="18" charset="0"/>
                <a:sym typeface="+mn-ea"/>
              </a:rPr>
              <a:t>构建 </a:t>
            </a:r>
            <a:r>
              <a:rPr lang="en-US" altLang="zh-CN" sz="2060" dirty="0" smtClean="0">
                <a:latin typeface="Times New Roman" panose="02020603050405020304" pitchFamily="18" charset="0"/>
                <a:cs typeface="Times New Roman" panose="02020603050405020304" pitchFamily="18" charset="0"/>
                <a:sym typeface="+mn-ea"/>
              </a:rPr>
              <a:t>SPODE</a:t>
            </a:r>
            <a:endParaRPr lang="zh-CN" altLang="en-US" sz="2060" dirty="0" smtClean="0">
              <a:latin typeface="Times New Roman" panose="02020603050405020304" pitchFamily="18" charset="0"/>
              <a:cs typeface="Times New Roman" panose="02020603050405020304" pitchFamily="18" charset="0"/>
            </a:endParaRPr>
          </a:p>
          <a:p>
            <a:pPr lvl="2" algn="l">
              <a:buClrTx/>
              <a:buSzTx/>
            </a:pPr>
            <a:r>
              <a:rPr lang="zh-CN" altLang="en-US" sz="2060" dirty="0">
                <a:latin typeface="Times New Roman" panose="02020603050405020304" pitchFamily="18" charset="0"/>
                <a:cs typeface="Times New Roman" panose="02020603050405020304" pitchFamily="18" charset="0"/>
                <a:sym typeface="+mn-ea"/>
              </a:rPr>
              <a:t>将具有足够训练数据支撑的SPODE</a:t>
            </a:r>
            <a:r>
              <a:rPr lang="zh-CN" altLang="en-US" sz="2060" dirty="0">
                <a:sym typeface="+mn-ea"/>
              </a:rPr>
              <a:t>集群起来作为最终结果</a:t>
            </a:r>
            <a:endParaRPr lang="zh-CN" altLang="en-US" sz="2060" dirty="0"/>
          </a:p>
          <a:p>
            <a:pPr lvl="1"/>
            <a:endParaRPr lang="zh-CN" altLang="en-US" sz="2400" dirty="0" smtClean="0">
              <a:sym typeface="+mn-ea"/>
            </a:endParaRPr>
          </a:p>
          <a:p>
            <a:pPr lvl="1"/>
            <a:endParaRPr lang="zh-CN" altLang="en-US" sz="2400" dirty="0" smtClean="0">
              <a:sym typeface="+mn-ea"/>
            </a:endParaRPr>
          </a:p>
          <a:p>
            <a:pPr marL="914400" lvl="2" indent="0" algn="l">
              <a:buClrTx/>
              <a:buSzTx/>
              <a:buNone/>
            </a:pPr>
            <a:r>
              <a:rPr lang="zh-CN" altLang="en-US" sz="2060" dirty="0">
                <a:sym typeface="+mn-ea"/>
              </a:rPr>
              <a:t>其中，</a:t>
            </a:r>
            <a:r>
              <a:rPr lang="en-US" altLang="zh-CN" sz="2060" i="1" dirty="0">
                <a:latin typeface="Times New Roman" panose="02020603050405020304" pitchFamily="18" charset="0"/>
                <a:cs typeface="Times New Roman" panose="02020603050405020304" pitchFamily="18" charset="0"/>
                <a:sym typeface="+mn-ea"/>
              </a:rPr>
              <a:t>D</a:t>
            </a:r>
            <a:r>
              <a:rPr lang="en-US" altLang="zh-CN" sz="2060" i="1" baseline="-25000" dirty="0">
                <a:latin typeface="Times New Roman" panose="02020603050405020304" pitchFamily="18" charset="0"/>
                <a:cs typeface="Times New Roman" panose="02020603050405020304" pitchFamily="18" charset="0"/>
                <a:sym typeface="+mn-ea"/>
              </a:rPr>
              <a:t>xi</a:t>
            </a:r>
            <a:r>
              <a:rPr lang="zh-CN" altLang="en-US" sz="2060" dirty="0">
                <a:latin typeface="Times New Roman" panose="02020603050405020304" pitchFamily="18" charset="0"/>
                <a:cs typeface="Times New Roman" panose="02020603050405020304" pitchFamily="18" charset="0"/>
                <a:sym typeface="+mn-ea"/>
              </a:rPr>
              <a:t>是</a:t>
            </a:r>
            <a:r>
              <a:rPr lang="zh-CN" altLang="en-US" sz="2060" dirty="0">
                <a:sym typeface="+mn-ea"/>
              </a:rPr>
              <a:t>在第</a:t>
            </a:r>
            <a:r>
              <a:rPr lang="en-US" altLang="zh-CN" sz="2060" i="1" dirty="0">
                <a:latin typeface="Times New Roman" panose="02020603050405020304" pitchFamily="18" charset="0"/>
                <a:cs typeface="Times New Roman" panose="02020603050405020304" pitchFamily="18" charset="0"/>
                <a:sym typeface="+mn-ea"/>
              </a:rPr>
              <a:t>i</a:t>
            </a:r>
            <a:r>
              <a:rPr lang="zh-CN" altLang="en-US" sz="2060" dirty="0">
                <a:sym typeface="+mn-ea"/>
              </a:rPr>
              <a:t>个属性上取值</a:t>
            </a:r>
            <a:r>
              <a:rPr lang="en-US" altLang="zh-CN" sz="2060" i="1" dirty="0">
                <a:latin typeface="Times New Roman" panose="02020603050405020304" pitchFamily="18" charset="0"/>
                <a:cs typeface="Times New Roman" panose="02020603050405020304" pitchFamily="18" charset="0"/>
                <a:sym typeface="+mn-ea"/>
              </a:rPr>
              <a:t>x</a:t>
            </a:r>
            <a:r>
              <a:rPr lang="en-US" altLang="zh-CN" sz="2060" i="1" baseline="-25000" dirty="0">
                <a:latin typeface="Times New Roman" panose="02020603050405020304" pitchFamily="18" charset="0"/>
                <a:cs typeface="Times New Roman" panose="02020603050405020304" pitchFamily="18" charset="0"/>
                <a:sym typeface="+mn-ea"/>
              </a:rPr>
              <a:t>i</a:t>
            </a:r>
            <a:r>
              <a:rPr lang="zh-CN" altLang="en-US" sz="2060" dirty="0">
                <a:sym typeface="+mn-ea"/>
              </a:rPr>
              <a:t>的样本的集合，</a:t>
            </a:r>
            <a:r>
              <a:rPr lang="en-US" altLang="zh-CN" sz="2060" i="1" dirty="0">
                <a:latin typeface="Times New Roman" panose="02020603050405020304" pitchFamily="18" charset="0"/>
                <a:cs typeface="Times New Roman" panose="02020603050405020304" pitchFamily="18" charset="0"/>
                <a:sym typeface="+mn-ea"/>
              </a:rPr>
              <a:t>m</a:t>
            </a:r>
            <a:r>
              <a:rPr lang="en-US" altLang="zh-CN" sz="2060" dirty="0">
                <a:sym typeface="+mn-ea"/>
              </a:rPr>
              <a:t>’</a:t>
            </a:r>
            <a:r>
              <a:rPr lang="zh-CN" altLang="en-US" sz="2060" dirty="0">
                <a:sym typeface="+mn-ea"/>
              </a:rPr>
              <a:t>为阈值常数</a:t>
            </a:r>
            <a:endParaRPr lang="zh-CN" altLang="en-US" sz="2060" dirty="0">
              <a:sym typeface="+mn-ea"/>
            </a:endParaRPr>
          </a:p>
          <a:p>
            <a:pPr lvl="1"/>
            <a:endParaRPr lang="zh-CN" altLang="en-US" sz="2400" dirty="0" smtClean="0">
              <a:sym typeface="+mn-ea"/>
            </a:endParaRPr>
          </a:p>
          <a:p>
            <a:pPr lvl="1"/>
            <a:endParaRPr lang="zh-CN" altLang="en-US" sz="2400" dirty="0" smtClean="0">
              <a:sym typeface="+mn-ea"/>
            </a:endParaRPr>
          </a:p>
          <a:p>
            <a:pPr marL="914400" lvl="2" algn="l">
              <a:buClrTx/>
              <a:buSzTx/>
              <a:buNone/>
            </a:pPr>
            <a:r>
              <a:rPr lang="en-US" altLang="zh-CN" sz="2060" dirty="0">
                <a:sym typeface="+mn-ea"/>
              </a:rPr>
              <a:t>    </a:t>
            </a:r>
            <a:r>
              <a:rPr lang="zh-CN" altLang="en-US" sz="2060" dirty="0">
                <a:sym typeface="+mn-ea"/>
              </a:rPr>
              <a:t>其中，</a:t>
            </a:r>
            <a:r>
              <a:rPr lang="en-US" altLang="zh-CN" sz="2060" i="1" dirty="0">
                <a:latin typeface="Times New Roman" panose="02020603050405020304" pitchFamily="18" charset="0"/>
                <a:cs typeface="Times New Roman" panose="02020603050405020304" pitchFamily="18" charset="0"/>
                <a:sym typeface="+mn-ea"/>
              </a:rPr>
              <a:t>N</a:t>
            </a:r>
            <a:r>
              <a:rPr lang="en-US" altLang="zh-CN" sz="2060" i="1" baseline="-25000" dirty="0">
                <a:latin typeface="Times New Roman" panose="02020603050405020304" pitchFamily="18" charset="0"/>
                <a:cs typeface="Times New Roman" panose="02020603050405020304" pitchFamily="18" charset="0"/>
                <a:sym typeface="+mn-ea"/>
              </a:rPr>
              <a:t>i</a:t>
            </a:r>
            <a:r>
              <a:rPr lang="zh-CN" altLang="en-US" sz="2060" dirty="0">
                <a:sym typeface="+mn-ea"/>
              </a:rPr>
              <a:t>是在第</a:t>
            </a:r>
            <a:r>
              <a:rPr lang="en-US" altLang="zh-CN" sz="2060" i="1" dirty="0">
                <a:latin typeface="Times New Roman" panose="02020603050405020304" pitchFamily="18" charset="0"/>
                <a:cs typeface="Times New Roman" panose="02020603050405020304" pitchFamily="18" charset="0"/>
                <a:sym typeface="+mn-ea"/>
              </a:rPr>
              <a:t>i</a:t>
            </a:r>
            <a:r>
              <a:rPr lang="zh-CN" altLang="en-US" sz="2060" dirty="0">
                <a:sym typeface="+mn-ea"/>
              </a:rPr>
              <a:t>个属性上取值数，</a:t>
            </a:r>
            <a:r>
              <a:rPr lang="en-US" altLang="zh-CN" sz="2060" i="1" dirty="0">
                <a:latin typeface="Times New Roman" panose="02020603050405020304" pitchFamily="18" charset="0"/>
                <a:cs typeface="Times New Roman" panose="02020603050405020304" pitchFamily="18" charset="0"/>
                <a:sym typeface="+mn-ea"/>
              </a:rPr>
              <a:t>D</a:t>
            </a:r>
            <a:r>
              <a:rPr lang="en-US" altLang="zh-CN" sz="2060" i="1" baseline="-25000" dirty="0">
                <a:latin typeface="Times New Roman" panose="02020603050405020304" pitchFamily="18" charset="0"/>
                <a:cs typeface="Times New Roman" panose="02020603050405020304" pitchFamily="18" charset="0"/>
                <a:sym typeface="+mn-ea"/>
              </a:rPr>
              <a:t>c</a:t>
            </a:r>
            <a:r>
              <a:rPr lang="en-US" altLang="zh-CN" sz="2060" baseline="-25000" dirty="0">
                <a:latin typeface="Times New Roman" panose="02020603050405020304" pitchFamily="18" charset="0"/>
                <a:cs typeface="Times New Roman" panose="02020603050405020304" pitchFamily="18" charset="0"/>
                <a:sym typeface="+mn-ea"/>
              </a:rPr>
              <a:t>,</a:t>
            </a:r>
            <a:r>
              <a:rPr lang="en-US" altLang="zh-CN" sz="2060" i="1" baseline="-25000" dirty="0">
                <a:latin typeface="Times New Roman" panose="02020603050405020304" pitchFamily="18" charset="0"/>
                <a:cs typeface="Times New Roman" panose="02020603050405020304" pitchFamily="18" charset="0"/>
                <a:sym typeface="+mn-ea"/>
              </a:rPr>
              <a:t>xi</a:t>
            </a:r>
            <a:r>
              <a:rPr lang="zh-CN" altLang="en-US" sz="2060" dirty="0">
                <a:sym typeface="+mn-ea"/>
              </a:rPr>
              <a:t>是类别为</a:t>
            </a:r>
            <a:r>
              <a:rPr lang="en-US" altLang="zh-CN" sz="2060" i="1" dirty="0">
                <a:latin typeface="Times New Roman" panose="02020603050405020304" pitchFamily="18" charset="0"/>
                <a:cs typeface="Times New Roman" panose="02020603050405020304" pitchFamily="18" charset="0"/>
                <a:sym typeface="+mn-ea"/>
              </a:rPr>
              <a:t>c</a:t>
            </a:r>
            <a:r>
              <a:rPr lang="zh-CN" altLang="en-US" sz="2060" dirty="0">
                <a:sym typeface="+mn-ea"/>
              </a:rPr>
              <a:t>且在第</a:t>
            </a:r>
            <a:r>
              <a:rPr lang="en-US" altLang="zh-CN" sz="2060" i="1" dirty="0">
                <a:latin typeface="Times New Roman" panose="02020603050405020304" pitchFamily="18" charset="0"/>
                <a:cs typeface="Times New Roman" panose="02020603050405020304" pitchFamily="18" charset="0"/>
                <a:sym typeface="+mn-ea"/>
              </a:rPr>
              <a:t>i</a:t>
            </a:r>
            <a:r>
              <a:rPr lang="zh-CN" altLang="en-US" sz="2060" dirty="0">
                <a:sym typeface="+mn-ea"/>
              </a:rPr>
              <a:t>个属性上取值为</a:t>
            </a:r>
            <a:r>
              <a:rPr lang="en-US" altLang="zh-CN" sz="2060" i="1" dirty="0">
                <a:latin typeface="Times New Roman" panose="02020603050405020304" pitchFamily="18" charset="0"/>
                <a:cs typeface="Times New Roman" panose="02020603050405020304" pitchFamily="18" charset="0"/>
                <a:sym typeface="+mn-ea"/>
              </a:rPr>
              <a:t>x</a:t>
            </a:r>
            <a:r>
              <a:rPr lang="en-US" altLang="zh-CN" sz="2060" i="1" baseline="-25000" dirty="0">
                <a:latin typeface="Times New Roman" panose="02020603050405020304" pitchFamily="18" charset="0"/>
                <a:cs typeface="Times New Roman" panose="02020603050405020304" pitchFamily="18" charset="0"/>
                <a:sym typeface="+mn-ea"/>
              </a:rPr>
              <a:t>i</a:t>
            </a:r>
            <a:r>
              <a:rPr lang="zh-CN" altLang="en-US" sz="2060" dirty="0">
                <a:sym typeface="+mn-ea"/>
              </a:rPr>
              <a:t>的样本集合</a:t>
            </a:r>
            <a:endParaRPr lang="zh-CN" altLang="en-US" sz="2060" dirty="0"/>
          </a:p>
        </p:txBody>
      </p:sp>
      <p:graphicFrame>
        <p:nvGraphicFramePr>
          <p:cNvPr id="19" name="对象 18"/>
          <p:cNvGraphicFramePr>
            <a:graphicFrameLocks noChangeAspect="1"/>
          </p:cNvGraphicFramePr>
          <p:nvPr>
            <p:custDataLst>
              <p:tags r:id="rId2"/>
            </p:custDataLst>
          </p:nvPr>
        </p:nvGraphicFramePr>
        <p:xfrm>
          <a:off x="2195830" y="3213100"/>
          <a:ext cx="4194175" cy="722630"/>
        </p:xfrm>
        <a:graphic>
          <a:graphicData uri="http://schemas.openxmlformats.org/presentationml/2006/ole">
            <mc:AlternateContent xmlns:mc="http://schemas.openxmlformats.org/markup-compatibility/2006">
              <mc:Choice xmlns:v="urn:schemas-microsoft-com:vml" Requires="v">
                <p:oleObj spid="_x0000_s22487" name="Formula" r:id="rId3" imgW="21659850" imgH="3762375" progId="Equation.Ribbit">
                  <p:embed/>
                </p:oleObj>
              </mc:Choice>
              <mc:Fallback>
                <p:oleObj name="Formula" r:id="rId3" imgW="21659850" imgH="3762375" progId="Equation.Ribbit">
                  <p:embed/>
                  <p:pic>
                    <p:nvPicPr>
                      <p:cNvPr id="0" name="图片 22486"/>
                      <p:cNvPicPr/>
                      <p:nvPr/>
                    </p:nvPicPr>
                    <p:blipFill>
                      <a:blip r:embed="rId4"/>
                      <a:stretch>
                        <a:fillRect/>
                      </a:stretch>
                    </p:blipFill>
                    <p:spPr>
                      <a:xfrm>
                        <a:off x="2195830" y="3213100"/>
                        <a:ext cx="4194175" cy="722630"/>
                      </a:xfrm>
                      <a:prstGeom prst="rect">
                        <a:avLst/>
                      </a:prstGeom>
                    </p:spPr>
                  </p:pic>
                </p:oleObj>
              </mc:Fallback>
            </mc:AlternateContent>
          </a:graphicData>
        </a:graphic>
      </p:graphicFrame>
      <p:graphicFrame>
        <p:nvGraphicFramePr>
          <p:cNvPr id="24" name="对象 23"/>
          <p:cNvGraphicFramePr>
            <a:graphicFrameLocks noChangeAspect="1"/>
          </p:cNvGraphicFramePr>
          <p:nvPr>
            <p:custDataLst>
              <p:tags r:id="rId5"/>
            </p:custDataLst>
          </p:nvPr>
        </p:nvGraphicFramePr>
        <p:xfrm>
          <a:off x="2195830" y="4586605"/>
          <a:ext cx="2009775" cy="559435"/>
        </p:xfrm>
        <a:graphic>
          <a:graphicData uri="http://schemas.openxmlformats.org/presentationml/2006/ole">
            <mc:AlternateContent xmlns:mc="http://schemas.openxmlformats.org/markup-compatibility/2006">
              <mc:Choice xmlns:v="urn:schemas-microsoft-com:vml" Requires="v">
                <p:oleObj spid="_x0000_s22492" name="Formula" r:id="rId6" imgW="10210800" imgH="2867025" progId="Equation.Ribbit">
                  <p:embed/>
                </p:oleObj>
              </mc:Choice>
              <mc:Fallback>
                <p:oleObj name="Formula" r:id="rId6" imgW="10210800" imgH="2867025" progId="Equation.Ribbit">
                  <p:embed/>
                  <p:pic>
                    <p:nvPicPr>
                      <p:cNvPr id="0" name="图片 22491"/>
                      <p:cNvPicPr/>
                      <p:nvPr/>
                    </p:nvPicPr>
                    <p:blipFill>
                      <a:blip r:embed="rId7"/>
                      <a:stretch>
                        <a:fillRect/>
                      </a:stretch>
                    </p:blipFill>
                    <p:spPr>
                      <a:xfrm>
                        <a:off x="2195830" y="4586605"/>
                        <a:ext cx="2009775" cy="559435"/>
                      </a:xfrm>
                      <a:prstGeom prst="rect">
                        <a:avLst/>
                      </a:prstGeom>
                    </p:spPr>
                  </p:pic>
                </p:oleObj>
              </mc:Fallback>
            </mc:AlternateContent>
          </a:graphicData>
        </a:graphic>
      </p:graphicFrame>
      <p:graphicFrame>
        <p:nvGraphicFramePr>
          <p:cNvPr id="25" name="对象 24"/>
          <p:cNvGraphicFramePr>
            <a:graphicFrameLocks noChangeAspect="1"/>
          </p:cNvGraphicFramePr>
          <p:nvPr>
            <p:custDataLst>
              <p:tags r:id="rId8"/>
            </p:custDataLst>
          </p:nvPr>
        </p:nvGraphicFramePr>
        <p:xfrm>
          <a:off x="5004435" y="4568825"/>
          <a:ext cx="2609215" cy="577215"/>
        </p:xfrm>
        <a:graphic>
          <a:graphicData uri="http://schemas.openxmlformats.org/presentationml/2006/ole">
            <mc:AlternateContent xmlns:mc="http://schemas.openxmlformats.org/markup-compatibility/2006">
              <mc:Choice xmlns:v="urn:schemas-microsoft-com:vml" Requires="v">
                <p:oleObj spid="_x0000_s22493" name="Formula" r:id="rId9" imgW="13258800" imgH="2962275" progId="Equation.Ribbit">
                  <p:embed/>
                </p:oleObj>
              </mc:Choice>
              <mc:Fallback>
                <p:oleObj name="Formula" r:id="rId9" imgW="13258800" imgH="2962275" progId="Equation.Ribbit">
                  <p:embed/>
                  <p:pic>
                    <p:nvPicPr>
                      <p:cNvPr id="0" name="图片 22492"/>
                      <p:cNvPicPr/>
                      <p:nvPr/>
                    </p:nvPicPr>
                    <p:blipFill>
                      <a:blip r:embed="rId10"/>
                      <a:stretch>
                        <a:fillRect/>
                      </a:stretch>
                    </p:blipFill>
                    <p:spPr>
                      <a:xfrm>
                        <a:off x="5004435" y="4568825"/>
                        <a:ext cx="2609215" cy="57721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背景知识</a:t>
            </a:r>
            <a:endParaRPr lang="en-US" altLang="zh-CN" sz="2800" b="1" dirty="0" smtClean="0">
              <a:solidFill>
                <a:schemeClr val="bg1">
                  <a:lumMod val="85000"/>
                </a:schemeClr>
              </a:solidFill>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贝叶斯决策论</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极大似然估计</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a:solidFill>
                  <a:schemeClr val="bg1">
                    <a:lumMod val="85000"/>
                  </a:schemeClr>
                </a:solidFill>
                <a:latin typeface="黑体" panose="02010609060101010101" pitchFamily="49" charset="-122"/>
                <a:ea typeface="黑体" panose="02010609060101010101" pitchFamily="49" charset="-122"/>
              </a:rPr>
              <a:t>朴素贝叶斯分类</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a:solidFill>
                  <a:schemeClr val="bg1">
                    <a:lumMod val="85000"/>
                  </a:schemeClr>
                </a:solidFill>
                <a:latin typeface="黑体" panose="02010609060101010101" pitchFamily="49" charset="-122"/>
                <a:ea typeface="黑体" panose="02010609060101010101" pitchFamily="49" charset="-122"/>
                <a:sym typeface="+mn-ea"/>
              </a:rPr>
              <a:t>半朴素贝叶斯分类</a:t>
            </a:r>
            <a:endParaRPr lang="zh-CN" altLang="en-US" sz="2800" b="1" dirty="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sz="2800" b="1" dirty="0" smtClean="0">
                <a:latin typeface="黑体" panose="02010609060101010101" pitchFamily="49" charset="-122"/>
                <a:ea typeface="黑体" panose="02010609060101010101" pitchFamily="49" charset="-122"/>
                <a:sym typeface="+mn-ea"/>
              </a:rPr>
              <a:t>算法</a:t>
            </a:r>
            <a:endParaRPr lang="zh-CN" altLang="en-US" sz="2800" b="1" dirty="0" smtClean="0">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rPr>
              <a:t>EM</a:t>
            </a:r>
            <a:r>
              <a:rPr lang="zh-CN" altLang="en-US" b="1" dirty="0">
                <a:latin typeface="黑体" panose="02010609060101010101" pitchFamily="49" charset="-122"/>
                <a:ea typeface="黑体" panose="02010609060101010101" pitchFamily="49" charset="-122"/>
              </a:rPr>
              <a:t>算法</a:t>
            </a:r>
            <a:endParaRPr lang="zh-CN" altLang="en-US"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隐变量</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mn-ea"/>
              </a:rPr>
              <a:t>“不完整”</a:t>
            </a:r>
            <a:r>
              <a:rPr lang="zh-CN" altLang="en-US" sz="2400" dirty="0">
                <a:latin typeface="+mn-ea"/>
              </a:rPr>
              <a:t>的样本：西瓜已经脱落的根蒂，无法看出是“蜷缩”还是“坚挺”</a:t>
            </a:r>
            <a:r>
              <a:rPr lang="en-US" altLang="zh-CN" sz="2400" dirty="0">
                <a:latin typeface="+mn-ea"/>
              </a:rPr>
              <a:t>,</a:t>
            </a:r>
            <a:r>
              <a:rPr lang="zh-CN" altLang="en-US" sz="2400" dirty="0">
                <a:latin typeface="+mn-ea"/>
              </a:rPr>
              <a:t>则训练样本的“根蒂”属性变量值未知，如何计算</a:t>
            </a:r>
            <a:r>
              <a:rPr lang="zh-CN" altLang="en-US" sz="2400" dirty="0" smtClean="0">
                <a:latin typeface="+mn-ea"/>
              </a:rPr>
              <a:t>？</a:t>
            </a:r>
            <a:endParaRPr lang="en-US" altLang="zh-CN" sz="2400" dirty="0" smtClean="0">
              <a:latin typeface="+mn-ea"/>
            </a:endParaRPr>
          </a:p>
          <a:p>
            <a:pPr lvl="1"/>
            <a:r>
              <a:rPr lang="zh-CN" altLang="en-US" sz="2400" dirty="0">
                <a:latin typeface="+mn-ea"/>
              </a:rPr>
              <a:t>未观测的变量称为“隐变量”</a:t>
            </a:r>
            <a:r>
              <a:rPr lang="en-US" altLang="zh-CN" sz="2400" dirty="0">
                <a:latin typeface="+mn-ea"/>
              </a:rPr>
              <a:t>(</a:t>
            </a:r>
            <a:r>
              <a:rPr lang="en-US" altLang="zh-CN" sz="2400" dirty="0">
                <a:latin typeface="Times" pitchFamily="18" charset="0"/>
                <a:cs typeface="Times" pitchFamily="18" charset="0"/>
              </a:rPr>
              <a:t>latent variable</a:t>
            </a:r>
            <a:r>
              <a:rPr lang="en-US" altLang="zh-CN" sz="2400" dirty="0">
                <a:latin typeface="+mn-ea"/>
              </a:rPr>
              <a:t>)</a:t>
            </a:r>
            <a:r>
              <a:rPr lang="zh-CN" altLang="en-US" sz="2400" dirty="0">
                <a:latin typeface="+mn-ea"/>
              </a:rPr>
              <a:t>。令</a:t>
            </a:r>
            <a:r>
              <a:rPr lang="en-US" altLang="zh-CN" sz="2400" dirty="0">
                <a:latin typeface="+mn-ea"/>
              </a:rPr>
              <a:t>     </a:t>
            </a:r>
            <a:r>
              <a:rPr lang="zh-CN" altLang="en-US" sz="2400" dirty="0">
                <a:latin typeface="+mn-ea"/>
              </a:rPr>
              <a:t>表示已观测变量集，</a:t>
            </a:r>
            <a:r>
              <a:rPr lang="en-US" altLang="zh-CN" sz="2400" dirty="0">
                <a:latin typeface="+mn-ea"/>
              </a:rPr>
              <a:t> </a:t>
            </a:r>
            <a:r>
              <a:rPr lang="zh-CN" altLang="en-US" sz="2400" dirty="0">
                <a:latin typeface="+mn-ea"/>
              </a:rPr>
              <a:t>表示隐变量集，若预对模型参数</a:t>
            </a:r>
            <a:r>
              <a:rPr lang="en-US" altLang="zh-CN" sz="2400" dirty="0">
                <a:latin typeface="+mn-ea"/>
              </a:rPr>
              <a:t>  </a:t>
            </a:r>
            <a:r>
              <a:rPr lang="zh-CN" altLang="en-US" sz="2400" dirty="0">
                <a:latin typeface="+mn-ea"/>
              </a:rPr>
              <a:t>做极大似然估计，则应最大化对数</a:t>
            </a:r>
            <a:r>
              <a:rPr lang="zh-CN" altLang="en-US" sz="2400" dirty="0" smtClean="0">
                <a:latin typeface="+mn-ea"/>
              </a:rPr>
              <a:t>似然函数</a:t>
            </a:r>
            <a:endParaRPr lang="en-US" altLang="zh-CN" sz="2400" dirty="0" smtClean="0">
              <a:latin typeface="+mn-ea"/>
            </a:endParaRPr>
          </a:p>
          <a:p>
            <a:pPr lvl="1"/>
            <a:endParaRPr lang="en-US" altLang="zh-CN" sz="2400" dirty="0">
              <a:latin typeface="+mn-ea"/>
            </a:endParaRPr>
          </a:p>
          <a:p>
            <a:pPr lvl="1"/>
            <a:r>
              <a:rPr lang="zh-CN" altLang="en-US" sz="2400" dirty="0">
                <a:latin typeface="+mn-ea"/>
                <a:cs typeface="宋体" panose="02010600030101010101" pitchFamily="2" charset="-122"/>
              </a:rPr>
              <a:t>由于 </a:t>
            </a:r>
            <a:r>
              <a:rPr lang="en-US" altLang="zh-CN" sz="2400" dirty="0">
                <a:latin typeface="+mn-ea"/>
                <a:cs typeface="Times" pitchFamily="18" charset="0"/>
              </a:rPr>
              <a:t> </a:t>
            </a:r>
            <a:r>
              <a:rPr lang="zh-CN" altLang="en-US" sz="2400" dirty="0">
                <a:latin typeface="+mn-ea"/>
                <a:cs typeface="宋体" panose="02010600030101010101" pitchFamily="2" charset="-122"/>
              </a:rPr>
              <a:t>是隐变量，上式无法直接求解。此时我们可以通过对</a:t>
            </a:r>
            <a:r>
              <a:rPr lang="en-US" altLang="zh-CN" sz="2400" dirty="0">
                <a:latin typeface="+mn-ea"/>
                <a:cs typeface="Times"/>
              </a:rPr>
              <a:t>  </a:t>
            </a:r>
            <a:r>
              <a:rPr lang="zh-CN" altLang="en-US" sz="2400" dirty="0">
                <a:latin typeface="+mn-ea"/>
                <a:cs typeface="宋体" panose="02010600030101010101" pitchFamily="2" charset="-122"/>
              </a:rPr>
              <a:t>计算期望，来最大化已观测数据的对数“边际似然”</a:t>
            </a:r>
            <a:r>
              <a:rPr lang="en-US" altLang="zh-CN" sz="2400" dirty="0">
                <a:latin typeface="+mn-ea"/>
                <a:cs typeface="宋体" panose="02010600030101010101" pitchFamily="2" charset="-122"/>
              </a:rPr>
              <a:t>(</a:t>
            </a:r>
            <a:r>
              <a:rPr lang="en-US" altLang="zh-CN" sz="2400" dirty="0">
                <a:latin typeface="Times" pitchFamily="18" charset="0"/>
                <a:cs typeface="Times" pitchFamily="18" charset="0"/>
              </a:rPr>
              <a:t>marginal likelihood</a:t>
            </a:r>
            <a:r>
              <a:rPr lang="en-US" altLang="zh-CN" sz="2400" dirty="0">
                <a:latin typeface="+mn-ea"/>
                <a:cs typeface="宋体" panose="02010600030101010101" pitchFamily="2" charset="-122"/>
              </a:rPr>
              <a:t>)</a:t>
            </a:r>
            <a:endParaRPr lang="en-US" altLang="zh-CN" sz="2400" dirty="0">
              <a:latin typeface="+mn-ea"/>
              <a:cs typeface="宋体" panose="02010600030101010101" pitchFamily="2" charset="-122"/>
            </a:endParaRPr>
          </a:p>
          <a:p>
            <a:pPr lvl="1"/>
            <a:endParaRPr lang="en-US" altLang="zh-CN" sz="2400" dirty="0">
              <a:latin typeface="黑体" panose="02010609060101010101" pitchFamily="49" charset="-122"/>
              <a:ea typeface="黑体" panose="02010609060101010101" pitchFamily="49" charset="-122"/>
            </a:endParaRPr>
          </a:p>
          <a:p>
            <a:pPr lvl="1"/>
            <a:endParaRPr lang="en-US" altLang="zh-CN" sz="2400" dirty="0">
              <a:latin typeface="黑体" panose="02010609060101010101" pitchFamily="49" charset="-122"/>
              <a:ea typeface="黑体" panose="02010609060101010101" pitchFamily="49" charset="-122"/>
            </a:endParaRPr>
          </a:p>
          <a:p>
            <a:pPr lvl="1"/>
            <a:endParaRPr lang="zh-CN" altLang="en-US" sz="2400" dirty="0">
              <a:latin typeface="黑体" panose="02010609060101010101" pitchFamily="49" charset="-122"/>
              <a:ea typeface="黑体" panose="02010609060101010101" pitchFamily="49" charset="-122"/>
            </a:endParaRPr>
          </a:p>
        </p:txBody>
      </p:sp>
      <p:graphicFrame>
        <p:nvGraphicFramePr>
          <p:cNvPr id="3" name="对象 2"/>
          <p:cNvGraphicFramePr>
            <a:graphicFrameLocks noChangeAspect="1"/>
          </p:cNvGraphicFramePr>
          <p:nvPr/>
        </p:nvGraphicFramePr>
        <p:xfrm>
          <a:off x="7912416" y="2905688"/>
          <a:ext cx="268288" cy="312737"/>
        </p:xfrm>
        <a:graphic>
          <a:graphicData uri="http://schemas.openxmlformats.org/presentationml/2006/ole">
            <mc:AlternateContent xmlns:mc="http://schemas.openxmlformats.org/markup-compatibility/2006">
              <mc:Choice xmlns:v="urn:schemas-microsoft-com:vml" Requires="v">
                <p:oleObj spid="_x0000_s53621" name="Formula" r:id="rId1" imgW="133350" imgH="156210" progId="Equation.Ribbit">
                  <p:embed/>
                </p:oleObj>
              </mc:Choice>
              <mc:Fallback>
                <p:oleObj name="Formula" r:id="rId1" imgW="133350" imgH="156210" progId="Equation.Ribbit">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2416" y="2905688"/>
                        <a:ext cx="268288"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3906344" y="3261951"/>
          <a:ext cx="200025" cy="312737"/>
        </p:xfrm>
        <a:graphic>
          <a:graphicData uri="http://schemas.openxmlformats.org/presentationml/2006/ole">
            <mc:AlternateContent xmlns:mc="http://schemas.openxmlformats.org/markup-compatibility/2006">
              <mc:Choice xmlns:v="urn:schemas-microsoft-com:vml" Requires="v">
                <p:oleObj spid="_x0000_s53622" name="Formula" r:id="rId3" imgW="100330" imgH="154940" progId="Equation.Ribbit">
                  <p:embed/>
                </p:oleObj>
              </mc:Choice>
              <mc:Fallback>
                <p:oleObj name="Formula" r:id="rId3" imgW="100330" imgH="154940" progId="Equation.Ribbit">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6344" y="3261951"/>
                        <a:ext cx="2000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对象 4"/>
          <p:cNvGraphicFramePr>
            <a:graphicFrameLocks noChangeAspect="1"/>
          </p:cNvGraphicFramePr>
          <p:nvPr/>
        </p:nvGraphicFramePr>
        <p:xfrm>
          <a:off x="8416472" y="3230560"/>
          <a:ext cx="238125" cy="338137"/>
        </p:xfrm>
        <a:graphic>
          <a:graphicData uri="http://schemas.openxmlformats.org/presentationml/2006/ole">
            <mc:AlternateContent xmlns:mc="http://schemas.openxmlformats.org/markup-compatibility/2006">
              <mc:Choice xmlns:v="urn:schemas-microsoft-com:vml" Requires="v">
                <p:oleObj spid="_x0000_s53623" name="Formula" r:id="rId5" imgW="113030" imgH="160020" progId="Equation.Ribbit">
                  <p:embed/>
                </p:oleObj>
              </mc:Choice>
              <mc:Fallback>
                <p:oleObj name="Formula" r:id="rId5" imgW="113030" imgH="160020" progId="Equation.Ribbit">
                  <p:embed/>
                  <p:pic>
                    <p:nvPicPr>
                      <p:cNvPr id="0" name="对象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16472" y="3230560"/>
                        <a:ext cx="23812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5166" y="4008728"/>
            <a:ext cx="3493667" cy="4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对象 5"/>
          <p:cNvGraphicFramePr>
            <a:graphicFrameLocks noChangeAspect="1"/>
          </p:cNvGraphicFramePr>
          <p:nvPr/>
        </p:nvGraphicFramePr>
        <p:xfrm>
          <a:off x="1890120" y="4524656"/>
          <a:ext cx="200025" cy="312737"/>
        </p:xfrm>
        <a:graphic>
          <a:graphicData uri="http://schemas.openxmlformats.org/presentationml/2006/ole">
            <mc:AlternateContent xmlns:mc="http://schemas.openxmlformats.org/markup-compatibility/2006">
              <mc:Choice xmlns:v="urn:schemas-microsoft-com:vml" Requires="v">
                <p:oleObj spid="_x0000_s53624" name="Formula" r:id="rId8" imgW="100330" imgH="154940" progId="Equation.Ribbit">
                  <p:embed/>
                </p:oleObj>
              </mc:Choice>
              <mc:Fallback>
                <p:oleObj name="Formula" r:id="rId8" imgW="100330" imgH="154940" progId="Equation.Ribbit">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0120" y="4524656"/>
                        <a:ext cx="2000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对象 8"/>
          <p:cNvGraphicFramePr>
            <a:graphicFrameLocks noChangeAspect="1"/>
          </p:cNvGraphicFramePr>
          <p:nvPr/>
        </p:nvGraphicFramePr>
        <p:xfrm>
          <a:off x="1907704" y="4869160"/>
          <a:ext cx="200025" cy="312737"/>
        </p:xfrm>
        <a:graphic>
          <a:graphicData uri="http://schemas.openxmlformats.org/presentationml/2006/ole">
            <mc:AlternateContent xmlns:mc="http://schemas.openxmlformats.org/markup-compatibility/2006">
              <mc:Choice xmlns:v="urn:schemas-microsoft-com:vml" Requires="v">
                <p:oleObj spid="_x0000_s53625" name="Formula" r:id="rId9" imgW="100330" imgH="154940" progId="Equation.Ribbit">
                  <p:embed/>
                </p:oleObj>
              </mc:Choice>
              <mc:Fallback>
                <p:oleObj name="Formula" r:id="rId9" imgW="100330" imgH="154940" progId="Equation.Ribbit">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7704" y="4869160"/>
                        <a:ext cx="200025" cy="31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2" name="Picture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73696" y="5607238"/>
            <a:ext cx="4824536" cy="62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b="1" dirty="0">
                <a:latin typeface="黑体" panose="02010609060101010101" pitchFamily="49" charset="-122"/>
                <a:ea typeface="黑体" panose="02010609060101010101" pitchFamily="49" charset="-122"/>
                <a:sym typeface="+mn-ea"/>
              </a:rPr>
              <a:t>算法</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算法流程</a:t>
            </a:r>
            <a:endParaRPr lang="en-US" altLang="zh-CN" sz="2800" dirty="0" smtClean="0">
              <a:latin typeface="黑体" panose="02010609060101010101" pitchFamily="49" charset="-122"/>
              <a:ea typeface="黑体" panose="02010609060101010101" pitchFamily="49" charset="-122"/>
            </a:endParaRPr>
          </a:p>
          <a:p>
            <a:pPr lvl="1"/>
            <a:endParaRPr lang="en-US" altLang="zh-CN" sz="2400" dirty="0" smtClean="0">
              <a:latin typeface="+mn-ea"/>
              <a:cs typeface="Times New Roman" panose="02020603050405020304" pitchFamily="18" charset="0"/>
            </a:endParaRPr>
          </a:p>
          <a:p>
            <a:pPr lvl="1"/>
            <a:r>
              <a:rPr lang="en-US" altLang="zh-CN" sz="2400" dirty="0" smtClean="0">
                <a:latin typeface="Times New Roman" panose="02020603050405020304" pitchFamily="18" charset="0"/>
                <a:cs typeface="Times New Roman" panose="02020603050405020304" pitchFamily="18" charset="0"/>
              </a:rPr>
              <a:t>EM </a:t>
            </a:r>
            <a:r>
              <a:rPr lang="en-US" altLang="zh-CN" sz="2400" dirty="0">
                <a:latin typeface="+mn-ea"/>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Expectation-Maximization</a:t>
            </a:r>
            <a:r>
              <a:rPr lang="en-US" altLang="zh-CN" sz="2400" dirty="0">
                <a:latin typeface="+mn-ea"/>
                <a:cs typeface="Times New Roman" panose="02020603050405020304" pitchFamily="18" charset="0"/>
              </a:rPr>
              <a:t>)</a:t>
            </a:r>
            <a:r>
              <a:rPr lang="zh-CN" altLang="en-US" sz="2400" dirty="0">
                <a:latin typeface="+mn-ea"/>
                <a:cs typeface="宋体" panose="02010600030101010101" pitchFamily="2" charset="-122"/>
              </a:rPr>
              <a:t>算法</a:t>
            </a:r>
            <a:r>
              <a:rPr lang="fr-FR" altLang="zh-CN" sz="2400" dirty="0">
                <a:latin typeface="+mn-ea"/>
                <a:cs typeface="Times New Roman" panose="02020603050405020304" pitchFamily="18" charset="0"/>
              </a:rPr>
              <a:t>[</a:t>
            </a:r>
            <a:r>
              <a:rPr lang="fr-FR" altLang="zh-CN" sz="2400" dirty="0">
                <a:latin typeface="Times New Roman" panose="02020603050405020304" pitchFamily="18" charset="0"/>
                <a:cs typeface="Times New Roman" panose="02020603050405020304" pitchFamily="18" charset="0"/>
              </a:rPr>
              <a:t>Dempster et al., 1977</a:t>
            </a:r>
            <a:r>
              <a:rPr lang="fr-FR" altLang="zh-CN" sz="2400" dirty="0">
                <a:latin typeface="+mn-ea"/>
                <a:cs typeface="Times New Roman" panose="02020603050405020304" pitchFamily="18" charset="0"/>
              </a:rPr>
              <a:t>]</a:t>
            </a:r>
            <a:r>
              <a:rPr lang="zh-CN" altLang="en-US" sz="2400" dirty="0">
                <a:latin typeface="+mn-ea"/>
                <a:cs typeface="宋体" panose="02010600030101010101" pitchFamily="2" charset="-122"/>
              </a:rPr>
              <a:t>是常用的</a:t>
            </a:r>
            <a:r>
              <a:rPr lang="zh-CN" altLang="en-US" sz="2400" dirty="0">
                <a:solidFill>
                  <a:srgbClr val="0000FF"/>
                </a:solidFill>
                <a:latin typeface="+mn-ea"/>
                <a:cs typeface="宋体" panose="02010600030101010101" pitchFamily="2" charset="-122"/>
              </a:rPr>
              <a:t>估计参数隐变量</a:t>
            </a:r>
            <a:r>
              <a:rPr lang="zh-CN" altLang="en-US" sz="2400" dirty="0">
                <a:latin typeface="+mn-ea"/>
                <a:cs typeface="宋体" panose="02010600030101010101" pitchFamily="2" charset="-122"/>
              </a:rPr>
              <a:t>的利器</a:t>
            </a:r>
            <a:endParaRPr lang="en-US" altLang="zh-CN" sz="2400" dirty="0">
              <a:latin typeface="+mn-ea"/>
              <a:cs typeface="宋体" panose="02010600030101010101" pitchFamily="2" charset="-122"/>
            </a:endParaRPr>
          </a:p>
          <a:p>
            <a:pPr lvl="2"/>
            <a:r>
              <a:rPr lang="zh-CN" altLang="en-US" sz="2000" dirty="0">
                <a:latin typeface="+mn-ea"/>
                <a:cs typeface="宋体" panose="02010600030101010101" pitchFamily="2" charset="-122"/>
              </a:rPr>
              <a:t>当参数  已知</a:t>
            </a:r>
            <a:r>
              <a:rPr lang="en-US" altLang="zh-CN" sz="2000" dirty="0">
                <a:latin typeface="+mn-ea"/>
                <a:cs typeface="宋体" panose="02010600030101010101" pitchFamily="2" charset="-122"/>
              </a:rPr>
              <a:t> </a:t>
            </a:r>
            <a:r>
              <a:rPr lang="zh-CN" altLang="en-US" sz="2000" dirty="0">
                <a:latin typeface="+mn-ea"/>
                <a:cs typeface="宋体" panose="02010600030101010101" pitchFamily="2" charset="-122"/>
              </a:rPr>
              <a:t>－</a:t>
            </a:r>
            <a:r>
              <a:rPr lang="en-US" altLang="zh-CN" sz="2000" dirty="0">
                <a:latin typeface="+mn-ea"/>
                <a:cs typeface="宋体" panose="02010600030101010101" pitchFamily="2" charset="-122"/>
              </a:rPr>
              <a:t>&gt; </a:t>
            </a:r>
            <a:r>
              <a:rPr lang="zh-CN" altLang="en-US" sz="2000" dirty="0">
                <a:latin typeface="+mn-ea"/>
                <a:cs typeface="宋体" panose="02010600030101010101" pitchFamily="2" charset="-122"/>
              </a:rPr>
              <a:t>根据训练数据推断出最优隐变量</a:t>
            </a:r>
            <a:r>
              <a:rPr lang="en-US" altLang="zh-CN" sz="2000" dirty="0">
                <a:latin typeface="+mn-ea"/>
                <a:cs typeface="Times" pitchFamily="18" charset="0"/>
              </a:rPr>
              <a:t>  </a:t>
            </a:r>
            <a:r>
              <a:rPr lang="zh-CN" altLang="en-US" sz="2000" dirty="0" smtClean="0">
                <a:latin typeface="+mn-ea"/>
                <a:cs typeface="宋体" panose="02010600030101010101" pitchFamily="2" charset="-122"/>
              </a:rPr>
              <a:t>的</a:t>
            </a:r>
            <a:r>
              <a:rPr lang="zh-CN" altLang="en-US" sz="2000" dirty="0">
                <a:latin typeface="+mn-ea"/>
                <a:cs typeface="宋体" panose="02010600030101010101" pitchFamily="2" charset="-122"/>
              </a:rPr>
              <a:t>值</a:t>
            </a:r>
            <a:r>
              <a:rPr lang="en-US" altLang="zh-CN" sz="2000" dirty="0">
                <a:latin typeface="+mn-ea"/>
                <a:cs typeface="宋体" panose="02010600030101010101" pitchFamily="2" charset="-122"/>
              </a:rPr>
              <a:t>(</a:t>
            </a:r>
            <a:r>
              <a:rPr lang="en-US" altLang="zh-CN" sz="2000" dirty="0">
                <a:solidFill>
                  <a:srgbClr val="0000FF"/>
                </a:solidFill>
                <a:latin typeface="+mn-ea"/>
                <a:cs typeface="Times" pitchFamily="18" charset="0"/>
              </a:rPr>
              <a:t>E</a:t>
            </a:r>
            <a:r>
              <a:rPr lang="zh-CN" altLang="en-US" sz="2000" dirty="0">
                <a:solidFill>
                  <a:srgbClr val="0000FF"/>
                </a:solidFill>
                <a:latin typeface="+mn-ea"/>
                <a:cs typeface="宋体" panose="02010600030101010101" pitchFamily="2" charset="-122"/>
              </a:rPr>
              <a:t>步</a:t>
            </a:r>
            <a:r>
              <a:rPr lang="en-US" altLang="zh-CN" sz="2000" dirty="0">
                <a:latin typeface="+mn-ea"/>
                <a:cs typeface="宋体" panose="02010600030101010101" pitchFamily="2" charset="-122"/>
              </a:rPr>
              <a:t>)</a:t>
            </a:r>
            <a:endParaRPr lang="en-US" altLang="zh-CN" sz="2000" dirty="0">
              <a:latin typeface="+mn-ea"/>
              <a:cs typeface="宋体" panose="02010600030101010101" pitchFamily="2" charset="-122"/>
            </a:endParaRPr>
          </a:p>
          <a:p>
            <a:pPr lvl="2"/>
            <a:r>
              <a:rPr lang="zh-CN" altLang="en-US" sz="2000" dirty="0">
                <a:latin typeface="+mn-ea"/>
                <a:cs typeface="宋体" panose="02010600030101010101" pitchFamily="2" charset="-122"/>
              </a:rPr>
              <a:t>当</a:t>
            </a:r>
            <a:r>
              <a:rPr lang="en-US" altLang="zh-CN" sz="2000" dirty="0">
                <a:latin typeface="+mn-ea"/>
                <a:cs typeface="Times New Roman" panose="02020603050405020304" pitchFamily="18" charset="0"/>
              </a:rPr>
              <a:t>  </a:t>
            </a:r>
            <a:r>
              <a:rPr lang="zh-CN" altLang="en-US" sz="2000" dirty="0">
                <a:latin typeface="+mn-ea"/>
                <a:cs typeface="宋体" panose="02010600030101010101" pitchFamily="2" charset="-122"/>
              </a:rPr>
              <a:t>已知</a:t>
            </a:r>
            <a:r>
              <a:rPr lang="en-US" altLang="zh-CN" sz="2000" dirty="0">
                <a:latin typeface="+mn-ea"/>
                <a:cs typeface="宋体" panose="02010600030101010101" pitchFamily="2" charset="-122"/>
              </a:rPr>
              <a:t> </a:t>
            </a:r>
            <a:r>
              <a:rPr lang="zh-CN" altLang="en-US" sz="2000" dirty="0">
                <a:latin typeface="+mn-ea"/>
                <a:cs typeface="宋体" panose="02010600030101010101" pitchFamily="2" charset="-122"/>
              </a:rPr>
              <a:t>－</a:t>
            </a:r>
            <a:r>
              <a:rPr lang="en-US" altLang="zh-CN" sz="2000" dirty="0">
                <a:latin typeface="+mn-ea"/>
                <a:cs typeface="宋体" panose="02010600030101010101" pitchFamily="2" charset="-122"/>
              </a:rPr>
              <a:t>&gt; </a:t>
            </a:r>
            <a:r>
              <a:rPr lang="zh-CN" altLang="en-US" sz="2000" dirty="0">
                <a:latin typeface="+mn-ea"/>
                <a:cs typeface="宋体" panose="02010600030101010101" pitchFamily="2" charset="-122"/>
              </a:rPr>
              <a:t>对</a:t>
            </a:r>
            <a:r>
              <a:rPr lang="en-US" altLang="zh-CN" sz="2000" dirty="0">
                <a:latin typeface="+mn-ea"/>
                <a:cs typeface="宋体" panose="02010600030101010101" pitchFamily="2" charset="-122"/>
              </a:rPr>
              <a:t>  </a:t>
            </a:r>
            <a:r>
              <a:rPr lang="zh-CN" altLang="en-US" sz="2000" dirty="0">
                <a:latin typeface="+mn-ea"/>
                <a:cs typeface="宋体" panose="02010600030101010101" pitchFamily="2" charset="-122"/>
              </a:rPr>
              <a:t>做极大似然估计</a:t>
            </a:r>
            <a:r>
              <a:rPr lang="en-US" altLang="zh-CN" sz="2000" dirty="0">
                <a:latin typeface="+mn-ea"/>
                <a:cs typeface="宋体" panose="02010600030101010101" pitchFamily="2" charset="-122"/>
              </a:rPr>
              <a:t>(</a:t>
            </a:r>
            <a:r>
              <a:rPr lang="en-US" altLang="zh-CN" sz="2000" dirty="0">
                <a:solidFill>
                  <a:srgbClr val="0000FF"/>
                </a:solidFill>
                <a:latin typeface="+mn-ea"/>
                <a:cs typeface="Times New Roman" panose="02020603050405020304" pitchFamily="18" charset="0"/>
              </a:rPr>
              <a:t>M</a:t>
            </a:r>
            <a:r>
              <a:rPr lang="zh-CN" altLang="en-US" sz="2000" dirty="0">
                <a:solidFill>
                  <a:srgbClr val="0000FF"/>
                </a:solidFill>
                <a:latin typeface="+mn-ea"/>
                <a:cs typeface="宋体" panose="02010600030101010101" pitchFamily="2" charset="-122"/>
              </a:rPr>
              <a:t>步</a:t>
            </a:r>
            <a:r>
              <a:rPr lang="en-US" altLang="zh-CN" sz="2000" dirty="0" smtClean="0">
                <a:latin typeface="+mn-ea"/>
                <a:cs typeface="宋体" panose="02010600030101010101" pitchFamily="2" charset="-122"/>
              </a:rPr>
              <a:t>)</a:t>
            </a:r>
            <a:endParaRPr lang="en-US" altLang="zh-CN" sz="2000" dirty="0" smtClean="0">
              <a:latin typeface="+mn-ea"/>
            </a:endParaRPr>
          </a:p>
          <a:p>
            <a:pPr lvl="1"/>
            <a:r>
              <a:rPr lang="zh-CN" altLang="en-US" sz="2400" dirty="0">
                <a:latin typeface="+mn-ea"/>
                <a:cs typeface="Times New Roman" panose="02020603050405020304" pitchFamily="18" charset="0"/>
              </a:rPr>
              <a:t>以初始值  </a:t>
            </a:r>
            <a:r>
              <a:rPr lang="en-US" altLang="zh-CN" sz="2400" dirty="0">
                <a:latin typeface="+mn-ea"/>
                <a:cs typeface="Times New Roman" panose="02020603050405020304" pitchFamily="18" charset="0"/>
              </a:rPr>
              <a:t> </a:t>
            </a:r>
            <a:r>
              <a:rPr lang="zh-CN" altLang="en-US" sz="2400" dirty="0">
                <a:latin typeface="+mn-ea"/>
                <a:cs typeface="Times New Roman" panose="02020603050405020304" pitchFamily="18" charset="0"/>
              </a:rPr>
              <a:t>为起点，可迭代执行以下步骤直至收敛</a:t>
            </a:r>
            <a:endParaRPr lang="en-US" altLang="zh-CN" sz="2400" dirty="0">
              <a:latin typeface="+mn-ea"/>
              <a:cs typeface="Times New Roman" panose="02020603050405020304" pitchFamily="18" charset="0"/>
            </a:endParaRPr>
          </a:p>
          <a:p>
            <a:pPr lvl="2"/>
            <a:r>
              <a:rPr lang="zh-CN" altLang="en-US" sz="2000" dirty="0">
                <a:latin typeface="+mn-ea"/>
                <a:cs typeface="宋体" panose="02010600030101010101" pitchFamily="2" charset="-122"/>
              </a:rPr>
              <a:t>基于  </a:t>
            </a:r>
            <a:r>
              <a:rPr lang="en-US" altLang="zh-CN" sz="2000" dirty="0">
                <a:latin typeface="+mn-ea"/>
                <a:cs typeface="宋体" panose="02010600030101010101" pitchFamily="2" charset="-122"/>
              </a:rPr>
              <a:t> </a:t>
            </a:r>
            <a:r>
              <a:rPr lang="zh-CN" altLang="en-US" sz="2000" dirty="0">
                <a:latin typeface="+mn-ea"/>
                <a:cs typeface="宋体" panose="02010600030101010101" pitchFamily="2" charset="-122"/>
              </a:rPr>
              <a:t>推断隐变量</a:t>
            </a:r>
            <a:r>
              <a:rPr lang="en-US" altLang="zh-CN" sz="2000" dirty="0">
                <a:latin typeface="+mn-ea"/>
                <a:cs typeface="宋体" panose="02010600030101010101" pitchFamily="2" charset="-122"/>
              </a:rPr>
              <a:t>  </a:t>
            </a:r>
            <a:r>
              <a:rPr lang="zh-CN" altLang="en-US" sz="2000" dirty="0">
                <a:latin typeface="+mn-ea"/>
                <a:cs typeface="宋体" panose="02010600030101010101" pitchFamily="2" charset="-122"/>
              </a:rPr>
              <a:t>的期望</a:t>
            </a:r>
            <a:r>
              <a:rPr lang="en-US" altLang="zh-CN" sz="2000" dirty="0">
                <a:latin typeface="+mn-ea"/>
                <a:cs typeface="宋体" panose="02010600030101010101" pitchFamily="2" charset="-122"/>
              </a:rPr>
              <a:t>,</a:t>
            </a:r>
            <a:r>
              <a:rPr lang="zh-CN" altLang="en-US" sz="2000" dirty="0">
                <a:latin typeface="+mn-ea"/>
                <a:cs typeface="宋体" panose="02010600030101010101" pitchFamily="2" charset="-122"/>
              </a:rPr>
              <a:t>记为</a:t>
            </a:r>
            <a:endParaRPr lang="en-US" altLang="zh-CN" sz="2000" dirty="0">
              <a:latin typeface="+mn-ea"/>
              <a:cs typeface="宋体" panose="02010600030101010101" pitchFamily="2" charset="-122"/>
            </a:endParaRPr>
          </a:p>
          <a:p>
            <a:pPr lvl="2"/>
            <a:r>
              <a:rPr lang="zh-CN" altLang="en-US" sz="2000" dirty="0">
                <a:latin typeface="+mn-ea"/>
                <a:cs typeface="宋体" panose="02010600030101010101" pitchFamily="2" charset="-122"/>
              </a:rPr>
              <a:t>基于已观测到变量</a:t>
            </a:r>
            <a:r>
              <a:rPr lang="en-US" altLang="zh-CN" sz="2000" dirty="0">
                <a:latin typeface="+mn-ea"/>
                <a:cs typeface="宋体" panose="02010600030101010101" pitchFamily="2" charset="-122"/>
              </a:rPr>
              <a:t>  </a:t>
            </a:r>
            <a:r>
              <a:rPr lang="zh-CN" altLang="en-US" sz="2000" dirty="0">
                <a:latin typeface="+mn-ea"/>
                <a:cs typeface="宋体" panose="02010600030101010101" pitchFamily="2" charset="-122"/>
              </a:rPr>
              <a:t>和</a:t>
            </a:r>
            <a:r>
              <a:rPr lang="en-US" altLang="zh-CN" sz="2000" dirty="0">
                <a:latin typeface="+mn-ea"/>
                <a:cs typeface="宋体" panose="02010600030101010101" pitchFamily="2" charset="-122"/>
              </a:rPr>
              <a:t>   </a:t>
            </a:r>
            <a:r>
              <a:rPr lang="zh-CN" altLang="en-US" sz="2000" dirty="0">
                <a:latin typeface="+mn-ea"/>
                <a:cs typeface="宋体" panose="02010600030101010101" pitchFamily="2" charset="-122"/>
              </a:rPr>
              <a:t>对参数  做极大似然估计，记</a:t>
            </a:r>
            <a:r>
              <a:rPr lang="zh-CN" altLang="en-US" sz="2000" dirty="0" smtClean="0">
                <a:latin typeface="+mn-ea"/>
                <a:cs typeface="宋体" panose="02010600030101010101" pitchFamily="2" charset="-122"/>
              </a:rPr>
              <a:t>为</a:t>
            </a:r>
            <a:endParaRPr lang="en-US" altLang="zh-CN" sz="2400" dirty="0">
              <a:latin typeface="+mn-ea"/>
            </a:endParaRPr>
          </a:p>
          <a:p>
            <a:pPr lvl="2"/>
            <a:r>
              <a:rPr lang="zh-CN" altLang="en-US" sz="2000" dirty="0" smtClean="0">
                <a:latin typeface="+mn-ea"/>
                <a:cs typeface="宋体" panose="02010600030101010101" pitchFamily="2" charset="-122"/>
              </a:rPr>
              <a:t>这</a:t>
            </a:r>
            <a:r>
              <a:rPr lang="zh-CN" altLang="en-US" sz="2000" dirty="0">
                <a:latin typeface="+mn-ea"/>
                <a:cs typeface="宋体" panose="02010600030101010101" pitchFamily="2" charset="-122"/>
              </a:rPr>
              <a:t>就是</a:t>
            </a:r>
            <a:r>
              <a:rPr lang="en-US" altLang="zh-CN" sz="2000" dirty="0">
                <a:solidFill>
                  <a:srgbClr val="0000FF"/>
                </a:solidFill>
                <a:latin typeface="Times New Roman" panose="02020603050405020304" pitchFamily="18" charset="0"/>
                <a:cs typeface="Times New Roman" panose="02020603050405020304" pitchFamily="18" charset="0"/>
              </a:rPr>
              <a:t>EM</a:t>
            </a:r>
            <a:r>
              <a:rPr lang="zh-CN" altLang="en-US" sz="2000" dirty="0">
                <a:solidFill>
                  <a:srgbClr val="0000FF"/>
                </a:solidFill>
                <a:latin typeface="Times New Roman" panose="02020603050405020304" pitchFamily="18" charset="0"/>
                <a:cs typeface="Times New Roman" panose="02020603050405020304" pitchFamily="18" charset="0"/>
              </a:rPr>
              <a:t>算法的</a:t>
            </a:r>
            <a:r>
              <a:rPr lang="zh-CN" altLang="en-US" sz="2000" dirty="0" smtClean="0">
                <a:solidFill>
                  <a:srgbClr val="0000FF"/>
                </a:solidFill>
                <a:latin typeface="Times New Roman" panose="02020603050405020304" pitchFamily="18" charset="0"/>
                <a:cs typeface="Times New Roman" panose="02020603050405020304" pitchFamily="18" charset="0"/>
              </a:rPr>
              <a:t>原型</a:t>
            </a:r>
            <a:endParaRPr lang="en-US" altLang="zh-CN" sz="2000" dirty="0" smtClean="0">
              <a:solidFill>
                <a:srgbClr val="0000FF"/>
              </a:solidFill>
              <a:latin typeface="Times New Roman" panose="02020603050405020304" pitchFamily="18" charset="0"/>
              <a:cs typeface="Times New Roman" panose="02020603050405020304" pitchFamily="18" charset="0"/>
            </a:endParaRPr>
          </a:p>
          <a:p>
            <a:pPr lvl="1"/>
            <a:r>
              <a:rPr lang="zh-CN" altLang="en-US" sz="2400" dirty="0">
                <a:latin typeface="Times New Roman" panose="02020603050405020304" pitchFamily="18" charset="0"/>
                <a:cs typeface="Times New Roman" panose="02020603050405020304" pitchFamily="18" charset="0"/>
              </a:rPr>
              <a:t>可以证明</a:t>
            </a:r>
            <a:r>
              <a:rPr lang="en-US" altLang="zh-CN" sz="2400" dirty="0">
                <a:latin typeface="Times New Roman" panose="02020603050405020304" pitchFamily="18" charset="0"/>
                <a:cs typeface="Times New Roman" panose="02020603050405020304" pitchFamily="18" charset="0"/>
              </a:rPr>
              <a:t>EM</a:t>
            </a:r>
            <a:r>
              <a:rPr lang="zh-CN" altLang="en-US" sz="2400" dirty="0"/>
              <a:t>算法是</a:t>
            </a:r>
            <a:r>
              <a:rPr lang="zh-CN" altLang="en-US" sz="2400" dirty="0">
                <a:solidFill>
                  <a:srgbClr val="0000FF"/>
                </a:solidFill>
              </a:rPr>
              <a:t>收敛</a:t>
            </a:r>
            <a:r>
              <a:rPr lang="zh-CN" altLang="en-US" sz="2400" dirty="0"/>
              <a:t>的</a:t>
            </a:r>
            <a:endParaRPr lang="en-US" altLang="zh-CN" sz="2400" dirty="0" smtClean="0">
              <a:solidFill>
                <a:srgbClr val="0000FF"/>
              </a:solidFill>
              <a:latin typeface="+mn-ea"/>
              <a:cs typeface="宋体" panose="02010600030101010101" pitchFamily="2" charset="-122"/>
            </a:endParaRPr>
          </a:p>
          <a:p>
            <a:pPr lvl="1"/>
            <a:endParaRPr lang="en-US" altLang="zh-CN" sz="2400" dirty="0">
              <a:latin typeface="黑体" panose="02010609060101010101" pitchFamily="49" charset="-122"/>
              <a:ea typeface="黑体" panose="02010609060101010101" pitchFamily="49" charset="-122"/>
            </a:endParaRPr>
          </a:p>
          <a:p>
            <a:pPr lvl="1"/>
            <a:endParaRPr lang="en-US" altLang="zh-CN" sz="2400" dirty="0">
              <a:latin typeface="黑体" panose="02010609060101010101" pitchFamily="49" charset="-122"/>
              <a:ea typeface="黑体" panose="02010609060101010101" pitchFamily="49" charset="-122"/>
            </a:endParaRPr>
          </a:p>
          <a:p>
            <a:pPr lvl="1"/>
            <a:endParaRPr lang="zh-CN" altLang="en-US" sz="2400" dirty="0">
              <a:latin typeface="黑体" panose="02010609060101010101" pitchFamily="49" charset="-122"/>
              <a:ea typeface="黑体" panose="02010609060101010101" pitchFamily="49" charset="-122"/>
            </a:endParaRPr>
          </a:p>
        </p:txBody>
      </p:sp>
      <p:graphicFrame>
        <p:nvGraphicFramePr>
          <p:cNvPr id="7" name="对象 6"/>
          <p:cNvGraphicFramePr>
            <a:graphicFrameLocks noChangeAspect="1"/>
          </p:cNvGraphicFramePr>
          <p:nvPr/>
        </p:nvGraphicFramePr>
        <p:xfrm>
          <a:off x="2391502" y="2905842"/>
          <a:ext cx="241300" cy="338138"/>
        </p:xfrm>
        <a:graphic>
          <a:graphicData uri="http://schemas.openxmlformats.org/presentationml/2006/ole">
            <mc:AlternateContent xmlns:mc="http://schemas.openxmlformats.org/markup-compatibility/2006">
              <mc:Choice xmlns:v="urn:schemas-microsoft-com:vml" Requires="v">
                <p:oleObj spid="_x0000_s55120" name="Formula" r:id="rId1" imgW="113030" imgH="160020" progId="Equation.Ribbit">
                  <p:embed/>
                </p:oleObj>
              </mc:Choice>
              <mc:Fallback>
                <p:oleObj name="Formula" r:id="rId1" imgW="113030" imgH="160020" progId="Equation.Ribbit">
                  <p:embed/>
                  <p:pic>
                    <p:nvPicPr>
                      <p:cNvPr id="0" name="对象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1502" y="2905842"/>
                        <a:ext cx="2413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7398232" y="2923426"/>
          <a:ext cx="185738" cy="285750"/>
        </p:xfrm>
        <a:graphic>
          <a:graphicData uri="http://schemas.openxmlformats.org/presentationml/2006/ole">
            <mc:AlternateContent xmlns:mc="http://schemas.openxmlformats.org/markup-compatibility/2006">
              <mc:Choice xmlns:v="urn:schemas-microsoft-com:vml" Requires="v">
                <p:oleObj spid="_x0000_s55121" name="Formula" r:id="rId3" imgW="100330" imgH="154940" progId="Equation.Ribbit">
                  <p:embed/>
                </p:oleObj>
              </mc:Choice>
              <mc:Fallback>
                <p:oleObj name="Formula" r:id="rId3" imgW="100330" imgH="154940" progId="Equation.Ribbit">
                  <p:embed/>
                  <p:pic>
                    <p:nvPicPr>
                      <p:cNvPr id="0"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8232" y="2923426"/>
                        <a:ext cx="1857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nvGraphicFramePr>
        <p:xfrm>
          <a:off x="1934080" y="3309842"/>
          <a:ext cx="185738" cy="285750"/>
        </p:xfrm>
        <a:graphic>
          <a:graphicData uri="http://schemas.openxmlformats.org/presentationml/2006/ole">
            <mc:AlternateContent xmlns:mc="http://schemas.openxmlformats.org/markup-compatibility/2006">
              <mc:Choice xmlns:v="urn:schemas-microsoft-com:vml" Requires="v">
                <p:oleObj spid="_x0000_s55122" name="Formula" r:id="rId5" imgW="100330" imgH="154940" progId="Equation.Ribbit">
                  <p:embed/>
                </p:oleObj>
              </mc:Choice>
              <mc:Fallback>
                <p:oleObj name="Formula" r:id="rId5" imgW="100330" imgH="154940" progId="Equation.Ribbit">
                  <p:embed/>
                  <p:pic>
                    <p:nvPicPr>
                      <p:cNvPr id="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080" y="3309842"/>
                        <a:ext cx="185738"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3537512" y="3283466"/>
          <a:ext cx="241300" cy="338137"/>
        </p:xfrm>
        <a:graphic>
          <a:graphicData uri="http://schemas.openxmlformats.org/presentationml/2006/ole">
            <mc:AlternateContent xmlns:mc="http://schemas.openxmlformats.org/markup-compatibility/2006">
              <mc:Choice xmlns:v="urn:schemas-microsoft-com:vml" Requires="v">
                <p:oleObj spid="_x0000_s55123" name="Formula" r:id="rId6" imgW="113030" imgH="160020" progId="Equation.Ribbit">
                  <p:embed/>
                </p:oleObj>
              </mc:Choice>
              <mc:Fallback>
                <p:oleObj name="Formula" r:id="rId6" imgW="113030" imgH="160020" progId="Equation.Ribbit">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37512" y="3283466"/>
                        <a:ext cx="2413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 name="对象 14"/>
          <p:cNvGraphicFramePr>
            <a:graphicFrameLocks noChangeAspect="1"/>
          </p:cNvGraphicFramePr>
          <p:nvPr/>
        </p:nvGraphicFramePr>
        <p:xfrm>
          <a:off x="2523662" y="3689138"/>
          <a:ext cx="319088" cy="341313"/>
        </p:xfrm>
        <a:graphic>
          <a:graphicData uri="http://schemas.openxmlformats.org/presentationml/2006/ole">
            <mc:AlternateContent xmlns:mc="http://schemas.openxmlformats.org/markup-compatibility/2006">
              <mc:Choice xmlns:v="urn:schemas-microsoft-com:vml" Requires="v">
                <p:oleObj spid="_x0000_s55124" name="Formula" r:id="rId7" imgW="170180" imgH="184150" progId="Equation.Ribbit">
                  <p:embed/>
                </p:oleObj>
              </mc:Choice>
              <mc:Fallback>
                <p:oleObj name="Formula" r:id="rId7" imgW="170180" imgH="184150" progId="Equation.Ribbit">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3662" y="3689138"/>
                        <a:ext cx="319088"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 name="对象 15"/>
          <p:cNvGraphicFramePr>
            <a:graphicFrameLocks noChangeAspect="1"/>
          </p:cNvGraphicFramePr>
          <p:nvPr/>
        </p:nvGraphicFramePr>
        <p:xfrm>
          <a:off x="2178152" y="4066762"/>
          <a:ext cx="290513" cy="333375"/>
        </p:xfrm>
        <a:graphic>
          <a:graphicData uri="http://schemas.openxmlformats.org/presentationml/2006/ole">
            <mc:AlternateContent xmlns:mc="http://schemas.openxmlformats.org/markup-compatibility/2006">
              <mc:Choice xmlns:v="urn:schemas-microsoft-com:vml" Requires="v">
                <p:oleObj spid="_x0000_s55125" name="Formula" r:id="rId9" imgW="156210" imgH="179070" progId="Equation.Ribbit">
                  <p:embed/>
                </p:oleObj>
              </mc:Choice>
              <mc:Fallback>
                <p:oleObj name="Formula" r:id="rId9" imgW="156210" imgH="179070" progId="Equation.Ribbit">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78152" y="4066762"/>
                        <a:ext cx="290513"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 name="对象 16"/>
          <p:cNvGraphicFramePr>
            <a:graphicFrameLocks noChangeAspect="1"/>
          </p:cNvGraphicFramePr>
          <p:nvPr/>
        </p:nvGraphicFramePr>
        <p:xfrm>
          <a:off x="3816752" y="4110722"/>
          <a:ext cx="185738" cy="287338"/>
        </p:xfrm>
        <a:graphic>
          <a:graphicData uri="http://schemas.openxmlformats.org/presentationml/2006/ole">
            <mc:AlternateContent xmlns:mc="http://schemas.openxmlformats.org/markup-compatibility/2006">
              <mc:Choice xmlns:v="urn:schemas-microsoft-com:vml" Requires="v">
                <p:oleObj spid="_x0000_s55126" name="Formula" r:id="rId11" imgW="100330" imgH="154940" progId="Equation.Ribbit">
                  <p:embed/>
                </p:oleObj>
              </mc:Choice>
              <mc:Fallback>
                <p:oleObj name="Formula" r:id="rId11" imgW="100330" imgH="154940" progId="Equation.Ribbit">
                  <p:embed/>
                  <p:pic>
                    <p:nvPicPr>
                      <p:cNvPr id="0"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752" y="4110722"/>
                        <a:ext cx="185738"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 name="对象 17"/>
          <p:cNvGraphicFramePr>
            <a:graphicFrameLocks noChangeAspect="1"/>
          </p:cNvGraphicFramePr>
          <p:nvPr/>
        </p:nvGraphicFramePr>
        <p:xfrm>
          <a:off x="5508104" y="4075554"/>
          <a:ext cx="271463" cy="328613"/>
        </p:xfrm>
        <a:graphic>
          <a:graphicData uri="http://schemas.openxmlformats.org/presentationml/2006/ole">
            <mc:AlternateContent xmlns:mc="http://schemas.openxmlformats.org/markup-compatibility/2006">
              <mc:Choice xmlns:v="urn:schemas-microsoft-com:vml" Requires="v">
                <p:oleObj spid="_x0000_s55127" name="Formula" r:id="rId12" imgW="144780" imgH="177800" progId="Equation.Ribbit">
                  <p:embed/>
                </p:oleObj>
              </mc:Choice>
              <mc:Fallback>
                <p:oleObj name="Formula" r:id="rId12" imgW="144780" imgH="177800" progId="Equation.Ribbit">
                  <p:embed/>
                  <p:pic>
                    <p:nvPicPr>
                      <p:cNvPr id="0" name="对象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08104" y="4075554"/>
                        <a:ext cx="2714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 name="对象 18"/>
          <p:cNvGraphicFramePr>
            <a:graphicFrameLocks noChangeAspect="1"/>
          </p:cNvGraphicFramePr>
          <p:nvPr/>
        </p:nvGraphicFramePr>
        <p:xfrm>
          <a:off x="3690320" y="4492827"/>
          <a:ext cx="222250" cy="257175"/>
        </p:xfrm>
        <a:graphic>
          <a:graphicData uri="http://schemas.openxmlformats.org/presentationml/2006/ole">
            <mc:AlternateContent xmlns:mc="http://schemas.openxmlformats.org/markup-compatibility/2006">
              <mc:Choice xmlns:v="urn:schemas-microsoft-com:vml" Requires="v">
                <p:oleObj spid="_x0000_s55128" name="Formula" r:id="rId14" imgW="133350" imgH="156210" progId="Equation.Ribbit">
                  <p:embed/>
                </p:oleObj>
              </mc:Choice>
              <mc:Fallback>
                <p:oleObj name="Formula" r:id="rId14" imgW="133350" imgH="156210" progId="Equation.Ribbit">
                  <p:embed/>
                  <p:pic>
                    <p:nvPicPr>
                      <p:cNvPr id="0" name="对象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90320" y="4492827"/>
                        <a:ext cx="2222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对象 19"/>
          <p:cNvGraphicFramePr>
            <a:graphicFrameLocks noChangeAspect="1"/>
          </p:cNvGraphicFramePr>
          <p:nvPr/>
        </p:nvGraphicFramePr>
        <p:xfrm>
          <a:off x="4229544" y="4426802"/>
          <a:ext cx="271463" cy="328612"/>
        </p:xfrm>
        <a:graphic>
          <a:graphicData uri="http://schemas.openxmlformats.org/presentationml/2006/ole">
            <mc:AlternateContent xmlns:mc="http://schemas.openxmlformats.org/markup-compatibility/2006">
              <mc:Choice xmlns:v="urn:schemas-microsoft-com:vml" Requires="v">
                <p:oleObj spid="_x0000_s55129" name="Formula" r:id="rId16" imgW="144780" imgH="177800" progId="Equation.Ribbit">
                  <p:embed/>
                </p:oleObj>
              </mc:Choice>
              <mc:Fallback>
                <p:oleObj name="Formula" r:id="rId16" imgW="144780" imgH="177800" progId="Equation.Ribbit">
                  <p:embed/>
                  <p:pic>
                    <p:nvPicPr>
                      <p:cNvPr id="0" name="对象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29544" y="4426802"/>
                        <a:ext cx="271463"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 name="对象 20"/>
          <p:cNvGraphicFramePr>
            <a:graphicFrameLocks noChangeAspect="1"/>
          </p:cNvGraphicFramePr>
          <p:nvPr/>
        </p:nvGraphicFramePr>
        <p:xfrm>
          <a:off x="5328920" y="4461970"/>
          <a:ext cx="211138" cy="295275"/>
        </p:xfrm>
        <a:graphic>
          <a:graphicData uri="http://schemas.openxmlformats.org/presentationml/2006/ole">
            <mc:AlternateContent xmlns:mc="http://schemas.openxmlformats.org/markup-compatibility/2006">
              <mc:Choice xmlns:v="urn:schemas-microsoft-com:vml" Requires="v">
                <p:oleObj spid="_x0000_s55130" name="Formula" r:id="rId17" imgW="113030" imgH="160020" progId="Equation.Ribbit">
                  <p:embed/>
                </p:oleObj>
              </mc:Choice>
              <mc:Fallback>
                <p:oleObj name="Formula" r:id="rId17" imgW="113030" imgH="160020" progId="Equation.Ribbit">
                  <p:embed/>
                  <p:pic>
                    <p:nvPicPr>
                      <p:cNvPr id="0" name="对象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8920" y="4461970"/>
                        <a:ext cx="211138"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 name="对象 21"/>
          <p:cNvGraphicFramePr>
            <a:graphicFrameLocks noChangeAspect="1"/>
          </p:cNvGraphicFramePr>
          <p:nvPr/>
        </p:nvGraphicFramePr>
        <p:xfrm>
          <a:off x="8130356" y="4426802"/>
          <a:ext cx="546100" cy="339725"/>
        </p:xfrm>
        <a:graphic>
          <a:graphicData uri="http://schemas.openxmlformats.org/presentationml/2006/ole">
            <mc:AlternateContent xmlns:mc="http://schemas.openxmlformats.org/markup-compatibility/2006">
              <mc:Choice xmlns:v="urn:schemas-microsoft-com:vml" Requires="v">
                <p:oleObj spid="_x0000_s55131" name="Formula" r:id="rId18" imgW="290195" imgH="184150" progId="Equation.Ribbit">
                  <p:embed/>
                </p:oleObj>
              </mc:Choice>
              <mc:Fallback>
                <p:oleObj name="Formula" r:id="rId18" imgW="290195" imgH="184150" progId="Equation.Ribbit">
                  <p:embed/>
                  <p:pic>
                    <p:nvPicPr>
                      <p:cNvPr id="0" name="对象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130356" y="4426802"/>
                        <a:ext cx="546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Picture 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5971" y="1628748"/>
            <a:ext cx="3493667" cy="463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b="1" dirty="0">
                <a:latin typeface="黑体" panose="02010609060101010101" pitchFamily="49" charset="-122"/>
                <a:ea typeface="黑体" panose="02010609060101010101" pitchFamily="49" charset="-122"/>
                <a:sym typeface="+mn-ea"/>
              </a:rPr>
              <a:t>算法</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sz="2800" dirty="0" smtClean="0">
                <a:latin typeface="Times New Roman" panose="02020603050405020304" pitchFamily="18" charset="0"/>
                <a:ea typeface="黑体" panose="02010609060101010101" pitchFamily="49" charset="-122"/>
                <a:cs typeface="Times New Roman" panose="02020603050405020304" pitchFamily="18" charset="0"/>
              </a:rPr>
              <a:t>例子</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三硬币模型</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89856" y="2139821"/>
            <a:ext cx="7758608" cy="2030095"/>
          </a:xfrm>
          <a:prstGeom prst="rect">
            <a:avLst/>
          </a:prstGeom>
        </p:spPr>
        <p:txBody>
          <a:bodyPr wrap="square">
            <a:spAutoFit/>
          </a:bodyPr>
          <a:lstStyle/>
          <a:p>
            <a:r>
              <a:rPr lang="zh-CN" altLang="en-US" dirty="0" smtClean="0"/>
              <a:t>      </a:t>
            </a:r>
            <a:r>
              <a:rPr lang="en-US" altLang="zh-CN" dirty="0"/>
              <a:t> </a:t>
            </a:r>
            <a:r>
              <a:rPr lang="en-US" altLang="zh-CN" dirty="0" smtClean="0"/>
              <a:t>  </a:t>
            </a:r>
            <a:r>
              <a:rPr lang="zh-CN" altLang="en-US" dirty="0" smtClean="0"/>
              <a:t>假设</a:t>
            </a:r>
            <a:r>
              <a:rPr lang="zh-CN" altLang="en-US" dirty="0"/>
              <a:t>有</a:t>
            </a:r>
            <a:r>
              <a:rPr lang="en-US" altLang="zh-CN" dirty="0"/>
              <a:t>3</a:t>
            </a:r>
            <a:r>
              <a:rPr lang="zh-CN" altLang="en-US" dirty="0"/>
              <a:t>枚硬币</a:t>
            </a:r>
            <a:r>
              <a:rPr lang="en-US" altLang="zh-CN" dirty="0"/>
              <a:t>A, B, C</a:t>
            </a:r>
            <a:r>
              <a:rPr lang="zh-CN" altLang="en-US" dirty="0"/>
              <a:t>，它们正面朝上的概率分别是</a:t>
            </a:r>
            <a:r>
              <a:rPr lang="en-US" altLang="zh-CN" dirty="0" smtClean="0"/>
              <a:t>π, p, q</a:t>
            </a:r>
            <a:r>
              <a:rPr lang="zh-CN" altLang="en-US" dirty="0"/>
              <a:t>。先进行如下试验：我们先抛硬币</a:t>
            </a:r>
            <a:r>
              <a:rPr lang="en-US" altLang="zh-CN" dirty="0"/>
              <a:t>A</a:t>
            </a:r>
            <a:r>
              <a:rPr lang="zh-CN" altLang="en-US" dirty="0"/>
              <a:t>，根据硬币</a:t>
            </a:r>
            <a:r>
              <a:rPr lang="en-US" altLang="zh-CN" dirty="0"/>
              <a:t>A</a:t>
            </a:r>
            <a:r>
              <a:rPr lang="zh-CN" altLang="en-US" dirty="0"/>
              <a:t>的结果决定接下来抛硬币</a:t>
            </a:r>
            <a:r>
              <a:rPr lang="en-US" altLang="zh-CN" dirty="0"/>
              <a:t>B</a:t>
            </a:r>
            <a:r>
              <a:rPr lang="zh-CN" altLang="en-US" dirty="0"/>
              <a:t>还是硬币</a:t>
            </a:r>
            <a:r>
              <a:rPr lang="en-US" altLang="zh-CN" dirty="0"/>
              <a:t>C</a:t>
            </a:r>
            <a:r>
              <a:rPr lang="zh-CN" altLang="en-US" dirty="0"/>
              <a:t>。如果硬币</a:t>
            </a:r>
            <a:r>
              <a:rPr lang="en-US" altLang="zh-CN" dirty="0"/>
              <a:t>A</a:t>
            </a:r>
            <a:r>
              <a:rPr lang="zh-CN" altLang="en-US" dirty="0"/>
              <a:t>正面朝上，我们就抛硬币</a:t>
            </a:r>
            <a:r>
              <a:rPr lang="en-US" altLang="zh-CN" dirty="0"/>
              <a:t>B</a:t>
            </a:r>
            <a:r>
              <a:rPr lang="zh-CN" altLang="en-US" dirty="0"/>
              <a:t>，若硬币</a:t>
            </a:r>
            <a:r>
              <a:rPr lang="en-US" altLang="zh-CN" dirty="0"/>
              <a:t>B</a:t>
            </a:r>
            <a:r>
              <a:rPr lang="zh-CN" altLang="en-US" dirty="0"/>
              <a:t>正面朝上记</a:t>
            </a:r>
            <a:r>
              <a:rPr lang="en-US" altLang="zh-CN" dirty="0" err="1"/>
              <a:t>y</a:t>
            </a:r>
            <a:r>
              <a:rPr lang="en-US" altLang="zh-CN" baseline="-25000" dirty="0" err="1"/>
              <a:t>j</a:t>
            </a:r>
            <a:r>
              <a:rPr lang="en-US" altLang="zh-CN" dirty="0"/>
              <a:t>=1</a:t>
            </a:r>
            <a:r>
              <a:rPr lang="zh-CN" altLang="en-US" dirty="0"/>
              <a:t>，若硬币</a:t>
            </a:r>
            <a:r>
              <a:rPr lang="en-US" altLang="zh-CN" dirty="0"/>
              <a:t>B</a:t>
            </a:r>
            <a:r>
              <a:rPr lang="zh-CN" altLang="en-US" dirty="0"/>
              <a:t>反面朝上记</a:t>
            </a:r>
            <a:r>
              <a:rPr lang="en-US" altLang="zh-CN" dirty="0" err="1"/>
              <a:t>y</a:t>
            </a:r>
            <a:r>
              <a:rPr lang="en-US" altLang="zh-CN" baseline="-25000" dirty="0" err="1"/>
              <a:t>j</a:t>
            </a:r>
            <a:r>
              <a:rPr lang="en-US" altLang="zh-CN" dirty="0"/>
              <a:t>=0</a:t>
            </a:r>
            <a:r>
              <a:rPr lang="zh-CN" altLang="en-US" dirty="0"/>
              <a:t>；如果硬币</a:t>
            </a:r>
            <a:r>
              <a:rPr lang="en-US" altLang="zh-CN" dirty="0"/>
              <a:t>A</a:t>
            </a:r>
            <a:r>
              <a:rPr lang="zh-CN" altLang="en-US" dirty="0"/>
              <a:t>反面朝上，我们就抛硬币</a:t>
            </a:r>
            <a:r>
              <a:rPr lang="en-US" altLang="zh-CN" dirty="0"/>
              <a:t>C</a:t>
            </a:r>
            <a:r>
              <a:rPr lang="zh-CN" altLang="en-US" dirty="0"/>
              <a:t>，若硬币</a:t>
            </a:r>
            <a:r>
              <a:rPr lang="en-US" altLang="zh-CN" dirty="0"/>
              <a:t>C</a:t>
            </a:r>
            <a:r>
              <a:rPr lang="zh-CN" altLang="en-US" dirty="0"/>
              <a:t>正面朝上记</a:t>
            </a:r>
            <a:r>
              <a:rPr lang="en-US" altLang="zh-CN" dirty="0" err="1"/>
              <a:t>y</a:t>
            </a:r>
            <a:r>
              <a:rPr lang="en-US" altLang="zh-CN" baseline="-25000" dirty="0" err="1"/>
              <a:t>j</a:t>
            </a:r>
            <a:r>
              <a:rPr lang="en-US" altLang="zh-CN" dirty="0"/>
              <a:t>=1</a:t>
            </a:r>
            <a:r>
              <a:rPr lang="zh-CN" altLang="en-US" dirty="0"/>
              <a:t>，若硬币</a:t>
            </a:r>
            <a:r>
              <a:rPr lang="en-US" altLang="zh-CN" dirty="0"/>
              <a:t>C</a:t>
            </a:r>
            <a:r>
              <a:rPr lang="zh-CN" altLang="en-US" dirty="0"/>
              <a:t>反面朝上记</a:t>
            </a:r>
            <a:r>
              <a:rPr lang="en-US" altLang="zh-CN" dirty="0" err="1"/>
              <a:t>y</a:t>
            </a:r>
            <a:r>
              <a:rPr lang="en-US" altLang="zh-CN" baseline="-25000" dirty="0" err="1"/>
              <a:t>j</a:t>
            </a:r>
            <a:r>
              <a:rPr lang="en-US" altLang="zh-CN" dirty="0"/>
              <a:t>=0</a:t>
            </a:r>
            <a:r>
              <a:rPr lang="zh-CN" altLang="en-US" dirty="0"/>
              <a:t>。独立的进行</a:t>
            </a:r>
            <a:r>
              <a:rPr lang="en-US" altLang="zh-CN" dirty="0"/>
              <a:t>n</a:t>
            </a:r>
            <a:r>
              <a:rPr lang="zh-CN" altLang="en-US" dirty="0"/>
              <a:t>次试验，这里</a:t>
            </a:r>
            <a:r>
              <a:rPr lang="en-US" altLang="zh-CN" dirty="0"/>
              <a:t>n=10</a:t>
            </a:r>
            <a:r>
              <a:rPr lang="zh-CN" altLang="en-US" dirty="0"/>
              <a:t>，得到如下观测结果：</a:t>
            </a:r>
            <a:r>
              <a:rPr lang="en-US" altLang="zh-CN" dirty="0" smtClean="0"/>
              <a:t>1, 1, 0, 1, 0, 0, 1, 0, 1, 1</a:t>
            </a:r>
            <a:r>
              <a:rPr lang="zh-CN" altLang="en-US" dirty="0"/>
              <a:t>根据这组观测结果，如何估计</a:t>
            </a:r>
            <a:r>
              <a:rPr lang="en-US" altLang="zh-CN" dirty="0"/>
              <a:t>3</a:t>
            </a:r>
            <a:r>
              <a:rPr lang="zh-CN" altLang="en-US" dirty="0"/>
              <a:t>枚硬币模型正面朝上的概率，即</a:t>
            </a:r>
            <a:r>
              <a:rPr lang="en-US" altLang="zh-CN" dirty="0"/>
              <a:t>3</a:t>
            </a:r>
            <a:r>
              <a:rPr lang="zh-CN" altLang="en-US" dirty="0"/>
              <a:t>枚硬币模型的</a:t>
            </a:r>
            <a:r>
              <a:rPr lang="zh-CN" altLang="en-US" dirty="0" smtClean="0"/>
              <a:t>参数。</a:t>
            </a:r>
            <a:endParaRPr lang="en-US" altLang="zh-CN"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b="1" dirty="0">
                <a:latin typeface="黑体" panose="02010609060101010101" pitchFamily="49" charset="-122"/>
                <a:ea typeface="黑体" panose="02010609060101010101" pitchFamily="49" charset="-122"/>
                <a:sym typeface="+mn-ea"/>
              </a:rPr>
              <a:t>算法</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例子</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三硬币模型</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89856" y="2139821"/>
            <a:ext cx="7758608" cy="4524315"/>
          </a:xfrm>
          <a:prstGeom prst="rect">
            <a:avLst/>
          </a:prstGeom>
        </p:spPr>
        <p:txBody>
          <a:bodyPr wrap="square">
            <a:spAutoFit/>
          </a:bodyPr>
          <a:lstStyle/>
          <a:p>
            <a:r>
              <a:rPr lang="zh-CN" altLang="en-US" b="1" dirty="0" smtClean="0"/>
              <a:t>解</a:t>
            </a:r>
            <a:r>
              <a:rPr lang="zh-CN" altLang="en-US" dirty="0" smtClean="0"/>
              <a:t>：在</a:t>
            </a:r>
            <a:r>
              <a:rPr lang="zh-CN" altLang="en-US" dirty="0"/>
              <a:t>这个问题中，实验结果是可观测数据 </a:t>
            </a:r>
            <a:r>
              <a:rPr lang="en-US" altLang="zh-CN" i="1" dirty="0">
                <a:latin typeface="Times" pitchFamily="18" charset="0"/>
                <a:cs typeface="Times" pitchFamily="18" charset="0"/>
              </a:rPr>
              <a:t>Y</a:t>
            </a:r>
            <a:r>
              <a:rPr lang="en-US" altLang="zh-CN" dirty="0">
                <a:latin typeface="Times" pitchFamily="18" charset="0"/>
                <a:cs typeface="Times" pitchFamily="18" charset="0"/>
              </a:rPr>
              <a:t>=(</a:t>
            </a:r>
            <a:r>
              <a:rPr lang="en-US" altLang="zh-CN" i="1" dirty="0">
                <a:latin typeface="Times" pitchFamily="18" charset="0"/>
                <a:cs typeface="Times" pitchFamily="18" charset="0"/>
              </a:rPr>
              <a:t>y</a:t>
            </a:r>
            <a:r>
              <a:rPr lang="en-US" altLang="zh-CN" baseline="-25000" dirty="0">
                <a:latin typeface="Times" pitchFamily="18" charset="0"/>
                <a:cs typeface="Times" pitchFamily="18" charset="0"/>
              </a:rPr>
              <a:t>1</a:t>
            </a:r>
            <a:r>
              <a:rPr lang="en-US" altLang="zh-CN" dirty="0">
                <a:latin typeface="Times" pitchFamily="18" charset="0"/>
                <a:cs typeface="Times" pitchFamily="18" charset="0"/>
              </a:rPr>
              <a:t>,...,</a:t>
            </a:r>
            <a:r>
              <a:rPr lang="en-US" altLang="zh-CN" i="1" dirty="0" err="1" smtClean="0">
                <a:latin typeface="Times" pitchFamily="18" charset="0"/>
                <a:cs typeface="Times" pitchFamily="18" charset="0"/>
              </a:rPr>
              <a:t>y</a:t>
            </a:r>
            <a:r>
              <a:rPr lang="en-US" altLang="zh-CN" i="1" baseline="-25000" dirty="0" err="1">
                <a:latin typeface="Times" pitchFamily="18" charset="0"/>
                <a:cs typeface="Times" pitchFamily="18" charset="0"/>
              </a:rPr>
              <a:t>N</a:t>
            </a:r>
            <a:r>
              <a:rPr lang="en-US" altLang="zh-CN" dirty="0" smtClean="0">
                <a:latin typeface="Times" pitchFamily="18" charset="0"/>
                <a:cs typeface="Times" pitchFamily="18" charset="0"/>
              </a:rPr>
              <a:t>)</a:t>
            </a:r>
            <a:r>
              <a:rPr lang="zh-CN" altLang="en-US" dirty="0" smtClean="0"/>
              <a:t>，</a:t>
            </a:r>
            <a:r>
              <a:rPr lang="zh-CN" altLang="en-US" dirty="0"/>
              <a:t>硬币</a:t>
            </a:r>
            <a:r>
              <a:rPr lang="en-US" altLang="zh-CN" dirty="0"/>
              <a:t>A</a:t>
            </a:r>
            <a:r>
              <a:rPr lang="zh-CN" altLang="en-US" dirty="0"/>
              <a:t>的结果是不可观测数据 </a:t>
            </a:r>
            <a:r>
              <a:rPr lang="en-US" altLang="zh-CN" i="1" dirty="0">
                <a:latin typeface="Times" pitchFamily="18" charset="0"/>
                <a:cs typeface="Times" pitchFamily="18" charset="0"/>
              </a:rPr>
              <a:t>Z</a:t>
            </a:r>
            <a:r>
              <a:rPr lang="en-US" altLang="zh-CN" dirty="0">
                <a:latin typeface="Times" pitchFamily="18" charset="0"/>
                <a:cs typeface="Times" pitchFamily="18" charset="0"/>
              </a:rPr>
              <a:t>=(</a:t>
            </a:r>
            <a:r>
              <a:rPr lang="en-US" altLang="zh-CN" i="1" dirty="0">
                <a:latin typeface="Times" pitchFamily="18" charset="0"/>
                <a:cs typeface="Times" pitchFamily="18" charset="0"/>
              </a:rPr>
              <a:t>z</a:t>
            </a:r>
            <a:r>
              <a:rPr lang="en-US" altLang="zh-CN" baseline="-25000" dirty="0">
                <a:latin typeface="Times" pitchFamily="18" charset="0"/>
                <a:cs typeface="Times" pitchFamily="18" charset="0"/>
              </a:rPr>
              <a:t>1</a:t>
            </a:r>
            <a:r>
              <a:rPr lang="en-US" altLang="zh-CN" dirty="0">
                <a:latin typeface="Times" pitchFamily="18" charset="0"/>
                <a:cs typeface="Times" pitchFamily="18" charset="0"/>
              </a:rPr>
              <a:t>,...,</a:t>
            </a:r>
            <a:r>
              <a:rPr lang="en-US" altLang="zh-CN" i="1" dirty="0" err="1">
                <a:latin typeface="Times" pitchFamily="18" charset="0"/>
                <a:cs typeface="Times" pitchFamily="18" charset="0"/>
              </a:rPr>
              <a:t>z</a:t>
            </a:r>
            <a:r>
              <a:rPr lang="en-US" altLang="zh-CN" i="1" baseline="-25000" dirty="0" err="1">
                <a:latin typeface="Times" pitchFamily="18" charset="0"/>
                <a:cs typeface="Times" pitchFamily="18" charset="0"/>
              </a:rPr>
              <a:t>N</a:t>
            </a:r>
            <a:r>
              <a:rPr lang="en-US" altLang="zh-CN" dirty="0">
                <a:latin typeface="Times" pitchFamily="18" charset="0"/>
                <a:cs typeface="Times" pitchFamily="18" charset="0"/>
              </a:rPr>
              <a:t>)</a:t>
            </a:r>
            <a:r>
              <a:rPr lang="en-US" altLang="zh-CN" dirty="0">
                <a:latin typeface="Times" pitchFamily="18" charset="0"/>
                <a:cs typeface="Times" pitchFamily="18" charset="0"/>
              </a:rPr>
              <a:t> </a:t>
            </a:r>
            <a:r>
              <a:rPr lang="zh-CN" altLang="en-US" dirty="0"/>
              <a:t>且 </a:t>
            </a:r>
            <a:r>
              <a:rPr lang="en-US" altLang="zh-CN" i="1" dirty="0">
                <a:latin typeface="Times" pitchFamily="18" charset="0"/>
                <a:cs typeface="Times" pitchFamily="18" charset="0"/>
              </a:rPr>
              <a:t>z</a:t>
            </a:r>
            <a:r>
              <a:rPr lang="en-US" altLang="zh-CN" i="1" dirty="0">
                <a:latin typeface="Times" pitchFamily="18" charset="0"/>
                <a:cs typeface="Times" pitchFamily="18" charset="0"/>
              </a:rPr>
              <a:t> </a:t>
            </a:r>
            <a:r>
              <a:rPr lang="zh-CN" altLang="en-US" dirty="0"/>
              <a:t>只有两种可能取值</a:t>
            </a:r>
            <a:r>
              <a:rPr lang="en-US" altLang="zh-CN" dirty="0"/>
              <a:t>1</a:t>
            </a:r>
            <a:r>
              <a:rPr lang="zh-CN" altLang="en-US" dirty="0"/>
              <a:t>和</a:t>
            </a:r>
            <a:r>
              <a:rPr lang="en-US" altLang="zh-CN" dirty="0" smtClean="0"/>
              <a:t>0</a:t>
            </a:r>
            <a:endParaRPr lang="en-US" altLang="zh-CN" dirty="0" smtClean="0"/>
          </a:p>
          <a:p>
            <a:r>
              <a:rPr lang="zh-CN" altLang="en-US" dirty="0" smtClean="0"/>
              <a:t>        对于第</a:t>
            </a:r>
            <a:r>
              <a:rPr lang="en-US" altLang="zh-CN" dirty="0" smtClean="0"/>
              <a:t>j</a:t>
            </a:r>
            <a:r>
              <a:rPr lang="zh-CN" altLang="en-US" dirty="0" smtClean="0"/>
              <a:t>次</a:t>
            </a:r>
            <a:r>
              <a:rPr lang="zh-CN" altLang="en-US" dirty="0"/>
              <a:t>试验</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a:t> </a:t>
            </a:r>
            <a:r>
              <a:rPr lang="en-US" altLang="zh-CN" dirty="0" smtClean="0"/>
              <a:t>       </a:t>
            </a:r>
            <a:r>
              <a:rPr lang="zh-CN" altLang="en-US" dirty="0" smtClean="0"/>
              <a:t>则：</a:t>
            </a:r>
            <a:endParaRPr lang="en-US" altLang="zh-CN" dirty="0" smtClean="0"/>
          </a:p>
          <a:p>
            <a:endParaRPr lang="en-US" altLang="zh-CN" dirty="0"/>
          </a:p>
          <a:p>
            <a:r>
              <a:rPr lang="en-US" altLang="zh-CN" dirty="0" smtClean="0"/>
              <a:t>        </a:t>
            </a:r>
            <a:r>
              <a:rPr lang="zh-CN" altLang="en-US" dirty="0" smtClean="0"/>
              <a:t>极大上述似然函数没有解析解，可以通过</a:t>
            </a:r>
            <a:r>
              <a:rPr lang="en-US" altLang="zh-CN" dirty="0" smtClean="0"/>
              <a:t>EM</a:t>
            </a:r>
            <a:r>
              <a:rPr lang="zh-CN" altLang="en-US" dirty="0" smtClean="0"/>
              <a:t>算法求解</a:t>
            </a:r>
            <a:endParaRPr lang="zh-CN" altLang="en-US" dirty="0"/>
          </a:p>
          <a:p>
            <a:br>
              <a:rPr lang="en-US" altLang="zh-CN" dirty="0"/>
            </a:br>
            <a:endParaRPr lang="zh-CN" altLang="en-US" dirty="0"/>
          </a:p>
        </p:txBody>
      </p:sp>
      <p:pic>
        <p:nvPicPr>
          <p:cNvPr id="56323"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3068960"/>
            <a:ext cx="5040560" cy="197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63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5049817"/>
            <a:ext cx="5700453" cy="739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本节目录</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背景知识</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贝叶斯决策论</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极大似然估计</a:t>
            </a:r>
            <a:endParaRPr lang="en-US" altLang="zh-CN" sz="2800" b="1" dirty="0">
              <a:solidFill>
                <a:schemeClr val="bg1">
                  <a:lumMod val="85000"/>
                </a:schemeClr>
              </a:solidFill>
              <a:latin typeface="黑体" panose="02010609060101010101" pitchFamily="49" charset="-122"/>
              <a:ea typeface="黑体" panose="02010609060101010101" pitchFamily="49" charset="-122"/>
            </a:endParaRPr>
          </a:p>
          <a:p>
            <a:r>
              <a:rPr lang="zh-CN" altLang="en-US" sz="2800" b="1" dirty="0">
                <a:solidFill>
                  <a:schemeClr val="bg1">
                    <a:lumMod val="85000"/>
                  </a:schemeClr>
                </a:solidFill>
                <a:latin typeface="黑体" panose="02010609060101010101" pitchFamily="49" charset="-122"/>
                <a:ea typeface="黑体" panose="02010609060101010101" pitchFamily="49" charset="-122"/>
              </a:rPr>
              <a:t>朴素</a:t>
            </a:r>
            <a:r>
              <a:rPr lang="zh-CN" altLang="en-US" sz="2800" b="1" dirty="0" smtClean="0">
                <a:solidFill>
                  <a:schemeClr val="bg1">
                    <a:lumMod val="85000"/>
                  </a:schemeClr>
                </a:solidFill>
                <a:latin typeface="黑体" panose="02010609060101010101" pitchFamily="49" charset="-122"/>
                <a:ea typeface="黑体" panose="02010609060101010101" pitchFamily="49" charset="-122"/>
              </a:rPr>
              <a:t>贝叶斯分类</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半朴素贝叶斯分类</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algn="l">
              <a:buClrTx/>
              <a:buSzTx/>
            </a:pPr>
            <a:r>
              <a:rPr lang="zh-CN" altLang="en-US" sz="2800" b="1" dirty="0" smtClean="0">
                <a:solidFill>
                  <a:schemeClr val="bg1">
                    <a:lumMod val="85000"/>
                  </a:schemeClr>
                </a:solidFill>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sz="2800" b="1" dirty="0" smtClean="0">
                <a:solidFill>
                  <a:schemeClr val="bg1">
                    <a:lumMod val="85000"/>
                  </a:schemeClr>
                </a:solidFill>
                <a:latin typeface="黑体" panose="02010609060101010101" pitchFamily="49" charset="-122"/>
                <a:ea typeface="黑体" panose="02010609060101010101" pitchFamily="49" charset="-122"/>
                <a:sym typeface="+mn-ea"/>
              </a:rPr>
              <a:t>算法</a:t>
            </a:r>
            <a:endParaRPr lang="zh-CN" altLang="en-US" sz="2800" b="1" dirty="0" smtClean="0">
              <a:solidFill>
                <a:schemeClr val="bg1">
                  <a:lumMod val="85000"/>
                </a:schemeClr>
              </a:solidFill>
              <a:latin typeface="黑体" panose="02010609060101010101" pitchFamily="49" charset="-122"/>
              <a:ea typeface="黑体" panose="02010609060101010101" pitchFamily="49" charset="-122"/>
            </a:endParaRPr>
          </a:p>
          <a:p>
            <a:pPr marL="0" indent="0">
              <a:buNone/>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b="1" dirty="0">
                <a:latin typeface="黑体" panose="02010609060101010101" pitchFamily="49" charset="-122"/>
                <a:ea typeface="黑体" panose="02010609060101010101" pitchFamily="49" charset="-122"/>
                <a:sym typeface="+mn-ea"/>
              </a:rPr>
              <a:t>算法</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例子</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三硬币模型</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89856" y="2139821"/>
            <a:ext cx="7758608" cy="3969385"/>
          </a:xfrm>
          <a:prstGeom prst="rect">
            <a:avLst/>
          </a:prstGeom>
        </p:spPr>
        <p:txBody>
          <a:bodyPr wrap="square">
            <a:spAutoFit/>
          </a:bodyPr>
          <a:lstStyle/>
          <a:p>
            <a:r>
              <a:rPr lang="en-US" altLang="zh-CN" b="1" dirty="0" smtClean="0"/>
              <a:t>E</a:t>
            </a:r>
            <a:r>
              <a:rPr lang="zh-CN" altLang="en-US" b="1" dirty="0" smtClean="0"/>
              <a:t>步，求期望（</a:t>
            </a:r>
            <a:r>
              <a:rPr lang="en-US" altLang="zh-CN" b="1" dirty="0" smtClean="0"/>
              <a:t>Q</a:t>
            </a:r>
            <a:r>
              <a:rPr lang="zh-CN" altLang="en-US" b="1" dirty="0" smtClean="0"/>
              <a:t>函数，第</a:t>
            </a:r>
            <a:r>
              <a:rPr lang="en-US" altLang="zh-CN" b="1" i="1" dirty="0" smtClean="0">
                <a:latin typeface="Times New Roman" panose="02020603050405020304" pitchFamily="18" charset="0"/>
                <a:cs typeface="Times New Roman" panose="02020603050405020304" pitchFamily="18" charset="0"/>
              </a:rPr>
              <a:t>n</a:t>
            </a:r>
            <a:r>
              <a:rPr lang="en-US" altLang="zh-CN" b="1" dirty="0" smtClean="0"/>
              <a:t>+1</a:t>
            </a:r>
            <a:r>
              <a:rPr lang="zh-CN" altLang="en-US" b="1" dirty="0" smtClean="0"/>
              <a:t>次迭代）</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a:t>先求 </a:t>
            </a:r>
            <a:endParaRPr lang="en-US" altLang="zh-CN" dirty="0" smtClean="0"/>
          </a:p>
          <a:p>
            <a:endParaRPr lang="en-US" altLang="zh-CN" dirty="0" smtClean="0"/>
          </a:p>
          <a:p>
            <a:br>
              <a:rPr lang="en-US" altLang="zh-CN" dirty="0"/>
            </a:br>
            <a:r>
              <a:rPr lang="zh-CN" altLang="en-US" dirty="0"/>
              <a:t>再求 </a:t>
            </a:r>
            <a:endParaRPr lang="en-US" altLang="zh-CN" dirty="0"/>
          </a:p>
          <a:p>
            <a:endParaRPr lang="en-US" altLang="zh-CN" dirty="0" smtClean="0"/>
          </a:p>
          <a:p>
            <a:r>
              <a:rPr lang="el-GR" altLang="zh-CN" dirty="0"/>
              <a:t> </a:t>
            </a:r>
            <a:endParaRPr lang="en-US" altLang="zh-CN" dirty="0" smtClean="0"/>
          </a:p>
          <a:p>
            <a:r>
              <a:rPr lang="zh-CN" altLang="en-US" dirty="0" smtClean="0"/>
              <a:t>因此</a:t>
            </a:r>
            <a:r>
              <a:rPr lang="zh-CN" altLang="en-US" dirty="0"/>
              <a:t>，</a:t>
            </a:r>
            <a:r>
              <a:rPr lang="en-US" altLang="zh-CN" i="1" dirty="0" smtClean="0">
                <a:latin typeface="Times New Roman" panose="02020603050405020304" pitchFamily="18" charset="0"/>
                <a:cs typeface="Times New Roman" panose="02020603050405020304" pitchFamily="18" charset="0"/>
              </a:rPr>
              <a:t>Q</a:t>
            </a:r>
            <a:r>
              <a:rPr lang="zh-CN" altLang="en-US" dirty="0" smtClean="0"/>
              <a:t>函数</a:t>
            </a:r>
            <a:r>
              <a:rPr lang="zh-CN" altLang="en-US" dirty="0"/>
              <a:t>表达式为：</a:t>
            </a:r>
            <a:endParaRPr lang="zh-CN" altLang="en-US" dirty="0"/>
          </a:p>
        </p:txBody>
      </p:sp>
      <p:pic>
        <p:nvPicPr>
          <p:cNvPr id="573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5656" y="2492896"/>
            <a:ext cx="6320179" cy="1593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5981" y="4105736"/>
            <a:ext cx="5471889" cy="766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947686"/>
            <a:ext cx="4176464" cy="602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734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5661" y="6068662"/>
            <a:ext cx="5946998" cy="625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mc:Choice xmlns:a14="http://schemas.microsoft.com/office/drawing/2010/main" Requires="a14">
          <p:sp>
            <p:nvSpPr>
              <p:cNvPr id="4" name="文本框 3"/>
              <p:cNvSpPr txBox="1"/>
              <p:nvPr/>
            </p:nvSpPr>
            <p:spPr>
              <a:xfrm>
                <a:off x="4284345" y="2493010"/>
                <a:ext cx="1879600" cy="337185"/>
              </a:xfrm>
              <a:prstGeom prst="rect">
                <a:avLst/>
              </a:prstGeom>
              <a:noFill/>
            </p:spPr>
            <p:txBody>
              <a:bodyPr wrap="square" rtlCol="0" anchor="t">
                <a:spAutoFit/>
              </a:bodyPr>
              <a:p>
                <a14:m>
                  <m:oMathPara xmlns:m="http://schemas.openxmlformats.org/officeDocument/2006/math">
                    <m:oMathParaPr>
                      <m:jc m:val="centerGroup"/>
                    </m:oMathParaPr>
                    <m:oMath xmlns:m="http://schemas.openxmlformats.org/officeDocument/2006/math">
                      <m:r>
                        <a:rPr lang="en-US" altLang="zh-CN" sz="1600" i="1">
                          <a:latin typeface="Cambria Math" panose="02040503050406030204"/>
                        </a:rPr>
                        <m:t>=</m:t>
                      </m:r>
                      <m:r>
                        <a:rPr lang="en-US" altLang="zh-CN" sz="1600" i="1">
                          <a:latin typeface="Cambria Math" panose="02040503050406030204" pitchFamily="18" charset="0"/>
                          <a:cs typeface="Cambria Math" panose="02040503050406030204" pitchFamily="18" charset="0"/>
                        </a:rPr>
                        <m:t>𝐸</m:t>
                      </m:r>
                      <m:r>
                        <a:rPr lang="en-US" altLang="zh-CN" sz="1600" i="1" baseline="-25000">
                          <a:latin typeface="Cambria Math" panose="02040503050406030204" pitchFamily="18" charset="0"/>
                          <a:cs typeface="Cambria Math" panose="02040503050406030204" pitchFamily="18" charset="0"/>
                        </a:rPr>
                        <m:t>𝑧</m:t>
                      </m:r>
                      <m:r>
                        <m:rPr>
                          <m:sty m:val="p"/>
                        </m:rPr>
                        <a:rPr lang="en-US" sz="1600">
                          <a:latin typeface="Cambria Math" panose="02040503050406030204" pitchFamily="18" charset="0"/>
                          <a:cs typeface="Cambria Math" panose="02040503050406030204" pitchFamily="18" charset="0"/>
                        </a:rPr>
                        <m:t>ln</m:t>
                      </m:r>
                      <m:r>
                        <a:rPr lang="en-US" altLang="zh-CN" sz="1600">
                          <a:latin typeface="Cambria Math" panose="02040503050406030204" pitchFamily="18" charset="0"/>
                          <a:cs typeface="Cambria Math" panose="02040503050406030204" pitchFamily="18" charset="0"/>
                        </a:rPr>
                        <m:t>𝑃</m:t>
                      </m:r>
                      <m:d>
                        <m:dPr>
                          <m:ctrlPr>
                            <a:rPr lang="zh-CN" altLang="zh-CN" sz="1600" i="1">
                              <a:latin typeface="Cambria Math" panose="02040503050406030204" pitchFamily="18" charset="0"/>
                              <a:cs typeface="Cambria Math" panose="02040503050406030204" pitchFamily="18" charset="0"/>
                            </a:rPr>
                          </m:ctrlPr>
                        </m:dPr>
                        <m:e>
                          <m:r>
                            <a:rPr lang="en-US" altLang="zh-CN" sz="1600" i="1">
                              <a:latin typeface="Cambria Math" panose="02040503050406030204" pitchFamily="18" charset="0"/>
                              <a:cs typeface="Cambria Math" panose="02040503050406030204" pitchFamily="18" charset="0"/>
                            </a:rPr>
                            <m:t>𝑌</m:t>
                          </m:r>
                          <m:r>
                            <a:rPr lang="en-US" altLang="zh-CN" sz="1600">
                              <a:latin typeface="Cambria Math" panose="02040503050406030204" pitchFamily="18" charset="0"/>
                              <a:ea typeface="MS Mincho" charset="0"/>
                              <a:cs typeface="Cambria Math" panose="02040503050406030204" pitchFamily="18" charset="0"/>
                            </a:rPr>
                            <m:t>,</m:t>
                          </m:r>
                          <m:r>
                            <a:rPr lang="en-US" altLang="zh-CN" sz="1600" i="1">
                              <a:latin typeface="Cambria Math" panose="02040503050406030204" pitchFamily="18" charset="0"/>
                              <a:cs typeface="Cambria Math" panose="02040503050406030204" pitchFamily="18" charset="0"/>
                            </a:rPr>
                            <m:t>𝑧</m:t>
                          </m:r>
                        </m:e>
                        <m:e>
                          <m:r>
                            <a:rPr lang="en-US" altLang="zh-CN" sz="1600" i="1">
                              <a:latin typeface="Cambria Math" panose="02040503050406030204" pitchFamily="18" charset="0"/>
                              <a:ea typeface="MS Mincho" charset="0"/>
                              <a:cs typeface="Cambria Math" panose="02040503050406030204" pitchFamily="18" charset="0"/>
                            </a:rPr>
                            <m:t>𝜃</m:t>
                          </m:r>
                          <m:r>
                            <a:rPr lang="en-US" altLang="zh-CN" sz="1600">
                              <a:latin typeface="Cambria Math" panose="02040503050406030204" pitchFamily="18" charset="0"/>
                              <a:ea typeface="MS Mincho" charset="0"/>
                              <a:cs typeface="Cambria Math" panose="02040503050406030204" pitchFamily="18" charset="0"/>
                            </a:rPr>
                            <m:t>,</m:t>
                          </m:r>
                          <m:r>
                            <a:rPr lang="en-US" altLang="zh-CN" sz="1600" i="1">
                              <a:latin typeface="Cambria Math" panose="02040503050406030204" pitchFamily="18" charset="0"/>
                              <a:ea typeface="MS Mincho" charset="0"/>
                              <a:cs typeface="Cambria Math" panose="02040503050406030204" pitchFamily="18" charset="0"/>
                            </a:rPr>
                            <m:t>𝜃</m:t>
                          </m:r>
                          <m:r>
                            <a:rPr lang="en-US" altLang="zh-CN" sz="1600" i="1" baseline="-25000">
                              <a:latin typeface="Cambria Math" panose="02040503050406030204" pitchFamily="18" charset="0"/>
                              <a:cs typeface="Cambria Math" panose="02040503050406030204" pitchFamily="18" charset="0"/>
                            </a:rPr>
                            <m:t>𝑛</m:t>
                          </m:r>
                        </m:e>
                      </m:d>
                    </m:oMath>
                  </m:oMathPara>
                </a14:m>
                <a:endParaRPr lang="en-US" altLang="zh-CN" sz="1600">
                  <a:latin typeface="Times New Roman" panose="02020603050405020304" pitchFamily="18" charset="0"/>
                  <a:cs typeface="Times New Roman" panose="02020603050405020304" pitchFamily="18"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4284345" y="2493010"/>
                <a:ext cx="1879600" cy="337185"/>
              </a:xfrm>
              <a:prstGeom prst="rect">
                <a:avLst/>
              </a:prstGeom>
              <a:blipFill rotWithShape="1">
                <a:blip r:embed="rId5"/>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b="1" dirty="0">
                <a:latin typeface="黑体" panose="02010609060101010101" pitchFamily="49" charset="-122"/>
                <a:ea typeface="黑体" panose="02010609060101010101" pitchFamily="49" charset="-122"/>
                <a:sym typeface="+mn-ea"/>
              </a:rPr>
              <a:t>算法</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例子</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三硬币模型</a:t>
            </a:r>
            <a:endParaRPr lang="zh-CN" altLang="en-US" sz="2400" dirty="0">
              <a:latin typeface="黑体" panose="02010609060101010101" pitchFamily="49" charset="-122"/>
              <a:ea typeface="黑体" panose="02010609060101010101" pitchFamily="49" charset="-122"/>
            </a:endParaRPr>
          </a:p>
        </p:txBody>
      </p:sp>
      <p:sp>
        <p:nvSpPr>
          <p:cNvPr id="7" name="矩形 6"/>
          <p:cNvSpPr/>
          <p:nvPr/>
        </p:nvSpPr>
        <p:spPr>
          <a:xfrm>
            <a:off x="989856" y="2139821"/>
            <a:ext cx="7758608" cy="2031325"/>
          </a:xfrm>
          <a:prstGeom prst="rect">
            <a:avLst/>
          </a:prstGeom>
        </p:spPr>
        <p:txBody>
          <a:bodyPr wrap="square">
            <a:spAutoFit/>
          </a:bodyPr>
          <a:lstStyle/>
          <a:p>
            <a:r>
              <a:rPr lang="en-US" altLang="zh-CN" b="1" dirty="0"/>
              <a:t>M</a:t>
            </a:r>
            <a:r>
              <a:rPr lang="zh-CN" altLang="en-US" b="1" dirty="0" smtClean="0"/>
              <a:t>步，求</a:t>
            </a:r>
            <a:r>
              <a:rPr lang="en-US" altLang="zh-CN" b="1" dirty="0" smtClean="0"/>
              <a:t>Q</a:t>
            </a:r>
            <a:r>
              <a:rPr lang="zh-CN" altLang="en-US" b="1" dirty="0" smtClean="0"/>
              <a:t>函数的极大值</a:t>
            </a:r>
            <a:r>
              <a:rPr lang="zh-CN" altLang="en-US"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p:txBody>
      </p:sp>
      <p:pic>
        <p:nvPicPr>
          <p:cNvPr id="583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67079" y="2492896"/>
            <a:ext cx="4820901" cy="1944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992" y="3941038"/>
            <a:ext cx="2088232" cy="460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079" y="4509120"/>
            <a:ext cx="4589260" cy="18068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8239" y="5786008"/>
            <a:ext cx="2318057" cy="50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837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67079" y="6352473"/>
            <a:ext cx="1568747" cy="511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25926" y="2584160"/>
            <a:ext cx="455574" cy="307777"/>
          </a:xfrm>
          <a:prstGeom prst="rect">
            <a:avLst/>
          </a:prstGeom>
          <a:noFill/>
        </p:spPr>
        <p:txBody>
          <a:bodyPr wrap="none" rtlCol="0">
            <a:spAutoFit/>
          </a:bodyPr>
          <a:lstStyle/>
          <a:p>
            <a:r>
              <a:rPr lang="en-US" altLang="zh-CN" sz="1400" dirty="0" smtClean="0"/>
              <a:t>1</a:t>
            </a:r>
            <a:r>
              <a:rPr lang="zh-CN" altLang="en-US" sz="1400" dirty="0" smtClean="0"/>
              <a:t>、</a:t>
            </a:r>
            <a:endParaRPr lang="zh-CN" altLang="en-US" sz="1400" dirty="0"/>
          </a:p>
        </p:txBody>
      </p:sp>
      <p:sp>
        <p:nvSpPr>
          <p:cNvPr id="15" name="TextBox 14"/>
          <p:cNvSpPr txBox="1"/>
          <p:nvPr/>
        </p:nvSpPr>
        <p:spPr>
          <a:xfrm>
            <a:off x="1378051" y="4561383"/>
            <a:ext cx="455574" cy="307777"/>
          </a:xfrm>
          <a:prstGeom prst="rect">
            <a:avLst/>
          </a:prstGeom>
          <a:noFill/>
        </p:spPr>
        <p:txBody>
          <a:bodyPr wrap="none" rtlCol="0">
            <a:spAutoFit/>
          </a:bodyPr>
          <a:lstStyle/>
          <a:p>
            <a:r>
              <a:rPr lang="en-US" altLang="zh-CN" sz="1400" dirty="0" smtClean="0"/>
              <a:t>2</a:t>
            </a:r>
            <a:r>
              <a:rPr lang="zh-CN" altLang="en-US" sz="1400" dirty="0" smtClean="0"/>
              <a:t>、</a:t>
            </a:r>
            <a:endParaRPr lang="zh-CN" altLang="en-US" sz="1400" dirty="0"/>
          </a:p>
        </p:txBody>
      </p:sp>
      <p:sp>
        <p:nvSpPr>
          <p:cNvPr id="16" name="TextBox 15"/>
          <p:cNvSpPr txBox="1"/>
          <p:nvPr/>
        </p:nvSpPr>
        <p:spPr>
          <a:xfrm>
            <a:off x="1378051" y="6451175"/>
            <a:ext cx="455574" cy="307777"/>
          </a:xfrm>
          <a:prstGeom prst="rect">
            <a:avLst/>
          </a:prstGeom>
          <a:noFill/>
        </p:spPr>
        <p:txBody>
          <a:bodyPr wrap="none" rtlCol="0">
            <a:spAutoFit/>
          </a:bodyPr>
          <a:lstStyle/>
          <a:p>
            <a:r>
              <a:rPr lang="en-US" altLang="zh-CN" sz="1400" dirty="0" smtClean="0"/>
              <a:t>3</a:t>
            </a:r>
            <a:r>
              <a:rPr lang="zh-CN" altLang="en-US" sz="1400" dirty="0" smtClean="0"/>
              <a:t>、</a:t>
            </a:r>
            <a:endParaRPr lang="zh-CN" altLang="en-US" sz="1400"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en-US" altLang="zh-CN" b="1" dirty="0">
                <a:latin typeface="Times New Roman" panose="02020603050405020304" pitchFamily="18" charset="0"/>
                <a:ea typeface="黑体" panose="02010609060101010101" pitchFamily="49" charset="-122"/>
                <a:cs typeface="Times New Roman" panose="02020603050405020304" pitchFamily="18" charset="0"/>
                <a:sym typeface="+mn-ea"/>
              </a:rPr>
              <a:t>EM</a:t>
            </a:r>
            <a:r>
              <a:rPr lang="zh-CN" altLang="en-US" b="1" dirty="0">
                <a:latin typeface="黑体" panose="02010609060101010101" pitchFamily="49" charset="-122"/>
                <a:ea typeface="黑体" panose="02010609060101010101" pitchFamily="49" charset="-122"/>
                <a:sym typeface="+mn-ea"/>
              </a:rPr>
              <a:t>算法</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sz="2800" dirty="0" smtClean="0">
                <a:latin typeface="Times New Roman" panose="02020603050405020304" pitchFamily="18" charset="0"/>
                <a:ea typeface="黑体" panose="02010609060101010101" pitchFamily="49" charset="-122"/>
                <a:cs typeface="Times New Roman" panose="02020603050405020304" pitchFamily="18" charset="0"/>
                <a:sym typeface="+mn-ea"/>
              </a:rPr>
              <a:t>例子</a:t>
            </a:r>
            <a:endParaRPr lang="en-US" altLang="zh-CN" sz="2800" dirty="0" smtClean="0">
              <a:latin typeface="黑体" panose="02010609060101010101" pitchFamily="49" charset="-122"/>
              <a:ea typeface="黑体" panose="02010609060101010101" pitchFamily="49" charset="-122"/>
            </a:endParaRPr>
          </a:p>
          <a:p>
            <a:pPr lvl="1"/>
            <a:r>
              <a:rPr lang="zh-CN" altLang="en-US" sz="2400" dirty="0" smtClean="0">
                <a:latin typeface="黑体" panose="02010609060101010101" pitchFamily="49" charset="-122"/>
                <a:ea typeface="黑体" panose="02010609060101010101" pitchFamily="49" charset="-122"/>
              </a:rPr>
              <a:t>三硬币</a:t>
            </a:r>
            <a:r>
              <a:rPr lang="zh-CN" altLang="en-US" sz="2400" dirty="0" smtClean="0">
                <a:latin typeface="黑体" panose="02010609060101010101" pitchFamily="49" charset="-122"/>
                <a:ea typeface="黑体" panose="02010609060101010101" pitchFamily="49" charset="-122"/>
              </a:rPr>
              <a:t>模型</a:t>
            </a:r>
            <a:endParaRPr lang="en-US" altLang="zh-CN" sz="2400" dirty="0" smtClean="0">
              <a:latin typeface="黑体" panose="02010609060101010101" pitchFamily="49" charset="-122"/>
              <a:ea typeface="黑体" panose="02010609060101010101" pitchFamily="49" charset="-122"/>
            </a:endParaRPr>
          </a:p>
          <a:p>
            <a:pPr lvl="2"/>
            <a:r>
              <a:rPr lang="zh-CN" altLang="en-US" sz="2000" dirty="0" smtClean="0">
                <a:latin typeface="+mn-ea"/>
              </a:rPr>
              <a:t>对于初值</a:t>
            </a:r>
            <a:r>
              <a:rPr lang="en-US" altLang="zh-CN" sz="2000" dirty="0" smtClean="0"/>
              <a:t>π=0.5, p</a:t>
            </a:r>
            <a:r>
              <a:rPr lang="en-US" altLang="zh-CN" sz="2000" dirty="0"/>
              <a:t>=0.5</a:t>
            </a:r>
            <a:r>
              <a:rPr lang="en-US" altLang="zh-CN" sz="2000" dirty="0" smtClean="0"/>
              <a:t>, q=0.5</a:t>
            </a:r>
            <a:r>
              <a:rPr lang="zh-CN" altLang="en-US" sz="2000" dirty="0" smtClean="0"/>
              <a:t>，得到参数估计结果分别为</a:t>
            </a:r>
            <a:r>
              <a:rPr lang="en-US" altLang="zh-CN" sz="2000" dirty="0"/>
              <a:t>π=0.5, </a:t>
            </a:r>
            <a:r>
              <a:rPr lang="en-US" altLang="zh-CN" sz="2000" dirty="0" smtClean="0"/>
              <a:t>p=0.6, q=0.6</a:t>
            </a:r>
            <a:endParaRPr lang="en-US" altLang="zh-CN" sz="2000" dirty="0" smtClean="0"/>
          </a:p>
          <a:p>
            <a:pPr lvl="2"/>
            <a:r>
              <a:rPr lang="zh-CN" altLang="en-US" sz="2000" dirty="0">
                <a:latin typeface="+mn-ea"/>
              </a:rPr>
              <a:t>对于初值</a:t>
            </a:r>
            <a:r>
              <a:rPr lang="en-US" altLang="zh-CN" sz="2000" dirty="0" smtClean="0"/>
              <a:t>π=0.4, p=0.6, q=0.7</a:t>
            </a:r>
            <a:r>
              <a:rPr lang="zh-CN" altLang="en-US" sz="2000" dirty="0" smtClean="0"/>
              <a:t>，</a:t>
            </a:r>
            <a:r>
              <a:rPr lang="zh-CN" altLang="en-US" sz="2000" dirty="0"/>
              <a:t>得到参数估计结果分别为</a:t>
            </a:r>
            <a:r>
              <a:rPr lang="en-US" altLang="zh-CN" sz="2000" dirty="0" smtClean="0"/>
              <a:t>π=0.4064, p=0.5368, q=0.6432</a:t>
            </a:r>
            <a:endParaRPr lang="en-US" altLang="zh-CN" sz="2000" dirty="0" smtClean="0"/>
          </a:p>
          <a:p>
            <a:pPr lvl="2"/>
            <a:r>
              <a:rPr lang="en-US" altLang="zh-CN" sz="2000" dirty="0" smtClean="0">
                <a:latin typeface="+mn-ea"/>
              </a:rPr>
              <a:t>EM</a:t>
            </a:r>
            <a:r>
              <a:rPr lang="zh-CN" altLang="en-US" sz="2000" dirty="0" smtClean="0">
                <a:latin typeface="+mn-ea"/>
              </a:rPr>
              <a:t>算法与</a:t>
            </a:r>
            <a:r>
              <a:rPr lang="zh-CN" altLang="en-US" sz="2000" dirty="0" smtClean="0">
                <a:solidFill>
                  <a:srgbClr val="0000FF"/>
                </a:solidFill>
                <a:latin typeface="+mn-ea"/>
              </a:rPr>
              <a:t>初值的选择</a:t>
            </a:r>
            <a:r>
              <a:rPr lang="zh-CN" altLang="en-US" sz="2000" dirty="0" smtClean="0">
                <a:latin typeface="+mn-ea"/>
              </a:rPr>
              <a:t>有关</a:t>
            </a:r>
            <a:endParaRPr lang="zh-CN" altLang="en-US" sz="2000" dirty="0">
              <a:latin typeface="+mn-ea"/>
            </a:endParaRPr>
          </a:p>
          <a:p>
            <a:pPr lvl="2"/>
            <a:endParaRPr lang="zh-CN" altLang="en-US" sz="2000" dirty="0">
              <a:latin typeface="+mn-e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总结</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zh-CN" altLang="en-US" sz="2800" b="1" dirty="0" smtClean="0">
                <a:latin typeface="黑体" panose="02010609060101010101" pitchFamily="49" charset="-122"/>
                <a:ea typeface="黑体" panose="02010609060101010101" pitchFamily="49" charset="-122"/>
              </a:rPr>
              <a:t>背景知识</a:t>
            </a:r>
            <a:endParaRPr lang="en-US" altLang="zh-CN" sz="2800" b="1" dirty="0" smtClean="0">
              <a:latin typeface="黑体" panose="02010609060101010101" pitchFamily="49" charset="-122"/>
              <a:ea typeface="黑体" panose="02010609060101010101" pitchFamily="49" charset="-122"/>
            </a:endParaRPr>
          </a:p>
          <a:p>
            <a:r>
              <a:rPr lang="zh-CN" altLang="en-US" sz="2800" b="1" dirty="0" smtClean="0">
                <a:latin typeface="黑体" panose="02010609060101010101" pitchFamily="49" charset="-122"/>
                <a:ea typeface="黑体" panose="02010609060101010101" pitchFamily="49" charset="-122"/>
              </a:rPr>
              <a:t>贝叶斯决策论</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mn-ea"/>
              </a:rPr>
              <a:t>贝叶斯判定准则</a:t>
            </a:r>
            <a:endParaRPr lang="en-US" altLang="zh-CN" sz="2000" dirty="0">
              <a:latin typeface="+mn-ea"/>
            </a:endParaRPr>
          </a:p>
          <a:p>
            <a:pPr lvl="1"/>
            <a:r>
              <a:rPr lang="zh-CN" altLang="en-US" sz="2000" dirty="0">
                <a:latin typeface="+mn-ea"/>
              </a:rPr>
              <a:t>贝叶斯最优分类器</a:t>
            </a:r>
            <a:endParaRPr lang="en-US" altLang="zh-CN" sz="2000" dirty="0">
              <a:latin typeface="+mn-ea"/>
            </a:endParaRPr>
          </a:p>
          <a:p>
            <a:pPr lvl="1"/>
            <a:r>
              <a:rPr lang="zh-CN" altLang="en-US" sz="2000" dirty="0">
                <a:latin typeface="+mn-ea"/>
              </a:rPr>
              <a:t>判别式模型、生成式模型</a:t>
            </a:r>
            <a:endParaRPr lang="en-US" altLang="zh-CN" sz="2000" dirty="0">
              <a:latin typeface="+mn-ea"/>
            </a:endParaRPr>
          </a:p>
          <a:p>
            <a:r>
              <a:rPr lang="zh-CN" altLang="en-US" sz="2800" b="1" dirty="0">
                <a:latin typeface="黑体" panose="02010609060101010101" pitchFamily="49" charset="-122"/>
                <a:ea typeface="黑体" panose="02010609060101010101" pitchFamily="49" charset="-122"/>
              </a:rPr>
              <a:t>极大似然</a:t>
            </a:r>
            <a:r>
              <a:rPr lang="zh-CN" altLang="en-US" sz="2800" b="1" dirty="0" smtClean="0">
                <a:latin typeface="黑体" panose="02010609060101010101" pitchFamily="49" charset="-122"/>
                <a:ea typeface="黑体" panose="02010609060101010101" pitchFamily="49" charset="-122"/>
              </a:rPr>
              <a:t>估计</a:t>
            </a:r>
            <a:endParaRPr lang="en-US" altLang="zh-CN" sz="2800" b="1" dirty="0" smtClean="0">
              <a:latin typeface="黑体" panose="02010609060101010101" pitchFamily="49" charset="-122"/>
              <a:ea typeface="黑体" panose="02010609060101010101" pitchFamily="49" charset="-122"/>
            </a:endParaRPr>
          </a:p>
          <a:p>
            <a:r>
              <a:rPr lang="zh-CN" altLang="en-US" sz="2800" b="1" dirty="0">
                <a:latin typeface="黑体" panose="02010609060101010101" pitchFamily="49" charset="-122"/>
                <a:ea typeface="黑体" panose="02010609060101010101" pitchFamily="49" charset="-122"/>
              </a:rPr>
              <a:t>朴素</a:t>
            </a:r>
            <a:r>
              <a:rPr lang="zh-CN" altLang="en-US" sz="2800" b="1" dirty="0" smtClean="0">
                <a:latin typeface="黑体" panose="02010609060101010101" pitchFamily="49" charset="-122"/>
                <a:ea typeface="黑体" panose="02010609060101010101" pitchFamily="49" charset="-122"/>
              </a:rPr>
              <a:t>贝叶斯分类</a:t>
            </a:r>
            <a:endParaRPr lang="en-US" altLang="zh-CN" sz="2800" b="1" dirty="0" smtClean="0">
              <a:latin typeface="黑体" panose="02010609060101010101" pitchFamily="49" charset="-122"/>
              <a:ea typeface="黑体" panose="02010609060101010101" pitchFamily="49" charset="-122"/>
            </a:endParaRPr>
          </a:p>
          <a:p>
            <a:pPr lvl="1"/>
            <a:r>
              <a:rPr lang="zh-CN" altLang="en-US" sz="2000" dirty="0">
                <a:latin typeface="+mn-ea"/>
              </a:rPr>
              <a:t>属性条件独立性假设</a:t>
            </a:r>
            <a:endParaRPr lang="en-US" altLang="zh-CN" sz="2000" dirty="0">
              <a:latin typeface="+mn-ea"/>
            </a:endParaRPr>
          </a:p>
          <a:p>
            <a:pPr lvl="1"/>
            <a:r>
              <a:rPr lang="zh-CN" altLang="en-US" sz="2000" dirty="0">
                <a:latin typeface="+mn-ea"/>
              </a:rPr>
              <a:t>拉普拉斯修正</a:t>
            </a:r>
            <a:endParaRPr lang="en-US" altLang="zh-CN" sz="2000" dirty="0">
              <a:latin typeface="+mn-ea"/>
            </a:endParaRPr>
          </a:p>
          <a:p>
            <a:pPr algn="l">
              <a:buClrTx/>
              <a:buSzTx/>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半朴素贝叶斯分类</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a:p>
            <a:pPr lvl="1" algn="l">
              <a:buClrTx/>
              <a:buSzTx/>
            </a:pPr>
            <a:r>
              <a:rPr lang="zh-CN" altLang="en-US" sz="2000" dirty="0">
                <a:latin typeface="Times New Roman" panose="02020603050405020304" pitchFamily="18" charset="0"/>
                <a:cs typeface="Times New Roman" panose="02020603050405020304" pitchFamily="18" charset="0"/>
              </a:rPr>
              <a:t>SPODE、TAN、AODE</a:t>
            </a:r>
            <a:endParaRPr lang="zh-CN" altLang="en-US" sz="2000" dirty="0">
              <a:latin typeface="Times New Roman" panose="02020603050405020304" pitchFamily="18" charset="0"/>
              <a:cs typeface="Times New Roman" panose="02020603050405020304" pitchFamily="18" charset="0"/>
            </a:endParaRPr>
          </a:p>
          <a:p>
            <a:pPr algn="l">
              <a:buClrTx/>
              <a:buSzTx/>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EM</a:t>
            </a:r>
            <a:r>
              <a:rPr lang="zh-CN" altLang="en-US" sz="2800" b="1" dirty="0">
                <a:latin typeface="黑体" panose="02010609060101010101" pitchFamily="49" charset="-122"/>
                <a:ea typeface="黑体" panose="02010609060101010101" pitchFamily="49" charset="-122"/>
              </a:rPr>
              <a:t>算法</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思考题</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EM</a:t>
            </a:r>
            <a:r>
              <a:rPr lang="zh-CN" altLang="en-US" sz="2400" dirty="0" smtClean="0">
                <a:latin typeface="黑体" panose="02010609060101010101" pitchFamily="49" charset="-122"/>
                <a:ea typeface="黑体" panose="02010609060101010101" pitchFamily="49" charset="-122"/>
              </a:rPr>
              <a:t>算法求解高斯混合模型</a:t>
            </a:r>
            <a:endParaRPr lang="en-US" altLang="zh-CN" sz="2400" dirty="0" smtClean="0">
              <a:latin typeface="黑体" panose="02010609060101010101" pitchFamily="49" charset="-122"/>
              <a:ea typeface="黑体" panose="02010609060101010101" pitchFamily="49" charset="-122"/>
            </a:endParaRPr>
          </a:p>
          <a:p>
            <a:pPr lvl="1"/>
            <a:r>
              <a:rPr lang="zh-CN" altLang="en-US" sz="2000" dirty="0">
                <a:latin typeface="+mn-ea"/>
              </a:rPr>
              <a:t>单高斯</a:t>
            </a:r>
            <a:r>
              <a:rPr lang="zh-CN" altLang="en-US" sz="2000" dirty="0" smtClean="0">
                <a:latin typeface="+mn-ea"/>
              </a:rPr>
              <a:t>模型</a:t>
            </a:r>
            <a:endParaRPr lang="en-US" altLang="zh-CN" sz="2000" dirty="0" smtClean="0">
              <a:latin typeface="+mn-ea"/>
            </a:endParaRPr>
          </a:p>
          <a:p>
            <a:pPr lvl="1"/>
            <a:endParaRPr lang="en-US" altLang="zh-CN" sz="2000" dirty="0">
              <a:latin typeface="+mn-ea"/>
            </a:endParaRPr>
          </a:p>
          <a:p>
            <a:pPr lvl="1"/>
            <a:r>
              <a:rPr lang="zh-CN" altLang="en-US" sz="2000" dirty="0">
                <a:latin typeface="+mn-ea"/>
              </a:rPr>
              <a:t>混合高斯模型</a:t>
            </a:r>
            <a:endParaRPr lang="en-US" altLang="zh-CN" sz="2000" dirty="0">
              <a:latin typeface="+mn-ea"/>
            </a:endParaRPr>
          </a:p>
          <a:p>
            <a:pPr lvl="2"/>
            <a:r>
              <a:rPr lang="zh-CN" altLang="en-US" sz="1600" dirty="0">
                <a:latin typeface="+mn-ea"/>
              </a:rPr>
              <a:t>越靠近椭圆的中心样本出现的概率越大，这是由概率密度函数决定的</a:t>
            </a:r>
            <a:endParaRPr lang="en-US" altLang="zh-CN" sz="1600" dirty="0">
              <a:latin typeface="+mn-ea"/>
            </a:endParaRPr>
          </a:p>
          <a:p>
            <a:pPr lvl="2"/>
            <a:r>
              <a:rPr lang="zh-CN" altLang="en-US" sz="1600" dirty="0" smtClean="0">
                <a:latin typeface="+mn-ea"/>
              </a:rPr>
              <a:t>样本</a:t>
            </a:r>
            <a:r>
              <a:rPr lang="zh-CN" altLang="en-US" sz="1600" dirty="0">
                <a:latin typeface="+mn-ea"/>
              </a:rPr>
              <a:t>服从单高斯分布的假设并不合理，即单高斯模型无法产生这样的样本</a:t>
            </a:r>
            <a:endParaRPr lang="zh-CN" altLang="en-US" sz="1600" dirty="0">
              <a:latin typeface="+mn-ea"/>
            </a:endParaRPr>
          </a:p>
          <a:p>
            <a:pPr lvl="2"/>
            <a:r>
              <a:rPr lang="zh-CN" altLang="en-US" sz="1600" dirty="0">
                <a:latin typeface="+mn-ea"/>
              </a:rPr>
              <a:t>把两个高斯模型的线性加权融合成一个模型，可以产生这样的样本</a:t>
            </a:r>
            <a:endParaRPr lang="en-US" altLang="zh-CN" sz="1600" dirty="0">
              <a:latin typeface="+mn-ea"/>
            </a:endParaRPr>
          </a:p>
          <a:p>
            <a:pPr lvl="2"/>
            <a:endParaRPr lang="en-US" altLang="zh-CN" sz="1600" dirty="0" smtClean="0">
              <a:latin typeface="+mn-ea"/>
            </a:endParaRPr>
          </a:p>
          <a:p>
            <a:pPr lvl="1"/>
            <a:endParaRPr lang="en-US" altLang="zh-CN" sz="2000" dirty="0">
              <a:latin typeface="+mn-ea"/>
            </a:endParaRPr>
          </a:p>
          <a:p>
            <a:pPr lvl="1"/>
            <a:endParaRPr lang="zh-CN" altLang="en-US" sz="2000" dirty="0">
              <a:latin typeface="黑体" panose="02010609060101010101" pitchFamily="49" charset="-122"/>
              <a:ea typeface="黑体" panose="02010609060101010101" pitchFamily="49"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1766077"/>
            <a:ext cx="5832648" cy="5625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0" y="6294452"/>
            <a:ext cx="9144000" cy="369332"/>
          </a:xfrm>
          <a:prstGeom prst="rect">
            <a:avLst/>
          </a:prstGeom>
        </p:spPr>
        <p:txBody>
          <a:bodyPr wrap="square">
            <a:spAutoFit/>
          </a:bodyPr>
          <a:lstStyle/>
          <a:p>
            <a:pPr algn="ctr"/>
            <a:r>
              <a:rPr lang="en-US" altLang="zh-CN" dirty="0"/>
              <a:t>https://blog.csdn.net/lin_limin/article/details/81048411</a:t>
            </a:r>
            <a:endParaRPr lang="zh-CN" alt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4005064"/>
            <a:ext cx="3035304" cy="22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4005064"/>
            <a:ext cx="3063231" cy="239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5779" y="4005064"/>
            <a:ext cx="3030397" cy="228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思考题</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EM</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算</a:t>
            </a:r>
            <a:r>
              <a:rPr lang="zh-CN" altLang="en-US" sz="2400" dirty="0" smtClean="0">
                <a:latin typeface="黑体" panose="02010609060101010101" pitchFamily="49" charset="-122"/>
                <a:ea typeface="黑体" panose="02010609060101010101" pitchFamily="49" charset="-122"/>
              </a:rPr>
              <a:t>法求解高斯混合模型</a:t>
            </a:r>
            <a:endParaRPr lang="en-US" altLang="zh-CN" sz="2400" dirty="0" smtClean="0">
              <a:latin typeface="黑体" panose="02010609060101010101" pitchFamily="49" charset="-122"/>
              <a:ea typeface="黑体" panose="02010609060101010101" pitchFamily="49" charset="-122"/>
            </a:endParaRPr>
          </a:p>
          <a:p>
            <a:pPr lvl="1"/>
            <a:r>
              <a:rPr lang="zh-CN" altLang="en-US" sz="2000" dirty="0" smtClean="0">
                <a:latin typeface="+mn-ea"/>
              </a:rPr>
              <a:t>混合</a:t>
            </a:r>
            <a:r>
              <a:rPr lang="zh-CN" altLang="en-US" sz="2000" dirty="0">
                <a:latin typeface="+mn-ea"/>
              </a:rPr>
              <a:t>高斯</a:t>
            </a:r>
            <a:r>
              <a:rPr lang="zh-CN" altLang="en-US" sz="2000" dirty="0" smtClean="0">
                <a:latin typeface="+mn-ea"/>
              </a:rPr>
              <a:t>模型</a:t>
            </a:r>
            <a:endParaRPr lang="en-US" altLang="zh-CN" sz="2000" dirty="0">
              <a:latin typeface="+mn-ea"/>
            </a:endParaRPr>
          </a:p>
          <a:p>
            <a:pPr lvl="2"/>
            <a:r>
              <a:rPr lang="zh-CN" altLang="en-US" sz="1600" dirty="0">
                <a:latin typeface="+mn-ea"/>
              </a:rPr>
              <a:t>假设混合高斯模型由</a:t>
            </a:r>
            <a:r>
              <a:rPr lang="en-US" altLang="zh-CN" sz="1600" i="1" dirty="0">
                <a:latin typeface="Times New Roman" panose="02020603050405020304" pitchFamily="18" charset="0"/>
                <a:cs typeface="Times New Roman" panose="02020603050405020304" pitchFamily="18" charset="0"/>
              </a:rPr>
              <a:t>K</a:t>
            </a:r>
            <a:r>
              <a:rPr lang="zh-CN" altLang="en-US" sz="1600" dirty="0">
                <a:latin typeface="+mn-ea"/>
              </a:rPr>
              <a:t>个高斯模型组成（即数据包含</a:t>
            </a:r>
            <a:r>
              <a:rPr lang="en-US" altLang="zh-CN" sz="1600" i="1" dirty="0">
                <a:latin typeface="Times New Roman" panose="02020603050405020304" pitchFamily="18" charset="0"/>
                <a:cs typeface="Times New Roman" panose="02020603050405020304" pitchFamily="18" charset="0"/>
              </a:rPr>
              <a:t>K</a:t>
            </a:r>
            <a:r>
              <a:rPr lang="zh-CN" altLang="en-US" sz="1600" dirty="0">
                <a:latin typeface="+mn-ea"/>
              </a:rPr>
              <a:t>个类），则</a:t>
            </a:r>
            <a:r>
              <a:rPr lang="en-US" altLang="zh-CN" sz="1600" dirty="0">
                <a:latin typeface="+mn-ea"/>
              </a:rPr>
              <a:t>GMM</a:t>
            </a:r>
            <a:r>
              <a:rPr lang="zh-CN" altLang="en-US" sz="1600" dirty="0">
                <a:latin typeface="+mn-ea"/>
              </a:rPr>
              <a:t>的概率密度函数</a:t>
            </a:r>
            <a:r>
              <a:rPr lang="zh-CN" altLang="en-US" sz="1600" dirty="0" smtClean="0">
                <a:latin typeface="+mn-ea"/>
              </a:rPr>
              <a:t>如下</a:t>
            </a:r>
            <a:endParaRPr lang="en-US" altLang="zh-CN" sz="1600" dirty="0" smtClean="0">
              <a:latin typeface="+mn-ea"/>
            </a:endParaRPr>
          </a:p>
          <a:p>
            <a:pPr lvl="2"/>
            <a:endParaRPr lang="en-US" altLang="zh-CN" sz="1600" dirty="0" smtClean="0">
              <a:latin typeface="+mn-ea"/>
            </a:endParaRPr>
          </a:p>
          <a:p>
            <a:pPr lvl="2"/>
            <a:endParaRPr lang="en-US" altLang="zh-CN" sz="1600" dirty="0">
              <a:latin typeface="+mn-ea"/>
            </a:endParaRPr>
          </a:p>
          <a:p>
            <a:pPr marL="914400" lvl="2" indent="0">
              <a:buNone/>
            </a:pPr>
            <a:r>
              <a:rPr lang="zh-CN" altLang="en-US" sz="1600" dirty="0" smtClean="0">
                <a:latin typeface="黑体" panose="02010609060101010101" pitchFamily="49" charset="-122"/>
                <a:ea typeface="黑体" panose="02010609060101010101" pitchFamily="49" charset="-122"/>
              </a:rPr>
              <a:t>                 </a:t>
            </a:r>
            <a:r>
              <a:rPr lang="zh-CN" altLang="en-US" sz="1600" dirty="0">
                <a:latin typeface="+mn-ea"/>
              </a:rPr>
              <a:t>是第</a:t>
            </a:r>
            <a:r>
              <a:rPr lang="en-US" altLang="zh-CN" sz="1600" i="1" dirty="0">
                <a:latin typeface="Times New Roman" panose="02020603050405020304" pitchFamily="18" charset="0"/>
                <a:cs typeface="Times New Roman" panose="02020603050405020304" pitchFamily="18" charset="0"/>
              </a:rPr>
              <a:t>k</a:t>
            </a:r>
            <a:r>
              <a:rPr lang="zh-CN" altLang="en-US" sz="1600" dirty="0">
                <a:latin typeface="+mn-ea"/>
              </a:rPr>
              <a:t>个高斯模型的概率密度函数，可以看成选定第</a:t>
            </a:r>
            <a:r>
              <a:rPr lang="en-US" altLang="zh-CN" sz="1600" i="1" dirty="0">
                <a:latin typeface="Times New Roman" panose="02020603050405020304" pitchFamily="18" charset="0"/>
                <a:cs typeface="Times New Roman" panose="02020603050405020304" pitchFamily="18" charset="0"/>
              </a:rPr>
              <a:t>k</a:t>
            </a:r>
            <a:r>
              <a:rPr lang="zh-CN" altLang="en-US" sz="1600" dirty="0">
                <a:latin typeface="+mn-ea"/>
              </a:rPr>
              <a:t>个模型后，该模型产生</a:t>
            </a:r>
            <a:r>
              <a:rPr lang="en-US" altLang="zh-CN" sz="1600" i="1" dirty="0">
                <a:latin typeface="Times New Roman" panose="02020603050405020304" pitchFamily="18" charset="0"/>
                <a:cs typeface="Times New Roman" panose="02020603050405020304" pitchFamily="18" charset="0"/>
              </a:rPr>
              <a:t>x</a:t>
            </a:r>
            <a:r>
              <a:rPr lang="zh-CN" altLang="en-US" sz="1600" dirty="0">
                <a:latin typeface="+mn-ea"/>
              </a:rPr>
              <a:t>的概率</a:t>
            </a:r>
            <a:r>
              <a:rPr lang="zh-CN" altLang="en-US" sz="1600" dirty="0" smtClean="0">
                <a:latin typeface="+mn-ea"/>
              </a:rPr>
              <a:t>。       </a:t>
            </a:r>
            <a:r>
              <a:rPr lang="zh-CN" altLang="en-US" sz="1600" dirty="0">
                <a:latin typeface="+mn-ea"/>
              </a:rPr>
              <a:t>是第</a:t>
            </a:r>
            <a:r>
              <a:rPr lang="en-US" altLang="zh-CN" sz="1600" dirty="0">
                <a:latin typeface="+mn-ea"/>
              </a:rPr>
              <a:t>k</a:t>
            </a:r>
            <a:r>
              <a:rPr lang="zh-CN" altLang="en-US" sz="1600" dirty="0">
                <a:latin typeface="+mn-ea"/>
              </a:rPr>
              <a:t>个高斯模型的权重，称作选择第</a:t>
            </a:r>
            <a:r>
              <a:rPr lang="en-US" altLang="zh-CN" sz="1600" i="1" dirty="0">
                <a:latin typeface="Times New Roman" panose="02020603050405020304" pitchFamily="18" charset="0"/>
                <a:cs typeface="Times New Roman" panose="02020603050405020304" pitchFamily="18" charset="0"/>
              </a:rPr>
              <a:t>k</a:t>
            </a:r>
            <a:r>
              <a:rPr lang="zh-CN" altLang="en-US" sz="1600" dirty="0">
                <a:latin typeface="+mn-ea"/>
              </a:rPr>
              <a:t>个模型的先验概率，且</a:t>
            </a:r>
            <a:r>
              <a:rPr lang="zh-CN" altLang="en-US" sz="1600" dirty="0" smtClean="0">
                <a:latin typeface="+mn-ea"/>
              </a:rPr>
              <a:t>满足        。</a:t>
            </a:r>
            <a:endParaRPr lang="en-US" altLang="zh-CN" sz="1600" dirty="0">
              <a:latin typeface="+mn-ea"/>
            </a:endParaRPr>
          </a:p>
          <a:p>
            <a:pPr lvl="2"/>
            <a:endParaRPr lang="en-US" altLang="zh-CN" sz="1600" dirty="0" smtClean="0">
              <a:latin typeface="+mn-ea"/>
            </a:endParaRPr>
          </a:p>
          <a:p>
            <a:pPr lvl="2"/>
            <a:r>
              <a:rPr lang="zh-CN" altLang="en-US" sz="1600" dirty="0" smtClean="0">
                <a:latin typeface="+mn-ea"/>
              </a:rPr>
              <a:t>混合</a:t>
            </a:r>
            <a:r>
              <a:rPr lang="zh-CN" altLang="en-US" sz="1600" dirty="0">
                <a:latin typeface="+mn-ea"/>
              </a:rPr>
              <a:t>高斯模型的本质就是融合几个单高斯模型，来使得模型更加复杂，从而产生更复杂的样本。理论上，如果某个混合高斯模型融合的高斯模型个数足够多，它们之间的权重设定得足够合理，这个</a:t>
            </a:r>
            <a:r>
              <a:rPr lang="zh-CN" altLang="en-US" sz="1600" dirty="0">
                <a:solidFill>
                  <a:srgbClr val="0000FF"/>
                </a:solidFill>
                <a:latin typeface="+mn-ea"/>
              </a:rPr>
              <a:t>混合模型可以拟合任意分布的样本</a:t>
            </a:r>
            <a:endParaRPr lang="en-US" altLang="zh-CN" sz="1600" dirty="0">
              <a:solidFill>
                <a:srgbClr val="0000FF"/>
              </a:solidFill>
              <a:latin typeface="+mn-ea"/>
            </a:endParaRPr>
          </a:p>
          <a:p>
            <a:pPr lvl="2"/>
            <a:r>
              <a:rPr lang="zh-CN" altLang="en-US" sz="1600" dirty="0">
                <a:latin typeface="+mn-ea"/>
              </a:rPr>
              <a:t>已知混合模型中各个类的分布模型（都是高斯分布）和对应的采样数据，而不知道这些采样数据分别</a:t>
            </a:r>
            <a:r>
              <a:rPr lang="zh-CN" altLang="en-US" sz="1600" dirty="0">
                <a:solidFill>
                  <a:srgbClr val="0000FF"/>
                </a:solidFill>
                <a:latin typeface="+mn-ea"/>
              </a:rPr>
              <a:t>来源于哪一类</a:t>
            </a:r>
            <a:r>
              <a:rPr lang="zh-CN" altLang="en-US" sz="1600" dirty="0">
                <a:latin typeface="+mn-ea"/>
              </a:rPr>
              <a:t>（隐变量），那这时候就需要使用</a:t>
            </a:r>
            <a:r>
              <a:rPr lang="en-US" altLang="zh-CN" sz="1600" dirty="0">
                <a:latin typeface="+mn-ea"/>
              </a:rPr>
              <a:t>EM</a:t>
            </a:r>
            <a:r>
              <a:rPr lang="zh-CN" altLang="en-US" sz="1600" dirty="0">
                <a:latin typeface="+mn-ea"/>
              </a:rPr>
              <a:t>算法</a:t>
            </a:r>
            <a:endParaRPr lang="en-US" altLang="zh-CN" sz="1600" dirty="0">
              <a:latin typeface="+mn-ea"/>
            </a:endParaRPr>
          </a:p>
          <a:p>
            <a:pPr lvl="2"/>
            <a:r>
              <a:rPr lang="en-US" altLang="zh-CN" sz="1600" dirty="0">
                <a:latin typeface="+mn-ea"/>
              </a:rPr>
              <a:t>EM</a:t>
            </a:r>
            <a:r>
              <a:rPr lang="zh-CN" altLang="en-US" sz="1600" dirty="0">
                <a:latin typeface="+mn-ea"/>
              </a:rPr>
              <a:t>算法可以用于解决数据缺失的参数估计问题（隐变量的存在实际上就是数据缺失问题，缺失了各个样本来源于哪一类的记录）</a:t>
            </a:r>
            <a:endParaRPr lang="en-US" altLang="zh-CN" sz="1600" dirty="0">
              <a:latin typeface="+mn-ea"/>
            </a:endParaRPr>
          </a:p>
          <a:p>
            <a:pPr lvl="2"/>
            <a:endParaRPr lang="zh-CN" altLang="en-US" sz="1600" dirty="0" smtClean="0">
              <a:latin typeface="+mn-ea"/>
            </a:endParaRPr>
          </a:p>
          <a:p>
            <a:pPr lvl="2"/>
            <a:endParaRPr lang="en-US" altLang="zh-CN" sz="1600" dirty="0" smtClean="0">
              <a:latin typeface="+mn-ea"/>
            </a:endParaRPr>
          </a:p>
          <a:p>
            <a:pPr lvl="1"/>
            <a:endParaRPr lang="en-US" altLang="zh-CN" sz="2000" dirty="0">
              <a:latin typeface="+mn-ea"/>
            </a:endParaRPr>
          </a:p>
          <a:p>
            <a:pPr lvl="1"/>
            <a:endParaRPr lang="zh-CN" altLang="en-US" sz="2000" dirty="0">
              <a:latin typeface="黑体" panose="02010609060101010101" pitchFamily="49" charset="-122"/>
              <a:ea typeface="黑体" panose="02010609060101010101" pitchFamily="49" charset="-122"/>
            </a:endParaRPr>
          </a:p>
        </p:txBody>
      </p:sp>
      <p:pic>
        <p:nvPicPr>
          <p:cNvPr id="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55776" y="2297435"/>
            <a:ext cx="4176464"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239" y="3009360"/>
            <a:ext cx="1728192" cy="342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8" y="3291596"/>
            <a:ext cx="792088" cy="271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5260" y="3563391"/>
            <a:ext cx="657175" cy="4038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smtClean="0">
                <a:latin typeface="黑体" panose="02010609060101010101" pitchFamily="49" charset="-122"/>
                <a:ea typeface="黑体" panose="02010609060101010101" pitchFamily="49" charset="-122"/>
              </a:rPr>
              <a:t>作业题</a:t>
            </a:r>
            <a:endParaRPr lang="zh-CN" altLang="en-US" b="1" dirty="0">
              <a:latin typeface="黑体" panose="02010609060101010101" pitchFamily="49" charset="-122"/>
              <a:ea typeface="黑体" panose="02010609060101010101" pitchFamily="49" charset="-122"/>
            </a:endParaRPr>
          </a:p>
        </p:txBody>
      </p:sp>
      <p:sp>
        <p:nvSpPr>
          <p:cNvPr id="3" name="副标题 2"/>
          <p:cNvSpPr>
            <a:spLocks noGrp="1"/>
          </p:cNvSpPr>
          <p:nvPr>
            <p:ph type="subTitle" idx="4294967295"/>
          </p:nvPr>
        </p:nvSpPr>
        <p:spPr>
          <a:xfrm>
            <a:off x="395536" y="1124744"/>
            <a:ext cx="8352928" cy="5256584"/>
          </a:xfrm>
          <a:prstGeom prst="rect">
            <a:avLst/>
          </a:prstGeom>
        </p:spPr>
        <p:txBody>
          <a:bodyPr/>
          <a:lstStyle/>
          <a:p>
            <a:pPr marL="0" algn="l">
              <a:lnSpc>
                <a:spcPct val="150000"/>
              </a:lnSpc>
              <a:buClrTx/>
              <a:buSzTx/>
              <a:buFontTx/>
              <a:buNone/>
            </a:pPr>
            <a:r>
              <a:rPr lang="zh-CN" altLang="en-US" sz="1800" dirty="0"/>
              <a:t>1.</a:t>
            </a:r>
            <a:r>
              <a:rPr lang="en-US" altLang="zh-CN" sz="1800" dirty="0"/>
              <a:t> </a:t>
            </a:r>
            <a:r>
              <a:rPr lang="zh-CN" altLang="en-US" sz="1800" dirty="0">
                <a:sym typeface="+mn-ea"/>
              </a:rPr>
              <a:t>以西瓜数据集3.0为训练集，通过</a:t>
            </a:r>
            <a:r>
              <a:rPr lang="zh-CN" altLang="en-US" sz="1800" dirty="0">
                <a:sym typeface="+mn-ea"/>
              </a:rPr>
              <a:t>拉普拉斯修正的朴素贝叶斯分类器</a:t>
            </a:r>
            <a:r>
              <a:rPr lang="zh-CN" altLang="en-US" sz="1800" dirty="0">
                <a:sym typeface="+mn-ea"/>
              </a:rPr>
              <a:t>对“测1”样本进行判别</a:t>
            </a:r>
            <a:r>
              <a:rPr lang="zh-CN" altLang="en-US" sz="1800" dirty="0"/>
              <a:t>。</a:t>
            </a:r>
            <a:endParaRPr lang="zh-CN" altLang="en-US" sz="1800" dirty="0"/>
          </a:p>
          <a:p>
            <a:pPr marL="0" algn="l">
              <a:lnSpc>
                <a:spcPct val="150000"/>
              </a:lnSpc>
              <a:buClrTx/>
              <a:buSzTx/>
              <a:buFontTx/>
              <a:buNone/>
            </a:pPr>
            <a:r>
              <a:rPr lang="en-US" altLang="zh-CN" sz="1800" dirty="0"/>
              <a:t>2. </a:t>
            </a:r>
            <a:r>
              <a:rPr lang="zh-CN" altLang="en-US" sz="1800" dirty="0"/>
              <a:t>试证明：二分类任务中两类数据满足高斯分布且方差相同时，线性判别分析产生贝叶斯最优分类器。</a:t>
            </a:r>
            <a:endParaRPr lang="zh-CN" altLang="en-US" sz="18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贝叶斯</a:t>
            </a:r>
            <a:endParaRPr lang="en-US" altLang="zh-CN" sz="2800" dirty="0" smtClean="0">
              <a:latin typeface="黑体" panose="02010609060101010101" pitchFamily="49" charset="-122"/>
              <a:ea typeface="黑体" panose="02010609060101010101" pitchFamily="49" charset="-122"/>
            </a:endParaRPr>
          </a:p>
          <a:p>
            <a:pPr lvl="1"/>
            <a:r>
              <a:rPr lang="zh-CN" altLang="en-US" sz="2000" dirty="0" smtClean="0"/>
              <a:t>贝叶斯</a:t>
            </a:r>
            <a:r>
              <a:rPr lang="en-US" altLang="zh-CN" sz="2000" dirty="0"/>
              <a:t>(</a:t>
            </a:r>
            <a:r>
              <a:rPr lang="zh-CN" altLang="en-US" sz="2000" dirty="0"/>
              <a:t>约</a:t>
            </a:r>
            <a:r>
              <a:rPr lang="en-US" altLang="zh-CN" sz="2000" dirty="0"/>
              <a:t>1701-1761) Thomas Bayes</a:t>
            </a:r>
            <a:r>
              <a:rPr lang="zh-CN" altLang="en-US" sz="2000" dirty="0"/>
              <a:t>，英国数学家。约</a:t>
            </a:r>
            <a:r>
              <a:rPr lang="en-US" altLang="zh-CN" sz="2000" dirty="0"/>
              <a:t>1701</a:t>
            </a:r>
            <a:r>
              <a:rPr lang="zh-CN" altLang="en-US" sz="2000" dirty="0"/>
              <a:t>年出生于伦敦，做过神甫。</a:t>
            </a:r>
            <a:r>
              <a:rPr lang="en-US" altLang="zh-CN" sz="2000" dirty="0"/>
              <a:t>1742</a:t>
            </a:r>
            <a:r>
              <a:rPr lang="zh-CN" altLang="en-US" sz="2000" dirty="0"/>
              <a:t>年成为英国皇家学会会员。</a:t>
            </a:r>
            <a:r>
              <a:rPr lang="en-US" altLang="zh-CN" sz="2000" dirty="0"/>
              <a:t>1761</a:t>
            </a:r>
            <a:r>
              <a:rPr lang="zh-CN" altLang="en-US" sz="2000" dirty="0"/>
              <a:t>年</a:t>
            </a:r>
            <a:r>
              <a:rPr lang="en-US" altLang="zh-CN" sz="2000" dirty="0"/>
              <a:t>4</a:t>
            </a:r>
            <a:r>
              <a:rPr lang="zh-CN" altLang="en-US" sz="2000" dirty="0"/>
              <a:t>月</a:t>
            </a:r>
            <a:r>
              <a:rPr lang="en-US" altLang="zh-CN" sz="2000" dirty="0"/>
              <a:t>7</a:t>
            </a:r>
            <a:r>
              <a:rPr lang="zh-CN" altLang="en-US" sz="2000" dirty="0"/>
              <a:t>日逝世。贝叶斯在数学方面主要研究概率论。他首先将</a:t>
            </a:r>
            <a:r>
              <a:rPr lang="zh-CN" altLang="en-US" sz="2000" dirty="0">
                <a:solidFill>
                  <a:srgbClr val="0000FF"/>
                </a:solidFill>
              </a:rPr>
              <a:t>归纳推理法</a:t>
            </a:r>
            <a:r>
              <a:rPr lang="zh-CN" altLang="en-US" sz="2000" dirty="0"/>
              <a:t>用于概率论基础理论，并创立了</a:t>
            </a:r>
            <a:r>
              <a:rPr lang="zh-CN" altLang="en-US" sz="2000" dirty="0">
                <a:solidFill>
                  <a:srgbClr val="0000FF"/>
                </a:solidFill>
              </a:rPr>
              <a:t>贝叶斯统计理论</a:t>
            </a:r>
            <a:r>
              <a:rPr lang="zh-CN" altLang="en-US" sz="2000" dirty="0"/>
              <a:t>，对于统计决策函数、统计推断、统计的估算等做出了贡献。他死后，理查德</a:t>
            </a:r>
            <a:r>
              <a:rPr lang="en-US" altLang="zh-CN" sz="2000" dirty="0"/>
              <a:t>·</a:t>
            </a:r>
            <a:r>
              <a:rPr lang="zh-CN" altLang="en-US" sz="2000" dirty="0"/>
              <a:t>普莱斯</a:t>
            </a:r>
            <a:r>
              <a:rPr lang="en-US" altLang="zh-CN" sz="2000" dirty="0"/>
              <a:t>(Richard Price)</a:t>
            </a:r>
            <a:r>
              <a:rPr lang="zh-CN" altLang="en-US" sz="2000" dirty="0"/>
              <a:t>于</a:t>
            </a:r>
            <a:r>
              <a:rPr lang="en-US" altLang="zh-CN" sz="2000" dirty="0"/>
              <a:t>1763</a:t>
            </a:r>
            <a:r>
              <a:rPr lang="zh-CN" altLang="en-US" sz="2000" dirty="0"/>
              <a:t>年将他的著作</a:t>
            </a:r>
            <a:r>
              <a:rPr lang="en-US" altLang="zh-CN" sz="2000" dirty="0"/>
              <a:t>《</a:t>
            </a:r>
            <a:r>
              <a:rPr lang="zh-CN" altLang="en-US" sz="2000" dirty="0"/>
              <a:t>机会问题的解法</a:t>
            </a:r>
            <a:r>
              <a:rPr lang="en-US" altLang="zh-CN" sz="2000" dirty="0"/>
              <a:t>》(An essay towards solving a problem in the doctrine of chances)</a:t>
            </a:r>
            <a:r>
              <a:rPr lang="zh-CN" altLang="en-US" sz="2000" dirty="0"/>
              <a:t>寄给了英国皇家学会，对于</a:t>
            </a:r>
            <a:r>
              <a:rPr lang="zh-CN" altLang="en-US" sz="2000" dirty="0">
                <a:solidFill>
                  <a:srgbClr val="0000FF"/>
                </a:solidFill>
              </a:rPr>
              <a:t>现代概率论和数理统计</a:t>
            </a:r>
            <a:r>
              <a:rPr lang="zh-CN" altLang="en-US" sz="2000" dirty="0"/>
              <a:t>产生了重要的影响</a:t>
            </a:r>
            <a:endParaRPr lang="zh-CN" altLang="en-US" sz="2000" dirty="0"/>
          </a:p>
          <a:p>
            <a:pPr lvl="1"/>
            <a:endParaRPr lang="en-US" altLang="zh-CN" sz="24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贝叶斯</a:t>
            </a:r>
            <a:endParaRPr lang="en-US" altLang="zh-CN" sz="2800" dirty="0" smtClean="0">
              <a:latin typeface="黑体" panose="02010609060101010101" pitchFamily="49" charset="-122"/>
              <a:ea typeface="黑体" panose="02010609060101010101" pitchFamily="49" charset="-122"/>
            </a:endParaRPr>
          </a:p>
          <a:p>
            <a:pPr lvl="1"/>
            <a:r>
              <a:rPr lang="zh-CN" altLang="en-US" sz="2000" dirty="0" smtClean="0"/>
              <a:t>贝叶斯</a:t>
            </a:r>
            <a:r>
              <a:rPr lang="zh-CN" altLang="en-US" sz="2000" dirty="0"/>
              <a:t>决策就是在不完全情报下，对部分未知的状态用</a:t>
            </a:r>
            <a:r>
              <a:rPr lang="zh-CN" altLang="en-US" sz="2000" dirty="0">
                <a:solidFill>
                  <a:srgbClr val="0000FF"/>
                </a:solidFill>
              </a:rPr>
              <a:t>主观概率</a:t>
            </a:r>
            <a:r>
              <a:rPr lang="zh-CN" altLang="en-US" sz="2000" dirty="0"/>
              <a:t>估计，然后用</a:t>
            </a:r>
            <a:r>
              <a:rPr lang="zh-CN" altLang="en-US" sz="2000" dirty="0">
                <a:solidFill>
                  <a:srgbClr val="0000FF"/>
                </a:solidFill>
              </a:rPr>
              <a:t>贝叶斯公式</a:t>
            </a:r>
            <a:r>
              <a:rPr lang="zh-CN" altLang="en-US" sz="2000" dirty="0"/>
              <a:t>对发生概率进行修正，最后再利用期望值和修正概率做出最优</a:t>
            </a:r>
            <a:r>
              <a:rPr lang="zh-CN" altLang="en-US" sz="2000" dirty="0" smtClean="0"/>
              <a:t>决策</a:t>
            </a:r>
            <a:endParaRPr lang="en-US" altLang="zh-CN" sz="2000" dirty="0" smtClean="0"/>
          </a:p>
          <a:p>
            <a:pPr lvl="1"/>
            <a:r>
              <a:rPr lang="zh-CN" altLang="en-US" sz="2000" dirty="0"/>
              <a:t>贝叶斯决策理论方法是</a:t>
            </a:r>
            <a:r>
              <a:rPr lang="zh-CN" altLang="en-US" sz="2000" dirty="0">
                <a:solidFill>
                  <a:srgbClr val="0000FF"/>
                </a:solidFill>
              </a:rPr>
              <a:t>统计模型</a:t>
            </a:r>
            <a:r>
              <a:rPr lang="zh-CN" altLang="en-US" sz="2000" dirty="0"/>
              <a:t>决策中的一个基本方法，其基本思想</a:t>
            </a:r>
            <a:r>
              <a:rPr lang="zh-CN" altLang="en-US" sz="2000" dirty="0" smtClean="0"/>
              <a:t>是：</a:t>
            </a:r>
            <a:endParaRPr lang="en-US" altLang="zh-CN" sz="2000" dirty="0" smtClean="0"/>
          </a:p>
          <a:p>
            <a:pPr lvl="2"/>
            <a:r>
              <a:rPr lang="zh-CN" altLang="en-US" sz="1600" dirty="0"/>
              <a:t>已知类条件概率密度参数表达式和</a:t>
            </a:r>
            <a:r>
              <a:rPr lang="zh-CN" altLang="en-US" sz="1600" dirty="0" smtClean="0"/>
              <a:t>先验概率</a:t>
            </a:r>
            <a:endParaRPr lang="en-US" altLang="zh-CN" sz="1600" dirty="0" smtClean="0"/>
          </a:p>
          <a:p>
            <a:pPr lvl="2"/>
            <a:r>
              <a:rPr lang="zh-CN" altLang="en-US" sz="1600" dirty="0"/>
              <a:t>利用贝叶斯公式转换成</a:t>
            </a:r>
            <a:r>
              <a:rPr lang="zh-CN" altLang="en-US" sz="1600" dirty="0" smtClean="0"/>
              <a:t>后验概率</a:t>
            </a:r>
            <a:endParaRPr lang="en-US" altLang="zh-CN" sz="1600" dirty="0" smtClean="0"/>
          </a:p>
          <a:p>
            <a:pPr lvl="2"/>
            <a:r>
              <a:rPr lang="zh-CN" altLang="en-US" sz="1600" dirty="0"/>
              <a:t>根据后验概率大小进行决策</a:t>
            </a:r>
            <a:r>
              <a:rPr lang="zh-CN" altLang="en-US" sz="1600" dirty="0" smtClean="0"/>
              <a:t>分类</a:t>
            </a:r>
            <a:endParaRPr lang="en-US" altLang="zh-CN" sz="16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贝叶斯</a:t>
            </a:r>
            <a:endParaRPr lang="en-US" altLang="zh-CN" sz="2800" dirty="0" smtClean="0">
              <a:latin typeface="黑体" panose="02010609060101010101" pitchFamily="49" charset="-122"/>
              <a:ea typeface="黑体" panose="02010609060101010101" pitchFamily="49" charset="-122"/>
            </a:endParaRPr>
          </a:p>
          <a:p>
            <a:pPr lvl="1"/>
            <a:r>
              <a:rPr lang="zh-CN" altLang="en-US" sz="2000" dirty="0" smtClean="0"/>
              <a:t>最早</a:t>
            </a:r>
            <a:r>
              <a:rPr lang="zh-CN" altLang="en-US" sz="2000" dirty="0"/>
              <a:t>的</a:t>
            </a:r>
            <a:r>
              <a:rPr lang="en-US" altLang="zh-CN" sz="2000" dirty="0" err="1"/>
              <a:t>PathFinder</a:t>
            </a:r>
            <a:r>
              <a:rPr lang="zh-CN" altLang="en-US" sz="2000" dirty="0"/>
              <a:t>系统，该系统是淋巴疾病诊断的医学系统，它可以诊断</a:t>
            </a:r>
            <a:r>
              <a:rPr lang="en-US" altLang="zh-CN" sz="2000" dirty="0"/>
              <a:t>60</a:t>
            </a:r>
            <a:r>
              <a:rPr lang="zh-CN" altLang="en-US" sz="2000" dirty="0"/>
              <a:t>多种疾病，涉及</a:t>
            </a:r>
            <a:r>
              <a:rPr lang="en-US" altLang="zh-CN" sz="2000" dirty="0"/>
              <a:t>100</a:t>
            </a:r>
            <a:r>
              <a:rPr lang="zh-CN" altLang="en-US" sz="2000" dirty="0"/>
              <a:t>多种症状</a:t>
            </a:r>
            <a:r>
              <a:rPr lang="en-US" altLang="zh-CN" sz="2000" dirty="0"/>
              <a:t>;</a:t>
            </a:r>
            <a:r>
              <a:rPr lang="zh-CN" altLang="en-US" sz="2000" dirty="0"/>
              <a:t>后来发展起来的</a:t>
            </a:r>
            <a:r>
              <a:rPr lang="en-US" altLang="zh-CN" sz="2000" dirty="0"/>
              <a:t>Internist − I</a:t>
            </a:r>
            <a:r>
              <a:rPr lang="zh-CN" altLang="en-US" sz="2000" dirty="0"/>
              <a:t>系统，也是一种医学诊断系统，但它可以诊断多达</a:t>
            </a:r>
            <a:r>
              <a:rPr lang="en-US" altLang="zh-CN" sz="2000" dirty="0"/>
              <a:t>600</a:t>
            </a:r>
            <a:r>
              <a:rPr lang="zh-CN" altLang="en-US" sz="2000" dirty="0"/>
              <a:t>多种常见的</a:t>
            </a:r>
            <a:r>
              <a:rPr lang="zh-CN" altLang="en-US" sz="2000" dirty="0" smtClean="0"/>
              <a:t>疾病</a:t>
            </a:r>
            <a:endParaRPr lang="en-US" altLang="zh-CN" sz="2000" dirty="0" smtClean="0"/>
          </a:p>
          <a:p>
            <a:pPr lvl="1"/>
            <a:r>
              <a:rPr lang="en-US" altLang="zh-CN" sz="2000" dirty="0"/>
              <a:t>1995</a:t>
            </a:r>
            <a:r>
              <a:rPr lang="zh-CN" altLang="en-US" sz="2000" dirty="0"/>
              <a:t>年，微软推出了第一个基于贝叶斯网的专家系统，一个用于幼儿保健的网站</a:t>
            </a:r>
            <a:r>
              <a:rPr lang="en-US" altLang="zh-CN" sz="2000" dirty="0" err="1"/>
              <a:t>OnParent</a:t>
            </a:r>
            <a:r>
              <a:rPr lang="en-US" altLang="zh-CN" sz="2000" dirty="0"/>
              <a:t> (www.onparenting.msn.com)</a:t>
            </a:r>
            <a:r>
              <a:rPr lang="zh-CN" altLang="en-US" sz="2000" dirty="0"/>
              <a:t>，使父母们可以自行</a:t>
            </a:r>
            <a:r>
              <a:rPr lang="zh-CN" altLang="en-US" sz="2000" dirty="0" smtClean="0"/>
              <a:t>诊断</a:t>
            </a:r>
            <a:endParaRPr lang="en-US" altLang="zh-CN" sz="2000" dirty="0" smtClean="0"/>
          </a:p>
          <a:p>
            <a:pPr lvl="1"/>
            <a:r>
              <a:rPr lang="zh-CN" altLang="en-US" sz="2000" dirty="0"/>
              <a:t>故障诊断</a:t>
            </a:r>
            <a:r>
              <a:rPr lang="en-US" altLang="zh-CN" sz="2000" dirty="0"/>
              <a:t>(</a:t>
            </a:r>
            <a:r>
              <a:rPr lang="en-US" altLang="zh-CN" sz="2000" dirty="0" smtClean="0"/>
              <a:t>diagnose)</a:t>
            </a:r>
            <a:r>
              <a:rPr lang="zh-CN" altLang="en-US" sz="2000" dirty="0" smtClean="0"/>
              <a:t>、</a:t>
            </a:r>
            <a:r>
              <a:rPr lang="zh-CN" altLang="en-US" sz="2000" dirty="0"/>
              <a:t>专家系统</a:t>
            </a:r>
            <a:r>
              <a:rPr lang="en-US" altLang="zh-CN" sz="2000" dirty="0"/>
              <a:t>(expert system</a:t>
            </a:r>
            <a:r>
              <a:rPr lang="en-US" altLang="zh-CN" sz="2000" dirty="0" smtClean="0"/>
              <a:t>)</a:t>
            </a:r>
            <a:r>
              <a:rPr lang="zh-CN" altLang="en-US" sz="2000" dirty="0" smtClean="0"/>
              <a:t>、</a:t>
            </a:r>
            <a:r>
              <a:rPr lang="zh-CN" altLang="en-US" sz="2000" dirty="0"/>
              <a:t>规划</a:t>
            </a:r>
            <a:r>
              <a:rPr lang="en-US" altLang="zh-CN" sz="2000" dirty="0"/>
              <a:t>(planning</a:t>
            </a:r>
            <a:r>
              <a:rPr lang="en-US" altLang="zh-CN" sz="2000" dirty="0" smtClean="0"/>
              <a:t>)</a:t>
            </a:r>
            <a:r>
              <a:rPr lang="zh-CN" altLang="en-US" sz="2000" dirty="0" smtClean="0"/>
              <a:t>、</a:t>
            </a:r>
            <a:r>
              <a:rPr lang="zh-CN" altLang="en-US" sz="2000" dirty="0"/>
              <a:t>学习</a:t>
            </a:r>
            <a:r>
              <a:rPr lang="en-US" altLang="zh-CN" sz="2000" dirty="0"/>
              <a:t>(learning</a:t>
            </a:r>
            <a:r>
              <a:rPr lang="en-US" altLang="zh-CN" sz="2000" dirty="0" smtClean="0"/>
              <a:t>)</a:t>
            </a:r>
            <a:r>
              <a:rPr lang="zh-CN" altLang="en-US" sz="2000" dirty="0" smtClean="0"/>
              <a:t>、</a:t>
            </a:r>
            <a:r>
              <a:rPr lang="zh-CN" altLang="en-US" sz="2000" dirty="0"/>
              <a:t>分类</a:t>
            </a:r>
            <a:r>
              <a:rPr lang="en-US" altLang="zh-CN" sz="2000" dirty="0"/>
              <a:t>(classifying)</a:t>
            </a:r>
            <a:endParaRPr lang="zh-CN" altLang="en-US" sz="2000" dirty="0"/>
          </a:p>
          <a:p>
            <a:pPr lvl="1"/>
            <a:endParaRPr lang="en-US" altLang="zh-CN" sz="2000" dirty="0"/>
          </a:p>
          <a:p>
            <a:pPr lvl="1"/>
            <a:endParaRPr lang="en-US" altLang="zh-CN" sz="2000" dirty="0"/>
          </a:p>
          <a:p>
            <a:pPr lvl="1"/>
            <a:endParaRPr lang="en-US" altLang="zh-CN" sz="2000" dirty="0"/>
          </a:p>
          <a:p>
            <a:pPr lvl="1"/>
            <a:endParaRPr lang="en-US" altLang="zh-CN" sz="2000" dirty="0" smtClean="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179512" y="46297"/>
            <a:ext cx="7772400" cy="504056"/>
          </a:xfrm>
          <a:prstGeom prst="rect">
            <a:avLst/>
          </a:prstGeom>
        </p:spPr>
        <p:txBody>
          <a:bodyPr/>
          <a:lstStyle/>
          <a:p>
            <a:r>
              <a:rPr lang="zh-CN" altLang="en-US" b="1" dirty="0">
                <a:latin typeface="黑体" panose="02010609060101010101" pitchFamily="49" charset="-122"/>
                <a:ea typeface="黑体" panose="02010609060101010101" pitchFamily="49" charset="-122"/>
              </a:rPr>
              <a:t>背景知识</a:t>
            </a:r>
            <a:endParaRPr lang="en-US" altLang="zh-CN" b="1" dirty="0">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副标题 2"/>
              <p:cNvSpPr txBox="1"/>
              <p:nvPr/>
            </p:nvSpPr>
            <p:spPr>
              <a:xfrm>
                <a:off x="395536" y="1124744"/>
                <a:ext cx="8352928" cy="5256584"/>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en-US" sz="2800" dirty="0" smtClean="0">
                    <a:latin typeface="黑体" panose="02010609060101010101" pitchFamily="49" charset="-122"/>
                    <a:ea typeface="黑体" panose="02010609060101010101" pitchFamily="49" charset="-122"/>
                  </a:rPr>
                  <a:t>概率基础</a:t>
                </a:r>
                <a:endParaRPr lang="en-US" altLang="zh-CN" sz="2800" dirty="0" smtClean="0">
                  <a:latin typeface="黑体" panose="02010609060101010101" pitchFamily="49" charset="-122"/>
                  <a:ea typeface="黑体" panose="02010609060101010101" pitchFamily="49" charset="-122"/>
                </a:endParaRPr>
              </a:p>
              <a:p>
                <a:pPr lvl="1"/>
                <a:r>
                  <a:rPr lang="zh-CN" altLang="zh-CN" sz="2000" dirty="0" smtClean="0"/>
                  <a:t>事件</a:t>
                </a:r>
                <a14:m>
                  <m:oMath xmlns:m="http://schemas.openxmlformats.org/officeDocument/2006/math">
                    <m:r>
                      <a:rPr lang="en-US" altLang="zh-CN" sz="2000">
                        <a:latin typeface="Cambria Math" panose="02040503050406030204"/>
                      </a:rPr>
                      <m:t>𝐴</m:t>
                    </m:r>
                    <m:r>
                      <a:rPr lang="zh-CN" altLang="zh-CN" sz="2000">
                        <a:latin typeface="Cambria Math" panose="02040503050406030204"/>
                      </a:rPr>
                      <m:t>和</m:t>
                    </m:r>
                    <m:r>
                      <a:rPr lang="en-US" altLang="zh-CN" sz="2000">
                        <a:latin typeface="Cambria Math" panose="02040503050406030204"/>
                      </a:rPr>
                      <m:t>𝐵</m:t>
                    </m:r>
                  </m:oMath>
                </a14:m>
                <a:r>
                  <a:rPr lang="zh-CN" altLang="zh-CN" sz="2000" dirty="0"/>
                  <a:t>发生的概率</a:t>
                </a:r>
                <a:endParaRPr lang="en-US" altLang="zh-CN" sz="2000" dirty="0" smtClean="0"/>
              </a:p>
              <a:p>
                <a:pPr marL="457200" lvl="1" indent="0">
                  <a:buNone/>
                </a:pPr>
                <a14:m>
                  <m:oMathPara xmlns:m="http://schemas.openxmlformats.org/officeDocument/2006/math">
                    <m:oMathParaPr>
                      <m:jc m:val="centerGroup"/>
                    </m:oMathParaPr>
                    <m:oMath xmlns:m="http://schemas.openxmlformats.org/officeDocument/2006/math">
                      <m:r>
                        <a:rPr lang="en-US" altLang="zh-CN" sz="2000">
                          <a:latin typeface="Cambria Math" panose="02040503050406030204"/>
                        </a:rPr>
                        <m:t>𝑃</m:t>
                      </m:r>
                      <m:d>
                        <m:dPr>
                          <m:ctrlPr>
                            <a:rPr lang="zh-CN" altLang="zh-CN" sz="2000" i="1">
                              <a:latin typeface="Cambria Math" panose="02040503050406030204"/>
                            </a:rPr>
                          </m:ctrlPr>
                        </m:dPr>
                        <m:e>
                          <m:r>
                            <a:rPr lang="en-US" altLang="zh-CN" sz="2000">
                              <a:latin typeface="Cambria Math" panose="02040503050406030204"/>
                            </a:rPr>
                            <m:t>𝐴</m:t>
                          </m:r>
                        </m:e>
                      </m:d>
                      <m:r>
                        <a:rPr lang="zh-CN" altLang="zh-CN" sz="2000">
                          <a:latin typeface="Cambria Math" panose="02040503050406030204"/>
                        </a:rPr>
                        <m:t>和</m:t>
                      </m:r>
                      <m:r>
                        <a:rPr lang="en-US" altLang="zh-CN" sz="2000">
                          <a:latin typeface="Cambria Math" panose="02040503050406030204"/>
                        </a:rPr>
                        <m:t>𝑃</m:t>
                      </m:r>
                      <m:d>
                        <m:dPr>
                          <m:ctrlPr>
                            <a:rPr lang="en-US" altLang="zh-CN" sz="2000" i="1">
                              <a:latin typeface="Cambria Math" panose="02040503050406030204"/>
                            </a:rPr>
                          </m:ctrlPr>
                        </m:dPr>
                        <m:e>
                          <m:r>
                            <a:rPr lang="en-US" altLang="zh-CN" sz="2000">
                              <a:latin typeface="Cambria Math" panose="02040503050406030204"/>
                            </a:rPr>
                            <m:t>𝐵</m:t>
                          </m:r>
                        </m:e>
                      </m:d>
                    </m:oMath>
                  </m:oMathPara>
                </a14:m>
                <a:endParaRPr lang="en-US" altLang="zh-CN" sz="2000" dirty="0" smtClean="0"/>
              </a:p>
              <a:p>
                <a:pPr lvl="1"/>
                <a14:m>
                  <m:oMath xmlns:m="http://schemas.openxmlformats.org/officeDocument/2006/math">
                    <m:r>
                      <a:rPr lang="en-US" altLang="zh-CN" sz="2000" i="1">
                        <a:latin typeface="Cambria Math" panose="02040503050406030204" pitchFamily="18" charset="0"/>
                      </a:rPr>
                      <m:t>𝐵</m:t>
                    </m:r>
                  </m:oMath>
                </a14:m>
                <a:r>
                  <a:rPr lang="zh-CN" altLang="zh-CN" sz="2000" dirty="0"/>
                  <a:t>已发生条件下</a:t>
                </a:r>
                <a14:m>
                  <m:oMath xmlns:m="http://schemas.openxmlformats.org/officeDocument/2006/math">
                    <m:r>
                      <a:rPr lang="en-US" altLang="zh-CN" sz="2000" i="1">
                        <a:latin typeface="Cambria Math" panose="02040503050406030204" pitchFamily="18" charset="0"/>
                      </a:rPr>
                      <m:t>𝐴</m:t>
                    </m:r>
                  </m:oMath>
                </a14:m>
                <a:r>
                  <a:rPr lang="zh-CN" altLang="zh-CN" sz="2000" dirty="0"/>
                  <a:t>发生的概率</a:t>
                </a:r>
                <a:endParaRPr lang="en-US" altLang="zh-CN" sz="2000" dirty="0" smtClean="0"/>
              </a:p>
              <a:p>
                <a:pPr marL="457200" lvl="1"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rPr>
                        <m:t>𝑃</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𝐴</m:t>
                      </m:r>
                      <m:r>
                        <a:rPr lang="en-US" altLang="zh-CN" sz="2000" i="1" smtClean="0">
                          <a:solidFill>
                            <a:schemeClr val="tx1"/>
                          </a:solidFill>
                          <a:latin typeface="Cambria Math" panose="02040503050406030204" pitchFamily="18" charset="0"/>
                        </a:rPr>
                        <m:t>|</m:t>
                      </m:r>
                      <m:r>
                        <a:rPr lang="en-US" altLang="zh-CN" sz="2000" i="1" smtClean="0">
                          <a:solidFill>
                            <a:schemeClr val="tx1"/>
                          </a:solidFill>
                          <a:latin typeface="Cambria Math" panose="02040503050406030204" pitchFamily="18" charset="0"/>
                        </a:rPr>
                        <m:t>𝐵</m:t>
                      </m:r>
                      <m:r>
                        <a:rPr lang="en-US" altLang="zh-CN" sz="2000" i="1" smtClean="0">
                          <a:solidFill>
                            <a:schemeClr val="tx1"/>
                          </a:solidFill>
                          <a:latin typeface="Cambria Math" panose="02040503050406030204" pitchFamily="18" charset="0"/>
                        </a:rPr>
                        <m:t>)</m:t>
                      </m:r>
                    </m:oMath>
                  </m:oMathPara>
                </a14:m>
                <a:endParaRPr lang="en-US" altLang="zh-CN" sz="2000" i="1" dirty="0">
                  <a:solidFill>
                    <a:schemeClr val="tx1"/>
                  </a:solidFill>
                  <a:latin typeface="Cambria Math" panose="02040503050406030204" pitchFamily="18" charset="0"/>
                </a:endParaRPr>
              </a:p>
              <a:p>
                <a:pPr lvl="1"/>
                <a:r>
                  <a:rPr lang="zh-CN" altLang="en-US" sz="2000" dirty="0" smtClean="0">
                    <a:solidFill>
                      <a:srgbClr val="0000FF"/>
                    </a:solidFill>
                  </a:rPr>
                  <a:t>贝叶斯公式</a:t>
                </a:r>
                <a:r>
                  <a:rPr lang="zh-CN" altLang="en-US" sz="2000" dirty="0" smtClean="0"/>
                  <a:t>：</a:t>
                </a:r>
                <a:r>
                  <a:rPr lang="zh-CN" altLang="zh-CN" sz="2000" dirty="0" smtClean="0"/>
                  <a:t>根据</a:t>
                </a:r>
                <a:r>
                  <a:rPr lang="zh-CN" altLang="zh-CN" sz="2000" dirty="0"/>
                  <a:t>条件概率的定义和性质，有</a:t>
                </a:r>
                <a:endParaRPr lang="en-US" altLang="zh-CN" sz="2000" dirty="0" smtClean="0"/>
              </a:p>
              <a:p>
                <a:pPr marL="457200" lvl="1" indent="0">
                  <a:buNone/>
                </a:pPr>
                <a14:m>
                  <m:oMathPara xmlns:m="http://schemas.openxmlformats.org/officeDocument/2006/math">
                    <m:oMathParaPr>
                      <m:jc m:val="centerGroup"/>
                    </m:oMathParaPr>
                    <m:oMath xmlns:m="http://schemas.openxmlformats.org/officeDocument/2006/math">
                      <m:r>
                        <a:rPr lang="en-US" altLang="zh-CN" sz="2000" i="1" smtClean="0">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r>
                            <a:rPr lang="en-US" altLang="zh-CN" sz="2000" i="1">
                              <a:solidFill>
                                <a:schemeClr val="tx1"/>
                              </a:solidFill>
                              <a:latin typeface="Cambria Math" panose="02040503050406030204" pitchFamily="18" charset="0"/>
                            </a:rPr>
                            <m:t>𝐵</m:t>
                          </m:r>
                        </m:e>
                        <m:e>
                          <m:r>
                            <a:rPr lang="en-US" altLang="zh-CN" sz="2000" i="1">
                              <a:solidFill>
                                <a:schemeClr val="tx1"/>
                              </a:solidFill>
                              <a:latin typeface="Cambria Math" panose="02040503050406030204" pitchFamily="18" charset="0"/>
                            </a:rPr>
                            <m:t>𝐴</m:t>
                          </m:r>
                        </m:e>
                      </m:d>
                      <m:r>
                        <a:rPr lang="en-US" altLang="zh-CN" sz="2000" i="1">
                          <a:solidFill>
                            <a:schemeClr val="tx1"/>
                          </a:solidFill>
                          <a:latin typeface="Cambria Math" panose="02040503050406030204" pitchFamily="18" charset="0"/>
                        </a:rPr>
                        <m:t>=</m:t>
                      </m:r>
                      <m:f>
                        <m:fPr>
                          <m:ctrlPr>
                            <a:rPr lang="zh-CN" altLang="zh-CN" sz="2000" i="1">
                              <a:solidFill>
                                <a:schemeClr val="tx1"/>
                              </a:solidFill>
                              <a:latin typeface="Cambria Math" panose="02040503050406030204" pitchFamily="18" charset="0"/>
                              <a:cs typeface="Cambria Math" panose="02040503050406030204" pitchFamily="18" charset="0"/>
                            </a:rPr>
                          </m:ctrlPr>
                        </m:fPr>
                        <m:num>
                          <m:r>
                            <a:rPr lang="en-US" altLang="zh-CN" sz="2000" i="1">
                              <a:solidFill>
                                <a:schemeClr val="tx1"/>
                              </a:solidFill>
                              <a:latin typeface="Cambria Math" panose="02040503050406030204" pitchFamily="18" charset="0"/>
                            </a:rPr>
                            <m:t>𝑃</m:t>
                          </m:r>
                          <m:d>
                            <m:dPr>
                              <m:ctrlPr>
                                <a:rPr lang="zh-CN" altLang="zh-CN" sz="2000" i="1">
                                  <a:solidFill>
                                    <a:schemeClr val="tx1"/>
                                  </a:solidFill>
                                  <a:latin typeface="Cambria Math" panose="02040503050406030204"/>
                                </a:rPr>
                              </m:ctrlPr>
                            </m:dPr>
                            <m:e>
                              <m:r>
                                <a:rPr lang="en-US" altLang="zh-CN" sz="2000" i="1">
                                  <a:solidFill>
                                    <a:schemeClr val="tx1"/>
                                  </a:solidFill>
                                  <a:latin typeface="Cambria Math" panose="02040503050406030204" pitchFamily="18" charset="0"/>
                                </a:rPr>
                                <m:t>𝐵</m:t>
                              </m:r>
                            </m:e>
                          </m:d>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𝐴</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𝐵</m:t>
                          </m:r>
                          <m:r>
                            <a:rPr lang="en-US" altLang="zh-CN" sz="2000" i="1">
                              <a:solidFill>
                                <a:schemeClr val="tx1"/>
                              </a:solidFill>
                              <a:latin typeface="Cambria Math" panose="02040503050406030204" pitchFamily="18" charset="0"/>
                            </a:rPr>
                            <m:t>)</m:t>
                          </m:r>
                        </m:num>
                        <m:den>
                          <m:r>
                            <a:rPr lang="en-US" altLang="zh-CN" sz="2000" i="1">
                              <a:solidFill>
                                <a:schemeClr val="tx1"/>
                              </a:solidFill>
                              <a:latin typeface="Cambria Math" panose="02040503050406030204" pitchFamily="18" charset="0"/>
                            </a:rPr>
                            <m:t>𝑃</m:t>
                          </m:r>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𝐴</m:t>
                          </m:r>
                          <m:r>
                            <a:rPr lang="en-US" altLang="zh-CN" sz="2000" i="1">
                              <a:solidFill>
                                <a:schemeClr val="tx1"/>
                              </a:solidFill>
                              <a:latin typeface="Cambria Math" panose="02040503050406030204" pitchFamily="18" charset="0"/>
                            </a:rPr>
                            <m:t>)</m:t>
                          </m:r>
                        </m:den>
                      </m:f>
                      <m:r>
                        <a:rPr lang="en-US" altLang="zh-CN" sz="2000" i="1">
                          <a:solidFill>
                            <a:schemeClr val="tx1"/>
                          </a:solidFill>
                          <a:latin typeface="Cambria Math" panose="02040503050406030204" pitchFamily="18" charset="0"/>
                        </a:rPr>
                        <m:t> </m:t>
                      </m:r>
                    </m:oMath>
                  </m:oMathPara>
                </a14:m>
                <a:endParaRPr lang="en-US" altLang="zh-CN" sz="2000" i="1" dirty="0">
                  <a:solidFill>
                    <a:schemeClr val="tx1"/>
                  </a:solidFill>
                  <a:latin typeface="Cambria Math" panose="02040503050406030204" pitchFamily="18" charset="0"/>
                </a:endParaRPr>
              </a:p>
              <a:p>
                <a:pPr lvl="1"/>
                <a:endParaRPr lang="zh-CN" altLang="zh-CN" sz="2000" dirty="0"/>
              </a:p>
              <a:p>
                <a:pPr lvl="1"/>
                <a:endParaRPr lang="en-US" altLang="zh-CN" sz="2000" dirty="0"/>
              </a:p>
              <a:p>
                <a:pPr lvl="1"/>
                <a:endParaRPr lang="en-US" altLang="zh-CN" sz="2000" dirty="0"/>
              </a:p>
              <a:p>
                <a:pPr lvl="1"/>
                <a:endParaRPr lang="en-US" altLang="zh-CN" sz="2000" dirty="0"/>
              </a:p>
              <a:p>
                <a:pPr lvl="1"/>
                <a:endParaRPr lang="en-US" altLang="zh-CN" sz="2000" dirty="0"/>
              </a:p>
              <a:p>
                <a:pPr lvl="1"/>
                <a:endParaRPr lang="en-US" altLang="zh-CN" sz="2000" dirty="0" smtClean="0">
                  <a:latin typeface="黑体" panose="02010609060101010101" pitchFamily="49" charset="-122"/>
                  <a:ea typeface="黑体" panose="02010609060101010101" pitchFamily="49" charset="-122"/>
                </a:endParaRPr>
              </a:p>
            </p:txBody>
          </p:sp>
        </mc:Choice>
        <mc:Fallback>
          <p:sp>
            <p:nvSpPr>
              <p:cNvPr id="11" name="副标题 2"/>
              <p:cNvSpPr txBox="1">
                <a:spLocks noRot="1" noChangeAspect="1" noMove="1" noResize="1" noEditPoints="1" noAdjustHandles="1" noChangeArrowheads="1" noChangeShapeType="1" noTextEdit="1"/>
              </p:cNvSpPr>
              <p:nvPr/>
            </p:nvSpPr>
            <p:spPr>
              <a:xfrm>
                <a:off x="395536" y="1124744"/>
                <a:ext cx="8352928" cy="5256584"/>
              </a:xfrm>
              <a:prstGeom prst="rect">
                <a:avLst/>
              </a:prstGeom>
              <a:blipFill rotWithShape="1">
                <a:blip r:embed="rId1"/>
                <a:stretch>
                  <a:fillRect l="-7" t="-3" r="1" b="4"/>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PP_MARK_KEY" val="0190cdba-49d4-4a04-9125-4b2dd8c95cf5"/>
  <p:tag name="COMMONDATA" val="eyJoZGlkIjoiYzcyNDA3ZWU5ZjBhOTlmMGJhNWQxYWZkMzY5MjBmODc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9701</Words>
  <Application>WPS 演示</Application>
  <PresentationFormat>全屏显示(4:3)</PresentationFormat>
  <Paragraphs>638</Paragraphs>
  <Slides>56</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83</vt:i4>
      </vt:variant>
      <vt:variant>
        <vt:lpstr>幻灯片标题</vt:lpstr>
      </vt:variant>
      <vt:variant>
        <vt:i4>56</vt:i4>
      </vt:variant>
    </vt:vector>
  </HeadingPairs>
  <TitlesOfParts>
    <vt:vector size="155" baseType="lpstr">
      <vt:lpstr>Arial</vt:lpstr>
      <vt:lpstr>宋体</vt:lpstr>
      <vt:lpstr>Wingdings</vt:lpstr>
      <vt:lpstr>黑体</vt:lpstr>
      <vt:lpstr>Times New Roman</vt:lpstr>
      <vt:lpstr>Cambria Math</vt:lpstr>
      <vt:lpstr>Cambria Math</vt:lpstr>
      <vt:lpstr>Calibri</vt:lpstr>
      <vt:lpstr>微软雅黑</vt:lpstr>
      <vt:lpstr>Arial Unicode MS</vt:lpstr>
      <vt:lpstr>Times</vt:lpstr>
      <vt:lpstr>Verdana</vt:lpstr>
      <vt:lpstr>Times</vt:lpstr>
      <vt:lpstr>MS Mincho</vt:lpstr>
      <vt:lpstr>Segoe Print</vt:lpstr>
      <vt:lpstr>Office 主题</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Equation.KSEE3</vt:lpstr>
      <vt:lpstr>Equation.KSEE3</vt:lpstr>
      <vt:lpstr>Equation.Ribbit</vt:lpstr>
      <vt:lpstr>Equation.KSEE3</vt:lpstr>
      <vt:lpstr>Equation.KSEE3</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Equation.Ribbit</vt:lpstr>
      <vt:lpstr>PowerPoint 演示文稿</vt:lpstr>
      <vt:lpstr>内容安排</vt:lpstr>
      <vt:lpstr>内容安排</vt:lpstr>
      <vt:lpstr>本节目录</vt:lpstr>
      <vt:lpstr>本节目录</vt:lpstr>
      <vt:lpstr>背景知识</vt:lpstr>
      <vt:lpstr>背景知识</vt:lpstr>
      <vt:lpstr>背景知识</vt:lpstr>
      <vt:lpstr>背景知识</vt:lpstr>
      <vt:lpstr>背景知识</vt:lpstr>
      <vt:lpstr>背景知识</vt:lpstr>
      <vt:lpstr>背景知识</vt:lpstr>
      <vt:lpstr>本节目录</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贝叶斯决策论</vt:lpstr>
      <vt:lpstr>本节目录</vt:lpstr>
      <vt:lpstr>极大似然估计</vt:lpstr>
      <vt:lpstr>极大似然估计</vt:lpstr>
      <vt:lpstr>极大似然估计</vt:lpstr>
      <vt:lpstr>本节目录</vt:lpstr>
      <vt:lpstr>朴素贝叶斯分类</vt:lpstr>
      <vt:lpstr>朴素贝叶斯分类</vt:lpstr>
      <vt:lpstr>朴素贝叶斯分类</vt:lpstr>
      <vt:lpstr>朴素贝叶斯分类</vt:lpstr>
      <vt:lpstr>朴素贝叶斯分类</vt:lpstr>
      <vt:lpstr>朴素贝叶斯分类</vt:lpstr>
      <vt:lpstr>朴素贝叶斯分类</vt:lpstr>
      <vt:lpstr>朴素贝叶斯分类</vt:lpstr>
      <vt:lpstr>朴素贝叶斯分类</vt:lpstr>
      <vt:lpstr>朴素贝叶斯分类</vt:lpstr>
      <vt:lpstr>本节目录</vt:lpstr>
      <vt:lpstr>半朴素贝叶斯分类</vt:lpstr>
      <vt:lpstr>半朴素贝叶斯分类</vt:lpstr>
      <vt:lpstr>半朴素贝叶斯分类</vt:lpstr>
      <vt:lpstr>半朴素贝叶斯分类</vt:lpstr>
      <vt:lpstr>半朴素贝叶斯分类</vt:lpstr>
      <vt:lpstr>本节目录</vt:lpstr>
      <vt:lpstr>EM算法</vt:lpstr>
      <vt:lpstr>EM算法</vt:lpstr>
      <vt:lpstr>EM算法</vt:lpstr>
      <vt:lpstr>EM算法</vt:lpstr>
      <vt:lpstr>EM算法</vt:lpstr>
      <vt:lpstr>EM算法</vt:lpstr>
      <vt:lpstr>EM算法</vt:lpstr>
      <vt:lpstr>总结</vt:lpstr>
      <vt:lpstr>思考题</vt:lpstr>
      <vt:lpstr>思考题</vt:lpstr>
      <vt:lpstr>作业题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lcl</dc:creator>
  <cp:lastModifiedBy>lcl</cp:lastModifiedBy>
  <cp:revision>910</cp:revision>
  <dcterms:created xsi:type="dcterms:W3CDTF">2020-09-26T01:51:00Z</dcterms:created>
  <dcterms:modified xsi:type="dcterms:W3CDTF">2024-10-13T14:15:24Z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1EDA4AA933E448B0BC2BAB4ECEB6EB4D</vt:lpwstr>
  </property>
  <property fmtid="{D5CDD505-2E9C-101B-9397-08002B2CF9AE}" pid="3" name="KSOProductBuildVer">
    <vt:lpwstr>2052-12.1.0.18608</vt:lpwstr>
  </property>
</Properties>
</file>