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tiff" ContentType="image/tiff"/>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340" r:id="rId3"/>
    <p:sldId id="522" r:id="rId4"/>
    <p:sldId id="523" r:id="rId5"/>
    <p:sldId id="609" r:id="rId6"/>
    <p:sldId id="610" r:id="rId7"/>
    <p:sldId id="611" r:id="rId8"/>
    <p:sldId id="612" r:id="rId9"/>
    <p:sldId id="613" r:id="rId10"/>
    <p:sldId id="614" r:id="rId11"/>
    <p:sldId id="615" r:id="rId12"/>
    <p:sldId id="616" r:id="rId13"/>
    <p:sldId id="617" r:id="rId14"/>
    <p:sldId id="618" r:id="rId15"/>
    <p:sldId id="619" r:id="rId16"/>
    <p:sldId id="620" r:id="rId17"/>
    <p:sldId id="621" r:id="rId18"/>
    <p:sldId id="622" r:id="rId19"/>
    <p:sldId id="623" r:id="rId20"/>
    <p:sldId id="624" r:id="rId21"/>
    <p:sldId id="625" r:id="rId22"/>
    <p:sldId id="626" r:id="rId23"/>
    <p:sldId id="627" r:id="rId24"/>
    <p:sldId id="628" r:id="rId25"/>
    <p:sldId id="629" r:id="rId26"/>
    <p:sldId id="630" r:id="rId28"/>
    <p:sldId id="631" r:id="rId29"/>
    <p:sldId id="632" r:id="rId30"/>
    <p:sldId id="633" r:id="rId31"/>
    <p:sldId id="634" r:id="rId32"/>
    <p:sldId id="635" r:id="rId33"/>
    <p:sldId id="636" r:id="rId34"/>
    <p:sldId id="637" r:id="rId35"/>
    <p:sldId id="638" r:id="rId36"/>
    <p:sldId id="639" r:id="rId37"/>
    <p:sldId id="640" r:id="rId38"/>
    <p:sldId id="641" r:id="rId39"/>
    <p:sldId id="642" r:id="rId40"/>
    <p:sldId id="643" r:id="rId41"/>
    <p:sldId id="644" r:id="rId42"/>
    <p:sldId id="645" r:id="rId43"/>
    <p:sldId id="646" r:id="rId44"/>
    <p:sldId id="647" r:id="rId45"/>
    <p:sldId id="648" r:id="rId46"/>
    <p:sldId id="649" r:id="rId47"/>
    <p:sldId id="650" r:id="rId48"/>
    <p:sldId id="651" r:id="rId49"/>
    <p:sldId id="652" r:id="rId50"/>
    <p:sldId id="653" r:id="rId51"/>
    <p:sldId id="654" r:id="rId52"/>
    <p:sldId id="655" r:id="rId53"/>
    <p:sldId id="656" r:id="rId54"/>
    <p:sldId id="657" r:id="rId55"/>
    <p:sldId id="658" r:id="rId56"/>
    <p:sldId id="659" r:id="rId57"/>
    <p:sldId id="660" r:id="rId58"/>
    <p:sldId id="661" r:id="rId59"/>
    <p:sldId id="662" r:id="rId60"/>
    <p:sldId id="663" r:id="rId61"/>
    <p:sldId id="664" r:id="rId62"/>
    <p:sldId id="665" r:id="rId63"/>
    <p:sldId id="666" r:id="rId64"/>
    <p:sldId id="667" r:id="rId65"/>
    <p:sldId id="668" r:id="rId66"/>
    <p:sldId id="669" r:id="rId67"/>
    <p:sldId id="670" r:id="rId68"/>
    <p:sldId id="671" r:id="rId69"/>
    <p:sldId id="672" r:id="rId70"/>
    <p:sldId id="673" r:id="rId71"/>
    <p:sldId id="674" r:id="rId72"/>
    <p:sldId id="675" r:id="rId73"/>
    <p:sldId id="676" r:id="rId74"/>
    <p:sldId id="677" r:id="rId75"/>
    <p:sldId id="678" r:id="rId76"/>
    <p:sldId id="679" r:id="rId77"/>
    <p:sldId id="680" r:id="rId78"/>
    <p:sldId id="681" r:id="rId79"/>
    <p:sldId id="682" r:id="rId80"/>
    <p:sldId id="683" r:id="rId81"/>
    <p:sldId id="684" r:id="rId82"/>
    <p:sldId id="685" r:id="rId83"/>
    <p:sldId id="686" r:id="rId84"/>
    <p:sldId id="687" r:id="rId85"/>
    <p:sldId id="688" r:id="rId86"/>
    <p:sldId id="689" r:id="rId87"/>
    <p:sldId id="690" r:id="rId88"/>
    <p:sldId id="691" r:id="rId89"/>
    <p:sldId id="692" r:id="rId90"/>
    <p:sldId id="524" r:id="rId91"/>
  </p:sldIdLst>
  <p:sldSz cx="9144000" cy="6858000" type="screen4x3"/>
  <p:notesSz cx="6858000" cy="9144000"/>
  <p:custDataLst>
    <p:tags r:id="rId9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287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8" d="100"/>
          <a:sy n="108" d="100"/>
        </p:scale>
        <p:origin x="-1692" y="-84"/>
      </p:cViewPr>
      <p:guideLst>
        <p:guide orient="horz" pos="2183"/>
        <p:guide pos="287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5" Type="http://schemas.openxmlformats.org/officeDocument/2006/relationships/tags" Target="tags/tag470.xml"/><Relationship Id="rId94" Type="http://schemas.openxmlformats.org/officeDocument/2006/relationships/tableStyles" Target="tableStyles.xml"/><Relationship Id="rId93" Type="http://schemas.openxmlformats.org/officeDocument/2006/relationships/viewProps" Target="viewProps.xml"/><Relationship Id="rId92" Type="http://schemas.openxmlformats.org/officeDocument/2006/relationships/presProps" Target="presProps.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4" Type="http://schemas.openxmlformats.org/officeDocument/2006/relationships/image" Target="../media/image76.wmf"/><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FB7CD9-437C-42E9-AA7C-FB34E81D8FB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2D7B0E-E2A2-4918-B20C-8FEA3755FB3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越大越好</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越小越好</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越小越好</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越小越好</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占位符 1"/>
          <p:cNvSpPr txBox="1"/>
          <p:nvPr userDrawn="1"/>
        </p:nvSpPr>
        <p:spPr>
          <a:xfrm>
            <a:off x="251520" y="77876"/>
            <a:ext cx="8435280" cy="576064"/>
          </a:xfrm>
          <a:prstGeom prst="rect">
            <a:avLst/>
          </a:prstGeom>
        </p:spPr>
        <p:txBody>
          <a:bodyPr vert="horz" lIns="91440" tIns="45720" rIns="91440" bIns="45720" rtlCol="0" anchor="ctr">
            <a:noAutofit/>
          </a:bodyPr>
          <a:lstStyle>
            <a:lvl1pPr algn="l" defTabSz="914400" rtl="0" eaLnBrk="1" latinLnBrk="0" hangingPunct="1">
              <a:spcBef>
                <a:spcPct val="0"/>
              </a:spcBef>
              <a:buNone/>
              <a:defRPr sz="3600" kern="1200">
                <a:solidFill>
                  <a:schemeClr val="tx1"/>
                </a:solidFill>
                <a:latin typeface="+mj-lt"/>
                <a:ea typeface="+mj-ea"/>
                <a:cs typeface="+mj-cs"/>
              </a:defRPr>
            </a:lvl1pPr>
          </a:lstStyle>
          <a:p>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矩形 7"/>
          <p:cNvSpPr/>
          <p:nvPr userDrawn="1"/>
        </p:nvSpPr>
        <p:spPr>
          <a:xfrm>
            <a:off x="0" y="729908"/>
            <a:ext cx="9144000" cy="1511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1.xml"/><Relationship Id="rId7" Type="http://schemas.openxmlformats.org/officeDocument/2006/relationships/image" Target="../media/image17.tiff"/><Relationship Id="rId6" Type="http://schemas.openxmlformats.org/officeDocument/2006/relationships/tags" Target="../tags/tag4.xml"/><Relationship Id="rId5" Type="http://schemas.openxmlformats.org/officeDocument/2006/relationships/image" Target="../media/image16.tiff"/><Relationship Id="rId4" Type="http://schemas.openxmlformats.org/officeDocument/2006/relationships/tags" Target="../tags/tag3.xml"/><Relationship Id="rId3" Type="http://schemas.openxmlformats.org/officeDocument/2006/relationships/image" Target="../media/image15.tiff"/><Relationship Id="rId2" Type="http://schemas.openxmlformats.org/officeDocument/2006/relationships/tags" Target="../tags/tag2.xml"/><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1.xml"/><Relationship Id="rId7" Type="http://schemas.openxmlformats.org/officeDocument/2006/relationships/image" Target="../media/image19.tiff"/><Relationship Id="rId6" Type="http://schemas.openxmlformats.org/officeDocument/2006/relationships/tags" Target="../tags/tag7.xml"/><Relationship Id="rId5" Type="http://schemas.openxmlformats.org/officeDocument/2006/relationships/image" Target="../media/image16.tiff"/><Relationship Id="rId4" Type="http://schemas.openxmlformats.org/officeDocument/2006/relationships/tags" Target="../tags/tag6.xml"/><Relationship Id="rId3" Type="http://schemas.openxmlformats.org/officeDocument/2006/relationships/image" Target="../media/image15.tiff"/><Relationship Id="rId2" Type="http://schemas.openxmlformats.org/officeDocument/2006/relationships/tags" Target="../tags/tag5.xml"/><Relationship Id="rId1" Type="http://schemas.openxmlformats.org/officeDocument/2006/relationships/image" Target="../media/image18.png"/></Relationships>
</file>

<file path=ppt/slides/_rels/slide26.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1.xml"/><Relationship Id="rId7" Type="http://schemas.openxmlformats.org/officeDocument/2006/relationships/image" Target="../media/image21.tiff"/><Relationship Id="rId6" Type="http://schemas.openxmlformats.org/officeDocument/2006/relationships/tags" Target="../tags/tag10.xml"/><Relationship Id="rId5" Type="http://schemas.openxmlformats.org/officeDocument/2006/relationships/image" Target="../media/image16.tiff"/><Relationship Id="rId4" Type="http://schemas.openxmlformats.org/officeDocument/2006/relationships/tags" Target="../tags/tag9.xml"/><Relationship Id="rId3" Type="http://schemas.openxmlformats.org/officeDocument/2006/relationships/image" Target="../media/image15.tiff"/><Relationship Id="rId2" Type="http://schemas.openxmlformats.org/officeDocument/2006/relationships/tags" Target="../tags/tag8.xml"/><Relationship Id="rId1" Type="http://schemas.openxmlformats.org/officeDocument/2006/relationships/image" Target="../media/image20.png"/></Relationships>
</file>

<file path=ppt/slides/_rels/slide27.xml.rels><?xml version="1.0" encoding="UTF-8" standalone="yes"?>
<Relationships xmlns="http://schemas.openxmlformats.org/package/2006/relationships"><Relationship Id="rId9" Type="http://schemas.openxmlformats.org/officeDocument/2006/relationships/image" Target="../media/image24.tiff"/><Relationship Id="rId8" Type="http://schemas.openxmlformats.org/officeDocument/2006/relationships/tags" Target="../tags/tag14.xml"/><Relationship Id="rId7" Type="http://schemas.openxmlformats.org/officeDocument/2006/relationships/image" Target="../media/image23.tiff"/><Relationship Id="rId6" Type="http://schemas.openxmlformats.org/officeDocument/2006/relationships/tags" Target="../tags/tag13.xml"/><Relationship Id="rId5" Type="http://schemas.openxmlformats.org/officeDocument/2006/relationships/image" Target="../media/image16.tiff"/><Relationship Id="rId4" Type="http://schemas.openxmlformats.org/officeDocument/2006/relationships/tags" Target="../tags/tag12.xml"/><Relationship Id="rId3" Type="http://schemas.openxmlformats.org/officeDocument/2006/relationships/image" Target="../media/image15.tiff"/><Relationship Id="rId2" Type="http://schemas.openxmlformats.org/officeDocument/2006/relationships/tags" Target="../tags/tag11.xml"/><Relationship Id="rId11" Type="http://schemas.openxmlformats.org/officeDocument/2006/relationships/notesSlide" Target="../notesSlides/notesSlide4.xml"/><Relationship Id="rId10" Type="http://schemas.openxmlformats.org/officeDocument/2006/relationships/slideLayout" Target="../slideLayouts/slideLayout1.xml"/><Relationship Id="rId1" Type="http://schemas.openxmlformats.org/officeDocument/2006/relationships/image" Target="../media/image22.pn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6.tiff"/><Relationship Id="rId2" Type="http://schemas.openxmlformats.org/officeDocument/2006/relationships/tags" Target="../tags/tag15.xml"/><Relationship Id="rId1" Type="http://schemas.openxmlformats.org/officeDocument/2006/relationships/image" Target="../media/image25.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7.png"/></Relationships>
</file>

<file path=ppt/slides/_rels/slide33.xml.rels><?xml version="1.0" encoding="UTF-8" standalone="yes"?>
<Relationships xmlns="http://schemas.openxmlformats.org/package/2006/relationships"><Relationship Id="rId9" Type="http://schemas.openxmlformats.org/officeDocument/2006/relationships/tags" Target="../tags/tag24.xml"/><Relationship Id="rId8" Type="http://schemas.openxmlformats.org/officeDocument/2006/relationships/tags" Target="../tags/tag23.xml"/><Relationship Id="rId7" Type="http://schemas.openxmlformats.org/officeDocument/2006/relationships/tags" Target="../tags/tag22.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6" Type="http://schemas.openxmlformats.org/officeDocument/2006/relationships/slideLayout" Target="../slideLayouts/slideLayout1.xml"/><Relationship Id="rId35" Type="http://schemas.openxmlformats.org/officeDocument/2006/relationships/tags" Target="../tags/tag50.xml"/><Relationship Id="rId34" Type="http://schemas.openxmlformats.org/officeDocument/2006/relationships/tags" Target="../tags/tag49.xml"/><Relationship Id="rId33" Type="http://schemas.openxmlformats.org/officeDocument/2006/relationships/tags" Target="../tags/tag48.xml"/><Relationship Id="rId32" Type="http://schemas.openxmlformats.org/officeDocument/2006/relationships/tags" Target="../tags/tag47.xml"/><Relationship Id="rId31" Type="http://schemas.openxmlformats.org/officeDocument/2006/relationships/tags" Target="../tags/tag46.xml"/><Relationship Id="rId30" Type="http://schemas.openxmlformats.org/officeDocument/2006/relationships/tags" Target="../tags/tag45.xml"/><Relationship Id="rId3" Type="http://schemas.openxmlformats.org/officeDocument/2006/relationships/tags" Target="../tags/tag18.xml"/><Relationship Id="rId29" Type="http://schemas.openxmlformats.org/officeDocument/2006/relationships/tags" Target="../tags/tag44.xml"/><Relationship Id="rId28" Type="http://schemas.openxmlformats.org/officeDocument/2006/relationships/tags" Target="../tags/tag43.xml"/><Relationship Id="rId27" Type="http://schemas.openxmlformats.org/officeDocument/2006/relationships/tags" Target="../tags/tag42.xml"/><Relationship Id="rId26" Type="http://schemas.openxmlformats.org/officeDocument/2006/relationships/tags" Target="../tags/tag41.xml"/><Relationship Id="rId25" Type="http://schemas.openxmlformats.org/officeDocument/2006/relationships/tags" Target="../tags/tag40.xml"/><Relationship Id="rId24" Type="http://schemas.openxmlformats.org/officeDocument/2006/relationships/tags" Target="../tags/tag39.xml"/><Relationship Id="rId23" Type="http://schemas.openxmlformats.org/officeDocument/2006/relationships/tags" Target="../tags/tag38.xml"/><Relationship Id="rId22" Type="http://schemas.openxmlformats.org/officeDocument/2006/relationships/tags" Target="../tags/tag37.xml"/><Relationship Id="rId21" Type="http://schemas.openxmlformats.org/officeDocument/2006/relationships/tags" Target="../tags/tag36.xml"/><Relationship Id="rId20" Type="http://schemas.openxmlformats.org/officeDocument/2006/relationships/tags" Target="../tags/tag35.xml"/><Relationship Id="rId2" Type="http://schemas.openxmlformats.org/officeDocument/2006/relationships/tags" Target="../tags/tag17.xml"/><Relationship Id="rId19" Type="http://schemas.openxmlformats.org/officeDocument/2006/relationships/tags" Target="../tags/tag34.xml"/><Relationship Id="rId18" Type="http://schemas.openxmlformats.org/officeDocument/2006/relationships/tags" Target="../tags/tag33.xml"/><Relationship Id="rId17" Type="http://schemas.openxmlformats.org/officeDocument/2006/relationships/tags" Target="../tags/tag32.xml"/><Relationship Id="rId16" Type="http://schemas.openxmlformats.org/officeDocument/2006/relationships/tags" Target="../tags/tag31.xml"/><Relationship Id="rId15" Type="http://schemas.openxmlformats.org/officeDocument/2006/relationships/tags" Target="../tags/tag30.xml"/><Relationship Id="rId14" Type="http://schemas.openxmlformats.org/officeDocument/2006/relationships/tags" Target="../tags/tag29.xml"/><Relationship Id="rId13" Type="http://schemas.openxmlformats.org/officeDocument/2006/relationships/tags" Target="../tags/tag28.xml"/><Relationship Id="rId12" Type="http://schemas.openxmlformats.org/officeDocument/2006/relationships/tags" Target="../tags/tag27.xml"/><Relationship Id="rId11" Type="http://schemas.openxmlformats.org/officeDocument/2006/relationships/tags" Target="../tags/tag26.xml"/><Relationship Id="rId10" Type="http://schemas.openxmlformats.org/officeDocument/2006/relationships/tags" Target="../tags/tag25.xml"/><Relationship Id="rId1"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31.tiff"/><Relationship Id="rId4" Type="http://schemas.openxmlformats.org/officeDocument/2006/relationships/tags" Target="../tags/tag52.xml"/><Relationship Id="rId3" Type="http://schemas.openxmlformats.org/officeDocument/2006/relationships/image" Target="../media/image30.tiff"/><Relationship Id="rId2" Type="http://schemas.openxmlformats.org/officeDocument/2006/relationships/tags" Target="../tags/tag51.xml"/><Relationship Id="rId1" Type="http://schemas.openxmlformats.org/officeDocument/2006/relationships/image" Target="../media/image29.png"/></Relationships>
</file>

<file path=ppt/slides/_rels/slide36.xml.rels><?xml version="1.0" encoding="UTF-8" standalone="yes"?>
<Relationships xmlns="http://schemas.openxmlformats.org/package/2006/relationships"><Relationship Id="rId99" Type="http://schemas.openxmlformats.org/officeDocument/2006/relationships/tags" Target="../tags/tag151.xml"/><Relationship Id="rId98" Type="http://schemas.openxmlformats.org/officeDocument/2006/relationships/tags" Target="../tags/tag150.xml"/><Relationship Id="rId97" Type="http://schemas.openxmlformats.org/officeDocument/2006/relationships/tags" Target="../tags/tag149.xml"/><Relationship Id="rId96" Type="http://schemas.openxmlformats.org/officeDocument/2006/relationships/tags" Target="../tags/tag148.xml"/><Relationship Id="rId95" Type="http://schemas.openxmlformats.org/officeDocument/2006/relationships/tags" Target="../tags/tag147.xml"/><Relationship Id="rId94" Type="http://schemas.openxmlformats.org/officeDocument/2006/relationships/tags" Target="../tags/tag146.xml"/><Relationship Id="rId93" Type="http://schemas.openxmlformats.org/officeDocument/2006/relationships/tags" Target="../tags/tag145.xml"/><Relationship Id="rId92" Type="http://schemas.openxmlformats.org/officeDocument/2006/relationships/tags" Target="../tags/tag144.xml"/><Relationship Id="rId91" Type="http://schemas.openxmlformats.org/officeDocument/2006/relationships/tags" Target="../tags/tag143.xml"/><Relationship Id="rId90" Type="http://schemas.openxmlformats.org/officeDocument/2006/relationships/tags" Target="../tags/tag142.xml"/><Relationship Id="rId9" Type="http://schemas.openxmlformats.org/officeDocument/2006/relationships/tags" Target="../tags/tag61.xml"/><Relationship Id="rId89" Type="http://schemas.openxmlformats.org/officeDocument/2006/relationships/tags" Target="../tags/tag141.xml"/><Relationship Id="rId88" Type="http://schemas.openxmlformats.org/officeDocument/2006/relationships/tags" Target="../tags/tag140.xml"/><Relationship Id="rId87" Type="http://schemas.openxmlformats.org/officeDocument/2006/relationships/tags" Target="../tags/tag139.xml"/><Relationship Id="rId86" Type="http://schemas.openxmlformats.org/officeDocument/2006/relationships/tags" Target="../tags/tag138.xml"/><Relationship Id="rId85" Type="http://schemas.openxmlformats.org/officeDocument/2006/relationships/tags" Target="../tags/tag137.xml"/><Relationship Id="rId84" Type="http://schemas.openxmlformats.org/officeDocument/2006/relationships/tags" Target="../tags/tag136.xml"/><Relationship Id="rId83" Type="http://schemas.openxmlformats.org/officeDocument/2006/relationships/tags" Target="../tags/tag135.xml"/><Relationship Id="rId82" Type="http://schemas.openxmlformats.org/officeDocument/2006/relationships/tags" Target="../tags/tag134.xml"/><Relationship Id="rId81" Type="http://schemas.openxmlformats.org/officeDocument/2006/relationships/tags" Target="../tags/tag133.xml"/><Relationship Id="rId80" Type="http://schemas.openxmlformats.org/officeDocument/2006/relationships/tags" Target="../tags/tag132.xml"/><Relationship Id="rId8" Type="http://schemas.openxmlformats.org/officeDocument/2006/relationships/tags" Target="../tags/tag60.xml"/><Relationship Id="rId79" Type="http://schemas.openxmlformats.org/officeDocument/2006/relationships/tags" Target="../tags/tag131.xml"/><Relationship Id="rId78" Type="http://schemas.openxmlformats.org/officeDocument/2006/relationships/tags" Target="../tags/tag130.xml"/><Relationship Id="rId77" Type="http://schemas.openxmlformats.org/officeDocument/2006/relationships/tags" Target="../tags/tag129.xml"/><Relationship Id="rId76" Type="http://schemas.openxmlformats.org/officeDocument/2006/relationships/tags" Target="../tags/tag128.xml"/><Relationship Id="rId75" Type="http://schemas.openxmlformats.org/officeDocument/2006/relationships/tags" Target="../tags/tag127.xml"/><Relationship Id="rId74" Type="http://schemas.openxmlformats.org/officeDocument/2006/relationships/tags" Target="../tags/tag126.xml"/><Relationship Id="rId73" Type="http://schemas.openxmlformats.org/officeDocument/2006/relationships/tags" Target="../tags/tag125.xml"/><Relationship Id="rId72" Type="http://schemas.openxmlformats.org/officeDocument/2006/relationships/tags" Target="../tags/tag124.xml"/><Relationship Id="rId71" Type="http://schemas.openxmlformats.org/officeDocument/2006/relationships/tags" Target="../tags/tag123.xml"/><Relationship Id="rId70" Type="http://schemas.openxmlformats.org/officeDocument/2006/relationships/tags" Target="../tags/tag122.xml"/><Relationship Id="rId7" Type="http://schemas.openxmlformats.org/officeDocument/2006/relationships/tags" Target="../tags/tag59.xml"/><Relationship Id="rId69" Type="http://schemas.openxmlformats.org/officeDocument/2006/relationships/tags" Target="../tags/tag121.xml"/><Relationship Id="rId68" Type="http://schemas.openxmlformats.org/officeDocument/2006/relationships/tags" Target="../tags/tag120.xml"/><Relationship Id="rId67" Type="http://schemas.openxmlformats.org/officeDocument/2006/relationships/tags" Target="../tags/tag119.xml"/><Relationship Id="rId66" Type="http://schemas.openxmlformats.org/officeDocument/2006/relationships/tags" Target="../tags/tag118.xml"/><Relationship Id="rId65" Type="http://schemas.openxmlformats.org/officeDocument/2006/relationships/tags" Target="../tags/tag117.xml"/><Relationship Id="rId64" Type="http://schemas.openxmlformats.org/officeDocument/2006/relationships/tags" Target="../tags/tag116.xml"/><Relationship Id="rId63" Type="http://schemas.openxmlformats.org/officeDocument/2006/relationships/tags" Target="../tags/tag115.xml"/><Relationship Id="rId62" Type="http://schemas.openxmlformats.org/officeDocument/2006/relationships/tags" Target="../tags/tag114.xml"/><Relationship Id="rId61" Type="http://schemas.openxmlformats.org/officeDocument/2006/relationships/tags" Target="../tags/tag113.xml"/><Relationship Id="rId60" Type="http://schemas.openxmlformats.org/officeDocument/2006/relationships/tags" Target="../tags/tag112.xml"/><Relationship Id="rId6" Type="http://schemas.openxmlformats.org/officeDocument/2006/relationships/tags" Target="../tags/tag58.xml"/><Relationship Id="rId59" Type="http://schemas.openxmlformats.org/officeDocument/2006/relationships/tags" Target="../tags/tag111.xml"/><Relationship Id="rId58" Type="http://schemas.openxmlformats.org/officeDocument/2006/relationships/tags" Target="../tags/tag110.xml"/><Relationship Id="rId57" Type="http://schemas.openxmlformats.org/officeDocument/2006/relationships/tags" Target="../tags/tag109.xml"/><Relationship Id="rId56" Type="http://schemas.openxmlformats.org/officeDocument/2006/relationships/tags" Target="../tags/tag108.xml"/><Relationship Id="rId55" Type="http://schemas.openxmlformats.org/officeDocument/2006/relationships/tags" Target="../tags/tag107.xml"/><Relationship Id="rId54" Type="http://schemas.openxmlformats.org/officeDocument/2006/relationships/tags" Target="../tags/tag106.xml"/><Relationship Id="rId53" Type="http://schemas.openxmlformats.org/officeDocument/2006/relationships/tags" Target="../tags/tag105.xml"/><Relationship Id="rId52" Type="http://schemas.openxmlformats.org/officeDocument/2006/relationships/tags" Target="../tags/tag104.xml"/><Relationship Id="rId51" Type="http://schemas.openxmlformats.org/officeDocument/2006/relationships/tags" Target="../tags/tag103.xml"/><Relationship Id="rId50" Type="http://schemas.openxmlformats.org/officeDocument/2006/relationships/tags" Target="../tags/tag102.xml"/><Relationship Id="rId5" Type="http://schemas.openxmlformats.org/officeDocument/2006/relationships/tags" Target="../tags/tag57.xml"/><Relationship Id="rId49" Type="http://schemas.openxmlformats.org/officeDocument/2006/relationships/tags" Target="../tags/tag101.xml"/><Relationship Id="rId48" Type="http://schemas.openxmlformats.org/officeDocument/2006/relationships/tags" Target="../tags/tag100.xml"/><Relationship Id="rId47" Type="http://schemas.openxmlformats.org/officeDocument/2006/relationships/tags" Target="../tags/tag99.xml"/><Relationship Id="rId46" Type="http://schemas.openxmlformats.org/officeDocument/2006/relationships/tags" Target="../tags/tag98.xml"/><Relationship Id="rId45" Type="http://schemas.openxmlformats.org/officeDocument/2006/relationships/tags" Target="../tags/tag97.xml"/><Relationship Id="rId44" Type="http://schemas.openxmlformats.org/officeDocument/2006/relationships/tags" Target="../tags/tag96.xml"/><Relationship Id="rId43" Type="http://schemas.openxmlformats.org/officeDocument/2006/relationships/tags" Target="../tags/tag95.xml"/><Relationship Id="rId42" Type="http://schemas.openxmlformats.org/officeDocument/2006/relationships/tags" Target="../tags/tag94.xml"/><Relationship Id="rId41" Type="http://schemas.openxmlformats.org/officeDocument/2006/relationships/tags" Target="../tags/tag93.xml"/><Relationship Id="rId40" Type="http://schemas.openxmlformats.org/officeDocument/2006/relationships/tags" Target="../tags/tag92.xml"/><Relationship Id="rId4" Type="http://schemas.openxmlformats.org/officeDocument/2006/relationships/tags" Target="../tags/tag56.xml"/><Relationship Id="rId39" Type="http://schemas.openxmlformats.org/officeDocument/2006/relationships/tags" Target="../tags/tag91.xml"/><Relationship Id="rId38" Type="http://schemas.openxmlformats.org/officeDocument/2006/relationships/tags" Target="../tags/tag90.xml"/><Relationship Id="rId37" Type="http://schemas.openxmlformats.org/officeDocument/2006/relationships/tags" Target="../tags/tag89.xml"/><Relationship Id="rId36" Type="http://schemas.openxmlformats.org/officeDocument/2006/relationships/tags" Target="../tags/tag88.xml"/><Relationship Id="rId35" Type="http://schemas.openxmlformats.org/officeDocument/2006/relationships/tags" Target="../tags/tag87.xml"/><Relationship Id="rId34" Type="http://schemas.openxmlformats.org/officeDocument/2006/relationships/tags" Target="../tags/tag86.xml"/><Relationship Id="rId33" Type="http://schemas.openxmlformats.org/officeDocument/2006/relationships/tags" Target="../tags/tag85.xml"/><Relationship Id="rId32" Type="http://schemas.openxmlformats.org/officeDocument/2006/relationships/tags" Target="../tags/tag84.xml"/><Relationship Id="rId31" Type="http://schemas.openxmlformats.org/officeDocument/2006/relationships/tags" Target="../tags/tag83.xml"/><Relationship Id="rId30" Type="http://schemas.openxmlformats.org/officeDocument/2006/relationships/tags" Target="../tags/tag82.xml"/><Relationship Id="rId3" Type="http://schemas.openxmlformats.org/officeDocument/2006/relationships/tags" Target="../tags/tag55.xml"/><Relationship Id="rId29" Type="http://schemas.openxmlformats.org/officeDocument/2006/relationships/tags" Target="../tags/tag81.xml"/><Relationship Id="rId28" Type="http://schemas.openxmlformats.org/officeDocument/2006/relationships/tags" Target="../tags/tag80.xml"/><Relationship Id="rId27" Type="http://schemas.openxmlformats.org/officeDocument/2006/relationships/tags" Target="../tags/tag79.xml"/><Relationship Id="rId26" Type="http://schemas.openxmlformats.org/officeDocument/2006/relationships/tags" Target="../tags/tag78.xml"/><Relationship Id="rId25" Type="http://schemas.openxmlformats.org/officeDocument/2006/relationships/tags" Target="../tags/tag77.xml"/><Relationship Id="rId24" Type="http://schemas.openxmlformats.org/officeDocument/2006/relationships/tags" Target="../tags/tag76.xml"/><Relationship Id="rId23" Type="http://schemas.openxmlformats.org/officeDocument/2006/relationships/tags" Target="../tags/tag75.xml"/><Relationship Id="rId22" Type="http://schemas.openxmlformats.org/officeDocument/2006/relationships/tags" Target="../tags/tag74.xml"/><Relationship Id="rId21" Type="http://schemas.openxmlformats.org/officeDocument/2006/relationships/tags" Target="../tags/tag73.xml"/><Relationship Id="rId20" Type="http://schemas.openxmlformats.org/officeDocument/2006/relationships/tags" Target="../tags/tag72.xml"/><Relationship Id="rId2" Type="http://schemas.openxmlformats.org/officeDocument/2006/relationships/tags" Target="../tags/tag54.xml"/><Relationship Id="rId19" Type="http://schemas.openxmlformats.org/officeDocument/2006/relationships/tags" Target="../tags/tag71.xml"/><Relationship Id="rId18" Type="http://schemas.openxmlformats.org/officeDocument/2006/relationships/tags" Target="../tags/tag70.xml"/><Relationship Id="rId17" Type="http://schemas.openxmlformats.org/officeDocument/2006/relationships/tags" Target="../tags/tag69.xml"/><Relationship Id="rId162" Type="http://schemas.openxmlformats.org/officeDocument/2006/relationships/slideLayout" Target="../slideLayouts/slideLayout1.xml"/><Relationship Id="rId161" Type="http://schemas.openxmlformats.org/officeDocument/2006/relationships/tags" Target="../tags/tag213.xml"/><Relationship Id="rId160" Type="http://schemas.openxmlformats.org/officeDocument/2006/relationships/tags" Target="../tags/tag212.xml"/><Relationship Id="rId16" Type="http://schemas.openxmlformats.org/officeDocument/2006/relationships/tags" Target="../tags/tag68.xml"/><Relationship Id="rId159" Type="http://schemas.openxmlformats.org/officeDocument/2006/relationships/tags" Target="../tags/tag211.xml"/><Relationship Id="rId158" Type="http://schemas.openxmlformats.org/officeDocument/2006/relationships/tags" Target="../tags/tag210.xml"/><Relationship Id="rId157" Type="http://schemas.openxmlformats.org/officeDocument/2006/relationships/tags" Target="../tags/tag209.xml"/><Relationship Id="rId156" Type="http://schemas.openxmlformats.org/officeDocument/2006/relationships/tags" Target="../tags/tag208.xml"/><Relationship Id="rId155" Type="http://schemas.openxmlformats.org/officeDocument/2006/relationships/tags" Target="../tags/tag207.xml"/><Relationship Id="rId154" Type="http://schemas.openxmlformats.org/officeDocument/2006/relationships/tags" Target="../tags/tag206.xml"/><Relationship Id="rId153" Type="http://schemas.openxmlformats.org/officeDocument/2006/relationships/tags" Target="../tags/tag205.xml"/><Relationship Id="rId152" Type="http://schemas.openxmlformats.org/officeDocument/2006/relationships/tags" Target="../tags/tag204.xml"/><Relationship Id="rId151" Type="http://schemas.openxmlformats.org/officeDocument/2006/relationships/tags" Target="../tags/tag203.xml"/><Relationship Id="rId150" Type="http://schemas.openxmlformats.org/officeDocument/2006/relationships/tags" Target="../tags/tag202.xml"/><Relationship Id="rId15" Type="http://schemas.openxmlformats.org/officeDocument/2006/relationships/tags" Target="../tags/tag67.xml"/><Relationship Id="rId149" Type="http://schemas.openxmlformats.org/officeDocument/2006/relationships/tags" Target="../tags/tag201.xml"/><Relationship Id="rId148" Type="http://schemas.openxmlformats.org/officeDocument/2006/relationships/tags" Target="../tags/tag200.xml"/><Relationship Id="rId147" Type="http://schemas.openxmlformats.org/officeDocument/2006/relationships/tags" Target="../tags/tag199.xml"/><Relationship Id="rId146" Type="http://schemas.openxmlformats.org/officeDocument/2006/relationships/tags" Target="../tags/tag198.xml"/><Relationship Id="rId145" Type="http://schemas.openxmlformats.org/officeDocument/2006/relationships/tags" Target="../tags/tag197.xml"/><Relationship Id="rId144" Type="http://schemas.openxmlformats.org/officeDocument/2006/relationships/tags" Target="../tags/tag196.xml"/><Relationship Id="rId143" Type="http://schemas.openxmlformats.org/officeDocument/2006/relationships/tags" Target="../tags/tag195.xml"/><Relationship Id="rId142" Type="http://schemas.openxmlformats.org/officeDocument/2006/relationships/tags" Target="../tags/tag194.xml"/><Relationship Id="rId141" Type="http://schemas.openxmlformats.org/officeDocument/2006/relationships/tags" Target="../tags/tag193.xml"/><Relationship Id="rId140" Type="http://schemas.openxmlformats.org/officeDocument/2006/relationships/tags" Target="../tags/tag192.xml"/><Relationship Id="rId14" Type="http://schemas.openxmlformats.org/officeDocument/2006/relationships/tags" Target="../tags/tag66.xml"/><Relationship Id="rId139" Type="http://schemas.openxmlformats.org/officeDocument/2006/relationships/tags" Target="../tags/tag191.xml"/><Relationship Id="rId138" Type="http://schemas.openxmlformats.org/officeDocument/2006/relationships/tags" Target="../tags/tag190.xml"/><Relationship Id="rId137" Type="http://schemas.openxmlformats.org/officeDocument/2006/relationships/tags" Target="../tags/tag189.xml"/><Relationship Id="rId136" Type="http://schemas.openxmlformats.org/officeDocument/2006/relationships/tags" Target="../tags/tag188.xml"/><Relationship Id="rId135" Type="http://schemas.openxmlformats.org/officeDocument/2006/relationships/tags" Target="../tags/tag187.xml"/><Relationship Id="rId134" Type="http://schemas.openxmlformats.org/officeDocument/2006/relationships/tags" Target="../tags/tag186.xml"/><Relationship Id="rId133" Type="http://schemas.openxmlformats.org/officeDocument/2006/relationships/tags" Target="../tags/tag185.xml"/><Relationship Id="rId132" Type="http://schemas.openxmlformats.org/officeDocument/2006/relationships/tags" Target="../tags/tag184.xml"/><Relationship Id="rId131" Type="http://schemas.openxmlformats.org/officeDocument/2006/relationships/tags" Target="../tags/tag183.xml"/><Relationship Id="rId130" Type="http://schemas.openxmlformats.org/officeDocument/2006/relationships/tags" Target="../tags/tag182.xml"/><Relationship Id="rId13" Type="http://schemas.openxmlformats.org/officeDocument/2006/relationships/tags" Target="../tags/tag65.xml"/><Relationship Id="rId129" Type="http://schemas.openxmlformats.org/officeDocument/2006/relationships/tags" Target="../tags/tag181.xml"/><Relationship Id="rId128" Type="http://schemas.openxmlformats.org/officeDocument/2006/relationships/tags" Target="../tags/tag180.xml"/><Relationship Id="rId127" Type="http://schemas.openxmlformats.org/officeDocument/2006/relationships/tags" Target="../tags/tag179.xml"/><Relationship Id="rId126" Type="http://schemas.openxmlformats.org/officeDocument/2006/relationships/tags" Target="../tags/tag178.xml"/><Relationship Id="rId125" Type="http://schemas.openxmlformats.org/officeDocument/2006/relationships/tags" Target="../tags/tag177.xml"/><Relationship Id="rId124" Type="http://schemas.openxmlformats.org/officeDocument/2006/relationships/tags" Target="../tags/tag176.xml"/><Relationship Id="rId123" Type="http://schemas.openxmlformats.org/officeDocument/2006/relationships/tags" Target="../tags/tag175.xml"/><Relationship Id="rId122" Type="http://schemas.openxmlformats.org/officeDocument/2006/relationships/tags" Target="../tags/tag174.xml"/><Relationship Id="rId121" Type="http://schemas.openxmlformats.org/officeDocument/2006/relationships/tags" Target="../tags/tag173.xml"/><Relationship Id="rId120" Type="http://schemas.openxmlformats.org/officeDocument/2006/relationships/tags" Target="../tags/tag172.xml"/><Relationship Id="rId12" Type="http://schemas.openxmlformats.org/officeDocument/2006/relationships/tags" Target="../tags/tag64.xml"/><Relationship Id="rId119" Type="http://schemas.openxmlformats.org/officeDocument/2006/relationships/tags" Target="../tags/tag171.xml"/><Relationship Id="rId118" Type="http://schemas.openxmlformats.org/officeDocument/2006/relationships/tags" Target="../tags/tag170.xml"/><Relationship Id="rId117" Type="http://schemas.openxmlformats.org/officeDocument/2006/relationships/tags" Target="../tags/tag169.xml"/><Relationship Id="rId116" Type="http://schemas.openxmlformats.org/officeDocument/2006/relationships/tags" Target="../tags/tag168.xml"/><Relationship Id="rId115" Type="http://schemas.openxmlformats.org/officeDocument/2006/relationships/tags" Target="../tags/tag167.xml"/><Relationship Id="rId114" Type="http://schemas.openxmlformats.org/officeDocument/2006/relationships/tags" Target="../tags/tag166.xml"/><Relationship Id="rId113" Type="http://schemas.openxmlformats.org/officeDocument/2006/relationships/tags" Target="../tags/tag165.xml"/><Relationship Id="rId112" Type="http://schemas.openxmlformats.org/officeDocument/2006/relationships/tags" Target="../tags/tag164.xml"/><Relationship Id="rId111" Type="http://schemas.openxmlformats.org/officeDocument/2006/relationships/tags" Target="../tags/tag163.xml"/><Relationship Id="rId110" Type="http://schemas.openxmlformats.org/officeDocument/2006/relationships/tags" Target="../tags/tag162.xml"/><Relationship Id="rId11" Type="http://schemas.openxmlformats.org/officeDocument/2006/relationships/tags" Target="../tags/tag63.xml"/><Relationship Id="rId109" Type="http://schemas.openxmlformats.org/officeDocument/2006/relationships/tags" Target="../tags/tag161.xml"/><Relationship Id="rId108" Type="http://schemas.openxmlformats.org/officeDocument/2006/relationships/tags" Target="../tags/tag160.xml"/><Relationship Id="rId107" Type="http://schemas.openxmlformats.org/officeDocument/2006/relationships/tags" Target="../tags/tag159.xml"/><Relationship Id="rId106" Type="http://schemas.openxmlformats.org/officeDocument/2006/relationships/tags" Target="../tags/tag158.xml"/><Relationship Id="rId105" Type="http://schemas.openxmlformats.org/officeDocument/2006/relationships/tags" Target="../tags/tag157.xml"/><Relationship Id="rId104" Type="http://schemas.openxmlformats.org/officeDocument/2006/relationships/tags" Target="../tags/tag156.xml"/><Relationship Id="rId103" Type="http://schemas.openxmlformats.org/officeDocument/2006/relationships/tags" Target="../tags/tag155.xml"/><Relationship Id="rId102" Type="http://schemas.openxmlformats.org/officeDocument/2006/relationships/tags" Target="../tags/tag154.xml"/><Relationship Id="rId101" Type="http://schemas.openxmlformats.org/officeDocument/2006/relationships/tags" Target="../tags/tag153.xml"/><Relationship Id="rId100" Type="http://schemas.openxmlformats.org/officeDocument/2006/relationships/tags" Target="../tags/tag152.xml"/><Relationship Id="rId10" Type="http://schemas.openxmlformats.org/officeDocument/2006/relationships/tags" Target="../tags/tag62.xml"/><Relationship Id="rId1" Type="http://schemas.openxmlformats.org/officeDocument/2006/relationships/tags" Target="../tags/tag53.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3.png"/><Relationship Id="rId1" Type="http://schemas.openxmlformats.org/officeDocument/2006/relationships/image" Target="../media/image32.png"/></Relationships>
</file>

<file path=ppt/slides/_rels/slide38.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40.png"/><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image" Target="../media/image42.png"/></Relationships>
</file>

<file path=ppt/slides/_rels/slide4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51.png"/><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image" Target="../media/image45.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3.png"/><Relationship Id="rId1" Type="http://schemas.openxmlformats.org/officeDocument/2006/relationships/image" Target="../media/image52.png"/></Relationships>
</file>

<file path=ppt/slides/_rels/slide4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6.png"/><Relationship Id="rId3" Type="http://schemas.openxmlformats.org/officeDocument/2006/relationships/image" Target="../media/image55.png"/><Relationship Id="rId2" Type="http://schemas.openxmlformats.org/officeDocument/2006/relationships/image" Target="../media/image46.png"/><Relationship Id="rId1" Type="http://schemas.openxmlformats.org/officeDocument/2006/relationships/image" Target="../media/image5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9" Type="http://schemas.openxmlformats.org/officeDocument/2006/relationships/tags" Target="../tags/tag222.xml"/><Relationship Id="rId82" Type="http://schemas.openxmlformats.org/officeDocument/2006/relationships/slideLayout" Target="../slideLayouts/slideLayout1.xml"/><Relationship Id="rId81" Type="http://schemas.openxmlformats.org/officeDocument/2006/relationships/tags" Target="../tags/tag294.xml"/><Relationship Id="rId80" Type="http://schemas.openxmlformats.org/officeDocument/2006/relationships/tags" Target="../tags/tag293.xml"/><Relationship Id="rId8" Type="http://schemas.openxmlformats.org/officeDocument/2006/relationships/tags" Target="../tags/tag221.xml"/><Relationship Id="rId79" Type="http://schemas.openxmlformats.org/officeDocument/2006/relationships/tags" Target="../tags/tag292.xml"/><Relationship Id="rId78" Type="http://schemas.openxmlformats.org/officeDocument/2006/relationships/tags" Target="../tags/tag291.xml"/><Relationship Id="rId77" Type="http://schemas.openxmlformats.org/officeDocument/2006/relationships/tags" Target="../tags/tag290.xml"/><Relationship Id="rId76" Type="http://schemas.openxmlformats.org/officeDocument/2006/relationships/tags" Target="../tags/tag289.xml"/><Relationship Id="rId75" Type="http://schemas.openxmlformats.org/officeDocument/2006/relationships/tags" Target="../tags/tag288.xml"/><Relationship Id="rId74" Type="http://schemas.openxmlformats.org/officeDocument/2006/relationships/tags" Target="../tags/tag287.xml"/><Relationship Id="rId73" Type="http://schemas.openxmlformats.org/officeDocument/2006/relationships/tags" Target="../tags/tag286.xml"/><Relationship Id="rId72" Type="http://schemas.openxmlformats.org/officeDocument/2006/relationships/tags" Target="../tags/tag285.xml"/><Relationship Id="rId71" Type="http://schemas.openxmlformats.org/officeDocument/2006/relationships/tags" Target="../tags/tag284.xml"/><Relationship Id="rId70" Type="http://schemas.openxmlformats.org/officeDocument/2006/relationships/tags" Target="../tags/tag283.xml"/><Relationship Id="rId7" Type="http://schemas.openxmlformats.org/officeDocument/2006/relationships/tags" Target="../tags/tag220.xml"/><Relationship Id="rId69" Type="http://schemas.openxmlformats.org/officeDocument/2006/relationships/tags" Target="../tags/tag282.xml"/><Relationship Id="rId68" Type="http://schemas.openxmlformats.org/officeDocument/2006/relationships/tags" Target="../tags/tag281.xml"/><Relationship Id="rId67" Type="http://schemas.openxmlformats.org/officeDocument/2006/relationships/tags" Target="../tags/tag280.xml"/><Relationship Id="rId66" Type="http://schemas.openxmlformats.org/officeDocument/2006/relationships/tags" Target="../tags/tag279.xml"/><Relationship Id="rId65" Type="http://schemas.openxmlformats.org/officeDocument/2006/relationships/tags" Target="../tags/tag278.xml"/><Relationship Id="rId64" Type="http://schemas.openxmlformats.org/officeDocument/2006/relationships/tags" Target="../tags/tag277.xml"/><Relationship Id="rId63" Type="http://schemas.openxmlformats.org/officeDocument/2006/relationships/tags" Target="../tags/tag276.xml"/><Relationship Id="rId62" Type="http://schemas.openxmlformats.org/officeDocument/2006/relationships/tags" Target="../tags/tag275.xml"/><Relationship Id="rId61" Type="http://schemas.openxmlformats.org/officeDocument/2006/relationships/tags" Target="../tags/tag274.xml"/><Relationship Id="rId60" Type="http://schemas.openxmlformats.org/officeDocument/2006/relationships/tags" Target="../tags/tag273.xml"/><Relationship Id="rId6" Type="http://schemas.openxmlformats.org/officeDocument/2006/relationships/tags" Target="../tags/tag219.xml"/><Relationship Id="rId59" Type="http://schemas.openxmlformats.org/officeDocument/2006/relationships/tags" Target="../tags/tag272.xml"/><Relationship Id="rId58" Type="http://schemas.openxmlformats.org/officeDocument/2006/relationships/tags" Target="../tags/tag271.xml"/><Relationship Id="rId57" Type="http://schemas.openxmlformats.org/officeDocument/2006/relationships/tags" Target="../tags/tag270.xml"/><Relationship Id="rId56" Type="http://schemas.openxmlformats.org/officeDocument/2006/relationships/tags" Target="../tags/tag269.xml"/><Relationship Id="rId55" Type="http://schemas.openxmlformats.org/officeDocument/2006/relationships/tags" Target="../tags/tag268.xml"/><Relationship Id="rId54" Type="http://schemas.openxmlformats.org/officeDocument/2006/relationships/tags" Target="../tags/tag267.xml"/><Relationship Id="rId53" Type="http://schemas.openxmlformats.org/officeDocument/2006/relationships/tags" Target="../tags/tag266.xml"/><Relationship Id="rId52" Type="http://schemas.openxmlformats.org/officeDocument/2006/relationships/tags" Target="../tags/tag265.xml"/><Relationship Id="rId51" Type="http://schemas.openxmlformats.org/officeDocument/2006/relationships/tags" Target="../tags/tag264.xml"/><Relationship Id="rId50" Type="http://schemas.openxmlformats.org/officeDocument/2006/relationships/tags" Target="../tags/tag263.xml"/><Relationship Id="rId5" Type="http://schemas.openxmlformats.org/officeDocument/2006/relationships/tags" Target="../tags/tag218.xml"/><Relationship Id="rId49" Type="http://schemas.openxmlformats.org/officeDocument/2006/relationships/tags" Target="../tags/tag262.xml"/><Relationship Id="rId48" Type="http://schemas.openxmlformats.org/officeDocument/2006/relationships/tags" Target="../tags/tag261.xml"/><Relationship Id="rId47" Type="http://schemas.openxmlformats.org/officeDocument/2006/relationships/tags" Target="../tags/tag260.xml"/><Relationship Id="rId46" Type="http://schemas.openxmlformats.org/officeDocument/2006/relationships/tags" Target="../tags/tag259.xml"/><Relationship Id="rId45" Type="http://schemas.openxmlformats.org/officeDocument/2006/relationships/tags" Target="../tags/tag258.xml"/><Relationship Id="rId44" Type="http://schemas.openxmlformats.org/officeDocument/2006/relationships/tags" Target="../tags/tag257.xml"/><Relationship Id="rId43" Type="http://schemas.openxmlformats.org/officeDocument/2006/relationships/tags" Target="../tags/tag256.xml"/><Relationship Id="rId42" Type="http://schemas.openxmlformats.org/officeDocument/2006/relationships/tags" Target="../tags/tag255.xml"/><Relationship Id="rId41" Type="http://schemas.openxmlformats.org/officeDocument/2006/relationships/tags" Target="../tags/tag254.xml"/><Relationship Id="rId40" Type="http://schemas.openxmlformats.org/officeDocument/2006/relationships/tags" Target="../tags/tag253.xml"/><Relationship Id="rId4" Type="http://schemas.openxmlformats.org/officeDocument/2006/relationships/tags" Target="../tags/tag217.xml"/><Relationship Id="rId39" Type="http://schemas.openxmlformats.org/officeDocument/2006/relationships/tags" Target="../tags/tag252.xml"/><Relationship Id="rId38" Type="http://schemas.openxmlformats.org/officeDocument/2006/relationships/tags" Target="../tags/tag251.xml"/><Relationship Id="rId37" Type="http://schemas.openxmlformats.org/officeDocument/2006/relationships/tags" Target="../tags/tag250.xml"/><Relationship Id="rId36" Type="http://schemas.openxmlformats.org/officeDocument/2006/relationships/tags" Target="../tags/tag249.xml"/><Relationship Id="rId35" Type="http://schemas.openxmlformats.org/officeDocument/2006/relationships/tags" Target="../tags/tag248.xml"/><Relationship Id="rId34" Type="http://schemas.openxmlformats.org/officeDocument/2006/relationships/tags" Target="../tags/tag247.xml"/><Relationship Id="rId33" Type="http://schemas.openxmlformats.org/officeDocument/2006/relationships/tags" Target="../tags/tag246.xml"/><Relationship Id="rId32" Type="http://schemas.openxmlformats.org/officeDocument/2006/relationships/tags" Target="../tags/tag245.xml"/><Relationship Id="rId31" Type="http://schemas.openxmlformats.org/officeDocument/2006/relationships/tags" Target="../tags/tag244.xml"/><Relationship Id="rId30" Type="http://schemas.openxmlformats.org/officeDocument/2006/relationships/tags" Target="../tags/tag243.xml"/><Relationship Id="rId3" Type="http://schemas.openxmlformats.org/officeDocument/2006/relationships/tags" Target="../tags/tag216.xml"/><Relationship Id="rId29" Type="http://schemas.openxmlformats.org/officeDocument/2006/relationships/tags" Target="../tags/tag242.xml"/><Relationship Id="rId28" Type="http://schemas.openxmlformats.org/officeDocument/2006/relationships/tags" Target="../tags/tag241.xml"/><Relationship Id="rId27" Type="http://schemas.openxmlformats.org/officeDocument/2006/relationships/tags" Target="../tags/tag240.xml"/><Relationship Id="rId26" Type="http://schemas.openxmlformats.org/officeDocument/2006/relationships/tags" Target="../tags/tag239.xml"/><Relationship Id="rId25" Type="http://schemas.openxmlformats.org/officeDocument/2006/relationships/tags" Target="../tags/tag238.xml"/><Relationship Id="rId24" Type="http://schemas.openxmlformats.org/officeDocument/2006/relationships/tags" Target="../tags/tag237.xml"/><Relationship Id="rId23" Type="http://schemas.openxmlformats.org/officeDocument/2006/relationships/tags" Target="../tags/tag236.xml"/><Relationship Id="rId22" Type="http://schemas.openxmlformats.org/officeDocument/2006/relationships/tags" Target="../tags/tag235.xml"/><Relationship Id="rId21" Type="http://schemas.openxmlformats.org/officeDocument/2006/relationships/tags" Target="../tags/tag234.xml"/><Relationship Id="rId20" Type="http://schemas.openxmlformats.org/officeDocument/2006/relationships/tags" Target="../tags/tag233.xml"/><Relationship Id="rId2" Type="http://schemas.openxmlformats.org/officeDocument/2006/relationships/tags" Target="../tags/tag215.xml"/><Relationship Id="rId19" Type="http://schemas.openxmlformats.org/officeDocument/2006/relationships/tags" Target="../tags/tag232.xml"/><Relationship Id="rId18" Type="http://schemas.openxmlformats.org/officeDocument/2006/relationships/tags" Target="../tags/tag231.xml"/><Relationship Id="rId17" Type="http://schemas.openxmlformats.org/officeDocument/2006/relationships/tags" Target="../tags/tag230.xml"/><Relationship Id="rId16" Type="http://schemas.openxmlformats.org/officeDocument/2006/relationships/tags" Target="../tags/tag229.xml"/><Relationship Id="rId15" Type="http://schemas.openxmlformats.org/officeDocument/2006/relationships/tags" Target="../tags/tag228.xml"/><Relationship Id="rId14" Type="http://schemas.openxmlformats.org/officeDocument/2006/relationships/tags" Target="../tags/tag227.xml"/><Relationship Id="rId13" Type="http://schemas.openxmlformats.org/officeDocument/2006/relationships/tags" Target="../tags/tag226.xml"/><Relationship Id="rId12" Type="http://schemas.openxmlformats.org/officeDocument/2006/relationships/tags" Target="../tags/tag225.xml"/><Relationship Id="rId11" Type="http://schemas.openxmlformats.org/officeDocument/2006/relationships/tags" Target="../tags/tag224.xml"/><Relationship Id="rId10" Type="http://schemas.openxmlformats.org/officeDocument/2006/relationships/tags" Target="../tags/tag223.xml"/><Relationship Id="rId1" Type="http://schemas.openxmlformats.org/officeDocument/2006/relationships/tags" Target="../tags/tag214.xml"/></Relationships>
</file>

<file path=ppt/slides/_rels/slide47.xml.rels><?xml version="1.0" encoding="UTF-8" standalone="yes"?>
<Relationships xmlns="http://schemas.openxmlformats.org/package/2006/relationships"><Relationship Id="rId9" Type="http://schemas.openxmlformats.org/officeDocument/2006/relationships/tags" Target="../tags/tag303.xml"/><Relationship Id="rId88" Type="http://schemas.openxmlformats.org/officeDocument/2006/relationships/slideLayout" Target="../slideLayouts/slideLayout1.xml"/><Relationship Id="rId87" Type="http://schemas.openxmlformats.org/officeDocument/2006/relationships/tags" Target="../tags/tag381.xml"/><Relationship Id="rId86" Type="http://schemas.openxmlformats.org/officeDocument/2006/relationships/tags" Target="../tags/tag380.xml"/><Relationship Id="rId85" Type="http://schemas.openxmlformats.org/officeDocument/2006/relationships/tags" Target="../tags/tag379.xml"/><Relationship Id="rId84" Type="http://schemas.openxmlformats.org/officeDocument/2006/relationships/tags" Target="../tags/tag378.xml"/><Relationship Id="rId83" Type="http://schemas.openxmlformats.org/officeDocument/2006/relationships/tags" Target="../tags/tag377.xml"/><Relationship Id="rId82" Type="http://schemas.openxmlformats.org/officeDocument/2006/relationships/tags" Target="../tags/tag376.xml"/><Relationship Id="rId81" Type="http://schemas.openxmlformats.org/officeDocument/2006/relationships/tags" Target="../tags/tag375.xml"/><Relationship Id="rId80" Type="http://schemas.openxmlformats.org/officeDocument/2006/relationships/tags" Target="../tags/tag374.xml"/><Relationship Id="rId8" Type="http://schemas.openxmlformats.org/officeDocument/2006/relationships/tags" Target="../tags/tag302.xml"/><Relationship Id="rId79" Type="http://schemas.openxmlformats.org/officeDocument/2006/relationships/tags" Target="../tags/tag373.xml"/><Relationship Id="rId78" Type="http://schemas.openxmlformats.org/officeDocument/2006/relationships/tags" Target="../tags/tag372.xml"/><Relationship Id="rId77" Type="http://schemas.openxmlformats.org/officeDocument/2006/relationships/tags" Target="../tags/tag371.xml"/><Relationship Id="rId76" Type="http://schemas.openxmlformats.org/officeDocument/2006/relationships/tags" Target="../tags/tag370.xml"/><Relationship Id="rId75" Type="http://schemas.openxmlformats.org/officeDocument/2006/relationships/tags" Target="../tags/tag369.xml"/><Relationship Id="rId74" Type="http://schemas.openxmlformats.org/officeDocument/2006/relationships/tags" Target="../tags/tag368.xml"/><Relationship Id="rId73" Type="http://schemas.openxmlformats.org/officeDocument/2006/relationships/tags" Target="../tags/tag367.xml"/><Relationship Id="rId72" Type="http://schemas.openxmlformats.org/officeDocument/2006/relationships/tags" Target="../tags/tag366.xml"/><Relationship Id="rId71" Type="http://schemas.openxmlformats.org/officeDocument/2006/relationships/tags" Target="../tags/tag365.xml"/><Relationship Id="rId70" Type="http://schemas.openxmlformats.org/officeDocument/2006/relationships/tags" Target="../tags/tag364.xml"/><Relationship Id="rId7" Type="http://schemas.openxmlformats.org/officeDocument/2006/relationships/tags" Target="../tags/tag301.xml"/><Relationship Id="rId69" Type="http://schemas.openxmlformats.org/officeDocument/2006/relationships/tags" Target="../tags/tag363.xml"/><Relationship Id="rId68" Type="http://schemas.openxmlformats.org/officeDocument/2006/relationships/tags" Target="../tags/tag362.xml"/><Relationship Id="rId67" Type="http://schemas.openxmlformats.org/officeDocument/2006/relationships/tags" Target="../tags/tag361.xml"/><Relationship Id="rId66" Type="http://schemas.openxmlformats.org/officeDocument/2006/relationships/tags" Target="../tags/tag360.xml"/><Relationship Id="rId65" Type="http://schemas.openxmlformats.org/officeDocument/2006/relationships/tags" Target="../tags/tag359.xml"/><Relationship Id="rId64" Type="http://schemas.openxmlformats.org/officeDocument/2006/relationships/tags" Target="../tags/tag358.xml"/><Relationship Id="rId63" Type="http://schemas.openxmlformats.org/officeDocument/2006/relationships/tags" Target="../tags/tag357.xml"/><Relationship Id="rId62" Type="http://schemas.openxmlformats.org/officeDocument/2006/relationships/tags" Target="../tags/tag356.xml"/><Relationship Id="rId61" Type="http://schemas.openxmlformats.org/officeDocument/2006/relationships/tags" Target="../tags/tag355.xml"/><Relationship Id="rId60" Type="http://schemas.openxmlformats.org/officeDocument/2006/relationships/tags" Target="../tags/tag354.xml"/><Relationship Id="rId6" Type="http://schemas.openxmlformats.org/officeDocument/2006/relationships/tags" Target="../tags/tag300.xml"/><Relationship Id="rId59" Type="http://schemas.openxmlformats.org/officeDocument/2006/relationships/tags" Target="../tags/tag353.xml"/><Relationship Id="rId58" Type="http://schemas.openxmlformats.org/officeDocument/2006/relationships/tags" Target="../tags/tag352.xml"/><Relationship Id="rId57" Type="http://schemas.openxmlformats.org/officeDocument/2006/relationships/tags" Target="../tags/tag351.xml"/><Relationship Id="rId56" Type="http://schemas.openxmlformats.org/officeDocument/2006/relationships/tags" Target="../tags/tag350.xml"/><Relationship Id="rId55" Type="http://schemas.openxmlformats.org/officeDocument/2006/relationships/tags" Target="../tags/tag349.xml"/><Relationship Id="rId54" Type="http://schemas.openxmlformats.org/officeDocument/2006/relationships/tags" Target="../tags/tag348.xml"/><Relationship Id="rId53" Type="http://schemas.openxmlformats.org/officeDocument/2006/relationships/tags" Target="../tags/tag347.xml"/><Relationship Id="rId52" Type="http://schemas.openxmlformats.org/officeDocument/2006/relationships/tags" Target="../tags/tag346.xml"/><Relationship Id="rId51" Type="http://schemas.openxmlformats.org/officeDocument/2006/relationships/tags" Target="../tags/tag345.xml"/><Relationship Id="rId50" Type="http://schemas.openxmlformats.org/officeDocument/2006/relationships/tags" Target="../tags/tag344.xml"/><Relationship Id="rId5" Type="http://schemas.openxmlformats.org/officeDocument/2006/relationships/tags" Target="../tags/tag299.xml"/><Relationship Id="rId49" Type="http://schemas.openxmlformats.org/officeDocument/2006/relationships/tags" Target="../tags/tag343.xml"/><Relationship Id="rId48" Type="http://schemas.openxmlformats.org/officeDocument/2006/relationships/tags" Target="../tags/tag342.xml"/><Relationship Id="rId47" Type="http://schemas.openxmlformats.org/officeDocument/2006/relationships/tags" Target="../tags/tag341.xml"/><Relationship Id="rId46" Type="http://schemas.openxmlformats.org/officeDocument/2006/relationships/tags" Target="../tags/tag340.xml"/><Relationship Id="rId45" Type="http://schemas.openxmlformats.org/officeDocument/2006/relationships/tags" Target="../tags/tag339.xml"/><Relationship Id="rId44" Type="http://schemas.openxmlformats.org/officeDocument/2006/relationships/tags" Target="../tags/tag338.xml"/><Relationship Id="rId43" Type="http://schemas.openxmlformats.org/officeDocument/2006/relationships/tags" Target="../tags/tag337.xml"/><Relationship Id="rId42" Type="http://schemas.openxmlformats.org/officeDocument/2006/relationships/tags" Target="../tags/tag336.xml"/><Relationship Id="rId41" Type="http://schemas.openxmlformats.org/officeDocument/2006/relationships/tags" Target="../tags/tag335.xml"/><Relationship Id="rId40" Type="http://schemas.openxmlformats.org/officeDocument/2006/relationships/tags" Target="../tags/tag334.xml"/><Relationship Id="rId4" Type="http://schemas.openxmlformats.org/officeDocument/2006/relationships/tags" Target="../tags/tag298.xml"/><Relationship Id="rId39" Type="http://schemas.openxmlformats.org/officeDocument/2006/relationships/tags" Target="../tags/tag333.xml"/><Relationship Id="rId38" Type="http://schemas.openxmlformats.org/officeDocument/2006/relationships/tags" Target="../tags/tag332.xml"/><Relationship Id="rId37" Type="http://schemas.openxmlformats.org/officeDocument/2006/relationships/tags" Target="../tags/tag331.xml"/><Relationship Id="rId36" Type="http://schemas.openxmlformats.org/officeDocument/2006/relationships/tags" Target="../tags/tag330.xml"/><Relationship Id="rId35" Type="http://schemas.openxmlformats.org/officeDocument/2006/relationships/tags" Target="../tags/tag329.xml"/><Relationship Id="rId34" Type="http://schemas.openxmlformats.org/officeDocument/2006/relationships/tags" Target="../tags/tag328.xml"/><Relationship Id="rId33" Type="http://schemas.openxmlformats.org/officeDocument/2006/relationships/tags" Target="../tags/tag327.xml"/><Relationship Id="rId32" Type="http://schemas.openxmlformats.org/officeDocument/2006/relationships/tags" Target="../tags/tag326.xml"/><Relationship Id="rId31" Type="http://schemas.openxmlformats.org/officeDocument/2006/relationships/tags" Target="../tags/tag325.xml"/><Relationship Id="rId30" Type="http://schemas.openxmlformats.org/officeDocument/2006/relationships/tags" Target="../tags/tag324.xml"/><Relationship Id="rId3" Type="http://schemas.openxmlformats.org/officeDocument/2006/relationships/tags" Target="../tags/tag297.xml"/><Relationship Id="rId29" Type="http://schemas.openxmlformats.org/officeDocument/2006/relationships/tags" Target="../tags/tag323.xml"/><Relationship Id="rId28" Type="http://schemas.openxmlformats.org/officeDocument/2006/relationships/tags" Target="../tags/tag322.xml"/><Relationship Id="rId27" Type="http://schemas.openxmlformats.org/officeDocument/2006/relationships/tags" Target="../tags/tag321.xml"/><Relationship Id="rId26" Type="http://schemas.openxmlformats.org/officeDocument/2006/relationships/tags" Target="../tags/tag320.xml"/><Relationship Id="rId25" Type="http://schemas.openxmlformats.org/officeDocument/2006/relationships/tags" Target="../tags/tag319.xml"/><Relationship Id="rId24" Type="http://schemas.openxmlformats.org/officeDocument/2006/relationships/tags" Target="../tags/tag318.xml"/><Relationship Id="rId23" Type="http://schemas.openxmlformats.org/officeDocument/2006/relationships/tags" Target="../tags/tag317.xml"/><Relationship Id="rId22" Type="http://schemas.openxmlformats.org/officeDocument/2006/relationships/tags" Target="../tags/tag316.xml"/><Relationship Id="rId21" Type="http://schemas.openxmlformats.org/officeDocument/2006/relationships/tags" Target="../tags/tag315.xml"/><Relationship Id="rId20" Type="http://schemas.openxmlformats.org/officeDocument/2006/relationships/tags" Target="../tags/tag314.xml"/><Relationship Id="rId2" Type="http://schemas.openxmlformats.org/officeDocument/2006/relationships/tags" Target="../tags/tag296.xml"/><Relationship Id="rId19" Type="http://schemas.openxmlformats.org/officeDocument/2006/relationships/tags" Target="../tags/tag313.xml"/><Relationship Id="rId18" Type="http://schemas.openxmlformats.org/officeDocument/2006/relationships/tags" Target="../tags/tag312.xml"/><Relationship Id="rId17" Type="http://schemas.openxmlformats.org/officeDocument/2006/relationships/tags" Target="../tags/tag311.xml"/><Relationship Id="rId16" Type="http://schemas.openxmlformats.org/officeDocument/2006/relationships/tags" Target="../tags/tag310.xml"/><Relationship Id="rId15" Type="http://schemas.openxmlformats.org/officeDocument/2006/relationships/tags" Target="../tags/tag309.xml"/><Relationship Id="rId14" Type="http://schemas.openxmlformats.org/officeDocument/2006/relationships/tags" Target="../tags/tag308.xml"/><Relationship Id="rId13" Type="http://schemas.openxmlformats.org/officeDocument/2006/relationships/tags" Target="../tags/tag307.xml"/><Relationship Id="rId12" Type="http://schemas.openxmlformats.org/officeDocument/2006/relationships/tags" Target="../tags/tag306.xml"/><Relationship Id="rId11" Type="http://schemas.openxmlformats.org/officeDocument/2006/relationships/tags" Target="../tags/tag305.xml"/><Relationship Id="rId10" Type="http://schemas.openxmlformats.org/officeDocument/2006/relationships/tags" Target="../tags/tag304.xml"/><Relationship Id="rId1" Type="http://schemas.openxmlformats.org/officeDocument/2006/relationships/tags" Target="../tags/tag295.xml"/></Relationships>
</file>

<file path=ppt/slides/_rels/slide48.xml.rels><?xml version="1.0" encoding="UTF-8" standalone="yes"?>
<Relationships xmlns="http://schemas.openxmlformats.org/package/2006/relationships"><Relationship Id="rId90" Type="http://schemas.openxmlformats.org/officeDocument/2006/relationships/slideLayout" Target="../slideLayouts/slideLayout1.xml"/><Relationship Id="rId9" Type="http://schemas.openxmlformats.org/officeDocument/2006/relationships/tags" Target="../tags/tag389.xml"/><Relationship Id="rId89" Type="http://schemas.openxmlformats.org/officeDocument/2006/relationships/tags" Target="../tags/tag469.xml"/><Relationship Id="rId88" Type="http://schemas.openxmlformats.org/officeDocument/2006/relationships/tags" Target="../tags/tag468.xml"/><Relationship Id="rId87" Type="http://schemas.openxmlformats.org/officeDocument/2006/relationships/tags" Target="../tags/tag467.xml"/><Relationship Id="rId86" Type="http://schemas.openxmlformats.org/officeDocument/2006/relationships/tags" Target="../tags/tag466.xml"/><Relationship Id="rId85" Type="http://schemas.openxmlformats.org/officeDocument/2006/relationships/tags" Target="../tags/tag465.xml"/><Relationship Id="rId84" Type="http://schemas.openxmlformats.org/officeDocument/2006/relationships/tags" Target="../tags/tag464.xml"/><Relationship Id="rId83" Type="http://schemas.openxmlformats.org/officeDocument/2006/relationships/tags" Target="../tags/tag463.xml"/><Relationship Id="rId82" Type="http://schemas.openxmlformats.org/officeDocument/2006/relationships/tags" Target="../tags/tag462.xml"/><Relationship Id="rId81" Type="http://schemas.openxmlformats.org/officeDocument/2006/relationships/tags" Target="../tags/tag461.xml"/><Relationship Id="rId80" Type="http://schemas.openxmlformats.org/officeDocument/2006/relationships/tags" Target="../tags/tag460.xml"/><Relationship Id="rId8" Type="http://schemas.openxmlformats.org/officeDocument/2006/relationships/tags" Target="../tags/tag388.xml"/><Relationship Id="rId79" Type="http://schemas.openxmlformats.org/officeDocument/2006/relationships/tags" Target="../tags/tag459.xml"/><Relationship Id="rId78" Type="http://schemas.openxmlformats.org/officeDocument/2006/relationships/tags" Target="../tags/tag458.xml"/><Relationship Id="rId77" Type="http://schemas.openxmlformats.org/officeDocument/2006/relationships/tags" Target="../tags/tag457.xml"/><Relationship Id="rId76" Type="http://schemas.openxmlformats.org/officeDocument/2006/relationships/tags" Target="../tags/tag456.xml"/><Relationship Id="rId75" Type="http://schemas.openxmlformats.org/officeDocument/2006/relationships/tags" Target="../tags/tag455.xml"/><Relationship Id="rId74" Type="http://schemas.openxmlformats.org/officeDocument/2006/relationships/tags" Target="../tags/tag454.xml"/><Relationship Id="rId73" Type="http://schemas.openxmlformats.org/officeDocument/2006/relationships/tags" Target="../tags/tag453.xml"/><Relationship Id="rId72" Type="http://schemas.openxmlformats.org/officeDocument/2006/relationships/tags" Target="../tags/tag452.xml"/><Relationship Id="rId71" Type="http://schemas.openxmlformats.org/officeDocument/2006/relationships/tags" Target="../tags/tag451.xml"/><Relationship Id="rId70" Type="http://schemas.openxmlformats.org/officeDocument/2006/relationships/tags" Target="../tags/tag450.xml"/><Relationship Id="rId7" Type="http://schemas.openxmlformats.org/officeDocument/2006/relationships/tags" Target="../tags/tag387.xml"/><Relationship Id="rId69" Type="http://schemas.openxmlformats.org/officeDocument/2006/relationships/tags" Target="../tags/tag449.xml"/><Relationship Id="rId68" Type="http://schemas.openxmlformats.org/officeDocument/2006/relationships/tags" Target="../tags/tag448.xml"/><Relationship Id="rId67" Type="http://schemas.openxmlformats.org/officeDocument/2006/relationships/tags" Target="../tags/tag447.xml"/><Relationship Id="rId66" Type="http://schemas.openxmlformats.org/officeDocument/2006/relationships/tags" Target="../tags/tag446.xml"/><Relationship Id="rId65" Type="http://schemas.openxmlformats.org/officeDocument/2006/relationships/tags" Target="../tags/tag445.xml"/><Relationship Id="rId64" Type="http://schemas.openxmlformats.org/officeDocument/2006/relationships/tags" Target="../tags/tag444.xml"/><Relationship Id="rId63" Type="http://schemas.openxmlformats.org/officeDocument/2006/relationships/tags" Target="../tags/tag443.xml"/><Relationship Id="rId62" Type="http://schemas.openxmlformats.org/officeDocument/2006/relationships/tags" Target="../tags/tag442.xml"/><Relationship Id="rId61" Type="http://schemas.openxmlformats.org/officeDocument/2006/relationships/tags" Target="../tags/tag441.xml"/><Relationship Id="rId60" Type="http://schemas.openxmlformats.org/officeDocument/2006/relationships/tags" Target="../tags/tag440.xml"/><Relationship Id="rId6" Type="http://schemas.openxmlformats.org/officeDocument/2006/relationships/tags" Target="../tags/tag386.xml"/><Relationship Id="rId59" Type="http://schemas.openxmlformats.org/officeDocument/2006/relationships/tags" Target="../tags/tag439.xml"/><Relationship Id="rId58" Type="http://schemas.openxmlformats.org/officeDocument/2006/relationships/tags" Target="../tags/tag438.xml"/><Relationship Id="rId57" Type="http://schemas.openxmlformats.org/officeDocument/2006/relationships/tags" Target="../tags/tag437.xml"/><Relationship Id="rId56" Type="http://schemas.openxmlformats.org/officeDocument/2006/relationships/tags" Target="../tags/tag436.xml"/><Relationship Id="rId55" Type="http://schemas.openxmlformats.org/officeDocument/2006/relationships/tags" Target="../tags/tag435.xml"/><Relationship Id="rId54" Type="http://schemas.openxmlformats.org/officeDocument/2006/relationships/tags" Target="../tags/tag434.xml"/><Relationship Id="rId53" Type="http://schemas.openxmlformats.org/officeDocument/2006/relationships/tags" Target="../tags/tag433.xml"/><Relationship Id="rId52" Type="http://schemas.openxmlformats.org/officeDocument/2006/relationships/tags" Target="../tags/tag432.xml"/><Relationship Id="rId51" Type="http://schemas.openxmlformats.org/officeDocument/2006/relationships/tags" Target="../tags/tag431.xml"/><Relationship Id="rId50" Type="http://schemas.openxmlformats.org/officeDocument/2006/relationships/tags" Target="../tags/tag430.xml"/><Relationship Id="rId5" Type="http://schemas.openxmlformats.org/officeDocument/2006/relationships/tags" Target="../tags/tag385.xml"/><Relationship Id="rId49" Type="http://schemas.openxmlformats.org/officeDocument/2006/relationships/tags" Target="../tags/tag429.xml"/><Relationship Id="rId48" Type="http://schemas.openxmlformats.org/officeDocument/2006/relationships/tags" Target="../tags/tag428.xml"/><Relationship Id="rId47" Type="http://schemas.openxmlformats.org/officeDocument/2006/relationships/tags" Target="../tags/tag427.xml"/><Relationship Id="rId46" Type="http://schemas.openxmlformats.org/officeDocument/2006/relationships/tags" Target="../tags/tag426.xml"/><Relationship Id="rId45" Type="http://schemas.openxmlformats.org/officeDocument/2006/relationships/tags" Target="../tags/tag425.xml"/><Relationship Id="rId44" Type="http://schemas.openxmlformats.org/officeDocument/2006/relationships/tags" Target="../tags/tag424.xml"/><Relationship Id="rId43" Type="http://schemas.openxmlformats.org/officeDocument/2006/relationships/tags" Target="../tags/tag423.xml"/><Relationship Id="rId42" Type="http://schemas.openxmlformats.org/officeDocument/2006/relationships/tags" Target="../tags/tag422.xml"/><Relationship Id="rId41" Type="http://schemas.openxmlformats.org/officeDocument/2006/relationships/tags" Target="../tags/tag421.xml"/><Relationship Id="rId40" Type="http://schemas.openxmlformats.org/officeDocument/2006/relationships/tags" Target="../tags/tag420.xml"/><Relationship Id="rId4" Type="http://schemas.openxmlformats.org/officeDocument/2006/relationships/tags" Target="../tags/tag384.xml"/><Relationship Id="rId39" Type="http://schemas.openxmlformats.org/officeDocument/2006/relationships/tags" Target="../tags/tag419.xml"/><Relationship Id="rId38" Type="http://schemas.openxmlformats.org/officeDocument/2006/relationships/tags" Target="../tags/tag418.xml"/><Relationship Id="rId37" Type="http://schemas.openxmlformats.org/officeDocument/2006/relationships/tags" Target="../tags/tag417.xml"/><Relationship Id="rId36" Type="http://schemas.openxmlformats.org/officeDocument/2006/relationships/tags" Target="../tags/tag416.xml"/><Relationship Id="rId35" Type="http://schemas.openxmlformats.org/officeDocument/2006/relationships/tags" Target="../tags/tag415.xml"/><Relationship Id="rId34" Type="http://schemas.openxmlformats.org/officeDocument/2006/relationships/tags" Target="../tags/tag414.xml"/><Relationship Id="rId33" Type="http://schemas.openxmlformats.org/officeDocument/2006/relationships/tags" Target="../tags/tag413.xml"/><Relationship Id="rId32" Type="http://schemas.openxmlformats.org/officeDocument/2006/relationships/tags" Target="../tags/tag412.xml"/><Relationship Id="rId31" Type="http://schemas.openxmlformats.org/officeDocument/2006/relationships/tags" Target="../tags/tag411.xml"/><Relationship Id="rId30" Type="http://schemas.openxmlformats.org/officeDocument/2006/relationships/tags" Target="../tags/tag410.xml"/><Relationship Id="rId3" Type="http://schemas.openxmlformats.org/officeDocument/2006/relationships/tags" Target="../tags/tag383.xml"/><Relationship Id="rId29" Type="http://schemas.openxmlformats.org/officeDocument/2006/relationships/tags" Target="../tags/tag409.xml"/><Relationship Id="rId28" Type="http://schemas.openxmlformats.org/officeDocument/2006/relationships/tags" Target="../tags/tag408.xml"/><Relationship Id="rId27" Type="http://schemas.openxmlformats.org/officeDocument/2006/relationships/tags" Target="../tags/tag407.xml"/><Relationship Id="rId26" Type="http://schemas.openxmlformats.org/officeDocument/2006/relationships/tags" Target="../tags/tag406.xml"/><Relationship Id="rId25" Type="http://schemas.openxmlformats.org/officeDocument/2006/relationships/tags" Target="../tags/tag405.xml"/><Relationship Id="rId24" Type="http://schemas.openxmlformats.org/officeDocument/2006/relationships/tags" Target="../tags/tag404.xml"/><Relationship Id="rId23" Type="http://schemas.openxmlformats.org/officeDocument/2006/relationships/tags" Target="../tags/tag403.xml"/><Relationship Id="rId22" Type="http://schemas.openxmlformats.org/officeDocument/2006/relationships/tags" Target="../tags/tag402.xml"/><Relationship Id="rId21" Type="http://schemas.openxmlformats.org/officeDocument/2006/relationships/tags" Target="../tags/tag401.xml"/><Relationship Id="rId20" Type="http://schemas.openxmlformats.org/officeDocument/2006/relationships/tags" Target="../tags/tag400.xml"/><Relationship Id="rId2" Type="http://schemas.openxmlformats.org/officeDocument/2006/relationships/tags" Target="../tags/tag382.xml"/><Relationship Id="rId19" Type="http://schemas.openxmlformats.org/officeDocument/2006/relationships/tags" Target="../tags/tag399.xml"/><Relationship Id="rId18" Type="http://schemas.openxmlformats.org/officeDocument/2006/relationships/tags" Target="../tags/tag398.xml"/><Relationship Id="rId17" Type="http://schemas.openxmlformats.org/officeDocument/2006/relationships/tags" Target="../tags/tag397.xml"/><Relationship Id="rId16" Type="http://schemas.openxmlformats.org/officeDocument/2006/relationships/tags" Target="../tags/tag396.xml"/><Relationship Id="rId15" Type="http://schemas.openxmlformats.org/officeDocument/2006/relationships/tags" Target="../tags/tag395.xml"/><Relationship Id="rId14" Type="http://schemas.openxmlformats.org/officeDocument/2006/relationships/tags" Target="../tags/tag394.xml"/><Relationship Id="rId13" Type="http://schemas.openxmlformats.org/officeDocument/2006/relationships/tags" Target="../tags/tag393.xml"/><Relationship Id="rId12" Type="http://schemas.openxmlformats.org/officeDocument/2006/relationships/tags" Target="../tags/tag392.xml"/><Relationship Id="rId11" Type="http://schemas.openxmlformats.org/officeDocument/2006/relationships/tags" Target="../tags/tag391.xml"/><Relationship Id="rId10" Type="http://schemas.openxmlformats.org/officeDocument/2006/relationships/tags" Target="../tags/tag390.xml"/><Relationship Id="rId1" Type="http://schemas.openxmlformats.org/officeDocument/2006/relationships/image" Target="../media/image5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8.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9.pn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1.png"/><Relationship Id="rId1" Type="http://schemas.openxmlformats.org/officeDocument/2006/relationships/image" Target="../media/image60.pn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3.png"/><Relationship Id="rId1" Type="http://schemas.openxmlformats.org/officeDocument/2006/relationships/image" Target="../media/image62.pn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3.png"/><Relationship Id="rId1" Type="http://schemas.openxmlformats.org/officeDocument/2006/relationships/image" Target="../media/image64.png"/></Relationships>
</file>

<file path=ppt/slides/_rels/slide5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6.png"/><Relationship Id="rId2" Type="http://schemas.openxmlformats.org/officeDocument/2006/relationships/image" Target="../media/image63.png"/><Relationship Id="rId1" Type="http://schemas.openxmlformats.org/officeDocument/2006/relationships/image" Target="../media/image6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7.png"/></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9.png"/><Relationship Id="rId1" Type="http://schemas.openxmlformats.org/officeDocument/2006/relationships/image" Target="../media/image6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9.png"/><Relationship Id="rId2" Type="http://schemas.openxmlformats.org/officeDocument/2006/relationships/image" Target="../media/image71.png"/><Relationship Id="rId1" Type="http://schemas.openxmlformats.org/officeDocument/2006/relationships/image" Target="../media/image7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76.wmf"/><Relationship Id="rId7" Type="http://schemas.openxmlformats.org/officeDocument/2006/relationships/oleObject" Target="../embeddings/oleObject4.bin"/><Relationship Id="rId6" Type="http://schemas.openxmlformats.org/officeDocument/2006/relationships/image" Target="../media/image75.wmf"/><Relationship Id="rId5" Type="http://schemas.openxmlformats.org/officeDocument/2006/relationships/oleObject" Target="../embeddings/oleObject3.bin"/><Relationship Id="rId4" Type="http://schemas.openxmlformats.org/officeDocument/2006/relationships/image" Target="../media/image74.wmf"/><Relationship Id="rId3" Type="http://schemas.openxmlformats.org/officeDocument/2006/relationships/oleObject" Target="../embeddings/oleObject2.bin"/><Relationship Id="rId2" Type="http://schemas.openxmlformats.org/officeDocument/2006/relationships/image" Target="../media/image73.wmf"/><Relationship Id="rId10" Type="http://schemas.openxmlformats.org/officeDocument/2006/relationships/vmlDrawing" Target="../drawings/vmlDrawing1.vml"/><Relationship Id="rId1" Type="http://schemas.openxmlformats.org/officeDocument/2006/relationships/oleObject" Target="../embeddings/oleObject1.bin"/></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7.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8.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1.png"/><Relationship Id="rId1" Type="http://schemas.openxmlformats.org/officeDocument/2006/relationships/image" Target="../media/image80.png"/></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1.png"/><Relationship Id="rId1" Type="http://schemas.openxmlformats.org/officeDocument/2006/relationships/image" Target="../media/image82.png"/></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1.png"/><Relationship Id="rId1" Type="http://schemas.openxmlformats.org/officeDocument/2006/relationships/image" Target="../media/image83.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4.emf"/></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5.emf"/></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6.emf"/></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7.emf"/></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7.emf"/></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8.emf"/></Relationships>
</file>

<file path=ppt/slides/_rels/slide7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image" Target="../media/image8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image" Target="../media/image92.png"/></Relationships>
</file>

<file path=ppt/slides/_rels/slide8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98.png"/><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image" Target="../media/image95.png"/></Relationships>
</file>

<file path=ppt/slides/_rels/slide83.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104.png"/><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image" Target="../media/image101.png"/><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image" Target="../media/image98.png"/></Relationships>
</file>

<file path=ppt/slides/_rels/slide84.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107.png"/><Relationship Id="rId5" Type="http://schemas.openxmlformats.org/officeDocument/2006/relationships/image" Target="../media/image106.png"/><Relationship Id="rId4" Type="http://schemas.openxmlformats.org/officeDocument/2006/relationships/image" Target="../media/image105.png"/><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image" Target="../media/image101.png"/></Relationships>
</file>

<file path=ppt/slides/_rels/slide8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image" Target="../media/image108.png"/></Relationships>
</file>

<file path=ppt/slides/_rels/slide86.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13.png"/><Relationship Id="rId4" Type="http://schemas.openxmlformats.org/officeDocument/2006/relationships/image" Target="../media/image112.png"/><Relationship Id="rId3" Type="http://schemas.openxmlformats.org/officeDocument/2006/relationships/image" Target="../media/image111.png"/><Relationship Id="rId2" Type="http://schemas.openxmlformats.org/officeDocument/2006/relationships/image" Target="../media/image106.png"/><Relationship Id="rId1" Type="http://schemas.openxmlformats.org/officeDocument/2006/relationships/image" Target="../media/image104.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9087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6030080"/>
            <a:ext cx="9152792" cy="83671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txBox="1"/>
          <p:nvPr>
            <p:custDataLst>
              <p:tags r:id="rId1"/>
            </p:custDataLst>
          </p:nvPr>
        </p:nvSpPr>
        <p:spPr>
          <a:xfrm>
            <a:off x="318782" y="2060848"/>
            <a:ext cx="8556770" cy="1325563"/>
          </a:xfrm>
          <a:prstGeom prst="rect">
            <a:avLst/>
          </a:prstGeom>
        </p:spPr>
        <p:txBody>
          <a:bodyPr/>
          <a:lstStyle>
            <a:lvl1pPr algn="l" defTabSz="914400" rtl="0" eaLnBrk="1" latinLnBrk="0" hangingPunct="1">
              <a:spcBef>
                <a:spcPct val="0"/>
              </a:spcBef>
              <a:buNone/>
              <a:defRPr sz="3600" kern="1200">
                <a:solidFill>
                  <a:schemeClr val="tx1"/>
                </a:solidFill>
                <a:latin typeface="+mj-lt"/>
                <a:ea typeface="+mj-ea"/>
                <a:cs typeface="+mj-cs"/>
              </a:defRPr>
            </a:lvl1pPr>
          </a:lstStyle>
          <a:p>
            <a:pPr algn="ctr"/>
            <a:r>
              <a:rPr lang="zh-CN" altLang="en-US" sz="6000" b="1" dirty="0" smtClean="0">
                <a:latin typeface="黑体" panose="02010609060101010101" pitchFamily="49" charset="-122"/>
                <a:ea typeface="黑体" panose="02010609060101010101" pitchFamily="49" charset="-122"/>
              </a:rPr>
              <a:t>机器学习</a:t>
            </a:r>
            <a:br>
              <a:rPr lang="en-US" altLang="zh-CN" dirty="0" smtClean="0">
                <a:latin typeface="黑体" panose="02010609060101010101" pitchFamily="49" charset="-122"/>
                <a:ea typeface="黑体" panose="02010609060101010101" pitchFamily="49" charset="-122"/>
              </a:rPr>
            </a:br>
            <a:endParaRPr lang="en-US" altLang="zh-CN" dirty="0" smtClean="0">
              <a:latin typeface="黑体" panose="02010609060101010101" pitchFamily="49" charset="-122"/>
              <a:ea typeface="黑体" panose="02010609060101010101" pitchFamily="49" charset="-122"/>
            </a:endParaRPr>
          </a:p>
          <a:p>
            <a:pPr algn="ctr">
              <a:spcAft>
                <a:spcPts val="1200"/>
              </a:spcAft>
            </a:pPr>
            <a:endParaRPr lang="zh-CN" altLang="en-US" sz="3200" dirty="0" smtClean="0">
              <a:latin typeface="黑体" panose="02010609060101010101" pitchFamily="49" charset="-122"/>
              <a:ea typeface="黑体" panose="02010609060101010101" pitchFamily="49" charset="-122"/>
            </a:endParaRPr>
          </a:p>
          <a:p>
            <a:pPr algn="ctr">
              <a:spcAft>
                <a:spcPts val="1200"/>
              </a:spcAft>
            </a:pPr>
            <a:r>
              <a:rPr lang="zh-CN" altLang="en-US" sz="3200" dirty="0" smtClean="0">
                <a:latin typeface="黑体" panose="02010609060101010101" pitchFamily="49" charset="-122"/>
                <a:ea typeface="黑体" panose="02010609060101010101" pitchFamily="49" charset="-122"/>
              </a:rPr>
              <a:t>李成龙</a:t>
            </a:r>
            <a:br>
              <a:rPr lang="en-US" altLang="zh-CN" sz="800" dirty="0" smtClean="0">
                <a:latin typeface="黑体" panose="02010609060101010101" pitchFamily="49" charset="-122"/>
                <a:ea typeface="黑体" panose="02010609060101010101" pitchFamily="49" charset="-122"/>
              </a:rPr>
            </a:br>
            <a:br>
              <a:rPr lang="en-US" altLang="zh-CN" sz="2000" dirty="0" smtClean="0">
                <a:latin typeface="黑体" panose="02010609060101010101" pitchFamily="49" charset="-122"/>
                <a:ea typeface="黑体" panose="02010609060101010101" pitchFamily="49" charset="-122"/>
              </a:rPr>
            </a:br>
            <a:r>
              <a:rPr lang="zh-CN" altLang="en-US" sz="2000" dirty="0" smtClean="0">
                <a:latin typeface="黑体" panose="02010609060101010101" pitchFamily="49" charset="-122"/>
                <a:ea typeface="黑体" panose="02010609060101010101" pitchFamily="49" charset="-122"/>
              </a:rPr>
              <a:t>安徽大学人工智能学院</a:t>
            </a:r>
            <a:endParaRPr lang="zh-CN" altLang="en-US" sz="20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集成学习</a:t>
            </a:r>
            <a:r>
              <a:rPr lang="zh-CN" altLang="en-US" b="1" dirty="0">
                <a:latin typeface="黑体" panose="02010609060101010101" pitchFamily="49" charset="-122"/>
                <a:ea typeface="黑体" panose="02010609060101010101" pitchFamily="49" charset="-122"/>
                <a:sym typeface="+mn-ea"/>
              </a:rPr>
              <a:t>概述</a:t>
            </a:r>
            <a:endParaRPr lang="en-US" altLang="zh-CN"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a:latin typeface="黑体" panose="02010609060101010101" pitchFamily="49" charset="-122"/>
                <a:ea typeface="黑体" panose="02010609060101010101" pitchFamily="49" charset="-122"/>
              </a:rPr>
              <a:t>集成</a:t>
            </a:r>
            <a:r>
              <a:rPr lang="zh-CN" altLang="en-US" sz="2800" b="1" dirty="0" smtClean="0">
                <a:latin typeface="黑体" panose="02010609060101010101" pitchFamily="49" charset="-122"/>
                <a:ea typeface="黑体" panose="02010609060101010101" pitchFamily="49" charset="-122"/>
              </a:rPr>
              <a:t>学习概念</a:t>
            </a:r>
            <a:endParaRPr lang="en-US" altLang="zh-CN" sz="2800" b="1" dirty="0" smtClean="0">
              <a:latin typeface="黑体" panose="02010609060101010101" pitchFamily="49" charset="-122"/>
              <a:ea typeface="黑体" panose="02010609060101010101" pitchFamily="49" charset="-122"/>
            </a:endParaRPr>
          </a:p>
          <a:p>
            <a:pPr lvl="1"/>
            <a:r>
              <a:rPr lang="zh-CN" altLang="en-US" sz="2400" dirty="0">
                <a:latin typeface="+mn-ea"/>
                <a:cs typeface="+mn-ea"/>
              </a:rPr>
              <a:t>在选定弱学习器时，集成学习需要通过一定的</a:t>
            </a:r>
            <a:r>
              <a:rPr lang="zh-CN" altLang="en-US" sz="2400" dirty="0">
                <a:solidFill>
                  <a:srgbClr val="0000FF"/>
                </a:solidFill>
                <a:latin typeface="+mn-ea"/>
                <a:cs typeface="+mn-ea"/>
              </a:rPr>
              <a:t>组合策略</a:t>
            </a:r>
            <a:r>
              <a:rPr lang="zh-CN" altLang="en-US" sz="2400" dirty="0">
                <a:latin typeface="+mn-ea"/>
                <a:cs typeface="+mn-ea"/>
              </a:rPr>
              <a:t>将它们组合起来形成较高性能的强学习器</a:t>
            </a:r>
            <a:endParaRPr lang="en-US" altLang="zh-CN" sz="2400" dirty="0">
              <a:latin typeface="+mn-ea"/>
              <a:cs typeface="+mn-ea"/>
            </a:endParaRPr>
          </a:p>
          <a:p>
            <a:pPr lvl="1"/>
            <a:r>
              <a:rPr lang="zh-CN" altLang="en-US" sz="2400" dirty="0">
                <a:latin typeface="+mn-ea"/>
                <a:cs typeface="+mn-ea"/>
              </a:rPr>
              <a:t>使用单个学习器会带来过多的</a:t>
            </a:r>
            <a:r>
              <a:rPr lang="zh-CN" altLang="en-US" sz="2400" dirty="0">
                <a:solidFill>
                  <a:srgbClr val="0000FF"/>
                </a:solidFill>
                <a:latin typeface="+mn-ea"/>
                <a:cs typeface="+mn-ea"/>
              </a:rPr>
              <a:t>模型偏好</a:t>
            </a:r>
            <a:r>
              <a:rPr lang="zh-CN" altLang="en-US" sz="2400" dirty="0">
                <a:latin typeface="+mn-ea"/>
                <a:cs typeface="+mn-ea"/>
              </a:rPr>
              <a:t>，从而产生模型泛化能力不强的现象，结合多个弱学习器则可以有效降低此类风险</a:t>
            </a:r>
            <a:endParaRPr lang="en-US" altLang="zh-CN" sz="2400" dirty="0">
              <a:latin typeface="+mn-ea"/>
              <a:cs typeface="+mn-ea"/>
            </a:endParaRPr>
          </a:p>
          <a:p>
            <a:pPr lvl="1"/>
            <a:endParaRPr lang="zh-CN" altLang="en-US" sz="2400" dirty="0">
              <a:latin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集成学习</a:t>
            </a:r>
            <a:r>
              <a:rPr lang="zh-CN" altLang="en-US" b="1" dirty="0">
                <a:latin typeface="黑体" panose="02010609060101010101" pitchFamily="49" charset="-122"/>
                <a:ea typeface="黑体" panose="02010609060101010101" pitchFamily="49" charset="-122"/>
                <a:sym typeface="+mn-ea"/>
              </a:rPr>
              <a:t>概述</a:t>
            </a:r>
            <a:endParaRPr lang="en-US" altLang="zh-CN"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a:latin typeface="黑体" panose="02010609060101010101" pitchFamily="49" charset="-122"/>
                <a:ea typeface="黑体" panose="02010609060101010101" pitchFamily="49" charset="-122"/>
              </a:rPr>
              <a:t>集成</a:t>
            </a:r>
            <a:r>
              <a:rPr lang="zh-CN" altLang="en-US" sz="2800" b="1" dirty="0" smtClean="0">
                <a:latin typeface="黑体" panose="02010609060101010101" pitchFamily="49" charset="-122"/>
                <a:ea typeface="黑体" panose="02010609060101010101" pitchFamily="49" charset="-122"/>
              </a:rPr>
              <a:t>学习基本范式</a:t>
            </a:r>
            <a:endParaRPr lang="en-US" altLang="zh-CN" sz="2800" b="1" dirty="0" smtClean="0">
              <a:latin typeface="黑体" panose="02010609060101010101" pitchFamily="49" charset="-122"/>
              <a:ea typeface="黑体" panose="02010609060101010101" pitchFamily="49" charset="-122"/>
            </a:endParaRPr>
          </a:p>
          <a:p>
            <a:pPr lvl="1"/>
            <a:r>
              <a:rPr lang="zh-CN" altLang="en-US" sz="2400" dirty="0">
                <a:latin typeface="+mn-ea"/>
                <a:cs typeface="+mn-ea"/>
              </a:rPr>
              <a:t>集成学习包括两个基本步骤</a:t>
            </a:r>
            <a:endParaRPr lang="en-US" altLang="zh-CN" sz="2400" dirty="0">
              <a:latin typeface="+mn-ea"/>
              <a:cs typeface="+mn-ea"/>
            </a:endParaRPr>
          </a:p>
          <a:p>
            <a:pPr lvl="2"/>
            <a:r>
              <a:rPr lang="zh-CN" altLang="en-US" sz="2000" dirty="0">
                <a:solidFill>
                  <a:prstClr val="black"/>
                </a:solidFill>
                <a:latin typeface="+mn-ea"/>
              </a:rPr>
              <a:t>首先根据数据集</a:t>
            </a:r>
            <a:r>
              <a:rPr lang="zh-CN" altLang="en-US" sz="2000" dirty="0">
                <a:solidFill>
                  <a:srgbClr val="0000FF"/>
                </a:solidFill>
                <a:latin typeface="+mn-ea"/>
              </a:rPr>
              <a:t>构造弱学习器</a:t>
            </a:r>
            <a:endParaRPr lang="zh-CN" altLang="en-US" sz="2000" dirty="0">
              <a:solidFill>
                <a:srgbClr val="0000FF"/>
              </a:solidFill>
              <a:latin typeface="+mn-ea"/>
            </a:endParaRPr>
          </a:p>
          <a:p>
            <a:pPr lvl="2"/>
            <a:r>
              <a:rPr lang="zh-CN" altLang="en-US" sz="2000" dirty="0">
                <a:solidFill>
                  <a:prstClr val="black"/>
                </a:solidFill>
                <a:latin typeface="+mn-ea"/>
              </a:rPr>
              <a:t>对</a:t>
            </a:r>
            <a:r>
              <a:rPr lang="zh-CN" altLang="en-US" sz="2000" dirty="0">
                <a:latin typeface="+mn-ea"/>
              </a:rPr>
              <a:t>弱学习器</a:t>
            </a:r>
            <a:r>
              <a:rPr lang="zh-CN" altLang="en-US" sz="2000" dirty="0">
                <a:solidFill>
                  <a:prstClr val="black"/>
                </a:solidFill>
                <a:latin typeface="+mn-ea"/>
              </a:rPr>
              <a:t>进行</a:t>
            </a:r>
            <a:r>
              <a:rPr lang="zh-CN" altLang="en-US" sz="2000" dirty="0">
                <a:solidFill>
                  <a:srgbClr val="0000FF"/>
                </a:solidFill>
                <a:latin typeface="+mn-ea"/>
              </a:rPr>
              <a:t>组合</a:t>
            </a:r>
            <a:r>
              <a:rPr lang="zh-CN" altLang="en-US" sz="2000" dirty="0">
                <a:solidFill>
                  <a:prstClr val="black"/>
                </a:solidFill>
                <a:latin typeface="+mn-ea"/>
              </a:rPr>
              <a:t>得到集成</a:t>
            </a:r>
            <a:r>
              <a:rPr lang="zh-CN" altLang="en-US" sz="2000" dirty="0" smtClean="0">
                <a:solidFill>
                  <a:prstClr val="black"/>
                </a:solidFill>
                <a:latin typeface="+mn-ea"/>
              </a:rPr>
              <a:t>模型</a:t>
            </a:r>
            <a:endParaRPr lang="en-US" altLang="zh-CN" sz="2000" dirty="0">
              <a:latin typeface="+mn-ea"/>
              <a:cs typeface="+mn-ea"/>
            </a:endParaRPr>
          </a:p>
          <a:p>
            <a:pPr lvl="1"/>
            <a:endParaRPr lang="zh-CN" altLang="en-US" sz="2400" dirty="0">
              <a:latin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集成学习</a:t>
            </a:r>
            <a:r>
              <a:rPr lang="zh-CN" altLang="en-US" b="1" dirty="0">
                <a:latin typeface="黑体" panose="02010609060101010101" pitchFamily="49" charset="-122"/>
                <a:ea typeface="黑体" panose="02010609060101010101" pitchFamily="49" charset="-122"/>
                <a:sym typeface="+mn-ea"/>
              </a:rPr>
              <a:t>概述</a:t>
            </a:r>
            <a:endParaRPr lang="en-US" altLang="zh-CN" b="1"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smtClean="0">
                    <a:latin typeface="黑体" panose="02010609060101010101" pitchFamily="49" charset="-122"/>
                    <a:ea typeface="黑体" panose="02010609060101010101" pitchFamily="49" charset="-122"/>
                  </a:rPr>
                  <a:t>集成学习基本范式</a:t>
                </a:r>
                <a:endParaRPr lang="en-US" altLang="zh-CN" sz="2800" b="1" dirty="0" smtClean="0">
                  <a:latin typeface="黑体" panose="02010609060101010101" pitchFamily="49" charset="-122"/>
                  <a:ea typeface="黑体" panose="02010609060101010101" pitchFamily="49" charset="-122"/>
                </a:endParaRPr>
              </a:p>
              <a:p>
                <a:pPr lvl="1"/>
                <a:r>
                  <a:rPr lang="zh-CN" altLang="en-US" sz="2400" dirty="0" smtClean="0">
                    <a:latin typeface="+mn-ea"/>
                    <a:cs typeface="+mn-ea"/>
                  </a:rPr>
                  <a:t>构造弱学习器</a:t>
                </a:r>
                <a:endParaRPr lang="en-US" altLang="zh-CN" sz="2400" dirty="0">
                  <a:latin typeface="+mn-ea"/>
                  <a:cs typeface="+mn-ea"/>
                </a:endParaRPr>
              </a:p>
              <a:p>
                <a:pPr lvl="2"/>
                <a:r>
                  <a:rPr lang="zh-CN" altLang="en-US" sz="2000" dirty="0">
                    <a:solidFill>
                      <a:prstClr val="black"/>
                    </a:solidFill>
                    <a:latin typeface="+mn-ea"/>
                  </a:rPr>
                  <a:t>给定样本数据集</a:t>
                </a:r>
                <a14:m>
                  <m:oMath xmlns:m="http://schemas.openxmlformats.org/officeDocument/2006/math">
                    <m:r>
                      <a:rPr lang="en-US" altLang="zh-CN" sz="2000">
                        <a:solidFill>
                          <a:prstClr val="black"/>
                        </a:solidFill>
                        <a:latin typeface="Cambria Math" panose="02040503050406030204"/>
                      </a:rPr>
                      <m:t>𝐷</m:t>
                    </m:r>
                    <m:r>
                      <a:rPr lang="en-US" altLang="zh-CN" sz="2000">
                        <a:solidFill>
                          <a:prstClr val="black"/>
                        </a:solidFill>
                        <a:latin typeface="Cambria Math" panose="02040503050406030204"/>
                      </a:rPr>
                      <m:t>,</m:t>
                    </m:r>
                  </m:oMath>
                </a14:m>
                <a:r>
                  <a:rPr lang="zh-CN" altLang="en-US" sz="2000" dirty="0">
                    <a:solidFill>
                      <a:prstClr val="black"/>
                    </a:solidFill>
                    <a:latin typeface="+mn-ea"/>
                  </a:rPr>
                  <a:t>对该样本数据集进行某种</a:t>
                </a:r>
                <a:r>
                  <a:rPr lang="zh-CN" altLang="en-US" sz="2000" dirty="0">
                    <a:solidFill>
                      <a:srgbClr val="0000FF"/>
                    </a:solidFill>
                    <a:latin typeface="+mn-ea"/>
                  </a:rPr>
                  <a:t>随机采样</a:t>
                </a:r>
                <a:r>
                  <a:rPr lang="zh-CN" altLang="en-US" sz="2000" dirty="0">
                    <a:solidFill>
                      <a:prstClr val="black"/>
                    </a:solidFill>
                    <a:latin typeface="+mn-ea"/>
                  </a:rPr>
                  <a:t>方式生成多个具有</a:t>
                </a:r>
                <a:r>
                  <a:rPr lang="zh-CN" altLang="en-US" sz="2000" dirty="0">
                    <a:solidFill>
                      <a:srgbClr val="0000FF"/>
                    </a:solidFill>
                    <a:latin typeface="+mn-ea"/>
                  </a:rPr>
                  <a:t>一定差异</a:t>
                </a:r>
                <a:r>
                  <a:rPr lang="zh-CN" altLang="en-US" sz="2000" dirty="0">
                    <a:solidFill>
                      <a:prstClr val="black"/>
                    </a:solidFill>
                    <a:latin typeface="+mn-ea"/>
                  </a:rPr>
                  <a:t>的训练样本集</a:t>
                </a:r>
                <a14:m>
                  <m:oMath xmlns:m="http://schemas.openxmlformats.org/officeDocument/2006/math">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𝐷</m:t>
                        </m:r>
                      </m:e>
                      <m:sub>
                        <m:r>
                          <a:rPr lang="en-US" altLang="zh-CN" sz="2000">
                            <a:solidFill>
                              <a:prstClr val="black"/>
                            </a:solidFill>
                            <a:latin typeface="Cambria Math" panose="02040503050406030204"/>
                          </a:rPr>
                          <m:t>1</m:t>
                        </m:r>
                      </m:sub>
                    </m:sSub>
                    <m:r>
                      <a:rPr lang="en-US" altLang="zh-CN" sz="2000">
                        <a:solidFill>
                          <a:prstClr val="black"/>
                        </a:solidFill>
                        <a:latin typeface="Cambria Math" panose="02040503050406030204"/>
                      </a:rPr>
                      <m:t>,</m:t>
                    </m:r>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𝐷</m:t>
                        </m:r>
                      </m:e>
                      <m:sub>
                        <m:r>
                          <a:rPr lang="en-US" altLang="zh-CN" sz="2000">
                            <a:solidFill>
                              <a:prstClr val="black"/>
                            </a:solidFill>
                            <a:latin typeface="Cambria Math" panose="02040503050406030204"/>
                          </a:rPr>
                          <m:t>2</m:t>
                        </m:r>
                      </m:sub>
                    </m:sSub>
                    <m:r>
                      <a:rPr lang="en-US" altLang="zh-CN" sz="2000">
                        <a:solidFill>
                          <a:prstClr val="black"/>
                        </a:solidFill>
                        <a:latin typeface="Cambria Math" panose="02040503050406030204"/>
                      </a:rPr>
                      <m:t>,⋯</m:t>
                    </m:r>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m:t>
                        </m:r>
                        <m:r>
                          <a:rPr lang="en-US" altLang="zh-CN" sz="2000">
                            <a:solidFill>
                              <a:prstClr val="black"/>
                            </a:solidFill>
                            <a:latin typeface="Cambria Math" panose="02040503050406030204"/>
                          </a:rPr>
                          <m:t>𝐷</m:t>
                        </m:r>
                      </m:e>
                      <m:sub>
                        <m:r>
                          <a:rPr lang="en-US" altLang="zh-CN" sz="2000">
                            <a:solidFill>
                              <a:prstClr val="black"/>
                            </a:solidFill>
                            <a:latin typeface="Cambria Math" panose="02040503050406030204"/>
                          </a:rPr>
                          <m:t>𝑚</m:t>
                        </m:r>
                      </m:sub>
                    </m:sSub>
                  </m:oMath>
                </a14:m>
                <a:endParaRPr lang="en-US" altLang="zh-CN" sz="2000" dirty="0">
                  <a:solidFill>
                    <a:prstClr val="black"/>
                  </a:solidFill>
                  <a:latin typeface="+mn-ea"/>
                </a:endParaRPr>
              </a:p>
              <a:p>
                <a:pPr lvl="2"/>
                <a:r>
                  <a:rPr lang="zh-CN" altLang="en-US" sz="2000" dirty="0">
                    <a:solidFill>
                      <a:prstClr val="black"/>
                    </a:solidFill>
                    <a:latin typeface="+mn-ea"/>
                  </a:rPr>
                  <a:t>分别通过这些训练样本集产生若干具有</a:t>
                </a:r>
                <a:r>
                  <a:rPr lang="zh-CN" altLang="en-US" sz="2000" dirty="0">
                    <a:solidFill>
                      <a:srgbClr val="0000FF"/>
                    </a:solidFill>
                    <a:latin typeface="+mn-ea"/>
                  </a:rPr>
                  <a:t>一定差异</a:t>
                </a:r>
                <a:r>
                  <a:rPr lang="zh-CN" altLang="en-US" sz="2000" dirty="0">
                    <a:solidFill>
                      <a:prstClr val="black"/>
                    </a:solidFill>
                    <a:latin typeface="+mn-ea"/>
                  </a:rPr>
                  <a:t>的弱学习器</a:t>
                </a:r>
                <a14:m>
                  <m:oMath xmlns:m="http://schemas.openxmlformats.org/officeDocument/2006/math">
                    <m:sSub>
                      <m:sSubPr>
                        <m:ctrlPr>
                          <a:rPr lang="en-US" altLang="zh-CN" sz="2000" i="1">
                            <a:solidFill>
                              <a:prstClr val="black"/>
                            </a:solidFill>
                            <a:latin typeface="Cambria Math" panose="02040503050406030204"/>
                          </a:rPr>
                        </m:ctrlPr>
                      </m:sSubPr>
                      <m:e>
                        <m:r>
                          <a:rPr lang="en-US" altLang="zh-CN" sz="2000" smtClean="0">
                            <a:solidFill>
                              <a:prstClr val="black"/>
                            </a:solidFill>
                            <a:latin typeface="Cambria Math" panose="02040503050406030204"/>
                          </a:rPr>
                          <m:t>𝐿</m:t>
                        </m:r>
                      </m:e>
                      <m:sub>
                        <m:r>
                          <a:rPr lang="en-US" altLang="zh-CN" sz="2000">
                            <a:solidFill>
                              <a:prstClr val="black"/>
                            </a:solidFill>
                            <a:latin typeface="Cambria Math" panose="02040503050406030204"/>
                          </a:rPr>
                          <m:t>1</m:t>
                        </m:r>
                      </m:sub>
                    </m:sSub>
                    <m:r>
                      <a:rPr lang="en-US" altLang="zh-CN" sz="2000">
                        <a:solidFill>
                          <a:prstClr val="black"/>
                        </a:solidFill>
                        <a:latin typeface="Cambria Math" panose="02040503050406030204"/>
                      </a:rPr>
                      <m:t>,</m:t>
                    </m:r>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𝐿</m:t>
                        </m:r>
                      </m:e>
                      <m:sub>
                        <m:r>
                          <a:rPr lang="en-US" altLang="zh-CN" sz="2000">
                            <a:solidFill>
                              <a:prstClr val="black"/>
                            </a:solidFill>
                            <a:latin typeface="Cambria Math" panose="02040503050406030204"/>
                          </a:rPr>
                          <m:t>2</m:t>
                        </m:r>
                      </m:sub>
                    </m:sSub>
                    <m:r>
                      <a:rPr lang="en-US" altLang="zh-CN" sz="2000">
                        <a:solidFill>
                          <a:prstClr val="black"/>
                        </a:solidFill>
                        <a:latin typeface="Cambria Math" panose="02040503050406030204"/>
                      </a:rPr>
                      <m:t>,⋯,</m:t>
                    </m:r>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𝐿</m:t>
                        </m:r>
                      </m:e>
                      <m:sub>
                        <m:r>
                          <a:rPr lang="en-US" altLang="zh-CN" sz="2000">
                            <a:solidFill>
                              <a:prstClr val="black"/>
                            </a:solidFill>
                            <a:latin typeface="Cambria Math" panose="02040503050406030204"/>
                          </a:rPr>
                          <m:t>𝑚</m:t>
                        </m:r>
                      </m:sub>
                    </m:sSub>
                    <m:r>
                      <a:rPr lang="zh-CN" altLang="en-US" sz="2000">
                        <a:solidFill>
                          <a:prstClr val="black"/>
                        </a:solidFill>
                        <a:latin typeface="Cambria Math" panose="02040503050406030204"/>
                      </a:rPr>
                      <m:t>，</m:t>
                    </m:r>
                  </m:oMath>
                </a14:m>
                <a:r>
                  <a:rPr lang="zh-CN" altLang="en-US" sz="2000" dirty="0">
                    <a:solidFill>
                      <a:prstClr val="black"/>
                    </a:solidFill>
                    <a:latin typeface="+mn-ea"/>
                  </a:rPr>
                  <a:t>以满足集成学习的要求</a:t>
                </a:r>
                <a:endParaRPr lang="en-US" altLang="zh-CN" sz="2000" dirty="0">
                  <a:solidFill>
                    <a:prstClr val="black"/>
                  </a:solidFill>
                  <a:latin typeface="+mn-ea"/>
                </a:endParaRPr>
              </a:p>
              <a:p>
                <a:pPr lvl="2"/>
                <a:r>
                  <a:rPr lang="zh-CN" altLang="en-US" sz="2000" dirty="0">
                    <a:solidFill>
                      <a:prstClr val="black"/>
                    </a:solidFill>
                    <a:latin typeface="+mn-ea"/>
                  </a:rPr>
                  <a:t>可以如图所示</a:t>
                </a:r>
                <a:r>
                  <a:rPr lang="zh-CN" altLang="en-US" sz="2000" dirty="0">
                    <a:solidFill>
                      <a:srgbClr val="0000FF"/>
                    </a:solidFill>
                    <a:latin typeface="+mn-ea"/>
                  </a:rPr>
                  <a:t>并行执行</a:t>
                </a:r>
                <a:r>
                  <a:rPr lang="zh-CN" altLang="en-US" sz="2000" dirty="0">
                    <a:solidFill>
                      <a:prstClr val="black"/>
                    </a:solidFill>
                    <a:latin typeface="+mn-ea"/>
                  </a:rPr>
                  <a:t>弱学习器构造过程</a:t>
                </a:r>
                <a:endParaRPr lang="en-US" altLang="zh-CN" sz="2000" dirty="0">
                  <a:solidFill>
                    <a:prstClr val="black"/>
                  </a:solidFill>
                  <a:latin typeface="+mn-ea"/>
                </a:endParaRPr>
              </a:p>
              <a:p>
                <a:pPr lvl="1"/>
                <a:endParaRPr lang="zh-CN" altLang="en-US" sz="2400" dirty="0">
                  <a:latin typeface="+mn-ea"/>
                </a:endParaRPr>
              </a:p>
            </p:txBody>
          </p:sp>
        </mc:Choice>
        <mc:Fallback>
          <p:sp>
            <p:nvSpPr>
              <p:cNvPr id="3" name="副标题 2"/>
              <p:cNvSpPr>
                <a:spLocks noRot="1" noChangeAspect="1" noMove="1" noResize="1" noEditPoints="1" noAdjustHandles="1" noChangeArrowheads="1" noChangeShapeType="1" noTextEdit="1"/>
              </p:cNvSpPr>
              <p:nvPr>
                <p:ph type="subTitle" idx="4294967295"/>
              </p:nvPr>
            </p:nvSpPr>
            <p:spPr>
              <a:xfrm>
                <a:off x="395536" y="1124744"/>
                <a:ext cx="8352928" cy="5256584"/>
              </a:xfrm>
              <a:prstGeom prst="rect">
                <a:avLst/>
              </a:prstGeom>
              <a:blipFill rotWithShape="1">
                <a:blip r:embed="rId1"/>
                <a:stretch>
                  <a:fillRect l="-7" t="-3" r="1" b="4"/>
                </a:stretch>
              </a:blipFill>
            </p:spPr>
            <p:txBody>
              <a:bodyPr/>
              <a:lstStyle/>
              <a:p>
                <a:r>
                  <a:rPr lang="zh-CN" altLang="en-US">
                    <a:noFill/>
                  </a:rPr>
                  <a:t> </a:t>
                </a:r>
              </a:p>
            </p:txBody>
          </p:sp>
        </mc:Fallback>
      </mc:AlternateContent>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6962" y="4005064"/>
            <a:ext cx="4410075" cy="258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集成学习</a:t>
            </a:r>
            <a:r>
              <a:rPr lang="zh-CN" altLang="en-US" b="1" dirty="0">
                <a:latin typeface="黑体" panose="02010609060101010101" pitchFamily="49" charset="-122"/>
                <a:ea typeface="黑体" panose="02010609060101010101" pitchFamily="49" charset="-122"/>
                <a:sym typeface="+mn-ea"/>
              </a:rPr>
              <a:t>概述</a:t>
            </a:r>
            <a:endParaRPr lang="en-US" altLang="zh-CN"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a:latin typeface="黑体" panose="02010609060101010101" pitchFamily="49" charset="-122"/>
                <a:ea typeface="黑体" panose="02010609060101010101" pitchFamily="49" charset="-122"/>
              </a:rPr>
              <a:t>集成</a:t>
            </a:r>
            <a:r>
              <a:rPr lang="zh-CN" altLang="en-US" sz="2800" b="1" dirty="0" smtClean="0">
                <a:latin typeface="黑体" panose="02010609060101010101" pitchFamily="49" charset="-122"/>
                <a:ea typeface="黑体" panose="02010609060101010101" pitchFamily="49" charset="-122"/>
              </a:rPr>
              <a:t>学习基本范式</a:t>
            </a:r>
            <a:endParaRPr lang="en-US" altLang="zh-CN" sz="2800" b="1" dirty="0" smtClean="0">
              <a:latin typeface="黑体" panose="02010609060101010101" pitchFamily="49" charset="-122"/>
              <a:ea typeface="黑体" panose="02010609060101010101" pitchFamily="49" charset="-122"/>
            </a:endParaRPr>
          </a:p>
          <a:p>
            <a:pPr lvl="1"/>
            <a:r>
              <a:rPr lang="zh-CN" altLang="en-US" sz="2400" dirty="0" smtClean="0">
                <a:latin typeface="+mn-ea"/>
                <a:cs typeface="+mn-ea"/>
              </a:rPr>
              <a:t>构造弱学习器</a:t>
            </a:r>
            <a:endParaRPr lang="en-US" altLang="zh-CN" sz="2400" dirty="0">
              <a:latin typeface="+mn-ea"/>
              <a:cs typeface="+mn-ea"/>
            </a:endParaRPr>
          </a:p>
          <a:p>
            <a:pPr lvl="2"/>
            <a:r>
              <a:rPr lang="zh-CN" altLang="en-US" sz="2000" dirty="0">
                <a:solidFill>
                  <a:prstClr val="black"/>
                </a:solidFill>
                <a:latin typeface="+mn-ea"/>
              </a:rPr>
              <a:t>并行构造方式忽略了弱学习器之间的某些联系，有时候丢掉一些重要信息</a:t>
            </a:r>
            <a:endParaRPr lang="en-US" altLang="zh-CN" sz="2000" dirty="0">
              <a:solidFill>
                <a:prstClr val="black"/>
              </a:solidFill>
              <a:latin typeface="+mn-ea"/>
            </a:endParaRPr>
          </a:p>
          <a:p>
            <a:pPr lvl="2"/>
            <a:r>
              <a:rPr lang="zh-CN" altLang="en-US" sz="2000" dirty="0">
                <a:solidFill>
                  <a:prstClr val="black"/>
                </a:solidFill>
                <a:latin typeface="+mn-ea"/>
              </a:rPr>
              <a:t>可以用</a:t>
            </a:r>
            <a:r>
              <a:rPr lang="zh-CN" altLang="en-US" sz="2000" dirty="0">
                <a:solidFill>
                  <a:srgbClr val="0000FF"/>
                </a:solidFill>
                <a:latin typeface="+mn-ea"/>
              </a:rPr>
              <a:t>串行的方式</a:t>
            </a:r>
            <a:r>
              <a:rPr lang="zh-CN" altLang="en-US" sz="2000" dirty="0">
                <a:latin typeface="+mn-ea"/>
              </a:rPr>
              <a:t>逐个</a:t>
            </a:r>
            <a:r>
              <a:rPr lang="zh-CN" altLang="en-US" sz="2000" dirty="0">
                <a:solidFill>
                  <a:prstClr val="black"/>
                </a:solidFill>
                <a:latin typeface="+mn-ea"/>
              </a:rPr>
              <a:t>构造弱学习器，使得各弱学习器之间可以存在一定的关联</a:t>
            </a:r>
            <a:endParaRPr lang="en-US" altLang="zh-CN" sz="2000" dirty="0">
              <a:solidFill>
                <a:prstClr val="black"/>
              </a:solidFill>
              <a:latin typeface="+mn-ea"/>
            </a:endParaRPr>
          </a:p>
          <a:p>
            <a:pPr lvl="2"/>
            <a:r>
              <a:rPr lang="zh-CN" altLang="en-US" sz="2000" dirty="0">
                <a:solidFill>
                  <a:prstClr val="black"/>
                </a:solidFill>
                <a:latin typeface="+mn-ea"/>
              </a:rPr>
              <a:t>弱学习器的</a:t>
            </a:r>
            <a:r>
              <a:rPr lang="zh-CN" altLang="en-US" sz="2000" dirty="0">
                <a:solidFill>
                  <a:srgbClr val="0000FF"/>
                </a:solidFill>
                <a:latin typeface="+mn-ea"/>
              </a:rPr>
              <a:t>串行构造</a:t>
            </a:r>
            <a:r>
              <a:rPr lang="zh-CN" altLang="en-US" sz="2000" dirty="0">
                <a:solidFill>
                  <a:prstClr val="black"/>
                </a:solidFill>
                <a:latin typeface="+mn-ea"/>
              </a:rPr>
              <a:t>过程如图所</a:t>
            </a:r>
            <a:r>
              <a:rPr lang="zh-CN" altLang="en-US" sz="2000" dirty="0" smtClean="0">
                <a:solidFill>
                  <a:prstClr val="black"/>
                </a:solidFill>
                <a:latin typeface="+mn-ea"/>
              </a:rPr>
              <a:t>示</a:t>
            </a:r>
            <a:endParaRPr lang="zh-CN" altLang="en-US" sz="2000" dirty="0">
              <a:solidFill>
                <a:prstClr val="black"/>
              </a:solidFill>
              <a:latin typeface="+mn-ea"/>
            </a:endParaRPr>
          </a:p>
        </p:txBody>
      </p:sp>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86012" y="4036268"/>
            <a:ext cx="4371975" cy="270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集成学习</a:t>
            </a:r>
            <a:r>
              <a:rPr lang="zh-CN" altLang="en-US" b="1" dirty="0">
                <a:latin typeface="黑体" panose="02010609060101010101" pitchFamily="49" charset="-122"/>
                <a:ea typeface="黑体" panose="02010609060101010101" pitchFamily="49" charset="-122"/>
                <a:sym typeface="+mn-ea"/>
              </a:rPr>
              <a:t>概述</a:t>
            </a:r>
            <a:endParaRPr lang="en-US" altLang="zh-CN" b="1"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a:latin typeface="黑体" panose="02010609060101010101" pitchFamily="49" charset="-122"/>
                    <a:ea typeface="黑体" panose="02010609060101010101" pitchFamily="49" charset="-122"/>
                  </a:rPr>
                  <a:t>集成</a:t>
                </a:r>
                <a:r>
                  <a:rPr lang="zh-CN" altLang="en-US" sz="2800" b="1" dirty="0" smtClean="0">
                    <a:latin typeface="黑体" panose="02010609060101010101" pitchFamily="49" charset="-122"/>
                    <a:ea typeface="黑体" panose="02010609060101010101" pitchFamily="49" charset="-122"/>
                  </a:rPr>
                  <a:t>学习基本范式</a:t>
                </a:r>
                <a:endParaRPr lang="en-US" altLang="zh-CN" sz="2800" b="1" dirty="0" smtClean="0">
                  <a:latin typeface="黑体" panose="02010609060101010101" pitchFamily="49" charset="-122"/>
                  <a:ea typeface="黑体" panose="02010609060101010101" pitchFamily="49" charset="-122"/>
                </a:endParaRPr>
              </a:p>
              <a:p>
                <a:pPr lvl="1"/>
                <a:r>
                  <a:rPr lang="zh-CN" altLang="en-US" sz="2400" dirty="0">
                    <a:latin typeface="+mn-ea"/>
                    <a:cs typeface="+mn-ea"/>
                  </a:rPr>
                  <a:t>组合</a:t>
                </a:r>
                <a:r>
                  <a:rPr lang="zh-CN" altLang="en-US" sz="2400" dirty="0" smtClean="0">
                    <a:latin typeface="+mn-ea"/>
                    <a:cs typeface="+mn-ea"/>
                  </a:rPr>
                  <a:t>弱学习器</a:t>
                </a:r>
                <a:endParaRPr lang="en-US" altLang="zh-CN" sz="2400" dirty="0">
                  <a:latin typeface="+mn-ea"/>
                  <a:cs typeface="+mn-ea"/>
                </a:endParaRPr>
              </a:p>
              <a:p>
                <a:pPr lvl="2"/>
                <a:r>
                  <a:rPr lang="zh-CN" altLang="en-US" sz="2000" dirty="0">
                    <a:solidFill>
                      <a:prstClr val="black"/>
                    </a:solidFill>
                    <a:latin typeface="+mn-ea"/>
                  </a:rPr>
                  <a:t>在集成学习的弱学习器组合阶段，不同学习任务所用</a:t>
                </a:r>
                <a:r>
                  <a:rPr lang="zh-CN" altLang="en-US" sz="2000" dirty="0">
                    <a:solidFill>
                      <a:srgbClr val="0000FF"/>
                    </a:solidFill>
                    <a:latin typeface="+mn-ea"/>
                  </a:rPr>
                  <a:t>组合策略</a:t>
                </a:r>
                <a:r>
                  <a:rPr lang="zh-CN" altLang="en-US" sz="2000" dirty="0">
                    <a:solidFill>
                      <a:prstClr val="black"/>
                    </a:solidFill>
                    <a:latin typeface="+mn-ea"/>
                  </a:rPr>
                  <a:t>会有所不同</a:t>
                </a:r>
                <a:endParaRPr lang="en-US" altLang="zh-CN" sz="2000" dirty="0">
                  <a:solidFill>
                    <a:prstClr val="black"/>
                  </a:solidFill>
                  <a:latin typeface="+mn-ea"/>
                </a:endParaRPr>
              </a:p>
              <a:p>
                <a:pPr lvl="2"/>
                <a:r>
                  <a:rPr lang="zh-CN" altLang="en-US" sz="2000" dirty="0">
                    <a:solidFill>
                      <a:prstClr val="black"/>
                    </a:solidFill>
                    <a:latin typeface="+mn-ea"/>
                  </a:rPr>
                  <a:t>对于输出空间为实数域的回归任务，通常使用</a:t>
                </a:r>
                <a:r>
                  <a:rPr lang="zh-CN" altLang="en-US" sz="2000" dirty="0">
                    <a:solidFill>
                      <a:srgbClr val="0000FF"/>
                    </a:solidFill>
                    <a:latin typeface="+mn-ea"/>
                  </a:rPr>
                  <a:t>平均法</a:t>
                </a:r>
                <a:r>
                  <a:rPr lang="zh-CN" altLang="en-US" sz="2000" dirty="0">
                    <a:solidFill>
                      <a:prstClr val="black"/>
                    </a:solidFill>
                    <a:latin typeface="+mn-ea"/>
                  </a:rPr>
                  <a:t>实现多个弱回归器的组合</a:t>
                </a:r>
                <a:endParaRPr lang="en-US" altLang="zh-CN" sz="2000" dirty="0">
                  <a:solidFill>
                    <a:prstClr val="black"/>
                  </a:solidFill>
                  <a:latin typeface="+mn-ea"/>
                </a:endParaRPr>
              </a:p>
              <a:p>
                <a:pPr lvl="2"/>
                <a:r>
                  <a:rPr lang="zh-CN" altLang="en-US" sz="2000" dirty="0">
                    <a:solidFill>
                      <a:prstClr val="black"/>
                    </a:solidFill>
                    <a:latin typeface="+mn-ea"/>
                  </a:rPr>
                  <a:t>设有𝑚个弱回归器，第𝑖个弱回归器对样本输入𝑋的预测输出为</a:t>
                </a:r>
                <a14:m>
                  <m:oMath xmlns:m="http://schemas.openxmlformats.org/officeDocument/2006/math">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𝐿</m:t>
                        </m:r>
                      </m:e>
                      <m:sub>
                        <m:r>
                          <a:rPr lang="en-US" altLang="zh-CN" sz="2000">
                            <a:solidFill>
                              <a:prstClr val="black"/>
                            </a:solidFill>
                            <a:latin typeface="Cambria Math" panose="02040503050406030204"/>
                          </a:rPr>
                          <m:t>𝑖</m:t>
                        </m:r>
                      </m:sub>
                    </m:sSub>
                    <m:d>
                      <m:dPr>
                        <m:ctrlPr>
                          <a:rPr lang="en-US" altLang="zh-CN" sz="2000" i="1">
                            <a:solidFill>
                              <a:prstClr val="black"/>
                            </a:solidFill>
                            <a:latin typeface="Cambria Math" panose="02040503050406030204"/>
                          </a:rPr>
                        </m:ctrlPr>
                      </m:dPr>
                      <m:e>
                        <m:r>
                          <a:rPr lang="en-US" altLang="zh-CN" sz="2000">
                            <a:solidFill>
                              <a:prstClr val="black"/>
                            </a:solidFill>
                            <a:latin typeface="Cambria Math" panose="02040503050406030204"/>
                          </a:rPr>
                          <m:t>𝑋</m:t>
                        </m:r>
                      </m:e>
                    </m:d>
                    <m:r>
                      <a:rPr lang="en-US" altLang="zh-CN" sz="2000">
                        <a:solidFill>
                          <a:prstClr val="black"/>
                        </a:solidFill>
                        <a:latin typeface="Cambria Math" panose="02040503050406030204"/>
                      </a:rPr>
                      <m:t> </m:t>
                    </m:r>
                  </m:oMath>
                </a14:m>
                <a:r>
                  <a:rPr lang="zh-CN" altLang="en-US" sz="2000" dirty="0">
                    <a:solidFill>
                      <a:prstClr val="black"/>
                    </a:solidFill>
                    <a:latin typeface="+mn-ea"/>
                  </a:rPr>
                  <a:t>，则可取集成模型</a:t>
                </a:r>
                <a14:m>
                  <m:oMath xmlns:m="http://schemas.openxmlformats.org/officeDocument/2006/math">
                    <m:r>
                      <a:rPr lang="en-US" altLang="zh-CN" sz="2000" i="1">
                        <a:solidFill>
                          <a:prstClr val="black"/>
                        </a:solidFill>
                        <a:latin typeface="Cambria Math" panose="02040503050406030204"/>
                      </a:rPr>
                      <m:t>𝐿</m:t>
                    </m:r>
                    <m:d>
                      <m:dPr>
                        <m:ctrlPr>
                          <a:rPr lang="en-US" altLang="zh-CN" sz="2000" i="1">
                            <a:solidFill>
                              <a:prstClr val="black"/>
                            </a:solidFill>
                            <a:latin typeface="Cambria Math" panose="02040503050406030204"/>
                          </a:rPr>
                        </m:ctrlPr>
                      </m:dPr>
                      <m:e>
                        <m:r>
                          <a:rPr lang="en-US" altLang="zh-CN" sz="2000">
                            <a:solidFill>
                              <a:prstClr val="black"/>
                            </a:solidFill>
                            <a:latin typeface="Cambria Math" panose="02040503050406030204"/>
                          </a:rPr>
                          <m:t>𝑋</m:t>
                        </m:r>
                      </m:e>
                    </m:d>
                  </m:oMath>
                </a14:m>
                <a:r>
                  <a:rPr lang="zh-CN" altLang="en-US" sz="2000" dirty="0">
                    <a:solidFill>
                      <a:prstClr val="black"/>
                    </a:solidFill>
                    <a:latin typeface="+mn-ea"/>
                  </a:rPr>
                  <a:t>的输出为各个弱回归器输出的简单平均值，即有</a:t>
                </a:r>
                <a:endParaRPr lang="en-US" altLang="zh-CN" sz="2000" dirty="0">
                  <a:solidFill>
                    <a:prstClr val="black"/>
                  </a:solidFill>
                  <a:latin typeface="+mn-ea"/>
                </a:endParaRPr>
              </a:p>
              <a:p>
                <a:pPr marL="914400" lvl="2" indent="0">
                  <a:buNone/>
                </a:pPr>
                <a14:m>
                  <m:oMathPara xmlns:m="http://schemas.openxmlformats.org/officeDocument/2006/math">
                    <m:oMathParaPr>
                      <m:jc m:val="centerGroup"/>
                    </m:oMathParaPr>
                    <m:oMath xmlns:m="http://schemas.openxmlformats.org/officeDocument/2006/math">
                      <m:r>
                        <a:rPr lang="en-US" altLang="zh-CN" sz="2000">
                          <a:solidFill>
                            <a:prstClr val="black"/>
                          </a:solidFill>
                          <a:latin typeface="Cambria Math" panose="02040503050406030204"/>
                        </a:rPr>
                        <m:t>𝐿</m:t>
                      </m:r>
                      <m:r>
                        <a:rPr lang="en-US" altLang="zh-CN" sz="2000">
                          <a:solidFill>
                            <a:prstClr val="black"/>
                          </a:solidFill>
                          <a:latin typeface="Cambria Math" panose="02040503050406030204"/>
                        </a:rPr>
                        <m:t>(</m:t>
                      </m:r>
                      <m:r>
                        <a:rPr lang="en-US" altLang="zh-CN" sz="2000">
                          <a:solidFill>
                            <a:prstClr val="black"/>
                          </a:solidFill>
                          <a:latin typeface="Cambria Math" panose="02040503050406030204"/>
                        </a:rPr>
                        <m:t>𝑋</m:t>
                      </m:r>
                      <m:r>
                        <a:rPr lang="en-US" altLang="zh-CN" sz="2000">
                          <a:solidFill>
                            <a:prstClr val="black"/>
                          </a:solidFill>
                          <a:latin typeface="Cambria Math" panose="02040503050406030204"/>
                        </a:rPr>
                        <m:t>)=</m:t>
                      </m:r>
                      <m:f>
                        <m:fPr>
                          <m:ctrlPr>
                            <a:rPr lang="en-US" altLang="zh-CN" sz="2000" i="1">
                              <a:solidFill>
                                <a:prstClr val="black"/>
                              </a:solidFill>
                              <a:latin typeface="Cambria Math" panose="02040503050406030204"/>
                            </a:rPr>
                          </m:ctrlPr>
                        </m:fPr>
                        <m:num>
                          <m:r>
                            <a:rPr lang="en-US" altLang="zh-CN" sz="2000">
                              <a:solidFill>
                                <a:prstClr val="black"/>
                              </a:solidFill>
                              <a:latin typeface="Cambria Math" panose="02040503050406030204"/>
                            </a:rPr>
                            <m:t>1</m:t>
                          </m:r>
                        </m:num>
                        <m:den>
                          <m:r>
                            <a:rPr lang="en-US" altLang="zh-CN" sz="2000">
                              <a:solidFill>
                                <a:prstClr val="black"/>
                              </a:solidFill>
                              <a:latin typeface="Cambria Math" panose="02040503050406030204"/>
                            </a:rPr>
                            <m:t>𝑚</m:t>
                          </m:r>
                        </m:den>
                      </m:f>
                      <m:nary>
                        <m:naryPr>
                          <m:chr m:val="∑"/>
                          <m:ctrlPr>
                            <a:rPr lang="en-US" altLang="zh-CN" sz="2000" i="1">
                              <a:solidFill>
                                <a:prstClr val="black"/>
                              </a:solidFill>
                              <a:latin typeface="Cambria Math" panose="02040503050406030204"/>
                            </a:rPr>
                          </m:ctrlPr>
                        </m:naryPr>
                        <m:sub>
                          <m:r>
                            <m:rPr>
                              <m:brk m:alnAt="23"/>
                            </m:rPr>
                            <a:rPr lang="en-US" altLang="zh-CN" sz="2000">
                              <a:solidFill>
                                <a:prstClr val="black"/>
                              </a:solidFill>
                              <a:latin typeface="Cambria Math" panose="02040503050406030204"/>
                            </a:rPr>
                            <m:t>𝑖</m:t>
                          </m:r>
                          <m:r>
                            <a:rPr lang="en-US" altLang="zh-CN" sz="2000">
                              <a:solidFill>
                                <a:prstClr val="black"/>
                              </a:solidFill>
                              <a:latin typeface="Cambria Math" panose="02040503050406030204"/>
                            </a:rPr>
                            <m:t>=</m:t>
                          </m:r>
                          <m:r>
                            <a:rPr lang="en-US" altLang="zh-CN" sz="2000">
                              <a:solidFill>
                                <a:prstClr val="black"/>
                              </a:solidFill>
                              <a:latin typeface="Cambria Math" panose="02040503050406030204"/>
                            </a:rPr>
                            <m:t>1</m:t>
                          </m:r>
                        </m:sub>
                        <m:sup>
                          <m:r>
                            <a:rPr lang="en-US" altLang="zh-CN" sz="2000">
                              <a:solidFill>
                                <a:prstClr val="black"/>
                              </a:solidFill>
                              <a:latin typeface="Cambria Math" panose="02040503050406030204"/>
                            </a:rPr>
                            <m:t>𝑚</m:t>
                          </m:r>
                        </m:sup>
                        <m:e>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𝐿</m:t>
                              </m:r>
                            </m:e>
                            <m:sub>
                              <m:r>
                                <a:rPr lang="en-US" altLang="zh-CN" sz="2000">
                                  <a:solidFill>
                                    <a:prstClr val="black"/>
                                  </a:solidFill>
                                  <a:latin typeface="Cambria Math" panose="02040503050406030204"/>
                                </a:rPr>
                                <m:t>𝑖</m:t>
                              </m:r>
                            </m:sub>
                          </m:sSub>
                          <m:d>
                            <m:dPr>
                              <m:ctrlPr>
                                <a:rPr lang="en-US" altLang="zh-CN" sz="2000" i="1">
                                  <a:solidFill>
                                    <a:prstClr val="black"/>
                                  </a:solidFill>
                                  <a:latin typeface="Cambria Math" panose="02040503050406030204"/>
                                </a:rPr>
                              </m:ctrlPr>
                            </m:dPr>
                            <m:e>
                              <m:r>
                                <a:rPr lang="en-US" altLang="zh-CN" sz="2000">
                                  <a:solidFill>
                                    <a:prstClr val="black"/>
                                  </a:solidFill>
                                  <a:latin typeface="Cambria Math" panose="02040503050406030204"/>
                                </a:rPr>
                                <m:t>𝑋</m:t>
                              </m:r>
                            </m:e>
                          </m:d>
                        </m:e>
                      </m:nary>
                    </m:oMath>
                  </m:oMathPara>
                </a14:m>
                <a:endParaRPr lang="en-US" altLang="zh-CN" sz="2000" dirty="0">
                  <a:solidFill>
                    <a:prstClr val="black"/>
                  </a:solidFill>
                  <a:latin typeface="+mn-ea"/>
                </a:endParaRPr>
              </a:p>
              <a:p>
                <a:pPr marL="914400" lvl="2" indent="0">
                  <a:buNone/>
                </a:pPr>
                <a:r>
                  <a:rPr lang="zh-CN" altLang="en-US" sz="2000" dirty="0">
                    <a:solidFill>
                      <a:prstClr val="black"/>
                    </a:solidFill>
                    <a:latin typeface="+mn-ea"/>
                  </a:rPr>
                  <a:t>这种简单的组合策略被称为</a:t>
                </a:r>
                <a:r>
                  <a:rPr lang="zh-CN" altLang="en-US" sz="2000" dirty="0">
                    <a:solidFill>
                      <a:srgbClr val="0000FF"/>
                    </a:solidFill>
                    <a:latin typeface="+mn-ea"/>
                  </a:rPr>
                  <a:t>简单</a:t>
                </a:r>
                <a:r>
                  <a:rPr lang="zh-CN" altLang="en-US" sz="2000" dirty="0" smtClean="0">
                    <a:solidFill>
                      <a:srgbClr val="0000FF"/>
                    </a:solidFill>
                    <a:latin typeface="+mn-ea"/>
                  </a:rPr>
                  <a:t>平均法</a:t>
                </a:r>
                <a:endParaRPr lang="zh-CN" altLang="en-US" sz="2000" dirty="0">
                  <a:solidFill>
                    <a:srgbClr val="0000FF"/>
                  </a:solidFill>
                  <a:latin typeface="+mn-ea"/>
                </a:endParaRPr>
              </a:p>
            </p:txBody>
          </p:sp>
        </mc:Choice>
        <mc:Fallback>
          <p:sp>
            <p:nvSpPr>
              <p:cNvPr id="3" name="副标题 2"/>
              <p:cNvSpPr>
                <a:spLocks noRot="1" noChangeAspect="1" noMove="1" noResize="1" noEditPoints="1" noAdjustHandles="1" noChangeArrowheads="1" noChangeShapeType="1" noTextEdit="1"/>
              </p:cNvSpPr>
              <p:nvPr>
                <p:ph type="subTitle" idx="4294967295"/>
              </p:nvPr>
            </p:nvSpPr>
            <p:spPr>
              <a:xfrm>
                <a:off x="395536" y="1124744"/>
                <a:ext cx="8352928" cy="5256584"/>
              </a:xfrm>
              <a:prstGeom prst="rect">
                <a:avLst/>
              </a:prstGeom>
              <a:blipFill rotWithShape="1">
                <a:blip r:embed="rId1"/>
                <a:stretch>
                  <a:fillRect l="-7" t="-3" r="1" b="4"/>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集成学习</a:t>
            </a:r>
            <a:r>
              <a:rPr lang="zh-CN" altLang="en-US" b="1" dirty="0">
                <a:latin typeface="黑体" panose="02010609060101010101" pitchFamily="49" charset="-122"/>
                <a:ea typeface="黑体" panose="02010609060101010101" pitchFamily="49" charset="-122"/>
                <a:sym typeface="+mn-ea"/>
              </a:rPr>
              <a:t>概述</a:t>
            </a:r>
            <a:endParaRPr lang="en-US" altLang="zh-CN" b="1"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a:latin typeface="黑体" panose="02010609060101010101" pitchFamily="49" charset="-122"/>
                    <a:ea typeface="黑体" panose="02010609060101010101" pitchFamily="49" charset="-122"/>
                  </a:rPr>
                  <a:t>集成</a:t>
                </a:r>
                <a:r>
                  <a:rPr lang="zh-CN" altLang="en-US" sz="2800" b="1" dirty="0" smtClean="0">
                    <a:latin typeface="黑体" panose="02010609060101010101" pitchFamily="49" charset="-122"/>
                    <a:ea typeface="黑体" panose="02010609060101010101" pitchFamily="49" charset="-122"/>
                  </a:rPr>
                  <a:t>学习基本范式</a:t>
                </a:r>
                <a:endParaRPr lang="en-US" altLang="zh-CN" sz="2800" b="1" dirty="0" smtClean="0">
                  <a:latin typeface="黑体" panose="02010609060101010101" pitchFamily="49" charset="-122"/>
                  <a:ea typeface="黑体" panose="02010609060101010101" pitchFamily="49" charset="-122"/>
                </a:endParaRPr>
              </a:p>
              <a:p>
                <a:pPr lvl="1"/>
                <a:r>
                  <a:rPr lang="zh-CN" altLang="en-US" sz="2400" dirty="0">
                    <a:latin typeface="+mn-ea"/>
                    <a:cs typeface="+mn-ea"/>
                  </a:rPr>
                  <a:t>组合</a:t>
                </a:r>
                <a:r>
                  <a:rPr lang="zh-CN" altLang="en-US" sz="2400" dirty="0" smtClean="0">
                    <a:latin typeface="+mn-ea"/>
                    <a:cs typeface="+mn-ea"/>
                  </a:rPr>
                  <a:t>弱学习器</a:t>
                </a:r>
                <a:endParaRPr lang="en-US" altLang="zh-CN" sz="2400" dirty="0">
                  <a:latin typeface="+mn-ea"/>
                  <a:cs typeface="+mn-ea"/>
                </a:endParaRPr>
              </a:p>
              <a:p>
                <a:pPr lvl="2"/>
                <a:r>
                  <a:rPr lang="zh-CN" altLang="en-US" sz="2000" dirty="0">
                    <a:solidFill>
                      <a:prstClr val="black"/>
                    </a:solidFill>
                    <a:latin typeface="+mn-ea"/>
                  </a:rPr>
                  <a:t>简单平均法规定每个弱回归器对集成模型输出的贡献都相同</a:t>
                </a:r>
                <a:endParaRPr lang="en-US" altLang="zh-CN" sz="2000" dirty="0">
                  <a:solidFill>
                    <a:prstClr val="black"/>
                  </a:solidFill>
                  <a:latin typeface="+mn-ea"/>
                </a:endParaRPr>
              </a:p>
              <a:p>
                <a:pPr lvl="2"/>
                <a:r>
                  <a:rPr lang="zh-CN" altLang="en-US" sz="2000" dirty="0">
                    <a:solidFill>
                      <a:prstClr val="black"/>
                    </a:solidFill>
                    <a:latin typeface="+mn-ea"/>
                  </a:rPr>
                  <a:t>而不同弱回归器的重要性通常会有一些差异，此时简单平均法会导致集成学习的预测输出因</a:t>
                </a:r>
                <a:r>
                  <a:rPr lang="zh-CN" altLang="en-US" sz="2000" dirty="0">
                    <a:solidFill>
                      <a:srgbClr val="0000FF"/>
                    </a:solidFill>
                    <a:latin typeface="+mn-ea"/>
                  </a:rPr>
                  <a:t>过分依赖</a:t>
                </a:r>
                <a:r>
                  <a:rPr lang="zh-CN" altLang="en-US" sz="2000" dirty="0">
                    <a:solidFill>
                      <a:prstClr val="black"/>
                    </a:solidFill>
                    <a:latin typeface="+mn-ea"/>
                  </a:rPr>
                  <a:t>不太重要的弱回归器而降低泛化性能</a:t>
                </a:r>
                <a:endParaRPr lang="en-US" altLang="zh-CN" sz="2000" dirty="0">
                  <a:solidFill>
                    <a:prstClr val="black"/>
                  </a:solidFill>
                  <a:latin typeface="+mn-ea"/>
                </a:endParaRPr>
              </a:p>
              <a:p>
                <a:pPr lvl="2"/>
                <a:r>
                  <a:rPr lang="zh-CN" altLang="en-US" sz="2000" dirty="0">
                    <a:solidFill>
                      <a:prstClr val="black"/>
                    </a:solidFill>
                    <a:latin typeface="+mn-ea"/>
                  </a:rPr>
                  <a:t>可用权重对弱回归器的重要性进行加权计算，通过</a:t>
                </a:r>
                <a:r>
                  <a:rPr lang="zh-CN" altLang="en-US" sz="2000" dirty="0">
                    <a:solidFill>
                      <a:srgbClr val="0000FF"/>
                    </a:solidFill>
                    <a:latin typeface="+mn-ea"/>
                  </a:rPr>
                  <a:t>加权平均法</a:t>
                </a:r>
                <a:r>
                  <a:rPr lang="zh-CN" altLang="en-US" sz="2000" dirty="0">
                    <a:solidFill>
                      <a:prstClr val="black"/>
                    </a:solidFill>
                    <a:latin typeface="+mn-ea"/>
                  </a:rPr>
                  <a:t>实现多个弱回归器的组合。令</a:t>
                </a:r>
                <a14:m>
                  <m:oMath xmlns:m="http://schemas.openxmlformats.org/officeDocument/2006/math">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𝜔</m:t>
                        </m:r>
                      </m:e>
                      <m:sub>
                        <m:r>
                          <a:rPr lang="en-US" altLang="zh-CN" sz="2000">
                            <a:solidFill>
                              <a:prstClr val="black"/>
                            </a:solidFill>
                            <a:latin typeface="Cambria Math" panose="02040503050406030204"/>
                          </a:rPr>
                          <m:t>𝑖</m:t>
                        </m:r>
                      </m:sub>
                    </m:sSub>
                  </m:oMath>
                </a14:m>
                <a:r>
                  <a:rPr lang="zh-CN" altLang="en-US" sz="2000" dirty="0">
                    <a:solidFill>
                      <a:prstClr val="black"/>
                    </a:solidFill>
                    <a:latin typeface="+mn-ea"/>
                  </a:rPr>
                  <a:t>为弱回归器</a:t>
                </a:r>
                <a14:m>
                  <m:oMath xmlns:m="http://schemas.openxmlformats.org/officeDocument/2006/math">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𝐿</m:t>
                        </m:r>
                      </m:e>
                      <m:sub>
                        <m:r>
                          <a:rPr lang="en-US" altLang="zh-CN" sz="2000">
                            <a:solidFill>
                              <a:prstClr val="black"/>
                            </a:solidFill>
                            <a:latin typeface="Cambria Math" panose="02040503050406030204"/>
                          </a:rPr>
                          <m:t>𝑖</m:t>
                        </m:r>
                      </m:sub>
                    </m:sSub>
                    <m:r>
                      <a:rPr lang="en-US" altLang="zh-CN" sz="2000">
                        <a:solidFill>
                          <a:prstClr val="black"/>
                        </a:solidFill>
                        <a:latin typeface="Cambria Math" panose="02040503050406030204"/>
                      </a:rPr>
                      <m:t>(</m:t>
                    </m:r>
                    <m:r>
                      <a:rPr lang="en-US" altLang="zh-CN" sz="2000">
                        <a:solidFill>
                          <a:prstClr val="black"/>
                        </a:solidFill>
                        <a:latin typeface="Cambria Math" panose="02040503050406030204"/>
                      </a:rPr>
                      <m:t>𝑋</m:t>
                    </m:r>
                    <m:r>
                      <a:rPr lang="en-US" altLang="zh-CN" sz="2000">
                        <a:solidFill>
                          <a:prstClr val="black"/>
                        </a:solidFill>
                        <a:latin typeface="Cambria Math" panose="02040503050406030204"/>
                      </a:rPr>
                      <m:t>)</m:t>
                    </m:r>
                  </m:oMath>
                </a14:m>
                <a:r>
                  <a:rPr lang="zh-CN" altLang="en-US" sz="2000" dirty="0">
                    <a:solidFill>
                      <a:prstClr val="black"/>
                    </a:solidFill>
                    <a:latin typeface="+mn-ea"/>
                  </a:rPr>
                  <a:t>的权重，则有</a:t>
                </a:r>
                <a:endParaRPr lang="en-US" altLang="zh-CN" sz="2000" dirty="0">
                  <a:solidFill>
                    <a:prstClr val="black"/>
                  </a:solidFill>
                  <a:latin typeface="+mn-ea"/>
                </a:endParaRPr>
              </a:p>
              <a:p>
                <a:pPr marL="914400" lvl="2" indent="0">
                  <a:buNone/>
                </a:pPr>
                <a14:m>
                  <m:oMathPara xmlns:m="http://schemas.openxmlformats.org/officeDocument/2006/math">
                    <m:oMathParaPr>
                      <m:jc m:val="centerGroup"/>
                    </m:oMathParaPr>
                    <m:oMath xmlns:m="http://schemas.openxmlformats.org/officeDocument/2006/math">
                      <m:r>
                        <a:rPr lang="en-US" altLang="zh-CN" sz="2000">
                          <a:solidFill>
                            <a:prstClr val="black"/>
                          </a:solidFill>
                          <a:latin typeface="Cambria Math" panose="02040503050406030204"/>
                        </a:rPr>
                        <m:t>𝐿</m:t>
                      </m:r>
                      <m:d>
                        <m:dPr>
                          <m:ctrlPr>
                            <a:rPr lang="en-US" altLang="zh-CN" sz="2000" i="1">
                              <a:solidFill>
                                <a:prstClr val="black"/>
                              </a:solidFill>
                              <a:latin typeface="Cambria Math" panose="02040503050406030204"/>
                            </a:rPr>
                          </m:ctrlPr>
                        </m:dPr>
                        <m:e>
                          <m:r>
                            <a:rPr lang="en-US" altLang="zh-CN" sz="2000">
                              <a:solidFill>
                                <a:prstClr val="black"/>
                              </a:solidFill>
                              <a:latin typeface="Cambria Math" panose="02040503050406030204"/>
                            </a:rPr>
                            <m:t>𝑋</m:t>
                          </m:r>
                        </m:e>
                      </m:d>
                      <m:r>
                        <a:rPr lang="en-US" altLang="zh-CN" sz="2000">
                          <a:solidFill>
                            <a:prstClr val="black"/>
                          </a:solidFill>
                          <a:latin typeface="Cambria Math" panose="02040503050406030204"/>
                        </a:rPr>
                        <m:t>=</m:t>
                      </m:r>
                      <m:nary>
                        <m:naryPr>
                          <m:chr m:val="∑"/>
                          <m:ctrlPr>
                            <a:rPr lang="en-US" altLang="zh-CN" sz="2000" i="1">
                              <a:solidFill>
                                <a:prstClr val="black"/>
                              </a:solidFill>
                              <a:latin typeface="Cambria Math" panose="02040503050406030204"/>
                            </a:rPr>
                          </m:ctrlPr>
                        </m:naryPr>
                        <m:sub>
                          <m:r>
                            <m:rPr>
                              <m:brk m:alnAt="23"/>
                            </m:rPr>
                            <a:rPr lang="en-US" altLang="zh-CN" sz="2000">
                              <a:solidFill>
                                <a:prstClr val="black"/>
                              </a:solidFill>
                              <a:latin typeface="Cambria Math" panose="02040503050406030204"/>
                            </a:rPr>
                            <m:t>𝑖</m:t>
                          </m:r>
                          <m:r>
                            <a:rPr lang="en-US" altLang="zh-CN" sz="2000">
                              <a:solidFill>
                                <a:prstClr val="black"/>
                              </a:solidFill>
                              <a:latin typeface="Cambria Math" panose="02040503050406030204"/>
                            </a:rPr>
                            <m:t>=</m:t>
                          </m:r>
                          <m:r>
                            <a:rPr lang="en-US" altLang="zh-CN" sz="2000">
                              <a:solidFill>
                                <a:prstClr val="black"/>
                              </a:solidFill>
                              <a:latin typeface="Cambria Math" panose="02040503050406030204"/>
                            </a:rPr>
                            <m:t>1</m:t>
                          </m:r>
                        </m:sub>
                        <m:sup>
                          <m:r>
                            <a:rPr lang="en-US" altLang="zh-CN" sz="2000">
                              <a:solidFill>
                                <a:prstClr val="black"/>
                              </a:solidFill>
                              <a:latin typeface="Cambria Math" panose="02040503050406030204"/>
                            </a:rPr>
                            <m:t>𝑚</m:t>
                          </m:r>
                        </m:sup>
                        <m:e>
                          <m:sSub>
                            <m:sSubPr>
                              <m:ctrlPr>
                                <a:rPr lang="en-US" altLang="zh-CN" sz="2000" i="1">
                                  <a:solidFill>
                                    <a:prstClr val="black"/>
                                  </a:solidFill>
                                  <a:latin typeface="Cambria Math" panose="02040503050406030204"/>
                                </a:rPr>
                              </m:ctrlPr>
                            </m:sSubPr>
                            <m:e>
                              <m:r>
                                <a:rPr lang="zh-CN" altLang="en-US" sz="2000">
                                  <a:solidFill>
                                    <a:prstClr val="black"/>
                                  </a:solidFill>
                                  <a:latin typeface="Cambria Math" panose="02040503050406030204"/>
                                </a:rPr>
                                <m:t>𝜔</m:t>
                              </m:r>
                            </m:e>
                            <m:sub>
                              <m:r>
                                <a:rPr lang="en-US" altLang="zh-CN" sz="2000">
                                  <a:solidFill>
                                    <a:prstClr val="black"/>
                                  </a:solidFill>
                                  <a:latin typeface="Cambria Math" panose="02040503050406030204"/>
                                </a:rPr>
                                <m:t>𝑖</m:t>
                              </m:r>
                            </m:sub>
                          </m:sSub>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𝐿</m:t>
                              </m:r>
                            </m:e>
                            <m:sub>
                              <m:r>
                                <a:rPr lang="en-US" altLang="zh-CN" sz="2000">
                                  <a:solidFill>
                                    <a:prstClr val="black"/>
                                  </a:solidFill>
                                  <a:latin typeface="Cambria Math" panose="02040503050406030204"/>
                                </a:rPr>
                                <m:t>𝑖</m:t>
                              </m:r>
                            </m:sub>
                          </m:sSub>
                          <m:r>
                            <a:rPr lang="en-US" altLang="zh-CN" sz="2000">
                              <a:solidFill>
                                <a:prstClr val="black"/>
                              </a:solidFill>
                              <a:latin typeface="Cambria Math" panose="02040503050406030204"/>
                            </a:rPr>
                            <m:t>(</m:t>
                          </m:r>
                          <m:r>
                            <a:rPr lang="en-US" altLang="zh-CN" sz="2000">
                              <a:solidFill>
                                <a:prstClr val="black"/>
                              </a:solidFill>
                              <a:latin typeface="Cambria Math" panose="02040503050406030204"/>
                            </a:rPr>
                            <m:t>𝑋</m:t>
                          </m:r>
                          <m:r>
                            <a:rPr lang="en-US" altLang="zh-CN" sz="2000">
                              <a:solidFill>
                                <a:prstClr val="black"/>
                              </a:solidFill>
                              <a:latin typeface="Cambria Math" panose="02040503050406030204"/>
                            </a:rPr>
                            <m:t>)</m:t>
                          </m:r>
                        </m:e>
                      </m:nary>
                    </m:oMath>
                  </m:oMathPara>
                </a14:m>
                <a:endParaRPr lang="en-US" altLang="zh-CN" sz="2000" dirty="0">
                  <a:solidFill>
                    <a:prstClr val="black"/>
                  </a:solidFill>
                  <a:latin typeface="+mn-ea"/>
                </a:endParaRPr>
              </a:p>
            </p:txBody>
          </p:sp>
        </mc:Choice>
        <mc:Fallback>
          <p:sp>
            <p:nvSpPr>
              <p:cNvPr id="3" name="副标题 2"/>
              <p:cNvSpPr>
                <a:spLocks noRot="1" noChangeAspect="1" noMove="1" noResize="1" noEditPoints="1" noAdjustHandles="1" noChangeArrowheads="1" noChangeShapeType="1" noTextEdit="1"/>
              </p:cNvSpPr>
              <p:nvPr>
                <p:ph type="subTitle" idx="4294967295"/>
              </p:nvPr>
            </p:nvSpPr>
            <p:spPr>
              <a:xfrm>
                <a:off x="395536" y="1124744"/>
                <a:ext cx="8352928" cy="5256584"/>
              </a:xfrm>
              <a:prstGeom prst="rect">
                <a:avLst/>
              </a:prstGeom>
              <a:blipFill rotWithShape="1">
                <a:blip r:embed="rId1"/>
                <a:stretch>
                  <a:fillRect l="-7" t="-3" r="1" b="4"/>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集成学习</a:t>
            </a:r>
            <a:r>
              <a:rPr lang="zh-CN" altLang="en-US" b="1" dirty="0">
                <a:latin typeface="黑体" panose="02010609060101010101" pitchFamily="49" charset="-122"/>
                <a:ea typeface="黑体" panose="02010609060101010101" pitchFamily="49" charset="-122"/>
                <a:sym typeface="+mn-ea"/>
              </a:rPr>
              <a:t>概述</a:t>
            </a:r>
            <a:endParaRPr lang="en-US" altLang="zh-CN" b="1"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a:latin typeface="黑体" panose="02010609060101010101" pitchFamily="49" charset="-122"/>
                    <a:ea typeface="黑体" panose="02010609060101010101" pitchFamily="49" charset="-122"/>
                  </a:rPr>
                  <a:t>集成</a:t>
                </a:r>
                <a:r>
                  <a:rPr lang="zh-CN" altLang="en-US" sz="2800" b="1" dirty="0" smtClean="0">
                    <a:latin typeface="黑体" panose="02010609060101010101" pitchFamily="49" charset="-122"/>
                    <a:ea typeface="黑体" panose="02010609060101010101" pitchFamily="49" charset="-122"/>
                  </a:rPr>
                  <a:t>学习基本范式</a:t>
                </a:r>
                <a:endParaRPr lang="en-US" altLang="zh-CN" sz="2800" b="1" dirty="0" smtClean="0">
                  <a:latin typeface="黑体" panose="02010609060101010101" pitchFamily="49" charset="-122"/>
                  <a:ea typeface="黑体" panose="02010609060101010101" pitchFamily="49" charset="-122"/>
                </a:endParaRPr>
              </a:p>
              <a:p>
                <a:pPr lvl="1"/>
                <a:r>
                  <a:rPr lang="zh-CN" altLang="en-US" sz="2400" dirty="0">
                    <a:latin typeface="+mn-ea"/>
                    <a:cs typeface="+mn-ea"/>
                  </a:rPr>
                  <a:t>组合</a:t>
                </a:r>
                <a:r>
                  <a:rPr lang="zh-CN" altLang="en-US" sz="2400" dirty="0" smtClean="0">
                    <a:latin typeface="+mn-ea"/>
                    <a:cs typeface="+mn-ea"/>
                  </a:rPr>
                  <a:t>弱学习器</a:t>
                </a:r>
                <a:endParaRPr lang="en-US" altLang="zh-CN" sz="2400" dirty="0">
                  <a:latin typeface="+mn-ea"/>
                  <a:cs typeface="+mn-ea"/>
                </a:endParaRPr>
              </a:p>
              <a:p>
                <a:pPr lvl="2"/>
                <a:r>
                  <a:rPr lang="zh-CN" altLang="en-US" sz="2000" dirty="0">
                    <a:solidFill>
                      <a:prstClr val="black"/>
                    </a:solidFill>
                    <a:latin typeface="+mn-ea"/>
                  </a:rPr>
                  <a:t>对于输出空间为离散集合的分类任务，通常用投票法实现多个弱分类器的组合</a:t>
                </a:r>
                <a:endParaRPr lang="en-US" altLang="zh-CN" sz="2000" dirty="0">
                  <a:solidFill>
                    <a:prstClr val="black"/>
                  </a:solidFill>
                  <a:latin typeface="+mn-ea"/>
                </a:endParaRPr>
              </a:p>
              <a:p>
                <a:pPr lvl="2"/>
                <a:r>
                  <a:rPr lang="zh-CN" altLang="en-US" sz="2000" dirty="0">
                    <a:solidFill>
                      <a:prstClr val="black"/>
                    </a:solidFill>
                    <a:latin typeface="+mn-ea"/>
                  </a:rPr>
                  <a:t>设有</a:t>
                </a:r>
                <a14:m>
                  <m:oMath xmlns:m="http://schemas.openxmlformats.org/officeDocument/2006/math">
                    <m:r>
                      <a:rPr lang="en-US" altLang="zh-CN" sz="2000">
                        <a:solidFill>
                          <a:prstClr val="black"/>
                        </a:solidFill>
                        <a:latin typeface="Cambria Math" panose="02040503050406030204"/>
                      </a:rPr>
                      <m:t>𝑚</m:t>
                    </m:r>
                  </m:oMath>
                </a14:m>
                <a:r>
                  <a:rPr lang="zh-CN" altLang="en-US" sz="2000" dirty="0">
                    <a:solidFill>
                      <a:prstClr val="black"/>
                    </a:solidFill>
                    <a:latin typeface="+mn-ea"/>
                  </a:rPr>
                  <a:t>个弱分类器，输出空间为</a:t>
                </a:r>
                <a14:m>
                  <m:oMath xmlns:m="http://schemas.openxmlformats.org/officeDocument/2006/math">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𝑠</m:t>
                        </m:r>
                      </m:e>
                      <m:sub>
                        <m:r>
                          <a:rPr lang="en-US" altLang="zh-CN" sz="2000">
                            <a:solidFill>
                              <a:prstClr val="black"/>
                            </a:solidFill>
                            <a:latin typeface="Cambria Math" panose="02040503050406030204"/>
                          </a:rPr>
                          <m:t>𝑜𝑢𝑡</m:t>
                        </m:r>
                      </m:sub>
                    </m:sSub>
                    <m:r>
                      <a:rPr lang="en-US" altLang="zh-CN" sz="2000">
                        <a:solidFill>
                          <a:prstClr val="black"/>
                        </a:solidFill>
                        <a:latin typeface="Cambria Math" panose="02040503050406030204"/>
                      </a:rPr>
                      <m:t>=</m:t>
                    </m:r>
                    <m:d>
                      <m:dPr>
                        <m:begChr m:val="{"/>
                        <m:endChr m:val="}"/>
                        <m:ctrlPr>
                          <a:rPr lang="en-US" altLang="zh-CN" sz="2000" i="1">
                            <a:solidFill>
                              <a:prstClr val="black"/>
                            </a:solidFill>
                            <a:latin typeface="Cambria Math" panose="02040503050406030204"/>
                          </a:rPr>
                        </m:ctrlPr>
                      </m:dPr>
                      <m:e>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𝑐</m:t>
                            </m:r>
                          </m:e>
                          <m:sub>
                            <m:r>
                              <a:rPr lang="en-US" altLang="zh-CN" sz="2000">
                                <a:solidFill>
                                  <a:prstClr val="black"/>
                                </a:solidFill>
                                <a:latin typeface="Cambria Math" panose="02040503050406030204"/>
                              </a:rPr>
                              <m:t>1</m:t>
                            </m:r>
                          </m:sub>
                        </m:sSub>
                        <m:r>
                          <a:rPr lang="en-US" altLang="zh-CN" sz="2000">
                            <a:solidFill>
                              <a:prstClr val="black"/>
                            </a:solidFill>
                            <a:latin typeface="Cambria Math" panose="02040503050406030204"/>
                          </a:rPr>
                          <m:t>,⋯,</m:t>
                        </m:r>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𝑐</m:t>
                            </m:r>
                          </m:e>
                          <m:sub>
                            <m:r>
                              <a:rPr lang="en-US" altLang="zh-CN" sz="2000">
                                <a:solidFill>
                                  <a:prstClr val="black"/>
                                </a:solidFill>
                                <a:latin typeface="Cambria Math" panose="02040503050406030204"/>
                              </a:rPr>
                              <m:t>𝑛</m:t>
                            </m:r>
                          </m:sub>
                        </m:sSub>
                      </m:e>
                    </m:d>
                    <m:r>
                      <a:rPr lang="en-US" altLang="zh-CN" sz="2000">
                        <a:solidFill>
                          <a:prstClr val="black"/>
                        </a:solidFill>
                        <a:latin typeface="Cambria Math" panose="02040503050406030204"/>
                      </a:rPr>
                      <m:t>,</m:t>
                    </m:r>
                  </m:oMath>
                </a14:m>
                <a:r>
                  <a:rPr lang="zh-CN" altLang="en-US" sz="2000" dirty="0">
                    <a:solidFill>
                      <a:prstClr val="black"/>
                    </a:solidFill>
                    <a:latin typeface="+mn-ea"/>
                  </a:rPr>
                  <a:t>其中</a:t>
                </a:r>
                <a14:m>
                  <m:oMath xmlns:m="http://schemas.openxmlformats.org/officeDocument/2006/math">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𝑐</m:t>
                        </m:r>
                      </m:e>
                      <m:sub>
                        <m:r>
                          <a:rPr lang="en-US" altLang="zh-CN" sz="2000">
                            <a:solidFill>
                              <a:prstClr val="black"/>
                            </a:solidFill>
                            <a:latin typeface="Cambria Math" panose="02040503050406030204"/>
                          </a:rPr>
                          <m:t>𝑗</m:t>
                        </m:r>
                      </m:sub>
                    </m:sSub>
                  </m:oMath>
                </a14:m>
                <a:r>
                  <a:rPr lang="zh-CN" altLang="en-US" sz="2000" dirty="0">
                    <a:solidFill>
                      <a:prstClr val="black"/>
                    </a:solidFill>
                    <a:latin typeface="+mn-ea"/>
                  </a:rPr>
                  <a:t>表示第</a:t>
                </a:r>
                <a14:m>
                  <m:oMath xmlns:m="http://schemas.openxmlformats.org/officeDocument/2006/math">
                    <m:r>
                      <a:rPr lang="en-US" altLang="zh-CN" sz="2000">
                        <a:solidFill>
                          <a:prstClr val="black"/>
                        </a:solidFill>
                        <a:latin typeface="Cambria Math" panose="02040503050406030204"/>
                      </a:rPr>
                      <m:t>𝑗</m:t>
                    </m:r>
                  </m:oMath>
                </a14:m>
                <a:r>
                  <a:rPr lang="zh-CN" altLang="en-US" sz="2000" dirty="0">
                    <a:solidFill>
                      <a:prstClr val="black"/>
                    </a:solidFill>
                    <a:latin typeface="+mn-ea"/>
                  </a:rPr>
                  <a:t>类的类标。令</a:t>
                </a:r>
                <a14:m>
                  <m:oMath xmlns:m="http://schemas.openxmlformats.org/officeDocument/2006/math">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𝐿</m:t>
                        </m:r>
                      </m:e>
                      <m:sub>
                        <m:r>
                          <a:rPr lang="en-US" altLang="zh-CN" sz="2000">
                            <a:solidFill>
                              <a:prstClr val="black"/>
                            </a:solidFill>
                            <a:latin typeface="Cambria Math" panose="02040503050406030204"/>
                          </a:rPr>
                          <m:t>𝑖</m:t>
                        </m:r>
                      </m:sub>
                    </m:sSub>
                    <m:d>
                      <m:dPr>
                        <m:ctrlPr>
                          <a:rPr lang="en-US" altLang="zh-CN" sz="2000" i="1">
                            <a:solidFill>
                              <a:prstClr val="black"/>
                            </a:solidFill>
                            <a:latin typeface="Cambria Math" panose="02040503050406030204"/>
                          </a:rPr>
                        </m:ctrlPr>
                      </m:dPr>
                      <m:e>
                        <m:r>
                          <a:rPr lang="en-US" altLang="zh-CN" sz="2000">
                            <a:solidFill>
                              <a:prstClr val="black"/>
                            </a:solidFill>
                            <a:latin typeface="Cambria Math" panose="02040503050406030204"/>
                          </a:rPr>
                          <m:t>𝑋</m:t>
                        </m:r>
                        <m:r>
                          <a:rPr lang="en-US" altLang="zh-CN" sz="2000">
                            <a:solidFill>
                              <a:prstClr val="black"/>
                            </a:solidFill>
                            <a:latin typeface="Cambria Math" panose="02040503050406030204"/>
                          </a:rPr>
                          <m:t>,</m:t>
                        </m:r>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𝑐</m:t>
                            </m:r>
                          </m:e>
                          <m:sub>
                            <m:r>
                              <a:rPr lang="en-US" altLang="zh-CN" sz="2000">
                                <a:solidFill>
                                  <a:prstClr val="black"/>
                                </a:solidFill>
                                <a:latin typeface="Cambria Math" panose="02040503050406030204"/>
                              </a:rPr>
                              <m:t>𝑗</m:t>
                            </m:r>
                          </m:sub>
                        </m:sSub>
                      </m:e>
                    </m:d>
                    <m:r>
                      <a:rPr lang="en-US" altLang="zh-CN" sz="2000">
                        <a:solidFill>
                          <a:prstClr val="black"/>
                        </a:solidFill>
                        <a:latin typeface="Cambria Math" panose="02040503050406030204"/>
                      </a:rPr>
                      <m:t>=</m:t>
                    </m:r>
                    <m:r>
                      <a:rPr lang="en-US" altLang="zh-CN" sz="2000">
                        <a:solidFill>
                          <a:prstClr val="black"/>
                        </a:solidFill>
                        <a:latin typeface="Cambria Math" panose="02040503050406030204"/>
                      </a:rPr>
                      <m:t>1</m:t>
                    </m:r>
                  </m:oMath>
                </a14:m>
                <a:r>
                  <a:rPr lang="zh-CN" altLang="en-US" sz="2000" dirty="0">
                    <a:solidFill>
                      <a:prstClr val="black"/>
                    </a:solidFill>
                    <a:latin typeface="+mn-ea"/>
                  </a:rPr>
                  <a:t>表示一个布尔值，当且仅当第</a:t>
                </a:r>
                <a14:m>
                  <m:oMath xmlns:m="http://schemas.openxmlformats.org/officeDocument/2006/math">
                    <m:r>
                      <a:rPr lang="en-US" altLang="zh-CN" sz="2000">
                        <a:solidFill>
                          <a:prstClr val="black"/>
                        </a:solidFill>
                        <a:latin typeface="Cambria Math" panose="02040503050406030204"/>
                      </a:rPr>
                      <m:t>𝑖</m:t>
                    </m:r>
                  </m:oMath>
                </a14:m>
                <a:r>
                  <a:rPr lang="zh-CN" altLang="en-US" sz="2000" dirty="0">
                    <a:solidFill>
                      <a:prstClr val="black"/>
                    </a:solidFill>
                    <a:latin typeface="+mn-ea"/>
                  </a:rPr>
                  <a:t>个弱分类器</a:t>
                </a:r>
                <a14:m>
                  <m:oMath xmlns:m="http://schemas.openxmlformats.org/officeDocument/2006/math">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𝐿</m:t>
                        </m:r>
                      </m:e>
                      <m:sub>
                        <m:r>
                          <a:rPr lang="en-US" altLang="zh-CN" sz="2000">
                            <a:solidFill>
                              <a:prstClr val="black"/>
                            </a:solidFill>
                            <a:latin typeface="Cambria Math" panose="02040503050406030204"/>
                          </a:rPr>
                          <m:t>𝑖</m:t>
                        </m:r>
                      </m:sub>
                    </m:sSub>
                    <m:r>
                      <a:rPr lang="en-US" altLang="zh-CN" sz="2000">
                        <a:solidFill>
                          <a:prstClr val="black"/>
                        </a:solidFill>
                        <a:latin typeface="Cambria Math" panose="02040503050406030204"/>
                      </a:rPr>
                      <m:t>(</m:t>
                    </m:r>
                    <m:r>
                      <a:rPr lang="en-US" altLang="zh-CN" sz="2000">
                        <a:solidFill>
                          <a:prstClr val="black"/>
                        </a:solidFill>
                        <a:latin typeface="Cambria Math" panose="02040503050406030204"/>
                      </a:rPr>
                      <m:t>𝑋</m:t>
                    </m:r>
                    <m:r>
                      <a:rPr lang="en-US" altLang="zh-CN" sz="2000">
                        <a:solidFill>
                          <a:prstClr val="black"/>
                        </a:solidFill>
                        <a:latin typeface="Cambria Math" panose="02040503050406030204"/>
                      </a:rPr>
                      <m:t>)</m:t>
                    </m:r>
                    <m:r>
                      <a:rPr lang="zh-CN" altLang="en-US" sz="2000">
                        <a:solidFill>
                          <a:prstClr val="black"/>
                        </a:solidFill>
                        <a:latin typeface="Cambria Math" panose="02040503050406030204"/>
                      </a:rPr>
                      <m:t>对</m:t>
                    </m:r>
                  </m:oMath>
                </a14:m>
                <a:r>
                  <a:rPr lang="zh-CN" altLang="en-US" sz="2000" dirty="0">
                    <a:solidFill>
                      <a:prstClr val="black"/>
                    </a:solidFill>
                    <a:latin typeface="+mn-ea"/>
                  </a:rPr>
                  <a:t>于样本输入</a:t>
                </a:r>
                <a14:m>
                  <m:oMath xmlns:m="http://schemas.openxmlformats.org/officeDocument/2006/math">
                    <m:r>
                      <a:rPr lang="en-US" altLang="zh-CN" sz="2000">
                        <a:solidFill>
                          <a:prstClr val="black"/>
                        </a:solidFill>
                        <a:latin typeface="Cambria Math" panose="02040503050406030204"/>
                      </a:rPr>
                      <m:t>𝑋</m:t>
                    </m:r>
                  </m:oMath>
                </a14:m>
                <a:r>
                  <a:rPr lang="zh-CN" altLang="en-US" sz="2000" dirty="0">
                    <a:solidFill>
                      <a:prstClr val="black"/>
                    </a:solidFill>
                    <a:latin typeface="+mn-ea"/>
                  </a:rPr>
                  <a:t>的预测输出为</a:t>
                </a:r>
                <a14:m>
                  <m:oMath xmlns:m="http://schemas.openxmlformats.org/officeDocument/2006/math">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𝑐</m:t>
                        </m:r>
                      </m:e>
                      <m:sub>
                        <m:r>
                          <a:rPr lang="en-US" altLang="zh-CN" sz="2000">
                            <a:solidFill>
                              <a:prstClr val="black"/>
                            </a:solidFill>
                            <a:latin typeface="Cambria Math" panose="02040503050406030204"/>
                          </a:rPr>
                          <m:t>𝑗</m:t>
                        </m:r>
                      </m:sub>
                    </m:sSub>
                    <m:r>
                      <a:rPr lang="zh-CN" altLang="en-US" sz="2000">
                        <a:solidFill>
                          <a:prstClr val="black"/>
                        </a:solidFill>
                        <a:latin typeface="Cambria Math" panose="02040503050406030204"/>
                      </a:rPr>
                      <m:t>时，</m:t>
                    </m:r>
                    <m:sSub>
                      <m:sSubPr>
                        <m:ctrlPr>
                          <a:rPr lang="en-US" altLang="zh-CN" sz="2000" i="1" dirty="0">
                            <a:solidFill>
                              <a:prstClr val="black"/>
                            </a:solidFill>
                            <a:latin typeface="Cambria Math" panose="02040503050406030204"/>
                          </a:rPr>
                        </m:ctrlPr>
                      </m:sSubPr>
                      <m:e>
                        <m:r>
                          <a:rPr lang="en-US" altLang="zh-CN" sz="2000" dirty="0">
                            <a:solidFill>
                              <a:prstClr val="black"/>
                            </a:solidFill>
                            <a:latin typeface="Cambria Math" panose="02040503050406030204"/>
                          </a:rPr>
                          <m:t>𝐿</m:t>
                        </m:r>
                      </m:e>
                      <m:sub>
                        <m:r>
                          <a:rPr lang="en-US" altLang="zh-CN" sz="2000" dirty="0">
                            <a:solidFill>
                              <a:prstClr val="black"/>
                            </a:solidFill>
                            <a:latin typeface="Cambria Math" panose="02040503050406030204"/>
                          </a:rPr>
                          <m:t>𝑖</m:t>
                        </m:r>
                      </m:sub>
                    </m:sSub>
                    <m:d>
                      <m:dPr>
                        <m:ctrlPr>
                          <a:rPr lang="en-US" altLang="zh-CN" sz="2000" i="1" dirty="0">
                            <a:solidFill>
                              <a:prstClr val="black"/>
                            </a:solidFill>
                            <a:latin typeface="Cambria Math" panose="02040503050406030204"/>
                          </a:rPr>
                        </m:ctrlPr>
                      </m:dPr>
                      <m:e>
                        <m:r>
                          <a:rPr lang="en-US" altLang="zh-CN" sz="2000" dirty="0">
                            <a:solidFill>
                              <a:prstClr val="black"/>
                            </a:solidFill>
                            <a:latin typeface="Cambria Math" panose="02040503050406030204"/>
                          </a:rPr>
                          <m:t>𝑋</m:t>
                        </m:r>
                        <m:r>
                          <a:rPr lang="en-US" altLang="zh-CN" sz="2000" dirty="0">
                            <a:solidFill>
                              <a:prstClr val="black"/>
                            </a:solidFill>
                            <a:latin typeface="Cambria Math" panose="02040503050406030204"/>
                          </a:rPr>
                          <m:t>,</m:t>
                        </m:r>
                        <m:r>
                          <a:rPr lang="en-US" altLang="zh-CN" sz="2000" dirty="0">
                            <a:solidFill>
                              <a:prstClr val="black"/>
                            </a:solidFill>
                            <a:latin typeface="Cambria Math" panose="02040503050406030204"/>
                          </a:rPr>
                          <m:t>𝑐</m:t>
                        </m:r>
                      </m:e>
                    </m:d>
                    <m:r>
                      <a:rPr lang="en-US" altLang="zh-CN" sz="2000" dirty="0">
                        <a:solidFill>
                          <a:prstClr val="black"/>
                        </a:solidFill>
                        <a:latin typeface="Cambria Math" panose="02040503050406030204"/>
                      </a:rPr>
                      <m:t>=</m:t>
                    </m:r>
                    <m:r>
                      <a:rPr lang="en-US" altLang="zh-CN" sz="2000" dirty="0">
                        <a:solidFill>
                          <a:prstClr val="black"/>
                        </a:solidFill>
                        <a:latin typeface="Cambria Math" panose="02040503050406030204"/>
                      </a:rPr>
                      <m:t>1</m:t>
                    </m:r>
                  </m:oMath>
                </a14:m>
                <a:endParaRPr lang="en-US" altLang="zh-CN" sz="2000" dirty="0">
                  <a:solidFill>
                    <a:prstClr val="black"/>
                  </a:solidFill>
                  <a:latin typeface="+mn-ea"/>
                </a:endParaRPr>
              </a:p>
              <a:p>
                <a:pPr lvl="2"/>
                <a:r>
                  <a:rPr lang="zh-CN" altLang="en-US" sz="2000" dirty="0">
                    <a:solidFill>
                      <a:prstClr val="black"/>
                    </a:solidFill>
                    <a:latin typeface="+mn-ea"/>
                  </a:rPr>
                  <a:t>可将集成模型输出</a:t>
                </a:r>
                <a14:m>
                  <m:oMath xmlns:m="http://schemas.openxmlformats.org/officeDocument/2006/math">
                    <m:r>
                      <a:rPr lang="en-US" altLang="zh-CN" sz="2000">
                        <a:solidFill>
                          <a:prstClr val="black"/>
                        </a:solidFill>
                        <a:latin typeface="Cambria Math" panose="02040503050406030204"/>
                      </a:rPr>
                      <m:t>𝐿</m:t>
                    </m:r>
                    <m:r>
                      <a:rPr lang="en-US" altLang="zh-CN" sz="2000">
                        <a:solidFill>
                          <a:prstClr val="black"/>
                        </a:solidFill>
                        <a:latin typeface="Cambria Math" panose="02040503050406030204"/>
                      </a:rPr>
                      <m:t>(</m:t>
                    </m:r>
                    <m:r>
                      <a:rPr lang="en-US" altLang="zh-CN" sz="2000">
                        <a:solidFill>
                          <a:prstClr val="black"/>
                        </a:solidFill>
                        <a:latin typeface="Cambria Math" panose="02040503050406030204"/>
                      </a:rPr>
                      <m:t>𝑋</m:t>
                    </m:r>
                    <m:r>
                      <a:rPr lang="en-US" altLang="zh-CN" sz="2000">
                        <a:solidFill>
                          <a:prstClr val="black"/>
                        </a:solidFill>
                        <a:latin typeface="Cambria Math" panose="02040503050406030204"/>
                      </a:rPr>
                      <m:t>)</m:t>
                    </m:r>
                    <m:r>
                      <a:rPr lang="zh-CN" altLang="en-US" sz="2000">
                        <a:solidFill>
                          <a:prstClr val="black"/>
                        </a:solidFill>
                        <a:latin typeface="Cambria Math" panose="02040503050406030204"/>
                      </a:rPr>
                      <m:t>定义为</m:t>
                    </m:r>
                  </m:oMath>
                </a14:m>
                <a:endParaRPr lang="en-US" altLang="zh-CN" sz="2000" dirty="0">
                  <a:solidFill>
                    <a:prstClr val="black"/>
                  </a:solidFill>
                  <a:latin typeface="+mn-ea"/>
                </a:endParaRPr>
              </a:p>
              <a:p>
                <a:pPr marL="914400" lvl="2" indent="0">
                  <a:buNone/>
                </a:pPr>
                <a14:m>
                  <m:oMathPara xmlns:m="http://schemas.openxmlformats.org/officeDocument/2006/math">
                    <m:oMathParaPr>
                      <m:jc m:val="centerGroup"/>
                    </m:oMathParaPr>
                    <m:oMath xmlns:m="http://schemas.openxmlformats.org/officeDocument/2006/math">
                      <m:r>
                        <a:rPr lang="en-US" altLang="zh-CN" sz="2000">
                          <a:solidFill>
                            <a:prstClr val="black"/>
                          </a:solidFill>
                          <a:latin typeface="Cambria Math" panose="02040503050406030204"/>
                        </a:rPr>
                        <m:t>𝐿</m:t>
                      </m:r>
                      <m:r>
                        <a:rPr lang="en-US" altLang="zh-CN" sz="2000">
                          <a:solidFill>
                            <a:prstClr val="black"/>
                          </a:solidFill>
                          <a:latin typeface="Cambria Math" panose="02040503050406030204"/>
                        </a:rPr>
                        <m:t>(</m:t>
                      </m:r>
                      <m:r>
                        <a:rPr lang="en-US" altLang="zh-CN" sz="2000">
                          <a:solidFill>
                            <a:prstClr val="black"/>
                          </a:solidFill>
                          <a:latin typeface="Cambria Math" panose="02040503050406030204"/>
                        </a:rPr>
                        <m:t>𝑋</m:t>
                      </m:r>
                      <m:r>
                        <a:rPr lang="en-US" altLang="zh-CN" sz="2000">
                          <a:solidFill>
                            <a:prstClr val="black"/>
                          </a:solidFill>
                          <a:latin typeface="Cambria Math" panose="02040503050406030204"/>
                        </a:rPr>
                        <m:t>)=</m:t>
                      </m:r>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𝑐</m:t>
                          </m:r>
                        </m:e>
                        <m:sub>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𝑎𝑟𝑔</m:t>
                              </m:r>
                            </m:e>
                            <m:sub>
                              <m:r>
                                <a:rPr lang="en-US" altLang="zh-CN" sz="2000">
                                  <a:solidFill>
                                    <a:prstClr val="black"/>
                                  </a:solidFill>
                                  <a:latin typeface="Cambria Math" panose="02040503050406030204"/>
                                </a:rPr>
                                <m:t>𝑗</m:t>
                              </m:r>
                            </m:sub>
                          </m:sSub>
                          <m:r>
                            <a:rPr lang="en-US" altLang="zh-CN" sz="2000">
                              <a:solidFill>
                                <a:prstClr val="black"/>
                              </a:solidFill>
                              <a:latin typeface="Cambria Math" panose="02040503050406030204"/>
                            </a:rPr>
                            <m:t>𝑚𝑎𝑥</m:t>
                          </m:r>
                          <m:nary>
                            <m:naryPr>
                              <m:chr m:val="∑"/>
                              <m:limLoc m:val="subSup"/>
                              <m:ctrlPr>
                                <a:rPr lang="en-US" altLang="zh-CN" sz="2000" i="1">
                                  <a:solidFill>
                                    <a:prstClr val="black"/>
                                  </a:solidFill>
                                  <a:latin typeface="Cambria Math" panose="02040503050406030204"/>
                                </a:rPr>
                              </m:ctrlPr>
                            </m:naryPr>
                            <m:sub>
                              <m:r>
                                <m:rPr>
                                  <m:brk m:alnAt="25"/>
                                </m:rPr>
                                <a:rPr lang="en-US" altLang="zh-CN" sz="2000">
                                  <a:solidFill>
                                    <a:prstClr val="black"/>
                                  </a:solidFill>
                                  <a:latin typeface="Cambria Math" panose="02040503050406030204"/>
                                </a:rPr>
                                <m:t>𝑖</m:t>
                              </m:r>
                              <m:r>
                                <a:rPr lang="en-US" altLang="zh-CN" sz="2000">
                                  <a:solidFill>
                                    <a:prstClr val="black"/>
                                  </a:solidFill>
                                  <a:latin typeface="Cambria Math" panose="02040503050406030204"/>
                                </a:rPr>
                                <m:t>=</m:t>
                              </m:r>
                              <m:r>
                                <a:rPr lang="en-US" altLang="zh-CN" sz="2000">
                                  <a:solidFill>
                                    <a:prstClr val="black"/>
                                  </a:solidFill>
                                  <a:latin typeface="Cambria Math" panose="02040503050406030204"/>
                                </a:rPr>
                                <m:t>1</m:t>
                              </m:r>
                            </m:sub>
                            <m:sup>
                              <m:r>
                                <a:rPr lang="en-US" altLang="zh-CN" sz="2000">
                                  <a:solidFill>
                                    <a:prstClr val="black"/>
                                  </a:solidFill>
                                  <a:latin typeface="Cambria Math" panose="02040503050406030204"/>
                                </a:rPr>
                                <m:t>𝑚</m:t>
                              </m:r>
                            </m:sup>
                            <m:e>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𝐿</m:t>
                                  </m:r>
                                </m:e>
                                <m:sub>
                                  <m:r>
                                    <a:rPr lang="en-US" altLang="zh-CN" sz="2000">
                                      <a:solidFill>
                                        <a:prstClr val="black"/>
                                      </a:solidFill>
                                      <a:latin typeface="Cambria Math" panose="02040503050406030204"/>
                                    </a:rPr>
                                    <m:t>𝑖</m:t>
                                  </m:r>
                                </m:sub>
                              </m:sSub>
                              <m:r>
                                <a:rPr lang="en-US" altLang="zh-CN" sz="2000">
                                  <a:solidFill>
                                    <a:prstClr val="black"/>
                                  </a:solidFill>
                                  <a:latin typeface="Cambria Math" panose="02040503050406030204"/>
                                </a:rPr>
                                <m:t>(</m:t>
                              </m:r>
                              <m:r>
                                <a:rPr lang="en-US" altLang="zh-CN" sz="2000">
                                  <a:solidFill>
                                    <a:prstClr val="black"/>
                                  </a:solidFill>
                                  <a:latin typeface="Cambria Math" panose="02040503050406030204"/>
                                </a:rPr>
                                <m:t>𝑋</m:t>
                              </m:r>
                              <m:r>
                                <a:rPr lang="en-US" altLang="zh-CN" sz="2000">
                                  <a:solidFill>
                                    <a:prstClr val="black"/>
                                  </a:solidFill>
                                  <a:latin typeface="Cambria Math" panose="02040503050406030204"/>
                                </a:rPr>
                                <m:t>,</m:t>
                              </m:r>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𝑐</m:t>
                                  </m:r>
                                </m:e>
                                <m:sub>
                                  <m:r>
                                    <a:rPr lang="en-US" altLang="zh-CN" sz="2000">
                                      <a:solidFill>
                                        <a:prstClr val="black"/>
                                      </a:solidFill>
                                      <a:latin typeface="Cambria Math" panose="02040503050406030204"/>
                                    </a:rPr>
                                    <m:t>𝑗</m:t>
                                  </m:r>
                                </m:sub>
                              </m:sSub>
                              <m:r>
                                <a:rPr lang="en-US" altLang="zh-CN" sz="2000">
                                  <a:solidFill>
                                    <a:prstClr val="black"/>
                                  </a:solidFill>
                                  <a:latin typeface="Cambria Math" panose="02040503050406030204"/>
                                </a:rPr>
                                <m:t>)</m:t>
                              </m:r>
                            </m:e>
                          </m:nary>
                        </m:sub>
                      </m:sSub>
                    </m:oMath>
                  </m:oMathPara>
                </a14:m>
                <a:endParaRPr lang="en-US" altLang="zh-CN" sz="2000" dirty="0">
                  <a:solidFill>
                    <a:prstClr val="black"/>
                  </a:solidFill>
                  <a:latin typeface="+mn-ea"/>
                </a:endParaRPr>
              </a:p>
              <a:p>
                <a:pPr lvl="2"/>
                <a14:m>
                  <m:oMath xmlns:m="http://schemas.openxmlformats.org/officeDocument/2006/math">
                    <m:r>
                      <a:rPr lang="en-US" altLang="zh-CN" sz="2000">
                        <a:solidFill>
                          <a:prstClr val="black"/>
                        </a:solidFill>
                        <a:latin typeface="Cambria Math" panose="02040503050406030204"/>
                      </a:rPr>
                      <m:t>𝐿</m:t>
                    </m:r>
                    <m:r>
                      <a:rPr lang="en-US" altLang="zh-CN" sz="2000">
                        <a:solidFill>
                          <a:prstClr val="black"/>
                        </a:solidFill>
                        <a:latin typeface="Cambria Math" panose="02040503050406030204"/>
                      </a:rPr>
                      <m:t>(</m:t>
                    </m:r>
                    <m:r>
                      <a:rPr lang="en-US" altLang="zh-CN" sz="2000">
                        <a:solidFill>
                          <a:prstClr val="black"/>
                        </a:solidFill>
                        <a:latin typeface="Cambria Math" panose="02040503050406030204"/>
                      </a:rPr>
                      <m:t>𝑋</m:t>
                    </m:r>
                    <m:r>
                      <a:rPr lang="en-US" altLang="zh-CN" sz="2000">
                        <a:solidFill>
                          <a:prstClr val="black"/>
                        </a:solidFill>
                        <a:latin typeface="Cambria Math" panose="02040503050406030204"/>
                      </a:rPr>
                      <m:t>)</m:t>
                    </m:r>
                  </m:oMath>
                </a14:m>
                <a:r>
                  <a:rPr lang="zh-CN" altLang="en-US" sz="2000" dirty="0">
                    <a:solidFill>
                      <a:prstClr val="black"/>
                    </a:solidFill>
                    <a:latin typeface="+mn-ea"/>
                  </a:rPr>
                  <a:t>的输出值为得</a:t>
                </a:r>
                <a:r>
                  <a:rPr lang="zh-CN" altLang="en-US" sz="2000" dirty="0">
                    <a:solidFill>
                      <a:srgbClr val="0000FF"/>
                    </a:solidFill>
                    <a:latin typeface="+mn-ea"/>
                  </a:rPr>
                  <a:t>票数最多</a:t>
                </a:r>
                <a:r>
                  <a:rPr lang="zh-CN" altLang="en-US" sz="2000" dirty="0">
                    <a:solidFill>
                      <a:prstClr val="black"/>
                    </a:solidFill>
                    <a:latin typeface="+mn-ea"/>
                  </a:rPr>
                  <a:t>的类别，将其作为预测结果。通常称这种投票方法为</a:t>
                </a:r>
                <a:r>
                  <a:rPr lang="zh-CN" altLang="en-US" sz="2000" dirty="0">
                    <a:solidFill>
                      <a:srgbClr val="0000FF"/>
                    </a:solidFill>
                    <a:latin typeface="+mn-ea"/>
                  </a:rPr>
                  <a:t>相对多数投票</a:t>
                </a:r>
                <a:r>
                  <a:rPr lang="zh-CN" altLang="en-US" sz="2000" dirty="0" smtClean="0">
                    <a:solidFill>
                      <a:srgbClr val="0000FF"/>
                    </a:solidFill>
                    <a:latin typeface="+mn-ea"/>
                  </a:rPr>
                  <a:t>法</a:t>
                </a:r>
                <a:endParaRPr lang="zh-CN" altLang="en-US" sz="2000" dirty="0">
                  <a:solidFill>
                    <a:srgbClr val="0000FF"/>
                  </a:solidFill>
                  <a:latin typeface="+mn-ea"/>
                </a:endParaRPr>
              </a:p>
            </p:txBody>
          </p:sp>
        </mc:Choice>
        <mc:Fallback>
          <p:sp>
            <p:nvSpPr>
              <p:cNvPr id="3" name="副标题 2"/>
              <p:cNvSpPr>
                <a:spLocks noRot="1" noChangeAspect="1" noMove="1" noResize="1" noEditPoints="1" noAdjustHandles="1" noChangeArrowheads="1" noChangeShapeType="1" noTextEdit="1"/>
              </p:cNvSpPr>
              <p:nvPr>
                <p:ph type="subTitle" idx="4294967295"/>
              </p:nvPr>
            </p:nvSpPr>
            <p:spPr>
              <a:xfrm>
                <a:off x="395536" y="1124744"/>
                <a:ext cx="8352928" cy="5256584"/>
              </a:xfrm>
              <a:prstGeom prst="rect">
                <a:avLst/>
              </a:prstGeom>
              <a:blipFill rotWithShape="1">
                <a:blip r:embed="rId1"/>
                <a:stretch>
                  <a:fillRect l="-7" t="-3" r="1" b="4"/>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集成学习</a:t>
            </a:r>
            <a:r>
              <a:rPr lang="zh-CN" altLang="en-US" b="1" dirty="0">
                <a:latin typeface="黑体" panose="02010609060101010101" pitchFamily="49" charset="-122"/>
                <a:ea typeface="黑体" panose="02010609060101010101" pitchFamily="49" charset="-122"/>
                <a:sym typeface="+mn-ea"/>
              </a:rPr>
              <a:t>概述</a:t>
            </a:r>
            <a:endParaRPr lang="en-US" altLang="zh-CN"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a:latin typeface="黑体" panose="02010609060101010101" pitchFamily="49" charset="-122"/>
                <a:ea typeface="黑体" panose="02010609060101010101" pitchFamily="49" charset="-122"/>
              </a:rPr>
              <a:t>集成</a:t>
            </a:r>
            <a:r>
              <a:rPr lang="zh-CN" altLang="en-US" sz="2800" b="1" dirty="0" smtClean="0">
                <a:latin typeface="黑体" panose="02010609060101010101" pitchFamily="49" charset="-122"/>
                <a:ea typeface="黑体" panose="02010609060101010101" pitchFamily="49" charset="-122"/>
              </a:rPr>
              <a:t>学习基本范式</a:t>
            </a:r>
            <a:endParaRPr lang="en-US" altLang="zh-CN" sz="2800" b="1" dirty="0" smtClean="0">
              <a:latin typeface="黑体" panose="02010609060101010101" pitchFamily="49" charset="-122"/>
              <a:ea typeface="黑体" panose="02010609060101010101" pitchFamily="49" charset="-122"/>
            </a:endParaRPr>
          </a:p>
          <a:p>
            <a:pPr lvl="1"/>
            <a:r>
              <a:rPr lang="zh-CN" altLang="en-US" sz="2400" dirty="0">
                <a:latin typeface="+mn-ea"/>
                <a:cs typeface="+mn-ea"/>
              </a:rPr>
              <a:t>组合</a:t>
            </a:r>
            <a:r>
              <a:rPr lang="zh-CN" altLang="en-US" sz="2400" dirty="0" smtClean="0">
                <a:latin typeface="+mn-ea"/>
                <a:cs typeface="+mn-ea"/>
              </a:rPr>
              <a:t>弱学习器</a:t>
            </a:r>
            <a:endParaRPr lang="en-US" altLang="zh-CN" sz="2400" dirty="0">
              <a:latin typeface="+mn-ea"/>
              <a:cs typeface="+mn-ea"/>
            </a:endParaRPr>
          </a:p>
          <a:p>
            <a:pPr lvl="2"/>
            <a:r>
              <a:rPr lang="zh-CN" altLang="en-US" sz="2000" dirty="0">
                <a:solidFill>
                  <a:prstClr val="black"/>
                </a:solidFill>
                <a:latin typeface="+mn-ea"/>
              </a:rPr>
              <a:t>在票数比较分散的情况下，相对多数投票法的最多票数可能会很小，此时大大增加集成模型出现错误分类的概率</a:t>
            </a:r>
            <a:endParaRPr lang="en-US" altLang="zh-CN" sz="2000" dirty="0">
              <a:solidFill>
                <a:prstClr val="black"/>
              </a:solidFill>
              <a:latin typeface="+mn-ea"/>
            </a:endParaRPr>
          </a:p>
          <a:p>
            <a:pPr lvl="2"/>
            <a:r>
              <a:rPr lang="zh-CN" altLang="en-US" sz="2000" dirty="0">
                <a:solidFill>
                  <a:prstClr val="black"/>
                </a:solidFill>
                <a:latin typeface="+mn-ea"/>
              </a:rPr>
              <a:t>如果限制模型</a:t>
            </a:r>
            <a:r>
              <a:rPr lang="en-US" altLang="zh-CN" sz="2000" i="1" dirty="0">
                <a:solidFill>
                  <a:prstClr val="black"/>
                </a:solidFill>
                <a:latin typeface="Times New Roman" panose="02020603050405020304" pitchFamily="18" charset="0"/>
                <a:cs typeface="Times New Roman" panose="02020603050405020304" pitchFamily="18" charset="0"/>
              </a:rPr>
              <a:t>L</a:t>
            </a:r>
            <a:r>
              <a:rPr lang="en-US" altLang="zh-CN" sz="2000" dirty="0">
                <a:solidFill>
                  <a:prstClr val="black"/>
                </a:solidFill>
                <a:latin typeface="Times New Roman" panose="02020603050405020304" pitchFamily="18" charset="0"/>
                <a:cs typeface="Times New Roman" panose="02020603050405020304" pitchFamily="18" charset="0"/>
              </a:rPr>
              <a:t>(</a:t>
            </a:r>
            <a:r>
              <a:rPr lang="en-US" altLang="zh-CN" sz="2000" i="1" dirty="0">
                <a:solidFill>
                  <a:prstClr val="black"/>
                </a:solidFill>
                <a:latin typeface="Times New Roman" panose="02020603050405020304" pitchFamily="18" charset="0"/>
                <a:cs typeface="Times New Roman" panose="02020603050405020304" pitchFamily="18" charset="0"/>
              </a:rPr>
              <a:t>X</a:t>
            </a:r>
            <a:r>
              <a:rPr lang="en-US" altLang="zh-CN" sz="2000" dirty="0">
                <a:solidFill>
                  <a:prstClr val="black"/>
                </a:solidFill>
                <a:latin typeface="Times New Roman" panose="02020603050405020304" pitchFamily="18" charset="0"/>
                <a:cs typeface="Times New Roman" panose="02020603050405020304" pitchFamily="18" charset="0"/>
              </a:rPr>
              <a:t>)</a:t>
            </a:r>
            <a:r>
              <a:rPr lang="zh-CN" altLang="en-US" sz="2000" dirty="0">
                <a:solidFill>
                  <a:prstClr val="black"/>
                </a:solidFill>
                <a:latin typeface="+mn-ea"/>
              </a:rPr>
              <a:t>预测输出类型的最低得票数不得小于弱分类器数目𝑚的一半，否则</a:t>
            </a:r>
            <a:r>
              <a:rPr lang="en-US" altLang="zh-CN" sz="2000" i="1" dirty="0">
                <a:solidFill>
                  <a:prstClr val="black"/>
                </a:solidFill>
                <a:latin typeface="Times New Roman" panose="02020603050405020304" pitchFamily="18" charset="0"/>
                <a:cs typeface="Times New Roman" panose="02020603050405020304" pitchFamily="18" charset="0"/>
                <a:sym typeface="+mn-ea"/>
              </a:rPr>
              <a:t>L</a:t>
            </a:r>
            <a:r>
              <a:rPr lang="en-US" altLang="zh-CN" sz="2000" dirty="0">
                <a:solidFill>
                  <a:prstClr val="black"/>
                </a:solidFill>
                <a:latin typeface="Times New Roman" panose="02020603050405020304" pitchFamily="18" charset="0"/>
                <a:cs typeface="Times New Roman" panose="02020603050405020304" pitchFamily="18" charset="0"/>
                <a:sym typeface="+mn-ea"/>
              </a:rPr>
              <a:t>(</a:t>
            </a:r>
            <a:r>
              <a:rPr lang="en-US" altLang="zh-CN" sz="2000" i="1" dirty="0">
                <a:solidFill>
                  <a:prstClr val="black"/>
                </a:solidFill>
                <a:latin typeface="Times New Roman" panose="02020603050405020304" pitchFamily="18" charset="0"/>
                <a:cs typeface="Times New Roman" panose="02020603050405020304" pitchFamily="18" charset="0"/>
                <a:sym typeface="+mn-ea"/>
              </a:rPr>
              <a:t>X</a:t>
            </a:r>
            <a:r>
              <a:rPr lang="en-US" altLang="zh-CN" sz="2000" dirty="0">
                <a:solidFill>
                  <a:prstClr val="black"/>
                </a:solidFill>
                <a:latin typeface="Times New Roman" panose="02020603050405020304" pitchFamily="18" charset="0"/>
                <a:cs typeface="Times New Roman" panose="02020603050405020304" pitchFamily="18" charset="0"/>
                <a:sym typeface="+mn-ea"/>
              </a:rPr>
              <a:t>)</a:t>
            </a:r>
            <a:r>
              <a:rPr lang="zh-CN" altLang="en-US" sz="2000" dirty="0">
                <a:solidFill>
                  <a:prstClr val="black"/>
                </a:solidFill>
                <a:latin typeface="+mn-ea"/>
              </a:rPr>
              <a:t>拒绝输出预测结果，称这种改进相对多数投票法为</a:t>
            </a:r>
            <a:r>
              <a:rPr lang="zh-CN" altLang="en-US" sz="2000" dirty="0">
                <a:solidFill>
                  <a:srgbClr val="0000FF"/>
                </a:solidFill>
                <a:latin typeface="+mn-ea"/>
              </a:rPr>
              <a:t>绝对多数投票</a:t>
            </a:r>
            <a:r>
              <a:rPr lang="zh-CN" altLang="en-US" sz="2000" dirty="0" smtClean="0">
                <a:solidFill>
                  <a:srgbClr val="0000FF"/>
                </a:solidFill>
                <a:latin typeface="+mn-ea"/>
              </a:rPr>
              <a:t>法</a:t>
            </a:r>
            <a:endParaRPr lang="en-US" altLang="zh-CN" sz="2000" dirty="0">
              <a:solidFill>
                <a:srgbClr val="0000FF"/>
              </a:solidFill>
              <a:latin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集成学习</a:t>
            </a:r>
            <a:r>
              <a:rPr lang="zh-CN" altLang="en-US" b="1" dirty="0">
                <a:latin typeface="黑体" panose="02010609060101010101" pitchFamily="49" charset="-122"/>
                <a:ea typeface="黑体" panose="02010609060101010101" pitchFamily="49" charset="-122"/>
                <a:sym typeface="+mn-ea"/>
              </a:rPr>
              <a:t>概述</a:t>
            </a:r>
            <a:endParaRPr lang="en-US" altLang="zh-CN" b="1"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a:latin typeface="黑体" panose="02010609060101010101" pitchFamily="49" charset="-122"/>
                    <a:ea typeface="黑体" panose="02010609060101010101" pitchFamily="49" charset="-122"/>
                  </a:rPr>
                  <a:t>集成</a:t>
                </a:r>
                <a:r>
                  <a:rPr lang="zh-CN" altLang="en-US" sz="2800" b="1" dirty="0" smtClean="0">
                    <a:latin typeface="黑体" panose="02010609060101010101" pitchFamily="49" charset="-122"/>
                    <a:ea typeface="黑体" panose="02010609060101010101" pitchFamily="49" charset="-122"/>
                  </a:rPr>
                  <a:t>学习基本范式</a:t>
                </a:r>
                <a:endParaRPr lang="en-US" altLang="zh-CN" sz="2800" b="1" dirty="0" smtClean="0">
                  <a:latin typeface="黑体" panose="02010609060101010101" pitchFamily="49" charset="-122"/>
                  <a:ea typeface="黑体" panose="02010609060101010101" pitchFamily="49" charset="-122"/>
                </a:endParaRPr>
              </a:p>
              <a:p>
                <a:pPr lvl="1"/>
                <a:r>
                  <a:rPr lang="zh-CN" altLang="en-US" sz="2400" dirty="0">
                    <a:latin typeface="+mn-ea"/>
                    <a:cs typeface="+mn-ea"/>
                  </a:rPr>
                  <a:t>组合</a:t>
                </a:r>
                <a:r>
                  <a:rPr lang="zh-CN" altLang="en-US" sz="2400" dirty="0" smtClean="0">
                    <a:latin typeface="+mn-ea"/>
                    <a:cs typeface="+mn-ea"/>
                  </a:rPr>
                  <a:t>弱学习器</a:t>
                </a:r>
                <a:endParaRPr lang="en-US" altLang="zh-CN" sz="2400" dirty="0">
                  <a:latin typeface="+mn-ea"/>
                  <a:cs typeface="+mn-ea"/>
                </a:endParaRPr>
              </a:p>
              <a:p>
                <a:pPr lvl="2"/>
                <a:r>
                  <a:rPr lang="zh-CN" altLang="en-US" sz="2000" dirty="0">
                    <a:solidFill>
                      <a:prstClr val="black"/>
                    </a:solidFill>
                    <a:latin typeface="+mn-ea"/>
                  </a:rPr>
                  <a:t>相对多数投票法和绝对多数投票法显然均未考虑不同弱分类器在重要性方面的差异</a:t>
                </a:r>
                <a:endParaRPr lang="en-US" altLang="zh-CN" sz="2000" dirty="0">
                  <a:solidFill>
                    <a:prstClr val="black"/>
                  </a:solidFill>
                  <a:latin typeface="+mn-ea"/>
                </a:endParaRPr>
              </a:p>
              <a:p>
                <a:pPr lvl="2"/>
                <a:r>
                  <a:rPr lang="zh-CN" altLang="en-US" sz="2000" dirty="0">
                    <a:solidFill>
                      <a:prstClr val="black"/>
                    </a:solidFill>
                    <a:latin typeface="+mn-ea"/>
                  </a:rPr>
                  <a:t>对于一组重要性不相同的弱分类器</a:t>
                </a:r>
                <a14:m>
                  <m:oMath xmlns:m="http://schemas.openxmlformats.org/officeDocument/2006/math">
                    <m:sSub>
                      <m:sSubPr>
                        <m:ctrlPr>
                          <a:rPr lang="zh-CN"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𝐿</m:t>
                        </m:r>
                      </m:e>
                      <m:sub>
                        <m:r>
                          <a:rPr lang="en-US" altLang="zh-CN" sz="2000">
                            <a:solidFill>
                              <a:prstClr val="black"/>
                            </a:solidFill>
                            <a:latin typeface="Cambria Math" panose="02040503050406030204"/>
                          </a:rPr>
                          <m:t>𝑖</m:t>
                        </m:r>
                      </m:sub>
                    </m:sSub>
                    <m:r>
                      <a:rPr lang="en-US" altLang="zh-CN" sz="2000">
                        <a:solidFill>
                          <a:prstClr val="black"/>
                        </a:solidFill>
                        <a:latin typeface="Cambria Math" panose="02040503050406030204"/>
                      </a:rPr>
                      <m:t>(</m:t>
                    </m:r>
                    <m:r>
                      <a:rPr lang="en-US" altLang="zh-CN" sz="2000">
                        <a:solidFill>
                          <a:prstClr val="black"/>
                        </a:solidFill>
                        <a:latin typeface="Cambria Math" panose="02040503050406030204"/>
                      </a:rPr>
                      <m:t>𝑋</m:t>
                    </m:r>
                    <m:r>
                      <a:rPr lang="en-US" altLang="zh-CN" sz="2000">
                        <a:solidFill>
                          <a:prstClr val="black"/>
                        </a:solidFill>
                        <a:latin typeface="Cambria Math" panose="02040503050406030204"/>
                      </a:rPr>
                      <m:t>)</m:t>
                    </m:r>
                  </m:oMath>
                </a14:m>
                <a:r>
                  <a:rPr lang="zh-CN" altLang="en-US" sz="2000" dirty="0">
                    <a:solidFill>
                      <a:prstClr val="black"/>
                    </a:solidFill>
                    <a:latin typeface="+mn-ea"/>
                  </a:rPr>
                  <a:t>，令</a:t>
                </a:r>
                <a14:m>
                  <m:oMath xmlns:m="http://schemas.openxmlformats.org/officeDocument/2006/math">
                    <m:sSub>
                      <m:sSubPr>
                        <m:ctrlPr>
                          <a:rPr lang="zh-CN"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𝜔</m:t>
                        </m:r>
                      </m:e>
                      <m:sub>
                        <m:r>
                          <a:rPr lang="en-US" altLang="zh-CN" sz="2000">
                            <a:solidFill>
                              <a:prstClr val="black"/>
                            </a:solidFill>
                            <a:latin typeface="Cambria Math" panose="02040503050406030204"/>
                          </a:rPr>
                          <m:t>𝑖</m:t>
                        </m:r>
                      </m:sub>
                    </m:sSub>
                  </m:oMath>
                </a14:m>
                <a:r>
                  <a:rPr lang="zh-CN" altLang="en-US" sz="2000" dirty="0">
                    <a:solidFill>
                      <a:prstClr val="black"/>
                    </a:solidFill>
                    <a:latin typeface="+mn-ea"/>
                  </a:rPr>
                  <a:t>为</a:t>
                </a:r>
                <a14:m>
                  <m:oMath xmlns:m="http://schemas.openxmlformats.org/officeDocument/2006/math">
                    <m:sSub>
                      <m:sSubPr>
                        <m:ctrlPr>
                          <a:rPr lang="zh-CN"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𝐿</m:t>
                        </m:r>
                      </m:e>
                      <m:sub>
                        <m:r>
                          <a:rPr lang="en-US" altLang="zh-CN" sz="2000">
                            <a:solidFill>
                              <a:prstClr val="black"/>
                            </a:solidFill>
                            <a:latin typeface="Cambria Math" panose="02040503050406030204"/>
                          </a:rPr>
                          <m:t>𝑖</m:t>
                        </m:r>
                      </m:sub>
                    </m:sSub>
                    <m:r>
                      <a:rPr lang="en-US" altLang="zh-CN" sz="2000">
                        <a:solidFill>
                          <a:prstClr val="black"/>
                        </a:solidFill>
                        <a:latin typeface="Cambria Math" panose="02040503050406030204"/>
                      </a:rPr>
                      <m:t>(</m:t>
                    </m:r>
                    <m:r>
                      <a:rPr lang="en-US" altLang="zh-CN" sz="2000">
                        <a:solidFill>
                          <a:prstClr val="black"/>
                        </a:solidFill>
                        <a:latin typeface="Cambria Math" panose="02040503050406030204"/>
                      </a:rPr>
                      <m:t>𝑋</m:t>
                    </m:r>
                    <m:r>
                      <a:rPr lang="en-US" altLang="zh-CN" sz="2000">
                        <a:solidFill>
                          <a:prstClr val="black"/>
                        </a:solidFill>
                        <a:latin typeface="Cambria Math" panose="02040503050406030204"/>
                      </a:rPr>
                      <m:t>)</m:t>
                    </m:r>
                  </m:oMath>
                </a14:m>
                <a:r>
                  <a:rPr lang="zh-CN" altLang="en-US" sz="2000" dirty="0">
                    <a:solidFill>
                      <a:prstClr val="black"/>
                    </a:solidFill>
                    <a:latin typeface="+mn-ea"/>
                  </a:rPr>
                  <a:t>的权重，则可通过</a:t>
                </a:r>
                <a:r>
                  <a:rPr lang="zh-CN" altLang="en-US" sz="2000" dirty="0">
                    <a:solidFill>
                      <a:srgbClr val="0000FF"/>
                    </a:solidFill>
                    <a:latin typeface="+mn-ea"/>
                  </a:rPr>
                  <a:t>带加权计算</a:t>
                </a:r>
                <a:r>
                  <a:rPr lang="zh-CN" altLang="en-US" sz="2000" dirty="0">
                    <a:solidFill>
                      <a:prstClr val="black"/>
                    </a:solidFill>
                    <a:latin typeface="+mn-ea"/>
                  </a:rPr>
                  <a:t>的投票方法对其进行组合，得到集成模型的预测输出为</a:t>
                </a:r>
                <a:endParaRPr lang="en-US" altLang="zh-CN" sz="2000" dirty="0">
                  <a:solidFill>
                    <a:prstClr val="black"/>
                  </a:solidFill>
                  <a:latin typeface="+mn-ea"/>
                </a:endParaRPr>
              </a:p>
              <a:p>
                <a:pPr marL="914400" lvl="2" indent="0">
                  <a:buNone/>
                </a:pPr>
                <a14:m>
                  <m:oMathPara xmlns:m="http://schemas.openxmlformats.org/officeDocument/2006/math">
                    <m:oMathParaPr>
                      <m:jc m:val="centerGroup"/>
                    </m:oMathParaPr>
                    <m:oMath xmlns:m="http://schemas.openxmlformats.org/officeDocument/2006/math">
                      <m:r>
                        <a:rPr lang="en-US" altLang="zh-CN" sz="2000">
                          <a:solidFill>
                            <a:prstClr val="black"/>
                          </a:solidFill>
                          <a:latin typeface="Cambria Math" panose="02040503050406030204"/>
                        </a:rPr>
                        <m:t>𝐿</m:t>
                      </m:r>
                      <m:d>
                        <m:dPr>
                          <m:ctrlPr>
                            <a:rPr lang="en-US" altLang="zh-CN" sz="2000" i="1">
                              <a:solidFill>
                                <a:prstClr val="black"/>
                              </a:solidFill>
                              <a:latin typeface="Cambria Math" panose="02040503050406030204"/>
                            </a:rPr>
                          </m:ctrlPr>
                        </m:dPr>
                        <m:e>
                          <m:r>
                            <a:rPr lang="en-US" altLang="zh-CN" sz="2000">
                              <a:solidFill>
                                <a:prstClr val="black"/>
                              </a:solidFill>
                              <a:latin typeface="Cambria Math" panose="02040503050406030204"/>
                            </a:rPr>
                            <m:t>𝑋</m:t>
                          </m:r>
                        </m:e>
                      </m:d>
                      <m:r>
                        <a:rPr lang="en-US" altLang="zh-CN" sz="2000">
                          <a:solidFill>
                            <a:prstClr val="black"/>
                          </a:solidFill>
                          <a:latin typeface="Cambria Math" panose="02040503050406030204"/>
                        </a:rPr>
                        <m:t>=</m:t>
                      </m:r>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𝑐</m:t>
                          </m:r>
                        </m:e>
                        <m:sub>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𝑎𝑟𝑔</m:t>
                              </m:r>
                            </m:e>
                            <m:sub>
                              <m:r>
                                <a:rPr lang="en-US" altLang="zh-CN" sz="2000">
                                  <a:solidFill>
                                    <a:prstClr val="black"/>
                                  </a:solidFill>
                                  <a:latin typeface="Cambria Math" panose="02040503050406030204"/>
                                </a:rPr>
                                <m:t>𝑗</m:t>
                              </m:r>
                            </m:sub>
                          </m:sSub>
                          <m:r>
                            <a:rPr lang="en-US" altLang="zh-CN" sz="2000">
                              <a:solidFill>
                                <a:prstClr val="black"/>
                              </a:solidFill>
                              <a:latin typeface="Cambria Math" panose="02040503050406030204"/>
                            </a:rPr>
                            <m:t>𝑚𝑎𝑥</m:t>
                          </m:r>
                          <m:nary>
                            <m:naryPr>
                              <m:chr m:val="∑"/>
                              <m:limLoc m:val="subSup"/>
                              <m:ctrlPr>
                                <a:rPr lang="en-US" altLang="zh-CN" sz="2000" i="1">
                                  <a:solidFill>
                                    <a:prstClr val="black"/>
                                  </a:solidFill>
                                  <a:latin typeface="Cambria Math" panose="02040503050406030204"/>
                                </a:rPr>
                              </m:ctrlPr>
                            </m:naryPr>
                            <m:sub>
                              <m:r>
                                <m:rPr>
                                  <m:brk m:alnAt="25"/>
                                </m:rPr>
                                <a:rPr lang="en-US" altLang="zh-CN" sz="2000">
                                  <a:solidFill>
                                    <a:prstClr val="black"/>
                                  </a:solidFill>
                                  <a:latin typeface="Cambria Math" panose="02040503050406030204"/>
                                </a:rPr>
                                <m:t>𝑖</m:t>
                              </m:r>
                              <m:r>
                                <a:rPr lang="en-US" altLang="zh-CN" sz="2000">
                                  <a:solidFill>
                                    <a:prstClr val="black"/>
                                  </a:solidFill>
                                  <a:latin typeface="Cambria Math" panose="02040503050406030204"/>
                                </a:rPr>
                                <m:t>=</m:t>
                              </m:r>
                              <m:r>
                                <a:rPr lang="en-US" altLang="zh-CN" sz="2000">
                                  <a:solidFill>
                                    <a:prstClr val="black"/>
                                  </a:solidFill>
                                  <a:latin typeface="Cambria Math" panose="02040503050406030204"/>
                                </a:rPr>
                                <m:t>1</m:t>
                              </m:r>
                            </m:sub>
                            <m:sup>
                              <m:r>
                                <a:rPr lang="en-US" altLang="zh-CN" sz="2000">
                                  <a:solidFill>
                                    <a:prstClr val="black"/>
                                  </a:solidFill>
                                  <a:latin typeface="Cambria Math" panose="02040503050406030204"/>
                                </a:rPr>
                                <m:t>𝑚</m:t>
                              </m:r>
                            </m:sup>
                            <m:e>
                              <m:sSub>
                                <m:sSubPr>
                                  <m:ctrlPr>
                                    <a:rPr lang="en-US" altLang="zh-CN" sz="2000" i="1">
                                      <a:solidFill>
                                        <a:prstClr val="black"/>
                                      </a:solidFill>
                                      <a:latin typeface="Cambria Math" panose="02040503050406030204"/>
                                    </a:rPr>
                                  </m:ctrlPr>
                                </m:sSubPr>
                                <m:e>
                                  <m:r>
                                    <a:rPr lang="zh-CN" altLang="en-US" sz="2000">
                                      <a:solidFill>
                                        <a:prstClr val="black"/>
                                      </a:solidFill>
                                      <a:latin typeface="Cambria Math" panose="02040503050406030204"/>
                                    </a:rPr>
                                    <m:t>𝜔</m:t>
                                  </m:r>
                                </m:e>
                                <m:sub>
                                  <m:r>
                                    <a:rPr lang="en-US" altLang="zh-CN" sz="2000">
                                      <a:solidFill>
                                        <a:prstClr val="black"/>
                                      </a:solidFill>
                                      <a:latin typeface="Cambria Math" panose="02040503050406030204"/>
                                    </a:rPr>
                                    <m:t>𝑖</m:t>
                                  </m:r>
                                </m:sub>
                              </m:sSub>
                            </m:e>
                          </m:nary>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𝐿</m:t>
                              </m:r>
                            </m:e>
                            <m:sub>
                              <m:r>
                                <a:rPr lang="en-US" altLang="zh-CN" sz="2000">
                                  <a:solidFill>
                                    <a:prstClr val="black"/>
                                  </a:solidFill>
                                  <a:latin typeface="Cambria Math" panose="02040503050406030204"/>
                                </a:rPr>
                                <m:t>𝑖</m:t>
                              </m:r>
                            </m:sub>
                          </m:sSub>
                          <m:r>
                            <a:rPr lang="en-US" altLang="zh-CN" sz="2000">
                              <a:solidFill>
                                <a:prstClr val="black"/>
                              </a:solidFill>
                              <a:latin typeface="Cambria Math" panose="02040503050406030204"/>
                            </a:rPr>
                            <m:t>(</m:t>
                          </m:r>
                          <m:r>
                            <a:rPr lang="en-US" altLang="zh-CN" sz="2000">
                              <a:solidFill>
                                <a:prstClr val="black"/>
                              </a:solidFill>
                              <a:latin typeface="Cambria Math" panose="02040503050406030204"/>
                            </a:rPr>
                            <m:t>𝑋</m:t>
                          </m:r>
                          <m:r>
                            <a:rPr lang="en-US" altLang="zh-CN" sz="2000">
                              <a:solidFill>
                                <a:prstClr val="black"/>
                              </a:solidFill>
                              <a:latin typeface="Cambria Math" panose="02040503050406030204"/>
                            </a:rPr>
                            <m:t>)</m:t>
                          </m:r>
                        </m:sub>
                      </m:sSub>
                    </m:oMath>
                  </m:oMathPara>
                </a14:m>
                <a:endParaRPr lang="zh-CN" altLang="en-US" sz="2000" dirty="0">
                  <a:solidFill>
                    <a:prstClr val="black"/>
                  </a:solidFill>
                  <a:latin typeface="+mn-ea"/>
                </a:endParaRPr>
              </a:p>
            </p:txBody>
          </p:sp>
        </mc:Choice>
        <mc:Fallback>
          <p:sp>
            <p:nvSpPr>
              <p:cNvPr id="3" name="副标题 2"/>
              <p:cNvSpPr>
                <a:spLocks noRot="1" noChangeAspect="1" noMove="1" noResize="1" noEditPoints="1" noAdjustHandles="1" noChangeArrowheads="1" noChangeShapeType="1" noTextEdit="1"/>
              </p:cNvSpPr>
              <p:nvPr>
                <p:ph type="subTitle" idx="4294967295"/>
              </p:nvPr>
            </p:nvSpPr>
            <p:spPr>
              <a:xfrm>
                <a:off x="395536" y="1124744"/>
                <a:ext cx="8352928" cy="5256584"/>
              </a:xfrm>
              <a:prstGeom prst="rect">
                <a:avLst/>
              </a:prstGeom>
              <a:blipFill rotWithShape="1">
                <a:blip r:embed="rId1"/>
                <a:stretch>
                  <a:fillRect l="-7" t="-3" r="1" b="4"/>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集成学习</a:t>
            </a:r>
            <a:r>
              <a:rPr lang="zh-CN" altLang="en-US" b="1" dirty="0">
                <a:latin typeface="黑体" panose="02010609060101010101" pitchFamily="49" charset="-122"/>
                <a:ea typeface="黑体" panose="02010609060101010101" pitchFamily="49" charset="-122"/>
                <a:sym typeface="+mn-ea"/>
              </a:rPr>
              <a:t>概述</a:t>
            </a:r>
            <a:endParaRPr lang="en-US" altLang="zh-CN" b="1"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a:latin typeface="黑体" panose="02010609060101010101" pitchFamily="49" charset="-122"/>
                    <a:ea typeface="黑体" panose="02010609060101010101" pitchFamily="49" charset="-122"/>
                  </a:rPr>
                  <a:t>集成</a:t>
                </a:r>
                <a:r>
                  <a:rPr lang="zh-CN" altLang="en-US" sz="2800" b="1" dirty="0" smtClean="0">
                    <a:latin typeface="黑体" panose="02010609060101010101" pitchFamily="49" charset="-122"/>
                    <a:ea typeface="黑体" panose="02010609060101010101" pitchFamily="49" charset="-122"/>
                  </a:rPr>
                  <a:t>学习泛化策略（误差</a:t>
                </a:r>
                <a:r>
                  <a:rPr lang="en-US" altLang="zh-CN" sz="2800" b="1" dirty="0" smtClean="0">
                    <a:latin typeface="黑体" panose="02010609060101010101" pitchFamily="49" charset="-122"/>
                    <a:ea typeface="黑体" panose="02010609060101010101" pitchFamily="49" charset="-122"/>
                  </a:rPr>
                  <a:t>-</a:t>
                </a:r>
                <a:r>
                  <a:rPr lang="zh-CN" altLang="en-US" sz="2800" b="1" dirty="0" smtClean="0">
                    <a:latin typeface="黑体" panose="02010609060101010101" pitchFamily="49" charset="-122"/>
                    <a:ea typeface="黑体" panose="02010609060101010101" pitchFamily="49" charset="-122"/>
                  </a:rPr>
                  <a:t>分歧分解）</a:t>
                </a:r>
                <a:endParaRPr lang="en-US" altLang="zh-CN" sz="2800" b="1" dirty="0" smtClean="0">
                  <a:latin typeface="黑体" panose="02010609060101010101" pitchFamily="49" charset="-122"/>
                  <a:ea typeface="黑体" panose="02010609060101010101" pitchFamily="49" charset="-122"/>
                </a:endParaRPr>
              </a:p>
              <a:p>
                <a:pPr lvl="1"/>
                <a:r>
                  <a:rPr lang="zh-CN" altLang="en-US" sz="2400" dirty="0">
                    <a:solidFill>
                      <a:srgbClr val="0000FF"/>
                    </a:solidFill>
                    <a:latin typeface="+mn-ea"/>
                    <a:cs typeface="+mn-ea"/>
                  </a:rPr>
                  <a:t>集成学习目标</a:t>
                </a:r>
                <a:r>
                  <a:rPr lang="zh-CN" altLang="en-US" sz="2400" dirty="0">
                    <a:latin typeface="+mn-ea"/>
                    <a:cs typeface="+mn-ea"/>
                  </a:rPr>
                  <a:t>是获得具有较好泛化性能的机器学习模型</a:t>
                </a:r>
                <a:endParaRPr lang="en-US" altLang="zh-CN" sz="2400" dirty="0">
                  <a:latin typeface="+mn-ea"/>
                  <a:cs typeface="+mn-ea"/>
                </a:endParaRPr>
              </a:p>
              <a:p>
                <a:pPr lvl="1"/>
                <a:r>
                  <a:rPr lang="zh-CN" altLang="en-US" sz="2400" dirty="0">
                    <a:latin typeface="+mn-ea"/>
                    <a:cs typeface="+mn-ea"/>
                  </a:rPr>
                  <a:t>现以回归任务为例，假设回归任务的真实映射为</a:t>
                </a:r>
                <a14:m>
                  <m:oMath xmlns:m="http://schemas.openxmlformats.org/officeDocument/2006/math">
                    <m:r>
                      <a:rPr lang="en-US" altLang="zh-CN" sz="2400">
                        <a:latin typeface="Cambria Math" panose="02040503050406030204"/>
                        <a:cs typeface="+mn-ea"/>
                      </a:rPr>
                      <m:t>𝑓</m:t>
                    </m:r>
                  </m:oMath>
                </a14:m>
                <a:r>
                  <a:rPr lang="en-US" altLang="zh-CN" sz="2400" dirty="0">
                    <a:latin typeface="+mn-ea"/>
                    <a:cs typeface="+mn-ea"/>
                  </a:rPr>
                  <a:t>,</a:t>
                </a:r>
                <a:r>
                  <a:rPr lang="zh-CN" altLang="en-US" sz="2400" dirty="0">
                    <a:latin typeface="+mn-ea"/>
                    <a:cs typeface="+mn-ea"/>
                  </a:rPr>
                  <a:t>集成模型</a:t>
                </a:r>
                <a14:m>
                  <m:oMath xmlns:m="http://schemas.openxmlformats.org/officeDocument/2006/math">
                    <m:r>
                      <a:rPr lang="en-US" altLang="zh-CN" sz="2400">
                        <a:latin typeface="Cambria Math" panose="02040503050406030204"/>
                        <a:cs typeface="+mn-ea"/>
                      </a:rPr>
                      <m:t>𝐿</m:t>
                    </m:r>
                  </m:oMath>
                </a14:m>
                <a:r>
                  <a:rPr lang="zh-CN" altLang="en-US" sz="2400" dirty="0">
                    <a:latin typeface="+mn-ea"/>
                    <a:cs typeface="+mn-ea"/>
                  </a:rPr>
                  <a:t>由</a:t>
                </a:r>
                <a14:m>
                  <m:oMath xmlns:m="http://schemas.openxmlformats.org/officeDocument/2006/math">
                    <m:r>
                      <a:rPr lang="en-US" altLang="zh-CN" sz="2400" dirty="0">
                        <a:latin typeface="Cambria Math" panose="02040503050406030204"/>
                        <a:cs typeface="+mn-ea"/>
                      </a:rPr>
                      <m:t>𝑚</m:t>
                    </m:r>
                  </m:oMath>
                </a14:m>
                <a:r>
                  <a:rPr lang="zh-CN" altLang="en-US" sz="2400" dirty="0">
                    <a:latin typeface="+mn-ea"/>
                    <a:cs typeface="+mn-ea"/>
                  </a:rPr>
                  <a:t>个弱回归器</a:t>
                </a:r>
                <a14:m>
                  <m:oMath xmlns:m="http://schemas.openxmlformats.org/officeDocument/2006/math">
                    <m:sSub>
                      <m:sSubPr>
                        <m:ctrlPr>
                          <a:rPr lang="en-US" altLang="zh-CN" sz="2400" i="1">
                            <a:latin typeface="Cambria Math" panose="02040503050406030204"/>
                            <a:cs typeface="+mn-ea"/>
                          </a:rPr>
                        </m:ctrlPr>
                      </m:sSubPr>
                      <m:e>
                        <m:r>
                          <a:rPr lang="en-US" altLang="zh-CN" sz="2400">
                            <a:latin typeface="Cambria Math" panose="02040503050406030204"/>
                            <a:cs typeface="+mn-ea"/>
                          </a:rPr>
                          <m:t>𝐿</m:t>
                        </m:r>
                      </m:e>
                      <m:sub>
                        <m:r>
                          <a:rPr lang="en-US" altLang="zh-CN" sz="2400">
                            <a:latin typeface="Cambria Math" panose="02040503050406030204"/>
                            <a:cs typeface="+mn-ea"/>
                          </a:rPr>
                          <m:t>1</m:t>
                        </m:r>
                      </m:sub>
                    </m:sSub>
                    <m:r>
                      <a:rPr lang="en-US" altLang="zh-CN" sz="2400">
                        <a:latin typeface="Cambria Math" panose="02040503050406030204"/>
                        <a:cs typeface="+mn-ea"/>
                      </a:rPr>
                      <m:t>,⋯,</m:t>
                    </m:r>
                    <m:sSub>
                      <m:sSubPr>
                        <m:ctrlPr>
                          <a:rPr lang="en-US" altLang="zh-CN" sz="2400" i="1">
                            <a:latin typeface="Cambria Math" panose="02040503050406030204"/>
                            <a:cs typeface="+mn-ea"/>
                          </a:rPr>
                        </m:ctrlPr>
                      </m:sSubPr>
                      <m:e>
                        <m:r>
                          <a:rPr lang="en-US" altLang="zh-CN" sz="2400">
                            <a:latin typeface="Cambria Math" panose="02040503050406030204"/>
                            <a:cs typeface="+mn-ea"/>
                          </a:rPr>
                          <m:t>𝐿</m:t>
                        </m:r>
                      </m:e>
                      <m:sub>
                        <m:r>
                          <a:rPr lang="en-US" altLang="zh-CN" sz="2400">
                            <a:latin typeface="Cambria Math" panose="02040503050406030204"/>
                            <a:cs typeface="+mn-ea"/>
                          </a:rPr>
                          <m:t>𝑚</m:t>
                        </m:r>
                      </m:sub>
                    </m:sSub>
                    <m:r>
                      <a:rPr lang="zh-CN" altLang="en-US" sz="2400">
                        <a:latin typeface="Cambria Math" panose="02040503050406030204"/>
                        <a:cs typeface="+mn-ea"/>
                      </a:rPr>
                      <m:t>通过</m:t>
                    </m:r>
                  </m:oMath>
                </a14:m>
                <a:r>
                  <a:rPr lang="zh-CN" altLang="en-US" sz="2400" dirty="0">
                    <a:latin typeface="+mn-ea"/>
                    <a:cs typeface="+mn-ea"/>
                  </a:rPr>
                  <a:t>简单平均法组合生成，即对于输入样本</a:t>
                </a:r>
                <a14:m>
                  <m:oMath xmlns:m="http://schemas.openxmlformats.org/officeDocument/2006/math">
                    <m:r>
                      <a:rPr lang="en-US" altLang="zh-CN" sz="2400">
                        <a:latin typeface="Cambria Math" panose="02040503050406030204"/>
                        <a:cs typeface="+mn-ea"/>
                      </a:rPr>
                      <m:t>𝑋</m:t>
                    </m:r>
                    <m:r>
                      <a:rPr lang="zh-CN" altLang="en-US" sz="2400">
                        <a:latin typeface="Cambria Math" panose="02040503050406030204"/>
                        <a:cs typeface="+mn-ea"/>
                      </a:rPr>
                      <m:t>，</m:t>
                    </m:r>
                  </m:oMath>
                </a14:m>
                <a:r>
                  <a:rPr lang="zh-CN" altLang="en-US" sz="2400" dirty="0">
                    <a:latin typeface="+mn-ea"/>
                    <a:cs typeface="+mn-ea"/>
                  </a:rPr>
                  <a:t>集成模型</a:t>
                </a:r>
                <a14:m>
                  <m:oMath xmlns:m="http://schemas.openxmlformats.org/officeDocument/2006/math">
                    <m:r>
                      <a:rPr lang="en-US" altLang="zh-CN" sz="2400">
                        <a:latin typeface="Cambria Math" panose="02040503050406030204"/>
                        <a:cs typeface="+mn-ea"/>
                      </a:rPr>
                      <m:t>𝐿</m:t>
                    </m:r>
                    <m:r>
                      <a:rPr lang="en-US" altLang="zh-CN" sz="2400">
                        <a:latin typeface="Cambria Math" panose="02040503050406030204"/>
                        <a:cs typeface="+mn-ea"/>
                      </a:rPr>
                      <m:t>(</m:t>
                    </m:r>
                    <m:r>
                      <a:rPr lang="en-US" altLang="zh-CN" sz="2400">
                        <a:latin typeface="Cambria Math" panose="02040503050406030204"/>
                        <a:cs typeface="+mn-ea"/>
                      </a:rPr>
                      <m:t>𝑋</m:t>
                    </m:r>
                    <m:r>
                      <a:rPr lang="en-US" altLang="zh-CN" sz="2400">
                        <a:latin typeface="Cambria Math" panose="02040503050406030204"/>
                        <a:cs typeface="+mn-ea"/>
                      </a:rPr>
                      <m:t>)</m:t>
                    </m:r>
                    <m:r>
                      <a:rPr lang="zh-CN" altLang="en-US" sz="2400">
                        <a:latin typeface="Cambria Math" panose="02040503050406030204"/>
                        <a:cs typeface="+mn-ea"/>
                      </a:rPr>
                      <m:t>的</m:t>
                    </m:r>
                  </m:oMath>
                </a14:m>
                <a:r>
                  <a:rPr lang="zh-CN" altLang="en-US" sz="2400" dirty="0">
                    <a:latin typeface="+mn-ea"/>
                    <a:cs typeface="+mn-ea"/>
                  </a:rPr>
                  <a:t>预测输出为</a:t>
                </a:r>
                <a:endParaRPr lang="en-US" altLang="zh-CN" sz="2400" dirty="0">
                  <a:latin typeface="+mn-ea"/>
                  <a:cs typeface="+mn-ea"/>
                </a:endParaRPr>
              </a:p>
              <a:p>
                <a:pPr marL="457200" lvl="1" indent="0">
                  <a:buNone/>
                </a:pPr>
                <a14:m>
                  <m:oMathPara xmlns:m="http://schemas.openxmlformats.org/officeDocument/2006/math">
                    <m:oMathParaPr>
                      <m:jc m:val="centerGroup"/>
                    </m:oMathParaPr>
                    <m:oMath xmlns:m="http://schemas.openxmlformats.org/officeDocument/2006/math">
                      <m:r>
                        <a:rPr lang="en-US" altLang="zh-CN" sz="2400">
                          <a:latin typeface="Cambria Math" panose="02040503050406030204"/>
                          <a:cs typeface="+mn-ea"/>
                        </a:rPr>
                        <m:t>𝐿</m:t>
                      </m:r>
                      <m:d>
                        <m:dPr>
                          <m:ctrlPr>
                            <a:rPr lang="en-US" altLang="zh-CN" sz="2400" i="1">
                              <a:latin typeface="Cambria Math" panose="02040503050406030204"/>
                              <a:cs typeface="+mn-ea"/>
                            </a:rPr>
                          </m:ctrlPr>
                        </m:dPr>
                        <m:e>
                          <m:r>
                            <a:rPr lang="en-US" altLang="zh-CN" sz="2400">
                              <a:latin typeface="Cambria Math" panose="02040503050406030204"/>
                              <a:cs typeface="+mn-ea"/>
                            </a:rPr>
                            <m:t>𝑋</m:t>
                          </m:r>
                        </m:e>
                      </m:d>
                      <m:r>
                        <a:rPr lang="en-US" altLang="zh-CN" sz="2400">
                          <a:latin typeface="Cambria Math" panose="02040503050406030204"/>
                          <a:cs typeface="+mn-ea"/>
                        </a:rPr>
                        <m:t>=</m:t>
                      </m:r>
                      <m:f>
                        <m:fPr>
                          <m:ctrlPr>
                            <a:rPr lang="en-US" altLang="zh-CN" sz="2400" i="1">
                              <a:latin typeface="Cambria Math" panose="02040503050406030204"/>
                              <a:cs typeface="+mn-ea"/>
                            </a:rPr>
                          </m:ctrlPr>
                        </m:fPr>
                        <m:num>
                          <m:r>
                            <a:rPr lang="en-US" altLang="zh-CN" sz="2400">
                              <a:latin typeface="Cambria Math" panose="02040503050406030204"/>
                              <a:cs typeface="+mn-ea"/>
                            </a:rPr>
                            <m:t>1</m:t>
                          </m:r>
                        </m:num>
                        <m:den>
                          <m:r>
                            <a:rPr lang="en-US" altLang="zh-CN" sz="2400">
                              <a:latin typeface="Cambria Math" panose="02040503050406030204"/>
                              <a:cs typeface="+mn-ea"/>
                            </a:rPr>
                            <m:t>𝑚</m:t>
                          </m:r>
                        </m:den>
                      </m:f>
                      <m:nary>
                        <m:naryPr>
                          <m:chr m:val="∑"/>
                          <m:ctrlPr>
                            <a:rPr lang="en-US" altLang="zh-CN" sz="2400" i="1">
                              <a:latin typeface="Cambria Math" panose="02040503050406030204"/>
                              <a:cs typeface="+mn-ea"/>
                            </a:rPr>
                          </m:ctrlPr>
                        </m:naryPr>
                        <m:sub>
                          <m:r>
                            <m:rPr>
                              <m:brk m:alnAt="23"/>
                            </m:rPr>
                            <a:rPr lang="en-US" altLang="zh-CN" sz="2400">
                              <a:latin typeface="Cambria Math" panose="02040503050406030204"/>
                              <a:cs typeface="+mn-ea"/>
                            </a:rPr>
                            <m:t>𝑖</m:t>
                          </m:r>
                          <m:r>
                            <a:rPr lang="en-US" altLang="zh-CN" sz="2400">
                              <a:latin typeface="Cambria Math" panose="02040503050406030204"/>
                              <a:cs typeface="+mn-ea"/>
                            </a:rPr>
                            <m:t>=</m:t>
                          </m:r>
                          <m:r>
                            <a:rPr lang="en-US" altLang="zh-CN" sz="2400">
                              <a:latin typeface="Cambria Math" panose="02040503050406030204"/>
                              <a:cs typeface="+mn-ea"/>
                            </a:rPr>
                            <m:t>1</m:t>
                          </m:r>
                        </m:sub>
                        <m:sup>
                          <m:r>
                            <a:rPr lang="en-US" altLang="zh-CN" sz="2400">
                              <a:latin typeface="Cambria Math" panose="02040503050406030204"/>
                              <a:cs typeface="+mn-ea"/>
                            </a:rPr>
                            <m:t>𝑚</m:t>
                          </m:r>
                        </m:sup>
                        <m:e>
                          <m:sSub>
                            <m:sSubPr>
                              <m:ctrlPr>
                                <a:rPr lang="en-US" altLang="zh-CN" sz="2400" i="1">
                                  <a:latin typeface="Cambria Math" panose="02040503050406030204"/>
                                  <a:cs typeface="+mn-ea"/>
                                </a:rPr>
                              </m:ctrlPr>
                            </m:sSubPr>
                            <m:e>
                              <m:r>
                                <a:rPr lang="en-US" altLang="zh-CN" sz="2400">
                                  <a:latin typeface="Cambria Math" panose="02040503050406030204"/>
                                  <a:cs typeface="+mn-ea"/>
                                </a:rPr>
                                <m:t>𝐿</m:t>
                              </m:r>
                            </m:e>
                            <m:sub>
                              <m:r>
                                <a:rPr lang="en-US" altLang="zh-CN" sz="2400">
                                  <a:latin typeface="Cambria Math" panose="02040503050406030204"/>
                                  <a:cs typeface="+mn-ea"/>
                                </a:rPr>
                                <m:t>𝑖</m:t>
                              </m:r>
                            </m:sub>
                          </m:sSub>
                          <m:d>
                            <m:dPr>
                              <m:ctrlPr>
                                <a:rPr lang="en-US" altLang="zh-CN" sz="2400" i="1">
                                  <a:latin typeface="Cambria Math" panose="02040503050406030204"/>
                                  <a:cs typeface="+mn-ea"/>
                                </a:rPr>
                              </m:ctrlPr>
                            </m:dPr>
                            <m:e>
                              <m:r>
                                <a:rPr lang="en-US" altLang="zh-CN" sz="2400">
                                  <a:latin typeface="Cambria Math" panose="02040503050406030204"/>
                                  <a:cs typeface="+mn-ea"/>
                                </a:rPr>
                                <m:t>𝑋</m:t>
                              </m:r>
                            </m:e>
                          </m:d>
                        </m:e>
                      </m:nary>
                    </m:oMath>
                  </m:oMathPara>
                </a14:m>
                <a:endParaRPr lang="en-US" altLang="zh-CN" sz="2400" dirty="0">
                  <a:latin typeface="+mn-ea"/>
                  <a:cs typeface="+mn-ea"/>
                </a:endParaRPr>
              </a:p>
              <a:p>
                <a:pPr lvl="1"/>
                <a:r>
                  <a:rPr lang="zh-CN" altLang="en-US" sz="2400" dirty="0">
                    <a:latin typeface="+mn-ea"/>
                    <a:cs typeface="+mn-ea"/>
                  </a:rPr>
                  <a:t>则集成模型𝐿关于输入样本𝑋的误差可表示为</a:t>
                </a:r>
                <a:endParaRPr lang="en-US" altLang="zh-CN" sz="2400" dirty="0">
                  <a:latin typeface="+mn-ea"/>
                  <a:cs typeface="+mn-ea"/>
                </a:endParaRPr>
              </a:p>
              <a:p>
                <a:pPr marL="457200" lvl="1" indent="0">
                  <a:buNone/>
                </a:pPr>
                <a14:m>
                  <m:oMathPara xmlns:m="http://schemas.openxmlformats.org/officeDocument/2006/math">
                    <m:oMathParaPr>
                      <m:jc m:val="centerGroup"/>
                    </m:oMathParaPr>
                    <m:oMath xmlns:m="http://schemas.openxmlformats.org/officeDocument/2006/math">
                      <m:r>
                        <a:rPr lang="en-US" altLang="zh-CN" sz="2400">
                          <a:latin typeface="Cambria Math" panose="02040503050406030204"/>
                          <a:cs typeface="+mn-ea"/>
                        </a:rPr>
                        <m:t>𝑄</m:t>
                      </m:r>
                      <m:d>
                        <m:dPr>
                          <m:ctrlPr>
                            <a:rPr lang="en-US" altLang="zh-CN" sz="2400" i="1">
                              <a:latin typeface="Cambria Math" panose="02040503050406030204"/>
                              <a:cs typeface="+mn-ea"/>
                            </a:rPr>
                          </m:ctrlPr>
                        </m:dPr>
                        <m:e>
                          <m:r>
                            <a:rPr lang="en-US" altLang="zh-CN" sz="2400">
                              <a:latin typeface="Cambria Math" panose="02040503050406030204"/>
                              <a:cs typeface="+mn-ea"/>
                            </a:rPr>
                            <m:t>𝐿</m:t>
                          </m:r>
                          <m:r>
                            <a:rPr lang="en-US" altLang="zh-CN" sz="2400">
                              <a:latin typeface="Cambria Math" panose="02040503050406030204"/>
                              <a:cs typeface="+mn-ea"/>
                            </a:rPr>
                            <m:t>,</m:t>
                          </m:r>
                          <m:r>
                            <a:rPr lang="en-US" altLang="zh-CN" sz="2400">
                              <a:latin typeface="Cambria Math" panose="02040503050406030204"/>
                              <a:cs typeface="+mn-ea"/>
                            </a:rPr>
                            <m:t>𝑋</m:t>
                          </m:r>
                        </m:e>
                      </m:d>
                      <m:r>
                        <a:rPr lang="en-US" altLang="zh-CN" sz="2400">
                          <a:latin typeface="Cambria Math" panose="02040503050406030204"/>
                          <a:cs typeface="+mn-ea"/>
                        </a:rPr>
                        <m:t>=</m:t>
                      </m:r>
                      <m:sSup>
                        <m:sSupPr>
                          <m:ctrlPr>
                            <a:rPr lang="en-US" altLang="zh-CN" sz="2400" i="1">
                              <a:latin typeface="Cambria Math" panose="02040503050406030204"/>
                              <a:cs typeface="+mn-ea"/>
                            </a:rPr>
                          </m:ctrlPr>
                        </m:sSupPr>
                        <m:e>
                          <m:r>
                            <a:rPr lang="en-US" altLang="zh-CN" sz="2400">
                              <a:latin typeface="Cambria Math" panose="02040503050406030204"/>
                              <a:cs typeface="+mn-ea"/>
                            </a:rPr>
                            <m:t>(</m:t>
                          </m:r>
                          <m:r>
                            <a:rPr lang="en-US" altLang="zh-CN" sz="2400">
                              <a:latin typeface="Cambria Math" panose="02040503050406030204"/>
                              <a:cs typeface="+mn-ea"/>
                            </a:rPr>
                            <m:t>𝑓</m:t>
                          </m:r>
                          <m:d>
                            <m:dPr>
                              <m:ctrlPr>
                                <a:rPr lang="en-US" altLang="zh-CN" sz="2400" i="1">
                                  <a:latin typeface="Cambria Math" panose="02040503050406030204"/>
                                  <a:cs typeface="+mn-ea"/>
                                </a:rPr>
                              </m:ctrlPr>
                            </m:dPr>
                            <m:e>
                              <m:r>
                                <a:rPr lang="en-US" altLang="zh-CN" sz="2400">
                                  <a:latin typeface="Cambria Math" panose="02040503050406030204"/>
                                  <a:cs typeface="+mn-ea"/>
                                </a:rPr>
                                <m:t>𝑋</m:t>
                              </m:r>
                            </m:e>
                          </m:d>
                          <m:r>
                            <a:rPr lang="en-US" altLang="zh-CN" sz="2400">
                              <a:latin typeface="Cambria Math" panose="02040503050406030204"/>
                              <a:cs typeface="+mn-ea"/>
                            </a:rPr>
                            <m:t>−</m:t>
                          </m:r>
                          <m:r>
                            <a:rPr lang="en-US" altLang="zh-CN" sz="2400">
                              <a:latin typeface="Cambria Math" panose="02040503050406030204"/>
                              <a:cs typeface="+mn-ea"/>
                            </a:rPr>
                            <m:t>𝐿</m:t>
                          </m:r>
                          <m:r>
                            <a:rPr lang="en-US" altLang="zh-CN" sz="2400">
                              <a:latin typeface="Cambria Math" panose="02040503050406030204"/>
                              <a:cs typeface="+mn-ea"/>
                            </a:rPr>
                            <m:t>(</m:t>
                          </m:r>
                          <m:r>
                            <a:rPr lang="en-US" altLang="zh-CN" sz="2400">
                              <a:latin typeface="Cambria Math" panose="02040503050406030204"/>
                              <a:cs typeface="+mn-ea"/>
                            </a:rPr>
                            <m:t>𝑋</m:t>
                          </m:r>
                          <m:r>
                            <a:rPr lang="en-US" altLang="zh-CN" sz="2400">
                              <a:latin typeface="Cambria Math" panose="02040503050406030204"/>
                              <a:cs typeface="+mn-ea"/>
                            </a:rPr>
                            <m:t>))</m:t>
                          </m:r>
                        </m:e>
                        <m:sup>
                          <m:r>
                            <a:rPr lang="en-US" altLang="zh-CN" sz="2400">
                              <a:latin typeface="Cambria Math" panose="02040503050406030204"/>
                              <a:cs typeface="+mn-ea"/>
                            </a:rPr>
                            <m:t>2</m:t>
                          </m:r>
                        </m:sup>
                      </m:sSup>
                    </m:oMath>
                  </m:oMathPara>
                </a14:m>
                <a:endParaRPr lang="en-US" altLang="zh-CN" sz="2400" dirty="0">
                  <a:latin typeface="+mn-ea"/>
                  <a:cs typeface="+mn-ea"/>
                </a:endParaRPr>
              </a:p>
            </p:txBody>
          </p:sp>
        </mc:Choice>
        <mc:Fallback>
          <p:sp>
            <p:nvSpPr>
              <p:cNvPr id="3" name="副标题 2"/>
              <p:cNvSpPr>
                <a:spLocks noRot="1" noChangeAspect="1" noMove="1" noResize="1" noEditPoints="1" noAdjustHandles="1" noChangeArrowheads="1" noChangeShapeType="1" noTextEdit="1"/>
              </p:cNvSpPr>
              <p:nvPr>
                <p:ph type="subTitle" idx="4294967295"/>
              </p:nvPr>
            </p:nvSpPr>
            <p:spPr>
              <a:xfrm>
                <a:off x="395536" y="1124744"/>
                <a:ext cx="8352928" cy="5256584"/>
              </a:xfrm>
              <a:prstGeom prst="rect">
                <a:avLst/>
              </a:prstGeom>
              <a:blipFill rotWithShape="1">
                <a:blip r:embed="rId1"/>
                <a:stretch>
                  <a:fillRect l="-7" t="-3" r="-2014" b="4"/>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内容</a:t>
            </a:r>
            <a:r>
              <a:rPr lang="zh-CN" altLang="en-US" b="1" dirty="0" smtClean="0">
                <a:latin typeface="黑体" panose="02010609060101010101" pitchFamily="49" charset="-122"/>
                <a:ea typeface="黑体" panose="02010609060101010101" pitchFamily="49" charset="-122"/>
              </a:rPr>
              <a:t>安排</a:t>
            </a:r>
            <a:endParaRPr lang="zh-CN" altLang="en-US"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smtClean="0">
                <a:latin typeface="黑体" panose="02010609060101010101" pitchFamily="49" charset="-122"/>
                <a:ea typeface="黑体" panose="02010609060101010101" pitchFamily="49" charset="-122"/>
              </a:rPr>
              <a:t>什么是机器学习</a:t>
            </a:r>
            <a:endParaRPr lang="en-US" altLang="zh-CN" sz="2800" b="1" dirty="0" smtClean="0">
              <a:latin typeface="黑体" panose="02010609060101010101" pitchFamily="49" charset="-122"/>
              <a:ea typeface="黑体" panose="02010609060101010101" pitchFamily="49" charset="-122"/>
            </a:endParaRPr>
          </a:p>
          <a:p>
            <a:r>
              <a:rPr lang="zh-CN" altLang="en-US" sz="2800" b="1" dirty="0">
                <a:solidFill>
                  <a:srgbClr val="C00000"/>
                </a:solidFill>
                <a:latin typeface="黑体" panose="02010609060101010101" pitchFamily="49" charset="-122"/>
                <a:ea typeface="黑体" panose="02010609060101010101" pitchFamily="49" charset="-122"/>
              </a:rPr>
              <a:t>机器</a:t>
            </a:r>
            <a:r>
              <a:rPr lang="zh-CN" altLang="en-US" sz="2800" b="1" dirty="0" smtClean="0">
                <a:solidFill>
                  <a:srgbClr val="C00000"/>
                </a:solidFill>
                <a:latin typeface="黑体" panose="02010609060101010101" pitchFamily="49" charset="-122"/>
                <a:ea typeface="黑体" panose="02010609060101010101" pitchFamily="49" charset="-122"/>
              </a:rPr>
              <a:t>如何学习</a:t>
            </a:r>
            <a:endParaRPr lang="en-US" altLang="zh-CN" sz="2800" b="1" dirty="0" smtClean="0">
              <a:solidFill>
                <a:srgbClr val="C00000"/>
              </a:solidFill>
              <a:latin typeface="黑体" panose="02010609060101010101" pitchFamily="49" charset="-122"/>
              <a:ea typeface="黑体" panose="02010609060101010101" pitchFamily="49" charset="-122"/>
            </a:endParaRPr>
          </a:p>
          <a:p>
            <a:r>
              <a:rPr lang="zh-CN" altLang="en-US" sz="2800" b="1" dirty="0" smtClean="0">
                <a:solidFill>
                  <a:schemeClr val="bg1">
                    <a:lumMod val="85000"/>
                  </a:schemeClr>
                </a:solidFill>
                <a:latin typeface="黑体" panose="02010609060101010101" pitchFamily="49" charset="-122"/>
                <a:ea typeface="黑体" panose="02010609060101010101" pitchFamily="49" charset="-122"/>
              </a:rPr>
              <a:t>如何让机器学习的更好</a:t>
            </a:r>
            <a:endParaRPr lang="en-US" altLang="zh-CN" sz="2800" b="1" dirty="0" smtClean="0">
              <a:solidFill>
                <a:schemeClr val="bg1">
                  <a:lumMod val="85000"/>
                </a:schemeClr>
              </a:solidFill>
              <a:latin typeface="黑体" panose="02010609060101010101" pitchFamily="49" charset="-122"/>
              <a:ea typeface="黑体" panose="02010609060101010101" pitchFamily="49" charset="-122"/>
            </a:endParaRPr>
          </a:p>
          <a:p>
            <a:r>
              <a:rPr lang="zh-CN" altLang="en-US" sz="2800" b="1" dirty="0" smtClean="0">
                <a:solidFill>
                  <a:schemeClr val="bg1">
                    <a:lumMod val="85000"/>
                  </a:schemeClr>
                </a:solidFill>
                <a:latin typeface="黑体" panose="02010609060101010101" pitchFamily="49" charset="-122"/>
                <a:ea typeface="黑体" panose="02010609060101010101" pitchFamily="49" charset="-122"/>
              </a:rPr>
              <a:t>为什么机器能学习</a:t>
            </a:r>
            <a:endParaRPr lang="zh-CN" altLang="en-US" sz="2800" b="1" dirty="0" smtClean="0">
              <a:solidFill>
                <a:schemeClr val="bg1">
                  <a:lumMod val="85000"/>
                </a:schemeClr>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集成学习</a:t>
            </a:r>
            <a:r>
              <a:rPr lang="zh-CN" altLang="en-US" b="1" dirty="0">
                <a:latin typeface="黑体" panose="02010609060101010101" pitchFamily="49" charset="-122"/>
                <a:ea typeface="黑体" panose="02010609060101010101" pitchFamily="49" charset="-122"/>
                <a:sym typeface="+mn-ea"/>
              </a:rPr>
              <a:t>概述</a:t>
            </a:r>
            <a:endParaRPr lang="en-US" altLang="zh-CN" b="1"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a:latin typeface="黑体" panose="02010609060101010101" pitchFamily="49" charset="-122"/>
                    <a:ea typeface="黑体" panose="02010609060101010101" pitchFamily="49" charset="-122"/>
                  </a:rPr>
                  <a:t>集成</a:t>
                </a:r>
                <a:r>
                  <a:rPr lang="zh-CN" altLang="en-US" sz="2800" b="1" dirty="0" smtClean="0">
                    <a:latin typeface="黑体" panose="02010609060101010101" pitchFamily="49" charset="-122"/>
                    <a:ea typeface="黑体" panose="02010609060101010101" pitchFamily="49" charset="-122"/>
                  </a:rPr>
                  <a:t>学习泛化策略</a:t>
                </a:r>
                <a:r>
                  <a:rPr lang="zh-CN" altLang="en-US" sz="2800" b="1" dirty="0" smtClean="0">
                    <a:latin typeface="黑体" panose="02010609060101010101" pitchFamily="49" charset="-122"/>
                    <a:ea typeface="黑体" panose="02010609060101010101" pitchFamily="49" charset="-122"/>
                    <a:sym typeface="+mn-ea"/>
                  </a:rPr>
                  <a:t>（误差</a:t>
                </a:r>
                <a:r>
                  <a:rPr lang="en-US" altLang="zh-CN" sz="2800" b="1" dirty="0" smtClean="0">
                    <a:latin typeface="黑体" panose="02010609060101010101" pitchFamily="49" charset="-122"/>
                    <a:ea typeface="黑体" panose="02010609060101010101" pitchFamily="49" charset="-122"/>
                    <a:sym typeface="+mn-ea"/>
                  </a:rPr>
                  <a:t>-</a:t>
                </a:r>
                <a:r>
                  <a:rPr lang="zh-CN" altLang="en-US" sz="2800" b="1" dirty="0" smtClean="0">
                    <a:latin typeface="黑体" panose="02010609060101010101" pitchFamily="49" charset="-122"/>
                    <a:ea typeface="黑体" panose="02010609060101010101" pitchFamily="49" charset="-122"/>
                    <a:sym typeface="+mn-ea"/>
                  </a:rPr>
                  <a:t>分歧分解）</a:t>
                </a:r>
                <a:endParaRPr lang="en-US" altLang="zh-CN" sz="2800" b="1" dirty="0" smtClean="0">
                  <a:latin typeface="黑体" panose="02010609060101010101" pitchFamily="49" charset="-122"/>
                  <a:ea typeface="黑体" panose="02010609060101010101" pitchFamily="49" charset="-122"/>
                </a:endParaRPr>
              </a:p>
              <a:p>
                <a:pPr lvl="1"/>
                <a:r>
                  <a:rPr lang="zh-CN" altLang="en-US" sz="2400" dirty="0">
                    <a:latin typeface="+mn-ea"/>
                    <a:cs typeface="+mn-ea"/>
                  </a:rPr>
                  <a:t>弱回归器</a:t>
                </a:r>
                <a14:m>
                  <m:oMath xmlns:m="http://schemas.openxmlformats.org/officeDocument/2006/math">
                    <m:sSub>
                      <m:sSubPr>
                        <m:ctrlPr>
                          <a:rPr lang="en-US" altLang="zh-CN" sz="2400" i="1">
                            <a:latin typeface="Cambria Math" panose="02040503050406030204"/>
                            <a:cs typeface="+mn-ea"/>
                          </a:rPr>
                        </m:ctrlPr>
                      </m:sSubPr>
                      <m:e>
                        <m:r>
                          <a:rPr lang="en-US" altLang="zh-CN" sz="2400">
                            <a:latin typeface="Cambria Math" panose="02040503050406030204"/>
                            <a:cs typeface="+mn-ea"/>
                          </a:rPr>
                          <m:t>𝐿</m:t>
                        </m:r>
                      </m:e>
                      <m:sub>
                        <m:r>
                          <a:rPr lang="en-US" altLang="zh-CN" sz="2400">
                            <a:latin typeface="Cambria Math" panose="02040503050406030204"/>
                            <a:cs typeface="+mn-ea"/>
                          </a:rPr>
                          <m:t>𝑖</m:t>
                        </m:r>
                      </m:sub>
                    </m:sSub>
                  </m:oMath>
                </a14:m>
                <a:r>
                  <a:rPr lang="zh-CN" altLang="en-US" sz="2400" dirty="0">
                    <a:latin typeface="+mn-ea"/>
                    <a:cs typeface="+mn-ea"/>
                  </a:rPr>
                  <a:t>对输入样本</a:t>
                </a:r>
                <a14:m>
                  <m:oMath xmlns:m="http://schemas.openxmlformats.org/officeDocument/2006/math">
                    <m:r>
                      <a:rPr lang="en-US" altLang="zh-CN" sz="2400">
                        <a:latin typeface="Cambria Math" panose="02040503050406030204"/>
                        <a:cs typeface="+mn-ea"/>
                      </a:rPr>
                      <m:t>𝑋</m:t>
                    </m:r>
                    <m:r>
                      <a:rPr lang="zh-CN" altLang="en-US" sz="2400">
                        <a:latin typeface="Cambria Math" panose="02040503050406030204"/>
                        <a:cs typeface="+mn-ea"/>
                      </a:rPr>
                      <m:t>的</m:t>
                    </m:r>
                  </m:oMath>
                </a14:m>
                <a:r>
                  <a:rPr lang="zh-CN" altLang="en-US" sz="2400" dirty="0">
                    <a:latin typeface="+mn-ea"/>
                    <a:cs typeface="+mn-ea"/>
                  </a:rPr>
                  <a:t>预测</a:t>
                </a:r>
                <a14:m>
                  <m:oMath xmlns:m="http://schemas.openxmlformats.org/officeDocument/2006/math">
                    <m:sSub>
                      <m:sSubPr>
                        <m:ctrlPr>
                          <a:rPr lang="en-US" altLang="zh-CN" sz="2400" i="1" dirty="0">
                            <a:latin typeface="Cambria Math" panose="02040503050406030204"/>
                            <a:cs typeface="+mn-ea"/>
                          </a:rPr>
                        </m:ctrlPr>
                      </m:sSubPr>
                      <m:e>
                        <m:r>
                          <a:rPr lang="en-US" altLang="zh-CN" sz="2400" dirty="0">
                            <a:latin typeface="Cambria Math" panose="02040503050406030204"/>
                            <a:cs typeface="+mn-ea"/>
                          </a:rPr>
                          <m:t>𝐿</m:t>
                        </m:r>
                      </m:e>
                      <m:sub>
                        <m:r>
                          <a:rPr lang="en-US" altLang="zh-CN" sz="2400" dirty="0">
                            <a:latin typeface="Cambria Math" panose="02040503050406030204"/>
                            <a:cs typeface="+mn-ea"/>
                          </a:rPr>
                          <m:t>𝑖</m:t>
                        </m:r>
                      </m:sub>
                    </m:sSub>
                    <m:r>
                      <a:rPr lang="en-US" altLang="zh-CN" sz="2400" dirty="0">
                        <a:latin typeface="Cambria Math" panose="02040503050406030204"/>
                        <a:cs typeface="+mn-ea"/>
                      </a:rPr>
                      <m:t>(</m:t>
                    </m:r>
                    <m:r>
                      <a:rPr lang="en-US" altLang="zh-CN" sz="2400" dirty="0">
                        <a:latin typeface="Cambria Math" panose="02040503050406030204"/>
                        <a:cs typeface="+mn-ea"/>
                      </a:rPr>
                      <m:t>𝑋</m:t>
                    </m:r>
                    <m:r>
                      <a:rPr lang="en-US" altLang="zh-CN" sz="2400" dirty="0">
                        <a:latin typeface="Cambria Math" panose="02040503050406030204"/>
                        <a:cs typeface="+mn-ea"/>
                      </a:rPr>
                      <m:t>)</m:t>
                    </m:r>
                    <m:r>
                      <a:rPr lang="zh-CN" altLang="en-US" sz="2400" dirty="0">
                        <a:latin typeface="Cambria Math" panose="02040503050406030204"/>
                        <a:cs typeface="+mn-ea"/>
                      </a:rPr>
                      <m:t>与</m:t>
                    </m:r>
                  </m:oMath>
                </a14:m>
                <a:r>
                  <a:rPr lang="zh-CN" altLang="en-US" sz="2400" dirty="0">
                    <a:latin typeface="+mn-ea"/>
                    <a:cs typeface="+mn-ea"/>
                  </a:rPr>
                  <a:t>集成模型预测结果</a:t>
                </a:r>
                <a14:m>
                  <m:oMath xmlns:m="http://schemas.openxmlformats.org/officeDocument/2006/math">
                    <m:r>
                      <a:rPr lang="en-US" altLang="zh-CN" sz="2400">
                        <a:latin typeface="Cambria Math" panose="02040503050406030204"/>
                        <a:cs typeface="+mn-ea"/>
                      </a:rPr>
                      <m:t>𝐿</m:t>
                    </m:r>
                    <m:r>
                      <a:rPr lang="en-US" altLang="zh-CN" sz="2400">
                        <a:latin typeface="Cambria Math" panose="02040503050406030204"/>
                        <a:cs typeface="+mn-ea"/>
                      </a:rPr>
                      <m:t>(</m:t>
                    </m:r>
                    <m:r>
                      <a:rPr lang="en-US" altLang="zh-CN" sz="2400">
                        <a:latin typeface="Cambria Math" panose="02040503050406030204"/>
                        <a:cs typeface="+mn-ea"/>
                      </a:rPr>
                      <m:t>𝑋</m:t>
                    </m:r>
                    <m:r>
                      <a:rPr lang="en-US" altLang="zh-CN" sz="2400">
                        <a:latin typeface="Cambria Math" panose="02040503050406030204"/>
                        <a:cs typeface="+mn-ea"/>
                      </a:rPr>
                      <m:t>)</m:t>
                    </m:r>
                    <m:r>
                      <a:rPr lang="zh-CN" altLang="en-US" sz="2400">
                        <a:latin typeface="Cambria Math" panose="02040503050406030204"/>
                        <a:cs typeface="+mn-ea"/>
                      </a:rPr>
                      <m:t>的</m:t>
                    </m:r>
                  </m:oMath>
                </a14:m>
                <a:r>
                  <a:rPr lang="zh-CN" altLang="en-US" sz="2400" dirty="0">
                    <a:latin typeface="+mn-ea"/>
                    <a:cs typeface="+mn-ea"/>
                  </a:rPr>
                  <a:t>差异可表示为</a:t>
                </a:r>
                <a:endParaRPr lang="en-US" altLang="zh-CN" sz="2400" dirty="0">
                  <a:latin typeface="+mn-ea"/>
                  <a:cs typeface="+mn-ea"/>
                </a:endParaRPr>
              </a:p>
              <a:p>
                <a:pPr marL="457200" lvl="1" indent="0">
                  <a:buNone/>
                </a:pPr>
                <a14:m>
                  <m:oMathPara xmlns:m="http://schemas.openxmlformats.org/officeDocument/2006/math">
                    <m:oMathParaPr>
                      <m:jc m:val="centerGroup"/>
                    </m:oMathParaPr>
                    <m:oMath xmlns:m="http://schemas.openxmlformats.org/officeDocument/2006/math">
                      <m:r>
                        <a:rPr lang="en-US" altLang="zh-CN" sz="2000">
                          <a:latin typeface="Cambria Math" panose="02040503050406030204"/>
                          <a:cs typeface="+mn-ea"/>
                        </a:rPr>
                        <m:t>𝐷</m:t>
                      </m:r>
                      <m:d>
                        <m:dPr>
                          <m:ctrlPr>
                            <a:rPr lang="en-US" altLang="zh-CN" sz="2000" i="1">
                              <a:latin typeface="Cambria Math" panose="02040503050406030204"/>
                              <a:cs typeface="+mn-ea"/>
                            </a:rPr>
                          </m:ctrlPr>
                        </m:dPr>
                        <m:e>
                          <m:sSub>
                            <m:sSubPr>
                              <m:ctrlPr>
                                <a:rPr lang="en-US" altLang="zh-CN" sz="2000" i="1">
                                  <a:latin typeface="Cambria Math" panose="02040503050406030204"/>
                                  <a:cs typeface="+mn-ea"/>
                                </a:rPr>
                              </m:ctrlPr>
                            </m:sSubPr>
                            <m:e>
                              <m:r>
                                <a:rPr lang="en-US" altLang="zh-CN" sz="2000">
                                  <a:latin typeface="Cambria Math" panose="02040503050406030204"/>
                                  <a:cs typeface="+mn-ea"/>
                                </a:rPr>
                                <m:t>𝐿</m:t>
                              </m:r>
                            </m:e>
                            <m:sub>
                              <m:r>
                                <a:rPr lang="en-US" altLang="zh-CN" sz="2000">
                                  <a:latin typeface="Cambria Math" panose="02040503050406030204"/>
                                  <a:cs typeface="+mn-ea"/>
                                </a:rPr>
                                <m:t>𝑖</m:t>
                              </m:r>
                            </m:sub>
                          </m:sSub>
                          <m:r>
                            <a:rPr lang="en-US" altLang="zh-CN" sz="2000">
                              <a:latin typeface="Cambria Math" panose="02040503050406030204"/>
                              <a:cs typeface="+mn-ea"/>
                            </a:rPr>
                            <m:t>,</m:t>
                          </m:r>
                          <m:r>
                            <a:rPr lang="en-US" altLang="zh-CN" sz="2000">
                              <a:latin typeface="Cambria Math" panose="02040503050406030204"/>
                              <a:cs typeface="+mn-ea"/>
                            </a:rPr>
                            <m:t>𝑋</m:t>
                          </m:r>
                        </m:e>
                      </m:d>
                      <m:r>
                        <a:rPr lang="en-US" altLang="zh-CN" sz="2000">
                          <a:latin typeface="Cambria Math" panose="02040503050406030204"/>
                          <a:cs typeface="+mn-ea"/>
                        </a:rPr>
                        <m:t>=</m:t>
                      </m:r>
                      <m:sSup>
                        <m:sSupPr>
                          <m:ctrlPr>
                            <a:rPr lang="en-US" altLang="zh-CN" sz="2000" i="1">
                              <a:latin typeface="Cambria Math" panose="02040503050406030204"/>
                              <a:cs typeface="+mn-ea"/>
                            </a:rPr>
                          </m:ctrlPr>
                        </m:sSupPr>
                        <m:e>
                          <m:r>
                            <a:rPr lang="en-US" altLang="zh-CN" sz="2000">
                              <a:latin typeface="Cambria Math" panose="02040503050406030204"/>
                              <a:cs typeface="+mn-ea"/>
                            </a:rPr>
                            <m:t>(</m:t>
                          </m:r>
                          <m:sSub>
                            <m:sSubPr>
                              <m:ctrlPr>
                                <a:rPr lang="en-US" altLang="zh-CN" sz="2000" i="1">
                                  <a:latin typeface="Cambria Math" panose="02040503050406030204"/>
                                  <a:cs typeface="+mn-ea"/>
                                </a:rPr>
                              </m:ctrlPr>
                            </m:sSubPr>
                            <m:e>
                              <m:r>
                                <a:rPr lang="en-US" altLang="zh-CN" sz="2000">
                                  <a:latin typeface="Cambria Math" panose="02040503050406030204"/>
                                  <a:cs typeface="+mn-ea"/>
                                </a:rPr>
                                <m:t>𝐿</m:t>
                              </m:r>
                            </m:e>
                            <m:sub>
                              <m:r>
                                <a:rPr lang="en-US" altLang="zh-CN" sz="2000">
                                  <a:latin typeface="Cambria Math" panose="02040503050406030204"/>
                                  <a:cs typeface="+mn-ea"/>
                                </a:rPr>
                                <m:t>𝑖</m:t>
                              </m:r>
                            </m:sub>
                          </m:sSub>
                          <m:r>
                            <a:rPr lang="en-US" altLang="zh-CN" sz="2000">
                              <a:latin typeface="Cambria Math" panose="02040503050406030204"/>
                              <a:cs typeface="+mn-ea"/>
                            </a:rPr>
                            <m:t> </m:t>
                          </m:r>
                          <m:d>
                            <m:dPr>
                              <m:ctrlPr>
                                <a:rPr lang="en-US" altLang="zh-CN" sz="2000" i="1">
                                  <a:latin typeface="Cambria Math" panose="02040503050406030204"/>
                                  <a:cs typeface="+mn-ea"/>
                                </a:rPr>
                              </m:ctrlPr>
                            </m:dPr>
                            <m:e>
                              <m:r>
                                <a:rPr lang="en-US" altLang="zh-CN" sz="2000">
                                  <a:latin typeface="Cambria Math" panose="02040503050406030204"/>
                                  <a:cs typeface="+mn-ea"/>
                                </a:rPr>
                                <m:t>𝑋</m:t>
                              </m:r>
                            </m:e>
                          </m:d>
                          <m:r>
                            <a:rPr lang="en-US" altLang="zh-CN" sz="2000">
                              <a:latin typeface="Cambria Math" panose="02040503050406030204"/>
                              <a:cs typeface="+mn-ea"/>
                            </a:rPr>
                            <m:t>−</m:t>
                          </m:r>
                          <m:r>
                            <a:rPr lang="en-US" altLang="zh-CN" sz="2000">
                              <a:latin typeface="Cambria Math" panose="02040503050406030204"/>
                              <a:cs typeface="+mn-ea"/>
                            </a:rPr>
                            <m:t>𝐿</m:t>
                          </m:r>
                          <m:r>
                            <a:rPr lang="en-US" altLang="zh-CN" sz="2000">
                              <a:latin typeface="Cambria Math" panose="02040503050406030204"/>
                              <a:cs typeface="+mn-ea"/>
                            </a:rPr>
                            <m:t>(</m:t>
                          </m:r>
                          <m:r>
                            <a:rPr lang="en-US" altLang="zh-CN" sz="2000">
                              <a:latin typeface="Cambria Math" panose="02040503050406030204"/>
                              <a:cs typeface="+mn-ea"/>
                            </a:rPr>
                            <m:t>𝑋</m:t>
                          </m:r>
                          <m:r>
                            <a:rPr lang="en-US" altLang="zh-CN" sz="2000">
                              <a:latin typeface="Cambria Math" panose="02040503050406030204"/>
                              <a:cs typeface="+mn-ea"/>
                            </a:rPr>
                            <m:t>))</m:t>
                          </m:r>
                        </m:e>
                        <m:sup>
                          <m:r>
                            <a:rPr lang="en-US" altLang="zh-CN" sz="2000">
                              <a:latin typeface="Cambria Math" panose="02040503050406030204"/>
                              <a:cs typeface="+mn-ea"/>
                            </a:rPr>
                            <m:t>2</m:t>
                          </m:r>
                        </m:sup>
                      </m:sSup>
                    </m:oMath>
                  </m:oMathPara>
                </a14:m>
                <a:endParaRPr lang="en-US" altLang="zh-CN" sz="2000" dirty="0">
                  <a:latin typeface="+mn-ea"/>
                  <a:cs typeface="+mn-ea"/>
                </a:endParaRPr>
              </a:p>
              <a:p>
                <a:pPr lvl="1"/>
                <a:r>
                  <a:rPr lang="zh-CN" altLang="en-US" sz="2400" dirty="0">
                    <a:latin typeface="+mn-ea"/>
                    <a:cs typeface="+mn-ea"/>
                  </a:rPr>
                  <a:t>一组弱回归器的差异度或多样性可表示为该组所有弱回归器关于集成模型输出偏差的平均值，即有</a:t>
                </a:r>
                <a:endParaRPr lang="en-US" altLang="zh-CN" sz="2400" dirty="0">
                  <a:latin typeface="+mn-ea"/>
                  <a:cs typeface="+mn-ea"/>
                </a:endParaRPr>
              </a:p>
              <a:p>
                <a:pPr marL="457200" lvl="1" indent="0">
                  <a:buNone/>
                </a:pPr>
                <a14:m>
                  <m:oMathPara xmlns:m="http://schemas.openxmlformats.org/officeDocument/2006/math">
                    <m:oMathParaPr>
                      <m:jc m:val="centerGroup"/>
                    </m:oMathParaPr>
                    <m:oMath xmlns:m="http://schemas.openxmlformats.org/officeDocument/2006/math">
                      <m:r>
                        <a:rPr lang="en-US" altLang="zh-CN" sz="2000">
                          <a:latin typeface="Cambria Math" panose="02040503050406030204"/>
                          <a:cs typeface="+mn-ea"/>
                        </a:rPr>
                        <m:t>𝑎𝑣𝑒𝐷</m:t>
                      </m:r>
                      <m:r>
                        <a:rPr lang="en-US" altLang="zh-CN" sz="2000">
                          <a:latin typeface="Cambria Math" panose="02040503050406030204"/>
                          <a:cs typeface="+mn-ea"/>
                        </a:rPr>
                        <m:t>=</m:t>
                      </m:r>
                      <m:f>
                        <m:fPr>
                          <m:ctrlPr>
                            <a:rPr lang="en-US" altLang="zh-CN" sz="2000" i="1">
                              <a:latin typeface="Cambria Math" panose="02040503050406030204"/>
                              <a:cs typeface="+mn-ea"/>
                            </a:rPr>
                          </m:ctrlPr>
                        </m:fPr>
                        <m:num>
                          <m:r>
                            <a:rPr lang="en-US" altLang="zh-CN" sz="2000">
                              <a:latin typeface="Cambria Math" panose="02040503050406030204"/>
                              <a:cs typeface="+mn-ea"/>
                            </a:rPr>
                            <m:t>1</m:t>
                          </m:r>
                        </m:num>
                        <m:den>
                          <m:r>
                            <a:rPr lang="en-US" altLang="zh-CN" sz="2000">
                              <a:latin typeface="Cambria Math" panose="02040503050406030204"/>
                              <a:cs typeface="+mn-ea"/>
                            </a:rPr>
                            <m:t>𝑚</m:t>
                          </m:r>
                        </m:den>
                      </m:f>
                      <m:nary>
                        <m:naryPr>
                          <m:chr m:val="∑"/>
                          <m:ctrlPr>
                            <a:rPr lang="en-US" altLang="zh-CN" sz="2000" i="1">
                              <a:latin typeface="Cambria Math" panose="02040503050406030204"/>
                              <a:cs typeface="+mn-ea"/>
                            </a:rPr>
                          </m:ctrlPr>
                        </m:naryPr>
                        <m:sub>
                          <m:r>
                            <m:rPr>
                              <m:brk m:alnAt="23"/>
                            </m:rPr>
                            <a:rPr lang="en-US" altLang="zh-CN" sz="2000">
                              <a:latin typeface="Cambria Math" panose="02040503050406030204"/>
                              <a:cs typeface="+mn-ea"/>
                            </a:rPr>
                            <m:t>𝑖</m:t>
                          </m:r>
                          <m:r>
                            <a:rPr lang="en-US" altLang="zh-CN" sz="2000">
                              <a:latin typeface="Cambria Math" panose="02040503050406030204"/>
                              <a:cs typeface="+mn-ea"/>
                            </a:rPr>
                            <m:t>=</m:t>
                          </m:r>
                          <m:r>
                            <a:rPr lang="en-US" altLang="zh-CN" sz="2000">
                              <a:latin typeface="Cambria Math" panose="02040503050406030204"/>
                              <a:cs typeface="+mn-ea"/>
                            </a:rPr>
                            <m:t>1</m:t>
                          </m:r>
                        </m:sub>
                        <m:sup>
                          <m:r>
                            <a:rPr lang="en-US" altLang="zh-CN" sz="2000">
                              <a:latin typeface="Cambria Math" panose="02040503050406030204"/>
                              <a:cs typeface="+mn-ea"/>
                            </a:rPr>
                            <m:t>𝑚</m:t>
                          </m:r>
                        </m:sup>
                        <m:e>
                          <m:sSup>
                            <m:sSupPr>
                              <m:ctrlPr>
                                <a:rPr lang="en-US" altLang="zh-CN" sz="2000" i="1">
                                  <a:latin typeface="Cambria Math" panose="02040503050406030204"/>
                                  <a:cs typeface="+mn-ea"/>
                                </a:rPr>
                              </m:ctrlPr>
                            </m:sSupPr>
                            <m:e>
                              <m:d>
                                <m:dPr>
                                  <m:ctrlPr>
                                    <a:rPr lang="en-US" altLang="zh-CN" sz="2000" i="1">
                                      <a:latin typeface="Cambria Math" panose="02040503050406030204"/>
                                      <a:cs typeface="+mn-ea"/>
                                    </a:rPr>
                                  </m:ctrlPr>
                                </m:dPr>
                                <m:e>
                                  <m:sSub>
                                    <m:sSubPr>
                                      <m:ctrlPr>
                                        <a:rPr lang="en-US" altLang="zh-CN" sz="2000" i="1">
                                          <a:latin typeface="Cambria Math" panose="02040503050406030204"/>
                                          <a:cs typeface="+mn-ea"/>
                                        </a:rPr>
                                      </m:ctrlPr>
                                    </m:sSubPr>
                                    <m:e>
                                      <m:r>
                                        <a:rPr lang="en-US" altLang="zh-CN" sz="2000">
                                          <a:latin typeface="Cambria Math" panose="02040503050406030204"/>
                                          <a:cs typeface="+mn-ea"/>
                                        </a:rPr>
                                        <m:t>𝐿</m:t>
                                      </m:r>
                                    </m:e>
                                    <m:sub>
                                      <m:r>
                                        <a:rPr lang="en-US" altLang="zh-CN" sz="2000">
                                          <a:latin typeface="Cambria Math" panose="02040503050406030204"/>
                                          <a:cs typeface="+mn-ea"/>
                                        </a:rPr>
                                        <m:t>𝑖</m:t>
                                      </m:r>
                                    </m:sub>
                                  </m:sSub>
                                  <m:d>
                                    <m:dPr>
                                      <m:ctrlPr>
                                        <a:rPr lang="en-US" altLang="zh-CN" sz="2000" i="1">
                                          <a:latin typeface="Cambria Math" panose="02040503050406030204"/>
                                          <a:cs typeface="+mn-ea"/>
                                        </a:rPr>
                                      </m:ctrlPr>
                                    </m:dPr>
                                    <m:e>
                                      <m:r>
                                        <a:rPr lang="en-US" altLang="zh-CN" sz="2000">
                                          <a:latin typeface="Cambria Math" panose="02040503050406030204"/>
                                          <a:cs typeface="+mn-ea"/>
                                        </a:rPr>
                                        <m:t>𝑋</m:t>
                                      </m:r>
                                    </m:e>
                                  </m:d>
                                  <m:r>
                                    <a:rPr lang="en-US" altLang="zh-CN" sz="2000">
                                      <a:latin typeface="Cambria Math" panose="02040503050406030204"/>
                                      <a:cs typeface="+mn-ea"/>
                                    </a:rPr>
                                    <m:t>−</m:t>
                                  </m:r>
                                  <m:r>
                                    <a:rPr lang="en-US" altLang="zh-CN" sz="2000">
                                      <a:latin typeface="Cambria Math" panose="02040503050406030204"/>
                                      <a:cs typeface="+mn-ea"/>
                                    </a:rPr>
                                    <m:t>𝐿</m:t>
                                  </m:r>
                                  <m:r>
                                    <a:rPr lang="en-US" altLang="zh-CN" sz="2000">
                                      <a:latin typeface="Cambria Math" panose="02040503050406030204"/>
                                      <a:cs typeface="+mn-ea"/>
                                    </a:rPr>
                                    <m:t>(</m:t>
                                  </m:r>
                                  <m:r>
                                    <a:rPr lang="en-US" altLang="zh-CN" sz="2000">
                                      <a:latin typeface="Cambria Math" panose="02040503050406030204"/>
                                      <a:cs typeface="+mn-ea"/>
                                    </a:rPr>
                                    <m:t>𝑋</m:t>
                                  </m:r>
                                  <m:r>
                                    <a:rPr lang="en-US" altLang="zh-CN" sz="2000">
                                      <a:latin typeface="Cambria Math" panose="02040503050406030204"/>
                                      <a:cs typeface="+mn-ea"/>
                                    </a:rPr>
                                    <m:t>)</m:t>
                                  </m:r>
                                </m:e>
                              </m:d>
                            </m:e>
                            <m:sup>
                              <m:r>
                                <a:rPr lang="en-US" altLang="zh-CN" sz="2000">
                                  <a:latin typeface="Cambria Math" panose="02040503050406030204"/>
                                  <a:cs typeface="+mn-ea"/>
                                </a:rPr>
                                <m:t>2</m:t>
                              </m:r>
                            </m:sup>
                          </m:sSup>
                        </m:e>
                      </m:nary>
                    </m:oMath>
                  </m:oMathPara>
                </a14:m>
                <a:endParaRPr lang="en-US" altLang="zh-CN" sz="2000" dirty="0">
                  <a:latin typeface="+mn-ea"/>
                  <a:cs typeface="+mn-ea"/>
                </a:endParaRPr>
              </a:p>
              <a:p>
                <a:pPr lvl="1"/>
                <a:r>
                  <a:rPr lang="zh-CN" altLang="en-US" sz="2400" dirty="0">
                    <a:latin typeface="+mn-ea"/>
                    <a:cs typeface="+mn-ea"/>
                  </a:rPr>
                  <a:t>令</a:t>
                </a:r>
                <a14:m>
                  <m:oMath xmlns:m="http://schemas.openxmlformats.org/officeDocument/2006/math">
                    <m:r>
                      <a:rPr lang="en-US" altLang="zh-CN" sz="2400">
                        <a:latin typeface="Cambria Math" panose="02040503050406030204"/>
                        <a:cs typeface="+mn-ea"/>
                      </a:rPr>
                      <m:t>𝑄</m:t>
                    </m:r>
                    <m:r>
                      <a:rPr lang="en-US" altLang="zh-CN" sz="2400">
                        <a:latin typeface="Cambria Math" panose="02040503050406030204"/>
                        <a:cs typeface="+mn-ea"/>
                      </a:rPr>
                      <m:t>(</m:t>
                    </m:r>
                    <m:sSub>
                      <m:sSubPr>
                        <m:ctrlPr>
                          <a:rPr lang="en-US" altLang="zh-CN" sz="2400" i="1">
                            <a:latin typeface="Cambria Math" panose="02040503050406030204"/>
                            <a:cs typeface="+mn-ea"/>
                          </a:rPr>
                        </m:ctrlPr>
                      </m:sSubPr>
                      <m:e>
                        <m:r>
                          <a:rPr lang="en-US" altLang="zh-CN" sz="2400">
                            <a:latin typeface="Cambria Math" panose="02040503050406030204"/>
                            <a:cs typeface="+mn-ea"/>
                          </a:rPr>
                          <m:t>𝐿</m:t>
                        </m:r>
                      </m:e>
                      <m:sub>
                        <m:r>
                          <a:rPr lang="en-US" altLang="zh-CN" sz="2400">
                            <a:latin typeface="Cambria Math" panose="02040503050406030204"/>
                            <a:cs typeface="+mn-ea"/>
                          </a:rPr>
                          <m:t>𝑖</m:t>
                        </m:r>
                      </m:sub>
                    </m:sSub>
                    <m:r>
                      <a:rPr lang="en-US" altLang="zh-CN" sz="2400">
                        <a:latin typeface="Cambria Math" panose="02040503050406030204"/>
                        <a:cs typeface="+mn-ea"/>
                      </a:rPr>
                      <m:t>,</m:t>
                    </m:r>
                    <m:r>
                      <a:rPr lang="en-US" altLang="zh-CN" sz="2400">
                        <a:latin typeface="Cambria Math" panose="02040503050406030204"/>
                        <a:cs typeface="+mn-ea"/>
                      </a:rPr>
                      <m:t>𝑋</m:t>
                    </m:r>
                    <m:r>
                      <a:rPr lang="en-US" altLang="zh-CN" sz="2400">
                        <a:latin typeface="Cambria Math" panose="02040503050406030204"/>
                        <a:cs typeface="+mn-ea"/>
                      </a:rPr>
                      <m:t>)</m:t>
                    </m:r>
                  </m:oMath>
                </a14:m>
                <a:r>
                  <a:rPr lang="zh-CN" altLang="en-US" sz="2400" dirty="0">
                    <a:latin typeface="+mn-ea"/>
                    <a:cs typeface="+mn-ea"/>
                  </a:rPr>
                  <a:t>表示所有弱回归器对于输入样本</a:t>
                </a:r>
                <a14:m>
                  <m:oMath xmlns:m="http://schemas.openxmlformats.org/officeDocument/2006/math">
                    <m:r>
                      <a:rPr lang="en-US" altLang="zh-CN" sz="2400">
                        <a:latin typeface="Cambria Math" panose="02040503050406030204"/>
                        <a:cs typeface="+mn-ea"/>
                      </a:rPr>
                      <m:t>𝑋</m:t>
                    </m:r>
                    <m:r>
                      <a:rPr lang="zh-CN" altLang="en-US" sz="2400">
                        <a:latin typeface="Cambria Math" panose="02040503050406030204"/>
                        <a:cs typeface="+mn-ea"/>
                      </a:rPr>
                      <m:t>的</m:t>
                    </m:r>
                  </m:oMath>
                </a14:m>
                <a:r>
                  <a:rPr lang="zh-CN" altLang="en-US" sz="2400" dirty="0">
                    <a:latin typeface="+mn-ea"/>
                    <a:cs typeface="+mn-ea"/>
                  </a:rPr>
                  <a:t>平均误差：</a:t>
                </a:r>
                <a:endParaRPr lang="en-US" altLang="zh-CN" sz="2400" dirty="0">
                  <a:latin typeface="+mn-ea"/>
                  <a:cs typeface="+mn-ea"/>
                </a:endParaRPr>
              </a:p>
              <a:p>
                <a:pPr marL="457200" lvl="1" indent="0">
                  <a:buNone/>
                </a:pPr>
                <a14:m>
                  <m:oMathPara xmlns:m="http://schemas.openxmlformats.org/officeDocument/2006/math">
                    <m:oMathParaPr>
                      <m:jc m:val="centerGroup"/>
                    </m:oMathParaPr>
                    <m:oMath xmlns:m="http://schemas.openxmlformats.org/officeDocument/2006/math">
                      <m:r>
                        <a:rPr lang="en-US" altLang="zh-CN" sz="2000">
                          <a:latin typeface="Cambria Math" panose="02040503050406030204"/>
                          <a:cs typeface="+mn-ea"/>
                        </a:rPr>
                        <m:t>𝑄</m:t>
                      </m:r>
                      <m:d>
                        <m:dPr>
                          <m:ctrlPr>
                            <a:rPr lang="en-US" altLang="zh-CN" sz="2000" i="1">
                              <a:latin typeface="Cambria Math" panose="02040503050406030204"/>
                              <a:cs typeface="+mn-ea"/>
                            </a:rPr>
                          </m:ctrlPr>
                        </m:dPr>
                        <m:e>
                          <m:sSub>
                            <m:sSubPr>
                              <m:ctrlPr>
                                <a:rPr lang="en-US" altLang="zh-CN" sz="2000" i="1">
                                  <a:latin typeface="Cambria Math" panose="02040503050406030204"/>
                                  <a:cs typeface="+mn-ea"/>
                                </a:rPr>
                              </m:ctrlPr>
                            </m:sSubPr>
                            <m:e>
                              <m:r>
                                <a:rPr lang="en-US" altLang="zh-CN" sz="2000">
                                  <a:latin typeface="Cambria Math" panose="02040503050406030204"/>
                                  <a:cs typeface="+mn-ea"/>
                                </a:rPr>
                                <m:t>𝐿</m:t>
                              </m:r>
                            </m:e>
                            <m:sub>
                              <m:r>
                                <a:rPr lang="en-US" altLang="zh-CN" sz="2000">
                                  <a:latin typeface="Cambria Math" panose="02040503050406030204"/>
                                  <a:cs typeface="+mn-ea"/>
                                </a:rPr>
                                <m:t>𝑖</m:t>
                              </m:r>
                            </m:sub>
                          </m:sSub>
                          <m:r>
                            <a:rPr lang="en-US" altLang="zh-CN" sz="2000">
                              <a:latin typeface="Cambria Math" panose="02040503050406030204"/>
                              <a:cs typeface="+mn-ea"/>
                            </a:rPr>
                            <m:t>,</m:t>
                          </m:r>
                          <m:r>
                            <a:rPr lang="en-US" altLang="zh-CN" sz="2000">
                              <a:latin typeface="Cambria Math" panose="02040503050406030204"/>
                              <a:cs typeface="+mn-ea"/>
                            </a:rPr>
                            <m:t>𝑋</m:t>
                          </m:r>
                        </m:e>
                      </m:d>
                      <m:r>
                        <a:rPr lang="en-US" altLang="zh-CN" sz="2000">
                          <a:latin typeface="Cambria Math" panose="02040503050406030204"/>
                          <a:cs typeface="+mn-ea"/>
                        </a:rPr>
                        <m:t>=</m:t>
                      </m:r>
                      <m:f>
                        <m:fPr>
                          <m:ctrlPr>
                            <a:rPr lang="en-US" altLang="zh-CN" sz="2000" i="1">
                              <a:latin typeface="Cambria Math" panose="02040503050406030204"/>
                              <a:cs typeface="+mn-ea"/>
                            </a:rPr>
                          </m:ctrlPr>
                        </m:fPr>
                        <m:num>
                          <m:r>
                            <a:rPr lang="en-US" altLang="zh-CN" sz="2000">
                              <a:latin typeface="Cambria Math" panose="02040503050406030204"/>
                              <a:cs typeface="+mn-ea"/>
                            </a:rPr>
                            <m:t>1</m:t>
                          </m:r>
                        </m:num>
                        <m:den>
                          <m:r>
                            <a:rPr lang="en-US" altLang="zh-CN" sz="2000">
                              <a:latin typeface="Cambria Math" panose="02040503050406030204"/>
                              <a:cs typeface="+mn-ea"/>
                            </a:rPr>
                            <m:t>𝑚</m:t>
                          </m:r>
                        </m:den>
                      </m:f>
                      <m:nary>
                        <m:naryPr>
                          <m:chr m:val="∑"/>
                          <m:ctrlPr>
                            <a:rPr lang="en-US" altLang="zh-CN" sz="2000" i="1">
                              <a:latin typeface="Cambria Math" panose="02040503050406030204"/>
                              <a:cs typeface="+mn-ea"/>
                            </a:rPr>
                          </m:ctrlPr>
                        </m:naryPr>
                        <m:sub>
                          <m:r>
                            <m:rPr>
                              <m:brk m:alnAt="23"/>
                            </m:rPr>
                            <a:rPr lang="en-US" altLang="zh-CN" sz="2000">
                              <a:latin typeface="Cambria Math" panose="02040503050406030204"/>
                              <a:cs typeface="+mn-ea"/>
                            </a:rPr>
                            <m:t>𝑖</m:t>
                          </m:r>
                          <m:r>
                            <a:rPr lang="en-US" altLang="zh-CN" sz="2000">
                              <a:latin typeface="Cambria Math" panose="02040503050406030204"/>
                              <a:cs typeface="+mn-ea"/>
                            </a:rPr>
                            <m:t>=</m:t>
                          </m:r>
                          <m:r>
                            <a:rPr lang="en-US" altLang="zh-CN" sz="2000">
                              <a:latin typeface="Cambria Math" panose="02040503050406030204"/>
                              <a:cs typeface="+mn-ea"/>
                            </a:rPr>
                            <m:t>1</m:t>
                          </m:r>
                        </m:sub>
                        <m:sup>
                          <m:r>
                            <a:rPr lang="en-US" altLang="zh-CN" sz="2000">
                              <a:latin typeface="Cambria Math" panose="02040503050406030204"/>
                              <a:cs typeface="+mn-ea"/>
                            </a:rPr>
                            <m:t>𝑚</m:t>
                          </m:r>
                        </m:sup>
                        <m:e>
                          <m:sSup>
                            <m:sSupPr>
                              <m:ctrlPr>
                                <a:rPr lang="en-US" altLang="zh-CN" sz="2000" i="1">
                                  <a:latin typeface="Cambria Math" panose="02040503050406030204"/>
                                  <a:cs typeface="+mn-ea"/>
                                </a:rPr>
                              </m:ctrlPr>
                            </m:sSupPr>
                            <m:e>
                              <m:d>
                                <m:dPr>
                                  <m:ctrlPr>
                                    <a:rPr lang="en-US" altLang="zh-CN" sz="2000" i="1">
                                      <a:latin typeface="Cambria Math" panose="02040503050406030204"/>
                                      <a:cs typeface="+mn-ea"/>
                                    </a:rPr>
                                  </m:ctrlPr>
                                </m:dPr>
                                <m:e>
                                  <m:r>
                                    <a:rPr lang="en-US" altLang="zh-CN" sz="2000">
                                      <a:latin typeface="Cambria Math" panose="02040503050406030204"/>
                                      <a:cs typeface="+mn-ea"/>
                                    </a:rPr>
                                    <m:t>𝑓</m:t>
                                  </m:r>
                                  <m:d>
                                    <m:dPr>
                                      <m:ctrlPr>
                                        <a:rPr lang="en-US" altLang="zh-CN" sz="2000" i="1">
                                          <a:latin typeface="Cambria Math" panose="02040503050406030204"/>
                                          <a:cs typeface="+mn-ea"/>
                                        </a:rPr>
                                      </m:ctrlPr>
                                    </m:dPr>
                                    <m:e>
                                      <m:r>
                                        <a:rPr lang="en-US" altLang="zh-CN" sz="2000">
                                          <a:latin typeface="Cambria Math" panose="02040503050406030204"/>
                                          <a:cs typeface="+mn-ea"/>
                                        </a:rPr>
                                        <m:t>𝑋</m:t>
                                      </m:r>
                                    </m:e>
                                  </m:d>
                                  <m:r>
                                    <a:rPr lang="en-US" altLang="zh-CN" sz="2000">
                                      <a:latin typeface="Cambria Math" panose="02040503050406030204"/>
                                      <a:cs typeface="+mn-ea"/>
                                    </a:rPr>
                                    <m:t>−</m:t>
                                  </m:r>
                                  <m:sSub>
                                    <m:sSubPr>
                                      <m:ctrlPr>
                                        <a:rPr lang="en-US" altLang="zh-CN" sz="2000" i="1">
                                          <a:latin typeface="Cambria Math" panose="02040503050406030204"/>
                                          <a:cs typeface="+mn-ea"/>
                                        </a:rPr>
                                      </m:ctrlPr>
                                    </m:sSubPr>
                                    <m:e>
                                      <m:r>
                                        <a:rPr lang="en-US" altLang="zh-CN" sz="2000">
                                          <a:latin typeface="Cambria Math" panose="02040503050406030204"/>
                                          <a:cs typeface="+mn-ea"/>
                                        </a:rPr>
                                        <m:t>𝐿</m:t>
                                      </m:r>
                                    </m:e>
                                    <m:sub>
                                      <m:r>
                                        <a:rPr lang="en-US" altLang="zh-CN" sz="2000">
                                          <a:latin typeface="Cambria Math" panose="02040503050406030204"/>
                                          <a:cs typeface="+mn-ea"/>
                                        </a:rPr>
                                        <m:t>𝑖</m:t>
                                      </m:r>
                                    </m:sub>
                                  </m:sSub>
                                  <m:r>
                                    <a:rPr lang="en-US" altLang="zh-CN" sz="2000">
                                      <a:latin typeface="Cambria Math" panose="02040503050406030204"/>
                                      <a:cs typeface="+mn-ea"/>
                                    </a:rPr>
                                    <m:t>(</m:t>
                                  </m:r>
                                  <m:r>
                                    <a:rPr lang="en-US" altLang="zh-CN" sz="2000">
                                      <a:latin typeface="Cambria Math" panose="02040503050406030204"/>
                                      <a:cs typeface="+mn-ea"/>
                                    </a:rPr>
                                    <m:t>𝑋</m:t>
                                  </m:r>
                                  <m:r>
                                    <a:rPr lang="en-US" altLang="zh-CN" sz="2000">
                                      <a:latin typeface="Cambria Math" panose="02040503050406030204"/>
                                      <a:cs typeface="+mn-ea"/>
                                    </a:rPr>
                                    <m:t>)</m:t>
                                  </m:r>
                                </m:e>
                              </m:d>
                            </m:e>
                            <m:sup>
                              <m:r>
                                <a:rPr lang="en-US" altLang="zh-CN" sz="2000">
                                  <a:latin typeface="Cambria Math" panose="02040503050406030204"/>
                                  <a:cs typeface="+mn-ea"/>
                                </a:rPr>
                                <m:t>2</m:t>
                              </m:r>
                            </m:sup>
                          </m:sSup>
                        </m:e>
                      </m:nary>
                    </m:oMath>
                  </m:oMathPara>
                </a14:m>
                <a:endParaRPr lang="en-US" altLang="zh-CN" sz="2000" dirty="0">
                  <a:latin typeface="+mn-ea"/>
                  <a:cs typeface="+mn-ea"/>
                </a:endParaRPr>
              </a:p>
              <a:p>
                <a:pPr lvl="1"/>
                <a:r>
                  <a:rPr lang="zh-CN" altLang="en-US" sz="2400" dirty="0">
                    <a:latin typeface="+mn-ea"/>
                    <a:cs typeface="+mn-ea"/>
                  </a:rPr>
                  <a:t>则有：</a:t>
                </a:r>
                <a14:m>
                  <m:oMath xmlns:m="http://schemas.openxmlformats.org/officeDocument/2006/math">
                    <m:r>
                      <a:rPr lang="en-US" altLang="zh-CN" sz="2400">
                        <a:latin typeface="Cambria Math" panose="02040503050406030204"/>
                        <a:cs typeface="+mn-ea"/>
                      </a:rPr>
                      <m:t>𝑄</m:t>
                    </m:r>
                    <m:d>
                      <m:dPr>
                        <m:ctrlPr>
                          <a:rPr lang="en-US" altLang="zh-CN" sz="2400" i="1">
                            <a:latin typeface="Cambria Math" panose="02040503050406030204"/>
                            <a:cs typeface="+mn-ea"/>
                          </a:rPr>
                        </m:ctrlPr>
                      </m:dPr>
                      <m:e>
                        <m:r>
                          <a:rPr lang="en-US" altLang="zh-CN" sz="2400">
                            <a:latin typeface="Cambria Math" panose="02040503050406030204"/>
                            <a:cs typeface="+mn-ea"/>
                          </a:rPr>
                          <m:t>𝐿</m:t>
                        </m:r>
                        <m:r>
                          <a:rPr lang="en-US" altLang="zh-CN" sz="2400">
                            <a:latin typeface="Cambria Math" panose="02040503050406030204"/>
                            <a:cs typeface="+mn-ea"/>
                          </a:rPr>
                          <m:t>,</m:t>
                        </m:r>
                        <m:r>
                          <a:rPr lang="en-US" altLang="zh-CN" sz="2400">
                            <a:latin typeface="Cambria Math" panose="02040503050406030204"/>
                            <a:cs typeface="+mn-ea"/>
                          </a:rPr>
                          <m:t>𝑋</m:t>
                        </m:r>
                      </m:e>
                    </m:d>
                  </m:oMath>
                </a14:m>
                <a:r>
                  <a:rPr lang="en-US" altLang="zh-CN" sz="2400" dirty="0">
                    <a:latin typeface="+mn-ea"/>
                    <a:cs typeface="+mn-ea"/>
                  </a:rPr>
                  <a:t>= </a:t>
                </a:r>
                <a14:m>
                  <m:oMath xmlns:m="http://schemas.openxmlformats.org/officeDocument/2006/math">
                    <m:r>
                      <a:rPr lang="en-US" altLang="zh-CN" sz="2400">
                        <a:latin typeface="Cambria Math" panose="02040503050406030204"/>
                        <a:cs typeface="+mn-ea"/>
                      </a:rPr>
                      <m:t>𝑄</m:t>
                    </m:r>
                    <m:d>
                      <m:dPr>
                        <m:ctrlPr>
                          <a:rPr lang="en-US" altLang="zh-CN" sz="2400" i="1">
                            <a:latin typeface="Cambria Math" panose="02040503050406030204"/>
                            <a:cs typeface="+mn-ea"/>
                          </a:rPr>
                        </m:ctrlPr>
                      </m:dPr>
                      <m:e>
                        <m:sSub>
                          <m:sSubPr>
                            <m:ctrlPr>
                              <a:rPr lang="en-US" altLang="zh-CN" sz="2400" i="1">
                                <a:latin typeface="Cambria Math" panose="02040503050406030204"/>
                                <a:cs typeface="+mn-ea"/>
                              </a:rPr>
                            </m:ctrlPr>
                          </m:sSubPr>
                          <m:e>
                            <m:r>
                              <a:rPr lang="en-US" altLang="zh-CN" sz="2400">
                                <a:latin typeface="Cambria Math" panose="02040503050406030204"/>
                                <a:cs typeface="+mn-ea"/>
                              </a:rPr>
                              <m:t>𝐿</m:t>
                            </m:r>
                          </m:e>
                          <m:sub>
                            <m:r>
                              <a:rPr lang="en-US" altLang="zh-CN" sz="2400">
                                <a:latin typeface="Cambria Math" panose="02040503050406030204"/>
                                <a:cs typeface="+mn-ea"/>
                              </a:rPr>
                              <m:t>𝑖</m:t>
                            </m:r>
                          </m:sub>
                        </m:sSub>
                        <m:r>
                          <a:rPr lang="en-US" altLang="zh-CN" sz="2400">
                            <a:latin typeface="Cambria Math" panose="02040503050406030204"/>
                            <a:cs typeface="+mn-ea"/>
                          </a:rPr>
                          <m:t>,</m:t>
                        </m:r>
                        <m:r>
                          <a:rPr lang="en-US" altLang="zh-CN" sz="2400">
                            <a:latin typeface="Cambria Math" panose="02040503050406030204"/>
                            <a:cs typeface="+mn-ea"/>
                          </a:rPr>
                          <m:t>𝑋</m:t>
                        </m:r>
                      </m:e>
                    </m:d>
                    <m:r>
                      <a:rPr lang="en-US" altLang="zh-CN" sz="2400">
                        <a:latin typeface="Cambria Math" panose="02040503050406030204"/>
                        <a:cs typeface="+mn-ea"/>
                      </a:rPr>
                      <m:t>−</m:t>
                    </m:r>
                    <m:r>
                      <a:rPr lang="en-US" altLang="zh-CN" sz="2400">
                        <a:latin typeface="Cambria Math" panose="02040503050406030204"/>
                        <a:cs typeface="+mn-ea"/>
                      </a:rPr>
                      <m:t>𝑎𝑣𝑒𝐷</m:t>
                    </m:r>
                  </m:oMath>
                </a14:m>
                <a:r>
                  <a:rPr lang="en-US" altLang="zh-CN" sz="2400" dirty="0">
                    <a:latin typeface="+mn-ea"/>
                    <a:cs typeface="+mn-ea"/>
                  </a:rPr>
                  <a:t> </a:t>
                </a:r>
                <a:endParaRPr lang="en-US" altLang="zh-CN" sz="2400" dirty="0">
                  <a:latin typeface="+mn-ea"/>
                  <a:cs typeface="+mn-ea"/>
                </a:endParaRPr>
              </a:p>
            </p:txBody>
          </p:sp>
        </mc:Choice>
        <mc:Fallback>
          <p:sp>
            <p:nvSpPr>
              <p:cNvPr id="3" name="副标题 2"/>
              <p:cNvSpPr>
                <a:spLocks noRot="1" noChangeAspect="1" noMove="1" noResize="1" noEditPoints="1" noAdjustHandles="1" noChangeArrowheads="1" noChangeShapeType="1" noTextEdit="1"/>
              </p:cNvSpPr>
              <p:nvPr>
                <p:ph type="subTitle" idx="4294967295"/>
              </p:nvPr>
            </p:nvSpPr>
            <p:spPr>
              <a:xfrm>
                <a:off x="395536" y="1124744"/>
                <a:ext cx="8352928" cy="5256584"/>
              </a:xfrm>
              <a:prstGeom prst="rect">
                <a:avLst/>
              </a:prstGeom>
              <a:blipFill rotWithShape="1">
                <a:blip r:embed="rId1"/>
                <a:stretch>
                  <a:fillRect l="-7" t="-3" r="-1208" b="4"/>
                </a:stretch>
              </a:blipFill>
            </p:spPr>
            <p:txBody>
              <a:bodyPr/>
              <a:lstStyle/>
              <a:p>
                <a:r>
                  <a:rPr lang="zh-CN" altLang="en-US">
                    <a:noFill/>
                  </a:rPr>
                  <a:t> </a:t>
                </a:r>
              </a:p>
            </p:txBody>
          </p:sp>
        </mc:Fallback>
      </mc:AlternateContent>
      <p:sp>
        <p:nvSpPr>
          <p:cNvPr id="12" name="双波形 11"/>
          <p:cNvSpPr/>
          <p:nvPr/>
        </p:nvSpPr>
        <p:spPr>
          <a:xfrm>
            <a:off x="6012180" y="5517515"/>
            <a:ext cx="2421255" cy="1162685"/>
          </a:xfrm>
          <a:prstGeom prst="doubleWave">
            <a:avLst/>
          </a:prstGeom>
          <a:noFill/>
          <a:ln w="12700" cmpd="sng">
            <a:solidFill>
              <a:schemeClr val="accent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r>
              <a:rPr lang="zh-CN" altLang="en-US" b="1">
                <a:solidFill>
                  <a:schemeClr val="tx1"/>
                </a:solidFill>
                <a:latin typeface="华文楷体" panose="02010600040101010101" charset="-122"/>
                <a:ea typeface="华文楷体" panose="02010600040101010101" charset="-122"/>
              </a:rPr>
              <a:t>思考：</a:t>
            </a:r>
            <a:r>
              <a:rPr lang="zh-CN">
                <a:solidFill>
                  <a:schemeClr val="tx1"/>
                </a:solidFill>
                <a:latin typeface="华文楷体" panose="02010600040101010101" charset="-122"/>
                <a:ea typeface="华文楷体" panose="02010600040101010101" charset="-122"/>
              </a:rPr>
              <a:t>试推导该公式</a:t>
            </a:r>
            <a:r>
              <a:rPr lang="zh-CN" altLang="en-US">
                <a:solidFill>
                  <a:schemeClr val="tx1"/>
                </a:solidFill>
                <a:latin typeface="华文楷体" panose="02010600040101010101" charset="-122"/>
                <a:ea typeface="华文楷体" panose="02010600040101010101" charset="-122"/>
              </a:rPr>
              <a:t>。</a:t>
            </a:r>
            <a:endParaRPr lang="zh-CN" altLang="en-US">
              <a:solidFill>
                <a:schemeClr val="tx1"/>
              </a:solidFill>
              <a:latin typeface="华文楷体" panose="02010600040101010101" charset="-122"/>
              <a:ea typeface="华文楷体" panose="0201060004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2"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集成学习</a:t>
            </a:r>
            <a:r>
              <a:rPr lang="zh-CN" altLang="en-US" b="1" dirty="0">
                <a:latin typeface="黑体" panose="02010609060101010101" pitchFamily="49" charset="-122"/>
                <a:ea typeface="黑体" panose="02010609060101010101" pitchFamily="49" charset="-122"/>
                <a:sym typeface="+mn-ea"/>
              </a:rPr>
              <a:t>概述</a:t>
            </a:r>
            <a:endParaRPr lang="en-US" altLang="zh-CN" b="1"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3" name="副标题 2"/>
              <p:cNvSpPr>
                <a:spLocks noGrp="1"/>
              </p:cNvSpPr>
              <p:nvPr>
                <p:ph type="subTitle" idx="4294967295"/>
              </p:nvPr>
            </p:nvSpPr>
            <p:spPr>
              <a:xfrm>
                <a:off x="395536" y="1124744"/>
                <a:ext cx="8352928" cy="5256584"/>
              </a:xfrm>
              <a:prstGeom prst="rect">
                <a:avLst/>
              </a:prstGeom>
            </p:spPr>
            <p:txBody>
              <a:bodyPr/>
              <a:lstStyle/>
              <a:p>
                <a:pPr algn="l">
                  <a:buClrTx/>
                  <a:buSzTx/>
                </a:pPr>
                <a:r>
                  <a:rPr lang="zh-CN" altLang="en-US" sz="2800" b="1" dirty="0" smtClean="0">
                    <a:latin typeface="黑体" panose="02010609060101010101" pitchFamily="49" charset="-122"/>
                    <a:ea typeface="黑体" panose="02010609060101010101" pitchFamily="49" charset="-122"/>
                  </a:rPr>
                  <a:t>集成学习泛化策略</a:t>
                </a:r>
                <a:r>
                  <a:rPr lang="zh-CN" altLang="en-US" sz="2800" b="1" dirty="0" smtClean="0">
                    <a:latin typeface="黑体" panose="02010609060101010101" pitchFamily="49" charset="-122"/>
                    <a:ea typeface="黑体" panose="02010609060101010101" pitchFamily="49" charset="-122"/>
                    <a:sym typeface="+mn-ea"/>
                  </a:rPr>
                  <a:t>（误差-分歧分解）</a:t>
                </a:r>
                <a:endParaRPr lang="zh-CN" altLang="en-US" sz="2800" b="1" dirty="0" smtClean="0">
                  <a:latin typeface="黑体" panose="02010609060101010101" pitchFamily="49" charset="-122"/>
                  <a:ea typeface="黑体" panose="02010609060101010101" pitchFamily="49" charset="-122"/>
                </a:endParaRPr>
              </a:p>
              <a:p>
                <a:pPr lvl="1"/>
                <a14:m>
                  <m:oMath xmlns:m="http://schemas.openxmlformats.org/officeDocument/2006/math">
                    <m:r>
                      <a:rPr lang="en-US" altLang="zh-CN" sz="2400">
                        <a:latin typeface="Cambria Math" panose="02040503050406030204"/>
                        <a:cs typeface="+mn-ea"/>
                      </a:rPr>
                      <m:t>𝑄</m:t>
                    </m:r>
                    <m:d>
                      <m:dPr>
                        <m:ctrlPr>
                          <a:rPr lang="en-US" altLang="zh-CN" sz="2400" i="1">
                            <a:latin typeface="Cambria Math" panose="02040503050406030204"/>
                            <a:cs typeface="+mn-ea"/>
                          </a:rPr>
                        </m:ctrlPr>
                      </m:dPr>
                      <m:e>
                        <m:r>
                          <a:rPr lang="en-US" altLang="zh-CN" sz="2400">
                            <a:latin typeface="Cambria Math" panose="02040503050406030204"/>
                            <a:cs typeface="+mn-ea"/>
                          </a:rPr>
                          <m:t>𝐿</m:t>
                        </m:r>
                        <m:r>
                          <a:rPr lang="en-US" altLang="zh-CN" sz="2400">
                            <a:latin typeface="Cambria Math" panose="02040503050406030204"/>
                            <a:cs typeface="+mn-ea"/>
                          </a:rPr>
                          <m:t>,</m:t>
                        </m:r>
                        <m:r>
                          <a:rPr lang="en-US" altLang="zh-CN" sz="2400">
                            <a:latin typeface="Cambria Math" panose="02040503050406030204"/>
                            <a:cs typeface="+mn-ea"/>
                          </a:rPr>
                          <m:t>𝑋</m:t>
                        </m:r>
                      </m:e>
                    </m:d>
                  </m:oMath>
                </a14:m>
                <a:r>
                  <a:rPr lang="en-US" altLang="zh-CN" sz="2400" dirty="0">
                    <a:latin typeface="+mn-ea"/>
                    <a:cs typeface="+mn-ea"/>
                  </a:rPr>
                  <a:t>= </a:t>
                </a:r>
                <a14:m>
                  <m:oMath xmlns:m="http://schemas.openxmlformats.org/officeDocument/2006/math">
                    <m:r>
                      <a:rPr lang="en-US" altLang="zh-CN" sz="2400">
                        <a:latin typeface="Cambria Math" panose="02040503050406030204"/>
                        <a:cs typeface="+mn-ea"/>
                      </a:rPr>
                      <m:t>𝑄</m:t>
                    </m:r>
                    <m:d>
                      <m:dPr>
                        <m:ctrlPr>
                          <a:rPr lang="en-US" altLang="zh-CN" sz="2400" i="1">
                            <a:latin typeface="Cambria Math" panose="02040503050406030204"/>
                            <a:cs typeface="+mn-ea"/>
                          </a:rPr>
                        </m:ctrlPr>
                      </m:dPr>
                      <m:e>
                        <m:sSub>
                          <m:sSubPr>
                            <m:ctrlPr>
                              <a:rPr lang="en-US" altLang="zh-CN" sz="2400" i="1">
                                <a:latin typeface="Cambria Math" panose="02040503050406030204"/>
                                <a:cs typeface="+mn-ea"/>
                              </a:rPr>
                            </m:ctrlPr>
                          </m:sSubPr>
                          <m:e>
                            <m:r>
                              <a:rPr lang="en-US" altLang="zh-CN" sz="2400">
                                <a:latin typeface="Cambria Math" panose="02040503050406030204"/>
                                <a:cs typeface="+mn-ea"/>
                              </a:rPr>
                              <m:t>𝐿</m:t>
                            </m:r>
                          </m:e>
                          <m:sub>
                            <m:r>
                              <a:rPr lang="en-US" altLang="zh-CN" sz="2400">
                                <a:latin typeface="Cambria Math" panose="02040503050406030204"/>
                                <a:cs typeface="+mn-ea"/>
                              </a:rPr>
                              <m:t>𝑖</m:t>
                            </m:r>
                          </m:sub>
                        </m:sSub>
                        <m:r>
                          <a:rPr lang="en-US" altLang="zh-CN" sz="2400">
                            <a:latin typeface="Cambria Math" panose="02040503050406030204"/>
                            <a:cs typeface="+mn-ea"/>
                          </a:rPr>
                          <m:t>,</m:t>
                        </m:r>
                        <m:r>
                          <a:rPr lang="en-US" altLang="zh-CN" sz="2400">
                            <a:latin typeface="Cambria Math" panose="02040503050406030204"/>
                            <a:cs typeface="+mn-ea"/>
                          </a:rPr>
                          <m:t>𝑋</m:t>
                        </m:r>
                      </m:e>
                    </m:d>
                    <m:r>
                      <a:rPr lang="en-US" altLang="zh-CN" sz="2400">
                        <a:latin typeface="Cambria Math" panose="02040503050406030204"/>
                        <a:cs typeface="+mn-ea"/>
                      </a:rPr>
                      <m:t>−</m:t>
                    </m:r>
                    <m:r>
                      <a:rPr lang="en-US" altLang="zh-CN" sz="2400">
                        <a:latin typeface="Cambria Math" panose="02040503050406030204"/>
                        <a:cs typeface="+mn-ea"/>
                      </a:rPr>
                      <m:t>𝑎𝑣𝑒𝐷</m:t>
                    </m:r>
                  </m:oMath>
                </a14:m>
                <a:r>
                  <a:rPr lang="en-US" altLang="zh-CN" sz="2400" dirty="0">
                    <a:latin typeface="+mn-ea"/>
                    <a:cs typeface="+mn-ea"/>
                  </a:rPr>
                  <a:t> </a:t>
                </a:r>
                <a:endParaRPr lang="en-US" altLang="zh-CN" sz="2400" dirty="0" smtClean="0">
                  <a:latin typeface="+mn-ea"/>
                  <a:cs typeface="+mn-ea"/>
                </a:endParaRPr>
              </a:p>
              <a:p>
                <a:pPr lvl="1"/>
                <a:r>
                  <a:rPr lang="zh-CN" altLang="zh-CN" sz="2400" dirty="0">
                    <a:latin typeface="+mn-ea"/>
                    <a:cs typeface="+mn-ea"/>
                  </a:rPr>
                  <a:t>由</a:t>
                </a:r>
                <a:r>
                  <a:rPr lang="zh-CN" altLang="zh-CN" sz="2400" dirty="0" smtClean="0">
                    <a:latin typeface="+mn-ea"/>
                    <a:cs typeface="+mn-ea"/>
                  </a:rPr>
                  <a:t>以上</a:t>
                </a:r>
                <a:r>
                  <a:rPr lang="zh-CN" altLang="en-US" sz="2400" dirty="0">
                    <a:latin typeface="+mn-ea"/>
                    <a:cs typeface="+mn-ea"/>
                  </a:rPr>
                  <a:t>公式</a:t>
                </a:r>
                <a:r>
                  <a:rPr lang="zh-CN" altLang="zh-CN" sz="2400" dirty="0" smtClean="0">
                    <a:latin typeface="+mn-ea"/>
                    <a:cs typeface="+mn-ea"/>
                  </a:rPr>
                  <a:t>可知</a:t>
                </a:r>
                <a:r>
                  <a:rPr lang="zh-CN" altLang="zh-CN" sz="2400" dirty="0">
                    <a:latin typeface="+mn-ea"/>
                    <a:cs typeface="+mn-ea"/>
                  </a:rPr>
                  <a:t>，集成模型</a:t>
                </a:r>
                <a14:m>
                  <m:oMath xmlns:m="http://schemas.openxmlformats.org/officeDocument/2006/math">
                    <m:r>
                      <a:rPr lang="en-US" altLang="zh-CN" sz="2400">
                        <a:latin typeface="Cambria Math" panose="02040503050406030204"/>
                        <a:cs typeface="+mn-ea"/>
                      </a:rPr>
                      <m:t>𝐿</m:t>
                    </m:r>
                  </m:oMath>
                </a14:m>
                <a:r>
                  <a:rPr lang="zh-CN" altLang="zh-CN" sz="2400" dirty="0">
                    <a:latin typeface="+mn-ea"/>
                    <a:cs typeface="+mn-ea"/>
                  </a:rPr>
                  <a:t>关于输入样本</a:t>
                </a:r>
                <a14:m>
                  <m:oMath xmlns:m="http://schemas.openxmlformats.org/officeDocument/2006/math">
                    <m:r>
                      <a:rPr lang="en-US" altLang="zh-CN" sz="2400">
                        <a:latin typeface="Cambria Math" panose="02040503050406030204"/>
                        <a:cs typeface="+mn-ea"/>
                      </a:rPr>
                      <m:t>𝑋</m:t>
                    </m:r>
                  </m:oMath>
                </a14:m>
                <a:r>
                  <a:rPr lang="zh-CN" altLang="zh-CN" sz="2400" dirty="0">
                    <a:latin typeface="+mn-ea"/>
                    <a:cs typeface="+mn-ea"/>
                  </a:rPr>
                  <a:t>的预测误差</a:t>
                </a:r>
                <a14:m>
                  <m:oMath xmlns:m="http://schemas.openxmlformats.org/officeDocument/2006/math">
                    <m:r>
                      <a:rPr lang="en-US" altLang="zh-CN" sz="2400">
                        <a:latin typeface="Cambria Math" panose="02040503050406030204"/>
                        <a:cs typeface="+mn-ea"/>
                      </a:rPr>
                      <m:t>𝑄</m:t>
                    </m:r>
                    <m:d>
                      <m:dPr>
                        <m:ctrlPr>
                          <a:rPr lang="zh-CN" altLang="zh-CN" sz="2400" i="1">
                            <a:latin typeface="Cambria Math" panose="02040503050406030204"/>
                            <a:cs typeface="+mn-ea"/>
                          </a:rPr>
                        </m:ctrlPr>
                      </m:dPr>
                      <m:e>
                        <m:r>
                          <a:rPr lang="en-US" altLang="zh-CN" sz="2400">
                            <a:latin typeface="Cambria Math" panose="02040503050406030204"/>
                            <a:cs typeface="+mn-ea"/>
                          </a:rPr>
                          <m:t>𝐿</m:t>
                        </m:r>
                        <m:r>
                          <a:rPr lang="en-US" altLang="zh-CN" sz="2400">
                            <a:latin typeface="Cambria Math" panose="02040503050406030204"/>
                            <a:cs typeface="+mn-ea"/>
                          </a:rPr>
                          <m:t>,</m:t>
                        </m:r>
                        <m:r>
                          <a:rPr lang="en-US" altLang="zh-CN" sz="2400">
                            <a:latin typeface="Cambria Math" panose="02040503050406030204"/>
                            <a:cs typeface="+mn-ea"/>
                          </a:rPr>
                          <m:t>𝑋</m:t>
                        </m:r>
                      </m:e>
                    </m:d>
                  </m:oMath>
                </a14:m>
                <a:r>
                  <a:rPr lang="zh-CN" altLang="zh-CN" sz="2400" dirty="0">
                    <a:latin typeface="+mn-ea"/>
                    <a:cs typeface="+mn-ea"/>
                  </a:rPr>
                  <a:t>等于所有弱回归器关于输入样本</a:t>
                </a:r>
                <a14:m>
                  <m:oMath xmlns:m="http://schemas.openxmlformats.org/officeDocument/2006/math">
                    <m:r>
                      <a:rPr lang="en-US" altLang="zh-CN" sz="2400">
                        <a:latin typeface="Cambria Math" panose="02040503050406030204"/>
                        <a:cs typeface="+mn-ea"/>
                      </a:rPr>
                      <m:t>𝑋</m:t>
                    </m:r>
                  </m:oMath>
                </a14:m>
                <a:r>
                  <a:rPr lang="zh-CN" altLang="zh-CN" sz="2400" dirty="0">
                    <a:latin typeface="+mn-ea"/>
                    <a:cs typeface="+mn-ea"/>
                  </a:rPr>
                  <a:t>的</a:t>
                </a:r>
                <a:r>
                  <a:rPr lang="zh-CN" altLang="zh-CN" sz="2400" dirty="0">
                    <a:solidFill>
                      <a:srgbClr val="0000FF"/>
                    </a:solidFill>
                    <a:latin typeface="+mn-ea"/>
                    <a:cs typeface="+mn-ea"/>
                  </a:rPr>
                  <a:t>平均误差</a:t>
                </a:r>
                <a:r>
                  <a:rPr lang="zh-CN" altLang="zh-CN" sz="2400" dirty="0">
                    <a:latin typeface="+mn-ea"/>
                    <a:cs typeface="+mn-ea"/>
                  </a:rPr>
                  <a:t>减去这组弱回归器的</a:t>
                </a:r>
                <a:r>
                  <a:rPr lang="zh-CN" altLang="zh-CN" sz="2400" dirty="0">
                    <a:solidFill>
                      <a:srgbClr val="0000FF"/>
                    </a:solidFill>
                    <a:latin typeface="+mn-ea"/>
                    <a:cs typeface="+mn-ea"/>
                  </a:rPr>
                  <a:t>差异度</a:t>
                </a:r>
                <a14:m>
                  <m:oMath xmlns:m="http://schemas.openxmlformats.org/officeDocument/2006/math">
                    <m:r>
                      <m:rPr>
                        <m:sty m:val="p"/>
                      </m:rPr>
                      <a:rPr lang="en-US" altLang="zh-CN" sz="2400">
                        <a:latin typeface="Cambria Math" panose="02040503050406030204"/>
                        <a:cs typeface="+mn-ea"/>
                      </a:rPr>
                      <m:t>ave</m:t>
                    </m:r>
                    <m:r>
                      <a:rPr lang="en-US" altLang="zh-CN" sz="2400">
                        <a:latin typeface="Cambria Math" panose="02040503050406030204"/>
                        <a:cs typeface="+mn-ea"/>
                      </a:rPr>
                      <m:t>𝐷</m:t>
                    </m:r>
                  </m:oMath>
                </a14:m>
                <a:endParaRPr lang="en-US" altLang="zh-CN" sz="2400" dirty="0">
                  <a:latin typeface="+mn-ea"/>
                  <a:cs typeface="+mn-ea"/>
                </a:endParaRPr>
              </a:p>
              <a:p>
                <a:pPr lvl="1"/>
                <a:r>
                  <a:rPr lang="zh-CN" altLang="zh-CN" sz="2400" dirty="0">
                    <a:latin typeface="+mn-ea"/>
                    <a:cs typeface="+mn-ea"/>
                  </a:rPr>
                  <a:t>这个结论为集成模型泛化性能的提高给出了两个基本思路，即</a:t>
                </a:r>
                <a:r>
                  <a:rPr lang="zh-CN" altLang="zh-CN" sz="2400" dirty="0">
                    <a:solidFill>
                      <a:srgbClr val="0000FF"/>
                    </a:solidFill>
                    <a:latin typeface="+mn-ea"/>
                    <a:cs typeface="+mn-ea"/>
                  </a:rPr>
                  <a:t>降低个体学习器的泛化误差</a:t>
                </a:r>
                <a:r>
                  <a:rPr lang="zh-CN" altLang="zh-CN" sz="2400" dirty="0">
                    <a:latin typeface="+mn-ea"/>
                    <a:cs typeface="+mn-ea"/>
                  </a:rPr>
                  <a:t>和</a:t>
                </a:r>
                <a:r>
                  <a:rPr lang="zh-CN" altLang="zh-CN" sz="2400" dirty="0">
                    <a:solidFill>
                      <a:srgbClr val="0000FF"/>
                    </a:solidFill>
                    <a:latin typeface="+mn-ea"/>
                    <a:cs typeface="+mn-ea"/>
                  </a:rPr>
                  <a:t>提高个体学习器的多样性</a:t>
                </a:r>
                <a:endParaRPr lang="en-US" altLang="zh-CN" sz="2400" dirty="0">
                  <a:solidFill>
                    <a:srgbClr val="0000FF"/>
                  </a:solidFill>
                  <a:latin typeface="+mn-ea"/>
                  <a:cs typeface="+mn-ea"/>
                </a:endParaRPr>
              </a:p>
              <a:p>
                <a:pPr lvl="1"/>
                <a:endParaRPr lang="en-US" altLang="zh-CN" sz="2400" dirty="0">
                  <a:latin typeface="+mn-ea"/>
                  <a:cs typeface="+mn-ea"/>
                </a:endParaRPr>
              </a:p>
            </p:txBody>
          </p:sp>
        </mc:Choice>
        <mc:Fallback>
          <p:sp>
            <p:nvSpPr>
              <p:cNvPr id="3" name="副标题 2"/>
              <p:cNvSpPr>
                <a:spLocks noRot="1" noChangeAspect="1" noMove="1" noResize="1" noEditPoints="1" noAdjustHandles="1" noChangeArrowheads="1" noChangeShapeType="1" noTextEdit="1"/>
              </p:cNvSpPr>
              <p:nvPr>
                <p:ph type="subTitle" idx="4294967295"/>
              </p:nvPr>
            </p:nvSpPr>
            <p:spPr>
              <a:xfrm>
                <a:off x="395536" y="1124744"/>
                <a:ext cx="8352928" cy="5256584"/>
              </a:xfrm>
              <a:prstGeom prst="rect">
                <a:avLst/>
              </a:prstGeom>
              <a:blipFill rotWithShape="1">
                <a:blip r:embed="rId1"/>
                <a:stretch>
                  <a:fillRect l="-7" t="-3" r="1" b="4"/>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集成学习概述</a:t>
            </a:r>
            <a:endParaRPr lang="en-US" altLang="zh-CN" b="1"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3" name="副标题 2"/>
              <p:cNvSpPr>
                <a:spLocks noGrp="1"/>
              </p:cNvSpPr>
              <p:nvPr>
                <p:ph type="subTitle" idx="4294967295"/>
              </p:nvPr>
            </p:nvSpPr>
            <p:spPr>
              <a:xfrm>
                <a:off x="395536" y="1124744"/>
                <a:ext cx="8352928" cy="5256584"/>
              </a:xfrm>
              <a:prstGeom prst="rect">
                <a:avLst/>
              </a:prstGeom>
            </p:spPr>
            <p:txBody>
              <a:bodyPr/>
              <a:lstStyle/>
              <a:p>
                <a:pPr algn="l">
                  <a:buClrTx/>
                  <a:buSzTx/>
                </a:pPr>
                <a:r>
                  <a:rPr lang="zh-CN" altLang="en-US" sz="2800" b="1" dirty="0" smtClean="0">
                    <a:latin typeface="黑体" panose="02010609060101010101" pitchFamily="49" charset="-122"/>
                    <a:ea typeface="黑体" panose="02010609060101010101" pitchFamily="49" charset="-122"/>
                  </a:rPr>
                  <a:t>集成学习泛化策略</a:t>
                </a:r>
                <a:r>
                  <a:rPr lang="zh-CN" altLang="en-US" sz="2800" b="1" dirty="0" smtClean="0">
                    <a:latin typeface="黑体" panose="02010609060101010101" pitchFamily="49" charset="-122"/>
                    <a:ea typeface="黑体" panose="02010609060101010101" pitchFamily="49" charset="-122"/>
                    <a:sym typeface="+mn-ea"/>
                  </a:rPr>
                  <a:t>（误差-分歧分解）</a:t>
                </a:r>
                <a:endParaRPr lang="zh-CN" altLang="en-US" sz="2800" b="1" dirty="0" smtClean="0">
                  <a:latin typeface="黑体" panose="02010609060101010101" pitchFamily="49" charset="-122"/>
                  <a:ea typeface="黑体" panose="02010609060101010101" pitchFamily="49" charset="-122"/>
                </a:endParaRPr>
              </a:p>
              <a:p>
                <a:pPr lvl="1"/>
                <a:r>
                  <a:rPr lang="zh-CN" altLang="zh-CN" sz="2400" dirty="0">
                    <a:latin typeface="+mn-ea"/>
                    <a:cs typeface="+mn-ea"/>
                  </a:rPr>
                  <a:t>事实上，</a:t>
                </a:r>
                <a:r>
                  <a:rPr lang="zh-CN" altLang="zh-CN" sz="2400" dirty="0">
                    <a:solidFill>
                      <a:srgbClr val="0000FF"/>
                    </a:solidFill>
                    <a:latin typeface="+mn-ea"/>
                    <a:cs typeface="+mn-ea"/>
                  </a:rPr>
                  <a:t>弱学习器的个数</a:t>
                </a:r>
                <a:r>
                  <a:rPr lang="zh-CN" altLang="zh-CN" sz="2400" dirty="0">
                    <a:latin typeface="+mn-ea"/>
                    <a:cs typeface="+mn-ea"/>
                  </a:rPr>
                  <a:t>也在一定程度上影响集成模型的泛化性能</a:t>
                </a:r>
                <a:endParaRPr lang="en-US" altLang="zh-CN" sz="2400" dirty="0">
                  <a:latin typeface="+mn-ea"/>
                  <a:cs typeface="+mn-ea"/>
                </a:endParaRPr>
              </a:p>
              <a:p>
                <a:pPr lvl="1"/>
                <a:r>
                  <a:rPr lang="zh-CN" altLang="zh-CN" sz="2400" dirty="0">
                    <a:latin typeface="+mn-ea"/>
                    <a:cs typeface="+mn-ea"/>
                  </a:rPr>
                  <a:t>例如，对于某个二分类任务的集成学习问题，假设每个弱学习器的错误率均为</a:t>
                </a:r>
                <a14:m>
                  <m:oMath xmlns:m="http://schemas.openxmlformats.org/officeDocument/2006/math">
                    <m:r>
                      <a:rPr lang="en-US" altLang="zh-CN" sz="2400">
                        <a:latin typeface="Cambria Math" panose="02040503050406030204"/>
                        <a:cs typeface="+mn-ea"/>
                      </a:rPr>
                      <m:t>𝜀</m:t>
                    </m:r>
                  </m:oMath>
                </a14:m>
                <a:r>
                  <a:rPr lang="zh-CN" altLang="zh-CN" sz="2400" dirty="0">
                    <a:latin typeface="+mn-ea"/>
                    <a:cs typeface="+mn-ea"/>
                  </a:rPr>
                  <a:t>，则可从理论上证明其集成模型的泛化误差上界为</a:t>
                </a:r>
                <a:endParaRPr lang="en-US" altLang="zh-CN" sz="2400" dirty="0">
                  <a:latin typeface="+mn-ea"/>
                  <a:cs typeface="+mn-ea"/>
                </a:endParaRPr>
              </a:p>
              <a:p>
                <a:pPr marL="457200" lvl="1" indent="0">
                  <a:buNone/>
                </a:pPr>
                <a14:m>
                  <m:oMathPara xmlns:m="http://schemas.openxmlformats.org/officeDocument/2006/math">
                    <m:oMathParaPr>
                      <m:jc m:val="centerGroup"/>
                    </m:oMathParaPr>
                    <m:oMath xmlns:m="http://schemas.openxmlformats.org/officeDocument/2006/math">
                      <m:r>
                        <a:rPr lang="en-US" altLang="zh-CN" sz="2400">
                          <a:latin typeface="Cambria Math" panose="02040503050406030204"/>
                          <a:cs typeface="+mn-ea"/>
                        </a:rPr>
                        <m:t>𝐻</m:t>
                      </m:r>
                      <m:d>
                        <m:dPr>
                          <m:ctrlPr>
                            <a:rPr lang="zh-CN" altLang="zh-CN" sz="2400" i="1">
                              <a:latin typeface="Cambria Math" panose="02040503050406030204"/>
                              <a:cs typeface="+mn-ea"/>
                            </a:rPr>
                          </m:ctrlPr>
                        </m:dPr>
                        <m:e>
                          <m:r>
                            <a:rPr lang="en-US" altLang="zh-CN" sz="2400">
                              <a:latin typeface="Cambria Math" panose="02040503050406030204"/>
                              <a:cs typeface="+mn-ea"/>
                            </a:rPr>
                            <m:t>𝑚</m:t>
                          </m:r>
                        </m:e>
                      </m:d>
                      <m:r>
                        <a:rPr lang="en-US" altLang="zh-CN" sz="2400">
                          <a:latin typeface="Cambria Math" panose="02040503050406030204"/>
                          <a:cs typeface="+mn-ea"/>
                        </a:rPr>
                        <m:t>=</m:t>
                      </m:r>
                      <m:sSup>
                        <m:sSupPr>
                          <m:ctrlPr>
                            <a:rPr lang="zh-CN" altLang="zh-CN" sz="2400" i="1">
                              <a:latin typeface="Cambria Math" panose="02040503050406030204"/>
                              <a:cs typeface="+mn-ea"/>
                            </a:rPr>
                          </m:ctrlPr>
                        </m:sSupPr>
                        <m:e>
                          <m:r>
                            <a:rPr lang="en-US" altLang="zh-CN" sz="2400">
                              <a:latin typeface="Cambria Math" panose="02040503050406030204"/>
                              <a:cs typeface="+mn-ea"/>
                            </a:rPr>
                            <m:t>𝑒</m:t>
                          </m:r>
                        </m:e>
                        <m:sup>
                          <m:r>
                            <a:rPr lang="en-US" altLang="zh-CN" sz="2400">
                              <a:latin typeface="Cambria Math" panose="02040503050406030204"/>
                              <a:cs typeface="+mn-ea"/>
                            </a:rPr>
                            <m:t>−</m:t>
                          </m:r>
                          <m:f>
                            <m:fPr>
                              <m:ctrlPr>
                                <a:rPr lang="zh-CN" altLang="zh-CN" sz="2400" i="1">
                                  <a:latin typeface="Cambria Math" panose="02040503050406030204"/>
                                  <a:cs typeface="+mn-ea"/>
                                </a:rPr>
                              </m:ctrlPr>
                            </m:fPr>
                            <m:num>
                              <m:r>
                                <a:rPr lang="en-US" altLang="zh-CN" sz="2400">
                                  <a:latin typeface="Cambria Math" panose="02040503050406030204"/>
                                  <a:cs typeface="+mn-ea"/>
                                </a:rPr>
                                <m:t>1</m:t>
                              </m:r>
                            </m:num>
                            <m:den>
                              <m:r>
                                <a:rPr lang="en-US" altLang="zh-CN" sz="2400">
                                  <a:latin typeface="Cambria Math" panose="02040503050406030204"/>
                                  <a:cs typeface="+mn-ea"/>
                                </a:rPr>
                                <m:t>2</m:t>
                              </m:r>
                            </m:den>
                          </m:f>
                          <m:r>
                            <a:rPr lang="en-US" altLang="zh-CN" sz="2400">
                              <a:latin typeface="Cambria Math" panose="02040503050406030204"/>
                              <a:cs typeface="+mn-ea"/>
                            </a:rPr>
                            <m:t>𝑚</m:t>
                          </m:r>
                          <m:sSup>
                            <m:sSupPr>
                              <m:ctrlPr>
                                <a:rPr lang="zh-CN" altLang="zh-CN" sz="2400" i="1">
                                  <a:latin typeface="Cambria Math" panose="02040503050406030204"/>
                                  <a:cs typeface="+mn-ea"/>
                                </a:rPr>
                              </m:ctrlPr>
                            </m:sSupPr>
                            <m:e>
                              <m:d>
                                <m:dPr>
                                  <m:ctrlPr>
                                    <a:rPr lang="zh-CN" altLang="zh-CN" sz="2400" i="1">
                                      <a:latin typeface="Cambria Math" panose="02040503050406030204"/>
                                      <a:cs typeface="+mn-ea"/>
                                    </a:rPr>
                                  </m:ctrlPr>
                                </m:dPr>
                                <m:e>
                                  <m:r>
                                    <a:rPr lang="en-US" altLang="zh-CN" sz="2400">
                                      <a:latin typeface="Cambria Math" panose="02040503050406030204"/>
                                      <a:cs typeface="+mn-ea"/>
                                    </a:rPr>
                                    <m:t>1</m:t>
                                  </m:r>
                                  <m:r>
                                    <a:rPr lang="en-US" altLang="zh-CN" sz="2400">
                                      <a:latin typeface="Cambria Math" panose="02040503050406030204"/>
                                      <a:cs typeface="+mn-ea"/>
                                    </a:rPr>
                                    <m:t>−</m:t>
                                  </m:r>
                                  <m:r>
                                    <a:rPr lang="en-US" altLang="zh-CN" sz="2400">
                                      <a:latin typeface="Cambria Math" panose="02040503050406030204"/>
                                      <a:cs typeface="+mn-ea"/>
                                    </a:rPr>
                                    <m:t>𝜀</m:t>
                                  </m:r>
                                </m:e>
                              </m:d>
                            </m:e>
                            <m:sup>
                              <m:r>
                                <a:rPr lang="en-US" altLang="zh-CN" sz="2400">
                                  <a:latin typeface="Cambria Math" panose="02040503050406030204"/>
                                  <a:cs typeface="+mn-ea"/>
                                </a:rPr>
                                <m:t>2</m:t>
                              </m:r>
                            </m:sup>
                          </m:sSup>
                        </m:sup>
                      </m:sSup>
                    </m:oMath>
                  </m:oMathPara>
                </a14:m>
                <a:endParaRPr lang="en-US" altLang="zh-CN" sz="2400" dirty="0">
                  <a:latin typeface="+mn-ea"/>
                  <a:cs typeface="+mn-ea"/>
                </a:endParaRPr>
              </a:p>
              <a:p>
                <a:pPr marL="457200" lvl="1" indent="0">
                  <a:buNone/>
                </a:pPr>
                <a:r>
                  <a:rPr lang="zh-CN" altLang="en-US" sz="2000" dirty="0">
                    <a:latin typeface="+mn-ea"/>
                    <a:cs typeface="+mn-ea"/>
                  </a:rPr>
                  <a:t>其中</a:t>
                </a:r>
                <a14:m>
                  <m:oMath xmlns:m="http://schemas.openxmlformats.org/officeDocument/2006/math">
                    <m:r>
                      <a:rPr lang="en-US" altLang="zh-CN" sz="2000">
                        <a:latin typeface="Cambria Math" panose="02040503050406030204"/>
                        <a:cs typeface="+mn-ea"/>
                      </a:rPr>
                      <m:t>𝑚</m:t>
                    </m:r>
                  </m:oMath>
                </a14:m>
                <a:r>
                  <a:rPr lang="zh-CN" altLang="en-US" sz="2000" dirty="0">
                    <a:latin typeface="+mn-ea"/>
                    <a:cs typeface="+mn-ea"/>
                  </a:rPr>
                  <a:t>为组成集成模型的弱学习器个数。</a:t>
                </a:r>
                <a14:m>
                  <m:oMath xmlns:m="http://schemas.openxmlformats.org/officeDocument/2006/math">
                    <m:r>
                      <a:rPr lang="en-US" altLang="zh-CN" sz="2000">
                        <a:latin typeface="Cambria Math" panose="02040503050406030204"/>
                        <a:cs typeface="+mn-ea"/>
                      </a:rPr>
                      <m:t>𝐻</m:t>
                    </m:r>
                    <m:d>
                      <m:dPr>
                        <m:ctrlPr>
                          <a:rPr lang="zh-CN" altLang="zh-CN" sz="2000" i="1">
                            <a:latin typeface="Cambria Math" panose="02040503050406030204"/>
                            <a:cs typeface="+mn-ea"/>
                          </a:rPr>
                        </m:ctrlPr>
                      </m:dPr>
                      <m:e>
                        <m:r>
                          <a:rPr lang="en-US" altLang="zh-CN" sz="2000">
                            <a:latin typeface="Cambria Math" panose="02040503050406030204"/>
                            <a:cs typeface="+mn-ea"/>
                          </a:rPr>
                          <m:t>𝑚</m:t>
                        </m:r>
                      </m:e>
                    </m:d>
                  </m:oMath>
                </a14:m>
                <a:r>
                  <a:rPr lang="zh-CN" altLang="en-US" sz="2000" dirty="0">
                    <a:latin typeface="+mn-ea"/>
                    <a:cs typeface="+mn-ea"/>
                  </a:rPr>
                  <a:t>作为关于弱学习器个数</a:t>
                </a:r>
                <a14:m>
                  <m:oMath xmlns:m="http://schemas.openxmlformats.org/officeDocument/2006/math">
                    <m:r>
                      <a:rPr lang="en-US" altLang="zh-CN" sz="2000">
                        <a:latin typeface="Cambria Math" panose="02040503050406030204"/>
                        <a:cs typeface="+mn-ea"/>
                      </a:rPr>
                      <m:t>𝑚</m:t>
                    </m:r>
                  </m:oMath>
                </a14:m>
                <a:r>
                  <a:rPr lang="zh-CN" altLang="en-US" sz="2000" dirty="0">
                    <a:latin typeface="+mn-ea"/>
                    <a:cs typeface="+mn-ea"/>
                  </a:rPr>
                  <a:t>的函数，取值</a:t>
                </a:r>
                <a14:m>
                  <m:oMath xmlns:m="http://schemas.openxmlformats.org/officeDocument/2006/math">
                    <m:r>
                      <a:rPr lang="en-US" altLang="zh-CN" sz="2000">
                        <a:latin typeface="Cambria Math" panose="02040503050406030204"/>
                        <a:cs typeface="+mn-ea"/>
                      </a:rPr>
                      <m:t>𝑚</m:t>
                    </m:r>
                  </m:oMath>
                </a14:m>
                <a:r>
                  <a:rPr lang="zh-CN" altLang="en-US" sz="2000" dirty="0">
                    <a:latin typeface="+mn-ea"/>
                    <a:cs typeface="+mn-ea"/>
                  </a:rPr>
                  <a:t>随着的增加而减小。因此，</a:t>
                </a:r>
                <a:r>
                  <a:rPr lang="zh-CN" altLang="en-US" sz="2000" dirty="0">
                    <a:solidFill>
                      <a:srgbClr val="0000FF"/>
                    </a:solidFill>
                    <a:latin typeface="+mn-ea"/>
                    <a:cs typeface="+mn-ea"/>
                  </a:rPr>
                  <a:t>增加弱学习器的个数也能达到提升集成模型泛化性能的</a:t>
                </a:r>
                <a:r>
                  <a:rPr lang="zh-CN" altLang="en-US" sz="2000" dirty="0" smtClean="0">
                    <a:solidFill>
                      <a:srgbClr val="0000FF"/>
                    </a:solidFill>
                    <a:latin typeface="+mn-ea"/>
                    <a:cs typeface="+mn-ea"/>
                  </a:rPr>
                  <a:t>目的</a:t>
                </a:r>
                <a:endParaRPr lang="en-US" altLang="zh-CN" sz="2000" dirty="0">
                  <a:solidFill>
                    <a:srgbClr val="0000FF"/>
                  </a:solidFill>
                  <a:latin typeface="+mn-ea"/>
                  <a:cs typeface="+mn-ea"/>
                </a:endParaRPr>
              </a:p>
            </p:txBody>
          </p:sp>
        </mc:Choice>
        <mc:Fallback>
          <p:sp>
            <p:nvSpPr>
              <p:cNvPr id="3" name="副标题 2"/>
              <p:cNvSpPr>
                <a:spLocks noRot="1" noChangeAspect="1" noMove="1" noResize="1" noEditPoints="1" noAdjustHandles="1" noChangeArrowheads="1" noChangeShapeType="1" noTextEdit="1"/>
              </p:cNvSpPr>
              <p:nvPr>
                <p:ph type="subTitle" idx="4294967295"/>
              </p:nvPr>
            </p:nvSpPr>
            <p:spPr>
              <a:xfrm>
                <a:off x="395536" y="1124744"/>
                <a:ext cx="8352928" cy="5256584"/>
              </a:xfrm>
              <a:prstGeom prst="rect">
                <a:avLst/>
              </a:prstGeom>
              <a:blipFill rotWithShape="1">
                <a:blip r:embed="rId1"/>
                <a:stretch>
                  <a:fillRect l="-7" t="-3" r="1" b="4"/>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集成学习</a:t>
            </a:r>
            <a:r>
              <a:rPr lang="zh-CN" altLang="en-US" b="1" dirty="0">
                <a:latin typeface="黑体" panose="02010609060101010101" pitchFamily="49" charset="-122"/>
                <a:ea typeface="黑体" panose="02010609060101010101" pitchFamily="49" charset="-122"/>
                <a:sym typeface="+mn-ea"/>
              </a:rPr>
              <a:t>概述</a:t>
            </a:r>
            <a:endParaRPr lang="en-US" altLang="zh-CN"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smtClean="0">
                <a:latin typeface="黑体" panose="02010609060101010101" pitchFamily="49" charset="-122"/>
                <a:ea typeface="黑体" panose="02010609060101010101" pitchFamily="49" charset="-122"/>
              </a:rPr>
              <a:t>集成学习泛化策略</a:t>
            </a:r>
            <a:r>
              <a:rPr lang="zh-CN" altLang="en-US" sz="2800" b="1" dirty="0" smtClean="0">
                <a:latin typeface="黑体" panose="02010609060101010101" pitchFamily="49" charset="-122"/>
                <a:ea typeface="黑体" panose="02010609060101010101" pitchFamily="49" charset="-122"/>
                <a:sym typeface="+mn-ea"/>
              </a:rPr>
              <a:t>（误差-分歧分解）</a:t>
            </a:r>
            <a:endParaRPr lang="en-US" altLang="zh-CN" sz="2400" dirty="0">
              <a:latin typeface="+mn-ea"/>
              <a:cs typeface="+mn-ea"/>
            </a:endParaRPr>
          </a:p>
          <a:p>
            <a:pPr lvl="1"/>
            <a:r>
              <a:rPr lang="zh-CN" altLang="en-US" sz="2400" dirty="0">
                <a:latin typeface="+mn-ea"/>
                <a:cs typeface="+mn-ea"/>
              </a:rPr>
              <a:t>降低弱学习器的泛化误差</a:t>
            </a:r>
            <a:r>
              <a:rPr lang="en-US" altLang="zh-CN" sz="2400" dirty="0">
                <a:latin typeface="+mn-ea"/>
                <a:cs typeface="+mn-ea"/>
              </a:rPr>
              <a:t>: </a:t>
            </a:r>
            <a:r>
              <a:rPr lang="zh-CN" altLang="en-US" sz="2400" dirty="0">
                <a:solidFill>
                  <a:srgbClr val="0000FF"/>
                </a:solidFill>
                <a:latin typeface="+mn-ea"/>
                <a:cs typeface="+mn-ea"/>
              </a:rPr>
              <a:t>样本扩充</a:t>
            </a:r>
            <a:r>
              <a:rPr lang="zh-CN" altLang="en-US" sz="2400" dirty="0">
                <a:latin typeface="+mn-ea"/>
                <a:cs typeface="+mn-ea"/>
              </a:rPr>
              <a:t>、</a:t>
            </a:r>
            <a:r>
              <a:rPr lang="zh-CN" altLang="en-US" sz="2400" dirty="0">
                <a:solidFill>
                  <a:srgbClr val="0000FF"/>
                </a:solidFill>
                <a:latin typeface="+mn-ea"/>
                <a:cs typeface="+mn-ea"/>
              </a:rPr>
              <a:t>范数惩罚</a:t>
            </a:r>
            <a:r>
              <a:rPr lang="zh-CN" altLang="en-US" sz="2400" dirty="0">
                <a:latin typeface="+mn-ea"/>
                <a:cs typeface="+mn-ea"/>
              </a:rPr>
              <a:t>等机器学习正则化策略</a:t>
            </a:r>
            <a:endParaRPr lang="en-US" altLang="zh-CN" sz="2400" dirty="0">
              <a:latin typeface="+mn-ea"/>
              <a:cs typeface="+mn-ea"/>
            </a:endParaRPr>
          </a:p>
          <a:p>
            <a:pPr lvl="1"/>
            <a:r>
              <a:rPr lang="zh-CN" altLang="en-US" sz="2400" dirty="0">
                <a:latin typeface="+mn-ea"/>
                <a:cs typeface="+mn-ea"/>
              </a:rPr>
              <a:t>提高个体学习器的多样性：</a:t>
            </a:r>
            <a:r>
              <a:rPr lang="zh-CN" altLang="en-US" sz="2400" dirty="0">
                <a:solidFill>
                  <a:srgbClr val="0000FF"/>
                </a:solidFill>
                <a:latin typeface="+mn-ea"/>
                <a:cs typeface="+mn-ea"/>
                <a:sym typeface="+mn-ea"/>
              </a:rPr>
              <a:t>数据样本扰动</a:t>
            </a:r>
            <a:r>
              <a:rPr lang="zh-CN" altLang="en-US" sz="2400" dirty="0">
                <a:latin typeface="+mn-ea"/>
                <a:cs typeface="+mn-ea"/>
                <a:sym typeface="+mn-ea"/>
              </a:rPr>
              <a:t>、</a:t>
            </a:r>
            <a:r>
              <a:rPr lang="zh-CN" altLang="en-US" sz="2400" dirty="0">
                <a:solidFill>
                  <a:srgbClr val="0000FF"/>
                </a:solidFill>
                <a:latin typeface="+mn-ea"/>
                <a:cs typeface="+mn-ea"/>
                <a:sym typeface="+mn-ea"/>
              </a:rPr>
              <a:t>输入属性扰动</a:t>
            </a:r>
            <a:r>
              <a:rPr lang="zh-CN" altLang="en-US" sz="2400" dirty="0">
                <a:latin typeface="+mn-ea"/>
                <a:cs typeface="+mn-ea"/>
                <a:sym typeface="+mn-ea"/>
              </a:rPr>
              <a:t>、</a:t>
            </a:r>
            <a:r>
              <a:rPr lang="zh-CN" altLang="en-US" sz="2400" dirty="0">
                <a:solidFill>
                  <a:srgbClr val="0000FF"/>
                </a:solidFill>
                <a:latin typeface="+mn-ea"/>
                <a:cs typeface="+mn-ea"/>
                <a:sym typeface="+mn-ea"/>
              </a:rPr>
              <a:t>输出表示扰动</a:t>
            </a:r>
            <a:r>
              <a:rPr lang="zh-CN" altLang="en-US" sz="2400" dirty="0">
                <a:latin typeface="+mn-ea"/>
                <a:cs typeface="+mn-ea"/>
                <a:sym typeface="+mn-ea"/>
              </a:rPr>
              <a:t>、</a:t>
            </a:r>
            <a:r>
              <a:rPr lang="zh-CN" altLang="en-US" sz="2400" dirty="0">
                <a:solidFill>
                  <a:srgbClr val="0000FF"/>
                </a:solidFill>
                <a:latin typeface="+mn-ea"/>
                <a:cs typeface="+mn-ea"/>
                <a:sym typeface="+mn-ea"/>
              </a:rPr>
              <a:t>算法参数扰动</a:t>
            </a:r>
            <a:endParaRPr lang="zh-CN" altLang="en-US" sz="2400" dirty="0">
              <a:solidFill>
                <a:srgbClr val="0000FF"/>
              </a:solidFill>
              <a:latin typeface="+mn-ea"/>
              <a:cs typeface="+mn-ea"/>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集成学习</a:t>
            </a:r>
            <a:r>
              <a:rPr lang="zh-CN" altLang="en-US" b="1" dirty="0">
                <a:latin typeface="黑体" panose="02010609060101010101" pitchFamily="49" charset="-122"/>
                <a:ea typeface="黑体" panose="02010609060101010101" pitchFamily="49" charset="-122"/>
                <a:sym typeface="+mn-ea"/>
              </a:rPr>
              <a:t>概述</a:t>
            </a:r>
            <a:endParaRPr lang="en-US" altLang="zh-CN" b="1"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smtClean="0">
                    <a:latin typeface="黑体" panose="02010609060101010101" pitchFamily="49" charset="-122"/>
                    <a:ea typeface="黑体" panose="02010609060101010101" pitchFamily="49" charset="-122"/>
                    <a:sym typeface="+mn-ea"/>
                  </a:rPr>
                  <a:t>多样性</a:t>
                </a:r>
                <a:endParaRPr lang="en-US" altLang="zh-CN" sz="2400" dirty="0">
                  <a:latin typeface="+mn-ea"/>
                  <a:cs typeface="+mn-ea"/>
                </a:endParaRPr>
              </a:p>
              <a:p>
                <a:pPr lvl="1"/>
                <a:r>
                  <a:rPr lang="zh-CN" altLang="en-US" sz="2400" b="1" dirty="0" smtClean="0">
                    <a:latin typeface="+mn-ea"/>
                    <a:cs typeface="+mn-ea"/>
                  </a:rPr>
                  <a:t>多样性度量</a:t>
                </a:r>
                <a:endParaRPr lang="en-US" altLang="zh-CN" sz="2400" dirty="0">
                  <a:solidFill>
                    <a:srgbClr val="0000FF"/>
                  </a:solidFill>
                  <a:latin typeface="+mn-ea"/>
                  <a:cs typeface="+mn-ea"/>
                </a:endParaRPr>
              </a:p>
              <a:p>
                <a:pPr marL="914400" lvl="2" indent="0"/>
                <a:r>
                  <a:rPr lang="en-US" altLang="zh-CN" sz="2000" dirty="0" smtClean="0">
                    <a:latin typeface="+mj-ea"/>
                    <a:ea typeface="+mj-ea"/>
                    <a:sym typeface="+mn-ea"/>
                  </a:rPr>
                  <a:t> </a:t>
                </a:r>
                <a:r>
                  <a:rPr lang="zh-CN" altLang="en-US" sz="2000" dirty="0" smtClean="0">
                    <a:latin typeface="+mj-ea"/>
                    <a:ea typeface="+mj-ea"/>
                    <a:sym typeface="+mn-ea"/>
                  </a:rPr>
                  <a:t>对于二分类问题，分类器</a:t>
                </a:r>
                <a14:m>
                  <m:oMath xmlns:m="http://schemas.openxmlformats.org/officeDocument/2006/math">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ℎ</m:t>
                        </m:r>
                      </m:e>
                      <m:sub>
                        <m:r>
                          <a:rPr lang="en-US" altLang="zh-CN" sz="2000" b="0" i="1" smtClean="0">
                            <a:latin typeface="Cambria Math" panose="02040503050406030204" pitchFamily="18" charset="0"/>
                          </a:rPr>
                          <m:t>𝑖</m:t>
                        </m:r>
                      </m:sub>
                    </m:sSub>
                  </m:oMath>
                </a14:m>
                <a:r>
                  <a:rPr lang="zh-CN" altLang="en-US" sz="2000" dirty="0" smtClean="0">
                    <a:sym typeface="+mn-ea"/>
                  </a:rPr>
                  <a:t>与</a:t>
                </a:r>
                <a14:m>
                  <m:oMath xmlns:m="http://schemas.openxmlformats.org/officeDocument/2006/math">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ℎ</m:t>
                        </m:r>
                      </m:e>
                      <m:sub>
                        <m:r>
                          <a:rPr lang="en-US" altLang="zh-CN" sz="2000" b="0" i="1" smtClean="0">
                            <a:latin typeface="Cambria Math" panose="02040503050406030204" pitchFamily="18" charset="0"/>
                          </a:rPr>
                          <m:t>𝑗</m:t>
                        </m:r>
                      </m:sub>
                    </m:sSub>
                  </m:oMath>
                </a14:m>
                <a:r>
                  <a:rPr lang="zh-CN" altLang="en-US" sz="2000" dirty="0" smtClean="0">
                    <a:sym typeface="+mn-ea"/>
                  </a:rPr>
                  <a:t>的预测结果联立表</a:t>
                </a:r>
                <a:r>
                  <a:rPr lang="en-US" altLang="zh-CN" sz="2000" dirty="0">
                    <a:sym typeface="+mn-ea"/>
                  </a:rPr>
                  <a:t>(</a:t>
                </a:r>
                <a:r>
                  <a:rPr lang="en-US" altLang="zh-CN" sz="2000" dirty="0" smtClean="0">
                    <a:sym typeface="+mn-ea"/>
                  </a:rPr>
                  <a:t>contingency table</a:t>
                </a:r>
                <a:r>
                  <a:rPr lang="en-US" altLang="zh-CN" sz="2000" dirty="0">
                    <a:sym typeface="+mn-ea"/>
                  </a:rPr>
                  <a:t>)</a:t>
                </a:r>
                <a:r>
                  <a:rPr lang="zh-CN" altLang="en-US" sz="2000" dirty="0" smtClean="0">
                    <a:sym typeface="+mn-ea"/>
                  </a:rPr>
                  <a:t>为</a:t>
                </a:r>
                <a:endParaRPr lang="en-US" altLang="zh-CN" sz="2000" dirty="0">
                  <a:latin typeface="+mn-ea"/>
                  <a:cs typeface="+mn-ea"/>
                </a:endParaRPr>
              </a:p>
              <a:p>
                <a:pPr lvl="2"/>
                <a:endParaRPr lang="zh-CN" altLang="zh-CN" sz="1600" dirty="0">
                  <a:latin typeface="+mn-ea"/>
                  <a:cs typeface="+mn-ea"/>
                </a:endParaRPr>
              </a:p>
              <a:p>
                <a:pPr lvl="2"/>
                <a:endParaRPr lang="zh-CN" altLang="zh-CN" sz="1600" dirty="0">
                  <a:latin typeface="+mn-ea"/>
                  <a:cs typeface="+mn-ea"/>
                </a:endParaRPr>
              </a:p>
              <a:p>
                <a:pPr lvl="2"/>
                <a:endParaRPr lang="zh-CN" altLang="zh-CN" sz="1600" dirty="0">
                  <a:latin typeface="+mn-ea"/>
                  <a:cs typeface="+mn-ea"/>
                </a:endParaRPr>
              </a:p>
              <a:p>
                <a:pPr lvl="2"/>
                <a:endParaRPr lang="zh-CN" altLang="zh-CN" sz="2000" dirty="0">
                  <a:latin typeface="+mn-ea"/>
                  <a:cs typeface="+mn-ea"/>
                </a:endParaRPr>
              </a:p>
              <a:p>
                <a:pPr lvl="2"/>
                <a:r>
                  <a:rPr lang="zh-CN" altLang="en-US" sz="2000" dirty="0">
                    <a:sym typeface="+mn-ea"/>
                  </a:rPr>
                  <a:t>常见的多样性</a:t>
                </a:r>
                <a:r>
                  <a:rPr lang="zh-CN" altLang="en-US" sz="2000" dirty="0" smtClean="0">
                    <a:sym typeface="+mn-ea"/>
                  </a:rPr>
                  <a:t>度量</a:t>
                </a:r>
                <a:endParaRPr lang="en-US" altLang="zh-CN" sz="2000" dirty="0">
                  <a:latin typeface="+mn-ea"/>
                  <a:cs typeface="+mn-ea"/>
                </a:endParaRPr>
              </a:p>
              <a:p>
                <a:pPr lvl="3"/>
                <a:r>
                  <a:rPr lang="zh-CN" altLang="en-US" sz="1600" dirty="0">
                    <a:latin typeface="+mn-ea"/>
                    <a:sym typeface="+mn-ea"/>
                  </a:rPr>
                  <a:t>不合度量</a:t>
                </a:r>
                <a:r>
                  <a:rPr lang="en-US" altLang="zh-CN" sz="1600" dirty="0">
                    <a:latin typeface="+mn-ea"/>
                    <a:sym typeface="+mn-ea"/>
                  </a:rPr>
                  <a:t>(Disagreement </a:t>
                </a:r>
                <a:r>
                  <a:rPr lang="en-US" altLang="zh-CN" sz="1600" dirty="0" smtClean="0">
                    <a:latin typeface="+mn-ea"/>
                    <a:sym typeface="+mn-ea"/>
                  </a:rPr>
                  <a:t>Measure)</a:t>
                </a:r>
                <a:endParaRPr lang="en-US" altLang="zh-CN" sz="1600" dirty="0">
                  <a:latin typeface="+mn-ea"/>
                  <a:cs typeface="+mn-ea"/>
                </a:endParaRPr>
              </a:p>
              <a:p>
                <a:pPr lvl="3"/>
                <a:endParaRPr lang="en-US" altLang="zh-CN" sz="1600" dirty="0">
                  <a:latin typeface="+mn-ea"/>
                  <a:cs typeface="+mn-ea"/>
                </a:endParaRPr>
              </a:p>
            </p:txBody>
          </p:sp>
        </mc:Choice>
        <mc:Fallback>
          <p:sp>
            <p:nvSpPr>
              <p:cNvPr id="3" name="副标题 2"/>
              <p:cNvSpPr>
                <a:spLocks noRot="1" noChangeAspect="1" noMove="1" noResize="1" noEditPoints="1" noAdjustHandles="1" noChangeArrowheads="1" noChangeShapeType="1" noTextEdit="1"/>
              </p:cNvSpPr>
              <p:nvPr>
                <p:ph type="subTitle" idx="4294967295"/>
              </p:nvPr>
            </p:nvSpPr>
            <p:spPr>
              <a:xfrm>
                <a:off x="395536" y="1124744"/>
                <a:ext cx="8352928" cy="5256584"/>
              </a:xfrm>
              <a:prstGeom prst="rect">
                <a:avLst/>
              </a:prstGeom>
              <a:blipFill rotWithShape="1">
                <a:blip r:embed="rId1"/>
                <a:stretch>
                  <a:fillRect l="-7" t="-3" r="1" b="4"/>
                </a:stretch>
              </a:blipFill>
            </p:spPr>
            <p:txBody>
              <a:bodyPr/>
              <a:lstStyle/>
              <a:p>
                <a:r>
                  <a:rPr lang="zh-CN" altLang="en-US">
                    <a:noFill/>
                  </a:rPr>
                  <a:t> </a:t>
                </a:r>
              </a:p>
            </p:txBody>
          </p:sp>
        </mc:Fallback>
      </mc:AlternateContent>
      <p:pic>
        <p:nvPicPr>
          <p:cNvPr id="9" name="图片 8"/>
          <p:cNvPicPr>
            <a:picLocks noChangeAspect="1"/>
          </p:cNvPicPr>
          <p:nvPr>
            <p:custDataLst>
              <p:tags r:id="rId2"/>
            </p:custDataLst>
          </p:nvPr>
        </p:nvPicPr>
        <p:blipFill>
          <a:blip r:embed="rId3"/>
          <a:stretch>
            <a:fillRect/>
          </a:stretch>
        </p:blipFill>
        <p:spPr>
          <a:xfrm>
            <a:off x="2699385" y="2421255"/>
            <a:ext cx="3827780" cy="1534795"/>
          </a:xfrm>
          <a:prstGeom prst="rect">
            <a:avLst/>
          </a:prstGeom>
        </p:spPr>
      </p:pic>
      <p:pic>
        <p:nvPicPr>
          <p:cNvPr id="10" name="图片 9"/>
          <p:cNvPicPr>
            <a:picLocks noChangeAspect="1"/>
          </p:cNvPicPr>
          <p:nvPr>
            <p:custDataLst>
              <p:tags r:id="rId4"/>
            </p:custDataLst>
          </p:nvPr>
        </p:nvPicPr>
        <p:blipFill>
          <a:blip r:embed="rId5"/>
          <a:stretch>
            <a:fillRect/>
          </a:stretch>
        </p:blipFill>
        <p:spPr>
          <a:xfrm>
            <a:off x="6607810" y="3429000"/>
            <a:ext cx="1950085" cy="363220"/>
          </a:xfrm>
          <a:prstGeom prst="rect">
            <a:avLst/>
          </a:prstGeom>
        </p:spPr>
      </p:pic>
      <p:pic>
        <p:nvPicPr>
          <p:cNvPr id="4" name="图片 3"/>
          <p:cNvPicPr>
            <a:picLocks noChangeAspect="1"/>
          </p:cNvPicPr>
          <p:nvPr>
            <p:custDataLst>
              <p:tags r:id="rId6"/>
            </p:custDataLst>
          </p:nvPr>
        </p:nvPicPr>
        <p:blipFill>
          <a:blip r:embed="rId7"/>
          <a:stretch>
            <a:fillRect/>
          </a:stretch>
        </p:blipFill>
        <p:spPr>
          <a:xfrm>
            <a:off x="4067810" y="4725035"/>
            <a:ext cx="1592580" cy="780415"/>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集成学习</a:t>
            </a:r>
            <a:r>
              <a:rPr lang="zh-CN" altLang="en-US" b="1" dirty="0">
                <a:latin typeface="黑体" panose="02010609060101010101" pitchFamily="49" charset="-122"/>
                <a:ea typeface="黑体" panose="02010609060101010101" pitchFamily="49" charset="-122"/>
                <a:sym typeface="+mn-ea"/>
              </a:rPr>
              <a:t>概述</a:t>
            </a:r>
            <a:endParaRPr lang="en-US" altLang="zh-CN" b="1"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smtClean="0">
                    <a:latin typeface="黑体" panose="02010609060101010101" pitchFamily="49" charset="-122"/>
                    <a:ea typeface="黑体" panose="02010609060101010101" pitchFamily="49" charset="-122"/>
                    <a:sym typeface="+mn-ea"/>
                  </a:rPr>
                  <a:t>多样性</a:t>
                </a:r>
                <a:endParaRPr lang="en-US" altLang="zh-CN" sz="2400" dirty="0">
                  <a:latin typeface="+mn-ea"/>
                  <a:cs typeface="+mn-ea"/>
                </a:endParaRPr>
              </a:p>
              <a:p>
                <a:pPr lvl="1"/>
                <a:r>
                  <a:rPr lang="zh-CN" altLang="en-US" sz="2400" b="1" dirty="0" smtClean="0">
                    <a:latin typeface="+mn-ea"/>
                    <a:cs typeface="+mn-ea"/>
                  </a:rPr>
                  <a:t>多样性度量</a:t>
                </a:r>
                <a:endParaRPr lang="en-US" altLang="zh-CN" sz="2400" dirty="0">
                  <a:solidFill>
                    <a:srgbClr val="0000FF"/>
                  </a:solidFill>
                  <a:latin typeface="+mn-ea"/>
                  <a:cs typeface="+mn-ea"/>
                </a:endParaRPr>
              </a:p>
              <a:p>
                <a:pPr marL="914400" lvl="2" indent="0"/>
                <a:r>
                  <a:rPr lang="en-US" altLang="zh-CN" sz="2000" dirty="0" smtClean="0">
                    <a:latin typeface="+mj-ea"/>
                    <a:ea typeface="+mj-ea"/>
                    <a:sym typeface="+mn-ea"/>
                  </a:rPr>
                  <a:t> </a:t>
                </a:r>
                <a:r>
                  <a:rPr lang="zh-CN" altLang="en-US" sz="2000" dirty="0" smtClean="0">
                    <a:latin typeface="+mj-ea"/>
                    <a:ea typeface="+mj-ea"/>
                    <a:sym typeface="+mn-ea"/>
                  </a:rPr>
                  <a:t>对于二分类问题，分类器</a:t>
                </a:r>
                <a14:m>
                  <m:oMath xmlns:m="http://schemas.openxmlformats.org/officeDocument/2006/math">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ℎ</m:t>
                        </m:r>
                      </m:e>
                      <m:sub>
                        <m:r>
                          <a:rPr lang="en-US" altLang="zh-CN" sz="2000" b="0" i="1" smtClean="0">
                            <a:latin typeface="Cambria Math" panose="02040503050406030204" pitchFamily="18" charset="0"/>
                          </a:rPr>
                          <m:t>𝑖</m:t>
                        </m:r>
                      </m:sub>
                    </m:sSub>
                  </m:oMath>
                </a14:m>
                <a:r>
                  <a:rPr lang="zh-CN" altLang="en-US" sz="2000" dirty="0" smtClean="0">
                    <a:sym typeface="+mn-ea"/>
                  </a:rPr>
                  <a:t>与</a:t>
                </a:r>
                <a14:m>
                  <m:oMath xmlns:m="http://schemas.openxmlformats.org/officeDocument/2006/math">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ℎ</m:t>
                        </m:r>
                      </m:e>
                      <m:sub>
                        <m:r>
                          <a:rPr lang="en-US" altLang="zh-CN" sz="2000" b="0" i="1" smtClean="0">
                            <a:latin typeface="Cambria Math" panose="02040503050406030204" pitchFamily="18" charset="0"/>
                          </a:rPr>
                          <m:t>𝑗</m:t>
                        </m:r>
                      </m:sub>
                    </m:sSub>
                  </m:oMath>
                </a14:m>
                <a:r>
                  <a:rPr lang="zh-CN" altLang="en-US" sz="2000" dirty="0" smtClean="0">
                    <a:sym typeface="+mn-ea"/>
                  </a:rPr>
                  <a:t>的预测结果联立表</a:t>
                </a:r>
                <a:r>
                  <a:rPr lang="en-US" altLang="zh-CN" sz="2000" dirty="0">
                    <a:sym typeface="+mn-ea"/>
                  </a:rPr>
                  <a:t>(</a:t>
                </a:r>
                <a:r>
                  <a:rPr lang="en-US" altLang="zh-CN" sz="2000" dirty="0" smtClean="0">
                    <a:sym typeface="+mn-ea"/>
                  </a:rPr>
                  <a:t>contingency table</a:t>
                </a:r>
                <a:r>
                  <a:rPr lang="en-US" altLang="zh-CN" sz="2000" dirty="0">
                    <a:sym typeface="+mn-ea"/>
                  </a:rPr>
                  <a:t>)</a:t>
                </a:r>
                <a:r>
                  <a:rPr lang="zh-CN" altLang="en-US" sz="2000" dirty="0" smtClean="0">
                    <a:sym typeface="+mn-ea"/>
                  </a:rPr>
                  <a:t>为</a:t>
                </a:r>
                <a:endParaRPr lang="en-US" altLang="zh-CN" sz="2000" dirty="0">
                  <a:latin typeface="+mn-ea"/>
                  <a:cs typeface="+mn-ea"/>
                </a:endParaRPr>
              </a:p>
              <a:p>
                <a:pPr lvl="2"/>
                <a:endParaRPr lang="zh-CN" altLang="zh-CN" sz="1600" dirty="0">
                  <a:latin typeface="+mn-ea"/>
                  <a:cs typeface="+mn-ea"/>
                </a:endParaRPr>
              </a:p>
              <a:p>
                <a:pPr lvl="2"/>
                <a:endParaRPr lang="zh-CN" altLang="zh-CN" sz="1600" dirty="0">
                  <a:latin typeface="+mn-ea"/>
                  <a:cs typeface="+mn-ea"/>
                </a:endParaRPr>
              </a:p>
              <a:p>
                <a:pPr lvl="2"/>
                <a:endParaRPr lang="zh-CN" altLang="zh-CN" sz="1600" dirty="0">
                  <a:latin typeface="+mn-ea"/>
                  <a:cs typeface="+mn-ea"/>
                </a:endParaRPr>
              </a:p>
              <a:p>
                <a:pPr lvl="2"/>
                <a:endParaRPr lang="zh-CN" altLang="zh-CN" sz="2000" dirty="0">
                  <a:latin typeface="+mn-ea"/>
                  <a:cs typeface="+mn-ea"/>
                </a:endParaRPr>
              </a:p>
              <a:p>
                <a:pPr lvl="2"/>
                <a:r>
                  <a:rPr lang="zh-CN" altLang="en-US" sz="2000" dirty="0">
                    <a:sym typeface="+mn-ea"/>
                  </a:rPr>
                  <a:t>常见的多样性</a:t>
                </a:r>
                <a:r>
                  <a:rPr lang="zh-CN" altLang="en-US" sz="2000" dirty="0" smtClean="0">
                    <a:sym typeface="+mn-ea"/>
                  </a:rPr>
                  <a:t>度量</a:t>
                </a:r>
                <a:endParaRPr lang="en-US" altLang="zh-CN" sz="2000" dirty="0">
                  <a:latin typeface="+mn-ea"/>
                  <a:cs typeface="+mn-ea"/>
                </a:endParaRPr>
              </a:p>
              <a:p>
                <a:pPr lvl="3"/>
                <a:r>
                  <a:rPr lang="zh-CN" altLang="en-US" sz="1600" dirty="0">
                    <a:latin typeface="+mn-ea"/>
                    <a:sym typeface="+mn-ea"/>
                  </a:rPr>
                  <a:t>相关系数</a:t>
                </a:r>
                <a:r>
                  <a:rPr lang="en-US" altLang="zh-CN" sz="1600" dirty="0">
                    <a:sym typeface="+mn-ea"/>
                  </a:rPr>
                  <a:t>(Correlation </a:t>
                </a:r>
                <a:r>
                  <a:rPr lang="en-US" altLang="zh-CN" sz="1600" dirty="0" smtClean="0">
                    <a:sym typeface="+mn-ea"/>
                  </a:rPr>
                  <a:t>Coefficient)</a:t>
                </a:r>
                <a:endParaRPr lang="en-US" altLang="zh-CN" sz="1600" dirty="0">
                  <a:latin typeface="+mn-ea"/>
                  <a:cs typeface="+mn-ea"/>
                </a:endParaRPr>
              </a:p>
              <a:p>
                <a:pPr lvl="3"/>
                <a:endParaRPr lang="en-US" altLang="zh-CN" sz="1600" dirty="0">
                  <a:latin typeface="+mn-ea"/>
                  <a:cs typeface="+mn-ea"/>
                </a:endParaRPr>
              </a:p>
            </p:txBody>
          </p:sp>
        </mc:Choice>
        <mc:Fallback>
          <p:sp>
            <p:nvSpPr>
              <p:cNvPr id="3" name="副标题 2"/>
              <p:cNvSpPr>
                <a:spLocks noRot="1" noChangeAspect="1" noMove="1" noResize="1" noEditPoints="1" noAdjustHandles="1" noChangeArrowheads="1" noChangeShapeType="1" noTextEdit="1"/>
              </p:cNvSpPr>
              <p:nvPr>
                <p:ph type="subTitle" idx="4294967295"/>
              </p:nvPr>
            </p:nvSpPr>
            <p:spPr>
              <a:xfrm>
                <a:off x="395536" y="1124744"/>
                <a:ext cx="8352928" cy="5256584"/>
              </a:xfrm>
              <a:prstGeom prst="rect">
                <a:avLst/>
              </a:prstGeom>
              <a:blipFill rotWithShape="1">
                <a:blip r:embed="rId1"/>
                <a:stretch>
                  <a:fillRect l="-7" t="-3" r="1" b="4"/>
                </a:stretch>
              </a:blipFill>
            </p:spPr>
            <p:txBody>
              <a:bodyPr/>
              <a:lstStyle/>
              <a:p>
                <a:r>
                  <a:rPr lang="zh-CN" altLang="en-US">
                    <a:noFill/>
                  </a:rPr>
                  <a:t> </a:t>
                </a:r>
              </a:p>
            </p:txBody>
          </p:sp>
        </mc:Fallback>
      </mc:AlternateContent>
      <p:pic>
        <p:nvPicPr>
          <p:cNvPr id="9" name="图片 8"/>
          <p:cNvPicPr>
            <a:picLocks noChangeAspect="1"/>
          </p:cNvPicPr>
          <p:nvPr>
            <p:custDataLst>
              <p:tags r:id="rId2"/>
            </p:custDataLst>
          </p:nvPr>
        </p:nvPicPr>
        <p:blipFill>
          <a:blip r:embed="rId3"/>
          <a:stretch>
            <a:fillRect/>
          </a:stretch>
        </p:blipFill>
        <p:spPr>
          <a:xfrm>
            <a:off x="2699385" y="2421255"/>
            <a:ext cx="3827780" cy="1534795"/>
          </a:xfrm>
          <a:prstGeom prst="rect">
            <a:avLst/>
          </a:prstGeom>
        </p:spPr>
      </p:pic>
      <p:pic>
        <p:nvPicPr>
          <p:cNvPr id="10" name="图片 9"/>
          <p:cNvPicPr>
            <a:picLocks noChangeAspect="1"/>
          </p:cNvPicPr>
          <p:nvPr>
            <p:custDataLst>
              <p:tags r:id="rId4"/>
            </p:custDataLst>
          </p:nvPr>
        </p:nvPicPr>
        <p:blipFill>
          <a:blip r:embed="rId5"/>
          <a:stretch>
            <a:fillRect/>
          </a:stretch>
        </p:blipFill>
        <p:spPr>
          <a:xfrm>
            <a:off x="6607810" y="3429000"/>
            <a:ext cx="1950085" cy="363220"/>
          </a:xfrm>
          <a:prstGeom prst="rect">
            <a:avLst/>
          </a:prstGeom>
        </p:spPr>
      </p:pic>
      <p:pic>
        <p:nvPicPr>
          <p:cNvPr id="5" name="图片 4"/>
          <p:cNvPicPr>
            <a:picLocks noChangeAspect="1"/>
          </p:cNvPicPr>
          <p:nvPr>
            <p:custDataLst>
              <p:tags r:id="rId6"/>
            </p:custDataLst>
          </p:nvPr>
        </p:nvPicPr>
        <p:blipFill>
          <a:blip r:embed="rId7"/>
          <a:stretch>
            <a:fillRect/>
          </a:stretch>
        </p:blipFill>
        <p:spPr>
          <a:xfrm>
            <a:off x="2699385" y="4869180"/>
            <a:ext cx="4079240" cy="770255"/>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集成学习</a:t>
            </a:r>
            <a:r>
              <a:rPr lang="zh-CN" altLang="en-US" b="1" dirty="0">
                <a:latin typeface="黑体" panose="02010609060101010101" pitchFamily="49" charset="-122"/>
                <a:ea typeface="黑体" panose="02010609060101010101" pitchFamily="49" charset="-122"/>
                <a:sym typeface="+mn-ea"/>
              </a:rPr>
              <a:t>概述</a:t>
            </a:r>
            <a:endParaRPr lang="en-US" altLang="zh-CN" b="1"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smtClean="0">
                    <a:latin typeface="黑体" panose="02010609060101010101" pitchFamily="49" charset="-122"/>
                    <a:ea typeface="黑体" panose="02010609060101010101" pitchFamily="49" charset="-122"/>
                    <a:sym typeface="+mn-ea"/>
                  </a:rPr>
                  <a:t>多样性</a:t>
                </a:r>
                <a:endParaRPr lang="en-US" altLang="zh-CN" sz="2400" dirty="0">
                  <a:latin typeface="+mn-ea"/>
                  <a:cs typeface="+mn-ea"/>
                </a:endParaRPr>
              </a:p>
              <a:p>
                <a:pPr lvl="1"/>
                <a:r>
                  <a:rPr lang="zh-CN" altLang="en-US" sz="2400" b="1" dirty="0" smtClean="0">
                    <a:latin typeface="+mn-ea"/>
                    <a:cs typeface="+mn-ea"/>
                  </a:rPr>
                  <a:t>多样性度量</a:t>
                </a:r>
                <a:endParaRPr lang="en-US" altLang="zh-CN" sz="2400" dirty="0">
                  <a:solidFill>
                    <a:srgbClr val="0000FF"/>
                  </a:solidFill>
                  <a:latin typeface="+mn-ea"/>
                  <a:cs typeface="+mn-ea"/>
                </a:endParaRPr>
              </a:p>
              <a:p>
                <a:pPr marL="914400" lvl="2" indent="0"/>
                <a:r>
                  <a:rPr lang="en-US" altLang="zh-CN" sz="2000" dirty="0" smtClean="0">
                    <a:latin typeface="+mj-ea"/>
                    <a:ea typeface="+mj-ea"/>
                    <a:sym typeface="+mn-ea"/>
                  </a:rPr>
                  <a:t> </a:t>
                </a:r>
                <a:r>
                  <a:rPr lang="zh-CN" altLang="en-US" sz="2000" dirty="0" smtClean="0">
                    <a:latin typeface="+mj-ea"/>
                    <a:ea typeface="+mj-ea"/>
                    <a:sym typeface="+mn-ea"/>
                  </a:rPr>
                  <a:t>对于二分类问题，分类器</a:t>
                </a:r>
                <a14:m>
                  <m:oMath xmlns:m="http://schemas.openxmlformats.org/officeDocument/2006/math">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ℎ</m:t>
                        </m:r>
                      </m:e>
                      <m:sub>
                        <m:r>
                          <a:rPr lang="en-US" altLang="zh-CN" sz="2000" b="0" i="1" smtClean="0">
                            <a:latin typeface="Cambria Math" panose="02040503050406030204" pitchFamily="18" charset="0"/>
                          </a:rPr>
                          <m:t>𝑖</m:t>
                        </m:r>
                      </m:sub>
                    </m:sSub>
                  </m:oMath>
                </a14:m>
                <a:r>
                  <a:rPr lang="zh-CN" altLang="en-US" sz="2000" dirty="0" smtClean="0">
                    <a:sym typeface="+mn-ea"/>
                  </a:rPr>
                  <a:t>与</a:t>
                </a:r>
                <a14:m>
                  <m:oMath xmlns:m="http://schemas.openxmlformats.org/officeDocument/2006/math">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ℎ</m:t>
                        </m:r>
                      </m:e>
                      <m:sub>
                        <m:r>
                          <a:rPr lang="en-US" altLang="zh-CN" sz="2000" b="0" i="1" smtClean="0">
                            <a:latin typeface="Cambria Math" panose="02040503050406030204" pitchFamily="18" charset="0"/>
                          </a:rPr>
                          <m:t>𝑗</m:t>
                        </m:r>
                      </m:sub>
                    </m:sSub>
                  </m:oMath>
                </a14:m>
                <a:r>
                  <a:rPr lang="zh-CN" altLang="en-US" sz="2000" dirty="0" smtClean="0">
                    <a:sym typeface="+mn-ea"/>
                  </a:rPr>
                  <a:t>的预测结果联立表</a:t>
                </a:r>
                <a:r>
                  <a:rPr lang="en-US" altLang="zh-CN" sz="2000" dirty="0">
                    <a:sym typeface="+mn-ea"/>
                  </a:rPr>
                  <a:t>(</a:t>
                </a:r>
                <a:r>
                  <a:rPr lang="en-US" altLang="zh-CN" sz="2000" dirty="0" smtClean="0">
                    <a:sym typeface="+mn-ea"/>
                  </a:rPr>
                  <a:t>contingency table</a:t>
                </a:r>
                <a:r>
                  <a:rPr lang="en-US" altLang="zh-CN" sz="2000" dirty="0">
                    <a:sym typeface="+mn-ea"/>
                  </a:rPr>
                  <a:t>)</a:t>
                </a:r>
                <a:r>
                  <a:rPr lang="zh-CN" altLang="en-US" sz="2000" dirty="0" smtClean="0">
                    <a:sym typeface="+mn-ea"/>
                  </a:rPr>
                  <a:t>为</a:t>
                </a:r>
                <a:endParaRPr lang="en-US" altLang="zh-CN" sz="2000" dirty="0">
                  <a:latin typeface="+mn-ea"/>
                  <a:cs typeface="+mn-ea"/>
                </a:endParaRPr>
              </a:p>
              <a:p>
                <a:pPr lvl="2"/>
                <a:endParaRPr lang="zh-CN" altLang="zh-CN" sz="1600" dirty="0">
                  <a:latin typeface="+mn-ea"/>
                  <a:cs typeface="+mn-ea"/>
                </a:endParaRPr>
              </a:p>
              <a:p>
                <a:pPr lvl="2"/>
                <a:endParaRPr lang="zh-CN" altLang="zh-CN" sz="1600" dirty="0">
                  <a:latin typeface="+mn-ea"/>
                  <a:cs typeface="+mn-ea"/>
                </a:endParaRPr>
              </a:p>
              <a:p>
                <a:pPr lvl="2"/>
                <a:endParaRPr lang="zh-CN" altLang="zh-CN" sz="1600" dirty="0">
                  <a:latin typeface="+mn-ea"/>
                  <a:cs typeface="+mn-ea"/>
                </a:endParaRPr>
              </a:p>
              <a:p>
                <a:pPr lvl="2"/>
                <a:endParaRPr lang="zh-CN" altLang="zh-CN" sz="2000" dirty="0">
                  <a:latin typeface="+mn-ea"/>
                  <a:cs typeface="+mn-ea"/>
                </a:endParaRPr>
              </a:p>
              <a:p>
                <a:pPr lvl="2"/>
                <a:r>
                  <a:rPr lang="zh-CN" altLang="en-US" sz="2000" dirty="0">
                    <a:sym typeface="+mn-ea"/>
                  </a:rPr>
                  <a:t>常见的多样性</a:t>
                </a:r>
                <a:r>
                  <a:rPr lang="zh-CN" altLang="en-US" sz="2000" dirty="0" smtClean="0">
                    <a:sym typeface="+mn-ea"/>
                  </a:rPr>
                  <a:t>度量</a:t>
                </a:r>
                <a:endParaRPr lang="en-US" altLang="zh-CN" sz="2000" dirty="0">
                  <a:latin typeface="+mn-ea"/>
                  <a:cs typeface="+mn-ea"/>
                </a:endParaRPr>
              </a:p>
              <a:p>
                <a:pPr lvl="3"/>
                <a:r>
                  <a:rPr lang="en-US" altLang="zh-CN" sz="1600" dirty="0">
                    <a:latin typeface="+mn-ea"/>
                    <a:sym typeface="+mn-ea"/>
                  </a:rPr>
                  <a:t>Q-</a:t>
                </a:r>
                <a:r>
                  <a:rPr lang="zh-CN" altLang="en-US" sz="1600" dirty="0">
                    <a:latin typeface="+mn-ea"/>
                    <a:sym typeface="+mn-ea"/>
                  </a:rPr>
                  <a:t>统计量</a:t>
                </a:r>
                <a:r>
                  <a:rPr lang="en-US" altLang="zh-CN" sz="1600" dirty="0">
                    <a:latin typeface="+mn-ea"/>
                    <a:sym typeface="+mn-ea"/>
                  </a:rPr>
                  <a:t>(</a:t>
                </a:r>
                <a:r>
                  <a:rPr lang="en-US" altLang="zh-CN" sz="1600" dirty="0" smtClean="0">
                    <a:latin typeface="+mn-ea"/>
                    <a:sym typeface="+mn-ea"/>
                  </a:rPr>
                  <a:t>Q-Statistic)</a:t>
                </a:r>
                <a:endParaRPr lang="en-US" altLang="zh-CN" sz="1600" dirty="0">
                  <a:latin typeface="+mn-ea"/>
                  <a:cs typeface="+mn-ea"/>
                </a:endParaRPr>
              </a:p>
              <a:p>
                <a:pPr lvl="3"/>
                <a:endParaRPr lang="en-US" altLang="zh-CN" sz="1600" dirty="0">
                  <a:latin typeface="+mn-ea"/>
                  <a:cs typeface="+mn-ea"/>
                </a:endParaRPr>
              </a:p>
            </p:txBody>
          </p:sp>
        </mc:Choice>
        <mc:Fallback>
          <p:sp>
            <p:nvSpPr>
              <p:cNvPr id="3" name="副标题 2"/>
              <p:cNvSpPr>
                <a:spLocks noRot="1" noChangeAspect="1" noMove="1" noResize="1" noEditPoints="1" noAdjustHandles="1" noChangeArrowheads="1" noChangeShapeType="1" noTextEdit="1"/>
              </p:cNvSpPr>
              <p:nvPr>
                <p:ph type="subTitle" idx="4294967295"/>
              </p:nvPr>
            </p:nvSpPr>
            <p:spPr>
              <a:xfrm>
                <a:off x="395536" y="1124744"/>
                <a:ext cx="8352928" cy="5256584"/>
              </a:xfrm>
              <a:prstGeom prst="rect">
                <a:avLst/>
              </a:prstGeom>
              <a:blipFill rotWithShape="1">
                <a:blip r:embed="rId1"/>
                <a:stretch>
                  <a:fillRect l="-7" t="-3" r="1" b="4"/>
                </a:stretch>
              </a:blipFill>
            </p:spPr>
            <p:txBody>
              <a:bodyPr/>
              <a:lstStyle/>
              <a:p>
                <a:r>
                  <a:rPr lang="zh-CN" altLang="en-US">
                    <a:noFill/>
                  </a:rPr>
                  <a:t> </a:t>
                </a:r>
              </a:p>
            </p:txBody>
          </p:sp>
        </mc:Fallback>
      </mc:AlternateContent>
      <p:pic>
        <p:nvPicPr>
          <p:cNvPr id="9" name="图片 8"/>
          <p:cNvPicPr>
            <a:picLocks noChangeAspect="1"/>
          </p:cNvPicPr>
          <p:nvPr>
            <p:custDataLst>
              <p:tags r:id="rId2"/>
            </p:custDataLst>
          </p:nvPr>
        </p:nvPicPr>
        <p:blipFill>
          <a:blip r:embed="rId3"/>
          <a:stretch>
            <a:fillRect/>
          </a:stretch>
        </p:blipFill>
        <p:spPr>
          <a:xfrm>
            <a:off x="2699385" y="2421255"/>
            <a:ext cx="3827780" cy="1534795"/>
          </a:xfrm>
          <a:prstGeom prst="rect">
            <a:avLst/>
          </a:prstGeom>
        </p:spPr>
      </p:pic>
      <p:pic>
        <p:nvPicPr>
          <p:cNvPr id="10" name="图片 9"/>
          <p:cNvPicPr>
            <a:picLocks noChangeAspect="1"/>
          </p:cNvPicPr>
          <p:nvPr>
            <p:custDataLst>
              <p:tags r:id="rId4"/>
            </p:custDataLst>
          </p:nvPr>
        </p:nvPicPr>
        <p:blipFill>
          <a:blip r:embed="rId5"/>
          <a:stretch>
            <a:fillRect/>
          </a:stretch>
        </p:blipFill>
        <p:spPr>
          <a:xfrm>
            <a:off x="6607810" y="3429000"/>
            <a:ext cx="1950085" cy="363220"/>
          </a:xfrm>
          <a:prstGeom prst="rect">
            <a:avLst/>
          </a:prstGeom>
        </p:spPr>
      </p:pic>
      <p:pic>
        <p:nvPicPr>
          <p:cNvPr id="4" name="图片 3"/>
          <p:cNvPicPr>
            <a:picLocks noChangeAspect="1"/>
          </p:cNvPicPr>
          <p:nvPr>
            <p:custDataLst>
              <p:tags r:id="rId6"/>
            </p:custDataLst>
          </p:nvPr>
        </p:nvPicPr>
        <p:blipFill>
          <a:blip r:embed="rId7"/>
          <a:stretch>
            <a:fillRect/>
          </a:stretch>
        </p:blipFill>
        <p:spPr>
          <a:xfrm>
            <a:off x="3308350" y="4797425"/>
            <a:ext cx="1514475" cy="682625"/>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集成学习</a:t>
            </a:r>
            <a:r>
              <a:rPr lang="zh-CN" altLang="en-US" b="1" dirty="0">
                <a:latin typeface="黑体" panose="02010609060101010101" pitchFamily="49" charset="-122"/>
                <a:ea typeface="黑体" panose="02010609060101010101" pitchFamily="49" charset="-122"/>
                <a:sym typeface="+mn-ea"/>
              </a:rPr>
              <a:t>概述</a:t>
            </a:r>
            <a:endParaRPr lang="en-US" altLang="zh-CN" b="1"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smtClean="0">
                    <a:latin typeface="黑体" panose="02010609060101010101" pitchFamily="49" charset="-122"/>
                    <a:ea typeface="黑体" panose="02010609060101010101" pitchFamily="49" charset="-122"/>
                    <a:sym typeface="+mn-ea"/>
                  </a:rPr>
                  <a:t>多样性</a:t>
                </a:r>
                <a:endParaRPr lang="en-US" altLang="zh-CN" sz="2400" dirty="0">
                  <a:latin typeface="+mn-ea"/>
                  <a:cs typeface="+mn-ea"/>
                </a:endParaRPr>
              </a:p>
              <a:p>
                <a:pPr lvl="1"/>
                <a:r>
                  <a:rPr lang="zh-CN" altLang="en-US" sz="2400" b="1" dirty="0" smtClean="0">
                    <a:latin typeface="+mn-ea"/>
                    <a:cs typeface="+mn-ea"/>
                  </a:rPr>
                  <a:t>多样性度量</a:t>
                </a:r>
                <a:endParaRPr lang="en-US" altLang="zh-CN" sz="2400" dirty="0">
                  <a:solidFill>
                    <a:srgbClr val="0000FF"/>
                  </a:solidFill>
                  <a:latin typeface="+mn-ea"/>
                  <a:cs typeface="+mn-ea"/>
                </a:endParaRPr>
              </a:p>
              <a:p>
                <a:pPr marL="914400" lvl="2" indent="0"/>
                <a:r>
                  <a:rPr lang="en-US" altLang="zh-CN" sz="2000" dirty="0" smtClean="0">
                    <a:latin typeface="+mj-ea"/>
                    <a:ea typeface="+mj-ea"/>
                    <a:sym typeface="+mn-ea"/>
                  </a:rPr>
                  <a:t> </a:t>
                </a:r>
                <a:r>
                  <a:rPr lang="zh-CN" altLang="en-US" sz="2000" dirty="0" smtClean="0">
                    <a:latin typeface="+mj-ea"/>
                    <a:ea typeface="+mj-ea"/>
                    <a:sym typeface="+mn-ea"/>
                  </a:rPr>
                  <a:t>对于二分类问题，分类器</a:t>
                </a:r>
                <a14:m>
                  <m:oMath xmlns:m="http://schemas.openxmlformats.org/officeDocument/2006/math">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ℎ</m:t>
                        </m:r>
                      </m:e>
                      <m:sub>
                        <m:r>
                          <a:rPr lang="en-US" altLang="zh-CN" sz="2000" b="0" i="1" smtClean="0">
                            <a:latin typeface="Cambria Math" panose="02040503050406030204" pitchFamily="18" charset="0"/>
                          </a:rPr>
                          <m:t>𝑖</m:t>
                        </m:r>
                      </m:sub>
                    </m:sSub>
                  </m:oMath>
                </a14:m>
                <a:r>
                  <a:rPr lang="zh-CN" altLang="en-US" sz="2000" dirty="0" smtClean="0">
                    <a:sym typeface="+mn-ea"/>
                  </a:rPr>
                  <a:t>与</a:t>
                </a:r>
                <a14:m>
                  <m:oMath xmlns:m="http://schemas.openxmlformats.org/officeDocument/2006/math">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ℎ</m:t>
                        </m:r>
                      </m:e>
                      <m:sub>
                        <m:r>
                          <a:rPr lang="en-US" altLang="zh-CN" sz="2000" b="0" i="1" smtClean="0">
                            <a:latin typeface="Cambria Math" panose="02040503050406030204" pitchFamily="18" charset="0"/>
                          </a:rPr>
                          <m:t>𝑗</m:t>
                        </m:r>
                      </m:sub>
                    </m:sSub>
                  </m:oMath>
                </a14:m>
                <a:r>
                  <a:rPr lang="zh-CN" altLang="en-US" sz="2000" dirty="0" smtClean="0">
                    <a:sym typeface="+mn-ea"/>
                  </a:rPr>
                  <a:t>的预测结果联立表</a:t>
                </a:r>
                <a:r>
                  <a:rPr lang="en-US" altLang="zh-CN" sz="2000" dirty="0">
                    <a:sym typeface="+mn-ea"/>
                  </a:rPr>
                  <a:t>(</a:t>
                </a:r>
                <a:r>
                  <a:rPr lang="en-US" altLang="zh-CN" sz="2000" dirty="0" smtClean="0">
                    <a:sym typeface="+mn-ea"/>
                  </a:rPr>
                  <a:t>contingency table</a:t>
                </a:r>
                <a:r>
                  <a:rPr lang="en-US" altLang="zh-CN" sz="2000" dirty="0">
                    <a:sym typeface="+mn-ea"/>
                  </a:rPr>
                  <a:t>)</a:t>
                </a:r>
                <a:r>
                  <a:rPr lang="zh-CN" altLang="en-US" sz="2000" dirty="0" smtClean="0">
                    <a:sym typeface="+mn-ea"/>
                  </a:rPr>
                  <a:t>为</a:t>
                </a:r>
                <a:endParaRPr lang="en-US" altLang="zh-CN" sz="2000" dirty="0">
                  <a:latin typeface="+mn-ea"/>
                  <a:cs typeface="+mn-ea"/>
                </a:endParaRPr>
              </a:p>
              <a:p>
                <a:pPr lvl="2"/>
                <a:endParaRPr lang="zh-CN" altLang="zh-CN" sz="1600" dirty="0">
                  <a:latin typeface="+mn-ea"/>
                  <a:cs typeface="+mn-ea"/>
                </a:endParaRPr>
              </a:p>
              <a:p>
                <a:pPr lvl="2"/>
                <a:endParaRPr lang="zh-CN" altLang="zh-CN" sz="1600" dirty="0">
                  <a:latin typeface="+mn-ea"/>
                  <a:cs typeface="+mn-ea"/>
                </a:endParaRPr>
              </a:p>
              <a:p>
                <a:pPr lvl="2"/>
                <a:endParaRPr lang="zh-CN" altLang="zh-CN" sz="1600" dirty="0">
                  <a:latin typeface="+mn-ea"/>
                  <a:cs typeface="+mn-ea"/>
                </a:endParaRPr>
              </a:p>
              <a:p>
                <a:pPr lvl="2"/>
                <a:endParaRPr lang="zh-CN" altLang="zh-CN" sz="2000" dirty="0">
                  <a:latin typeface="+mn-ea"/>
                  <a:cs typeface="+mn-ea"/>
                </a:endParaRPr>
              </a:p>
              <a:p>
                <a:pPr lvl="2"/>
                <a:r>
                  <a:rPr lang="zh-CN" altLang="en-US" sz="2000" dirty="0">
                    <a:sym typeface="+mn-ea"/>
                  </a:rPr>
                  <a:t>常见的多样性</a:t>
                </a:r>
                <a:r>
                  <a:rPr lang="zh-CN" altLang="en-US" sz="2000" dirty="0" smtClean="0">
                    <a:sym typeface="+mn-ea"/>
                  </a:rPr>
                  <a:t>度量</a:t>
                </a:r>
                <a:endParaRPr lang="en-US" altLang="zh-CN" sz="2000" dirty="0">
                  <a:latin typeface="+mn-ea"/>
                  <a:cs typeface="+mn-ea"/>
                </a:endParaRPr>
              </a:p>
              <a:p>
                <a:pPr lvl="3"/>
                <a:r>
                  <a:rPr lang="en-US" altLang="zh-CN" sz="1600" dirty="0">
                    <a:latin typeface="+mn-ea"/>
                    <a:sym typeface="+mn-ea"/>
                  </a:rPr>
                  <a:t>K-</a:t>
                </a:r>
                <a:r>
                  <a:rPr lang="zh-CN" altLang="en-US" sz="1600" dirty="0">
                    <a:latin typeface="+mn-ea"/>
                    <a:sym typeface="+mn-ea"/>
                  </a:rPr>
                  <a:t>统计量</a:t>
                </a:r>
                <a:r>
                  <a:rPr lang="en-US" altLang="zh-CN" sz="1600" dirty="0">
                    <a:latin typeface="+mn-ea"/>
                    <a:sym typeface="+mn-ea"/>
                  </a:rPr>
                  <a:t>(</a:t>
                </a:r>
                <a:r>
                  <a:rPr lang="en-US" altLang="zh-CN" sz="1600" dirty="0" smtClean="0">
                    <a:latin typeface="+mn-ea"/>
                    <a:sym typeface="+mn-ea"/>
                  </a:rPr>
                  <a:t>Kappa-Statistic)</a:t>
                </a:r>
                <a:endParaRPr lang="en-US" altLang="zh-CN" sz="1600" dirty="0">
                  <a:latin typeface="+mn-ea"/>
                  <a:cs typeface="+mn-ea"/>
                </a:endParaRPr>
              </a:p>
              <a:p>
                <a:pPr lvl="3"/>
                <a:endParaRPr lang="en-US" altLang="zh-CN" sz="1600" dirty="0">
                  <a:latin typeface="+mn-ea"/>
                  <a:cs typeface="+mn-ea"/>
                </a:endParaRPr>
              </a:p>
            </p:txBody>
          </p:sp>
        </mc:Choice>
        <mc:Fallback>
          <p:sp>
            <p:nvSpPr>
              <p:cNvPr id="3" name="副标题 2"/>
              <p:cNvSpPr>
                <a:spLocks noRot="1" noChangeAspect="1" noMove="1" noResize="1" noEditPoints="1" noAdjustHandles="1" noChangeArrowheads="1" noChangeShapeType="1" noTextEdit="1"/>
              </p:cNvSpPr>
              <p:nvPr>
                <p:ph type="subTitle" idx="4294967295"/>
              </p:nvPr>
            </p:nvSpPr>
            <p:spPr>
              <a:xfrm>
                <a:off x="395536" y="1124744"/>
                <a:ext cx="8352928" cy="5256584"/>
              </a:xfrm>
              <a:prstGeom prst="rect">
                <a:avLst/>
              </a:prstGeom>
              <a:blipFill rotWithShape="1">
                <a:blip r:embed="rId1"/>
                <a:stretch>
                  <a:fillRect l="-7" t="-3" r="1" b="4"/>
                </a:stretch>
              </a:blipFill>
            </p:spPr>
            <p:txBody>
              <a:bodyPr/>
              <a:lstStyle/>
              <a:p>
                <a:r>
                  <a:rPr lang="zh-CN" altLang="en-US">
                    <a:noFill/>
                  </a:rPr>
                  <a:t> </a:t>
                </a:r>
              </a:p>
            </p:txBody>
          </p:sp>
        </mc:Fallback>
      </mc:AlternateContent>
      <p:pic>
        <p:nvPicPr>
          <p:cNvPr id="9" name="图片 8"/>
          <p:cNvPicPr>
            <a:picLocks noChangeAspect="1"/>
          </p:cNvPicPr>
          <p:nvPr>
            <p:custDataLst>
              <p:tags r:id="rId2"/>
            </p:custDataLst>
          </p:nvPr>
        </p:nvPicPr>
        <p:blipFill>
          <a:blip r:embed="rId3"/>
          <a:stretch>
            <a:fillRect/>
          </a:stretch>
        </p:blipFill>
        <p:spPr>
          <a:xfrm>
            <a:off x="2699385" y="2421255"/>
            <a:ext cx="3827780" cy="1534795"/>
          </a:xfrm>
          <a:prstGeom prst="rect">
            <a:avLst/>
          </a:prstGeom>
        </p:spPr>
      </p:pic>
      <p:pic>
        <p:nvPicPr>
          <p:cNvPr id="10" name="图片 9"/>
          <p:cNvPicPr>
            <a:picLocks noChangeAspect="1"/>
          </p:cNvPicPr>
          <p:nvPr>
            <p:custDataLst>
              <p:tags r:id="rId4"/>
            </p:custDataLst>
          </p:nvPr>
        </p:nvPicPr>
        <p:blipFill>
          <a:blip r:embed="rId5"/>
          <a:stretch>
            <a:fillRect/>
          </a:stretch>
        </p:blipFill>
        <p:spPr>
          <a:xfrm>
            <a:off x="6607810" y="3429000"/>
            <a:ext cx="1950085" cy="363220"/>
          </a:xfrm>
          <a:prstGeom prst="rect">
            <a:avLst/>
          </a:prstGeom>
        </p:spPr>
      </p:pic>
      <p:pic>
        <p:nvPicPr>
          <p:cNvPr id="5" name="图片 4"/>
          <p:cNvPicPr>
            <a:picLocks noChangeAspect="1"/>
          </p:cNvPicPr>
          <p:nvPr>
            <p:custDataLst>
              <p:tags r:id="rId6"/>
            </p:custDataLst>
          </p:nvPr>
        </p:nvPicPr>
        <p:blipFill>
          <a:blip r:embed="rId7"/>
          <a:stretch>
            <a:fillRect/>
          </a:stretch>
        </p:blipFill>
        <p:spPr>
          <a:xfrm>
            <a:off x="2915920" y="4869180"/>
            <a:ext cx="1426210" cy="760095"/>
          </a:xfrm>
          <a:prstGeom prst="rect">
            <a:avLst/>
          </a:prstGeom>
        </p:spPr>
      </p:pic>
      <p:pic>
        <p:nvPicPr>
          <p:cNvPr id="7" name="图片 6"/>
          <p:cNvPicPr>
            <a:picLocks noChangeAspect="1"/>
          </p:cNvPicPr>
          <p:nvPr>
            <p:custDataLst>
              <p:tags r:id="rId8"/>
            </p:custDataLst>
          </p:nvPr>
        </p:nvPicPr>
        <p:blipFill>
          <a:blip r:embed="rId9"/>
          <a:stretch>
            <a:fillRect/>
          </a:stretch>
        </p:blipFill>
        <p:spPr>
          <a:xfrm>
            <a:off x="5002530" y="5229225"/>
            <a:ext cx="3555365" cy="102362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集成学习</a:t>
            </a:r>
            <a:r>
              <a:rPr lang="zh-CN" altLang="en-US" b="1" dirty="0">
                <a:latin typeface="黑体" panose="02010609060101010101" pitchFamily="49" charset="-122"/>
                <a:ea typeface="黑体" panose="02010609060101010101" pitchFamily="49" charset="-122"/>
                <a:sym typeface="+mn-ea"/>
              </a:rPr>
              <a:t>概述</a:t>
            </a:r>
            <a:endParaRPr lang="en-US" altLang="zh-CN" b="1"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smtClean="0">
                    <a:latin typeface="黑体" panose="02010609060101010101" pitchFamily="49" charset="-122"/>
                    <a:ea typeface="黑体" panose="02010609060101010101" pitchFamily="49" charset="-122"/>
                    <a:sym typeface="+mn-ea"/>
                  </a:rPr>
                  <a:t>多样性</a:t>
                </a:r>
                <a:endParaRPr lang="en-US" altLang="zh-CN" sz="2400" dirty="0">
                  <a:latin typeface="+mn-ea"/>
                  <a:cs typeface="+mn-ea"/>
                </a:endParaRPr>
              </a:p>
              <a:p>
                <a:pPr lvl="1"/>
                <a:r>
                  <a:rPr lang="zh-CN" altLang="en-US" sz="2400" b="1" dirty="0" smtClean="0">
                    <a:latin typeface="+mn-ea"/>
                    <a:cs typeface="+mn-ea"/>
                  </a:rPr>
                  <a:t>多样性度量</a:t>
                </a:r>
                <a:endParaRPr lang="en-US" altLang="zh-CN" sz="2400" dirty="0">
                  <a:solidFill>
                    <a:srgbClr val="0000FF"/>
                  </a:solidFill>
                  <a:latin typeface="+mn-ea"/>
                  <a:cs typeface="+mn-ea"/>
                </a:endParaRPr>
              </a:p>
              <a:p>
                <a:pPr lvl="2"/>
                <a:r>
                  <a:rPr lang="zh-CN" altLang="en-US" sz="2000" dirty="0">
                    <a:sym typeface="+mn-ea"/>
                  </a:rPr>
                  <a:t>常见的多样性</a:t>
                </a:r>
                <a:r>
                  <a:rPr lang="zh-CN" altLang="en-US" sz="2000" dirty="0" smtClean="0">
                    <a:sym typeface="+mn-ea"/>
                  </a:rPr>
                  <a:t>度量</a:t>
                </a:r>
                <a:endParaRPr lang="en-US" altLang="zh-CN" sz="2000" dirty="0">
                  <a:latin typeface="+mn-ea"/>
                  <a:cs typeface="+mn-ea"/>
                </a:endParaRPr>
              </a:p>
              <a:p>
                <a:pPr marL="1371600" lvl="3" indent="0">
                  <a:buNone/>
                </a:pPr>
                <a14:m>
                  <m:oMath xmlns:m="http://schemas.openxmlformats.org/officeDocument/2006/math">
                    <m:r>
                      <a:rPr lang="en-US" altLang="zh-CN" sz="1600" b="0" i="1" smtClean="0">
                        <a:latin typeface="Cambria Math" panose="02040503050406030204" pitchFamily="18" charset="0"/>
                      </a:rPr>
                      <m:t>𝑘</m:t>
                    </m:r>
                    <m:r>
                      <a:rPr lang="en-US" altLang="zh-CN" sz="1600" i="1">
                        <a:latin typeface="Cambria Math" panose="02040503050406030204" pitchFamily="18" charset="0"/>
                      </a:rPr>
                      <m:t>−</m:t>
                    </m:r>
                  </m:oMath>
                </a14:m>
                <a:r>
                  <a:rPr lang="zh-CN" altLang="en-US" sz="1600" dirty="0" smtClean="0">
                    <a:sym typeface="+mn-ea"/>
                  </a:rPr>
                  <a:t>误差图：点云位置越高，则个体分类器准确率越低；点云位置越右，则个体学习器的多样性越小</a:t>
                </a:r>
                <a:endParaRPr lang="en-US" altLang="zh-CN" sz="1600" dirty="0">
                  <a:latin typeface="+mn-ea"/>
                  <a:cs typeface="+mn-ea"/>
                </a:endParaRPr>
              </a:p>
              <a:p>
                <a:pPr lvl="3"/>
                <a:endParaRPr lang="en-US" altLang="zh-CN" sz="1600" dirty="0">
                  <a:latin typeface="+mn-ea"/>
                  <a:cs typeface="+mn-ea"/>
                </a:endParaRPr>
              </a:p>
              <a:p>
                <a:pPr lvl="3"/>
                <a:endParaRPr lang="en-US" altLang="zh-CN" sz="1600" dirty="0">
                  <a:latin typeface="+mn-ea"/>
                  <a:cs typeface="+mn-ea"/>
                </a:endParaRPr>
              </a:p>
              <a:p>
                <a:pPr lvl="3"/>
                <a:endParaRPr lang="en-US" altLang="zh-CN" sz="1600" dirty="0">
                  <a:latin typeface="+mn-ea"/>
                  <a:cs typeface="+mn-ea"/>
                </a:endParaRPr>
              </a:p>
              <a:p>
                <a:pPr lvl="3"/>
                <a:endParaRPr lang="en-US" altLang="zh-CN" sz="1600" dirty="0">
                  <a:latin typeface="+mn-ea"/>
                  <a:cs typeface="+mn-ea"/>
                </a:endParaRPr>
              </a:p>
              <a:p>
                <a:pPr lvl="3"/>
                <a:endParaRPr lang="en-US" altLang="zh-CN" sz="1600" dirty="0">
                  <a:latin typeface="+mn-ea"/>
                  <a:cs typeface="+mn-ea"/>
                </a:endParaRPr>
              </a:p>
              <a:p>
                <a:pPr lvl="3"/>
                <a:endParaRPr lang="en-US" altLang="zh-CN" sz="1600" dirty="0">
                  <a:latin typeface="+mn-ea"/>
                  <a:cs typeface="+mn-ea"/>
                </a:endParaRPr>
              </a:p>
              <a:p>
                <a:pPr lvl="3"/>
                <a:endParaRPr lang="en-US" altLang="zh-CN" sz="1600" dirty="0">
                  <a:latin typeface="+mn-ea"/>
                  <a:cs typeface="+mn-ea"/>
                </a:endParaRPr>
              </a:p>
              <a:p>
                <a:pPr lvl="3"/>
                <a:endParaRPr lang="en-US" altLang="zh-CN" sz="1600" dirty="0">
                  <a:latin typeface="+mn-ea"/>
                  <a:cs typeface="+mn-ea"/>
                </a:endParaRPr>
              </a:p>
              <a:p>
                <a:pPr lvl="3"/>
                <a:endParaRPr lang="en-US" altLang="zh-CN" sz="1600" dirty="0">
                  <a:latin typeface="+mn-ea"/>
                  <a:cs typeface="+mn-ea"/>
                </a:endParaRPr>
              </a:p>
              <a:p>
                <a:pPr lvl="3"/>
                <a:endParaRPr lang="en-US" altLang="zh-CN" sz="1600" dirty="0">
                  <a:latin typeface="+mn-ea"/>
                  <a:cs typeface="+mn-ea"/>
                </a:endParaRPr>
              </a:p>
              <a:p>
                <a:pPr marL="1371600" lvl="3" indent="0">
                  <a:buNone/>
                </a:pPr>
                <a:r>
                  <a:rPr lang="en-US" altLang="zh-CN" sz="1600" dirty="0">
                    <a:latin typeface="Times New Roman" panose="02020603050405020304" pitchFamily="18" charset="0"/>
                    <a:cs typeface="Times New Roman" panose="02020603050405020304" pitchFamily="18" charset="0"/>
                  </a:rPr>
                  <a:t>UCI</a:t>
                </a:r>
                <a:r>
                  <a:rPr lang="zh-CN" altLang="en-US" sz="1600" dirty="0">
                    <a:latin typeface="Times New Roman" panose="02020603050405020304" pitchFamily="18" charset="0"/>
                    <a:cs typeface="Times New Roman" panose="02020603050405020304" pitchFamily="18" charset="0"/>
                  </a:rPr>
                  <a:t>数据集</a:t>
                </a:r>
                <a:r>
                  <a:rPr lang="en-US" altLang="zh-CN" sz="1600" dirty="0">
                    <a:latin typeface="Times New Roman" panose="02020603050405020304" pitchFamily="18" charset="0"/>
                    <a:cs typeface="Times New Roman" panose="02020603050405020304" pitchFamily="18" charset="0"/>
                  </a:rPr>
                  <a:t>tic-tac-toe</a:t>
                </a:r>
                <a:r>
                  <a:rPr lang="zh-CN" altLang="en-US" sz="1600" dirty="0">
                    <a:latin typeface="Times New Roman" panose="02020603050405020304" pitchFamily="18" charset="0"/>
                    <a:cs typeface="Times New Roman" panose="02020603050405020304" pitchFamily="18" charset="0"/>
                  </a:rPr>
                  <a:t>上的</a:t>
                </a:r>
                <a:r>
                  <a:rPr lang="en-US" altLang="zh-CN" sz="1600" i="1" dirty="0">
                    <a:latin typeface="Times New Roman" panose="02020603050405020304" pitchFamily="18" charset="0"/>
                    <a:cs typeface="Times New Roman" panose="02020603050405020304" pitchFamily="18" charset="0"/>
                  </a:rPr>
                  <a:t>k</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误差图，每个集成含</a:t>
                </a:r>
                <a:r>
                  <a:rPr lang="en-US" altLang="zh-CN" sz="1600" dirty="0">
                    <a:latin typeface="Times New Roman" panose="02020603050405020304" pitchFamily="18" charset="0"/>
                    <a:cs typeface="Times New Roman" panose="02020603050405020304" pitchFamily="18" charset="0"/>
                  </a:rPr>
                  <a:t>50</a:t>
                </a:r>
                <a:r>
                  <a:rPr lang="zh-CN" altLang="en-US" sz="1600" dirty="0">
                    <a:latin typeface="Times New Roman" panose="02020603050405020304" pitchFamily="18" charset="0"/>
                    <a:cs typeface="Times New Roman" panose="02020603050405020304" pitchFamily="18" charset="0"/>
                  </a:rPr>
                  <a:t>课</a:t>
                </a:r>
                <a:r>
                  <a:rPr lang="en-US" altLang="zh-CN" sz="1600" dirty="0">
                    <a:latin typeface="Times New Roman" panose="02020603050405020304" pitchFamily="18" charset="0"/>
                    <a:cs typeface="Times New Roman" panose="02020603050405020304" pitchFamily="18" charset="0"/>
                  </a:rPr>
                  <a:t>C4.5</a:t>
                </a:r>
                <a:r>
                  <a:rPr lang="zh-CN" altLang="en-US" sz="1600" dirty="0">
                    <a:latin typeface="Times New Roman" panose="02020603050405020304" pitchFamily="18" charset="0"/>
                    <a:cs typeface="Times New Roman" panose="02020603050405020304" pitchFamily="18" charset="0"/>
                  </a:rPr>
                  <a:t>决策树</a:t>
                </a:r>
                <a:endParaRPr lang="zh-CN" altLang="en-US" sz="1600" dirty="0">
                  <a:latin typeface="Times New Roman" panose="02020603050405020304" pitchFamily="18" charset="0"/>
                  <a:cs typeface="Times New Roman" panose="02020603050405020304" pitchFamily="18" charset="0"/>
                </a:endParaRPr>
              </a:p>
            </p:txBody>
          </p:sp>
        </mc:Choice>
        <mc:Fallback>
          <p:sp>
            <p:nvSpPr>
              <p:cNvPr id="3" name="副标题 2"/>
              <p:cNvSpPr>
                <a:spLocks noRot="1" noChangeAspect="1" noMove="1" noResize="1" noEditPoints="1" noAdjustHandles="1" noChangeArrowheads="1" noChangeShapeType="1" noTextEdit="1"/>
              </p:cNvSpPr>
              <p:nvPr>
                <p:ph type="subTitle" idx="4294967295"/>
              </p:nvPr>
            </p:nvSpPr>
            <p:spPr>
              <a:xfrm>
                <a:off x="395536" y="1124744"/>
                <a:ext cx="8352928" cy="5256584"/>
              </a:xfrm>
              <a:prstGeom prst="rect">
                <a:avLst/>
              </a:prstGeom>
              <a:blipFill rotWithShape="1">
                <a:blip r:embed="rId1"/>
                <a:stretch>
                  <a:fillRect l="-7" t="-3" r="1" b="4"/>
                </a:stretch>
              </a:blipFill>
            </p:spPr>
            <p:txBody>
              <a:bodyPr/>
              <a:lstStyle/>
              <a:p>
                <a:r>
                  <a:rPr lang="zh-CN" altLang="en-US">
                    <a:noFill/>
                  </a:rPr>
                  <a:t> </a:t>
                </a:r>
              </a:p>
            </p:txBody>
          </p:sp>
        </mc:Fallback>
      </mc:AlternateContent>
      <p:pic>
        <p:nvPicPr>
          <p:cNvPr id="4" name="图片 3"/>
          <p:cNvPicPr>
            <a:picLocks noChangeAspect="1"/>
          </p:cNvPicPr>
          <p:nvPr>
            <p:custDataLst>
              <p:tags r:id="rId2"/>
            </p:custDataLst>
          </p:nvPr>
        </p:nvPicPr>
        <p:blipFill>
          <a:blip r:embed="rId3"/>
          <a:stretch>
            <a:fillRect/>
          </a:stretch>
        </p:blipFill>
        <p:spPr>
          <a:xfrm>
            <a:off x="1412875" y="3068320"/>
            <a:ext cx="6318885" cy="282194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集成学习</a:t>
            </a:r>
            <a:r>
              <a:rPr lang="zh-CN" altLang="en-US" b="1" dirty="0">
                <a:latin typeface="黑体" panose="02010609060101010101" pitchFamily="49" charset="-122"/>
                <a:ea typeface="黑体" panose="02010609060101010101" pitchFamily="49" charset="-122"/>
                <a:sym typeface="+mn-ea"/>
              </a:rPr>
              <a:t>概述</a:t>
            </a:r>
            <a:endParaRPr lang="en-US" altLang="zh-CN"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smtClean="0">
                <a:latin typeface="黑体" panose="02010609060101010101" pitchFamily="49" charset="-122"/>
                <a:ea typeface="黑体" panose="02010609060101010101" pitchFamily="49" charset="-122"/>
                <a:sym typeface="+mn-ea"/>
              </a:rPr>
              <a:t>多样性</a:t>
            </a:r>
            <a:endParaRPr lang="en-US" altLang="zh-CN" sz="2400" dirty="0">
              <a:latin typeface="+mn-ea"/>
              <a:cs typeface="+mn-ea"/>
            </a:endParaRPr>
          </a:p>
          <a:p>
            <a:pPr lvl="1"/>
            <a:r>
              <a:rPr lang="zh-CN" altLang="en-US" sz="2400" b="1" dirty="0" smtClean="0">
                <a:latin typeface="+mn-ea"/>
                <a:cs typeface="+mn-ea"/>
              </a:rPr>
              <a:t>多样性增强</a:t>
            </a:r>
            <a:r>
              <a:rPr lang="zh-CN" altLang="en-US" sz="2400" b="1" dirty="0" smtClean="0">
                <a:latin typeface="+mn-ea"/>
                <a:cs typeface="+mn-ea"/>
                <a:sym typeface="+mn-ea"/>
              </a:rPr>
              <a:t>（数据样本扰动）</a:t>
            </a:r>
            <a:endParaRPr lang="en-US" altLang="zh-CN" sz="2400" dirty="0">
              <a:solidFill>
                <a:srgbClr val="0000FF"/>
              </a:solidFill>
              <a:latin typeface="+mn-ea"/>
              <a:cs typeface="+mn-ea"/>
            </a:endParaRPr>
          </a:p>
          <a:p>
            <a:pPr lvl="2"/>
            <a:r>
              <a:rPr lang="zh-CN" altLang="en-US" sz="2000" dirty="0" smtClean="0">
                <a:latin typeface="+mn-ea"/>
                <a:sym typeface="+mn-ea"/>
              </a:rPr>
              <a:t>数据样本扰动通常是基于采样法</a:t>
            </a:r>
            <a:endParaRPr lang="en-US" altLang="zh-CN" sz="2000" dirty="0">
              <a:latin typeface="+mn-ea"/>
              <a:cs typeface="+mn-ea"/>
            </a:endParaRPr>
          </a:p>
          <a:p>
            <a:pPr lvl="3"/>
            <a:r>
              <a:rPr lang="en-US" altLang="zh-CN" sz="1600" dirty="0" smtClean="0">
                <a:sym typeface="+mn-ea"/>
              </a:rPr>
              <a:t>Bagging</a:t>
            </a:r>
            <a:r>
              <a:rPr lang="zh-CN" altLang="en-US" sz="1600" dirty="0" smtClean="0">
                <a:sym typeface="+mn-ea"/>
              </a:rPr>
              <a:t>中的自助采样法</a:t>
            </a:r>
            <a:endParaRPr lang="zh-CN" altLang="en-US" sz="1600" dirty="0" smtClean="0">
              <a:sym typeface="+mn-ea"/>
            </a:endParaRPr>
          </a:p>
          <a:p>
            <a:pPr lvl="3"/>
            <a:r>
              <a:rPr lang="en-US" altLang="zh-CN" sz="1600" dirty="0" err="1" smtClean="0">
                <a:sym typeface="+mn-ea"/>
              </a:rPr>
              <a:t>Adaboost</a:t>
            </a:r>
            <a:r>
              <a:rPr lang="zh-CN" altLang="en-US" sz="1600" dirty="0" smtClean="0">
                <a:sym typeface="+mn-ea"/>
              </a:rPr>
              <a:t>中的序列采样</a:t>
            </a:r>
            <a:endParaRPr lang="en-US" altLang="zh-CN" sz="1600" dirty="0">
              <a:latin typeface="+mn-ea"/>
              <a:cs typeface="+mn-ea"/>
            </a:endParaRPr>
          </a:p>
          <a:p>
            <a:pPr lvl="2"/>
            <a:r>
              <a:rPr lang="zh-CN" altLang="en-US" sz="2000" dirty="0" smtClean="0">
                <a:sym typeface="+mn-ea"/>
              </a:rPr>
              <a:t>对数据样本的扰动敏感的基学习器</a:t>
            </a:r>
            <a:r>
              <a:rPr lang="en-US" altLang="zh-CN" sz="2000" dirty="0" smtClean="0">
                <a:sym typeface="+mn-ea"/>
              </a:rPr>
              <a:t>(</a:t>
            </a:r>
            <a:r>
              <a:rPr lang="zh-CN" altLang="en-US" sz="2000" dirty="0" smtClean="0">
                <a:sym typeface="+mn-ea"/>
              </a:rPr>
              <a:t>不稳定基学习器</a:t>
            </a:r>
            <a:r>
              <a:rPr lang="en-US" altLang="zh-CN" sz="2000" dirty="0" smtClean="0">
                <a:sym typeface="+mn-ea"/>
              </a:rPr>
              <a:t>)</a:t>
            </a:r>
            <a:endParaRPr lang="en-US" altLang="zh-CN" sz="2000" dirty="0" smtClean="0">
              <a:sym typeface="+mn-ea"/>
            </a:endParaRPr>
          </a:p>
          <a:p>
            <a:pPr lvl="3"/>
            <a:r>
              <a:rPr lang="zh-CN" altLang="en-US" sz="1665" dirty="0" smtClean="0">
                <a:sym typeface="+mn-ea"/>
              </a:rPr>
              <a:t>决策树，神经网络等</a:t>
            </a:r>
            <a:endParaRPr lang="en-US" altLang="zh-CN" sz="1665" dirty="0" smtClean="0">
              <a:sym typeface="+mn-ea"/>
            </a:endParaRPr>
          </a:p>
          <a:p>
            <a:pPr lvl="2"/>
            <a:r>
              <a:rPr lang="zh-CN" altLang="en-US" sz="2000" dirty="0">
                <a:sym typeface="+mn-ea"/>
              </a:rPr>
              <a:t>对数据样本的扰动不敏感的基学习器</a:t>
            </a:r>
            <a:r>
              <a:rPr lang="en-US" altLang="zh-CN" sz="2000" dirty="0">
                <a:sym typeface="+mn-ea"/>
              </a:rPr>
              <a:t>(</a:t>
            </a:r>
            <a:r>
              <a:rPr lang="zh-CN" altLang="en-US" sz="2000" dirty="0">
                <a:sym typeface="+mn-ea"/>
              </a:rPr>
              <a:t>稳定基学习器</a:t>
            </a:r>
            <a:r>
              <a:rPr lang="en-US" altLang="zh-CN" sz="2000" dirty="0">
                <a:sym typeface="+mn-ea"/>
              </a:rPr>
              <a:t>)</a:t>
            </a:r>
            <a:endParaRPr lang="en-US" altLang="zh-CN" sz="2000" dirty="0">
              <a:latin typeface="+mn-ea"/>
              <a:cs typeface="+mn-ea"/>
            </a:endParaRPr>
          </a:p>
          <a:p>
            <a:pPr lvl="3"/>
            <a:r>
              <a:rPr lang="zh-CN" altLang="en-US" sz="1600" dirty="0">
                <a:sym typeface="+mn-ea"/>
              </a:rPr>
              <a:t>线性学习器，支持向量机，朴素贝叶斯，</a:t>
            </a:r>
            <a:r>
              <a:rPr lang="en-US" altLang="zh-CN" sz="1600" dirty="0">
                <a:sym typeface="+mn-ea"/>
              </a:rPr>
              <a:t>k</a:t>
            </a:r>
            <a:r>
              <a:rPr lang="zh-CN" altLang="en-US" sz="1600" dirty="0">
                <a:sym typeface="+mn-ea"/>
              </a:rPr>
              <a:t>近邻</a:t>
            </a:r>
            <a:r>
              <a:rPr lang="zh-CN" altLang="en-US" sz="1600" dirty="0" smtClean="0">
                <a:sym typeface="+mn-ea"/>
              </a:rPr>
              <a:t>等</a:t>
            </a:r>
            <a:endParaRPr lang="en-US" altLang="zh-CN" sz="1600" dirty="0">
              <a:latin typeface="+mn-ea"/>
              <a:cs typeface="+mn-ea"/>
            </a:endParaRPr>
          </a:p>
          <a:p>
            <a:pPr lvl="3"/>
            <a:endParaRPr lang="en-US" altLang="zh-CN" sz="1600" dirty="0">
              <a:latin typeface="+mn-ea"/>
              <a:cs typeface="+mn-ea"/>
            </a:endParaRPr>
          </a:p>
        </p:txBody>
      </p:sp>
      <p:sp>
        <p:nvSpPr>
          <p:cNvPr id="4" name="矩形 3"/>
          <p:cNvSpPr/>
          <p:nvPr>
            <p:custDataLst>
              <p:tags r:id="rId1"/>
            </p:custDataLst>
          </p:nvPr>
        </p:nvSpPr>
        <p:spPr>
          <a:xfrm>
            <a:off x="5939790" y="1988820"/>
            <a:ext cx="2612390" cy="808990"/>
          </a:xfrm>
          <a:prstGeom prst="rect">
            <a:avLst/>
          </a:prstGeom>
        </p:spPr>
        <p:style>
          <a:lnRef idx="2">
            <a:schemeClr val="lt1"/>
          </a:lnRef>
          <a:fillRef idx="1">
            <a:schemeClr val="accent1"/>
          </a:fillRef>
          <a:effectRef idx="1">
            <a:schemeClr val="accent1"/>
          </a:effectRef>
          <a:fontRef idx="minor">
            <a:schemeClr val="lt1"/>
          </a:fontRef>
        </p:style>
        <p:txBody>
          <a:bodyPr rtlCol="0" anchor="ctr"/>
          <a:p>
            <a:pPr algn="ctr"/>
            <a:r>
              <a:rPr lang="zh-CN" altLang="en-US" b="1" dirty="0">
                <a:solidFill>
                  <a:schemeClr val="bg1"/>
                </a:solidFill>
              </a:rPr>
              <a:t>数据样本扰动对“不稳定基学习器”很</a:t>
            </a:r>
            <a:r>
              <a:rPr lang="zh-CN" altLang="en-US" b="1" dirty="0" smtClean="0">
                <a:solidFill>
                  <a:schemeClr val="bg1"/>
                </a:solidFill>
              </a:rPr>
              <a:t>有效</a:t>
            </a:r>
            <a:endParaRPr lang="zh-CN" altLang="en-US" b="1"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内容</a:t>
            </a:r>
            <a:r>
              <a:rPr lang="zh-CN" altLang="en-US" b="1" dirty="0" smtClean="0">
                <a:latin typeface="黑体" panose="02010609060101010101" pitchFamily="49" charset="-122"/>
                <a:ea typeface="黑体" panose="02010609060101010101" pitchFamily="49" charset="-122"/>
              </a:rPr>
              <a:t>安排</a:t>
            </a:r>
            <a:endParaRPr lang="zh-CN" altLang="en-US"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a:latin typeface="黑体" panose="02010609060101010101" pitchFamily="49" charset="-122"/>
                <a:ea typeface="黑体" panose="02010609060101010101" pitchFamily="49" charset="-122"/>
              </a:rPr>
              <a:t>机器如何学习</a:t>
            </a:r>
            <a:endParaRPr lang="en-US" altLang="zh-CN" sz="2800" b="1" dirty="0">
              <a:latin typeface="黑体" panose="02010609060101010101" pitchFamily="49" charset="-122"/>
              <a:ea typeface="黑体" panose="02010609060101010101" pitchFamily="49" charset="-122"/>
            </a:endParaRPr>
          </a:p>
          <a:p>
            <a:pPr lvl="1"/>
            <a:r>
              <a:rPr lang="zh-CN" altLang="en-US" sz="2400" dirty="0">
                <a:latin typeface="黑体" panose="02010609060101010101" pitchFamily="49" charset="-122"/>
                <a:ea typeface="黑体" panose="02010609060101010101" pitchFamily="49" charset="-122"/>
              </a:rPr>
              <a:t>有</a:t>
            </a:r>
            <a:r>
              <a:rPr lang="zh-CN" altLang="en-US" sz="2400" dirty="0" smtClean="0">
                <a:latin typeface="黑体" panose="02010609060101010101" pitchFamily="49" charset="-122"/>
                <a:ea typeface="黑体" panose="02010609060101010101" pitchFamily="49" charset="-122"/>
              </a:rPr>
              <a:t>监督学习</a:t>
            </a:r>
            <a:endParaRPr lang="en-US" altLang="zh-CN" sz="2400" dirty="0" smtClean="0">
              <a:latin typeface="黑体" panose="02010609060101010101" pitchFamily="49" charset="-122"/>
              <a:ea typeface="黑体" panose="02010609060101010101" pitchFamily="49" charset="-122"/>
            </a:endParaRPr>
          </a:p>
          <a:p>
            <a:pPr lvl="2"/>
            <a:r>
              <a:rPr lang="zh-CN" altLang="en-US" sz="2000" dirty="0" smtClean="0">
                <a:solidFill>
                  <a:schemeClr val="tx1"/>
                </a:solidFill>
                <a:latin typeface="黑体" panose="02010609060101010101" pitchFamily="49" charset="-122"/>
                <a:ea typeface="黑体" panose="02010609060101010101" pitchFamily="49" charset="-122"/>
              </a:rPr>
              <a:t>线性模型</a:t>
            </a:r>
            <a:endParaRPr lang="en-US" altLang="zh-CN" sz="2000" dirty="0" smtClean="0">
              <a:solidFill>
                <a:schemeClr val="tx1"/>
              </a:solidFill>
              <a:latin typeface="黑体" panose="02010609060101010101" pitchFamily="49" charset="-122"/>
              <a:ea typeface="黑体" panose="02010609060101010101" pitchFamily="49" charset="-122"/>
            </a:endParaRPr>
          </a:p>
          <a:p>
            <a:pPr lvl="2" algn="l">
              <a:buClrTx/>
              <a:buSzTx/>
            </a:pPr>
            <a:r>
              <a:rPr lang="zh-CN" altLang="en-US" sz="2000" dirty="0" smtClean="0">
                <a:latin typeface="黑体" panose="02010609060101010101" pitchFamily="49" charset="-122"/>
                <a:ea typeface="黑体" panose="02010609060101010101" pitchFamily="49" charset="-122"/>
                <a:sym typeface="+mn-ea"/>
              </a:rPr>
              <a:t>决策树</a:t>
            </a:r>
            <a:endParaRPr lang="zh-CN" altLang="en-US" sz="2000" dirty="0" smtClean="0">
              <a:latin typeface="黑体" panose="02010609060101010101" pitchFamily="49" charset="-122"/>
              <a:ea typeface="黑体" panose="02010609060101010101" pitchFamily="49" charset="-122"/>
              <a:sym typeface="+mn-ea"/>
            </a:endParaRPr>
          </a:p>
          <a:p>
            <a:pPr lvl="2"/>
            <a:r>
              <a:rPr lang="zh-CN" altLang="en-US" sz="2000" dirty="0" smtClean="0">
                <a:latin typeface="黑体" panose="02010609060101010101" pitchFamily="49" charset="-122"/>
                <a:ea typeface="黑体" panose="02010609060101010101" pitchFamily="49" charset="-122"/>
                <a:sym typeface="+mn-ea"/>
              </a:rPr>
              <a:t>神经网络与深度学习</a:t>
            </a:r>
            <a:endParaRPr lang="zh-CN" altLang="en-US" sz="2000" dirty="0" smtClean="0">
              <a:latin typeface="黑体" panose="02010609060101010101" pitchFamily="49" charset="-122"/>
              <a:ea typeface="黑体" panose="02010609060101010101" pitchFamily="49" charset="-122"/>
              <a:sym typeface="+mn-ea"/>
            </a:endParaRPr>
          </a:p>
          <a:p>
            <a:pPr lvl="2" algn="l">
              <a:buClrTx/>
              <a:buSzTx/>
            </a:pPr>
            <a:r>
              <a:rPr lang="zh-CN" altLang="en-US" sz="2000" dirty="0" smtClean="0">
                <a:latin typeface="黑体" panose="02010609060101010101" pitchFamily="49" charset="-122"/>
                <a:ea typeface="黑体" panose="02010609060101010101" pitchFamily="49" charset="-122"/>
              </a:rPr>
              <a:t>支持向量机</a:t>
            </a:r>
            <a:endParaRPr lang="zh-CN" altLang="en-US" sz="2000" dirty="0" smtClean="0">
              <a:latin typeface="黑体" panose="02010609060101010101" pitchFamily="49" charset="-122"/>
              <a:ea typeface="黑体" panose="02010609060101010101" pitchFamily="49" charset="-122"/>
            </a:endParaRPr>
          </a:p>
          <a:p>
            <a:pPr lvl="2" algn="l">
              <a:buClrTx/>
              <a:buSzTx/>
            </a:pPr>
            <a:r>
              <a:rPr lang="zh-CN" altLang="en-US" sz="2000" dirty="0" smtClean="0">
                <a:latin typeface="黑体" panose="02010609060101010101" pitchFamily="49" charset="-122"/>
                <a:ea typeface="黑体" panose="02010609060101010101" pitchFamily="49" charset="-122"/>
              </a:rPr>
              <a:t>贝叶斯分类器</a:t>
            </a:r>
            <a:endParaRPr lang="zh-CN" altLang="en-US" sz="2000" dirty="0" smtClean="0">
              <a:latin typeface="黑体" panose="02010609060101010101" pitchFamily="49" charset="-122"/>
              <a:ea typeface="黑体" panose="02010609060101010101" pitchFamily="49" charset="-122"/>
            </a:endParaRPr>
          </a:p>
          <a:p>
            <a:pPr lvl="2" algn="l">
              <a:buClrTx/>
              <a:buSzTx/>
            </a:pPr>
            <a:r>
              <a:rPr lang="zh-CN" altLang="en-US" sz="2000" dirty="0" smtClean="0">
                <a:solidFill>
                  <a:srgbClr val="C00000"/>
                </a:solidFill>
                <a:latin typeface="黑体" panose="02010609060101010101" pitchFamily="49" charset="-122"/>
                <a:ea typeface="黑体" panose="02010609060101010101" pitchFamily="49" charset="-122"/>
              </a:rPr>
              <a:t>集成学习</a:t>
            </a:r>
            <a:endParaRPr lang="zh-CN" altLang="en-US" sz="2000" dirty="0" smtClean="0">
              <a:solidFill>
                <a:srgbClr val="C00000"/>
              </a:solidFill>
              <a:latin typeface="黑体" panose="02010609060101010101" pitchFamily="49" charset="-122"/>
              <a:ea typeface="黑体" panose="02010609060101010101" pitchFamily="49" charset="-122"/>
            </a:endParaRPr>
          </a:p>
          <a:p>
            <a:pPr lvl="1"/>
            <a:r>
              <a:rPr lang="zh-CN" altLang="en-US" sz="2400" dirty="0" smtClean="0">
                <a:latin typeface="黑体" panose="02010609060101010101" pitchFamily="49" charset="-122"/>
                <a:ea typeface="黑体" panose="02010609060101010101" pitchFamily="49" charset="-122"/>
              </a:rPr>
              <a:t>无监督学习</a:t>
            </a:r>
            <a:endParaRPr lang="en-US" altLang="zh-CN" sz="2400" dirty="0" smtClean="0">
              <a:latin typeface="黑体" panose="02010609060101010101" pitchFamily="49" charset="-122"/>
              <a:ea typeface="黑体" panose="02010609060101010101" pitchFamily="49" charset="-122"/>
            </a:endParaRPr>
          </a:p>
          <a:p>
            <a:pPr lvl="2"/>
            <a:r>
              <a:rPr lang="zh-CN" altLang="en-US" sz="2000" dirty="0" smtClean="0">
                <a:latin typeface="黑体" panose="02010609060101010101" pitchFamily="49" charset="-122"/>
                <a:ea typeface="黑体" panose="02010609060101010101" pitchFamily="49" charset="-122"/>
              </a:rPr>
              <a:t>聚类</a:t>
            </a:r>
            <a:endParaRPr lang="en-US" altLang="zh-CN" sz="2000" dirty="0" smtClean="0">
              <a:latin typeface="黑体" panose="02010609060101010101" pitchFamily="49" charset="-122"/>
              <a:ea typeface="黑体" panose="02010609060101010101" pitchFamily="49" charset="-122"/>
            </a:endParaRPr>
          </a:p>
          <a:p>
            <a:pPr lvl="2"/>
            <a:r>
              <a:rPr lang="zh-CN" altLang="en-US" sz="2000" dirty="0">
                <a:latin typeface="黑体" panose="02010609060101010101" pitchFamily="49" charset="-122"/>
                <a:ea typeface="黑体" panose="02010609060101010101" pitchFamily="49" charset="-122"/>
              </a:rPr>
              <a:t>降维</a:t>
            </a:r>
            <a:endParaRPr lang="zh-CN" altLang="en-US" sz="2000" dirty="0">
              <a:latin typeface="黑体" panose="02010609060101010101" pitchFamily="49" charset="-122"/>
              <a:ea typeface="黑体" panose="02010609060101010101" pitchFamily="49" charset="-122"/>
            </a:endParaRPr>
          </a:p>
          <a:p>
            <a:pPr lvl="1" algn="l">
              <a:buClrTx/>
              <a:buSzTx/>
            </a:pPr>
            <a:r>
              <a:rPr lang="zh-CN" altLang="en-US" sz="2400" dirty="0" smtClean="0">
                <a:latin typeface="黑体" panose="02010609060101010101" pitchFamily="49" charset="-122"/>
                <a:ea typeface="黑体" panose="02010609060101010101" pitchFamily="49" charset="-122"/>
              </a:rPr>
              <a:t>强化学习</a:t>
            </a:r>
            <a:endParaRPr lang="zh-CN" altLang="en-US" sz="2400" dirty="0" smtClean="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集成学习</a:t>
            </a:r>
            <a:r>
              <a:rPr lang="zh-CN" altLang="en-US" b="1" dirty="0">
                <a:latin typeface="黑体" panose="02010609060101010101" pitchFamily="49" charset="-122"/>
                <a:ea typeface="黑体" panose="02010609060101010101" pitchFamily="49" charset="-122"/>
                <a:sym typeface="+mn-ea"/>
              </a:rPr>
              <a:t>概述</a:t>
            </a:r>
            <a:endParaRPr lang="en-US" altLang="zh-CN"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smtClean="0">
                <a:latin typeface="黑体" panose="02010609060101010101" pitchFamily="49" charset="-122"/>
                <a:ea typeface="黑体" panose="02010609060101010101" pitchFamily="49" charset="-122"/>
                <a:sym typeface="+mn-ea"/>
              </a:rPr>
              <a:t>多样性</a:t>
            </a:r>
            <a:endParaRPr lang="en-US" altLang="zh-CN" sz="2400" dirty="0">
              <a:latin typeface="+mn-ea"/>
              <a:cs typeface="+mn-ea"/>
            </a:endParaRPr>
          </a:p>
          <a:p>
            <a:pPr lvl="1"/>
            <a:r>
              <a:rPr lang="zh-CN" altLang="en-US" sz="2400" b="1" dirty="0" smtClean="0">
                <a:latin typeface="+mn-ea"/>
                <a:cs typeface="+mn-ea"/>
              </a:rPr>
              <a:t>多样性增强（算法参数扰动）</a:t>
            </a:r>
            <a:endParaRPr lang="en-US" altLang="zh-CN" sz="2400" dirty="0">
              <a:solidFill>
                <a:srgbClr val="0000FF"/>
              </a:solidFill>
              <a:latin typeface="+mn-ea"/>
              <a:cs typeface="+mn-ea"/>
            </a:endParaRPr>
          </a:p>
          <a:p>
            <a:pPr lvl="2"/>
            <a:r>
              <a:rPr lang="zh-CN" altLang="en-US" sz="2000" dirty="0">
                <a:latin typeface="+mn-ea"/>
                <a:cs typeface="+mn-ea"/>
                <a:sym typeface="+mn-ea"/>
              </a:rPr>
              <a:t>弱学习器自身参数的不同设置以及在不同训练阶段的产生的不同参数也会产生不同的弱学习器</a:t>
            </a:r>
            <a:endParaRPr lang="en-US" altLang="zh-CN" sz="2000" dirty="0">
              <a:latin typeface="+mn-ea"/>
              <a:cs typeface="+mn-ea"/>
            </a:endParaRPr>
          </a:p>
          <a:p>
            <a:pPr lvl="3"/>
            <a:r>
              <a:rPr lang="zh-CN" altLang="en-US" sz="1600" dirty="0">
                <a:latin typeface="+mn-ea"/>
                <a:cs typeface="+mn-ea"/>
                <a:sym typeface="+mn-ea"/>
              </a:rPr>
              <a:t>从改变神经网络</a:t>
            </a:r>
            <a:r>
              <a:rPr lang="zh-CN" altLang="en-US" sz="1600" dirty="0">
                <a:solidFill>
                  <a:srgbClr val="0000FF"/>
                </a:solidFill>
                <a:latin typeface="+mn-ea"/>
                <a:cs typeface="+mn-ea"/>
                <a:sym typeface="+mn-ea"/>
              </a:rPr>
              <a:t>初始连接权重</a:t>
            </a:r>
            <a:r>
              <a:rPr lang="zh-CN" altLang="en-US" sz="1600" dirty="0">
                <a:latin typeface="+mn-ea"/>
                <a:cs typeface="+mn-ea"/>
                <a:sym typeface="+mn-ea"/>
              </a:rPr>
              <a:t>、</a:t>
            </a:r>
            <a:r>
              <a:rPr lang="zh-CN" altLang="en-US" sz="1600" dirty="0">
                <a:solidFill>
                  <a:srgbClr val="0000FF"/>
                </a:solidFill>
                <a:latin typeface="+mn-ea"/>
                <a:cs typeface="+mn-ea"/>
                <a:sym typeface="+mn-ea"/>
              </a:rPr>
              <a:t>隐层神经元个数</a:t>
            </a:r>
            <a:r>
              <a:rPr lang="zh-CN" altLang="en-US" sz="1600" dirty="0">
                <a:latin typeface="+mn-ea"/>
                <a:cs typeface="+mn-ea"/>
                <a:sym typeface="+mn-ea"/>
              </a:rPr>
              <a:t>等参数的角度增加弱学习器的多样性</a:t>
            </a:r>
            <a:endParaRPr lang="zh-CN" altLang="en-US" sz="1600" dirty="0" smtClean="0">
              <a:sym typeface="+mn-ea"/>
            </a:endParaRPr>
          </a:p>
          <a:p>
            <a:pPr lvl="2" algn="l">
              <a:buClrTx/>
              <a:buSzTx/>
            </a:pPr>
            <a:r>
              <a:rPr lang="zh-CN" altLang="en-US" sz="2000" dirty="0">
                <a:latin typeface="+mn-ea"/>
                <a:cs typeface="+mn-ea"/>
                <a:sym typeface="+mn-ea"/>
              </a:rPr>
              <a:t>通常综合使用</a:t>
            </a:r>
            <a:r>
              <a:rPr lang="zh-CN" altLang="en-US" sz="2000" dirty="0">
                <a:solidFill>
                  <a:srgbClr val="0000FF"/>
                </a:solidFill>
                <a:latin typeface="+mn-ea"/>
                <a:cs typeface="+mn-ea"/>
                <a:sym typeface="+mn-ea"/>
              </a:rPr>
              <a:t>多种扰动策略</a:t>
            </a:r>
            <a:r>
              <a:rPr lang="zh-CN" altLang="en-US" sz="2000" dirty="0">
                <a:latin typeface="+mn-ea"/>
                <a:cs typeface="+mn-ea"/>
                <a:sym typeface="+mn-ea"/>
              </a:rPr>
              <a:t>构造同一个集成模型</a:t>
            </a:r>
            <a:endParaRPr lang="zh-CN" altLang="en-US" sz="2000" dirty="0">
              <a:latin typeface="+mn-ea"/>
              <a:cs typeface="+mn-ea"/>
            </a:endParaRPr>
          </a:p>
          <a:p>
            <a:pPr lvl="3"/>
            <a:r>
              <a:rPr lang="zh-CN" altLang="en-US" sz="1600" dirty="0">
                <a:latin typeface="+mn-ea"/>
                <a:cs typeface="+mn-ea"/>
                <a:sym typeface="+mn-ea"/>
              </a:rPr>
              <a:t>例如在构建某个集成模型时可能既采用数据样本采样方法，又对模型参数进行随机选择以提高弱学习器的多样性</a:t>
            </a:r>
            <a:endParaRPr lang="en-US" altLang="zh-CN" sz="2000" dirty="0" smtClean="0">
              <a:sym typeface="+mn-ea"/>
            </a:endParaRPr>
          </a:p>
          <a:p>
            <a:pPr lvl="3"/>
            <a:endParaRPr lang="en-US" altLang="zh-CN" sz="1600" dirty="0">
              <a:latin typeface="+mn-ea"/>
              <a:cs typeface="+mn-ea"/>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rPr>
              <a:t>本节目录</a:t>
            </a:r>
            <a:endParaRPr lang="zh-CN" altLang="en-US"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a:solidFill>
                  <a:schemeClr val="bg1">
                    <a:lumMod val="85000"/>
                  </a:schemeClr>
                </a:solidFill>
                <a:latin typeface="黑体" panose="02010609060101010101" pitchFamily="49" charset="-122"/>
                <a:ea typeface="黑体" panose="02010609060101010101" pitchFamily="49" charset="-122"/>
              </a:rPr>
              <a:t>集成学习概述</a:t>
            </a:r>
            <a:endParaRPr lang="en-US" altLang="zh-CN" sz="2800" b="1" dirty="0">
              <a:solidFill>
                <a:schemeClr val="bg1">
                  <a:lumMod val="85000"/>
                </a:schemeClr>
              </a:solidFill>
              <a:latin typeface="黑体" panose="02010609060101010101" pitchFamily="49" charset="-122"/>
              <a:ea typeface="黑体" panose="02010609060101010101" pitchFamily="49" charset="-122"/>
            </a:endParaRPr>
          </a:p>
          <a:p>
            <a:r>
              <a:rPr lang="en-US" altLang="zh-CN" sz="2800" b="1" dirty="0" smtClean="0">
                <a:latin typeface="黑体" panose="02010609060101010101" pitchFamily="49" charset="-122"/>
                <a:ea typeface="黑体" panose="02010609060101010101" pitchFamily="49" charset="-122"/>
              </a:rPr>
              <a:t>Bagging</a:t>
            </a:r>
            <a:r>
              <a:rPr lang="zh-CN" altLang="en-US" sz="2800" b="1" dirty="0" smtClean="0">
                <a:latin typeface="黑体" panose="02010609060101010101" pitchFamily="49" charset="-122"/>
                <a:ea typeface="黑体" panose="02010609060101010101" pitchFamily="49" charset="-122"/>
              </a:rPr>
              <a:t>集成策略</a:t>
            </a:r>
            <a:endParaRPr lang="en-US" altLang="zh-CN" sz="2800" b="1" dirty="0">
              <a:latin typeface="黑体" panose="02010609060101010101" pitchFamily="49" charset="-122"/>
              <a:ea typeface="黑体" panose="02010609060101010101" pitchFamily="49" charset="-122"/>
            </a:endParaRPr>
          </a:p>
          <a:p>
            <a:r>
              <a:rPr lang="zh-CN" altLang="en-US" sz="2800" b="1" dirty="0" smtClean="0">
                <a:solidFill>
                  <a:schemeClr val="bg1">
                    <a:lumMod val="85000"/>
                  </a:schemeClr>
                </a:solidFill>
                <a:latin typeface="黑体" panose="02010609060101010101" pitchFamily="49" charset="-122"/>
                <a:ea typeface="黑体" panose="02010609060101010101" pitchFamily="49" charset="-122"/>
              </a:rPr>
              <a:t>随机森林</a:t>
            </a:r>
            <a:endParaRPr lang="zh-CN" altLang="en-US" sz="2800" b="1" dirty="0" smtClean="0">
              <a:solidFill>
                <a:schemeClr val="bg1">
                  <a:lumMod val="85000"/>
                </a:schemeClr>
              </a:solidFill>
              <a:latin typeface="黑体" panose="02010609060101010101" pitchFamily="49" charset="-122"/>
              <a:ea typeface="黑体" panose="02010609060101010101" pitchFamily="49" charset="-122"/>
            </a:endParaRPr>
          </a:p>
          <a:p>
            <a:pPr algn="l">
              <a:buClrTx/>
              <a:buSzTx/>
            </a:pPr>
            <a:r>
              <a:rPr lang="zh-CN" altLang="en-US" sz="2800" b="1" dirty="0" smtClean="0">
                <a:solidFill>
                  <a:schemeClr val="bg1">
                    <a:lumMod val="85000"/>
                  </a:schemeClr>
                </a:solidFill>
                <a:latin typeface="黑体" panose="02010609060101010101" pitchFamily="49" charset="-122"/>
                <a:ea typeface="黑体" panose="02010609060101010101" pitchFamily="49" charset="-122"/>
                <a:sym typeface="+mn-ea"/>
              </a:rPr>
              <a:t>Boosting集成策略</a:t>
            </a:r>
            <a:endParaRPr lang="zh-CN" altLang="en-US" sz="2800" b="1" dirty="0" smtClean="0">
              <a:solidFill>
                <a:schemeClr val="bg1">
                  <a:lumMod val="85000"/>
                </a:schemeClr>
              </a:solidFill>
              <a:latin typeface="黑体" panose="02010609060101010101" pitchFamily="49" charset="-122"/>
              <a:ea typeface="黑体" panose="02010609060101010101" pitchFamily="49" charset="-122"/>
            </a:endParaRPr>
          </a:p>
          <a:p>
            <a:pPr algn="l">
              <a:buClrTx/>
              <a:buSzTx/>
            </a:pPr>
            <a:r>
              <a:rPr lang="zh-CN" altLang="en-US" sz="2800" b="1" dirty="0" smtClean="0">
                <a:solidFill>
                  <a:schemeClr val="bg1">
                    <a:lumMod val="85000"/>
                  </a:schemeClr>
                </a:solidFill>
                <a:latin typeface="黑体" panose="02010609060101010101" pitchFamily="49" charset="-122"/>
                <a:ea typeface="黑体" panose="02010609060101010101" pitchFamily="49" charset="-122"/>
                <a:sym typeface="+mn-ea"/>
              </a:rPr>
              <a:t>Adaboost学习算法</a:t>
            </a:r>
            <a:endParaRPr lang="zh-CN" altLang="en-US" sz="2800" b="1" dirty="0" smtClean="0">
              <a:solidFill>
                <a:schemeClr val="bg1">
                  <a:lumMod val="85000"/>
                </a:schemeClr>
              </a:solidFill>
              <a:latin typeface="黑体" panose="02010609060101010101" pitchFamily="49" charset="-122"/>
              <a:ea typeface="黑体" panose="02010609060101010101" pitchFamily="49" charset="-122"/>
            </a:endParaRPr>
          </a:p>
          <a:p>
            <a:endParaRPr lang="en-US" altLang="zh-CN" sz="2800" b="1" dirty="0" smtClean="0">
              <a:solidFill>
                <a:schemeClr val="bg1">
                  <a:lumMod val="85000"/>
                </a:schemeClr>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en-US" altLang="zh-CN" b="1" dirty="0">
                <a:latin typeface="黑体" panose="02010609060101010101" pitchFamily="49" charset="-122"/>
                <a:ea typeface="黑体" panose="02010609060101010101" pitchFamily="49" charset="-122"/>
              </a:rPr>
              <a:t>Bagging</a:t>
            </a:r>
            <a:r>
              <a:rPr lang="zh-CN" altLang="en-US" b="1" dirty="0">
                <a:latin typeface="黑体" panose="02010609060101010101" pitchFamily="49" charset="-122"/>
                <a:ea typeface="黑体" panose="02010609060101010101" pitchFamily="49" charset="-122"/>
              </a:rPr>
              <a:t>集成策略</a:t>
            </a:r>
            <a:endParaRPr lang="en-US" altLang="zh-CN" b="1"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a:latin typeface="黑体" panose="02010609060101010101" pitchFamily="49" charset="-122"/>
                    <a:ea typeface="黑体" panose="02010609060101010101" pitchFamily="49" charset="-122"/>
                  </a:rPr>
                  <a:t>自助采样法</a:t>
                </a:r>
                <a:endParaRPr lang="en-US" altLang="zh-CN" sz="2400" dirty="0">
                  <a:latin typeface="+mn-ea"/>
                  <a:cs typeface="+mn-ea"/>
                </a:endParaRPr>
              </a:p>
              <a:p>
                <a:pPr lvl="1"/>
                <a:r>
                  <a:rPr lang="zh-CN" altLang="en-US" sz="2400" dirty="0">
                    <a:latin typeface="+mn-ea"/>
                    <a:cs typeface="+mn-ea"/>
                  </a:rPr>
                  <a:t>对于给定的样本数据集</a:t>
                </a:r>
                <a14:m>
                  <m:oMath xmlns:m="http://schemas.openxmlformats.org/officeDocument/2006/math">
                    <m:r>
                      <a:rPr lang="en-US" altLang="zh-CN" sz="2400">
                        <a:latin typeface="Cambria Math" panose="02040503050406030204"/>
                        <a:cs typeface="+mn-ea"/>
                      </a:rPr>
                      <m:t>𝐷</m:t>
                    </m:r>
                  </m:oMath>
                </a14:m>
                <a:r>
                  <a:rPr lang="en-US" altLang="zh-CN" sz="2400" dirty="0">
                    <a:latin typeface="+mn-ea"/>
                    <a:cs typeface="+mn-ea"/>
                  </a:rPr>
                  <a:t>,</a:t>
                </a:r>
                <a:r>
                  <a:rPr lang="en-US" altLang="zh-CN" sz="2400" dirty="0">
                    <a:solidFill>
                      <a:srgbClr val="0000FF"/>
                    </a:solidFill>
                    <a:latin typeface="+mn-ea"/>
                    <a:cs typeface="+mn-ea"/>
                  </a:rPr>
                  <a:t>Bagging</a:t>
                </a:r>
                <a:r>
                  <a:rPr lang="zh-CN" altLang="en-US" sz="2400" dirty="0">
                    <a:solidFill>
                      <a:srgbClr val="0000FF"/>
                    </a:solidFill>
                    <a:latin typeface="+mn-ea"/>
                    <a:cs typeface="+mn-ea"/>
                  </a:rPr>
                  <a:t>集成学习</a:t>
                </a:r>
                <a:r>
                  <a:rPr lang="zh-CN" altLang="en-US" sz="2400" dirty="0">
                    <a:latin typeface="+mn-ea"/>
                    <a:cs typeface="+mn-ea"/>
                  </a:rPr>
                  <a:t>主要通过</a:t>
                </a:r>
                <a:r>
                  <a:rPr lang="zh-CN" altLang="en-US" sz="2400" dirty="0">
                    <a:solidFill>
                      <a:srgbClr val="0000FF"/>
                    </a:solidFill>
                    <a:latin typeface="+mn-ea"/>
                    <a:cs typeface="+mn-ea"/>
                  </a:rPr>
                  <a:t>自助采样法</a:t>
                </a:r>
                <a:r>
                  <a:rPr lang="zh-CN" altLang="en-US" sz="2400" dirty="0">
                    <a:latin typeface="+mn-ea"/>
                    <a:cs typeface="+mn-ea"/>
                  </a:rPr>
                  <a:t>生成训练样本数据</a:t>
                </a:r>
                <a:r>
                  <a:rPr lang="zh-CN" altLang="en-US" sz="2400" dirty="0" smtClean="0">
                    <a:latin typeface="+mn-ea"/>
                    <a:cs typeface="+mn-ea"/>
                  </a:rPr>
                  <a:t>子集</a:t>
                </a:r>
                <a:endParaRPr lang="en-US" altLang="zh-CN" sz="2400" dirty="0" smtClean="0">
                  <a:latin typeface="+mn-ea"/>
                  <a:cs typeface="+mn-ea"/>
                </a:endParaRPr>
              </a:p>
              <a:p>
                <a:pPr lvl="1"/>
                <a:r>
                  <a:rPr lang="zh-CN" altLang="en-US" sz="2400" dirty="0">
                    <a:latin typeface="+mn-ea"/>
                    <a:cs typeface="+mn-ea"/>
                  </a:rPr>
                  <a:t>假设</a:t>
                </a:r>
                <a14:m>
                  <m:oMath xmlns:m="http://schemas.openxmlformats.org/officeDocument/2006/math">
                    <m:r>
                      <a:rPr lang="en-US" altLang="zh-CN" sz="2400">
                        <a:latin typeface="Cambria Math" panose="02040503050406030204"/>
                        <a:cs typeface="+mn-ea"/>
                      </a:rPr>
                      <m:t>𝐷</m:t>
                    </m:r>
                  </m:oMath>
                </a14:m>
                <a:r>
                  <a:rPr lang="zh-CN" altLang="en-US" sz="2400" dirty="0">
                    <a:latin typeface="+mn-ea"/>
                    <a:cs typeface="+mn-ea"/>
                  </a:rPr>
                  <a:t>中包含有</a:t>
                </a:r>
                <a14:m>
                  <m:oMath xmlns:m="http://schemas.openxmlformats.org/officeDocument/2006/math">
                    <m:r>
                      <a:rPr lang="en-US" altLang="zh-CN" sz="2400">
                        <a:latin typeface="Cambria Math" panose="02040503050406030204"/>
                        <a:cs typeface="+mn-ea"/>
                      </a:rPr>
                      <m:t>𝑛</m:t>
                    </m:r>
                  </m:oMath>
                </a14:m>
                <a:r>
                  <a:rPr lang="zh-CN" altLang="en-US" sz="2400" dirty="0">
                    <a:latin typeface="+mn-ea"/>
                    <a:cs typeface="+mn-ea"/>
                  </a:rPr>
                  <a:t>个样本数据，自助采样对</a:t>
                </a:r>
                <a14:m>
                  <m:oMath xmlns:m="http://schemas.openxmlformats.org/officeDocument/2006/math">
                    <m:r>
                      <a:rPr lang="en-US" altLang="zh-CN" sz="2400">
                        <a:latin typeface="Cambria Math" panose="02040503050406030204"/>
                        <a:cs typeface="+mn-ea"/>
                      </a:rPr>
                      <m:t>𝐷</m:t>
                    </m:r>
                  </m:oMath>
                </a14:m>
                <a:r>
                  <a:rPr lang="zh-CN" altLang="en-US" sz="2400" dirty="0">
                    <a:latin typeface="+mn-ea"/>
                    <a:cs typeface="+mn-ea"/>
                  </a:rPr>
                  <a:t>进行</a:t>
                </a:r>
                <a14:m>
                  <m:oMath xmlns:m="http://schemas.openxmlformats.org/officeDocument/2006/math">
                    <m:r>
                      <a:rPr lang="en-US" altLang="zh-CN" sz="2400" dirty="0">
                        <a:latin typeface="Cambria Math" panose="02040503050406030204"/>
                        <a:cs typeface="+mn-ea"/>
                      </a:rPr>
                      <m:t>𝑛</m:t>
                    </m:r>
                  </m:oMath>
                </a14:m>
                <a:r>
                  <a:rPr lang="zh-CN" altLang="en-US" sz="2400" dirty="0">
                    <a:latin typeface="+mn-ea"/>
                    <a:cs typeface="+mn-ea"/>
                  </a:rPr>
                  <a:t>次</a:t>
                </a:r>
                <a:r>
                  <a:rPr lang="zh-CN" altLang="en-US" sz="2400" dirty="0">
                    <a:solidFill>
                      <a:srgbClr val="0000FF"/>
                    </a:solidFill>
                    <a:latin typeface="+mn-ea"/>
                    <a:cs typeface="+mn-ea"/>
                  </a:rPr>
                  <a:t>有放回的随机采样</a:t>
                </a:r>
                <a:r>
                  <a:rPr lang="zh-CN" altLang="en-US" sz="2400" dirty="0">
                    <a:latin typeface="+mn-ea"/>
                    <a:cs typeface="+mn-ea"/>
                  </a:rPr>
                  <a:t>并将采样样本纳入训练集</a:t>
                </a:r>
                <a:endParaRPr lang="en-US" altLang="zh-CN" sz="2400" dirty="0">
                  <a:latin typeface="+mn-ea"/>
                  <a:cs typeface="+mn-ea"/>
                </a:endParaRPr>
              </a:p>
              <a:p>
                <a:pPr lvl="1"/>
                <a:r>
                  <a:rPr lang="zh-CN" altLang="en-US" sz="2400" dirty="0">
                    <a:latin typeface="+mn-ea"/>
                    <a:cs typeface="+mn-ea"/>
                  </a:rPr>
                  <a:t>可将这些未被抽到的样本构成测试集，用于测试弱学习器的泛化性能</a:t>
                </a:r>
                <a:endParaRPr lang="en-US" altLang="zh-CN" sz="2400" dirty="0">
                  <a:latin typeface="+mn-ea"/>
                  <a:cs typeface="+mn-ea"/>
                </a:endParaRPr>
              </a:p>
              <a:p>
                <a:pPr lvl="1"/>
                <a:r>
                  <a:rPr lang="zh-CN" altLang="en-US" sz="2400" dirty="0">
                    <a:latin typeface="+mn-ea"/>
                    <a:cs typeface="+mn-ea"/>
                  </a:rPr>
                  <a:t>对样本数据集</a:t>
                </a:r>
                <a14:m>
                  <m:oMath xmlns:m="http://schemas.openxmlformats.org/officeDocument/2006/math">
                    <m:r>
                      <a:rPr lang="en-US" altLang="zh-CN" sz="2400">
                        <a:latin typeface="Cambria Math" panose="02040503050406030204"/>
                        <a:cs typeface="+mn-ea"/>
                      </a:rPr>
                      <m:t>𝐷</m:t>
                    </m:r>
                  </m:oMath>
                </a14:m>
                <a:r>
                  <a:rPr lang="zh-CN" altLang="en-US" sz="2400" dirty="0">
                    <a:latin typeface="+mn-ea"/>
                    <a:cs typeface="+mn-ea"/>
                  </a:rPr>
                  <a:t>进行</a:t>
                </a:r>
                <a:r>
                  <a:rPr lang="zh-CN" altLang="en-US" sz="2400" dirty="0">
                    <a:solidFill>
                      <a:srgbClr val="0000FF"/>
                    </a:solidFill>
                    <a:latin typeface="+mn-ea"/>
                    <a:cs typeface="+mn-ea"/>
                  </a:rPr>
                  <a:t>多次自助采样</a:t>
                </a:r>
                <a:r>
                  <a:rPr lang="zh-CN" altLang="en-US" sz="2400" dirty="0">
                    <a:latin typeface="+mn-ea"/>
                    <a:cs typeface="+mn-ea"/>
                  </a:rPr>
                  <a:t>就可以分别生成多个具有一定差异的训练样本子集</a:t>
                </a:r>
                <a14:m>
                  <m:oMath xmlns:m="http://schemas.openxmlformats.org/officeDocument/2006/math">
                    <m:sSub>
                      <m:sSubPr>
                        <m:ctrlPr>
                          <a:rPr lang="en-US" altLang="zh-CN" sz="2400" i="1">
                            <a:latin typeface="Cambria Math" panose="02040503050406030204"/>
                            <a:cs typeface="+mn-ea"/>
                          </a:rPr>
                        </m:ctrlPr>
                      </m:sSubPr>
                      <m:e>
                        <m:r>
                          <a:rPr lang="en-US" altLang="zh-CN" sz="2400">
                            <a:latin typeface="Cambria Math" panose="02040503050406030204"/>
                            <a:cs typeface="+mn-ea"/>
                          </a:rPr>
                          <m:t>𝐷</m:t>
                        </m:r>
                      </m:e>
                      <m:sub>
                        <m:r>
                          <a:rPr lang="en-US" altLang="zh-CN" sz="2400">
                            <a:latin typeface="Cambria Math" panose="02040503050406030204"/>
                            <a:cs typeface="+mn-ea"/>
                          </a:rPr>
                          <m:t>1</m:t>
                        </m:r>
                      </m:sub>
                    </m:sSub>
                    <m:r>
                      <a:rPr lang="en-US" altLang="zh-CN" sz="2400">
                        <a:latin typeface="Cambria Math" panose="02040503050406030204"/>
                        <a:cs typeface="+mn-ea"/>
                      </a:rPr>
                      <m:t>,</m:t>
                    </m:r>
                    <m:sSub>
                      <m:sSubPr>
                        <m:ctrlPr>
                          <a:rPr lang="en-US" altLang="zh-CN" sz="2400" i="1">
                            <a:latin typeface="Cambria Math" panose="02040503050406030204"/>
                            <a:cs typeface="+mn-ea"/>
                          </a:rPr>
                        </m:ctrlPr>
                      </m:sSubPr>
                      <m:e>
                        <m:r>
                          <a:rPr lang="en-US" altLang="zh-CN" sz="2400">
                            <a:latin typeface="Cambria Math" panose="02040503050406030204"/>
                            <a:cs typeface="+mn-ea"/>
                          </a:rPr>
                          <m:t>𝐷</m:t>
                        </m:r>
                      </m:e>
                      <m:sub>
                        <m:r>
                          <a:rPr lang="en-US" altLang="zh-CN" sz="2400">
                            <a:latin typeface="Cambria Math" panose="02040503050406030204"/>
                            <a:cs typeface="+mn-ea"/>
                          </a:rPr>
                          <m:t>2</m:t>
                        </m:r>
                      </m:sub>
                    </m:sSub>
                    <m:r>
                      <a:rPr lang="en-US" altLang="zh-CN" sz="2400">
                        <a:latin typeface="Cambria Math" panose="02040503050406030204"/>
                        <a:cs typeface="+mn-ea"/>
                      </a:rPr>
                      <m:t>,⋯,</m:t>
                    </m:r>
                    <m:sSub>
                      <m:sSubPr>
                        <m:ctrlPr>
                          <a:rPr lang="en-US" altLang="zh-CN" sz="2400" i="1">
                            <a:latin typeface="Cambria Math" panose="02040503050406030204"/>
                            <a:cs typeface="+mn-ea"/>
                          </a:rPr>
                        </m:ctrlPr>
                      </m:sSubPr>
                      <m:e>
                        <m:r>
                          <a:rPr lang="en-US" altLang="zh-CN" sz="2400">
                            <a:latin typeface="Cambria Math" panose="02040503050406030204"/>
                            <a:cs typeface="+mn-ea"/>
                          </a:rPr>
                          <m:t>𝐷</m:t>
                        </m:r>
                      </m:e>
                      <m:sub>
                        <m:r>
                          <a:rPr lang="en-US" altLang="zh-CN" sz="2400">
                            <a:latin typeface="Cambria Math" panose="02040503050406030204"/>
                            <a:cs typeface="+mn-ea"/>
                          </a:rPr>
                          <m:t>𝐾</m:t>
                        </m:r>
                      </m:sub>
                    </m:sSub>
                    <m:r>
                      <a:rPr lang="en-US" altLang="zh-CN" sz="2400">
                        <a:latin typeface="Cambria Math" panose="02040503050406030204"/>
                        <a:cs typeface="+mn-ea"/>
                      </a:rPr>
                      <m:t>,</m:t>
                    </m:r>
                    <m:r>
                      <a:rPr lang="zh-CN" altLang="en-US" sz="2400">
                        <a:latin typeface="Cambria Math" panose="02040503050406030204"/>
                        <a:cs typeface="+mn-ea"/>
                      </a:rPr>
                      <m:t>可</m:t>
                    </m:r>
                  </m:oMath>
                </a14:m>
                <a:r>
                  <a:rPr lang="zh-CN" altLang="en-US" sz="2400" dirty="0">
                    <a:latin typeface="+mn-ea"/>
                    <a:cs typeface="+mn-ea"/>
                  </a:rPr>
                  <a:t>分别通过对这些子集的训练构造出所需的弱学习器</a:t>
                </a:r>
                <a:endParaRPr lang="en-US" altLang="zh-CN" sz="2400" dirty="0">
                  <a:latin typeface="+mn-ea"/>
                  <a:cs typeface="+mn-ea"/>
                </a:endParaRPr>
              </a:p>
              <a:p>
                <a:pPr lvl="1"/>
                <a:r>
                  <a:rPr lang="zh-CN" altLang="zh-CN" sz="2400" dirty="0">
                    <a:latin typeface="+mn-ea"/>
                    <a:cs typeface="+mn-ea"/>
                  </a:rPr>
                  <a:t>一般通过</a:t>
                </a:r>
                <a:r>
                  <a:rPr lang="zh-CN" altLang="zh-CN" sz="2400" dirty="0">
                    <a:solidFill>
                      <a:srgbClr val="0000FF"/>
                    </a:solidFill>
                    <a:latin typeface="+mn-ea"/>
                    <a:cs typeface="+mn-ea"/>
                  </a:rPr>
                  <a:t>简单平均法</a:t>
                </a:r>
                <a:r>
                  <a:rPr lang="zh-CN" altLang="zh-CN" sz="2400" dirty="0">
                    <a:latin typeface="+mn-ea"/>
                    <a:cs typeface="+mn-ea"/>
                  </a:rPr>
                  <a:t>集成多个弱回归器，通过</a:t>
                </a:r>
                <a:r>
                  <a:rPr lang="zh-CN" altLang="zh-CN" sz="2400" dirty="0">
                    <a:solidFill>
                      <a:srgbClr val="0000FF"/>
                    </a:solidFill>
                    <a:latin typeface="+mn-ea"/>
                    <a:cs typeface="+mn-ea"/>
                  </a:rPr>
                  <a:t>相对多数投票法</a:t>
                </a:r>
                <a:r>
                  <a:rPr lang="zh-CN" altLang="zh-CN" sz="2400" dirty="0">
                    <a:latin typeface="+mn-ea"/>
                    <a:cs typeface="+mn-ea"/>
                  </a:rPr>
                  <a:t>集成多个弱分类器</a:t>
                </a:r>
                <a:endParaRPr lang="en-US" altLang="zh-CN" sz="2400" dirty="0">
                  <a:latin typeface="+mn-ea"/>
                  <a:cs typeface="+mn-ea"/>
                </a:endParaRPr>
              </a:p>
              <a:p>
                <a:pPr lvl="1"/>
                <a:endParaRPr lang="en-US" altLang="zh-CN" sz="2400" dirty="0">
                  <a:latin typeface="+mn-ea"/>
                  <a:cs typeface="+mn-ea"/>
                </a:endParaRPr>
              </a:p>
            </p:txBody>
          </p:sp>
        </mc:Choice>
        <mc:Fallback>
          <p:sp>
            <p:nvSpPr>
              <p:cNvPr id="3" name="副标题 2"/>
              <p:cNvSpPr>
                <a:spLocks noRot="1" noChangeAspect="1" noMove="1" noResize="1" noEditPoints="1" noAdjustHandles="1" noChangeArrowheads="1" noChangeShapeType="1" noTextEdit="1"/>
              </p:cNvSpPr>
              <p:nvPr>
                <p:ph type="subTitle" idx="4294967295"/>
              </p:nvPr>
            </p:nvSpPr>
            <p:spPr>
              <a:xfrm>
                <a:off x="395536" y="1124744"/>
                <a:ext cx="8352928" cy="5256584"/>
              </a:xfrm>
              <a:prstGeom prst="rect">
                <a:avLst/>
              </a:prstGeom>
              <a:blipFill rotWithShape="1">
                <a:blip r:embed="rId1"/>
                <a:stretch>
                  <a:fillRect l="-7" t="-3" r="1" b="-817"/>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en-US" altLang="zh-CN" b="1" dirty="0">
                <a:latin typeface="黑体" panose="02010609060101010101" pitchFamily="49" charset="-122"/>
                <a:ea typeface="黑体" panose="02010609060101010101" pitchFamily="49" charset="-122"/>
              </a:rPr>
              <a:t>Bagging</a:t>
            </a:r>
            <a:r>
              <a:rPr lang="zh-CN" altLang="en-US" b="1" dirty="0">
                <a:latin typeface="黑体" panose="02010609060101010101" pitchFamily="49" charset="-122"/>
                <a:ea typeface="黑体" panose="02010609060101010101" pitchFamily="49" charset="-122"/>
              </a:rPr>
              <a:t>集成策略</a:t>
            </a:r>
            <a:endParaRPr lang="en-US" altLang="zh-CN" b="1"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a:latin typeface="黑体" panose="02010609060101010101" pitchFamily="49" charset="-122"/>
                    <a:ea typeface="黑体" panose="02010609060101010101" pitchFamily="49" charset="-122"/>
                  </a:rPr>
                  <a:t>自助采样法</a:t>
                </a:r>
                <a:endParaRPr lang="en-US" altLang="zh-CN" sz="2400" dirty="0">
                  <a:latin typeface="+mn-ea"/>
                  <a:cs typeface="+mn-ea"/>
                </a:endParaRPr>
              </a:p>
              <a:p>
                <a:pPr lvl="1"/>
                <a14:m>
                  <m:oMath xmlns:m="http://schemas.openxmlformats.org/officeDocument/2006/math">
                    <m:r>
                      <m:rPr>
                        <m:sty m:val="p"/>
                      </m:rPr>
                      <a:rPr lang="en-US" altLang="zh-CN" sz="2400">
                        <a:latin typeface="Cambria Math" panose="02040503050406030204"/>
                        <a:cs typeface="+mn-ea"/>
                      </a:rPr>
                      <m:t>Bagging</m:t>
                    </m:r>
                  </m:oMath>
                </a14:m>
                <a:r>
                  <a:rPr lang="zh-CN" altLang="zh-CN" sz="2400" dirty="0">
                    <a:latin typeface="+mn-ea"/>
                    <a:cs typeface="+mn-ea"/>
                  </a:rPr>
                  <a:t>集成学习的基本流程图如图所示</a:t>
                </a:r>
                <a:endParaRPr lang="en-US" altLang="zh-CN" sz="2400" dirty="0">
                  <a:latin typeface="+mn-ea"/>
                  <a:cs typeface="+mn-ea"/>
                </a:endParaRPr>
              </a:p>
              <a:p>
                <a:pPr lvl="1"/>
                <a:endParaRPr lang="en-US" altLang="zh-CN" sz="2400" dirty="0">
                  <a:latin typeface="+mn-ea"/>
                  <a:cs typeface="+mn-ea"/>
                </a:endParaRPr>
              </a:p>
            </p:txBody>
          </p:sp>
        </mc:Choice>
        <mc:Fallback>
          <p:sp>
            <p:nvSpPr>
              <p:cNvPr id="3" name="副标题 2"/>
              <p:cNvSpPr>
                <a:spLocks noRot="1" noChangeAspect="1" noMove="1" noResize="1" noEditPoints="1" noAdjustHandles="1" noChangeArrowheads="1" noChangeShapeType="1" noTextEdit="1"/>
              </p:cNvSpPr>
              <p:nvPr>
                <p:ph type="subTitle" idx="4294967295"/>
              </p:nvPr>
            </p:nvSpPr>
            <p:spPr>
              <a:xfrm>
                <a:off x="395536" y="1124744"/>
                <a:ext cx="8352928" cy="5256584"/>
              </a:xfrm>
              <a:prstGeom prst="rect">
                <a:avLst/>
              </a:prstGeom>
              <a:blipFill rotWithShape="1">
                <a:blip r:embed="rId1"/>
                <a:stretch>
                  <a:fillRect l="-7" t="-3" r="1" b="4"/>
                </a:stretch>
              </a:blipFill>
            </p:spPr>
            <p:txBody>
              <a:bodyPr/>
              <a:lstStyle/>
              <a:p>
                <a:r>
                  <a:rPr lang="zh-CN" altLang="en-US">
                    <a:noFill/>
                  </a:rPr>
                  <a:t> </a:t>
                </a:r>
              </a:p>
            </p:txBody>
          </p:sp>
        </mc:Fallback>
      </mc:AlternateContent>
      <p:sp>
        <p:nvSpPr>
          <p:cNvPr id="5" name="椭圆 4"/>
          <p:cNvSpPr/>
          <p:nvPr>
            <p:custDataLst>
              <p:tags r:id="rId2"/>
            </p:custDataLst>
          </p:nvPr>
        </p:nvSpPr>
        <p:spPr>
          <a:xfrm rot="5400000">
            <a:off x="2087724" y="3528765"/>
            <a:ext cx="936104" cy="432048"/>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latin typeface="+mn-ea"/>
            </a:endParaRPr>
          </a:p>
        </p:txBody>
      </p:sp>
      <p:sp>
        <p:nvSpPr>
          <p:cNvPr id="6" name="矩形 5"/>
          <p:cNvSpPr/>
          <p:nvPr>
            <p:custDataLst>
              <p:tags r:id="rId3"/>
            </p:custDataLst>
          </p:nvPr>
        </p:nvSpPr>
        <p:spPr>
          <a:xfrm>
            <a:off x="1547664" y="3360068"/>
            <a:ext cx="360040" cy="720080"/>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latin typeface="+mn-ea"/>
            </a:endParaRPr>
          </a:p>
        </p:txBody>
      </p:sp>
      <p:sp>
        <p:nvSpPr>
          <p:cNvPr id="7" name="文本框 6"/>
          <p:cNvSpPr txBox="1"/>
          <p:nvPr>
            <p:custDataLst>
              <p:tags r:id="rId4"/>
            </p:custDataLst>
          </p:nvPr>
        </p:nvSpPr>
        <p:spPr>
          <a:xfrm>
            <a:off x="1547664" y="3360068"/>
            <a:ext cx="360040" cy="768350"/>
          </a:xfrm>
          <a:prstGeom prst="rect">
            <a:avLst/>
          </a:prstGeom>
          <a:noFill/>
        </p:spPr>
        <p:txBody>
          <a:bodyPr wrap="square" rtlCol="0">
            <a:spAutoFit/>
          </a:bodyPr>
          <a:p>
            <a:pPr algn="ctr"/>
            <a:r>
              <a:rPr lang="zh-CN" altLang="en-US" sz="1100" dirty="0">
                <a:latin typeface="+mn-ea"/>
                <a:cs typeface="+mn-ea"/>
              </a:rPr>
              <a:t>数据集       </a:t>
            </a:r>
            <a:r>
              <a:rPr lang="en-US" altLang="zh-CN" sz="1100" i="1" dirty="0">
                <a:latin typeface="Times New Roman" panose="02020603050405020304" pitchFamily="18" charset="0"/>
                <a:cs typeface="Times New Roman" panose="02020603050405020304" pitchFamily="18" charset="0"/>
              </a:rPr>
              <a:t>D</a:t>
            </a:r>
            <a:r>
              <a:rPr lang="en-US" altLang="zh-CN" sz="1100" dirty="0">
                <a:latin typeface="+mn-ea"/>
                <a:cs typeface="+mn-ea"/>
              </a:rPr>
              <a:t> </a:t>
            </a:r>
            <a:endParaRPr lang="zh-CN" altLang="en-US" sz="1100" dirty="0">
              <a:latin typeface="+mn-ea"/>
              <a:cs typeface="+mn-ea"/>
            </a:endParaRPr>
          </a:p>
        </p:txBody>
      </p:sp>
      <p:sp>
        <p:nvSpPr>
          <p:cNvPr id="8" name="文本框 7"/>
          <p:cNvSpPr txBox="1"/>
          <p:nvPr>
            <p:custDataLst>
              <p:tags r:id="rId5"/>
            </p:custDataLst>
          </p:nvPr>
        </p:nvSpPr>
        <p:spPr>
          <a:xfrm>
            <a:off x="2411276" y="3333629"/>
            <a:ext cx="432048" cy="830997"/>
          </a:xfrm>
          <a:prstGeom prst="rect">
            <a:avLst/>
          </a:prstGeom>
          <a:noFill/>
        </p:spPr>
        <p:txBody>
          <a:bodyPr wrap="square" rtlCol="0">
            <a:spAutoFit/>
          </a:bodyPr>
          <a:p>
            <a:r>
              <a:rPr lang="zh-CN" altLang="en-US" sz="1200" dirty="0">
                <a:latin typeface="+mn-ea"/>
              </a:rPr>
              <a:t>自助采样</a:t>
            </a:r>
            <a:endParaRPr lang="zh-CN" altLang="en-US" sz="1200" dirty="0">
              <a:latin typeface="+mn-ea"/>
            </a:endParaRPr>
          </a:p>
        </p:txBody>
      </p:sp>
      <p:cxnSp>
        <p:nvCxnSpPr>
          <p:cNvPr id="10" name="直接箭头连接符 9"/>
          <p:cNvCxnSpPr>
            <a:stCxn id="7" idx="3"/>
          </p:cNvCxnSpPr>
          <p:nvPr>
            <p:custDataLst>
              <p:tags r:id="rId6"/>
            </p:custDataLst>
          </p:nvPr>
        </p:nvCxnSpPr>
        <p:spPr>
          <a:xfrm>
            <a:off x="1907704" y="3744154"/>
            <a:ext cx="4320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矩形 11"/>
          <p:cNvSpPr/>
          <p:nvPr>
            <p:custDataLst>
              <p:tags r:id="rId7"/>
            </p:custDataLst>
          </p:nvPr>
        </p:nvSpPr>
        <p:spPr>
          <a:xfrm rot="5400000">
            <a:off x="3455876" y="2728978"/>
            <a:ext cx="360040" cy="720080"/>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latin typeface="+mn-ea"/>
            </a:endParaRPr>
          </a:p>
        </p:txBody>
      </p:sp>
      <p:sp>
        <p:nvSpPr>
          <p:cNvPr id="13" name="矩形 12"/>
          <p:cNvSpPr/>
          <p:nvPr>
            <p:custDataLst>
              <p:tags r:id="rId8"/>
            </p:custDataLst>
          </p:nvPr>
        </p:nvSpPr>
        <p:spPr>
          <a:xfrm rot="5400000">
            <a:off x="3455876" y="3397338"/>
            <a:ext cx="360040" cy="720080"/>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latin typeface="+mn-ea"/>
            </a:endParaRPr>
          </a:p>
        </p:txBody>
      </p:sp>
      <p:sp>
        <p:nvSpPr>
          <p:cNvPr id="14" name="矩形 13"/>
          <p:cNvSpPr/>
          <p:nvPr>
            <p:custDataLst>
              <p:tags r:id="rId9"/>
            </p:custDataLst>
          </p:nvPr>
        </p:nvSpPr>
        <p:spPr>
          <a:xfrm rot="5400000">
            <a:off x="3455877" y="4113076"/>
            <a:ext cx="360040" cy="720080"/>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latin typeface="+mn-ea"/>
            </a:endParaRPr>
          </a:p>
        </p:txBody>
      </p:sp>
      <p:sp>
        <p:nvSpPr>
          <p:cNvPr id="15" name="文本框 14"/>
          <p:cNvSpPr txBox="1"/>
          <p:nvPr>
            <p:custDataLst>
              <p:tags r:id="rId10"/>
            </p:custDataLst>
          </p:nvPr>
        </p:nvSpPr>
        <p:spPr>
          <a:xfrm>
            <a:off x="3275965" y="2981960"/>
            <a:ext cx="763270" cy="252730"/>
          </a:xfrm>
          <a:prstGeom prst="rect">
            <a:avLst/>
          </a:prstGeom>
          <a:noFill/>
        </p:spPr>
        <p:txBody>
          <a:bodyPr wrap="square" rtlCol="0">
            <a:spAutoFit/>
          </a:bodyPr>
          <a:p>
            <a:r>
              <a:rPr lang="zh-CN" altLang="en-US" sz="1050" dirty="0">
                <a:latin typeface="+mn-ea"/>
                <a:cs typeface="+mn-ea"/>
              </a:rPr>
              <a:t>数据集</a:t>
            </a:r>
            <a:r>
              <a:rPr lang="en-US" altLang="zh-CN" sz="1050" i="1" dirty="0">
                <a:latin typeface="Times New Roman" panose="02020603050405020304" pitchFamily="18" charset="0"/>
                <a:cs typeface="Times New Roman" panose="02020603050405020304" pitchFamily="18" charset="0"/>
              </a:rPr>
              <a:t>D</a:t>
            </a:r>
            <a:r>
              <a:rPr lang="en-US" altLang="zh-CN" sz="1050" baseline="-25000" dirty="0">
                <a:latin typeface="Times New Roman" panose="02020603050405020304" pitchFamily="18" charset="0"/>
                <a:cs typeface="Times New Roman" panose="02020603050405020304" pitchFamily="18" charset="0"/>
              </a:rPr>
              <a:t>1</a:t>
            </a:r>
            <a:endParaRPr lang="zh-CN" altLang="en-US" sz="1050" baseline="-25000" dirty="0">
              <a:latin typeface="Times New Roman" panose="02020603050405020304" pitchFamily="18" charset="0"/>
              <a:cs typeface="Times New Roman" panose="02020603050405020304" pitchFamily="18" charset="0"/>
            </a:endParaRPr>
          </a:p>
        </p:txBody>
      </p:sp>
      <p:sp>
        <p:nvSpPr>
          <p:cNvPr id="16" name="文本框 15"/>
          <p:cNvSpPr txBox="1"/>
          <p:nvPr>
            <p:custDataLst>
              <p:tags r:id="rId11"/>
            </p:custDataLst>
          </p:nvPr>
        </p:nvSpPr>
        <p:spPr>
          <a:xfrm>
            <a:off x="3275856" y="4346158"/>
            <a:ext cx="792088" cy="252730"/>
          </a:xfrm>
          <a:prstGeom prst="rect">
            <a:avLst/>
          </a:prstGeom>
          <a:noFill/>
        </p:spPr>
        <p:txBody>
          <a:bodyPr wrap="square" rtlCol="0">
            <a:spAutoFit/>
          </a:bodyPr>
          <a:p>
            <a:r>
              <a:rPr lang="zh-CN" altLang="en-US" sz="1050" dirty="0">
                <a:latin typeface="+mn-ea"/>
                <a:cs typeface="+mn-ea"/>
              </a:rPr>
              <a:t>数据集</a:t>
            </a:r>
            <a:r>
              <a:rPr lang="en-US" altLang="zh-CN" sz="1050" i="1" dirty="0">
                <a:latin typeface="Times New Roman" panose="02020603050405020304" pitchFamily="18" charset="0"/>
                <a:cs typeface="Times New Roman" panose="02020603050405020304" pitchFamily="18" charset="0"/>
                <a:sym typeface="+mn-ea"/>
              </a:rPr>
              <a:t>D</a:t>
            </a:r>
            <a:r>
              <a:rPr lang="en-US" altLang="zh-CN" sz="1050" i="1" baseline="-25000" dirty="0">
                <a:latin typeface="Times New Roman" panose="02020603050405020304" pitchFamily="18" charset="0"/>
                <a:cs typeface="Times New Roman" panose="02020603050405020304" pitchFamily="18" charset="0"/>
              </a:rPr>
              <a:t>m</a:t>
            </a:r>
            <a:endParaRPr lang="en-US" altLang="zh-CN" sz="1050" i="1" baseline="-25000" dirty="0">
              <a:latin typeface="Times New Roman" panose="02020603050405020304" pitchFamily="18" charset="0"/>
              <a:cs typeface="Times New Roman" panose="02020603050405020304" pitchFamily="18" charset="0"/>
            </a:endParaRPr>
          </a:p>
        </p:txBody>
      </p:sp>
      <p:sp>
        <p:nvSpPr>
          <p:cNvPr id="17" name="文本框 16"/>
          <p:cNvSpPr txBox="1"/>
          <p:nvPr>
            <p:custDataLst>
              <p:tags r:id="rId12"/>
            </p:custDataLst>
          </p:nvPr>
        </p:nvSpPr>
        <p:spPr>
          <a:xfrm>
            <a:off x="3383868" y="3532438"/>
            <a:ext cx="648072" cy="369332"/>
          </a:xfrm>
          <a:prstGeom prst="rect">
            <a:avLst/>
          </a:prstGeom>
          <a:noFill/>
        </p:spPr>
        <p:txBody>
          <a:bodyPr wrap="square" rtlCol="0">
            <a:spAutoFit/>
          </a:bodyPr>
          <a:p>
            <a:r>
              <a:rPr lang="en-US" altLang="zh-CN" dirty="0">
                <a:latin typeface="+mn-ea"/>
              </a:rPr>
              <a:t>……</a:t>
            </a:r>
            <a:endParaRPr lang="en-US" altLang="zh-CN" dirty="0">
              <a:latin typeface="+mn-ea"/>
            </a:endParaRPr>
          </a:p>
        </p:txBody>
      </p:sp>
      <p:cxnSp>
        <p:nvCxnSpPr>
          <p:cNvPr id="20" name="直接箭头连接符 19"/>
          <p:cNvCxnSpPr/>
          <p:nvPr>
            <p:custDataLst>
              <p:tags r:id="rId13"/>
            </p:custDataLst>
          </p:nvPr>
        </p:nvCxnSpPr>
        <p:spPr>
          <a:xfrm>
            <a:off x="2771800" y="3744789"/>
            <a:ext cx="4320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接连接符 21"/>
          <p:cNvCxnSpPr/>
          <p:nvPr>
            <p:custDataLst>
              <p:tags r:id="rId14"/>
            </p:custDataLst>
          </p:nvPr>
        </p:nvCxnSpPr>
        <p:spPr>
          <a:xfrm>
            <a:off x="2987824" y="3068960"/>
            <a:ext cx="0" cy="1440160"/>
          </a:xfrm>
          <a:prstGeom prst="line">
            <a:avLst/>
          </a:prstGeom>
        </p:spPr>
        <p:style>
          <a:lnRef idx="1">
            <a:schemeClr val="dk1"/>
          </a:lnRef>
          <a:fillRef idx="0">
            <a:schemeClr val="dk1"/>
          </a:fillRef>
          <a:effectRef idx="0">
            <a:schemeClr val="dk1"/>
          </a:effectRef>
          <a:fontRef idx="minor">
            <a:schemeClr val="tx1"/>
          </a:fontRef>
        </p:style>
      </p:cxnSp>
      <p:cxnSp>
        <p:nvCxnSpPr>
          <p:cNvPr id="23" name="直接箭头连接符 22"/>
          <p:cNvCxnSpPr/>
          <p:nvPr>
            <p:custDataLst>
              <p:tags r:id="rId15"/>
            </p:custDataLst>
          </p:nvPr>
        </p:nvCxnSpPr>
        <p:spPr>
          <a:xfrm>
            <a:off x="2987824" y="3068960"/>
            <a:ext cx="2160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p:cNvCxnSpPr/>
          <p:nvPr>
            <p:custDataLst>
              <p:tags r:id="rId16"/>
            </p:custDataLst>
          </p:nvPr>
        </p:nvCxnSpPr>
        <p:spPr>
          <a:xfrm>
            <a:off x="2987824" y="4509120"/>
            <a:ext cx="2160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p:cNvCxnSpPr/>
          <p:nvPr>
            <p:custDataLst>
              <p:tags r:id="rId17"/>
            </p:custDataLst>
          </p:nvPr>
        </p:nvCxnSpPr>
        <p:spPr>
          <a:xfrm>
            <a:off x="3995936" y="3075186"/>
            <a:ext cx="4320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p:cNvCxnSpPr/>
          <p:nvPr>
            <p:custDataLst>
              <p:tags r:id="rId18"/>
            </p:custDataLst>
          </p:nvPr>
        </p:nvCxnSpPr>
        <p:spPr>
          <a:xfrm>
            <a:off x="3995936" y="4509120"/>
            <a:ext cx="4320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p:cNvCxnSpPr/>
          <p:nvPr>
            <p:custDataLst>
              <p:tags r:id="rId19"/>
            </p:custDataLst>
          </p:nvPr>
        </p:nvCxnSpPr>
        <p:spPr>
          <a:xfrm>
            <a:off x="3995936" y="3789040"/>
            <a:ext cx="4320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矩形 28"/>
          <p:cNvSpPr/>
          <p:nvPr>
            <p:custDataLst>
              <p:tags r:id="rId20"/>
            </p:custDataLst>
          </p:nvPr>
        </p:nvSpPr>
        <p:spPr>
          <a:xfrm rot="5400000">
            <a:off x="4732737" y="2617629"/>
            <a:ext cx="360040" cy="902661"/>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latin typeface="+mn-ea"/>
            </a:endParaRPr>
          </a:p>
        </p:txBody>
      </p:sp>
      <p:sp>
        <p:nvSpPr>
          <p:cNvPr id="30" name="矩形 29"/>
          <p:cNvSpPr/>
          <p:nvPr>
            <p:custDataLst>
              <p:tags r:id="rId21"/>
            </p:custDataLst>
          </p:nvPr>
        </p:nvSpPr>
        <p:spPr>
          <a:xfrm rot="5400000">
            <a:off x="4732737" y="3285989"/>
            <a:ext cx="360040" cy="902661"/>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latin typeface="+mn-ea"/>
            </a:endParaRPr>
          </a:p>
        </p:txBody>
      </p:sp>
      <p:sp>
        <p:nvSpPr>
          <p:cNvPr id="31" name="矩形 30"/>
          <p:cNvSpPr/>
          <p:nvPr>
            <p:custDataLst>
              <p:tags r:id="rId22"/>
            </p:custDataLst>
          </p:nvPr>
        </p:nvSpPr>
        <p:spPr>
          <a:xfrm rot="5400000">
            <a:off x="4732738" y="4001728"/>
            <a:ext cx="360040" cy="902660"/>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latin typeface="+mn-ea"/>
            </a:endParaRPr>
          </a:p>
        </p:txBody>
      </p:sp>
      <p:sp>
        <p:nvSpPr>
          <p:cNvPr id="32" name="文本框 31"/>
          <p:cNvSpPr txBox="1"/>
          <p:nvPr>
            <p:custDataLst>
              <p:tags r:id="rId23"/>
            </p:custDataLst>
          </p:nvPr>
        </p:nvSpPr>
        <p:spPr>
          <a:xfrm>
            <a:off x="4461427" y="2961835"/>
            <a:ext cx="974669" cy="252730"/>
          </a:xfrm>
          <a:prstGeom prst="rect">
            <a:avLst/>
          </a:prstGeom>
          <a:noFill/>
        </p:spPr>
        <p:txBody>
          <a:bodyPr wrap="square" rtlCol="0">
            <a:spAutoFit/>
          </a:bodyPr>
          <a:p>
            <a:r>
              <a:rPr lang="zh-CN" altLang="en-US" sz="1050" dirty="0">
                <a:latin typeface="+mn-ea"/>
                <a:cs typeface="+mn-ea"/>
              </a:rPr>
              <a:t>个体学习机</a:t>
            </a:r>
            <a:r>
              <a:rPr lang="en-US" altLang="zh-CN" sz="1050" i="1" dirty="0">
                <a:latin typeface="Times New Roman" panose="02020603050405020304" pitchFamily="18" charset="0"/>
                <a:cs typeface="Times New Roman" panose="02020603050405020304" pitchFamily="18" charset="0"/>
              </a:rPr>
              <a:t>L</a:t>
            </a:r>
            <a:r>
              <a:rPr lang="en-US" altLang="zh-CN" sz="1050" baseline="-25000" dirty="0">
                <a:latin typeface="Times New Roman" panose="02020603050405020304" pitchFamily="18" charset="0"/>
                <a:cs typeface="Times New Roman" panose="02020603050405020304" pitchFamily="18" charset="0"/>
              </a:rPr>
              <a:t>1</a:t>
            </a:r>
            <a:endParaRPr lang="en-US" altLang="zh-CN" sz="1050" baseline="-25000" dirty="0">
              <a:latin typeface="Times New Roman" panose="02020603050405020304" pitchFamily="18" charset="0"/>
              <a:cs typeface="Times New Roman" panose="02020603050405020304" pitchFamily="18" charset="0"/>
            </a:endParaRPr>
          </a:p>
        </p:txBody>
      </p:sp>
      <p:sp>
        <p:nvSpPr>
          <p:cNvPr id="33" name="文本框 32"/>
          <p:cNvSpPr txBox="1"/>
          <p:nvPr>
            <p:custDataLst>
              <p:tags r:id="rId24"/>
            </p:custDataLst>
          </p:nvPr>
        </p:nvSpPr>
        <p:spPr>
          <a:xfrm>
            <a:off x="4461426" y="4326100"/>
            <a:ext cx="1046678" cy="252730"/>
          </a:xfrm>
          <a:prstGeom prst="rect">
            <a:avLst/>
          </a:prstGeom>
          <a:noFill/>
        </p:spPr>
        <p:txBody>
          <a:bodyPr wrap="square" rtlCol="0">
            <a:spAutoFit/>
          </a:bodyPr>
          <a:p>
            <a:r>
              <a:rPr lang="zh-CN" altLang="en-US" sz="1050" dirty="0">
                <a:latin typeface="+mn-ea"/>
                <a:cs typeface="+mn-ea"/>
              </a:rPr>
              <a:t>个体学习机</a:t>
            </a:r>
            <a:r>
              <a:rPr lang="en-US" altLang="zh-CN" sz="1050" i="1" dirty="0" err="1">
                <a:latin typeface="Times New Roman" panose="02020603050405020304" pitchFamily="18" charset="0"/>
                <a:cs typeface="Times New Roman" panose="02020603050405020304" pitchFamily="18" charset="0"/>
              </a:rPr>
              <a:t>L</a:t>
            </a:r>
            <a:r>
              <a:rPr lang="en-US" altLang="zh-CN" sz="1050" i="1" baseline="-25000" dirty="0" err="1">
                <a:latin typeface="Times New Roman" panose="02020603050405020304" pitchFamily="18" charset="0"/>
                <a:cs typeface="Times New Roman" panose="02020603050405020304" pitchFamily="18" charset="0"/>
              </a:rPr>
              <a:t>m</a:t>
            </a:r>
            <a:endParaRPr lang="zh-CN" altLang="en-US" sz="1050" i="1" baseline="-25000" dirty="0">
              <a:latin typeface="Times New Roman" panose="02020603050405020304" pitchFamily="18" charset="0"/>
              <a:cs typeface="Times New Roman" panose="02020603050405020304" pitchFamily="18" charset="0"/>
            </a:endParaRPr>
          </a:p>
        </p:txBody>
      </p:sp>
      <p:sp>
        <p:nvSpPr>
          <p:cNvPr id="34" name="文本框 33"/>
          <p:cNvSpPr txBox="1"/>
          <p:nvPr>
            <p:custDataLst>
              <p:tags r:id="rId25"/>
            </p:custDataLst>
          </p:nvPr>
        </p:nvSpPr>
        <p:spPr>
          <a:xfrm>
            <a:off x="4569439" y="3512380"/>
            <a:ext cx="648072" cy="369332"/>
          </a:xfrm>
          <a:prstGeom prst="rect">
            <a:avLst/>
          </a:prstGeom>
          <a:noFill/>
        </p:spPr>
        <p:txBody>
          <a:bodyPr wrap="square" rtlCol="0">
            <a:spAutoFit/>
          </a:bodyPr>
          <a:p>
            <a:r>
              <a:rPr lang="en-US" altLang="zh-CN" dirty="0">
                <a:latin typeface="+mn-ea"/>
              </a:rPr>
              <a:t>……</a:t>
            </a:r>
            <a:endParaRPr lang="en-US" altLang="zh-CN" dirty="0">
              <a:latin typeface="+mn-ea"/>
            </a:endParaRPr>
          </a:p>
        </p:txBody>
      </p:sp>
      <p:cxnSp>
        <p:nvCxnSpPr>
          <p:cNvPr id="35" name="直接连接符 34"/>
          <p:cNvCxnSpPr/>
          <p:nvPr>
            <p:custDataLst>
              <p:tags r:id="rId26"/>
            </p:custDataLst>
          </p:nvPr>
        </p:nvCxnSpPr>
        <p:spPr>
          <a:xfrm>
            <a:off x="5582673" y="3068960"/>
            <a:ext cx="0" cy="1440160"/>
          </a:xfrm>
          <a:prstGeom prst="line">
            <a:avLst/>
          </a:prstGeom>
        </p:spPr>
        <p:style>
          <a:lnRef idx="1">
            <a:schemeClr val="dk1"/>
          </a:lnRef>
          <a:fillRef idx="0">
            <a:schemeClr val="dk1"/>
          </a:fillRef>
          <a:effectRef idx="0">
            <a:schemeClr val="dk1"/>
          </a:effectRef>
          <a:fontRef idx="minor">
            <a:schemeClr val="tx1"/>
          </a:fontRef>
        </p:style>
      </p:cxnSp>
      <p:cxnSp>
        <p:nvCxnSpPr>
          <p:cNvPr id="36" name="直接箭头连接符 35"/>
          <p:cNvCxnSpPr/>
          <p:nvPr>
            <p:custDataLst>
              <p:tags r:id="rId27"/>
            </p:custDataLst>
          </p:nvPr>
        </p:nvCxnSpPr>
        <p:spPr>
          <a:xfrm>
            <a:off x="5364088" y="3755778"/>
            <a:ext cx="3786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直接连接符 37"/>
          <p:cNvCxnSpPr/>
          <p:nvPr>
            <p:custDataLst>
              <p:tags r:id="rId28"/>
            </p:custDataLst>
          </p:nvPr>
        </p:nvCxnSpPr>
        <p:spPr>
          <a:xfrm flipH="1">
            <a:off x="5364088" y="3068960"/>
            <a:ext cx="218585" cy="0"/>
          </a:xfrm>
          <a:prstGeom prst="line">
            <a:avLst/>
          </a:prstGeom>
        </p:spPr>
        <p:style>
          <a:lnRef idx="1">
            <a:schemeClr val="dk1"/>
          </a:lnRef>
          <a:fillRef idx="0">
            <a:schemeClr val="dk1"/>
          </a:fillRef>
          <a:effectRef idx="0">
            <a:schemeClr val="dk1"/>
          </a:effectRef>
          <a:fontRef idx="minor">
            <a:schemeClr val="tx1"/>
          </a:fontRef>
        </p:style>
      </p:cxnSp>
      <p:cxnSp>
        <p:nvCxnSpPr>
          <p:cNvPr id="41" name="直接连接符 40"/>
          <p:cNvCxnSpPr/>
          <p:nvPr>
            <p:custDataLst>
              <p:tags r:id="rId29"/>
            </p:custDataLst>
          </p:nvPr>
        </p:nvCxnSpPr>
        <p:spPr>
          <a:xfrm flipH="1">
            <a:off x="5364088" y="4505300"/>
            <a:ext cx="218585" cy="0"/>
          </a:xfrm>
          <a:prstGeom prst="line">
            <a:avLst/>
          </a:prstGeom>
        </p:spPr>
        <p:style>
          <a:lnRef idx="1">
            <a:schemeClr val="dk1"/>
          </a:lnRef>
          <a:fillRef idx="0">
            <a:schemeClr val="dk1"/>
          </a:fillRef>
          <a:effectRef idx="0">
            <a:schemeClr val="dk1"/>
          </a:effectRef>
          <a:fontRef idx="minor">
            <a:schemeClr val="tx1"/>
          </a:fontRef>
        </p:style>
      </p:cxnSp>
      <p:sp>
        <p:nvSpPr>
          <p:cNvPr id="43" name="椭圆 42"/>
          <p:cNvSpPr/>
          <p:nvPr>
            <p:custDataLst>
              <p:tags r:id="rId30"/>
            </p:custDataLst>
          </p:nvPr>
        </p:nvSpPr>
        <p:spPr>
          <a:xfrm rot="5400000">
            <a:off x="5549231" y="3531680"/>
            <a:ext cx="936104" cy="432048"/>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latin typeface="+mn-ea"/>
            </a:endParaRPr>
          </a:p>
        </p:txBody>
      </p:sp>
      <p:sp>
        <p:nvSpPr>
          <p:cNvPr id="44" name="文本框 43"/>
          <p:cNvSpPr txBox="1"/>
          <p:nvPr>
            <p:custDataLst>
              <p:tags r:id="rId31"/>
            </p:custDataLst>
          </p:nvPr>
        </p:nvSpPr>
        <p:spPr>
          <a:xfrm>
            <a:off x="5859828" y="3525765"/>
            <a:ext cx="432048" cy="461665"/>
          </a:xfrm>
          <a:prstGeom prst="rect">
            <a:avLst/>
          </a:prstGeom>
          <a:noFill/>
        </p:spPr>
        <p:txBody>
          <a:bodyPr wrap="square" rtlCol="0">
            <a:spAutoFit/>
          </a:bodyPr>
          <a:p>
            <a:r>
              <a:rPr lang="zh-CN" altLang="en-US" sz="1200" dirty="0">
                <a:latin typeface="+mn-ea"/>
              </a:rPr>
              <a:t>集成</a:t>
            </a:r>
            <a:endParaRPr lang="zh-CN" altLang="en-US" sz="1200" dirty="0">
              <a:latin typeface="+mn-ea"/>
            </a:endParaRPr>
          </a:p>
        </p:txBody>
      </p:sp>
      <p:sp>
        <p:nvSpPr>
          <p:cNvPr id="45" name="文本框 44"/>
          <p:cNvSpPr txBox="1"/>
          <p:nvPr>
            <p:custDataLst>
              <p:tags r:id="rId32"/>
            </p:custDataLst>
          </p:nvPr>
        </p:nvSpPr>
        <p:spPr>
          <a:xfrm>
            <a:off x="6760717" y="3437236"/>
            <a:ext cx="470613" cy="598805"/>
          </a:xfrm>
          <a:prstGeom prst="rect">
            <a:avLst/>
          </a:prstGeom>
          <a:noFill/>
        </p:spPr>
        <p:txBody>
          <a:bodyPr wrap="square" rtlCol="0">
            <a:spAutoFit/>
          </a:bodyPr>
          <a:p>
            <a:pPr algn="ctr"/>
            <a:r>
              <a:rPr lang="zh-CN" altLang="en-US" sz="1100" dirty="0">
                <a:latin typeface="+mn-ea"/>
                <a:cs typeface="+mn-ea"/>
              </a:rPr>
              <a:t>集成模型</a:t>
            </a:r>
            <a:r>
              <a:rPr lang="en-US" altLang="zh-CN" sz="1100" i="1" dirty="0">
                <a:latin typeface="Times New Roman" panose="02020603050405020304" pitchFamily="18" charset="0"/>
                <a:cs typeface="Times New Roman" panose="02020603050405020304" pitchFamily="18" charset="0"/>
              </a:rPr>
              <a:t>L</a:t>
            </a:r>
            <a:endParaRPr lang="zh-CN" altLang="en-US" sz="1100" i="1" dirty="0">
              <a:latin typeface="Times New Roman" panose="02020603050405020304" pitchFamily="18" charset="0"/>
              <a:cs typeface="Times New Roman" panose="02020603050405020304" pitchFamily="18" charset="0"/>
            </a:endParaRPr>
          </a:p>
        </p:txBody>
      </p:sp>
      <p:sp>
        <p:nvSpPr>
          <p:cNvPr id="46" name="矩形 45"/>
          <p:cNvSpPr/>
          <p:nvPr>
            <p:custDataLst>
              <p:tags r:id="rId33"/>
            </p:custDataLst>
          </p:nvPr>
        </p:nvSpPr>
        <p:spPr>
          <a:xfrm>
            <a:off x="6740155" y="3384748"/>
            <a:ext cx="534237" cy="720080"/>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latin typeface="+mn-ea"/>
            </a:endParaRPr>
          </a:p>
        </p:txBody>
      </p:sp>
      <p:cxnSp>
        <p:nvCxnSpPr>
          <p:cNvPr id="47" name="直接箭头连接符 46"/>
          <p:cNvCxnSpPr/>
          <p:nvPr>
            <p:custDataLst>
              <p:tags r:id="rId34"/>
            </p:custDataLst>
          </p:nvPr>
        </p:nvCxnSpPr>
        <p:spPr>
          <a:xfrm>
            <a:off x="6266349" y="3755777"/>
            <a:ext cx="4407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文本框 50"/>
          <p:cNvSpPr txBox="1"/>
          <p:nvPr>
            <p:custDataLst>
              <p:tags r:id="rId35"/>
            </p:custDataLst>
          </p:nvPr>
        </p:nvSpPr>
        <p:spPr>
          <a:xfrm>
            <a:off x="3131841" y="4941703"/>
            <a:ext cx="2880319" cy="275590"/>
          </a:xfrm>
          <a:prstGeom prst="rect">
            <a:avLst/>
          </a:prstGeom>
          <a:noFill/>
        </p:spPr>
        <p:txBody>
          <a:bodyPr wrap="square" rtlCol="0">
            <a:spAutoFit/>
          </a:bodyPr>
          <a:p>
            <a:pPr algn="ctr"/>
            <a:r>
              <a:rPr lang="en-US" altLang="zh-CN" sz="1200" dirty="0"/>
              <a:t>Bagging</a:t>
            </a:r>
            <a:r>
              <a:rPr lang="zh-CN" altLang="en-US" sz="1200" dirty="0"/>
              <a:t>集成学习流程图</a:t>
            </a:r>
            <a:endParaRPr lang="zh-CN" altLang="en-US" sz="12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en-US" altLang="zh-CN" b="1" dirty="0">
                <a:latin typeface="黑体" panose="02010609060101010101" pitchFamily="49" charset="-122"/>
                <a:ea typeface="黑体" panose="02010609060101010101" pitchFamily="49" charset="-122"/>
              </a:rPr>
              <a:t>Bagging</a:t>
            </a:r>
            <a:r>
              <a:rPr lang="zh-CN" altLang="en-US" b="1" dirty="0">
                <a:latin typeface="黑体" panose="02010609060101010101" pitchFamily="49" charset="-122"/>
                <a:ea typeface="黑体" panose="02010609060101010101" pitchFamily="49" charset="-122"/>
              </a:rPr>
              <a:t>集成策略</a:t>
            </a:r>
            <a:endParaRPr lang="en-US" altLang="zh-CN"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en-US" altLang="zh-CN" sz="2800" b="1" dirty="0">
                <a:latin typeface="黑体" panose="02010609060101010101" pitchFamily="49" charset="-122"/>
                <a:ea typeface="黑体" panose="02010609060101010101" pitchFamily="49" charset="-122"/>
              </a:rPr>
              <a:t>Bagging</a:t>
            </a:r>
            <a:r>
              <a:rPr lang="zh-CN" altLang="en-US" sz="2800" b="1" dirty="0">
                <a:latin typeface="黑体" panose="02010609060101010101" pitchFamily="49" charset="-122"/>
                <a:ea typeface="黑体" panose="02010609060101010101" pitchFamily="49" charset="-122"/>
              </a:rPr>
              <a:t>算法特点</a:t>
            </a:r>
            <a:endParaRPr lang="en-US" altLang="zh-CN" sz="2400" dirty="0">
              <a:latin typeface="+mn-ea"/>
              <a:cs typeface="+mn-ea"/>
            </a:endParaRPr>
          </a:p>
          <a:p>
            <a:pPr lvl="1"/>
            <a:r>
              <a:rPr kumimoji="1" lang="zh-CN" altLang="en-US" sz="2400" dirty="0" smtClean="0">
                <a:sym typeface="+mn-ea"/>
              </a:rPr>
              <a:t>时间复杂度低</a:t>
            </a:r>
            <a:endParaRPr kumimoji="1" lang="zh-CN" altLang="en-US" sz="2400" dirty="0" smtClean="0">
              <a:sym typeface="+mn-ea"/>
            </a:endParaRPr>
          </a:p>
          <a:p>
            <a:pPr lvl="2"/>
            <a:r>
              <a:rPr kumimoji="1" lang="zh-CN" altLang="en-US" sz="2055" dirty="0" smtClean="0">
                <a:sym typeface="+mn-ea"/>
              </a:rPr>
              <a:t>假定基学习器的计算复杂度为</a:t>
            </a:r>
            <a:r>
              <a:rPr kumimoji="1" lang="en-US" altLang="zh-CN" sz="2055" dirty="0" smtClean="0">
                <a:sym typeface="+mn-ea"/>
              </a:rPr>
              <a:t>O(m)</a:t>
            </a:r>
            <a:r>
              <a:rPr kumimoji="1" lang="zh-CN" altLang="en-US" sz="2055" dirty="0" smtClean="0">
                <a:sym typeface="+mn-ea"/>
              </a:rPr>
              <a:t>，采样与投票</a:t>
            </a:r>
            <a:r>
              <a:rPr kumimoji="1" lang="en-US" altLang="zh-CN" sz="2055" dirty="0" smtClean="0">
                <a:sym typeface="+mn-ea"/>
              </a:rPr>
              <a:t>/</a:t>
            </a:r>
            <a:r>
              <a:rPr kumimoji="1" lang="zh-CN" altLang="en-US" sz="2055" dirty="0" smtClean="0">
                <a:sym typeface="+mn-ea"/>
              </a:rPr>
              <a:t>平均过程的复杂度为</a:t>
            </a:r>
            <a:r>
              <a:rPr kumimoji="1" lang="en-US" altLang="zh-CN" sz="2055" dirty="0" smtClean="0">
                <a:sym typeface="+mn-ea"/>
              </a:rPr>
              <a:t>O(s)</a:t>
            </a:r>
            <a:r>
              <a:rPr kumimoji="1" lang="zh-CN" altLang="en-US" sz="2055" dirty="0" smtClean="0">
                <a:sym typeface="+mn-ea"/>
              </a:rPr>
              <a:t>，则</a:t>
            </a:r>
            <a:r>
              <a:rPr kumimoji="1" lang="en-US" altLang="zh-CN" sz="2055" dirty="0">
                <a:sym typeface="+mn-ea"/>
              </a:rPr>
              <a:t>bagging</a:t>
            </a:r>
            <a:r>
              <a:rPr kumimoji="1" lang="zh-CN" altLang="en-US" sz="2055" dirty="0">
                <a:sym typeface="+mn-ea"/>
              </a:rPr>
              <a:t>的复杂度大致为</a:t>
            </a:r>
            <a:r>
              <a:rPr kumimoji="1" lang="en-US" altLang="zh-CN" sz="2055" dirty="0">
                <a:sym typeface="+mn-ea"/>
              </a:rPr>
              <a:t>T(O(m)+O(s</a:t>
            </a:r>
            <a:r>
              <a:rPr kumimoji="1" lang="en-US" altLang="zh-CN" sz="2055" dirty="0" smtClean="0">
                <a:sym typeface="+mn-ea"/>
              </a:rPr>
              <a:t>))</a:t>
            </a:r>
            <a:endParaRPr kumimoji="1" lang="en-US" altLang="zh-CN" sz="2055" dirty="0" smtClean="0">
              <a:sym typeface="+mn-ea"/>
            </a:endParaRPr>
          </a:p>
          <a:p>
            <a:pPr lvl="2"/>
            <a:r>
              <a:rPr kumimoji="1" lang="zh-CN" altLang="en-US" sz="2055" dirty="0" smtClean="0">
                <a:sym typeface="+mn-ea"/>
              </a:rPr>
              <a:t>由于</a:t>
            </a:r>
            <a:r>
              <a:rPr kumimoji="1" lang="en-US" altLang="zh-CN" sz="2055" dirty="0">
                <a:sym typeface="+mn-ea"/>
              </a:rPr>
              <a:t>O(s)</a:t>
            </a:r>
            <a:r>
              <a:rPr kumimoji="1" lang="zh-CN" altLang="en-US" sz="2055" dirty="0">
                <a:sym typeface="+mn-ea"/>
              </a:rPr>
              <a:t>很</a:t>
            </a:r>
            <a:r>
              <a:rPr kumimoji="1" lang="zh-CN" altLang="en-US" sz="2055" dirty="0" smtClean="0">
                <a:sym typeface="+mn-ea"/>
              </a:rPr>
              <a:t>小且</a:t>
            </a:r>
            <a:r>
              <a:rPr kumimoji="1" lang="en-US" altLang="zh-CN" sz="2055" dirty="0" smtClean="0">
                <a:sym typeface="+mn-ea"/>
              </a:rPr>
              <a:t>T</a:t>
            </a:r>
            <a:r>
              <a:rPr kumimoji="1" lang="zh-CN" altLang="en-US" sz="2055" dirty="0" smtClean="0">
                <a:sym typeface="+mn-ea"/>
              </a:rPr>
              <a:t>是一个不大的常数</a:t>
            </a:r>
            <a:endParaRPr kumimoji="1" lang="en-US" altLang="zh-CN" sz="2055" dirty="0" smtClean="0">
              <a:sym typeface="+mn-ea"/>
            </a:endParaRPr>
          </a:p>
          <a:p>
            <a:pPr lvl="2"/>
            <a:r>
              <a:rPr kumimoji="1" lang="zh-CN" altLang="en-US" sz="2055" dirty="0" smtClean="0">
                <a:sym typeface="+mn-ea"/>
              </a:rPr>
              <a:t>因此训练一个</a:t>
            </a:r>
            <a:r>
              <a:rPr kumimoji="1" lang="en-US" altLang="zh-CN" sz="2055" dirty="0" smtClean="0">
                <a:sym typeface="+mn-ea"/>
              </a:rPr>
              <a:t>bagging</a:t>
            </a:r>
            <a:r>
              <a:rPr kumimoji="1" lang="zh-CN" altLang="en-US" sz="2055" dirty="0" smtClean="0">
                <a:sym typeface="+mn-ea"/>
              </a:rPr>
              <a:t>集成与直接使用基学习器的复杂度同阶</a:t>
            </a:r>
            <a:endParaRPr kumimoji="1" lang="zh-CN" altLang="en-US" sz="2055" dirty="0" smtClean="0">
              <a:sym typeface="+mn-ea"/>
            </a:endParaRPr>
          </a:p>
          <a:p>
            <a:pPr lvl="1"/>
            <a:r>
              <a:rPr kumimoji="1" lang="zh-CN" altLang="en-US" sz="2400" dirty="0" smtClean="0">
                <a:sym typeface="+mn-ea"/>
              </a:rPr>
              <a:t>可使用包外估计</a:t>
            </a:r>
            <a:endParaRPr lang="en-US" altLang="zh-CN" sz="2400" dirty="0">
              <a:latin typeface="+mn-ea"/>
              <a:cs typeface="+mn-ea"/>
            </a:endParaRPr>
          </a:p>
          <a:p>
            <a:pPr lvl="1"/>
            <a:endParaRPr lang="en-US" altLang="zh-CN" sz="2400" dirty="0">
              <a:latin typeface="+mn-ea"/>
              <a:cs typeface="+mn-ea"/>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en-US" altLang="zh-CN" b="1" dirty="0">
                <a:latin typeface="黑体" panose="02010609060101010101" pitchFamily="49" charset="-122"/>
                <a:ea typeface="黑体" panose="02010609060101010101" pitchFamily="49" charset="-122"/>
              </a:rPr>
              <a:t>Bagging</a:t>
            </a:r>
            <a:r>
              <a:rPr lang="zh-CN" altLang="en-US" b="1" dirty="0">
                <a:latin typeface="黑体" panose="02010609060101010101" pitchFamily="49" charset="-122"/>
                <a:ea typeface="黑体" panose="02010609060101010101" pitchFamily="49" charset="-122"/>
              </a:rPr>
              <a:t>集成策略</a:t>
            </a:r>
            <a:endParaRPr lang="en-US" altLang="zh-CN" b="1"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3" name="副标题 2"/>
              <p:cNvSpPr>
                <a:spLocks noGrp="1"/>
              </p:cNvSpPr>
              <p:nvPr>
                <p:ph type="subTitle" idx="4294967295"/>
              </p:nvPr>
            </p:nvSpPr>
            <p:spPr>
              <a:xfrm>
                <a:off x="395536" y="1124744"/>
                <a:ext cx="8352928" cy="5256584"/>
              </a:xfrm>
              <a:prstGeom prst="rect">
                <a:avLst/>
              </a:prstGeom>
            </p:spPr>
            <p:txBody>
              <a:bodyPr/>
              <a:lstStyle/>
              <a:p>
                <a:r>
                  <a:rPr lang="zh-CN" sz="2800" b="1" dirty="0">
                    <a:latin typeface="黑体" panose="02010609060101010101" pitchFamily="49" charset="-122"/>
                    <a:ea typeface="黑体" panose="02010609060101010101" pitchFamily="49" charset="-122"/>
                  </a:rPr>
                  <a:t>包外估计</a:t>
                </a:r>
                <a:endParaRPr lang="zh-CN" sz="2800" b="1" dirty="0">
                  <a:latin typeface="黑体" panose="02010609060101010101" pitchFamily="49" charset="-122"/>
                  <a:ea typeface="黑体" panose="02010609060101010101" pitchFamily="49" charset="-122"/>
                </a:endParaRPr>
              </a:p>
              <a:p>
                <a:pPr marL="0" indent="0">
                  <a:buNone/>
                </a:pPr>
                <a:r>
                  <a:rPr lang="en-US" altLang="zh-CN" sz="2400" dirty="0" smtClean="0">
                    <a:latin typeface="Cambria Math" panose="02040503050406030204" pitchFamily="18" charset="0"/>
                  </a:rPr>
                  <a:t>       </a:t>
                </a:r>
                <a14:m>
                  <m:oMath xmlns:m="http://schemas.openxmlformats.org/officeDocument/2006/math">
                    <m:sSup>
                      <m:sSupPr>
                        <m:ctrlPr>
                          <a:rPr lang="en-US" altLang="zh-CN" sz="2400" b="0" i="1" dirty="0" smtClean="0">
                            <a:latin typeface="Cambria Math" panose="02040503050406030204" pitchFamily="18" charset="0"/>
                          </a:rPr>
                        </m:ctrlPr>
                      </m:sSupPr>
                      <m:e>
                        <m:r>
                          <a:rPr lang="en-US" altLang="zh-CN" sz="2400" i="1" dirty="0">
                            <a:latin typeface="Cambria Math" panose="02040503050406030204" pitchFamily="18" charset="0"/>
                          </a:rPr>
                          <m:t>𝐻</m:t>
                        </m:r>
                      </m:e>
                      <m:sup>
                        <m:r>
                          <a:rPr lang="en-US" altLang="zh-CN" sz="2400" b="0" i="1" dirty="0" smtClean="0">
                            <a:latin typeface="Cambria Math" panose="02040503050406030204" pitchFamily="18" charset="0"/>
                          </a:rPr>
                          <m:t>𝑜𝑜𝑏</m:t>
                        </m:r>
                      </m:sup>
                    </m:sSup>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𝑥</m:t>
                    </m:r>
                    <m:r>
                      <a:rPr lang="en-US" altLang="zh-CN" sz="2400" b="0" i="1" dirty="0" smtClean="0">
                        <a:latin typeface="Cambria Math" panose="02040503050406030204" pitchFamily="18" charset="0"/>
                      </a:rPr>
                      <m:t>)</m:t>
                    </m:r>
                  </m:oMath>
                </a14:m>
                <a:r>
                  <a:rPr lang="zh-CN" altLang="en-US" sz="2400" dirty="0" smtClean="0">
                    <a:sym typeface="+mn-ea"/>
                  </a:rPr>
                  <a:t>表示对样本</a:t>
                </a:r>
                <a14:m>
                  <m:oMath xmlns:m="http://schemas.openxmlformats.org/officeDocument/2006/math">
                    <m:r>
                      <a:rPr lang="en-US" altLang="zh-CN" sz="2400" i="1" dirty="0">
                        <a:latin typeface="Cambria Math" panose="02040503050406030204" pitchFamily="18" charset="0"/>
                      </a:rPr>
                      <m:t>𝑥</m:t>
                    </m:r>
                    <m:r>
                      <a:rPr lang="zh-CN" altLang="en-US" sz="2400" i="1" dirty="0" smtClean="0">
                        <a:latin typeface="Cambria Math" panose="02040503050406030204" pitchFamily="18" charset="0"/>
                      </a:rPr>
                      <m:t>的</m:t>
                    </m:r>
                  </m:oMath>
                </a14:m>
                <a:r>
                  <a:rPr lang="zh-CN" altLang="en-US" sz="2400" dirty="0" smtClean="0">
                    <a:sym typeface="+mn-ea"/>
                  </a:rPr>
                  <a:t>包外预测，即仅考虑那些未使用样本</a:t>
                </a:r>
                <a14:m>
                  <m:oMath xmlns:m="http://schemas.openxmlformats.org/officeDocument/2006/math">
                    <m:r>
                      <a:rPr lang="en-US" altLang="zh-CN" sz="2400" i="1" dirty="0">
                        <a:latin typeface="Cambria Math" panose="02040503050406030204" pitchFamily="18" charset="0"/>
                      </a:rPr>
                      <m:t>𝑥</m:t>
                    </m:r>
                  </m:oMath>
                </a14:m>
                <a:r>
                  <a:rPr lang="zh-CN" altLang="en-US" sz="2400" dirty="0" smtClean="0">
                    <a:sym typeface="+mn-ea"/>
                  </a:rPr>
                  <a:t>训练的基学习器在</a:t>
                </a:r>
                <a14:m>
                  <m:oMath xmlns:m="http://schemas.openxmlformats.org/officeDocument/2006/math">
                    <m:r>
                      <a:rPr lang="en-US" altLang="zh-CN" sz="2400" i="1" dirty="0">
                        <a:latin typeface="Cambria Math" panose="02040503050406030204" pitchFamily="18" charset="0"/>
                      </a:rPr>
                      <m:t>𝑥</m:t>
                    </m:r>
                    <m:r>
                      <a:rPr lang="zh-CN" altLang="en-US" sz="2400" i="1" dirty="0" smtClean="0">
                        <a:latin typeface="Cambria Math" panose="02040503050406030204" pitchFamily="18" charset="0"/>
                      </a:rPr>
                      <m:t>上</m:t>
                    </m:r>
                    <m:r>
                      <a:rPr lang="zh-CN" altLang="en-US" sz="2400" i="1" dirty="0">
                        <a:latin typeface="Cambria Math" panose="02040503050406030204" pitchFamily="18" charset="0"/>
                      </a:rPr>
                      <m:t>的</m:t>
                    </m:r>
                  </m:oMath>
                </a14:m>
                <a:r>
                  <a:rPr lang="zh-CN" altLang="en-US" sz="2400" dirty="0" smtClean="0">
                    <a:sym typeface="+mn-ea"/>
                  </a:rPr>
                  <a:t>预测</a:t>
                </a:r>
                <a:endParaRPr kumimoji="1" lang="zh-CN" altLang="en-US" sz="2400" dirty="0" smtClean="0">
                  <a:sym typeface="+mn-ea"/>
                </a:endParaRPr>
              </a:p>
              <a:p>
                <a:pPr lvl="1"/>
                <a:endParaRPr lang="en-US" altLang="zh-CN" sz="2400" dirty="0">
                  <a:latin typeface="+mn-ea"/>
                  <a:cs typeface="+mn-ea"/>
                </a:endParaRPr>
              </a:p>
              <a:p>
                <a:pPr lvl="1"/>
                <a:endParaRPr lang="en-US" altLang="zh-CN" sz="2400" dirty="0">
                  <a:latin typeface="+mn-ea"/>
                  <a:cs typeface="+mn-ea"/>
                </a:endParaRPr>
              </a:p>
              <a:p>
                <a:pPr lvl="1"/>
                <a:r>
                  <a:rPr lang="en-US" altLang="zh-CN" sz="2400" dirty="0" smtClean="0">
                    <a:sym typeface="+mn-ea"/>
                  </a:rPr>
                  <a:t>Bagging</a:t>
                </a:r>
                <a:r>
                  <a:rPr lang="zh-CN" altLang="en-US" sz="2400" dirty="0" smtClean="0">
                    <a:sym typeface="+mn-ea"/>
                  </a:rPr>
                  <a:t>泛化误差的包外估计为：</a:t>
                </a:r>
                <a:endParaRPr lang="en-US" altLang="zh-CN" sz="2400" dirty="0">
                  <a:latin typeface="+mn-ea"/>
                  <a:cs typeface="+mn-ea"/>
                </a:endParaRPr>
              </a:p>
            </p:txBody>
          </p:sp>
        </mc:Choice>
        <mc:Fallback>
          <p:sp>
            <p:nvSpPr>
              <p:cNvPr id="3" name="副标题 2"/>
              <p:cNvSpPr>
                <a:spLocks noRot="1" noChangeAspect="1" noMove="1" noResize="1" noEditPoints="1" noAdjustHandles="1" noChangeArrowheads="1" noChangeShapeType="1" noTextEdit="1"/>
              </p:cNvSpPr>
              <p:nvPr>
                <p:ph type="subTitle" idx="4294967295"/>
              </p:nvPr>
            </p:nvSpPr>
            <p:spPr>
              <a:xfrm>
                <a:off x="395536" y="1124744"/>
                <a:ext cx="8352928" cy="5256584"/>
              </a:xfrm>
              <a:prstGeom prst="rect">
                <a:avLst/>
              </a:prstGeom>
              <a:blipFill rotWithShape="1">
                <a:blip r:embed="rId1"/>
                <a:stretch>
                  <a:fillRect l="-7" t="-3" r="1" b="4"/>
                </a:stretch>
              </a:blipFill>
            </p:spPr>
            <p:txBody>
              <a:bodyPr/>
              <a:lstStyle/>
              <a:p>
                <a:r>
                  <a:rPr lang="zh-CN" altLang="en-US">
                    <a:noFill/>
                  </a:rPr>
                  <a:t> </a:t>
                </a:r>
              </a:p>
            </p:txBody>
          </p:sp>
        </mc:Fallback>
      </mc:AlternateContent>
      <p:pic>
        <p:nvPicPr>
          <p:cNvPr id="7" name="图片 6"/>
          <p:cNvPicPr>
            <a:picLocks noChangeAspect="1"/>
          </p:cNvPicPr>
          <p:nvPr>
            <p:custDataLst>
              <p:tags r:id="rId2"/>
            </p:custDataLst>
          </p:nvPr>
        </p:nvPicPr>
        <p:blipFill>
          <a:blip r:embed="rId3"/>
          <a:stretch>
            <a:fillRect/>
          </a:stretch>
        </p:blipFill>
        <p:spPr>
          <a:xfrm>
            <a:off x="1907540" y="2493010"/>
            <a:ext cx="4941570" cy="786765"/>
          </a:xfrm>
          <a:prstGeom prst="rect">
            <a:avLst/>
          </a:prstGeom>
        </p:spPr>
      </p:pic>
      <p:pic>
        <p:nvPicPr>
          <p:cNvPr id="9" name="图片 8"/>
          <p:cNvPicPr>
            <a:picLocks noChangeAspect="1"/>
          </p:cNvPicPr>
          <p:nvPr>
            <p:custDataLst>
              <p:tags r:id="rId4"/>
            </p:custDataLst>
          </p:nvPr>
        </p:nvPicPr>
        <p:blipFill>
          <a:blip r:embed="rId5"/>
          <a:stretch>
            <a:fillRect/>
          </a:stretch>
        </p:blipFill>
        <p:spPr>
          <a:xfrm>
            <a:off x="2771775" y="4077335"/>
            <a:ext cx="3261360" cy="714375"/>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4294967295"/>
          </p:nvPr>
        </p:nvSpPr>
        <p:spPr>
          <a:xfrm>
            <a:off x="395536" y="1124744"/>
            <a:ext cx="8352928" cy="5256584"/>
          </a:xfrm>
          <a:prstGeom prst="rect">
            <a:avLst/>
          </a:prstGeom>
        </p:spPr>
        <p:txBody>
          <a:bodyPr/>
          <a:lstStyle/>
          <a:p>
            <a:r>
              <a:rPr lang="en-US" altLang="zh-CN" sz="2800" b="1" dirty="0">
                <a:latin typeface="黑体" panose="02010609060101010101" pitchFamily="49" charset="-122"/>
                <a:ea typeface="黑体" panose="02010609060101010101" pitchFamily="49" charset="-122"/>
              </a:rPr>
              <a:t>Bagging</a:t>
            </a:r>
            <a:r>
              <a:rPr lang="zh-CN" altLang="en-US" sz="2800" b="1" dirty="0">
                <a:latin typeface="黑体" panose="02010609060101010101" pitchFamily="49" charset="-122"/>
                <a:ea typeface="黑体" panose="02010609060101010101" pitchFamily="49" charset="-122"/>
              </a:rPr>
              <a:t>实验</a:t>
            </a:r>
            <a:endParaRPr lang="zh-CN" sz="2800" b="1" dirty="0">
              <a:latin typeface="黑体" panose="02010609060101010101" pitchFamily="49" charset="-122"/>
              <a:ea typeface="黑体" panose="02010609060101010101" pitchFamily="49" charset="-122"/>
            </a:endParaRPr>
          </a:p>
          <a:p>
            <a:pPr marL="0" indent="0">
              <a:buNone/>
            </a:pPr>
            <a:r>
              <a:rPr lang="en-US" altLang="zh-CN" sz="2400" dirty="0" smtClean="0">
                <a:latin typeface="Cambria Math" panose="02040503050406030204" pitchFamily="18" charset="0"/>
              </a:rPr>
              <a:t>       </a:t>
            </a:r>
            <a:endParaRPr lang="en-US" altLang="zh-CN" sz="2400" dirty="0" smtClean="0">
              <a:latin typeface="Cambria Math" panose="02040503050406030204" pitchFamily="18" charset="0"/>
            </a:endParaRPr>
          </a:p>
          <a:p>
            <a:pPr marL="0" indent="0">
              <a:buNone/>
            </a:pPr>
            <a:endParaRPr lang="en-US" altLang="zh-CN" sz="2400" dirty="0" smtClean="0">
              <a:latin typeface="Cambria Math" panose="02040503050406030204" pitchFamily="18" charset="0"/>
              <a:cs typeface="+mn-ea"/>
            </a:endParaRPr>
          </a:p>
          <a:p>
            <a:pPr marL="0" indent="0">
              <a:buNone/>
            </a:pPr>
            <a:endParaRPr lang="en-US" altLang="zh-CN" sz="2400" dirty="0" smtClean="0">
              <a:latin typeface="Cambria Math" panose="02040503050406030204" pitchFamily="18" charset="0"/>
              <a:cs typeface="+mn-ea"/>
            </a:endParaRPr>
          </a:p>
          <a:p>
            <a:pPr marL="0" indent="0">
              <a:buNone/>
            </a:pPr>
            <a:endParaRPr lang="en-US" altLang="zh-CN" sz="2400" dirty="0" smtClean="0">
              <a:latin typeface="Cambria Math" panose="02040503050406030204" pitchFamily="18" charset="0"/>
              <a:cs typeface="+mn-ea"/>
            </a:endParaRPr>
          </a:p>
          <a:p>
            <a:pPr marL="0" indent="0">
              <a:buNone/>
            </a:pPr>
            <a:endParaRPr lang="en-US" altLang="zh-CN" sz="2400" dirty="0">
              <a:latin typeface="+mn-ea"/>
              <a:cs typeface="+mn-ea"/>
            </a:endParaRPr>
          </a:p>
          <a:p>
            <a:pPr lvl="1"/>
            <a:endParaRPr lang="en-US" altLang="zh-CN" sz="2400" dirty="0" smtClean="0">
              <a:sym typeface="+mn-ea"/>
            </a:endParaRPr>
          </a:p>
          <a:p>
            <a:pPr lvl="1"/>
            <a:endParaRPr lang="en-US" altLang="zh-CN" sz="2400" dirty="0" smtClean="0">
              <a:sym typeface="+mn-ea"/>
            </a:endParaRPr>
          </a:p>
          <a:p>
            <a:pPr lvl="1"/>
            <a:r>
              <a:rPr lang="zh-CN" altLang="en-US" sz="2400" dirty="0" smtClean="0">
                <a:sym typeface="+mn-ea"/>
              </a:rPr>
              <a:t>从偏差</a:t>
            </a:r>
            <a:r>
              <a:rPr lang="en-US" altLang="zh-CN" sz="2400" dirty="0" smtClean="0">
                <a:sym typeface="+mn-ea"/>
              </a:rPr>
              <a:t>-</a:t>
            </a:r>
            <a:r>
              <a:rPr lang="zh-CN" altLang="en-US" sz="2400" dirty="0" smtClean="0">
                <a:sym typeface="+mn-ea"/>
              </a:rPr>
              <a:t>方差的角度：</a:t>
            </a:r>
            <a:r>
              <a:rPr lang="zh-CN" altLang="en-US" sz="2400" dirty="0" smtClean="0">
                <a:solidFill>
                  <a:srgbClr val="0000FF"/>
                </a:solidFill>
                <a:sym typeface="+mn-ea"/>
              </a:rPr>
              <a:t>降低</a:t>
            </a:r>
            <a:r>
              <a:rPr lang="zh-CN" altLang="en-US" sz="2400" dirty="0">
                <a:solidFill>
                  <a:srgbClr val="0000FF"/>
                </a:solidFill>
                <a:sym typeface="+mn-ea"/>
              </a:rPr>
              <a:t>方差</a:t>
            </a:r>
            <a:r>
              <a:rPr lang="zh-CN" altLang="en-US" sz="2400" dirty="0">
                <a:sym typeface="+mn-ea"/>
              </a:rPr>
              <a:t>，在不剪枝的决策树、神经网络等易受样本影响的学习器上效果更好</a:t>
            </a:r>
            <a:endParaRPr lang="en-US" altLang="zh-CN" sz="2400" dirty="0">
              <a:latin typeface="+mn-ea"/>
              <a:cs typeface="+mn-ea"/>
            </a:endParaRPr>
          </a:p>
        </p:txBody>
      </p:sp>
      <p:sp>
        <p:nvSpPr>
          <p:cNvPr id="2" name="标题 1"/>
          <p:cNvSpPr>
            <a:spLocks noGrp="1"/>
          </p:cNvSpPr>
          <p:nvPr>
            <p:ph type="ctrTitle" idx="4294967295"/>
          </p:nvPr>
        </p:nvSpPr>
        <p:spPr>
          <a:xfrm>
            <a:off x="179512" y="46297"/>
            <a:ext cx="7772400" cy="504056"/>
          </a:xfrm>
          <a:prstGeom prst="rect">
            <a:avLst/>
          </a:prstGeom>
        </p:spPr>
        <p:txBody>
          <a:bodyPr/>
          <a:lstStyle/>
          <a:p>
            <a:r>
              <a:rPr lang="en-US" altLang="zh-CN" b="1" dirty="0">
                <a:latin typeface="黑体" panose="02010609060101010101" pitchFamily="49" charset="-122"/>
                <a:ea typeface="黑体" panose="02010609060101010101" pitchFamily="49" charset="-122"/>
              </a:rPr>
              <a:t>Bagging</a:t>
            </a:r>
            <a:r>
              <a:rPr lang="zh-CN" altLang="en-US" b="1" dirty="0">
                <a:latin typeface="黑体" panose="02010609060101010101" pitchFamily="49" charset="-122"/>
                <a:ea typeface="黑体" panose="02010609060101010101" pitchFamily="49" charset="-122"/>
              </a:rPr>
              <a:t>集成策略</a:t>
            </a:r>
            <a:endParaRPr lang="en-US" altLang="zh-CN" b="1" dirty="0">
              <a:latin typeface="黑体" panose="02010609060101010101" pitchFamily="49" charset="-122"/>
              <a:ea typeface="黑体" panose="02010609060101010101" pitchFamily="49" charset="-122"/>
            </a:endParaRPr>
          </a:p>
        </p:txBody>
      </p:sp>
      <p:cxnSp>
        <p:nvCxnSpPr>
          <p:cNvPr id="4" name="直接箭头连接符 3"/>
          <p:cNvCxnSpPr/>
          <p:nvPr>
            <p:custDataLst>
              <p:tags r:id="rId1"/>
            </p:custDataLst>
          </p:nvPr>
        </p:nvCxnSpPr>
        <p:spPr>
          <a:xfrm flipH="1" flipV="1">
            <a:off x="1093021" y="1804771"/>
            <a:ext cx="0" cy="1890000"/>
          </a:xfrm>
          <a:prstGeom prst="straightConnector1">
            <a:avLst/>
          </a:prstGeom>
          <a:ln w="19050">
            <a:headEnd type="none" w="med" len="lg"/>
            <a:tailEnd type="triangle" w="lg" len="lg"/>
          </a:ln>
        </p:spPr>
        <p:style>
          <a:lnRef idx="1">
            <a:schemeClr val="dk1"/>
          </a:lnRef>
          <a:fillRef idx="0">
            <a:schemeClr val="dk1"/>
          </a:fillRef>
          <a:effectRef idx="0">
            <a:schemeClr val="dk1"/>
          </a:effectRef>
          <a:fontRef idx="minor">
            <a:schemeClr val="tx1"/>
          </a:fontRef>
        </p:style>
      </p:cxnSp>
      <p:cxnSp>
        <p:nvCxnSpPr>
          <p:cNvPr id="5" name="直接箭头连接符 4"/>
          <p:cNvCxnSpPr/>
          <p:nvPr>
            <p:custDataLst>
              <p:tags r:id="rId2"/>
            </p:custDataLst>
          </p:nvPr>
        </p:nvCxnSpPr>
        <p:spPr>
          <a:xfrm>
            <a:off x="1086873" y="3694816"/>
            <a:ext cx="2295000" cy="0"/>
          </a:xfrm>
          <a:prstGeom prst="straightConnector1">
            <a:avLst/>
          </a:prstGeom>
          <a:ln w="19050">
            <a:headEnd type="none" w="med" len="lg"/>
            <a:tailEnd type="triangle" w="lg" len="lg"/>
          </a:ln>
        </p:spPr>
        <p:style>
          <a:lnRef idx="1">
            <a:schemeClr val="dk1"/>
          </a:lnRef>
          <a:fillRef idx="0">
            <a:schemeClr val="dk1"/>
          </a:fillRef>
          <a:effectRef idx="0">
            <a:schemeClr val="dk1"/>
          </a:effectRef>
          <a:fontRef idx="minor">
            <a:schemeClr val="tx1"/>
          </a:fontRef>
        </p:style>
      </p:cxnSp>
      <p:sp>
        <p:nvSpPr>
          <p:cNvPr id="6" name="文本框 5"/>
          <p:cNvSpPr txBox="1"/>
          <p:nvPr>
            <p:custDataLst>
              <p:tags r:id="rId3"/>
            </p:custDataLst>
          </p:nvPr>
        </p:nvSpPr>
        <p:spPr>
          <a:xfrm>
            <a:off x="950449" y="3633671"/>
            <a:ext cx="251992" cy="253916"/>
          </a:xfrm>
          <a:prstGeom prst="rect">
            <a:avLst/>
          </a:prstGeom>
          <a:noFill/>
        </p:spPr>
        <p:txBody>
          <a:bodyPr wrap="none" rtlCol="0">
            <a:spAutoFit/>
          </a:bodyPr>
          <a:p>
            <a:r>
              <a:rPr lang="en-US" altLang="zh-CN" sz="1050" dirty="0">
                <a:latin typeface="Times"/>
              </a:rPr>
              <a:t>0</a:t>
            </a:r>
            <a:endParaRPr lang="zh-CN" altLang="en-US" sz="1050" dirty="0">
              <a:latin typeface="Times"/>
            </a:endParaRPr>
          </a:p>
        </p:txBody>
      </p:sp>
      <p:cxnSp>
        <p:nvCxnSpPr>
          <p:cNvPr id="8" name="直接连接符 7"/>
          <p:cNvCxnSpPr/>
          <p:nvPr>
            <p:custDataLst>
              <p:tags r:id="rId4"/>
            </p:custDataLst>
          </p:nvPr>
        </p:nvCxnSpPr>
        <p:spPr>
          <a:xfrm>
            <a:off x="1565378" y="3641146"/>
            <a:ext cx="0" cy="54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0" name="直接连接符 9"/>
          <p:cNvCxnSpPr/>
          <p:nvPr>
            <p:custDataLst>
              <p:tags r:id="rId5"/>
            </p:custDataLst>
          </p:nvPr>
        </p:nvCxnSpPr>
        <p:spPr>
          <a:xfrm>
            <a:off x="2032021" y="3641146"/>
            <a:ext cx="0" cy="54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1" name="直接连接符 10"/>
          <p:cNvCxnSpPr/>
          <p:nvPr>
            <p:custDataLst>
              <p:tags r:id="rId6"/>
            </p:custDataLst>
          </p:nvPr>
        </p:nvCxnSpPr>
        <p:spPr>
          <a:xfrm>
            <a:off x="2498663" y="3641146"/>
            <a:ext cx="0" cy="54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2" name="直接连接符 11"/>
          <p:cNvCxnSpPr/>
          <p:nvPr>
            <p:custDataLst>
              <p:tags r:id="rId7"/>
            </p:custDataLst>
          </p:nvPr>
        </p:nvCxnSpPr>
        <p:spPr>
          <a:xfrm>
            <a:off x="2965306" y="3641146"/>
            <a:ext cx="0" cy="54000"/>
          </a:xfrm>
          <a:prstGeom prst="line">
            <a:avLst/>
          </a:prstGeom>
          <a:ln w="12700"/>
        </p:spPr>
        <p:style>
          <a:lnRef idx="1">
            <a:schemeClr val="dk1"/>
          </a:lnRef>
          <a:fillRef idx="0">
            <a:schemeClr val="dk1"/>
          </a:fillRef>
          <a:effectRef idx="0">
            <a:schemeClr val="dk1"/>
          </a:effectRef>
          <a:fontRef idx="minor">
            <a:schemeClr val="tx1"/>
          </a:fontRef>
        </p:style>
      </p:cxnSp>
      <p:sp>
        <p:nvSpPr>
          <p:cNvPr id="13" name="文本框 12"/>
          <p:cNvSpPr txBox="1"/>
          <p:nvPr>
            <p:custDataLst>
              <p:tags r:id="rId8"/>
            </p:custDataLst>
          </p:nvPr>
        </p:nvSpPr>
        <p:spPr>
          <a:xfrm>
            <a:off x="1393931" y="3662577"/>
            <a:ext cx="386644" cy="253916"/>
          </a:xfrm>
          <a:prstGeom prst="rect">
            <a:avLst/>
          </a:prstGeom>
          <a:noFill/>
        </p:spPr>
        <p:txBody>
          <a:bodyPr wrap="none" rtlCol="0">
            <a:spAutoFit/>
          </a:bodyPr>
          <a:p>
            <a:r>
              <a:rPr lang="en-US" altLang="zh-CN" sz="1050" dirty="0">
                <a:latin typeface="Times"/>
              </a:rPr>
              <a:t>0.2</a:t>
            </a:r>
            <a:endParaRPr lang="zh-CN" altLang="en-US" sz="1050" dirty="0">
              <a:latin typeface="Times"/>
            </a:endParaRPr>
          </a:p>
        </p:txBody>
      </p:sp>
      <p:sp>
        <p:nvSpPr>
          <p:cNvPr id="14" name="文本框 13"/>
          <p:cNvSpPr txBox="1"/>
          <p:nvPr>
            <p:custDataLst>
              <p:tags r:id="rId9"/>
            </p:custDataLst>
          </p:nvPr>
        </p:nvSpPr>
        <p:spPr>
          <a:xfrm>
            <a:off x="1860746" y="3662577"/>
            <a:ext cx="386644" cy="253916"/>
          </a:xfrm>
          <a:prstGeom prst="rect">
            <a:avLst/>
          </a:prstGeom>
          <a:noFill/>
        </p:spPr>
        <p:txBody>
          <a:bodyPr wrap="none" rtlCol="0">
            <a:spAutoFit/>
          </a:bodyPr>
          <a:p>
            <a:r>
              <a:rPr lang="en-US" altLang="zh-CN" sz="1050" dirty="0">
                <a:latin typeface="Times"/>
              </a:rPr>
              <a:t>0.4</a:t>
            </a:r>
            <a:endParaRPr lang="zh-CN" altLang="en-US" sz="1050" dirty="0">
              <a:latin typeface="Times"/>
            </a:endParaRPr>
          </a:p>
        </p:txBody>
      </p:sp>
      <p:sp>
        <p:nvSpPr>
          <p:cNvPr id="15" name="文本框 14"/>
          <p:cNvSpPr txBox="1"/>
          <p:nvPr>
            <p:custDataLst>
              <p:tags r:id="rId10"/>
            </p:custDataLst>
          </p:nvPr>
        </p:nvSpPr>
        <p:spPr>
          <a:xfrm>
            <a:off x="2327562" y="3662577"/>
            <a:ext cx="386644" cy="253916"/>
          </a:xfrm>
          <a:prstGeom prst="rect">
            <a:avLst/>
          </a:prstGeom>
          <a:noFill/>
        </p:spPr>
        <p:txBody>
          <a:bodyPr wrap="none" rtlCol="0">
            <a:spAutoFit/>
          </a:bodyPr>
          <a:p>
            <a:r>
              <a:rPr lang="en-US" altLang="zh-CN" sz="1050" dirty="0">
                <a:latin typeface="Times"/>
              </a:rPr>
              <a:t>0.6</a:t>
            </a:r>
            <a:endParaRPr lang="zh-CN" altLang="en-US" sz="1050" dirty="0">
              <a:latin typeface="Times"/>
            </a:endParaRPr>
          </a:p>
        </p:txBody>
      </p:sp>
      <p:sp>
        <p:nvSpPr>
          <p:cNvPr id="16" name="文本框 15"/>
          <p:cNvSpPr txBox="1"/>
          <p:nvPr>
            <p:custDataLst>
              <p:tags r:id="rId11"/>
            </p:custDataLst>
          </p:nvPr>
        </p:nvSpPr>
        <p:spPr>
          <a:xfrm>
            <a:off x="2794378" y="3662577"/>
            <a:ext cx="386644" cy="253916"/>
          </a:xfrm>
          <a:prstGeom prst="rect">
            <a:avLst/>
          </a:prstGeom>
          <a:noFill/>
        </p:spPr>
        <p:txBody>
          <a:bodyPr wrap="none" rtlCol="0">
            <a:spAutoFit/>
          </a:bodyPr>
          <a:p>
            <a:r>
              <a:rPr lang="en-US" altLang="zh-CN" sz="1050" dirty="0">
                <a:latin typeface="Times"/>
              </a:rPr>
              <a:t>0.8</a:t>
            </a:r>
            <a:endParaRPr lang="zh-CN" altLang="en-US" sz="1050" dirty="0">
              <a:latin typeface="Times"/>
            </a:endParaRPr>
          </a:p>
        </p:txBody>
      </p:sp>
      <p:cxnSp>
        <p:nvCxnSpPr>
          <p:cNvPr id="17" name="直接连接符 16"/>
          <p:cNvCxnSpPr/>
          <p:nvPr>
            <p:custDataLst>
              <p:tags r:id="rId12"/>
            </p:custDataLst>
          </p:nvPr>
        </p:nvCxnSpPr>
        <p:spPr>
          <a:xfrm rot="5400000">
            <a:off x="1120291" y="2264769"/>
            <a:ext cx="0" cy="54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8" name="直接连接符 17"/>
          <p:cNvCxnSpPr/>
          <p:nvPr>
            <p:custDataLst>
              <p:tags r:id="rId13"/>
            </p:custDataLst>
          </p:nvPr>
        </p:nvCxnSpPr>
        <p:spPr>
          <a:xfrm rot="5400000">
            <a:off x="1120291" y="2732451"/>
            <a:ext cx="0" cy="54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9" name="直接连接符 18"/>
          <p:cNvCxnSpPr/>
          <p:nvPr>
            <p:custDataLst>
              <p:tags r:id="rId14"/>
            </p:custDataLst>
          </p:nvPr>
        </p:nvCxnSpPr>
        <p:spPr>
          <a:xfrm rot="5400000">
            <a:off x="1120291" y="3200133"/>
            <a:ext cx="0" cy="54000"/>
          </a:xfrm>
          <a:prstGeom prst="line">
            <a:avLst/>
          </a:prstGeom>
          <a:ln w="12700"/>
        </p:spPr>
        <p:style>
          <a:lnRef idx="1">
            <a:schemeClr val="dk1"/>
          </a:lnRef>
          <a:fillRef idx="0">
            <a:schemeClr val="dk1"/>
          </a:fillRef>
          <a:effectRef idx="0">
            <a:schemeClr val="dk1"/>
          </a:effectRef>
          <a:fontRef idx="minor">
            <a:schemeClr val="tx1"/>
          </a:fontRef>
        </p:style>
      </p:cxnSp>
      <p:sp>
        <p:nvSpPr>
          <p:cNvPr id="20" name="文本框 19"/>
          <p:cNvSpPr txBox="1"/>
          <p:nvPr>
            <p:custDataLst>
              <p:tags r:id="rId15"/>
            </p:custDataLst>
          </p:nvPr>
        </p:nvSpPr>
        <p:spPr>
          <a:xfrm>
            <a:off x="777573" y="3111717"/>
            <a:ext cx="386644" cy="253916"/>
          </a:xfrm>
          <a:prstGeom prst="rect">
            <a:avLst/>
          </a:prstGeom>
          <a:noFill/>
        </p:spPr>
        <p:txBody>
          <a:bodyPr wrap="none" rtlCol="0">
            <a:spAutoFit/>
          </a:bodyPr>
          <a:p>
            <a:r>
              <a:rPr lang="en-US" altLang="zh-CN" sz="1050" dirty="0">
                <a:latin typeface="Times"/>
              </a:rPr>
              <a:t>0.2</a:t>
            </a:r>
            <a:endParaRPr lang="zh-CN" altLang="en-US" sz="1050" dirty="0">
              <a:latin typeface="Times"/>
            </a:endParaRPr>
          </a:p>
        </p:txBody>
      </p:sp>
      <p:sp>
        <p:nvSpPr>
          <p:cNvPr id="21" name="文本框 20"/>
          <p:cNvSpPr txBox="1"/>
          <p:nvPr>
            <p:custDataLst>
              <p:tags r:id="rId16"/>
            </p:custDataLst>
          </p:nvPr>
        </p:nvSpPr>
        <p:spPr>
          <a:xfrm>
            <a:off x="777573" y="2644035"/>
            <a:ext cx="386644" cy="253916"/>
          </a:xfrm>
          <a:prstGeom prst="rect">
            <a:avLst/>
          </a:prstGeom>
          <a:noFill/>
        </p:spPr>
        <p:txBody>
          <a:bodyPr wrap="none" rtlCol="0">
            <a:spAutoFit/>
          </a:bodyPr>
          <a:p>
            <a:r>
              <a:rPr lang="en-US" altLang="zh-CN" sz="1050" dirty="0">
                <a:latin typeface="Times"/>
              </a:rPr>
              <a:t>0.4</a:t>
            </a:r>
            <a:endParaRPr lang="zh-CN" altLang="en-US" sz="1050" dirty="0">
              <a:latin typeface="Times"/>
            </a:endParaRPr>
          </a:p>
        </p:txBody>
      </p:sp>
      <p:sp>
        <p:nvSpPr>
          <p:cNvPr id="22" name="文本框 21"/>
          <p:cNvSpPr txBox="1"/>
          <p:nvPr>
            <p:custDataLst>
              <p:tags r:id="rId17"/>
            </p:custDataLst>
          </p:nvPr>
        </p:nvSpPr>
        <p:spPr>
          <a:xfrm>
            <a:off x="777573" y="2176353"/>
            <a:ext cx="386644" cy="253916"/>
          </a:xfrm>
          <a:prstGeom prst="rect">
            <a:avLst/>
          </a:prstGeom>
          <a:noFill/>
        </p:spPr>
        <p:txBody>
          <a:bodyPr wrap="none" rtlCol="0">
            <a:spAutoFit/>
          </a:bodyPr>
          <a:p>
            <a:r>
              <a:rPr lang="en-US" altLang="zh-CN" sz="1050" dirty="0">
                <a:latin typeface="Times"/>
              </a:rPr>
              <a:t>0.6</a:t>
            </a:r>
            <a:endParaRPr lang="zh-CN" altLang="en-US" sz="1050" dirty="0">
              <a:latin typeface="Times"/>
            </a:endParaRPr>
          </a:p>
        </p:txBody>
      </p:sp>
      <p:grpSp>
        <p:nvGrpSpPr>
          <p:cNvPr id="23" name="组合 22"/>
          <p:cNvGrpSpPr/>
          <p:nvPr/>
        </p:nvGrpSpPr>
        <p:grpSpPr>
          <a:xfrm>
            <a:off x="1168884" y="1982064"/>
            <a:ext cx="761159" cy="470971"/>
            <a:chOff x="2902949" y="2313167"/>
            <a:chExt cx="1014878" cy="627960"/>
          </a:xfrm>
        </p:grpSpPr>
        <p:grpSp>
          <p:nvGrpSpPr>
            <p:cNvPr id="24" name="组合 23"/>
            <p:cNvGrpSpPr/>
            <p:nvPr/>
          </p:nvGrpSpPr>
          <p:grpSpPr>
            <a:xfrm>
              <a:off x="2902949" y="2313167"/>
              <a:ext cx="1014878" cy="627960"/>
              <a:chOff x="5860991" y="1513622"/>
              <a:chExt cx="1014878" cy="627960"/>
            </a:xfrm>
          </p:grpSpPr>
          <p:sp>
            <p:nvSpPr>
              <p:cNvPr id="26" name="矩形 25"/>
              <p:cNvSpPr/>
              <p:nvPr>
                <p:custDataLst>
                  <p:tags r:id="rId18"/>
                </p:custDataLst>
              </p:nvPr>
            </p:nvSpPr>
            <p:spPr>
              <a:xfrm>
                <a:off x="5860991" y="1521176"/>
                <a:ext cx="936000" cy="57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50"/>
              </a:p>
            </p:txBody>
          </p:sp>
          <p:sp>
            <p:nvSpPr>
              <p:cNvPr id="27" name="文本框 26"/>
              <p:cNvSpPr txBox="1"/>
              <p:nvPr>
                <p:custDataLst>
                  <p:tags r:id="rId19"/>
                </p:custDataLst>
              </p:nvPr>
            </p:nvSpPr>
            <p:spPr>
              <a:xfrm>
                <a:off x="6219278" y="1513622"/>
                <a:ext cx="656591" cy="369332"/>
              </a:xfrm>
              <a:prstGeom prst="rect">
                <a:avLst/>
              </a:prstGeom>
              <a:noFill/>
            </p:spPr>
            <p:txBody>
              <a:bodyPr wrap="none" rtlCol="0">
                <a:spAutoFit/>
              </a:bodyPr>
              <a:p>
                <a:r>
                  <a:rPr lang="zh-CN" altLang="en-US" sz="1200" dirty="0">
                    <a:latin typeface="楷体" panose="02010609060101010101" pitchFamily="49" charset="-122"/>
                    <a:ea typeface="楷体" panose="02010609060101010101" pitchFamily="49" charset="-122"/>
                  </a:rPr>
                  <a:t>好瓜</a:t>
                </a:r>
                <a:endParaRPr lang="zh-CN" altLang="en-US" sz="1200" dirty="0">
                  <a:latin typeface="楷体" panose="02010609060101010101" pitchFamily="49" charset="-122"/>
                  <a:ea typeface="楷体" panose="02010609060101010101" pitchFamily="49" charset="-122"/>
                </a:endParaRPr>
              </a:p>
            </p:txBody>
          </p:sp>
          <p:sp>
            <p:nvSpPr>
              <p:cNvPr id="28" name="文本框 27"/>
              <p:cNvSpPr txBox="1"/>
              <p:nvPr>
                <p:custDataLst>
                  <p:tags r:id="rId20"/>
                </p:custDataLst>
              </p:nvPr>
            </p:nvSpPr>
            <p:spPr>
              <a:xfrm>
                <a:off x="6219277" y="1772250"/>
                <a:ext cx="656590" cy="369332"/>
              </a:xfrm>
              <a:prstGeom prst="rect">
                <a:avLst/>
              </a:prstGeom>
              <a:noFill/>
            </p:spPr>
            <p:txBody>
              <a:bodyPr wrap="none" rtlCol="0">
                <a:spAutoFit/>
              </a:bodyPr>
              <a:p>
                <a:r>
                  <a:rPr lang="zh-CN" altLang="en-US" sz="1200" dirty="0">
                    <a:latin typeface="楷体" panose="02010609060101010101" pitchFamily="49" charset="-122"/>
                    <a:ea typeface="楷体" panose="02010609060101010101" pitchFamily="49" charset="-122"/>
                  </a:rPr>
                  <a:t>坏瓜</a:t>
                </a:r>
                <a:endParaRPr lang="zh-CN" altLang="en-US" sz="1200" dirty="0">
                  <a:latin typeface="楷体" panose="02010609060101010101" pitchFamily="49" charset="-122"/>
                  <a:ea typeface="楷体" panose="02010609060101010101" pitchFamily="49" charset="-122"/>
                </a:endParaRPr>
              </a:p>
            </p:txBody>
          </p:sp>
          <p:cxnSp>
            <p:nvCxnSpPr>
              <p:cNvPr id="29" name="直接连接符 28"/>
              <p:cNvCxnSpPr/>
              <p:nvPr>
                <p:custDataLst>
                  <p:tags r:id="rId21"/>
                </p:custDataLst>
              </p:nvPr>
            </p:nvCxnSpPr>
            <p:spPr>
              <a:xfrm>
                <a:off x="6001969" y="1949727"/>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25" name="组合 24"/>
            <p:cNvGrpSpPr/>
            <p:nvPr/>
          </p:nvGrpSpPr>
          <p:grpSpPr>
            <a:xfrm>
              <a:off x="3043927" y="2444745"/>
              <a:ext cx="108000" cy="108000"/>
              <a:chOff x="5476803" y="2392530"/>
              <a:chExt cx="108000" cy="108000"/>
            </a:xfrm>
          </p:grpSpPr>
          <p:cxnSp>
            <p:nvCxnSpPr>
              <p:cNvPr id="30" name="直接连接符 29"/>
              <p:cNvCxnSpPr/>
              <p:nvPr>
                <p:custDataLst>
                  <p:tags r:id="rId22"/>
                </p:custDataLst>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1" name="直接连接符 30"/>
              <p:cNvCxnSpPr/>
              <p:nvPr>
                <p:custDataLst>
                  <p:tags r:id="rId23"/>
                </p:custDataLst>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grpSp>
        <p:nvGrpSpPr>
          <p:cNvPr id="32" name="组合 31"/>
          <p:cNvGrpSpPr/>
          <p:nvPr/>
        </p:nvGrpSpPr>
        <p:grpSpPr>
          <a:xfrm>
            <a:off x="2704679" y="2564430"/>
            <a:ext cx="81000" cy="81000"/>
            <a:chOff x="5476803" y="2392530"/>
            <a:chExt cx="108000" cy="108000"/>
          </a:xfrm>
        </p:grpSpPr>
        <p:cxnSp>
          <p:nvCxnSpPr>
            <p:cNvPr id="33" name="直接连接符 32"/>
            <p:cNvCxnSpPr/>
            <p:nvPr>
              <p:custDataLst>
                <p:tags r:id="rId24"/>
              </p:custDataLst>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4" name="直接连接符 33"/>
            <p:cNvCxnSpPr/>
            <p:nvPr>
              <p:custDataLst>
                <p:tags r:id="rId25"/>
              </p:custDataLst>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5" name="组合 34"/>
          <p:cNvGrpSpPr/>
          <p:nvPr/>
        </p:nvGrpSpPr>
        <p:grpSpPr>
          <a:xfrm>
            <a:off x="2847554" y="2835892"/>
            <a:ext cx="81000" cy="81000"/>
            <a:chOff x="5476803" y="2392530"/>
            <a:chExt cx="108000" cy="108000"/>
          </a:xfrm>
        </p:grpSpPr>
        <p:cxnSp>
          <p:nvCxnSpPr>
            <p:cNvPr id="36" name="直接连接符 35"/>
            <p:cNvCxnSpPr/>
            <p:nvPr>
              <p:custDataLst>
                <p:tags r:id="rId26"/>
              </p:custDataLst>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7" name="直接连接符 36"/>
            <p:cNvCxnSpPr/>
            <p:nvPr>
              <p:custDataLst>
                <p:tags r:id="rId27"/>
              </p:custDataLst>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8" name="组合 37"/>
          <p:cNvGrpSpPr/>
          <p:nvPr/>
        </p:nvGrpSpPr>
        <p:grpSpPr>
          <a:xfrm>
            <a:off x="2609579" y="3051816"/>
            <a:ext cx="81000" cy="81000"/>
            <a:chOff x="5476803" y="2392530"/>
            <a:chExt cx="108000" cy="108000"/>
          </a:xfrm>
        </p:grpSpPr>
        <p:cxnSp>
          <p:nvCxnSpPr>
            <p:cNvPr id="39" name="直接连接符 38"/>
            <p:cNvCxnSpPr/>
            <p:nvPr>
              <p:custDataLst>
                <p:tags r:id="rId28"/>
              </p:custDataLst>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0" name="直接连接符 39"/>
            <p:cNvCxnSpPr/>
            <p:nvPr>
              <p:custDataLst>
                <p:tags r:id="rId29"/>
              </p:custDataLst>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41" name="组合 40"/>
          <p:cNvGrpSpPr/>
          <p:nvPr/>
        </p:nvGrpSpPr>
        <p:grpSpPr>
          <a:xfrm>
            <a:off x="2478649" y="2933388"/>
            <a:ext cx="81000" cy="81000"/>
            <a:chOff x="5476803" y="2392530"/>
            <a:chExt cx="108000" cy="108000"/>
          </a:xfrm>
        </p:grpSpPr>
        <p:cxnSp>
          <p:nvCxnSpPr>
            <p:cNvPr id="42" name="直接连接符 41"/>
            <p:cNvCxnSpPr/>
            <p:nvPr>
              <p:custDataLst>
                <p:tags r:id="rId30"/>
              </p:custDataLst>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3" name="直接连接符 42"/>
            <p:cNvCxnSpPr/>
            <p:nvPr>
              <p:custDataLst>
                <p:tags r:id="rId31"/>
              </p:custDataLst>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44" name="组合 43"/>
          <p:cNvGrpSpPr/>
          <p:nvPr/>
        </p:nvGrpSpPr>
        <p:grpSpPr>
          <a:xfrm>
            <a:off x="2207954" y="3103224"/>
            <a:ext cx="81000" cy="81000"/>
            <a:chOff x="5476803" y="2392530"/>
            <a:chExt cx="108000" cy="108000"/>
          </a:xfrm>
        </p:grpSpPr>
        <p:cxnSp>
          <p:nvCxnSpPr>
            <p:cNvPr id="45" name="直接连接符 44"/>
            <p:cNvCxnSpPr/>
            <p:nvPr>
              <p:custDataLst>
                <p:tags r:id="rId32"/>
              </p:custDataLst>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6" name="直接连接符 45"/>
            <p:cNvCxnSpPr/>
            <p:nvPr>
              <p:custDataLst>
                <p:tags r:id="rId33"/>
              </p:custDataLst>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47" name="组合 46"/>
          <p:cNvGrpSpPr/>
          <p:nvPr/>
        </p:nvGrpSpPr>
        <p:grpSpPr>
          <a:xfrm>
            <a:off x="1997438" y="3053147"/>
            <a:ext cx="81000" cy="81000"/>
            <a:chOff x="5476803" y="2392530"/>
            <a:chExt cx="108000" cy="108000"/>
          </a:xfrm>
        </p:grpSpPr>
        <p:cxnSp>
          <p:nvCxnSpPr>
            <p:cNvPr id="48" name="直接连接符 47"/>
            <p:cNvCxnSpPr/>
            <p:nvPr>
              <p:custDataLst>
                <p:tags r:id="rId34"/>
              </p:custDataLst>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9" name="直接连接符 48"/>
            <p:cNvCxnSpPr/>
            <p:nvPr>
              <p:custDataLst>
                <p:tags r:id="rId35"/>
              </p:custDataLst>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50" name="组合 49"/>
          <p:cNvGrpSpPr/>
          <p:nvPr/>
        </p:nvGrpSpPr>
        <p:grpSpPr>
          <a:xfrm>
            <a:off x="2185532" y="3314626"/>
            <a:ext cx="81000" cy="81000"/>
            <a:chOff x="5476803" y="2392530"/>
            <a:chExt cx="108000" cy="108000"/>
          </a:xfrm>
        </p:grpSpPr>
        <p:cxnSp>
          <p:nvCxnSpPr>
            <p:cNvPr id="51" name="直接连接符 50"/>
            <p:cNvCxnSpPr/>
            <p:nvPr>
              <p:custDataLst>
                <p:tags r:id="rId36"/>
              </p:custDataLst>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2" name="直接连接符 51"/>
            <p:cNvCxnSpPr/>
            <p:nvPr>
              <p:custDataLst>
                <p:tags r:id="rId37"/>
              </p:custDataLst>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53" name="组合 52"/>
          <p:cNvGrpSpPr/>
          <p:nvPr/>
        </p:nvGrpSpPr>
        <p:grpSpPr>
          <a:xfrm>
            <a:off x="2078376" y="3111247"/>
            <a:ext cx="81000" cy="81000"/>
            <a:chOff x="5476803" y="2392530"/>
            <a:chExt cx="108000" cy="108000"/>
          </a:xfrm>
        </p:grpSpPr>
        <p:cxnSp>
          <p:nvCxnSpPr>
            <p:cNvPr id="54" name="直接连接符 53"/>
            <p:cNvCxnSpPr/>
            <p:nvPr>
              <p:custDataLst>
                <p:tags r:id="rId38"/>
              </p:custDataLst>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5" name="直接连接符 54"/>
            <p:cNvCxnSpPr/>
            <p:nvPr>
              <p:custDataLst>
                <p:tags r:id="rId39"/>
              </p:custDataLst>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56" name="直接连接符 55"/>
          <p:cNvCxnSpPr/>
          <p:nvPr>
            <p:custDataLst>
              <p:tags r:id="rId40"/>
            </p:custDataLst>
          </p:nvPr>
        </p:nvCxnSpPr>
        <p:spPr>
          <a:xfrm>
            <a:off x="2650079" y="3475574"/>
            <a:ext cx="81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7" name="直接连接符 56"/>
          <p:cNvCxnSpPr/>
          <p:nvPr>
            <p:custDataLst>
              <p:tags r:id="rId41"/>
            </p:custDataLst>
          </p:nvPr>
        </p:nvCxnSpPr>
        <p:spPr>
          <a:xfrm>
            <a:off x="1693908" y="3077758"/>
            <a:ext cx="81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8" name="直接连接符 57"/>
          <p:cNvCxnSpPr/>
          <p:nvPr>
            <p:custDataLst>
              <p:tags r:id="rId42"/>
            </p:custDataLst>
          </p:nvPr>
        </p:nvCxnSpPr>
        <p:spPr>
          <a:xfrm>
            <a:off x="1712977" y="3570677"/>
            <a:ext cx="81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9" name="直接连接符 58"/>
          <p:cNvCxnSpPr/>
          <p:nvPr>
            <p:custDataLst>
              <p:tags r:id="rId43"/>
            </p:custDataLst>
          </p:nvPr>
        </p:nvCxnSpPr>
        <p:spPr>
          <a:xfrm>
            <a:off x="1842173" y="3448029"/>
            <a:ext cx="81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0" name="直接连接符 59"/>
          <p:cNvCxnSpPr/>
          <p:nvPr>
            <p:custDataLst>
              <p:tags r:id="rId44"/>
            </p:custDataLst>
          </p:nvPr>
        </p:nvCxnSpPr>
        <p:spPr>
          <a:xfrm>
            <a:off x="2587040" y="3333977"/>
            <a:ext cx="81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1" name="直接连接符 60"/>
          <p:cNvCxnSpPr/>
          <p:nvPr>
            <p:custDataLst>
              <p:tags r:id="rId45"/>
            </p:custDataLst>
          </p:nvPr>
        </p:nvCxnSpPr>
        <p:spPr>
          <a:xfrm>
            <a:off x="2621317" y="3236155"/>
            <a:ext cx="81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2" name="直接连接符 61"/>
          <p:cNvCxnSpPr/>
          <p:nvPr>
            <p:custDataLst>
              <p:tags r:id="rId46"/>
            </p:custDataLst>
          </p:nvPr>
        </p:nvCxnSpPr>
        <p:spPr>
          <a:xfrm>
            <a:off x="1839315" y="2939394"/>
            <a:ext cx="81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3" name="直接连接符 62"/>
          <p:cNvCxnSpPr/>
          <p:nvPr>
            <p:custDataLst>
              <p:tags r:id="rId47"/>
            </p:custDataLst>
          </p:nvPr>
        </p:nvCxnSpPr>
        <p:spPr>
          <a:xfrm>
            <a:off x="2451161" y="3606396"/>
            <a:ext cx="81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4" name="直接连接符 63"/>
          <p:cNvCxnSpPr/>
          <p:nvPr>
            <p:custDataLst>
              <p:tags r:id="rId48"/>
            </p:custDataLst>
          </p:nvPr>
        </p:nvCxnSpPr>
        <p:spPr>
          <a:xfrm>
            <a:off x="2711736" y="3441915"/>
            <a:ext cx="81000" cy="0"/>
          </a:xfrm>
          <a:prstGeom prst="line">
            <a:avLst/>
          </a:prstGeom>
          <a:ln w="19050"/>
        </p:spPr>
        <p:style>
          <a:lnRef idx="1">
            <a:schemeClr val="dk1"/>
          </a:lnRef>
          <a:fillRef idx="0">
            <a:schemeClr val="dk1"/>
          </a:fillRef>
          <a:effectRef idx="0">
            <a:schemeClr val="dk1"/>
          </a:effectRef>
          <a:fontRef idx="minor">
            <a:schemeClr val="tx1"/>
          </a:fontRef>
        </p:style>
      </p:cxnSp>
      <p:sp>
        <p:nvSpPr>
          <p:cNvPr id="65" name="文本框 64"/>
          <p:cNvSpPr txBox="1"/>
          <p:nvPr>
            <p:custDataLst>
              <p:tags r:id="rId49"/>
            </p:custDataLst>
          </p:nvPr>
        </p:nvSpPr>
        <p:spPr>
          <a:xfrm>
            <a:off x="2014819" y="3808346"/>
            <a:ext cx="492443" cy="276999"/>
          </a:xfrm>
          <a:prstGeom prst="rect">
            <a:avLst/>
          </a:prstGeom>
          <a:noFill/>
        </p:spPr>
        <p:txBody>
          <a:bodyPr wrap="none" rtlCol="0">
            <a:spAutoFit/>
          </a:bodyPr>
          <a:p>
            <a:r>
              <a:rPr lang="zh-CN" altLang="en-US" sz="1200" dirty="0">
                <a:latin typeface="楷体" panose="02010609060101010101" pitchFamily="49" charset="-122"/>
                <a:ea typeface="楷体" panose="02010609060101010101" pitchFamily="49" charset="-122"/>
              </a:rPr>
              <a:t>密度</a:t>
            </a:r>
            <a:endParaRPr lang="zh-CN" altLang="en-US" sz="1200" dirty="0">
              <a:latin typeface="楷体" panose="02010609060101010101" pitchFamily="49" charset="-122"/>
              <a:ea typeface="楷体" panose="02010609060101010101" pitchFamily="49" charset="-122"/>
            </a:endParaRPr>
          </a:p>
        </p:txBody>
      </p:sp>
      <p:sp>
        <p:nvSpPr>
          <p:cNvPr id="66" name="文本框 65"/>
          <p:cNvSpPr txBox="1"/>
          <p:nvPr>
            <p:custDataLst>
              <p:tags r:id="rId50"/>
            </p:custDataLst>
          </p:nvPr>
        </p:nvSpPr>
        <p:spPr>
          <a:xfrm>
            <a:off x="539598" y="2318903"/>
            <a:ext cx="369332" cy="553998"/>
          </a:xfrm>
          <a:prstGeom prst="rect">
            <a:avLst/>
          </a:prstGeom>
          <a:noFill/>
        </p:spPr>
        <p:txBody>
          <a:bodyPr vert="eaVert" wrap="none" rtlCol="0">
            <a:spAutoFit/>
          </a:bodyPr>
          <a:p>
            <a:r>
              <a:rPr lang="zh-CN" altLang="en-US" sz="1200" dirty="0">
                <a:latin typeface="楷体" panose="02010609060101010101" pitchFamily="49" charset="-122"/>
                <a:ea typeface="楷体" panose="02010609060101010101" pitchFamily="49" charset="-122"/>
              </a:rPr>
              <a:t>含糖率</a:t>
            </a:r>
            <a:endParaRPr lang="zh-CN" altLang="en-US" sz="1200" dirty="0">
              <a:latin typeface="楷体" panose="02010609060101010101" pitchFamily="49" charset="-122"/>
              <a:ea typeface="楷体" panose="02010609060101010101" pitchFamily="49" charset="-122"/>
            </a:endParaRPr>
          </a:p>
        </p:txBody>
      </p:sp>
      <p:cxnSp>
        <p:nvCxnSpPr>
          <p:cNvPr id="71" name="直接箭头连接符 70"/>
          <p:cNvCxnSpPr/>
          <p:nvPr>
            <p:custDataLst>
              <p:tags r:id="rId51"/>
            </p:custDataLst>
          </p:nvPr>
        </p:nvCxnSpPr>
        <p:spPr>
          <a:xfrm flipH="1" flipV="1">
            <a:off x="3768583" y="1804643"/>
            <a:ext cx="0" cy="1890000"/>
          </a:xfrm>
          <a:prstGeom prst="straightConnector1">
            <a:avLst/>
          </a:prstGeom>
          <a:ln w="19050">
            <a:headEnd type="none" w="med" len="lg"/>
            <a:tailEnd type="triangle" w="lg" len="lg"/>
          </a:ln>
        </p:spPr>
        <p:style>
          <a:lnRef idx="1">
            <a:schemeClr val="dk1"/>
          </a:lnRef>
          <a:fillRef idx="0">
            <a:schemeClr val="dk1"/>
          </a:fillRef>
          <a:effectRef idx="0">
            <a:schemeClr val="dk1"/>
          </a:effectRef>
          <a:fontRef idx="minor">
            <a:schemeClr val="tx1"/>
          </a:fontRef>
        </p:style>
      </p:cxnSp>
      <p:cxnSp>
        <p:nvCxnSpPr>
          <p:cNvPr id="72" name="直接箭头连接符 71"/>
          <p:cNvCxnSpPr/>
          <p:nvPr>
            <p:custDataLst>
              <p:tags r:id="rId52"/>
            </p:custDataLst>
          </p:nvPr>
        </p:nvCxnSpPr>
        <p:spPr>
          <a:xfrm>
            <a:off x="3762435" y="3694688"/>
            <a:ext cx="2295000" cy="0"/>
          </a:xfrm>
          <a:prstGeom prst="straightConnector1">
            <a:avLst/>
          </a:prstGeom>
          <a:ln w="19050">
            <a:headEnd type="none" w="med" len="lg"/>
            <a:tailEnd type="triangle" w="lg" len="lg"/>
          </a:ln>
        </p:spPr>
        <p:style>
          <a:lnRef idx="1">
            <a:schemeClr val="dk1"/>
          </a:lnRef>
          <a:fillRef idx="0">
            <a:schemeClr val="dk1"/>
          </a:fillRef>
          <a:effectRef idx="0">
            <a:schemeClr val="dk1"/>
          </a:effectRef>
          <a:fontRef idx="minor">
            <a:schemeClr val="tx1"/>
          </a:fontRef>
        </p:style>
      </p:cxnSp>
      <p:sp>
        <p:nvSpPr>
          <p:cNvPr id="73" name="文本框 72"/>
          <p:cNvSpPr txBox="1"/>
          <p:nvPr>
            <p:custDataLst>
              <p:tags r:id="rId53"/>
            </p:custDataLst>
          </p:nvPr>
        </p:nvSpPr>
        <p:spPr>
          <a:xfrm>
            <a:off x="3626011" y="3633543"/>
            <a:ext cx="251992" cy="253916"/>
          </a:xfrm>
          <a:prstGeom prst="rect">
            <a:avLst/>
          </a:prstGeom>
          <a:noFill/>
        </p:spPr>
        <p:txBody>
          <a:bodyPr wrap="none" rtlCol="0">
            <a:spAutoFit/>
          </a:bodyPr>
          <a:p>
            <a:r>
              <a:rPr lang="en-US" altLang="zh-CN" sz="1050" dirty="0">
                <a:latin typeface="Times"/>
              </a:rPr>
              <a:t>0</a:t>
            </a:r>
            <a:endParaRPr lang="zh-CN" altLang="en-US" sz="1050" dirty="0">
              <a:latin typeface="Times"/>
            </a:endParaRPr>
          </a:p>
        </p:txBody>
      </p:sp>
      <p:cxnSp>
        <p:nvCxnSpPr>
          <p:cNvPr id="74" name="直接连接符 73"/>
          <p:cNvCxnSpPr/>
          <p:nvPr>
            <p:custDataLst>
              <p:tags r:id="rId54"/>
            </p:custDataLst>
          </p:nvPr>
        </p:nvCxnSpPr>
        <p:spPr>
          <a:xfrm>
            <a:off x="4240940" y="3641018"/>
            <a:ext cx="0" cy="54000"/>
          </a:xfrm>
          <a:prstGeom prst="line">
            <a:avLst/>
          </a:prstGeom>
          <a:ln w="12700"/>
        </p:spPr>
        <p:style>
          <a:lnRef idx="1">
            <a:schemeClr val="dk1"/>
          </a:lnRef>
          <a:fillRef idx="0">
            <a:schemeClr val="dk1"/>
          </a:fillRef>
          <a:effectRef idx="0">
            <a:schemeClr val="dk1"/>
          </a:effectRef>
          <a:fontRef idx="minor">
            <a:schemeClr val="tx1"/>
          </a:fontRef>
        </p:style>
      </p:cxnSp>
      <p:cxnSp>
        <p:nvCxnSpPr>
          <p:cNvPr id="75" name="直接连接符 74"/>
          <p:cNvCxnSpPr/>
          <p:nvPr>
            <p:custDataLst>
              <p:tags r:id="rId55"/>
            </p:custDataLst>
          </p:nvPr>
        </p:nvCxnSpPr>
        <p:spPr>
          <a:xfrm>
            <a:off x="4707583" y="3641018"/>
            <a:ext cx="0" cy="54000"/>
          </a:xfrm>
          <a:prstGeom prst="line">
            <a:avLst/>
          </a:prstGeom>
          <a:ln w="12700"/>
        </p:spPr>
        <p:style>
          <a:lnRef idx="1">
            <a:schemeClr val="dk1"/>
          </a:lnRef>
          <a:fillRef idx="0">
            <a:schemeClr val="dk1"/>
          </a:fillRef>
          <a:effectRef idx="0">
            <a:schemeClr val="dk1"/>
          </a:effectRef>
          <a:fontRef idx="minor">
            <a:schemeClr val="tx1"/>
          </a:fontRef>
        </p:style>
      </p:cxnSp>
      <p:cxnSp>
        <p:nvCxnSpPr>
          <p:cNvPr id="76" name="直接连接符 75"/>
          <p:cNvCxnSpPr/>
          <p:nvPr>
            <p:custDataLst>
              <p:tags r:id="rId56"/>
            </p:custDataLst>
          </p:nvPr>
        </p:nvCxnSpPr>
        <p:spPr>
          <a:xfrm>
            <a:off x="5174225" y="3641018"/>
            <a:ext cx="0" cy="54000"/>
          </a:xfrm>
          <a:prstGeom prst="line">
            <a:avLst/>
          </a:prstGeom>
          <a:ln w="12700"/>
        </p:spPr>
        <p:style>
          <a:lnRef idx="1">
            <a:schemeClr val="dk1"/>
          </a:lnRef>
          <a:fillRef idx="0">
            <a:schemeClr val="dk1"/>
          </a:fillRef>
          <a:effectRef idx="0">
            <a:schemeClr val="dk1"/>
          </a:effectRef>
          <a:fontRef idx="minor">
            <a:schemeClr val="tx1"/>
          </a:fontRef>
        </p:style>
      </p:cxnSp>
      <p:cxnSp>
        <p:nvCxnSpPr>
          <p:cNvPr id="77" name="直接连接符 76"/>
          <p:cNvCxnSpPr/>
          <p:nvPr>
            <p:custDataLst>
              <p:tags r:id="rId57"/>
            </p:custDataLst>
          </p:nvPr>
        </p:nvCxnSpPr>
        <p:spPr>
          <a:xfrm>
            <a:off x="5640868" y="3641018"/>
            <a:ext cx="0" cy="54000"/>
          </a:xfrm>
          <a:prstGeom prst="line">
            <a:avLst/>
          </a:prstGeom>
          <a:ln w="12700"/>
        </p:spPr>
        <p:style>
          <a:lnRef idx="1">
            <a:schemeClr val="dk1"/>
          </a:lnRef>
          <a:fillRef idx="0">
            <a:schemeClr val="dk1"/>
          </a:fillRef>
          <a:effectRef idx="0">
            <a:schemeClr val="dk1"/>
          </a:effectRef>
          <a:fontRef idx="minor">
            <a:schemeClr val="tx1"/>
          </a:fontRef>
        </p:style>
      </p:cxnSp>
      <p:sp>
        <p:nvSpPr>
          <p:cNvPr id="78" name="文本框 77"/>
          <p:cNvSpPr txBox="1"/>
          <p:nvPr>
            <p:custDataLst>
              <p:tags r:id="rId58"/>
            </p:custDataLst>
          </p:nvPr>
        </p:nvSpPr>
        <p:spPr>
          <a:xfrm>
            <a:off x="4069493" y="3662449"/>
            <a:ext cx="386644" cy="253916"/>
          </a:xfrm>
          <a:prstGeom prst="rect">
            <a:avLst/>
          </a:prstGeom>
          <a:noFill/>
        </p:spPr>
        <p:txBody>
          <a:bodyPr wrap="none" rtlCol="0">
            <a:spAutoFit/>
          </a:bodyPr>
          <a:p>
            <a:r>
              <a:rPr lang="en-US" altLang="zh-CN" sz="1050" dirty="0">
                <a:latin typeface="Times"/>
              </a:rPr>
              <a:t>0.2</a:t>
            </a:r>
            <a:endParaRPr lang="zh-CN" altLang="en-US" sz="1050" dirty="0">
              <a:latin typeface="Times"/>
            </a:endParaRPr>
          </a:p>
        </p:txBody>
      </p:sp>
      <p:sp>
        <p:nvSpPr>
          <p:cNvPr id="79" name="文本框 78"/>
          <p:cNvSpPr txBox="1"/>
          <p:nvPr>
            <p:custDataLst>
              <p:tags r:id="rId59"/>
            </p:custDataLst>
          </p:nvPr>
        </p:nvSpPr>
        <p:spPr>
          <a:xfrm>
            <a:off x="4536308" y="3662449"/>
            <a:ext cx="386644" cy="253916"/>
          </a:xfrm>
          <a:prstGeom prst="rect">
            <a:avLst/>
          </a:prstGeom>
          <a:noFill/>
        </p:spPr>
        <p:txBody>
          <a:bodyPr wrap="none" rtlCol="0">
            <a:spAutoFit/>
          </a:bodyPr>
          <a:p>
            <a:r>
              <a:rPr lang="en-US" altLang="zh-CN" sz="1050" dirty="0">
                <a:latin typeface="Times"/>
              </a:rPr>
              <a:t>0.4</a:t>
            </a:r>
            <a:endParaRPr lang="zh-CN" altLang="en-US" sz="1050" dirty="0">
              <a:latin typeface="Times"/>
            </a:endParaRPr>
          </a:p>
        </p:txBody>
      </p:sp>
      <p:sp>
        <p:nvSpPr>
          <p:cNvPr id="80" name="文本框 79"/>
          <p:cNvSpPr txBox="1"/>
          <p:nvPr>
            <p:custDataLst>
              <p:tags r:id="rId60"/>
            </p:custDataLst>
          </p:nvPr>
        </p:nvSpPr>
        <p:spPr>
          <a:xfrm>
            <a:off x="5003124" y="3662449"/>
            <a:ext cx="386644" cy="253916"/>
          </a:xfrm>
          <a:prstGeom prst="rect">
            <a:avLst/>
          </a:prstGeom>
          <a:noFill/>
        </p:spPr>
        <p:txBody>
          <a:bodyPr wrap="none" rtlCol="0">
            <a:spAutoFit/>
          </a:bodyPr>
          <a:p>
            <a:r>
              <a:rPr lang="en-US" altLang="zh-CN" sz="1050" dirty="0">
                <a:latin typeface="Times"/>
              </a:rPr>
              <a:t>0.6</a:t>
            </a:r>
            <a:endParaRPr lang="zh-CN" altLang="en-US" sz="1050" dirty="0">
              <a:latin typeface="Times"/>
            </a:endParaRPr>
          </a:p>
        </p:txBody>
      </p:sp>
      <p:sp>
        <p:nvSpPr>
          <p:cNvPr id="81" name="文本框 80"/>
          <p:cNvSpPr txBox="1"/>
          <p:nvPr>
            <p:custDataLst>
              <p:tags r:id="rId61"/>
            </p:custDataLst>
          </p:nvPr>
        </p:nvSpPr>
        <p:spPr>
          <a:xfrm>
            <a:off x="5469940" y="3662449"/>
            <a:ext cx="386644" cy="253916"/>
          </a:xfrm>
          <a:prstGeom prst="rect">
            <a:avLst/>
          </a:prstGeom>
          <a:noFill/>
        </p:spPr>
        <p:txBody>
          <a:bodyPr wrap="none" rtlCol="0">
            <a:spAutoFit/>
          </a:bodyPr>
          <a:p>
            <a:r>
              <a:rPr lang="en-US" altLang="zh-CN" sz="1050" dirty="0">
                <a:latin typeface="Times"/>
              </a:rPr>
              <a:t>0.8</a:t>
            </a:r>
            <a:endParaRPr lang="zh-CN" altLang="en-US" sz="1050" dirty="0">
              <a:latin typeface="Times"/>
            </a:endParaRPr>
          </a:p>
        </p:txBody>
      </p:sp>
      <p:cxnSp>
        <p:nvCxnSpPr>
          <p:cNvPr id="82" name="直接连接符 81"/>
          <p:cNvCxnSpPr/>
          <p:nvPr>
            <p:custDataLst>
              <p:tags r:id="rId62"/>
            </p:custDataLst>
          </p:nvPr>
        </p:nvCxnSpPr>
        <p:spPr>
          <a:xfrm rot="5400000">
            <a:off x="3795853" y="2264641"/>
            <a:ext cx="0" cy="54000"/>
          </a:xfrm>
          <a:prstGeom prst="line">
            <a:avLst/>
          </a:prstGeom>
          <a:ln w="12700"/>
        </p:spPr>
        <p:style>
          <a:lnRef idx="1">
            <a:schemeClr val="dk1"/>
          </a:lnRef>
          <a:fillRef idx="0">
            <a:schemeClr val="dk1"/>
          </a:fillRef>
          <a:effectRef idx="0">
            <a:schemeClr val="dk1"/>
          </a:effectRef>
          <a:fontRef idx="minor">
            <a:schemeClr val="tx1"/>
          </a:fontRef>
        </p:style>
      </p:cxnSp>
      <p:cxnSp>
        <p:nvCxnSpPr>
          <p:cNvPr id="83" name="直接连接符 82"/>
          <p:cNvCxnSpPr/>
          <p:nvPr>
            <p:custDataLst>
              <p:tags r:id="rId63"/>
            </p:custDataLst>
          </p:nvPr>
        </p:nvCxnSpPr>
        <p:spPr>
          <a:xfrm rot="5400000">
            <a:off x="3795853" y="2732323"/>
            <a:ext cx="0" cy="54000"/>
          </a:xfrm>
          <a:prstGeom prst="line">
            <a:avLst/>
          </a:prstGeom>
          <a:ln w="12700"/>
        </p:spPr>
        <p:style>
          <a:lnRef idx="1">
            <a:schemeClr val="dk1"/>
          </a:lnRef>
          <a:fillRef idx="0">
            <a:schemeClr val="dk1"/>
          </a:fillRef>
          <a:effectRef idx="0">
            <a:schemeClr val="dk1"/>
          </a:effectRef>
          <a:fontRef idx="minor">
            <a:schemeClr val="tx1"/>
          </a:fontRef>
        </p:style>
      </p:cxnSp>
      <p:cxnSp>
        <p:nvCxnSpPr>
          <p:cNvPr id="84" name="直接连接符 83"/>
          <p:cNvCxnSpPr/>
          <p:nvPr>
            <p:custDataLst>
              <p:tags r:id="rId64"/>
            </p:custDataLst>
          </p:nvPr>
        </p:nvCxnSpPr>
        <p:spPr>
          <a:xfrm rot="5400000">
            <a:off x="3795853" y="3200005"/>
            <a:ext cx="0" cy="54000"/>
          </a:xfrm>
          <a:prstGeom prst="line">
            <a:avLst/>
          </a:prstGeom>
          <a:ln w="12700"/>
        </p:spPr>
        <p:style>
          <a:lnRef idx="1">
            <a:schemeClr val="dk1"/>
          </a:lnRef>
          <a:fillRef idx="0">
            <a:schemeClr val="dk1"/>
          </a:fillRef>
          <a:effectRef idx="0">
            <a:schemeClr val="dk1"/>
          </a:effectRef>
          <a:fontRef idx="minor">
            <a:schemeClr val="tx1"/>
          </a:fontRef>
        </p:style>
      </p:cxnSp>
      <p:sp>
        <p:nvSpPr>
          <p:cNvPr id="85" name="文本框 84"/>
          <p:cNvSpPr txBox="1"/>
          <p:nvPr>
            <p:custDataLst>
              <p:tags r:id="rId65"/>
            </p:custDataLst>
          </p:nvPr>
        </p:nvSpPr>
        <p:spPr>
          <a:xfrm>
            <a:off x="3453135" y="3111588"/>
            <a:ext cx="386644" cy="253916"/>
          </a:xfrm>
          <a:prstGeom prst="rect">
            <a:avLst/>
          </a:prstGeom>
          <a:noFill/>
        </p:spPr>
        <p:txBody>
          <a:bodyPr wrap="none" rtlCol="0">
            <a:spAutoFit/>
          </a:bodyPr>
          <a:p>
            <a:r>
              <a:rPr lang="en-US" altLang="zh-CN" sz="1050" dirty="0">
                <a:latin typeface="Times"/>
              </a:rPr>
              <a:t>0.2</a:t>
            </a:r>
            <a:endParaRPr lang="zh-CN" altLang="en-US" sz="1050" dirty="0">
              <a:latin typeface="Times"/>
            </a:endParaRPr>
          </a:p>
        </p:txBody>
      </p:sp>
      <p:sp>
        <p:nvSpPr>
          <p:cNvPr id="86" name="文本框 85"/>
          <p:cNvSpPr txBox="1"/>
          <p:nvPr>
            <p:custDataLst>
              <p:tags r:id="rId66"/>
            </p:custDataLst>
          </p:nvPr>
        </p:nvSpPr>
        <p:spPr>
          <a:xfrm>
            <a:off x="3453135" y="2643906"/>
            <a:ext cx="386644" cy="253916"/>
          </a:xfrm>
          <a:prstGeom prst="rect">
            <a:avLst/>
          </a:prstGeom>
          <a:noFill/>
        </p:spPr>
        <p:txBody>
          <a:bodyPr wrap="none" rtlCol="0">
            <a:spAutoFit/>
          </a:bodyPr>
          <a:p>
            <a:r>
              <a:rPr lang="en-US" altLang="zh-CN" sz="1050" dirty="0">
                <a:latin typeface="Times"/>
              </a:rPr>
              <a:t>0.4</a:t>
            </a:r>
            <a:endParaRPr lang="zh-CN" altLang="en-US" sz="1050" dirty="0">
              <a:latin typeface="Times"/>
            </a:endParaRPr>
          </a:p>
        </p:txBody>
      </p:sp>
      <p:sp>
        <p:nvSpPr>
          <p:cNvPr id="87" name="文本框 86"/>
          <p:cNvSpPr txBox="1"/>
          <p:nvPr>
            <p:custDataLst>
              <p:tags r:id="rId67"/>
            </p:custDataLst>
          </p:nvPr>
        </p:nvSpPr>
        <p:spPr>
          <a:xfrm>
            <a:off x="3453135" y="2176224"/>
            <a:ext cx="386644" cy="253916"/>
          </a:xfrm>
          <a:prstGeom prst="rect">
            <a:avLst/>
          </a:prstGeom>
          <a:noFill/>
        </p:spPr>
        <p:txBody>
          <a:bodyPr wrap="none" rtlCol="0">
            <a:spAutoFit/>
          </a:bodyPr>
          <a:p>
            <a:r>
              <a:rPr lang="en-US" altLang="zh-CN" sz="1050" dirty="0">
                <a:latin typeface="Times"/>
              </a:rPr>
              <a:t>0.6</a:t>
            </a:r>
            <a:endParaRPr lang="zh-CN" altLang="en-US" sz="1050" dirty="0">
              <a:latin typeface="Times"/>
            </a:endParaRPr>
          </a:p>
        </p:txBody>
      </p:sp>
      <p:grpSp>
        <p:nvGrpSpPr>
          <p:cNvPr id="88" name="组合 87"/>
          <p:cNvGrpSpPr/>
          <p:nvPr/>
        </p:nvGrpSpPr>
        <p:grpSpPr>
          <a:xfrm>
            <a:off x="3844446" y="1981936"/>
            <a:ext cx="761159" cy="470971"/>
            <a:chOff x="2902949" y="2313167"/>
            <a:chExt cx="1014878" cy="627960"/>
          </a:xfrm>
        </p:grpSpPr>
        <p:grpSp>
          <p:nvGrpSpPr>
            <p:cNvPr id="124" name="组合 123"/>
            <p:cNvGrpSpPr/>
            <p:nvPr/>
          </p:nvGrpSpPr>
          <p:grpSpPr>
            <a:xfrm>
              <a:off x="2902949" y="2313167"/>
              <a:ext cx="1014878" cy="627960"/>
              <a:chOff x="5860991" y="1513622"/>
              <a:chExt cx="1014878" cy="627960"/>
            </a:xfrm>
          </p:grpSpPr>
          <p:sp>
            <p:nvSpPr>
              <p:cNvPr id="128" name="矩形 127"/>
              <p:cNvSpPr/>
              <p:nvPr>
                <p:custDataLst>
                  <p:tags r:id="rId68"/>
                </p:custDataLst>
              </p:nvPr>
            </p:nvSpPr>
            <p:spPr>
              <a:xfrm>
                <a:off x="5860991" y="1521176"/>
                <a:ext cx="936000" cy="57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50"/>
              </a:p>
            </p:txBody>
          </p:sp>
          <p:sp>
            <p:nvSpPr>
              <p:cNvPr id="129" name="文本框 128"/>
              <p:cNvSpPr txBox="1"/>
              <p:nvPr>
                <p:custDataLst>
                  <p:tags r:id="rId69"/>
                </p:custDataLst>
              </p:nvPr>
            </p:nvSpPr>
            <p:spPr>
              <a:xfrm>
                <a:off x="6219278" y="1513622"/>
                <a:ext cx="656591" cy="369332"/>
              </a:xfrm>
              <a:prstGeom prst="rect">
                <a:avLst/>
              </a:prstGeom>
              <a:noFill/>
            </p:spPr>
            <p:txBody>
              <a:bodyPr wrap="none" rtlCol="0">
                <a:spAutoFit/>
              </a:bodyPr>
              <a:p>
                <a:r>
                  <a:rPr lang="zh-CN" altLang="en-US" sz="1200" dirty="0">
                    <a:latin typeface="楷体" panose="02010609060101010101" pitchFamily="49" charset="-122"/>
                    <a:ea typeface="楷体" panose="02010609060101010101" pitchFamily="49" charset="-122"/>
                  </a:rPr>
                  <a:t>好瓜</a:t>
                </a:r>
                <a:endParaRPr lang="zh-CN" altLang="en-US" sz="1200" dirty="0">
                  <a:latin typeface="楷体" panose="02010609060101010101" pitchFamily="49" charset="-122"/>
                  <a:ea typeface="楷体" panose="02010609060101010101" pitchFamily="49" charset="-122"/>
                </a:endParaRPr>
              </a:p>
            </p:txBody>
          </p:sp>
          <p:sp>
            <p:nvSpPr>
              <p:cNvPr id="130" name="文本框 129"/>
              <p:cNvSpPr txBox="1"/>
              <p:nvPr>
                <p:custDataLst>
                  <p:tags r:id="rId70"/>
                </p:custDataLst>
              </p:nvPr>
            </p:nvSpPr>
            <p:spPr>
              <a:xfrm>
                <a:off x="6219277" y="1772250"/>
                <a:ext cx="656590" cy="369332"/>
              </a:xfrm>
              <a:prstGeom prst="rect">
                <a:avLst/>
              </a:prstGeom>
              <a:noFill/>
            </p:spPr>
            <p:txBody>
              <a:bodyPr wrap="none" rtlCol="0">
                <a:spAutoFit/>
              </a:bodyPr>
              <a:p>
                <a:r>
                  <a:rPr lang="zh-CN" altLang="en-US" sz="1200" dirty="0">
                    <a:latin typeface="楷体" panose="02010609060101010101" pitchFamily="49" charset="-122"/>
                    <a:ea typeface="楷体" panose="02010609060101010101" pitchFamily="49" charset="-122"/>
                  </a:rPr>
                  <a:t>坏瓜</a:t>
                </a:r>
                <a:endParaRPr lang="zh-CN" altLang="en-US" sz="1200" dirty="0">
                  <a:latin typeface="楷体" panose="02010609060101010101" pitchFamily="49" charset="-122"/>
                  <a:ea typeface="楷体" panose="02010609060101010101" pitchFamily="49" charset="-122"/>
                </a:endParaRPr>
              </a:p>
            </p:txBody>
          </p:sp>
          <p:cxnSp>
            <p:nvCxnSpPr>
              <p:cNvPr id="131" name="直接连接符 130"/>
              <p:cNvCxnSpPr/>
              <p:nvPr>
                <p:custDataLst>
                  <p:tags r:id="rId71"/>
                </p:custDataLst>
              </p:nvPr>
            </p:nvCxnSpPr>
            <p:spPr>
              <a:xfrm>
                <a:off x="6001969" y="1949727"/>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25" name="组合 124"/>
            <p:cNvGrpSpPr/>
            <p:nvPr/>
          </p:nvGrpSpPr>
          <p:grpSpPr>
            <a:xfrm>
              <a:off x="3043927" y="2444745"/>
              <a:ext cx="108000" cy="108000"/>
              <a:chOff x="5476803" y="2392530"/>
              <a:chExt cx="108000" cy="108000"/>
            </a:xfrm>
          </p:grpSpPr>
          <p:cxnSp>
            <p:nvCxnSpPr>
              <p:cNvPr id="126" name="直接连接符 125"/>
              <p:cNvCxnSpPr/>
              <p:nvPr>
                <p:custDataLst>
                  <p:tags r:id="rId72"/>
                </p:custDataLst>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27" name="直接连接符 126"/>
              <p:cNvCxnSpPr/>
              <p:nvPr>
                <p:custDataLst>
                  <p:tags r:id="rId73"/>
                </p:custDataLst>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grpSp>
        <p:nvGrpSpPr>
          <p:cNvPr id="89" name="组合 88"/>
          <p:cNvGrpSpPr/>
          <p:nvPr/>
        </p:nvGrpSpPr>
        <p:grpSpPr>
          <a:xfrm>
            <a:off x="5380241" y="2564301"/>
            <a:ext cx="81000" cy="81000"/>
            <a:chOff x="5476803" y="2392530"/>
            <a:chExt cx="108000" cy="108000"/>
          </a:xfrm>
        </p:grpSpPr>
        <p:cxnSp>
          <p:nvCxnSpPr>
            <p:cNvPr id="122" name="直接连接符 121"/>
            <p:cNvCxnSpPr/>
            <p:nvPr>
              <p:custDataLst>
                <p:tags r:id="rId74"/>
              </p:custDataLst>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23" name="直接连接符 122"/>
            <p:cNvCxnSpPr/>
            <p:nvPr>
              <p:custDataLst>
                <p:tags r:id="rId75"/>
              </p:custDataLst>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90" name="组合 89"/>
          <p:cNvGrpSpPr/>
          <p:nvPr/>
        </p:nvGrpSpPr>
        <p:grpSpPr>
          <a:xfrm>
            <a:off x="5523116" y="2835764"/>
            <a:ext cx="81000" cy="81000"/>
            <a:chOff x="5476803" y="2392530"/>
            <a:chExt cx="108000" cy="108000"/>
          </a:xfrm>
        </p:grpSpPr>
        <p:cxnSp>
          <p:nvCxnSpPr>
            <p:cNvPr id="120" name="直接连接符 119"/>
            <p:cNvCxnSpPr/>
            <p:nvPr>
              <p:custDataLst>
                <p:tags r:id="rId76"/>
              </p:custDataLst>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21" name="直接连接符 120"/>
            <p:cNvCxnSpPr/>
            <p:nvPr>
              <p:custDataLst>
                <p:tags r:id="rId77"/>
              </p:custDataLst>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91" name="组合 90"/>
          <p:cNvGrpSpPr/>
          <p:nvPr/>
        </p:nvGrpSpPr>
        <p:grpSpPr>
          <a:xfrm>
            <a:off x="5285141" y="3051688"/>
            <a:ext cx="81000" cy="81000"/>
            <a:chOff x="5476803" y="2392530"/>
            <a:chExt cx="108000" cy="108000"/>
          </a:xfrm>
        </p:grpSpPr>
        <p:cxnSp>
          <p:nvCxnSpPr>
            <p:cNvPr id="118" name="直接连接符 117"/>
            <p:cNvCxnSpPr/>
            <p:nvPr>
              <p:custDataLst>
                <p:tags r:id="rId78"/>
              </p:custDataLst>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9" name="直接连接符 118"/>
            <p:cNvCxnSpPr/>
            <p:nvPr>
              <p:custDataLst>
                <p:tags r:id="rId79"/>
              </p:custDataLst>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92" name="组合 91"/>
          <p:cNvGrpSpPr/>
          <p:nvPr/>
        </p:nvGrpSpPr>
        <p:grpSpPr>
          <a:xfrm>
            <a:off x="5154211" y="2933260"/>
            <a:ext cx="81000" cy="81000"/>
            <a:chOff x="5476803" y="2392530"/>
            <a:chExt cx="108000" cy="108000"/>
          </a:xfrm>
        </p:grpSpPr>
        <p:cxnSp>
          <p:nvCxnSpPr>
            <p:cNvPr id="116" name="直接连接符 115"/>
            <p:cNvCxnSpPr/>
            <p:nvPr>
              <p:custDataLst>
                <p:tags r:id="rId80"/>
              </p:custDataLst>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7" name="直接连接符 116"/>
            <p:cNvCxnSpPr/>
            <p:nvPr>
              <p:custDataLst>
                <p:tags r:id="rId81"/>
              </p:custDataLst>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93" name="组合 92"/>
          <p:cNvGrpSpPr/>
          <p:nvPr/>
        </p:nvGrpSpPr>
        <p:grpSpPr>
          <a:xfrm>
            <a:off x="4883516" y="3103095"/>
            <a:ext cx="81000" cy="81000"/>
            <a:chOff x="5476803" y="2392530"/>
            <a:chExt cx="108000" cy="108000"/>
          </a:xfrm>
        </p:grpSpPr>
        <p:cxnSp>
          <p:nvCxnSpPr>
            <p:cNvPr id="114" name="直接连接符 113"/>
            <p:cNvCxnSpPr/>
            <p:nvPr>
              <p:custDataLst>
                <p:tags r:id="rId82"/>
              </p:custDataLst>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5" name="直接连接符 114"/>
            <p:cNvCxnSpPr/>
            <p:nvPr>
              <p:custDataLst>
                <p:tags r:id="rId83"/>
              </p:custDataLst>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94" name="组合 93"/>
          <p:cNvGrpSpPr/>
          <p:nvPr/>
        </p:nvGrpSpPr>
        <p:grpSpPr>
          <a:xfrm>
            <a:off x="4673000" y="3053019"/>
            <a:ext cx="81000" cy="81000"/>
            <a:chOff x="5476803" y="2392530"/>
            <a:chExt cx="108000" cy="108000"/>
          </a:xfrm>
        </p:grpSpPr>
        <p:cxnSp>
          <p:nvCxnSpPr>
            <p:cNvPr id="112" name="直接连接符 111"/>
            <p:cNvCxnSpPr/>
            <p:nvPr>
              <p:custDataLst>
                <p:tags r:id="rId84"/>
              </p:custDataLst>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3" name="直接连接符 112"/>
            <p:cNvCxnSpPr/>
            <p:nvPr>
              <p:custDataLst>
                <p:tags r:id="rId85"/>
              </p:custDataLst>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95" name="组合 94"/>
          <p:cNvGrpSpPr/>
          <p:nvPr/>
        </p:nvGrpSpPr>
        <p:grpSpPr>
          <a:xfrm>
            <a:off x="4861094" y="3314498"/>
            <a:ext cx="81000" cy="81000"/>
            <a:chOff x="5476803" y="2392530"/>
            <a:chExt cx="108000" cy="108000"/>
          </a:xfrm>
        </p:grpSpPr>
        <p:cxnSp>
          <p:nvCxnSpPr>
            <p:cNvPr id="110" name="直接连接符 109"/>
            <p:cNvCxnSpPr/>
            <p:nvPr>
              <p:custDataLst>
                <p:tags r:id="rId86"/>
              </p:custDataLst>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1" name="直接连接符 110"/>
            <p:cNvCxnSpPr/>
            <p:nvPr>
              <p:custDataLst>
                <p:tags r:id="rId87"/>
              </p:custDataLst>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96" name="组合 95"/>
          <p:cNvGrpSpPr/>
          <p:nvPr/>
        </p:nvGrpSpPr>
        <p:grpSpPr>
          <a:xfrm>
            <a:off x="4753938" y="3111119"/>
            <a:ext cx="81000" cy="81000"/>
            <a:chOff x="5476803" y="2392530"/>
            <a:chExt cx="108000" cy="108000"/>
          </a:xfrm>
        </p:grpSpPr>
        <p:cxnSp>
          <p:nvCxnSpPr>
            <p:cNvPr id="108" name="直接连接符 107"/>
            <p:cNvCxnSpPr/>
            <p:nvPr>
              <p:custDataLst>
                <p:tags r:id="rId88"/>
              </p:custDataLst>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9" name="直接连接符 108"/>
            <p:cNvCxnSpPr/>
            <p:nvPr>
              <p:custDataLst>
                <p:tags r:id="rId89"/>
              </p:custDataLst>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97" name="直接连接符 96"/>
          <p:cNvCxnSpPr/>
          <p:nvPr>
            <p:custDataLst>
              <p:tags r:id="rId90"/>
            </p:custDataLst>
          </p:nvPr>
        </p:nvCxnSpPr>
        <p:spPr>
          <a:xfrm>
            <a:off x="5325641" y="3475446"/>
            <a:ext cx="81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8" name="直接连接符 97"/>
          <p:cNvCxnSpPr/>
          <p:nvPr>
            <p:custDataLst>
              <p:tags r:id="rId91"/>
            </p:custDataLst>
          </p:nvPr>
        </p:nvCxnSpPr>
        <p:spPr>
          <a:xfrm>
            <a:off x="4369470" y="3077630"/>
            <a:ext cx="81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9" name="直接连接符 98"/>
          <p:cNvCxnSpPr/>
          <p:nvPr>
            <p:custDataLst>
              <p:tags r:id="rId92"/>
            </p:custDataLst>
          </p:nvPr>
        </p:nvCxnSpPr>
        <p:spPr>
          <a:xfrm>
            <a:off x="4388539" y="3570549"/>
            <a:ext cx="81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0" name="直接连接符 99"/>
          <p:cNvCxnSpPr/>
          <p:nvPr>
            <p:custDataLst>
              <p:tags r:id="rId93"/>
            </p:custDataLst>
          </p:nvPr>
        </p:nvCxnSpPr>
        <p:spPr>
          <a:xfrm>
            <a:off x="4517735" y="3447900"/>
            <a:ext cx="81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1" name="直接连接符 100"/>
          <p:cNvCxnSpPr/>
          <p:nvPr>
            <p:custDataLst>
              <p:tags r:id="rId94"/>
            </p:custDataLst>
          </p:nvPr>
        </p:nvCxnSpPr>
        <p:spPr>
          <a:xfrm>
            <a:off x="5262602" y="3333849"/>
            <a:ext cx="81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2" name="直接连接符 101"/>
          <p:cNvCxnSpPr/>
          <p:nvPr>
            <p:custDataLst>
              <p:tags r:id="rId95"/>
            </p:custDataLst>
          </p:nvPr>
        </p:nvCxnSpPr>
        <p:spPr>
          <a:xfrm>
            <a:off x="5296879" y="3236027"/>
            <a:ext cx="81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3" name="直接连接符 102"/>
          <p:cNvCxnSpPr/>
          <p:nvPr>
            <p:custDataLst>
              <p:tags r:id="rId96"/>
            </p:custDataLst>
          </p:nvPr>
        </p:nvCxnSpPr>
        <p:spPr>
          <a:xfrm>
            <a:off x="4514877" y="2939265"/>
            <a:ext cx="81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4" name="直接连接符 103"/>
          <p:cNvCxnSpPr/>
          <p:nvPr>
            <p:custDataLst>
              <p:tags r:id="rId97"/>
            </p:custDataLst>
          </p:nvPr>
        </p:nvCxnSpPr>
        <p:spPr>
          <a:xfrm>
            <a:off x="5126723" y="3606267"/>
            <a:ext cx="81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5" name="直接连接符 104"/>
          <p:cNvCxnSpPr/>
          <p:nvPr>
            <p:custDataLst>
              <p:tags r:id="rId98"/>
            </p:custDataLst>
          </p:nvPr>
        </p:nvCxnSpPr>
        <p:spPr>
          <a:xfrm>
            <a:off x="5387298" y="3441786"/>
            <a:ext cx="81000" cy="0"/>
          </a:xfrm>
          <a:prstGeom prst="line">
            <a:avLst/>
          </a:prstGeom>
          <a:ln w="19050"/>
        </p:spPr>
        <p:style>
          <a:lnRef idx="1">
            <a:schemeClr val="dk1"/>
          </a:lnRef>
          <a:fillRef idx="0">
            <a:schemeClr val="dk1"/>
          </a:fillRef>
          <a:effectRef idx="0">
            <a:schemeClr val="dk1"/>
          </a:effectRef>
          <a:fontRef idx="minor">
            <a:schemeClr val="tx1"/>
          </a:fontRef>
        </p:style>
      </p:cxnSp>
      <p:sp>
        <p:nvSpPr>
          <p:cNvPr id="106" name="文本框 105"/>
          <p:cNvSpPr txBox="1"/>
          <p:nvPr>
            <p:custDataLst>
              <p:tags r:id="rId99"/>
            </p:custDataLst>
          </p:nvPr>
        </p:nvSpPr>
        <p:spPr>
          <a:xfrm>
            <a:off x="4690381" y="3808218"/>
            <a:ext cx="492443" cy="276999"/>
          </a:xfrm>
          <a:prstGeom prst="rect">
            <a:avLst/>
          </a:prstGeom>
          <a:noFill/>
        </p:spPr>
        <p:txBody>
          <a:bodyPr wrap="none" rtlCol="0">
            <a:spAutoFit/>
          </a:bodyPr>
          <a:p>
            <a:r>
              <a:rPr lang="zh-CN" altLang="en-US" sz="1200" dirty="0">
                <a:latin typeface="楷体" panose="02010609060101010101" pitchFamily="49" charset="-122"/>
                <a:ea typeface="楷体" panose="02010609060101010101" pitchFamily="49" charset="-122"/>
              </a:rPr>
              <a:t>密度</a:t>
            </a:r>
            <a:endParaRPr lang="zh-CN" altLang="en-US" sz="1200" dirty="0">
              <a:latin typeface="楷体" panose="02010609060101010101" pitchFamily="49" charset="-122"/>
              <a:ea typeface="楷体" panose="02010609060101010101" pitchFamily="49" charset="-122"/>
            </a:endParaRPr>
          </a:p>
        </p:txBody>
      </p:sp>
      <p:sp>
        <p:nvSpPr>
          <p:cNvPr id="107" name="文本框 106"/>
          <p:cNvSpPr txBox="1"/>
          <p:nvPr>
            <p:custDataLst>
              <p:tags r:id="rId100"/>
            </p:custDataLst>
          </p:nvPr>
        </p:nvSpPr>
        <p:spPr>
          <a:xfrm>
            <a:off x="3215160" y="2318774"/>
            <a:ext cx="369332" cy="553998"/>
          </a:xfrm>
          <a:prstGeom prst="rect">
            <a:avLst/>
          </a:prstGeom>
          <a:noFill/>
        </p:spPr>
        <p:txBody>
          <a:bodyPr vert="eaVert" wrap="none" rtlCol="0">
            <a:spAutoFit/>
          </a:bodyPr>
          <a:p>
            <a:r>
              <a:rPr lang="zh-CN" altLang="en-US" sz="1200" dirty="0">
                <a:latin typeface="楷体" panose="02010609060101010101" pitchFamily="49" charset="-122"/>
                <a:ea typeface="楷体" panose="02010609060101010101" pitchFamily="49" charset="-122"/>
              </a:rPr>
              <a:t>含糖率</a:t>
            </a:r>
            <a:endParaRPr lang="zh-CN" altLang="en-US" sz="1200" dirty="0">
              <a:latin typeface="楷体" panose="02010609060101010101" pitchFamily="49" charset="-122"/>
              <a:ea typeface="楷体" panose="02010609060101010101" pitchFamily="49" charset="-122"/>
            </a:endParaRPr>
          </a:p>
        </p:txBody>
      </p:sp>
      <p:cxnSp>
        <p:nvCxnSpPr>
          <p:cNvPr id="133" name="直接箭头连接符 132"/>
          <p:cNvCxnSpPr/>
          <p:nvPr>
            <p:custDataLst>
              <p:tags r:id="rId101"/>
            </p:custDataLst>
          </p:nvPr>
        </p:nvCxnSpPr>
        <p:spPr>
          <a:xfrm flipH="1" flipV="1">
            <a:off x="6444145" y="1845015"/>
            <a:ext cx="0" cy="1890000"/>
          </a:xfrm>
          <a:prstGeom prst="straightConnector1">
            <a:avLst/>
          </a:prstGeom>
          <a:ln w="19050">
            <a:headEnd type="none" w="med" len="lg"/>
            <a:tailEnd type="triangle" w="lg" len="lg"/>
          </a:ln>
        </p:spPr>
        <p:style>
          <a:lnRef idx="1">
            <a:schemeClr val="dk1"/>
          </a:lnRef>
          <a:fillRef idx="0">
            <a:schemeClr val="dk1"/>
          </a:fillRef>
          <a:effectRef idx="0">
            <a:schemeClr val="dk1"/>
          </a:effectRef>
          <a:fontRef idx="minor">
            <a:schemeClr val="tx1"/>
          </a:fontRef>
        </p:style>
      </p:cxnSp>
      <p:cxnSp>
        <p:nvCxnSpPr>
          <p:cNvPr id="134" name="直接箭头连接符 133"/>
          <p:cNvCxnSpPr/>
          <p:nvPr>
            <p:custDataLst>
              <p:tags r:id="rId102"/>
            </p:custDataLst>
          </p:nvPr>
        </p:nvCxnSpPr>
        <p:spPr>
          <a:xfrm>
            <a:off x="6437997" y="3735060"/>
            <a:ext cx="2295000" cy="0"/>
          </a:xfrm>
          <a:prstGeom prst="straightConnector1">
            <a:avLst/>
          </a:prstGeom>
          <a:ln w="19050">
            <a:headEnd type="none" w="med" len="lg"/>
            <a:tailEnd type="triangle" w="lg" len="lg"/>
          </a:ln>
        </p:spPr>
        <p:style>
          <a:lnRef idx="1">
            <a:schemeClr val="dk1"/>
          </a:lnRef>
          <a:fillRef idx="0">
            <a:schemeClr val="dk1"/>
          </a:fillRef>
          <a:effectRef idx="0">
            <a:schemeClr val="dk1"/>
          </a:effectRef>
          <a:fontRef idx="minor">
            <a:schemeClr val="tx1"/>
          </a:fontRef>
        </p:style>
      </p:cxnSp>
      <p:sp>
        <p:nvSpPr>
          <p:cNvPr id="135" name="文本框 134"/>
          <p:cNvSpPr txBox="1"/>
          <p:nvPr>
            <p:custDataLst>
              <p:tags r:id="rId103"/>
            </p:custDataLst>
          </p:nvPr>
        </p:nvSpPr>
        <p:spPr>
          <a:xfrm>
            <a:off x="6301573" y="3673914"/>
            <a:ext cx="251992" cy="253916"/>
          </a:xfrm>
          <a:prstGeom prst="rect">
            <a:avLst/>
          </a:prstGeom>
          <a:noFill/>
        </p:spPr>
        <p:txBody>
          <a:bodyPr wrap="none" rtlCol="0">
            <a:spAutoFit/>
          </a:bodyPr>
          <a:p>
            <a:r>
              <a:rPr lang="en-US" altLang="zh-CN" sz="1050" dirty="0">
                <a:latin typeface="Times"/>
              </a:rPr>
              <a:t>0</a:t>
            </a:r>
            <a:endParaRPr lang="zh-CN" altLang="en-US" sz="1050" dirty="0">
              <a:latin typeface="Times"/>
            </a:endParaRPr>
          </a:p>
        </p:txBody>
      </p:sp>
      <p:cxnSp>
        <p:nvCxnSpPr>
          <p:cNvPr id="136" name="直接连接符 135"/>
          <p:cNvCxnSpPr/>
          <p:nvPr>
            <p:custDataLst>
              <p:tags r:id="rId104"/>
            </p:custDataLst>
          </p:nvPr>
        </p:nvCxnSpPr>
        <p:spPr>
          <a:xfrm>
            <a:off x="6916502" y="3681390"/>
            <a:ext cx="0" cy="54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37" name="直接连接符 136"/>
          <p:cNvCxnSpPr/>
          <p:nvPr>
            <p:custDataLst>
              <p:tags r:id="rId105"/>
            </p:custDataLst>
          </p:nvPr>
        </p:nvCxnSpPr>
        <p:spPr>
          <a:xfrm>
            <a:off x="7383145" y="3681390"/>
            <a:ext cx="0" cy="54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38" name="直接连接符 137"/>
          <p:cNvCxnSpPr/>
          <p:nvPr>
            <p:custDataLst>
              <p:tags r:id="rId106"/>
            </p:custDataLst>
          </p:nvPr>
        </p:nvCxnSpPr>
        <p:spPr>
          <a:xfrm>
            <a:off x="7849787" y="3681390"/>
            <a:ext cx="0" cy="54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39" name="直接连接符 138"/>
          <p:cNvCxnSpPr/>
          <p:nvPr>
            <p:custDataLst>
              <p:tags r:id="rId107"/>
            </p:custDataLst>
          </p:nvPr>
        </p:nvCxnSpPr>
        <p:spPr>
          <a:xfrm>
            <a:off x="8316430" y="3681390"/>
            <a:ext cx="0" cy="54000"/>
          </a:xfrm>
          <a:prstGeom prst="line">
            <a:avLst/>
          </a:prstGeom>
          <a:ln w="12700"/>
        </p:spPr>
        <p:style>
          <a:lnRef idx="1">
            <a:schemeClr val="dk1"/>
          </a:lnRef>
          <a:fillRef idx="0">
            <a:schemeClr val="dk1"/>
          </a:fillRef>
          <a:effectRef idx="0">
            <a:schemeClr val="dk1"/>
          </a:effectRef>
          <a:fontRef idx="minor">
            <a:schemeClr val="tx1"/>
          </a:fontRef>
        </p:style>
      </p:cxnSp>
      <p:sp>
        <p:nvSpPr>
          <p:cNvPr id="140" name="文本框 139"/>
          <p:cNvSpPr txBox="1"/>
          <p:nvPr>
            <p:custDataLst>
              <p:tags r:id="rId108"/>
            </p:custDataLst>
          </p:nvPr>
        </p:nvSpPr>
        <p:spPr>
          <a:xfrm>
            <a:off x="6745055" y="3702821"/>
            <a:ext cx="386644" cy="253916"/>
          </a:xfrm>
          <a:prstGeom prst="rect">
            <a:avLst/>
          </a:prstGeom>
          <a:noFill/>
        </p:spPr>
        <p:txBody>
          <a:bodyPr wrap="none" rtlCol="0">
            <a:spAutoFit/>
          </a:bodyPr>
          <a:p>
            <a:r>
              <a:rPr lang="en-US" altLang="zh-CN" sz="1050" dirty="0">
                <a:latin typeface="Times"/>
              </a:rPr>
              <a:t>0.2</a:t>
            </a:r>
            <a:endParaRPr lang="zh-CN" altLang="en-US" sz="1050" dirty="0">
              <a:latin typeface="Times"/>
            </a:endParaRPr>
          </a:p>
        </p:txBody>
      </p:sp>
      <p:sp>
        <p:nvSpPr>
          <p:cNvPr id="141" name="文本框 140"/>
          <p:cNvSpPr txBox="1"/>
          <p:nvPr>
            <p:custDataLst>
              <p:tags r:id="rId109"/>
            </p:custDataLst>
          </p:nvPr>
        </p:nvSpPr>
        <p:spPr>
          <a:xfrm>
            <a:off x="7211870" y="3702821"/>
            <a:ext cx="386644" cy="253916"/>
          </a:xfrm>
          <a:prstGeom prst="rect">
            <a:avLst/>
          </a:prstGeom>
          <a:noFill/>
        </p:spPr>
        <p:txBody>
          <a:bodyPr wrap="none" rtlCol="0">
            <a:spAutoFit/>
          </a:bodyPr>
          <a:p>
            <a:r>
              <a:rPr lang="en-US" altLang="zh-CN" sz="1050" dirty="0">
                <a:latin typeface="Times"/>
              </a:rPr>
              <a:t>0.4</a:t>
            </a:r>
            <a:endParaRPr lang="zh-CN" altLang="en-US" sz="1050" dirty="0">
              <a:latin typeface="Times"/>
            </a:endParaRPr>
          </a:p>
        </p:txBody>
      </p:sp>
      <p:sp>
        <p:nvSpPr>
          <p:cNvPr id="142" name="文本框 141"/>
          <p:cNvSpPr txBox="1"/>
          <p:nvPr>
            <p:custDataLst>
              <p:tags r:id="rId110"/>
            </p:custDataLst>
          </p:nvPr>
        </p:nvSpPr>
        <p:spPr>
          <a:xfrm>
            <a:off x="7678686" y="3702821"/>
            <a:ext cx="386644" cy="253916"/>
          </a:xfrm>
          <a:prstGeom prst="rect">
            <a:avLst/>
          </a:prstGeom>
          <a:noFill/>
        </p:spPr>
        <p:txBody>
          <a:bodyPr wrap="none" rtlCol="0">
            <a:spAutoFit/>
          </a:bodyPr>
          <a:p>
            <a:r>
              <a:rPr lang="en-US" altLang="zh-CN" sz="1050" dirty="0">
                <a:latin typeface="Times"/>
              </a:rPr>
              <a:t>0.6</a:t>
            </a:r>
            <a:endParaRPr lang="zh-CN" altLang="en-US" sz="1050" dirty="0">
              <a:latin typeface="Times"/>
            </a:endParaRPr>
          </a:p>
        </p:txBody>
      </p:sp>
      <p:sp>
        <p:nvSpPr>
          <p:cNvPr id="143" name="文本框 142"/>
          <p:cNvSpPr txBox="1"/>
          <p:nvPr>
            <p:custDataLst>
              <p:tags r:id="rId111"/>
            </p:custDataLst>
          </p:nvPr>
        </p:nvSpPr>
        <p:spPr>
          <a:xfrm>
            <a:off x="8145502" y="3702821"/>
            <a:ext cx="386644" cy="253916"/>
          </a:xfrm>
          <a:prstGeom prst="rect">
            <a:avLst/>
          </a:prstGeom>
          <a:noFill/>
        </p:spPr>
        <p:txBody>
          <a:bodyPr wrap="none" rtlCol="0">
            <a:spAutoFit/>
          </a:bodyPr>
          <a:p>
            <a:r>
              <a:rPr lang="en-US" altLang="zh-CN" sz="1050" dirty="0">
                <a:latin typeface="Times"/>
              </a:rPr>
              <a:t>0.8</a:t>
            </a:r>
            <a:endParaRPr lang="zh-CN" altLang="en-US" sz="1050" dirty="0">
              <a:latin typeface="Times"/>
            </a:endParaRPr>
          </a:p>
        </p:txBody>
      </p:sp>
      <p:cxnSp>
        <p:nvCxnSpPr>
          <p:cNvPr id="144" name="直接连接符 143"/>
          <p:cNvCxnSpPr/>
          <p:nvPr>
            <p:custDataLst>
              <p:tags r:id="rId112"/>
            </p:custDataLst>
          </p:nvPr>
        </p:nvCxnSpPr>
        <p:spPr>
          <a:xfrm rot="5400000">
            <a:off x="6471415" y="2305013"/>
            <a:ext cx="0" cy="54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45" name="直接连接符 144"/>
          <p:cNvCxnSpPr/>
          <p:nvPr>
            <p:custDataLst>
              <p:tags r:id="rId113"/>
            </p:custDataLst>
          </p:nvPr>
        </p:nvCxnSpPr>
        <p:spPr>
          <a:xfrm rot="5400000">
            <a:off x="6471415" y="2772695"/>
            <a:ext cx="0" cy="54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46" name="直接连接符 145"/>
          <p:cNvCxnSpPr/>
          <p:nvPr>
            <p:custDataLst>
              <p:tags r:id="rId114"/>
            </p:custDataLst>
          </p:nvPr>
        </p:nvCxnSpPr>
        <p:spPr>
          <a:xfrm rot="5400000">
            <a:off x="6471415" y="3240377"/>
            <a:ext cx="0" cy="54000"/>
          </a:xfrm>
          <a:prstGeom prst="line">
            <a:avLst/>
          </a:prstGeom>
          <a:ln w="12700"/>
        </p:spPr>
        <p:style>
          <a:lnRef idx="1">
            <a:schemeClr val="dk1"/>
          </a:lnRef>
          <a:fillRef idx="0">
            <a:schemeClr val="dk1"/>
          </a:fillRef>
          <a:effectRef idx="0">
            <a:schemeClr val="dk1"/>
          </a:effectRef>
          <a:fontRef idx="minor">
            <a:schemeClr val="tx1"/>
          </a:fontRef>
        </p:style>
      </p:cxnSp>
      <p:sp>
        <p:nvSpPr>
          <p:cNvPr id="147" name="文本框 146"/>
          <p:cNvSpPr txBox="1"/>
          <p:nvPr>
            <p:custDataLst>
              <p:tags r:id="rId115"/>
            </p:custDataLst>
          </p:nvPr>
        </p:nvSpPr>
        <p:spPr>
          <a:xfrm>
            <a:off x="6128697" y="3151960"/>
            <a:ext cx="386644" cy="253916"/>
          </a:xfrm>
          <a:prstGeom prst="rect">
            <a:avLst/>
          </a:prstGeom>
          <a:noFill/>
        </p:spPr>
        <p:txBody>
          <a:bodyPr wrap="none" rtlCol="0">
            <a:spAutoFit/>
          </a:bodyPr>
          <a:p>
            <a:r>
              <a:rPr lang="en-US" altLang="zh-CN" sz="1050" dirty="0">
                <a:latin typeface="Times"/>
              </a:rPr>
              <a:t>0.2</a:t>
            </a:r>
            <a:endParaRPr lang="zh-CN" altLang="en-US" sz="1050" dirty="0">
              <a:latin typeface="Times"/>
            </a:endParaRPr>
          </a:p>
        </p:txBody>
      </p:sp>
      <p:sp>
        <p:nvSpPr>
          <p:cNvPr id="148" name="文本框 147"/>
          <p:cNvSpPr txBox="1"/>
          <p:nvPr>
            <p:custDataLst>
              <p:tags r:id="rId116"/>
            </p:custDataLst>
          </p:nvPr>
        </p:nvSpPr>
        <p:spPr>
          <a:xfrm>
            <a:off x="6128697" y="2684278"/>
            <a:ext cx="386644" cy="253916"/>
          </a:xfrm>
          <a:prstGeom prst="rect">
            <a:avLst/>
          </a:prstGeom>
          <a:noFill/>
        </p:spPr>
        <p:txBody>
          <a:bodyPr wrap="none" rtlCol="0">
            <a:spAutoFit/>
          </a:bodyPr>
          <a:p>
            <a:r>
              <a:rPr lang="en-US" altLang="zh-CN" sz="1050" dirty="0">
                <a:latin typeface="Times"/>
              </a:rPr>
              <a:t>0.4</a:t>
            </a:r>
            <a:endParaRPr lang="zh-CN" altLang="en-US" sz="1050" dirty="0">
              <a:latin typeface="Times"/>
            </a:endParaRPr>
          </a:p>
        </p:txBody>
      </p:sp>
      <p:sp>
        <p:nvSpPr>
          <p:cNvPr id="149" name="文本框 148"/>
          <p:cNvSpPr txBox="1"/>
          <p:nvPr>
            <p:custDataLst>
              <p:tags r:id="rId117"/>
            </p:custDataLst>
          </p:nvPr>
        </p:nvSpPr>
        <p:spPr>
          <a:xfrm>
            <a:off x="6128697" y="2216596"/>
            <a:ext cx="386644" cy="253916"/>
          </a:xfrm>
          <a:prstGeom prst="rect">
            <a:avLst/>
          </a:prstGeom>
          <a:noFill/>
        </p:spPr>
        <p:txBody>
          <a:bodyPr wrap="none" rtlCol="0">
            <a:spAutoFit/>
          </a:bodyPr>
          <a:p>
            <a:r>
              <a:rPr lang="en-US" altLang="zh-CN" sz="1050" dirty="0">
                <a:latin typeface="Times"/>
              </a:rPr>
              <a:t>0.6</a:t>
            </a:r>
            <a:endParaRPr lang="zh-CN" altLang="en-US" sz="1050" dirty="0">
              <a:latin typeface="Times"/>
            </a:endParaRPr>
          </a:p>
        </p:txBody>
      </p:sp>
      <p:grpSp>
        <p:nvGrpSpPr>
          <p:cNvPr id="150" name="组合 149"/>
          <p:cNvGrpSpPr/>
          <p:nvPr/>
        </p:nvGrpSpPr>
        <p:grpSpPr>
          <a:xfrm>
            <a:off x="6520008" y="2022307"/>
            <a:ext cx="761159" cy="470971"/>
            <a:chOff x="2902949" y="2313167"/>
            <a:chExt cx="1014878" cy="627960"/>
          </a:xfrm>
        </p:grpSpPr>
        <p:grpSp>
          <p:nvGrpSpPr>
            <p:cNvPr id="186" name="组合 185"/>
            <p:cNvGrpSpPr/>
            <p:nvPr/>
          </p:nvGrpSpPr>
          <p:grpSpPr>
            <a:xfrm>
              <a:off x="2902949" y="2313167"/>
              <a:ext cx="1014878" cy="627960"/>
              <a:chOff x="5860991" y="1513622"/>
              <a:chExt cx="1014878" cy="627960"/>
            </a:xfrm>
          </p:grpSpPr>
          <p:sp>
            <p:nvSpPr>
              <p:cNvPr id="190" name="矩形 189"/>
              <p:cNvSpPr/>
              <p:nvPr>
                <p:custDataLst>
                  <p:tags r:id="rId118"/>
                </p:custDataLst>
              </p:nvPr>
            </p:nvSpPr>
            <p:spPr>
              <a:xfrm>
                <a:off x="5860991" y="1521176"/>
                <a:ext cx="936000" cy="57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50"/>
              </a:p>
            </p:txBody>
          </p:sp>
          <p:sp>
            <p:nvSpPr>
              <p:cNvPr id="191" name="文本框 190"/>
              <p:cNvSpPr txBox="1"/>
              <p:nvPr>
                <p:custDataLst>
                  <p:tags r:id="rId119"/>
                </p:custDataLst>
              </p:nvPr>
            </p:nvSpPr>
            <p:spPr>
              <a:xfrm>
                <a:off x="6219278" y="1513622"/>
                <a:ext cx="656591" cy="369332"/>
              </a:xfrm>
              <a:prstGeom prst="rect">
                <a:avLst/>
              </a:prstGeom>
              <a:noFill/>
            </p:spPr>
            <p:txBody>
              <a:bodyPr wrap="none" rtlCol="0">
                <a:spAutoFit/>
              </a:bodyPr>
              <a:p>
                <a:r>
                  <a:rPr lang="zh-CN" altLang="en-US" sz="1200" dirty="0">
                    <a:latin typeface="楷体" panose="02010609060101010101" pitchFamily="49" charset="-122"/>
                    <a:ea typeface="楷体" panose="02010609060101010101" pitchFamily="49" charset="-122"/>
                  </a:rPr>
                  <a:t>好瓜</a:t>
                </a:r>
                <a:endParaRPr lang="zh-CN" altLang="en-US" sz="1200" dirty="0">
                  <a:latin typeface="楷体" panose="02010609060101010101" pitchFamily="49" charset="-122"/>
                  <a:ea typeface="楷体" panose="02010609060101010101" pitchFamily="49" charset="-122"/>
                </a:endParaRPr>
              </a:p>
            </p:txBody>
          </p:sp>
          <p:sp>
            <p:nvSpPr>
              <p:cNvPr id="192" name="文本框 191"/>
              <p:cNvSpPr txBox="1"/>
              <p:nvPr>
                <p:custDataLst>
                  <p:tags r:id="rId120"/>
                </p:custDataLst>
              </p:nvPr>
            </p:nvSpPr>
            <p:spPr>
              <a:xfrm>
                <a:off x="6219277" y="1772250"/>
                <a:ext cx="656590" cy="369332"/>
              </a:xfrm>
              <a:prstGeom prst="rect">
                <a:avLst/>
              </a:prstGeom>
              <a:noFill/>
            </p:spPr>
            <p:txBody>
              <a:bodyPr wrap="none" rtlCol="0">
                <a:spAutoFit/>
              </a:bodyPr>
              <a:p>
                <a:r>
                  <a:rPr lang="zh-CN" altLang="en-US" sz="1200" dirty="0">
                    <a:latin typeface="楷体" panose="02010609060101010101" pitchFamily="49" charset="-122"/>
                    <a:ea typeface="楷体" panose="02010609060101010101" pitchFamily="49" charset="-122"/>
                  </a:rPr>
                  <a:t>坏瓜</a:t>
                </a:r>
                <a:endParaRPr lang="zh-CN" altLang="en-US" sz="1200" dirty="0">
                  <a:latin typeface="楷体" panose="02010609060101010101" pitchFamily="49" charset="-122"/>
                  <a:ea typeface="楷体" panose="02010609060101010101" pitchFamily="49" charset="-122"/>
                </a:endParaRPr>
              </a:p>
            </p:txBody>
          </p:sp>
          <p:cxnSp>
            <p:nvCxnSpPr>
              <p:cNvPr id="193" name="直接连接符 192"/>
              <p:cNvCxnSpPr/>
              <p:nvPr>
                <p:custDataLst>
                  <p:tags r:id="rId121"/>
                </p:custDataLst>
              </p:nvPr>
            </p:nvCxnSpPr>
            <p:spPr>
              <a:xfrm>
                <a:off x="6001969" y="1949727"/>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87" name="组合 186"/>
            <p:cNvGrpSpPr/>
            <p:nvPr/>
          </p:nvGrpSpPr>
          <p:grpSpPr>
            <a:xfrm>
              <a:off x="3043927" y="2444745"/>
              <a:ext cx="108000" cy="108000"/>
              <a:chOff x="5476803" y="2392530"/>
              <a:chExt cx="108000" cy="108000"/>
            </a:xfrm>
          </p:grpSpPr>
          <p:cxnSp>
            <p:nvCxnSpPr>
              <p:cNvPr id="188" name="直接连接符 187"/>
              <p:cNvCxnSpPr/>
              <p:nvPr>
                <p:custDataLst>
                  <p:tags r:id="rId122"/>
                </p:custDataLst>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89" name="直接连接符 188"/>
              <p:cNvCxnSpPr/>
              <p:nvPr>
                <p:custDataLst>
                  <p:tags r:id="rId123"/>
                </p:custDataLst>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grpSp>
        <p:nvGrpSpPr>
          <p:cNvPr id="151" name="组合 150"/>
          <p:cNvGrpSpPr/>
          <p:nvPr/>
        </p:nvGrpSpPr>
        <p:grpSpPr>
          <a:xfrm>
            <a:off x="8055803" y="2604673"/>
            <a:ext cx="81000" cy="81000"/>
            <a:chOff x="5476803" y="2392530"/>
            <a:chExt cx="108000" cy="108000"/>
          </a:xfrm>
        </p:grpSpPr>
        <p:cxnSp>
          <p:nvCxnSpPr>
            <p:cNvPr id="184" name="直接连接符 183"/>
            <p:cNvCxnSpPr/>
            <p:nvPr>
              <p:custDataLst>
                <p:tags r:id="rId124"/>
              </p:custDataLst>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85" name="直接连接符 184"/>
            <p:cNvCxnSpPr/>
            <p:nvPr>
              <p:custDataLst>
                <p:tags r:id="rId125"/>
              </p:custDataLst>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52" name="组合 151"/>
          <p:cNvGrpSpPr/>
          <p:nvPr/>
        </p:nvGrpSpPr>
        <p:grpSpPr>
          <a:xfrm>
            <a:off x="8198678" y="2876136"/>
            <a:ext cx="81000" cy="81000"/>
            <a:chOff x="5476803" y="2392530"/>
            <a:chExt cx="108000" cy="108000"/>
          </a:xfrm>
        </p:grpSpPr>
        <p:cxnSp>
          <p:nvCxnSpPr>
            <p:cNvPr id="182" name="直接连接符 181"/>
            <p:cNvCxnSpPr/>
            <p:nvPr>
              <p:custDataLst>
                <p:tags r:id="rId126"/>
              </p:custDataLst>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83" name="直接连接符 182"/>
            <p:cNvCxnSpPr/>
            <p:nvPr>
              <p:custDataLst>
                <p:tags r:id="rId127"/>
              </p:custDataLst>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53" name="组合 152"/>
          <p:cNvGrpSpPr/>
          <p:nvPr/>
        </p:nvGrpSpPr>
        <p:grpSpPr>
          <a:xfrm>
            <a:off x="7960703" y="3092060"/>
            <a:ext cx="81000" cy="81000"/>
            <a:chOff x="5476803" y="2392530"/>
            <a:chExt cx="108000" cy="108000"/>
          </a:xfrm>
        </p:grpSpPr>
        <p:cxnSp>
          <p:nvCxnSpPr>
            <p:cNvPr id="180" name="直接连接符 179"/>
            <p:cNvCxnSpPr/>
            <p:nvPr>
              <p:custDataLst>
                <p:tags r:id="rId128"/>
              </p:custDataLst>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81" name="直接连接符 180"/>
            <p:cNvCxnSpPr/>
            <p:nvPr>
              <p:custDataLst>
                <p:tags r:id="rId129"/>
              </p:custDataLst>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54" name="组合 153"/>
          <p:cNvGrpSpPr/>
          <p:nvPr/>
        </p:nvGrpSpPr>
        <p:grpSpPr>
          <a:xfrm>
            <a:off x="7829773" y="2973632"/>
            <a:ext cx="81000" cy="81000"/>
            <a:chOff x="5476803" y="2392530"/>
            <a:chExt cx="108000" cy="108000"/>
          </a:xfrm>
        </p:grpSpPr>
        <p:cxnSp>
          <p:nvCxnSpPr>
            <p:cNvPr id="178" name="直接连接符 177"/>
            <p:cNvCxnSpPr/>
            <p:nvPr>
              <p:custDataLst>
                <p:tags r:id="rId130"/>
              </p:custDataLst>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79" name="直接连接符 178"/>
            <p:cNvCxnSpPr/>
            <p:nvPr>
              <p:custDataLst>
                <p:tags r:id="rId131"/>
              </p:custDataLst>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55" name="组合 154"/>
          <p:cNvGrpSpPr/>
          <p:nvPr/>
        </p:nvGrpSpPr>
        <p:grpSpPr>
          <a:xfrm>
            <a:off x="7559078" y="3145869"/>
            <a:ext cx="81000" cy="81000"/>
            <a:chOff x="5476803" y="2392530"/>
            <a:chExt cx="108000" cy="108000"/>
          </a:xfrm>
        </p:grpSpPr>
        <p:cxnSp>
          <p:nvCxnSpPr>
            <p:cNvPr id="176" name="直接连接符 175"/>
            <p:cNvCxnSpPr/>
            <p:nvPr>
              <p:custDataLst>
                <p:tags r:id="rId132"/>
              </p:custDataLst>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77" name="直接连接符 176"/>
            <p:cNvCxnSpPr/>
            <p:nvPr>
              <p:custDataLst>
                <p:tags r:id="rId133"/>
              </p:custDataLst>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56" name="组合 155"/>
          <p:cNvGrpSpPr/>
          <p:nvPr/>
        </p:nvGrpSpPr>
        <p:grpSpPr>
          <a:xfrm>
            <a:off x="7348562" y="3093390"/>
            <a:ext cx="81000" cy="81000"/>
            <a:chOff x="5476803" y="2392530"/>
            <a:chExt cx="108000" cy="108000"/>
          </a:xfrm>
        </p:grpSpPr>
        <p:cxnSp>
          <p:nvCxnSpPr>
            <p:cNvPr id="174" name="直接连接符 173"/>
            <p:cNvCxnSpPr/>
            <p:nvPr>
              <p:custDataLst>
                <p:tags r:id="rId134"/>
              </p:custDataLst>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75" name="直接连接符 174"/>
            <p:cNvCxnSpPr/>
            <p:nvPr>
              <p:custDataLst>
                <p:tags r:id="rId135"/>
              </p:custDataLst>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57" name="组合 156"/>
          <p:cNvGrpSpPr/>
          <p:nvPr/>
        </p:nvGrpSpPr>
        <p:grpSpPr>
          <a:xfrm>
            <a:off x="7536656" y="3354870"/>
            <a:ext cx="81000" cy="81000"/>
            <a:chOff x="5476803" y="2392530"/>
            <a:chExt cx="108000" cy="108000"/>
          </a:xfrm>
        </p:grpSpPr>
        <p:cxnSp>
          <p:nvCxnSpPr>
            <p:cNvPr id="172" name="直接连接符 171"/>
            <p:cNvCxnSpPr/>
            <p:nvPr>
              <p:custDataLst>
                <p:tags r:id="rId136"/>
              </p:custDataLst>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73" name="直接连接符 172"/>
            <p:cNvCxnSpPr/>
            <p:nvPr>
              <p:custDataLst>
                <p:tags r:id="rId137"/>
              </p:custDataLst>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58" name="组合 157"/>
          <p:cNvGrpSpPr/>
          <p:nvPr/>
        </p:nvGrpSpPr>
        <p:grpSpPr>
          <a:xfrm>
            <a:off x="7429500" y="3153892"/>
            <a:ext cx="81000" cy="81000"/>
            <a:chOff x="5476803" y="2392530"/>
            <a:chExt cx="108000" cy="108000"/>
          </a:xfrm>
        </p:grpSpPr>
        <p:cxnSp>
          <p:nvCxnSpPr>
            <p:cNvPr id="170" name="直接连接符 169"/>
            <p:cNvCxnSpPr/>
            <p:nvPr>
              <p:custDataLst>
                <p:tags r:id="rId138"/>
              </p:custDataLst>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71" name="直接连接符 170"/>
            <p:cNvCxnSpPr/>
            <p:nvPr>
              <p:custDataLst>
                <p:tags r:id="rId139"/>
              </p:custDataLst>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159" name="直接连接符 158"/>
          <p:cNvCxnSpPr/>
          <p:nvPr>
            <p:custDataLst>
              <p:tags r:id="rId140"/>
            </p:custDataLst>
          </p:nvPr>
        </p:nvCxnSpPr>
        <p:spPr>
          <a:xfrm>
            <a:off x="8001203" y="3515817"/>
            <a:ext cx="81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60" name="直接连接符 159"/>
          <p:cNvCxnSpPr/>
          <p:nvPr>
            <p:custDataLst>
              <p:tags r:id="rId141"/>
            </p:custDataLst>
          </p:nvPr>
        </p:nvCxnSpPr>
        <p:spPr>
          <a:xfrm>
            <a:off x="7045032" y="3118002"/>
            <a:ext cx="81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61" name="直接连接符 160"/>
          <p:cNvCxnSpPr/>
          <p:nvPr>
            <p:custDataLst>
              <p:tags r:id="rId142"/>
            </p:custDataLst>
          </p:nvPr>
        </p:nvCxnSpPr>
        <p:spPr>
          <a:xfrm>
            <a:off x="7064101" y="3610920"/>
            <a:ext cx="81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62" name="直接连接符 161"/>
          <p:cNvCxnSpPr/>
          <p:nvPr>
            <p:custDataLst>
              <p:tags r:id="rId143"/>
            </p:custDataLst>
          </p:nvPr>
        </p:nvCxnSpPr>
        <p:spPr>
          <a:xfrm>
            <a:off x="7193297" y="3488272"/>
            <a:ext cx="81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63" name="直接连接符 162"/>
          <p:cNvCxnSpPr/>
          <p:nvPr>
            <p:custDataLst>
              <p:tags r:id="rId144"/>
            </p:custDataLst>
          </p:nvPr>
        </p:nvCxnSpPr>
        <p:spPr>
          <a:xfrm>
            <a:off x="7938164" y="3374220"/>
            <a:ext cx="81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64" name="直接连接符 163"/>
          <p:cNvCxnSpPr/>
          <p:nvPr>
            <p:custDataLst>
              <p:tags r:id="rId145"/>
            </p:custDataLst>
          </p:nvPr>
        </p:nvCxnSpPr>
        <p:spPr>
          <a:xfrm>
            <a:off x="7972441" y="3276399"/>
            <a:ext cx="81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65" name="直接连接符 164"/>
          <p:cNvCxnSpPr/>
          <p:nvPr>
            <p:custDataLst>
              <p:tags r:id="rId146"/>
            </p:custDataLst>
          </p:nvPr>
        </p:nvCxnSpPr>
        <p:spPr>
          <a:xfrm>
            <a:off x="7190439" y="2979637"/>
            <a:ext cx="81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66" name="直接连接符 165"/>
          <p:cNvCxnSpPr/>
          <p:nvPr>
            <p:custDataLst>
              <p:tags r:id="rId147"/>
            </p:custDataLst>
          </p:nvPr>
        </p:nvCxnSpPr>
        <p:spPr>
          <a:xfrm>
            <a:off x="7802285" y="3646639"/>
            <a:ext cx="81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67" name="直接连接符 166"/>
          <p:cNvCxnSpPr/>
          <p:nvPr>
            <p:custDataLst>
              <p:tags r:id="rId148"/>
            </p:custDataLst>
          </p:nvPr>
        </p:nvCxnSpPr>
        <p:spPr>
          <a:xfrm>
            <a:off x="8062860" y="3482158"/>
            <a:ext cx="81000" cy="0"/>
          </a:xfrm>
          <a:prstGeom prst="line">
            <a:avLst/>
          </a:prstGeom>
          <a:ln w="19050"/>
        </p:spPr>
        <p:style>
          <a:lnRef idx="1">
            <a:schemeClr val="dk1"/>
          </a:lnRef>
          <a:fillRef idx="0">
            <a:schemeClr val="dk1"/>
          </a:fillRef>
          <a:effectRef idx="0">
            <a:schemeClr val="dk1"/>
          </a:effectRef>
          <a:fontRef idx="minor">
            <a:schemeClr val="tx1"/>
          </a:fontRef>
        </p:style>
      </p:cxnSp>
      <p:sp>
        <p:nvSpPr>
          <p:cNvPr id="168" name="文本框 167"/>
          <p:cNvSpPr txBox="1"/>
          <p:nvPr>
            <p:custDataLst>
              <p:tags r:id="rId149"/>
            </p:custDataLst>
          </p:nvPr>
        </p:nvSpPr>
        <p:spPr>
          <a:xfrm>
            <a:off x="7365943" y="3848590"/>
            <a:ext cx="492443" cy="276999"/>
          </a:xfrm>
          <a:prstGeom prst="rect">
            <a:avLst/>
          </a:prstGeom>
          <a:noFill/>
        </p:spPr>
        <p:txBody>
          <a:bodyPr wrap="none" rtlCol="0">
            <a:spAutoFit/>
          </a:bodyPr>
          <a:p>
            <a:r>
              <a:rPr lang="zh-CN" altLang="en-US" sz="1200" dirty="0">
                <a:latin typeface="楷体" panose="02010609060101010101" pitchFamily="49" charset="-122"/>
                <a:ea typeface="楷体" panose="02010609060101010101" pitchFamily="49" charset="-122"/>
              </a:rPr>
              <a:t>密度</a:t>
            </a:r>
            <a:endParaRPr lang="zh-CN" altLang="en-US" sz="1200" dirty="0">
              <a:latin typeface="楷体" panose="02010609060101010101" pitchFamily="49" charset="-122"/>
              <a:ea typeface="楷体" panose="02010609060101010101" pitchFamily="49" charset="-122"/>
            </a:endParaRPr>
          </a:p>
        </p:txBody>
      </p:sp>
      <p:sp>
        <p:nvSpPr>
          <p:cNvPr id="169" name="文本框 168"/>
          <p:cNvSpPr txBox="1"/>
          <p:nvPr>
            <p:custDataLst>
              <p:tags r:id="rId150"/>
            </p:custDataLst>
          </p:nvPr>
        </p:nvSpPr>
        <p:spPr>
          <a:xfrm>
            <a:off x="5890722" y="2359146"/>
            <a:ext cx="369332" cy="553998"/>
          </a:xfrm>
          <a:prstGeom prst="rect">
            <a:avLst/>
          </a:prstGeom>
          <a:noFill/>
        </p:spPr>
        <p:txBody>
          <a:bodyPr vert="eaVert" wrap="none" rtlCol="0">
            <a:spAutoFit/>
          </a:bodyPr>
          <a:p>
            <a:r>
              <a:rPr lang="zh-CN" altLang="en-US" sz="1200" dirty="0">
                <a:latin typeface="楷体" panose="02010609060101010101" pitchFamily="49" charset="-122"/>
                <a:ea typeface="楷体" panose="02010609060101010101" pitchFamily="49" charset="-122"/>
              </a:rPr>
              <a:t>含糖率</a:t>
            </a:r>
            <a:endParaRPr lang="zh-CN" altLang="en-US" sz="1200" dirty="0">
              <a:latin typeface="楷体" panose="02010609060101010101" pitchFamily="49" charset="-122"/>
              <a:ea typeface="楷体" panose="02010609060101010101" pitchFamily="49" charset="-122"/>
            </a:endParaRPr>
          </a:p>
        </p:txBody>
      </p:sp>
      <p:cxnSp>
        <p:nvCxnSpPr>
          <p:cNvPr id="198" name="直接连接符 197"/>
          <p:cNvCxnSpPr/>
          <p:nvPr>
            <p:custDataLst>
              <p:tags r:id="rId151"/>
            </p:custDataLst>
          </p:nvPr>
        </p:nvCxnSpPr>
        <p:spPr>
          <a:xfrm flipV="1">
            <a:off x="1979373" y="3205588"/>
            <a:ext cx="1134745" cy="762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99" name="文本框 198"/>
          <p:cNvSpPr txBox="1"/>
          <p:nvPr>
            <p:custDataLst>
              <p:tags r:id="rId152"/>
            </p:custDataLst>
          </p:nvPr>
        </p:nvSpPr>
        <p:spPr>
          <a:xfrm>
            <a:off x="1453460" y="4029437"/>
            <a:ext cx="1415772" cy="300082"/>
          </a:xfrm>
          <a:prstGeom prst="rect">
            <a:avLst/>
          </a:prstGeom>
          <a:noFill/>
        </p:spPr>
        <p:txBody>
          <a:bodyPr wrap="none" rtlCol="0">
            <a:spAutoFit/>
          </a:bodyPr>
          <a:p>
            <a:r>
              <a:rPr lang="en-US" altLang="zh-CN" sz="1350" dirty="0">
                <a:latin typeface="Times" pitchFamily="18" charset="0"/>
                <a:ea typeface="楷体" panose="02010609060101010101" pitchFamily="49" charset="-122"/>
              </a:rPr>
              <a:t>(a)  3</a:t>
            </a:r>
            <a:r>
              <a:rPr lang="zh-CN" altLang="en-US" sz="1350" dirty="0">
                <a:latin typeface="Times" pitchFamily="18" charset="0"/>
                <a:ea typeface="楷体" panose="02010609060101010101" pitchFamily="49" charset="-122"/>
              </a:rPr>
              <a:t>个基学习器</a:t>
            </a:r>
            <a:endParaRPr lang="zh-CN" altLang="en-US" sz="1350" dirty="0">
              <a:latin typeface="Times" pitchFamily="18" charset="0"/>
              <a:ea typeface="楷体" panose="02010609060101010101" pitchFamily="49" charset="-122"/>
            </a:endParaRPr>
          </a:p>
        </p:txBody>
      </p:sp>
      <p:sp>
        <p:nvSpPr>
          <p:cNvPr id="207" name="文本框 206"/>
          <p:cNvSpPr txBox="1"/>
          <p:nvPr>
            <p:custDataLst>
              <p:tags r:id="rId153"/>
            </p:custDataLst>
          </p:nvPr>
        </p:nvSpPr>
        <p:spPr>
          <a:xfrm>
            <a:off x="4176291" y="4021126"/>
            <a:ext cx="1425390" cy="300082"/>
          </a:xfrm>
          <a:prstGeom prst="rect">
            <a:avLst/>
          </a:prstGeom>
          <a:noFill/>
        </p:spPr>
        <p:txBody>
          <a:bodyPr wrap="none" rtlCol="0">
            <a:spAutoFit/>
          </a:bodyPr>
          <a:p>
            <a:r>
              <a:rPr lang="en-US" altLang="zh-CN" sz="1350" dirty="0">
                <a:latin typeface="Times" pitchFamily="18" charset="0"/>
                <a:ea typeface="楷体" panose="02010609060101010101" pitchFamily="49" charset="-122"/>
              </a:rPr>
              <a:t>(b)  5</a:t>
            </a:r>
            <a:r>
              <a:rPr lang="zh-CN" altLang="en-US" sz="1350" dirty="0">
                <a:latin typeface="Times" pitchFamily="18" charset="0"/>
                <a:ea typeface="楷体" panose="02010609060101010101" pitchFamily="49" charset="-122"/>
              </a:rPr>
              <a:t>个基学习器</a:t>
            </a:r>
            <a:endParaRPr lang="zh-CN" altLang="en-US" sz="1350" dirty="0">
              <a:latin typeface="Times" pitchFamily="18" charset="0"/>
              <a:ea typeface="楷体" panose="02010609060101010101" pitchFamily="49" charset="-122"/>
            </a:endParaRPr>
          </a:p>
        </p:txBody>
      </p:sp>
      <p:sp>
        <p:nvSpPr>
          <p:cNvPr id="223" name="文本框 222"/>
          <p:cNvSpPr txBox="1"/>
          <p:nvPr>
            <p:custDataLst>
              <p:tags r:id="rId154"/>
            </p:custDataLst>
          </p:nvPr>
        </p:nvSpPr>
        <p:spPr>
          <a:xfrm>
            <a:off x="6770994" y="4031168"/>
            <a:ext cx="1502334" cy="300082"/>
          </a:xfrm>
          <a:prstGeom prst="rect">
            <a:avLst/>
          </a:prstGeom>
          <a:noFill/>
        </p:spPr>
        <p:txBody>
          <a:bodyPr wrap="none" rtlCol="0">
            <a:spAutoFit/>
          </a:bodyPr>
          <a:p>
            <a:r>
              <a:rPr lang="en-US" altLang="zh-CN" sz="1350">
                <a:latin typeface="Times" pitchFamily="18" charset="0"/>
                <a:ea typeface="楷体" panose="02010609060101010101" pitchFamily="49" charset="-122"/>
              </a:rPr>
              <a:t>(c)  </a:t>
            </a:r>
            <a:r>
              <a:rPr lang="en-US" altLang="zh-CN" sz="1350" dirty="0">
                <a:latin typeface="Times" pitchFamily="18" charset="0"/>
                <a:ea typeface="楷体" panose="02010609060101010101" pitchFamily="49" charset="-122"/>
              </a:rPr>
              <a:t>11</a:t>
            </a:r>
            <a:r>
              <a:rPr lang="zh-CN" altLang="en-US" sz="1350" dirty="0">
                <a:latin typeface="Times" pitchFamily="18" charset="0"/>
                <a:ea typeface="楷体" panose="02010609060101010101" pitchFamily="49" charset="-122"/>
              </a:rPr>
              <a:t>个基学习器</a:t>
            </a:r>
            <a:endParaRPr lang="zh-CN" altLang="en-US" sz="1350" dirty="0">
              <a:latin typeface="Times" pitchFamily="18" charset="0"/>
              <a:ea typeface="楷体" panose="02010609060101010101" pitchFamily="49" charset="-122"/>
            </a:endParaRPr>
          </a:p>
        </p:txBody>
      </p:sp>
      <p:cxnSp>
        <p:nvCxnSpPr>
          <p:cNvPr id="7" name="直接连接符 6"/>
          <p:cNvCxnSpPr/>
          <p:nvPr>
            <p:custDataLst>
              <p:tags r:id="rId155"/>
            </p:custDataLst>
          </p:nvPr>
        </p:nvCxnSpPr>
        <p:spPr>
          <a:xfrm flipV="1">
            <a:off x="1979373" y="2277218"/>
            <a:ext cx="0" cy="93599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custDataLst>
              <p:tags r:id="rId156"/>
            </p:custDataLst>
          </p:nvPr>
        </p:nvCxnSpPr>
        <p:spPr>
          <a:xfrm flipV="1">
            <a:off x="4647008" y="3183998"/>
            <a:ext cx="1134745" cy="762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custDataLst>
              <p:tags r:id="rId157"/>
            </p:custDataLst>
          </p:nvPr>
        </p:nvCxnSpPr>
        <p:spPr>
          <a:xfrm flipV="1">
            <a:off x="4647008" y="2255628"/>
            <a:ext cx="0" cy="93599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custDataLst>
              <p:tags r:id="rId158"/>
            </p:custDataLst>
          </p:nvPr>
        </p:nvCxnSpPr>
        <p:spPr>
          <a:xfrm flipV="1">
            <a:off x="7668338" y="3244958"/>
            <a:ext cx="1134745" cy="762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custDataLst>
              <p:tags r:id="rId159"/>
            </p:custDataLst>
          </p:nvPr>
        </p:nvCxnSpPr>
        <p:spPr>
          <a:xfrm flipV="1">
            <a:off x="7328613" y="2522328"/>
            <a:ext cx="0" cy="93599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custDataLst>
              <p:tags r:id="rId160"/>
            </p:custDataLst>
          </p:nvPr>
        </p:nvCxnSpPr>
        <p:spPr>
          <a:xfrm>
            <a:off x="7308928" y="3464668"/>
            <a:ext cx="36004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custDataLst>
              <p:tags r:id="rId161"/>
            </p:custDataLst>
          </p:nvPr>
        </p:nvCxnSpPr>
        <p:spPr>
          <a:xfrm flipV="1">
            <a:off x="7668973" y="3250038"/>
            <a:ext cx="0" cy="2159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3" name="文本框 202"/>
          <p:cNvSpPr txBox="1"/>
          <p:nvPr/>
        </p:nvSpPr>
        <p:spPr>
          <a:xfrm>
            <a:off x="1480185" y="4321175"/>
            <a:ext cx="6665595" cy="337185"/>
          </a:xfrm>
          <a:prstGeom prst="rect">
            <a:avLst/>
          </a:prstGeom>
          <a:noFill/>
        </p:spPr>
        <p:txBody>
          <a:bodyPr wrap="square" rtlCol="0">
            <a:spAutoFit/>
          </a:bodyPr>
          <a:p>
            <a:pPr algn="ctr"/>
            <a:r>
              <a:rPr lang="zh-CN" altLang="en-US" sz="1600"/>
              <a:t>采用基于信息增益的决策树为基学习器，在西瓜数据集</a:t>
            </a:r>
            <a:r>
              <a:rPr lang="en-US" altLang="zh-CN" sz="1600"/>
              <a:t>3.0a</a:t>
            </a:r>
            <a:r>
              <a:rPr lang="zh-CN" altLang="en-US" sz="1600"/>
              <a:t>的运行结果</a:t>
            </a:r>
            <a:endParaRPr lang="zh-CN" altLang="en-US" sz="160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en-US" altLang="zh-CN" b="1" dirty="0">
                <a:latin typeface="黑体" panose="02010609060101010101" pitchFamily="49" charset="-122"/>
                <a:ea typeface="黑体" panose="02010609060101010101" pitchFamily="49" charset="-122"/>
              </a:rPr>
              <a:t>Bagging</a:t>
            </a:r>
            <a:r>
              <a:rPr lang="zh-CN" altLang="en-US" b="1" dirty="0">
                <a:latin typeface="黑体" panose="02010609060101010101" pitchFamily="49" charset="-122"/>
                <a:ea typeface="黑体" panose="02010609060101010101" pitchFamily="49" charset="-122"/>
              </a:rPr>
              <a:t>集成策略</a:t>
            </a:r>
            <a:endParaRPr lang="en-US" altLang="zh-CN"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400" b="1" dirty="0" smtClean="0">
                <a:latin typeface="黑体" panose="02010609060101010101" pitchFamily="49" charset="-122"/>
                <a:ea typeface="黑体" panose="02010609060101010101" pitchFamily="49" charset="-122"/>
              </a:rPr>
              <a:t>例题</a:t>
            </a:r>
            <a:r>
              <a:rPr lang="en-US" altLang="zh-CN" sz="2400" b="1" dirty="0" smtClean="0">
                <a:latin typeface="黑体" panose="02010609060101010101" pitchFamily="49" charset="-122"/>
                <a:ea typeface="黑体" panose="02010609060101010101" pitchFamily="49" charset="-122"/>
              </a:rPr>
              <a:t>1</a:t>
            </a:r>
            <a:r>
              <a:rPr lang="zh-CN" altLang="en-US" sz="2400" b="1" dirty="0" smtClean="0">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现有一组某市房屋价格与房屋位置数据如表所示，其中𝑋表示房屋到市中心的直线距离。试用</a:t>
            </a:r>
            <a:r>
              <a:rPr lang="en-US" altLang="zh-CN" sz="2400" dirty="0">
                <a:solidFill>
                  <a:prstClr val="black"/>
                </a:solidFill>
                <a:latin typeface="黑体" panose="02010609060101010101" pitchFamily="49" charset="-122"/>
                <a:ea typeface="黑体" panose="02010609060101010101" pitchFamily="49" charset="-122"/>
              </a:rPr>
              <a:t>Bagging</a:t>
            </a:r>
            <a:r>
              <a:rPr lang="zh-CN" altLang="en-US" sz="2400" dirty="0">
                <a:solidFill>
                  <a:prstClr val="black"/>
                </a:solidFill>
                <a:latin typeface="黑体" panose="02010609060101010101" pitchFamily="49" charset="-122"/>
                <a:ea typeface="黑体" panose="02010609060101010101" pitchFamily="49" charset="-122"/>
              </a:rPr>
              <a:t>集成学习方法构造一个包含三个线性回归模型的集成模型，并使用该集成模型预测距离</a:t>
            </a:r>
            <a:r>
              <a:rPr lang="zh-CN" altLang="en-US" sz="2400" dirty="0" smtClean="0">
                <a:solidFill>
                  <a:prstClr val="black"/>
                </a:solidFill>
                <a:latin typeface="黑体" panose="02010609060101010101" pitchFamily="49" charset="-122"/>
                <a:ea typeface="黑体" panose="02010609060101010101" pitchFamily="49" charset="-122"/>
              </a:rPr>
              <a:t>市中心</a:t>
            </a:r>
            <a:r>
              <a:rPr lang="en-US" altLang="zh-CN" sz="2400" dirty="0" smtClean="0">
                <a:solidFill>
                  <a:prstClr val="black"/>
                </a:solidFill>
                <a:latin typeface="黑体" panose="02010609060101010101" pitchFamily="49" charset="-122"/>
                <a:ea typeface="黑体" panose="02010609060101010101" pitchFamily="49" charset="-122"/>
              </a:rPr>
              <a:t>5.5</a:t>
            </a:r>
            <a:r>
              <a:rPr lang="zh-CN" altLang="en-US" sz="2400" dirty="0" smtClean="0">
                <a:solidFill>
                  <a:prstClr val="black"/>
                </a:solidFill>
                <a:latin typeface="黑体" panose="02010609060101010101" pitchFamily="49" charset="-122"/>
                <a:ea typeface="黑体" panose="02010609060101010101" pitchFamily="49" charset="-122"/>
              </a:rPr>
              <a:t>千米</a:t>
            </a:r>
            <a:r>
              <a:rPr lang="zh-CN" altLang="en-US" sz="2400" dirty="0">
                <a:solidFill>
                  <a:prstClr val="black"/>
                </a:solidFill>
                <a:latin typeface="黑体" panose="02010609060101010101" pitchFamily="49" charset="-122"/>
                <a:ea typeface="黑体" panose="02010609060101010101" pitchFamily="49" charset="-122"/>
              </a:rPr>
              <a:t>的房屋价格。</a:t>
            </a:r>
            <a:endParaRPr lang="en-US" altLang="zh-CN" sz="2000" dirty="0">
              <a:latin typeface="黑体" panose="02010609060101010101" pitchFamily="49" charset="-122"/>
              <a:ea typeface="黑体" panose="02010609060101010101" pitchFamily="49" charset="-122"/>
              <a:cs typeface="+mn-ea"/>
            </a:endParaRPr>
          </a:p>
          <a:p>
            <a:endParaRPr lang="en-US" altLang="zh-CN" sz="2400" dirty="0">
              <a:latin typeface="+mn-ea"/>
              <a:cs typeface="+mn-ea"/>
            </a:endParaRPr>
          </a:p>
        </p:txBody>
      </p:sp>
      <mc:AlternateContent xmlns:mc="http://schemas.openxmlformats.org/markup-compatibility/2006" xmlns:a14="http://schemas.microsoft.com/office/drawing/2010/main">
        <mc:Choice Requires="a14">
          <p:graphicFrame>
            <p:nvGraphicFramePr>
              <p:cNvPr id="5" name="表格 4"/>
              <p:cNvGraphicFramePr>
                <a:graphicFrameLocks noGrp="1"/>
              </p:cNvGraphicFramePr>
              <p:nvPr/>
            </p:nvGraphicFramePr>
            <p:xfrm>
              <a:off x="288798" y="3212976"/>
              <a:ext cx="8747698" cy="1296144"/>
            </p:xfrm>
            <a:graphic>
              <a:graphicData uri="http://schemas.openxmlformats.org/drawingml/2006/table">
                <a:tbl>
                  <a:tblPr firstRow="1" firstCol="1" bandRow="1">
                    <a:tableStyleId>{5940675A-B579-460E-94D1-54222C63F5DA}</a:tableStyleId>
                  </a:tblPr>
                  <a:tblGrid>
                    <a:gridCol w="1115616"/>
                    <a:gridCol w="792088"/>
                    <a:gridCol w="792088"/>
                    <a:gridCol w="1008112"/>
                    <a:gridCol w="1070203"/>
                    <a:gridCol w="808515"/>
                    <a:gridCol w="807374"/>
                    <a:gridCol w="808515"/>
                    <a:gridCol w="785707"/>
                    <a:gridCol w="759480"/>
                  </a:tblGrid>
                  <a:tr h="396132">
                    <a:tc>
                      <a:txBody>
                        <a:bodyPr/>
                        <a:lstStyle/>
                        <a:p>
                          <a:pPr algn="ctr">
                            <a:lnSpc>
                              <a:spcPct val="110000"/>
                            </a:lnSpc>
                            <a:spcBef>
                              <a:spcPts val="20"/>
                            </a:spcBef>
                            <a:spcAft>
                              <a:spcPts val="20"/>
                            </a:spcAft>
                          </a:pPr>
                          <a:r>
                            <a:rPr lang="zh-CN" sz="1600" kern="100" dirty="0">
                              <a:effectLst/>
                              <a:latin typeface="黑体" panose="02010609060101010101" pitchFamily="49" charset="-122"/>
                              <a:ea typeface="黑体" panose="02010609060101010101" pitchFamily="49" charset="-122"/>
                            </a:rPr>
                            <a:t>序号</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10000"/>
                            </a:lnSpc>
                            <a:spcBef>
                              <a:spcPts val="20"/>
                            </a:spcBef>
                            <a:spcAft>
                              <a:spcPts val="20"/>
                            </a:spcAft>
                          </a:pPr>
                          <a:r>
                            <a:rPr lang="en-US" sz="1600" kern="100" dirty="0">
                              <a:effectLst/>
                              <a:latin typeface="黑体" panose="02010609060101010101" pitchFamily="49" charset="-122"/>
                              <a:ea typeface="黑体" panose="02010609060101010101" pitchFamily="49" charset="-122"/>
                            </a:rPr>
                            <a:t>1</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10000"/>
                            </a:lnSpc>
                            <a:spcBef>
                              <a:spcPts val="20"/>
                            </a:spcBef>
                            <a:spcAft>
                              <a:spcPts val="20"/>
                            </a:spcAft>
                          </a:pPr>
                          <a:r>
                            <a:rPr lang="en-US" sz="1600" kern="100" dirty="0">
                              <a:effectLst/>
                              <a:latin typeface="黑体" panose="02010609060101010101" pitchFamily="49" charset="-122"/>
                              <a:ea typeface="黑体" panose="02010609060101010101" pitchFamily="49" charset="-122"/>
                            </a:rPr>
                            <a:t>2</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10000"/>
                            </a:lnSpc>
                            <a:spcBef>
                              <a:spcPts val="20"/>
                            </a:spcBef>
                            <a:spcAft>
                              <a:spcPts val="20"/>
                            </a:spcAft>
                          </a:pPr>
                          <a:r>
                            <a:rPr lang="en-US" sz="1600" kern="100" dirty="0">
                              <a:effectLst/>
                              <a:latin typeface="黑体" panose="02010609060101010101" pitchFamily="49" charset="-122"/>
                              <a:ea typeface="黑体" panose="02010609060101010101" pitchFamily="49" charset="-122"/>
                            </a:rPr>
                            <a:t>3</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10000"/>
                            </a:lnSpc>
                            <a:spcBef>
                              <a:spcPts val="20"/>
                            </a:spcBef>
                            <a:spcAft>
                              <a:spcPts val="20"/>
                            </a:spcAft>
                          </a:pPr>
                          <a:r>
                            <a:rPr lang="en-US" sz="1600" kern="100" dirty="0">
                              <a:effectLst/>
                              <a:latin typeface="黑体" panose="02010609060101010101" pitchFamily="49" charset="-122"/>
                              <a:ea typeface="黑体" panose="02010609060101010101" pitchFamily="49" charset="-122"/>
                            </a:rPr>
                            <a:t>4</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10000"/>
                            </a:lnSpc>
                            <a:spcBef>
                              <a:spcPts val="20"/>
                            </a:spcBef>
                            <a:spcAft>
                              <a:spcPts val="20"/>
                            </a:spcAft>
                          </a:pPr>
                          <a:r>
                            <a:rPr lang="en-US" sz="1600" kern="100" dirty="0">
                              <a:effectLst/>
                              <a:latin typeface="黑体" panose="02010609060101010101" pitchFamily="49" charset="-122"/>
                              <a:ea typeface="黑体" panose="02010609060101010101" pitchFamily="49" charset="-122"/>
                            </a:rPr>
                            <a:t>5</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10000"/>
                            </a:lnSpc>
                            <a:spcBef>
                              <a:spcPts val="20"/>
                            </a:spcBef>
                            <a:spcAft>
                              <a:spcPts val="20"/>
                            </a:spcAft>
                          </a:pPr>
                          <a:r>
                            <a:rPr lang="en-US" sz="1600" kern="100" dirty="0">
                              <a:effectLst/>
                              <a:latin typeface="黑体" panose="02010609060101010101" pitchFamily="49" charset="-122"/>
                              <a:ea typeface="黑体" panose="02010609060101010101" pitchFamily="49" charset="-122"/>
                            </a:rPr>
                            <a:t>6</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10000"/>
                            </a:lnSpc>
                            <a:spcBef>
                              <a:spcPts val="20"/>
                            </a:spcBef>
                            <a:spcAft>
                              <a:spcPts val="20"/>
                            </a:spcAft>
                          </a:pPr>
                          <a:r>
                            <a:rPr lang="en-US" sz="1600" kern="100" dirty="0">
                              <a:effectLst/>
                              <a:latin typeface="黑体" panose="02010609060101010101" pitchFamily="49" charset="-122"/>
                              <a:ea typeface="黑体" panose="02010609060101010101" pitchFamily="49" charset="-122"/>
                            </a:rPr>
                            <a:t>7</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10000"/>
                            </a:lnSpc>
                            <a:spcBef>
                              <a:spcPts val="20"/>
                            </a:spcBef>
                            <a:spcAft>
                              <a:spcPts val="20"/>
                            </a:spcAft>
                          </a:pPr>
                          <a:r>
                            <a:rPr lang="en-US" sz="1600" kern="100" dirty="0">
                              <a:effectLst/>
                              <a:latin typeface="黑体" panose="02010609060101010101" pitchFamily="49" charset="-122"/>
                              <a:ea typeface="黑体" panose="02010609060101010101" pitchFamily="49" charset="-122"/>
                            </a:rPr>
                            <a:t>8</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10000"/>
                            </a:lnSpc>
                            <a:spcBef>
                              <a:spcPts val="20"/>
                            </a:spcBef>
                            <a:spcAft>
                              <a:spcPts val="20"/>
                            </a:spcAft>
                          </a:pPr>
                          <a:r>
                            <a:rPr lang="en-US" sz="1600" kern="100" dirty="0">
                              <a:effectLst/>
                              <a:latin typeface="黑体" panose="02010609060101010101" pitchFamily="49" charset="-122"/>
                              <a:ea typeface="黑体" panose="02010609060101010101" pitchFamily="49" charset="-122"/>
                            </a:rPr>
                            <a:t>9</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450006">
                    <a:tc>
                      <a:txBody>
                        <a:bodyPr/>
                        <a:lstStyle/>
                        <a:p>
                          <a:pPr algn="ctr">
                            <a:lnSpc>
                              <a:spcPct val="110000"/>
                            </a:lnSpc>
                            <a:spcBef>
                              <a:spcPts val="20"/>
                            </a:spcBef>
                            <a:spcAft>
                              <a:spcPts val="20"/>
                            </a:spcAft>
                          </a:pPr>
                          <a14:m>
                            <m:oMathPara xmlns:m="http://schemas.openxmlformats.org/officeDocument/2006/math">
                              <m:oMathParaPr>
                                <m:jc m:val="centerGroup"/>
                              </m:oMathParaPr>
                              <m:oMath xmlns:m="http://schemas.openxmlformats.org/officeDocument/2006/math">
                                <m:r>
                                  <a:rPr lang="en-US" sz="1600" kern="100" smtClean="0">
                                    <a:effectLst/>
                                    <a:latin typeface="Cambria Math" panose="02040503050406030204" pitchFamily="18" charset="0"/>
                                  </a:rPr>
                                  <m:t>𝑋</m:t>
                                </m:r>
                                <m:r>
                                  <a:rPr lang="en-US" sz="1600" kern="100" smtClean="0">
                                    <a:effectLst/>
                                    <a:latin typeface="Cambria Math" panose="02040503050406030204" pitchFamily="18" charset="0"/>
                                  </a:rPr>
                                  <m:t>(</m:t>
                                </m:r>
                                <m:r>
                                  <m:rPr>
                                    <m:sty m:val="p"/>
                                  </m:rPr>
                                  <a:rPr lang="en-US" sz="1600" kern="100" smtClean="0">
                                    <a:effectLst/>
                                    <a:latin typeface="Cambria Math" panose="02040503050406030204" pitchFamily="18" charset="0"/>
                                  </a:rPr>
                                  <m:t>km</m:t>
                                </m:r>
                                <m:r>
                                  <a:rPr lang="en-US" sz="1600" kern="100" smtClean="0">
                                    <a:effectLst/>
                                    <a:latin typeface="Cambria Math" panose="02040503050406030204" pitchFamily="18" charset="0"/>
                                  </a:rPr>
                                  <m:t>)</m:t>
                                </m:r>
                              </m:oMath>
                            </m:oMathPara>
                          </a14:m>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10000"/>
                            </a:lnSpc>
                            <a:spcBef>
                              <a:spcPts val="20"/>
                            </a:spcBef>
                            <a:spcAft>
                              <a:spcPts val="20"/>
                            </a:spcAft>
                          </a:pPr>
                          <a:r>
                            <a:rPr lang="en-US" sz="1600" kern="100" dirty="0">
                              <a:effectLst/>
                              <a:latin typeface="黑体" panose="02010609060101010101" pitchFamily="49" charset="-122"/>
                              <a:ea typeface="黑体" panose="02010609060101010101" pitchFamily="49" charset="-122"/>
                            </a:rPr>
                            <a:t>4.2</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10000"/>
                            </a:lnSpc>
                            <a:spcBef>
                              <a:spcPts val="20"/>
                            </a:spcBef>
                            <a:spcAft>
                              <a:spcPts val="20"/>
                            </a:spcAft>
                          </a:pPr>
                          <a:r>
                            <a:rPr lang="en-US" sz="1600" kern="100" dirty="0">
                              <a:effectLst/>
                              <a:latin typeface="黑体" panose="02010609060101010101" pitchFamily="49" charset="-122"/>
                              <a:ea typeface="黑体" panose="02010609060101010101" pitchFamily="49" charset="-122"/>
                            </a:rPr>
                            <a:t>7.1</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10000"/>
                            </a:lnSpc>
                            <a:spcBef>
                              <a:spcPts val="20"/>
                            </a:spcBef>
                            <a:spcAft>
                              <a:spcPts val="20"/>
                            </a:spcAft>
                          </a:pPr>
                          <a:r>
                            <a:rPr lang="en-US" sz="1600" kern="100" dirty="0">
                              <a:effectLst/>
                              <a:latin typeface="黑体" panose="02010609060101010101" pitchFamily="49" charset="-122"/>
                              <a:ea typeface="黑体" panose="02010609060101010101" pitchFamily="49" charset="-122"/>
                            </a:rPr>
                            <a:t>6.3</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10000"/>
                            </a:lnSpc>
                            <a:spcBef>
                              <a:spcPts val="20"/>
                            </a:spcBef>
                            <a:spcAft>
                              <a:spcPts val="20"/>
                            </a:spcAft>
                          </a:pPr>
                          <a:r>
                            <a:rPr lang="en-US" sz="1600" kern="100" dirty="0">
                              <a:effectLst/>
                              <a:latin typeface="黑体" panose="02010609060101010101" pitchFamily="49" charset="-122"/>
                              <a:ea typeface="黑体" panose="02010609060101010101" pitchFamily="49" charset="-122"/>
                            </a:rPr>
                            <a:t>1.1</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10000"/>
                            </a:lnSpc>
                            <a:spcBef>
                              <a:spcPts val="20"/>
                            </a:spcBef>
                            <a:spcAft>
                              <a:spcPts val="20"/>
                            </a:spcAft>
                          </a:pPr>
                          <a:r>
                            <a:rPr lang="en-US" sz="1600" kern="100" dirty="0">
                              <a:effectLst/>
                              <a:latin typeface="黑体" panose="02010609060101010101" pitchFamily="49" charset="-122"/>
                              <a:ea typeface="黑体" panose="02010609060101010101" pitchFamily="49" charset="-122"/>
                            </a:rPr>
                            <a:t>0.2</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10000"/>
                            </a:lnSpc>
                            <a:spcBef>
                              <a:spcPts val="20"/>
                            </a:spcBef>
                            <a:spcAft>
                              <a:spcPts val="20"/>
                            </a:spcAft>
                          </a:pPr>
                          <a:r>
                            <a:rPr lang="en-US" sz="1600" kern="100" dirty="0">
                              <a:effectLst/>
                              <a:latin typeface="黑体" panose="02010609060101010101" pitchFamily="49" charset="-122"/>
                              <a:ea typeface="黑体" panose="02010609060101010101" pitchFamily="49" charset="-122"/>
                            </a:rPr>
                            <a:t>4.0</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10000"/>
                            </a:lnSpc>
                            <a:spcBef>
                              <a:spcPts val="20"/>
                            </a:spcBef>
                            <a:spcAft>
                              <a:spcPts val="20"/>
                            </a:spcAft>
                          </a:pPr>
                          <a:r>
                            <a:rPr lang="en-US" sz="1600" kern="100" dirty="0">
                              <a:effectLst/>
                              <a:latin typeface="黑体" panose="02010609060101010101" pitchFamily="49" charset="-122"/>
                              <a:ea typeface="黑体" panose="02010609060101010101" pitchFamily="49" charset="-122"/>
                            </a:rPr>
                            <a:t>3.5</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10000"/>
                            </a:lnSpc>
                            <a:spcBef>
                              <a:spcPts val="20"/>
                            </a:spcBef>
                            <a:spcAft>
                              <a:spcPts val="20"/>
                            </a:spcAft>
                          </a:pPr>
                          <a:r>
                            <a:rPr lang="en-US" sz="1600" kern="100" dirty="0">
                              <a:effectLst/>
                              <a:latin typeface="黑体" panose="02010609060101010101" pitchFamily="49" charset="-122"/>
                              <a:ea typeface="黑体" panose="02010609060101010101" pitchFamily="49" charset="-122"/>
                            </a:rPr>
                            <a:t>8</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10000"/>
                            </a:lnSpc>
                            <a:spcBef>
                              <a:spcPts val="20"/>
                            </a:spcBef>
                            <a:spcAft>
                              <a:spcPts val="20"/>
                            </a:spcAft>
                          </a:pPr>
                          <a:r>
                            <a:rPr lang="en-US" sz="1600" kern="100" dirty="0">
                              <a:effectLst/>
                              <a:latin typeface="黑体" panose="02010609060101010101" pitchFamily="49" charset="-122"/>
                              <a:ea typeface="黑体" panose="02010609060101010101" pitchFamily="49" charset="-122"/>
                            </a:rPr>
                            <a:t>2.3</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450006">
                    <a:tc>
                      <a:txBody>
                        <a:bodyPr/>
                        <a:lstStyle/>
                        <a:p>
                          <a:pPr algn="ctr">
                            <a:lnSpc>
                              <a:spcPct val="110000"/>
                            </a:lnSpc>
                            <a:spcBef>
                              <a:spcPts val="20"/>
                            </a:spcBef>
                            <a:spcAft>
                              <a:spcPts val="20"/>
                            </a:spcAft>
                          </a:pPr>
                          <a14:m>
                            <m:oMathPara xmlns:m="http://schemas.openxmlformats.org/officeDocument/2006/math">
                              <m:oMathParaPr>
                                <m:jc m:val="centerGroup"/>
                              </m:oMathParaPr>
                              <m:oMath xmlns:m="http://schemas.openxmlformats.org/officeDocument/2006/math">
                                <m:r>
                                  <a:rPr lang="en-US" sz="1600" kern="100" smtClean="0">
                                    <a:effectLst/>
                                    <a:latin typeface="Cambria Math" panose="02040503050406030204" pitchFamily="18" charset="0"/>
                                  </a:rPr>
                                  <m:t>𝑦</m:t>
                                </m:r>
                                <m:r>
                                  <a:rPr lang="en-US" sz="1600" kern="100" smtClean="0">
                                    <a:effectLst/>
                                    <a:latin typeface="Cambria Math" panose="02040503050406030204" pitchFamily="18" charset="0"/>
                                  </a:rPr>
                                  <m:t>(</m:t>
                                </m:r>
                                <m:r>
                                  <a:rPr lang="zh-CN" sz="1600" kern="100">
                                    <a:effectLst/>
                                    <a:latin typeface="Cambria Math" panose="02040503050406030204" pitchFamily="18" charset="0"/>
                                  </a:rPr>
                                  <m:t>元</m:t>
                                </m:r>
                                <m:r>
                                  <a:rPr lang="en-US" sz="1600" kern="100">
                                    <a:effectLst/>
                                    <a:latin typeface="Cambria Math" panose="02040503050406030204" pitchFamily="18" charset="0"/>
                                  </a:rPr>
                                  <m:t>/</m:t>
                                </m:r>
                                <m:sSup>
                                  <m:sSupPr>
                                    <m:ctrlPr>
                                      <a:rPr lang="zh-CN" sz="1600" i="1" kern="100">
                                        <a:effectLst/>
                                        <a:latin typeface="Cambria Math" panose="02040503050406030204"/>
                                      </a:rPr>
                                    </m:ctrlPr>
                                  </m:sSupPr>
                                  <m:e>
                                    <m:r>
                                      <m:rPr>
                                        <m:sty m:val="p"/>
                                      </m:rPr>
                                      <a:rPr lang="en-US" sz="1600" kern="100">
                                        <a:effectLst/>
                                        <a:latin typeface="Cambria Math" panose="02040503050406030204" pitchFamily="18" charset="0"/>
                                      </a:rPr>
                                      <m:t>m</m:t>
                                    </m:r>
                                  </m:e>
                                  <m:sup>
                                    <m:r>
                                      <a:rPr lang="en-US" sz="1600" kern="100">
                                        <a:effectLst/>
                                        <a:latin typeface="Cambria Math" panose="02040503050406030204" pitchFamily="18" charset="0"/>
                                      </a:rPr>
                                      <m:t>2</m:t>
                                    </m:r>
                                  </m:sup>
                                </m:sSup>
                                <m:r>
                                  <a:rPr lang="en-US" sz="1600" kern="100">
                                    <a:effectLst/>
                                    <a:latin typeface="Cambria Math" panose="02040503050406030204" pitchFamily="18" charset="0"/>
                                  </a:rPr>
                                  <m:t>)</m:t>
                                </m:r>
                              </m:oMath>
                            </m:oMathPara>
                          </a14:m>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10000"/>
                            </a:lnSpc>
                            <a:spcBef>
                              <a:spcPts val="20"/>
                            </a:spcBef>
                            <a:spcAft>
                              <a:spcPts val="20"/>
                            </a:spcAft>
                          </a:pPr>
                          <a:r>
                            <a:rPr lang="en-US" sz="1600" kern="100" dirty="0">
                              <a:effectLst/>
                              <a:latin typeface="黑体" panose="02010609060101010101" pitchFamily="49" charset="-122"/>
                              <a:ea typeface="黑体" panose="02010609060101010101" pitchFamily="49" charset="-122"/>
                            </a:rPr>
                            <a:t>8600</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10000"/>
                            </a:lnSpc>
                            <a:spcBef>
                              <a:spcPts val="20"/>
                            </a:spcBef>
                            <a:spcAft>
                              <a:spcPts val="20"/>
                            </a:spcAft>
                          </a:pPr>
                          <a:r>
                            <a:rPr lang="en-US" sz="1600" kern="100" dirty="0">
                              <a:effectLst/>
                              <a:latin typeface="黑体" panose="02010609060101010101" pitchFamily="49" charset="-122"/>
                              <a:ea typeface="黑体" panose="02010609060101010101" pitchFamily="49" charset="-122"/>
                            </a:rPr>
                            <a:t>6100</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10000"/>
                            </a:lnSpc>
                            <a:spcBef>
                              <a:spcPts val="20"/>
                            </a:spcBef>
                            <a:spcAft>
                              <a:spcPts val="20"/>
                            </a:spcAft>
                          </a:pPr>
                          <a:r>
                            <a:rPr lang="en-US" sz="1600" kern="100" dirty="0">
                              <a:effectLst/>
                              <a:latin typeface="黑体" panose="02010609060101010101" pitchFamily="49" charset="-122"/>
                              <a:ea typeface="黑体" panose="02010609060101010101" pitchFamily="49" charset="-122"/>
                            </a:rPr>
                            <a:t>6700</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10000"/>
                            </a:lnSpc>
                            <a:spcBef>
                              <a:spcPts val="20"/>
                            </a:spcBef>
                            <a:spcAft>
                              <a:spcPts val="20"/>
                            </a:spcAft>
                          </a:pPr>
                          <a:r>
                            <a:rPr lang="en-US" sz="1600" kern="100" dirty="0">
                              <a:effectLst/>
                              <a:latin typeface="黑体" panose="02010609060101010101" pitchFamily="49" charset="-122"/>
                              <a:ea typeface="黑体" panose="02010609060101010101" pitchFamily="49" charset="-122"/>
                            </a:rPr>
                            <a:t>12000</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10000"/>
                            </a:lnSpc>
                            <a:spcBef>
                              <a:spcPts val="20"/>
                            </a:spcBef>
                            <a:spcAft>
                              <a:spcPts val="20"/>
                            </a:spcAft>
                          </a:pPr>
                          <a:r>
                            <a:rPr lang="en-US" sz="1600" kern="100" dirty="0">
                              <a:effectLst/>
                              <a:latin typeface="黑体" panose="02010609060101010101" pitchFamily="49" charset="-122"/>
                              <a:ea typeface="黑体" panose="02010609060101010101" pitchFamily="49" charset="-122"/>
                            </a:rPr>
                            <a:t>14200</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10000"/>
                            </a:lnSpc>
                            <a:spcBef>
                              <a:spcPts val="20"/>
                            </a:spcBef>
                            <a:spcAft>
                              <a:spcPts val="20"/>
                            </a:spcAft>
                          </a:pPr>
                          <a:r>
                            <a:rPr lang="en-US" sz="1600" kern="100" dirty="0">
                              <a:effectLst/>
                              <a:latin typeface="黑体" panose="02010609060101010101" pitchFamily="49" charset="-122"/>
                              <a:ea typeface="黑体" panose="02010609060101010101" pitchFamily="49" charset="-122"/>
                            </a:rPr>
                            <a:t>8500</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10000"/>
                            </a:lnSpc>
                            <a:spcBef>
                              <a:spcPts val="20"/>
                            </a:spcBef>
                            <a:spcAft>
                              <a:spcPts val="20"/>
                            </a:spcAft>
                          </a:pPr>
                          <a:r>
                            <a:rPr lang="en-US" sz="1600" kern="100" dirty="0">
                              <a:effectLst/>
                              <a:latin typeface="黑体" panose="02010609060101010101" pitchFamily="49" charset="-122"/>
                              <a:ea typeface="黑体" panose="02010609060101010101" pitchFamily="49" charset="-122"/>
                            </a:rPr>
                            <a:t>8900</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10000"/>
                            </a:lnSpc>
                            <a:spcBef>
                              <a:spcPts val="20"/>
                            </a:spcBef>
                            <a:spcAft>
                              <a:spcPts val="20"/>
                            </a:spcAft>
                          </a:pPr>
                          <a:r>
                            <a:rPr lang="en-US" sz="1600" kern="100" dirty="0">
                              <a:effectLst/>
                              <a:latin typeface="黑体" panose="02010609060101010101" pitchFamily="49" charset="-122"/>
                              <a:ea typeface="黑体" panose="02010609060101010101" pitchFamily="49" charset="-122"/>
                            </a:rPr>
                            <a:t>6200</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10000"/>
                            </a:lnSpc>
                            <a:spcBef>
                              <a:spcPts val="20"/>
                            </a:spcBef>
                            <a:spcAft>
                              <a:spcPts val="20"/>
                            </a:spcAft>
                          </a:pPr>
                          <a:r>
                            <a:rPr lang="en-US" sz="1600" kern="100" dirty="0">
                              <a:effectLst/>
                              <a:latin typeface="黑体" panose="02010609060101010101" pitchFamily="49" charset="-122"/>
                              <a:ea typeface="黑体" panose="02010609060101010101" pitchFamily="49" charset="-122"/>
                            </a:rPr>
                            <a:t>11200</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bl>
              </a:graphicData>
            </a:graphic>
          </p:graphicFrame>
        </mc:Choice>
        <mc:Fallback xmlns="">
          <p:graphicFrame>
            <p:nvGraphicFramePr>
              <p:cNvPr id="5" name="表格 4"/>
              <p:cNvGraphicFramePr>
                <a:graphicFrameLocks noGrp="1"/>
              </p:cNvGraphicFramePr>
              <p:nvPr/>
            </p:nvGraphicFramePr>
            <p:xfrm>
              <a:off x="288798" y="3212976"/>
              <a:ext cx="8747698" cy="1296144"/>
            </p:xfrm>
            <a:graphic>
              <a:graphicData uri="http://schemas.openxmlformats.org/drawingml/2006/table">
                <a:tbl>
                  <a:tblPr firstRow="1" firstCol="1" bandRow="1">
                    <a:tableStyleId>{5940675A-B579-460E-94D1-54222C63F5DA}</a:tableStyleId>
                  </a:tblPr>
                  <a:tblGrid>
                    <a:gridCol w="1115616"/>
                    <a:gridCol w="792088"/>
                    <a:gridCol w="792088"/>
                    <a:gridCol w="1008112"/>
                    <a:gridCol w="1070203"/>
                    <a:gridCol w="808515"/>
                    <a:gridCol w="807374"/>
                    <a:gridCol w="808515"/>
                    <a:gridCol w="785707"/>
                    <a:gridCol w="759480"/>
                  </a:tblGrid>
                  <a:tr h="396132">
                    <a:tc>
                      <a:txBody>
                        <a:bodyPr/>
                        <a:lstStyle/>
                        <a:p>
                          <a:pPr algn="ctr">
                            <a:lnSpc>
                              <a:spcPct val="110000"/>
                            </a:lnSpc>
                            <a:spcBef>
                              <a:spcPts val="20"/>
                            </a:spcBef>
                            <a:spcAft>
                              <a:spcPts val="20"/>
                            </a:spcAft>
                          </a:pPr>
                          <a:r>
                            <a:rPr lang="zh-CN" sz="1600" kern="100" dirty="0">
                              <a:effectLst/>
                              <a:latin typeface="黑体" panose="02010609060101010101" pitchFamily="49" charset="-122"/>
                              <a:ea typeface="黑体" panose="02010609060101010101" pitchFamily="49" charset="-122"/>
                            </a:rPr>
                            <a:t>序号</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10000"/>
                            </a:lnSpc>
                            <a:spcBef>
                              <a:spcPts val="20"/>
                            </a:spcBef>
                            <a:spcAft>
                              <a:spcPts val="20"/>
                            </a:spcAft>
                          </a:pPr>
                          <a:r>
                            <a:rPr lang="en-US" sz="1600" kern="100" dirty="0">
                              <a:effectLst/>
                              <a:latin typeface="黑体" panose="02010609060101010101" pitchFamily="49" charset="-122"/>
                              <a:ea typeface="黑体" panose="02010609060101010101" pitchFamily="49" charset="-122"/>
                            </a:rPr>
                            <a:t>1</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10000"/>
                            </a:lnSpc>
                            <a:spcBef>
                              <a:spcPts val="20"/>
                            </a:spcBef>
                            <a:spcAft>
                              <a:spcPts val="20"/>
                            </a:spcAft>
                          </a:pPr>
                          <a:r>
                            <a:rPr lang="en-US" sz="1600" kern="100" dirty="0">
                              <a:effectLst/>
                              <a:latin typeface="黑体" panose="02010609060101010101" pitchFamily="49" charset="-122"/>
                              <a:ea typeface="黑体" panose="02010609060101010101" pitchFamily="49" charset="-122"/>
                            </a:rPr>
                            <a:t>2</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10000"/>
                            </a:lnSpc>
                            <a:spcBef>
                              <a:spcPts val="20"/>
                            </a:spcBef>
                            <a:spcAft>
                              <a:spcPts val="20"/>
                            </a:spcAft>
                          </a:pPr>
                          <a:r>
                            <a:rPr lang="en-US" sz="1600" kern="100" dirty="0">
                              <a:effectLst/>
                              <a:latin typeface="黑体" panose="02010609060101010101" pitchFamily="49" charset="-122"/>
                              <a:ea typeface="黑体" panose="02010609060101010101" pitchFamily="49" charset="-122"/>
                            </a:rPr>
                            <a:t>3</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10000"/>
                            </a:lnSpc>
                            <a:spcBef>
                              <a:spcPts val="20"/>
                            </a:spcBef>
                            <a:spcAft>
                              <a:spcPts val="20"/>
                            </a:spcAft>
                          </a:pPr>
                          <a:r>
                            <a:rPr lang="en-US" sz="1600" kern="100" dirty="0">
                              <a:effectLst/>
                              <a:latin typeface="黑体" panose="02010609060101010101" pitchFamily="49" charset="-122"/>
                              <a:ea typeface="黑体" panose="02010609060101010101" pitchFamily="49" charset="-122"/>
                            </a:rPr>
                            <a:t>4</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10000"/>
                            </a:lnSpc>
                            <a:spcBef>
                              <a:spcPts val="20"/>
                            </a:spcBef>
                            <a:spcAft>
                              <a:spcPts val="20"/>
                            </a:spcAft>
                          </a:pPr>
                          <a:r>
                            <a:rPr lang="en-US" sz="1600" kern="100" dirty="0">
                              <a:effectLst/>
                              <a:latin typeface="黑体" panose="02010609060101010101" pitchFamily="49" charset="-122"/>
                              <a:ea typeface="黑体" panose="02010609060101010101" pitchFamily="49" charset="-122"/>
                            </a:rPr>
                            <a:t>5</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10000"/>
                            </a:lnSpc>
                            <a:spcBef>
                              <a:spcPts val="20"/>
                            </a:spcBef>
                            <a:spcAft>
                              <a:spcPts val="20"/>
                            </a:spcAft>
                          </a:pPr>
                          <a:r>
                            <a:rPr lang="en-US" sz="1600" kern="100" dirty="0">
                              <a:effectLst/>
                              <a:latin typeface="黑体" panose="02010609060101010101" pitchFamily="49" charset="-122"/>
                              <a:ea typeface="黑体" panose="02010609060101010101" pitchFamily="49" charset="-122"/>
                            </a:rPr>
                            <a:t>6</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10000"/>
                            </a:lnSpc>
                            <a:spcBef>
                              <a:spcPts val="20"/>
                            </a:spcBef>
                            <a:spcAft>
                              <a:spcPts val="20"/>
                            </a:spcAft>
                          </a:pPr>
                          <a:r>
                            <a:rPr lang="en-US" sz="1600" kern="100" dirty="0">
                              <a:effectLst/>
                              <a:latin typeface="黑体" panose="02010609060101010101" pitchFamily="49" charset="-122"/>
                              <a:ea typeface="黑体" panose="02010609060101010101" pitchFamily="49" charset="-122"/>
                            </a:rPr>
                            <a:t>7</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10000"/>
                            </a:lnSpc>
                            <a:spcBef>
                              <a:spcPts val="20"/>
                            </a:spcBef>
                            <a:spcAft>
                              <a:spcPts val="20"/>
                            </a:spcAft>
                          </a:pPr>
                          <a:r>
                            <a:rPr lang="en-US" sz="1600" kern="100" dirty="0">
                              <a:effectLst/>
                              <a:latin typeface="黑体" panose="02010609060101010101" pitchFamily="49" charset="-122"/>
                              <a:ea typeface="黑体" panose="02010609060101010101" pitchFamily="49" charset="-122"/>
                            </a:rPr>
                            <a:t>8</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10000"/>
                            </a:lnSpc>
                            <a:spcBef>
                              <a:spcPts val="20"/>
                            </a:spcBef>
                            <a:spcAft>
                              <a:spcPts val="20"/>
                            </a:spcAft>
                          </a:pPr>
                          <a:r>
                            <a:rPr lang="en-US" sz="1600" kern="100" dirty="0">
                              <a:effectLst/>
                              <a:latin typeface="黑体" panose="02010609060101010101" pitchFamily="49" charset="-122"/>
                              <a:ea typeface="黑体" panose="02010609060101010101" pitchFamily="49" charset="-122"/>
                            </a:rPr>
                            <a:t>9</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450215">
                    <a:tc>
                      <a:txBody>
                        <a:bodyPr/>
                        <a:lstStyle/>
                        <a:p>
                          <a:endParaRPr lang="zh-CN"/>
                        </a:p>
                      </a:txBody>
                      <a:tcPr marL="68580" marR="68580" marT="0" marB="0">
                        <a:blipFill>
                          <a:blip r:embed="rId1"/>
                        </a:blipFill>
                      </a:tcPr>
                    </a:tc>
                    <a:tc>
                      <a:txBody>
                        <a:bodyPr/>
                        <a:lstStyle/>
                        <a:p>
                          <a:pPr algn="ctr">
                            <a:lnSpc>
                              <a:spcPct val="110000"/>
                            </a:lnSpc>
                            <a:spcBef>
                              <a:spcPts val="20"/>
                            </a:spcBef>
                            <a:spcAft>
                              <a:spcPts val="20"/>
                            </a:spcAft>
                          </a:pPr>
                          <a:r>
                            <a:rPr lang="en-US" sz="1600" kern="100" dirty="0">
                              <a:effectLst/>
                              <a:latin typeface="黑体" panose="02010609060101010101" pitchFamily="49" charset="-122"/>
                              <a:ea typeface="黑体" panose="02010609060101010101" pitchFamily="49" charset="-122"/>
                            </a:rPr>
                            <a:t>4.2</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10000"/>
                            </a:lnSpc>
                            <a:spcBef>
                              <a:spcPts val="20"/>
                            </a:spcBef>
                            <a:spcAft>
                              <a:spcPts val="20"/>
                            </a:spcAft>
                          </a:pPr>
                          <a:r>
                            <a:rPr lang="en-US" sz="1600" kern="100" dirty="0">
                              <a:effectLst/>
                              <a:latin typeface="黑体" panose="02010609060101010101" pitchFamily="49" charset="-122"/>
                              <a:ea typeface="黑体" panose="02010609060101010101" pitchFamily="49" charset="-122"/>
                            </a:rPr>
                            <a:t>7.1</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10000"/>
                            </a:lnSpc>
                            <a:spcBef>
                              <a:spcPts val="20"/>
                            </a:spcBef>
                            <a:spcAft>
                              <a:spcPts val="20"/>
                            </a:spcAft>
                          </a:pPr>
                          <a:r>
                            <a:rPr lang="en-US" sz="1600" kern="100" dirty="0">
                              <a:effectLst/>
                              <a:latin typeface="黑体" panose="02010609060101010101" pitchFamily="49" charset="-122"/>
                              <a:ea typeface="黑体" panose="02010609060101010101" pitchFamily="49" charset="-122"/>
                            </a:rPr>
                            <a:t>6.3</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10000"/>
                            </a:lnSpc>
                            <a:spcBef>
                              <a:spcPts val="20"/>
                            </a:spcBef>
                            <a:spcAft>
                              <a:spcPts val="20"/>
                            </a:spcAft>
                          </a:pPr>
                          <a:r>
                            <a:rPr lang="en-US" sz="1600" kern="100" dirty="0">
                              <a:effectLst/>
                              <a:latin typeface="黑体" panose="02010609060101010101" pitchFamily="49" charset="-122"/>
                              <a:ea typeface="黑体" panose="02010609060101010101" pitchFamily="49" charset="-122"/>
                            </a:rPr>
                            <a:t>1.1</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10000"/>
                            </a:lnSpc>
                            <a:spcBef>
                              <a:spcPts val="20"/>
                            </a:spcBef>
                            <a:spcAft>
                              <a:spcPts val="20"/>
                            </a:spcAft>
                          </a:pPr>
                          <a:r>
                            <a:rPr lang="en-US" sz="1600" kern="100" dirty="0">
                              <a:effectLst/>
                              <a:latin typeface="黑体" panose="02010609060101010101" pitchFamily="49" charset="-122"/>
                              <a:ea typeface="黑体" panose="02010609060101010101" pitchFamily="49" charset="-122"/>
                            </a:rPr>
                            <a:t>0.2</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10000"/>
                            </a:lnSpc>
                            <a:spcBef>
                              <a:spcPts val="20"/>
                            </a:spcBef>
                            <a:spcAft>
                              <a:spcPts val="20"/>
                            </a:spcAft>
                          </a:pPr>
                          <a:r>
                            <a:rPr lang="en-US" sz="1600" kern="100" dirty="0">
                              <a:effectLst/>
                              <a:latin typeface="黑体" panose="02010609060101010101" pitchFamily="49" charset="-122"/>
                              <a:ea typeface="黑体" panose="02010609060101010101" pitchFamily="49" charset="-122"/>
                            </a:rPr>
                            <a:t>4.0</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10000"/>
                            </a:lnSpc>
                            <a:spcBef>
                              <a:spcPts val="20"/>
                            </a:spcBef>
                            <a:spcAft>
                              <a:spcPts val="20"/>
                            </a:spcAft>
                          </a:pPr>
                          <a:r>
                            <a:rPr lang="en-US" sz="1600" kern="100" dirty="0">
                              <a:effectLst/>
                              <a:latin typeface="黑体" panose="02010609060101010101" pitchFamily="49" charset="-122"/>
                              <a:ea typeface="黑体" panose="02010609060101010101" pitchFamily="49" charset="-122"/>
                            </a:rPr>
                            <a:t>3.5</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10000"/>
                            </a:lnSpc>
                            <a:spcBef>
                              <a:spcPts val="20"/>
                            </a:spcBef>
                            <a:spcAft>
                              <a:spcPts val="20"/>
                            </a:spcAft>
                          </a:pPr>
                          <a:r>
                            <a:rPr lang="en-US" sz="1600" kern="100" dirty="0">
                              <a:effectLst/>
                              <a:latin typeface="黑体" panose="02010609060101010101" pitchFamily="49" charset="-122"/>
                              <a:ea typeface="黑体" panose="02010609060101010101" pitchFamily="49" charset="-122"/>
                            </a:rPr>
                            <a:t>8</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10000"/>
                            </a:lnSpc>
                            <a:spcBef>
                              <a:spcPts val="20"/>
                            </a:spcBef>
                            <a:spcAft>
                              <a:spcPts val="20"/>
                            </a:spcAft>
                          </a:pPr>
                          <a:r>
                            <a:rPr lang="en-US" sz="1600" kern="100" dirty="0">
                              <a:effectLst/>
                              <a:latin typeface="黑体" panose="02010609060101010101" pitchFamily="49" charset="-122"/>
                              <a:ea typeface="黑体" panose="02010609060101010101" pitchFamily="49" charset="-122"/>
                            </a:rPr>
                            <a:t>2.3</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449580">
                    <a:tc>
                      <a:txBody>
                        <a:bodyPr/>
                        <a:lstStyle/>
                        <a:p>
                          <a:endParaRPr lang="zh-CN"/>
                        </a:p>
                      </a:txBody>
                      <a:tcPr marL="68580" marR="68580" marT="0" marB="0">
                        <a:blipFill>
                          <a:blip r:embed="rId1"/>
                        </a:blipFill>
                      </a:tcPr>
                    </a:tc>
                    <a:tc>
                      <a:txBody>
                        <a:bodyPr/>
                        <a:lstStyle/>
                        <a:p>
                          <a:pPr algn="ctr">
                            <a:lnSpc>
                              <a:spcPct val="110000"/>
                            </a:lnSpc>
                            <a:spcBef>
                              <a:spcPts val="20"/>
                            </a:spcBef>
                            <a:spcAft>
                              <a:spcPts val="20"/>
                            </a:spcAft>
                          </a:pPr>
                          <a:r>
                            <a:rPr lang="en-US" sz="1600" kern="100" dirty="0">
                              <a:effectLst/>
                              <a:latin typeface="黑体" panose="02010609060101010101" pitchFamily="49" charset="-122"/>
                              <a:ea typeface="黑体" panose="02010609060101010101" pitchFamily="49" charset="-122"/>
                            </a:rPr>
                            <a:t>8600</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10000"/>
                            </a:lnSpc>
                            <a:spcBef>
                              <a:spcPts val="20"/>
                            </a:spcBef>
                            <a:spcAft>
                              <a:spcPts val="20"/>
                            </a:spcAft>
                          </a:pPr>
                          <a:r>
                            <a:rPr lang="en-US" sz="1600" kern="100" dirty="0">
                              <a:effectLst/>
                              <a:latin typeface="黑体" panose="02010609060101010101" pitchFamily="49" charset="-122"/>
                              <a:ea typeface="黑体" panose="02010609060101010101" pitchFamily="49" charset="-122"/>
                            </a:rPr>
                            <a:t>6100</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10000"/>
                            </a:lnSpc>
                            <a:spcBef>
                              <a:spcPts val="20"/>
                            </a:spcBef>
                            <a:spcAft>
                              <a:spcPts val="20"/>
                            </a:spcAft>
                          </a:pPr>
                          <a:r>
                            <a:rPr lang="en-US" sz="1600" kern="100" dirty="0">
                              <a:effectLst/>
                              <a:latin typeface="黑体" panose="02010609060101010101" pitchFamily="49" charset="-122"/>
                              <a:ea typeface="黑体" panose="02010609060101010101" pitchFamily="49" charset="-122"/>
                            </a:rPr>
                            <a:t>6700</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10000"/>
                            </a:lnSpc>
                            <a:spcBef>
                              <a:spcPts val="20"/>
                            </a:spcBef>
                            <a:spcAft>
                              <a:spcPts val="20"/>
                            </a:spcAft>
                          </a:pPr>
                          <a:r>
                            <a:rPr lang="en-US" sz="1600" kern="100" dirty="0">
                              <a:effectLst/>
                              <a:latin typeface="黑体" panose="02010609060101010101" pitchFamily="49" charset="-122"/>
                              <a:ea typeface="黑体" panose="02010609060101010101" pitchFamily="49" charset="-122"/>
                            </a:rPr>
                            <a:t>12000</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10000"/>
                            </a:lnSpc>
                            <a:spcBef>
                              <a:spcPts val="20"/>
                            </a:spcBef>
                            <a:spcAft>
                              <a:spcPts val="20"/>
                            </a:spcAft>
                          </a:pPr>
                          <a:r>
                            <a:rPr lang="en-US" sz="1600" kern="100" dirty="0">
                              <a:effectLst/>
                              <a:latin typeface="黑体" panose="02010609060101010101" pitchFamily="49" charset="-122"/>
                              <a:ea typeface="黑体" panose="02010609060101010101" pitchFamily="49" charset="-122"/>
                            </a:rPr>
                            <a:t>14200</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10000"/>
                            </a:lnSpc>
                            <a:spcBef>
                              <a:spcPts val="20"/>
                            </a:spcBef>
                            <a:spcAft>
                              <a:spcPts val="20"/>
                            </a:spcAft>
                          </a:pPr>
                          <a:r>
                            <a:rPr lang="en-US" sz="1600" kern="100" dirty="0">
                              <a:effectLst/>
                              <a:latin typeface="黑体" panose="02010609060101010101" pitchFamily="49" charset="-122"/>
                              <a:ea typeface="黑体" panose="02010609060101010101" pitchFamily="49" charset="-122"/>
                            </a:rPr>
                            <a:t>8500</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10000"/>
                            </a:lnSpc>
                            <a:spcBef>
                              <a:spcPts val="20"/>
                            </a:spcBef>
                            <a:spcAft>
                              <a:spcPts val="20"/>
                            </a:spcAft>
                          </a:pPr>
                          <a:r>
                            <a:rPr lang="en-US" sz="1600" kern="100" dirty="0">
                              <a:effectLst/>
                              <a:latin typeface="黑体" panose="02010609060101010101" pitchFamily="49" charset="-122"/>
                              <a:ea typeface="黑体" panose="02010609060101010101" pitchFamily="49" charset="-122"/>
                            </a:rPr>
                            <a:t>8900</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10000"/>
                            </a:lnSpc>
                            <a:spcBef>
                              <a:spcPts val="20"/>
                            </a:spcBef>
                            <a:spcAft>
                              <a:spcPts val="20"/>
                            </a:spcAft>
                          </a:pPr>
                          <a:r>
                            <a:rPr lang="en-US" sz="1600" kern="100" dirty="0">
                              <a:effectLst/>
                              <a:latin typeface="黑体" panose="02010609060101010101" pitchFamily="49" charset="-122"/>
                              <a:ea typeface="黑体" panose="02010609060101010101" pitchFamily="49" charset="-122"/>
                            </a:rPr>
                            <a:t>6200</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10000"/>
                            </a:lnSpc>
                            <a:spcBef>
                              <a:spcPts val="20"/>
                            </a:spcBef>
                            <a:spcAft>
                              <a:spcPts val="20"/>
                            </a:spcAft>
                          </a:pPr>
                          <a:r>
                            <a:rPr lang="en-US" sz="1600" kern="100" dirty="0">
                              <a:effectLst/>
                              <a:latin typeface="黑体" panose="02010609060101010101" pitchFamily="49" charset="-122"/>
                              <a:ea typeface="黑体" panose="02010609060101010101" pitchFamily="49" charset="-122"/>
                            </a:rPr>
                            <a:t>11200</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bl>
              </a:graphicData>
            </a:graphic>
          </p:graphicFrame>
        </mc:Fallback>
      </mc:AlternateContent>
      <mc:AlternateContent xmlns:mc="http://schemas.openxmlformats.org/markup-compatibility/2006">
        <mc:Choice xmlns:a14="http://schemas.microsoft.com/office/drawing/2010/main" Requires="a14">
          <p:sp>
            <p:nvSpPr>
              <p:cNvPr id="6" name="矩形 5"/>
              <p:cNvSpPr/>
              <p:nvPr/>
            </p:nvSpPr>
            <p:spPr>
              <a:xfrm>
                <a:off x="2874522" y="2741217"/>
                <a:ext cx="3753272" cy="397032"/>
              </a:xfrm>
              <a:prstGeom prst="rect">
                <a:avLst/>
              </a:prstGeom>
            </p:spPr>
            <p:txBody>
              <a:bodyPr wrap="none">
                <a:spAutoFit/>
              </a:bodyPr>
              <a:lstStyle/>
              <a:p>
                <a:pPr algn="ctr">
                  <a:lnSpc>
                    <a:spcPct val="110000"/>
                  </a:lnSpc>
                  <a:spcBef>
                    <a:spcPts val="20"/>
                  </a:spcBef>
                  <a:spcAft>
                    <a:spcPts val="20"/>
                  </a:spcAft>
                </a:pPr>
                <a:r>
                  <a:rPr lang="zh-CN" altLang="zh-CN" dirty="0" smtClean="0">
                    <a:solidFill>
                      <a:prstClr val="black"/>
                    </a:solidFill>
                  </a:rPr>
                  <a:t>表</a:t>
                </a:r>
                <a:r>
                  <a:rPr lang="en-US" altLang="zh-CN" dirty="0" smtClean="0">
                    <a:solidFill>
                      <a:prstClr val="black"/>
                    </a:solidFill>
                  </a:rPr>
                  <a:t> </a:t>
                </a:r>
                <a:r>
                  <a:rPr lang="zh-CN" altLang="zh-CN" dirty="0">
                    <a:solidFill>
                      <a:prstClr val="black"/>
                    </a:solidFill>
                  </a:rPr>
                  <a:t>房屋价格与位置的数据样本集</a:t>
                </a:r>
                <a14:m>
                  <m:oMath xmlns:m="http://schemas.openxmlformats.org/officeDocument/2006/math">
                    <m:r>
                      <a:rPr lang="en-US" altLang="zh-CN">
                        <a:solidFill>
                          <a:prstClr val="black"/>
                        </a:solidFill>
                        <a:latin typeface="Cambria Math" panose="02040503050406030204" pitchFamily="18" charset="0"/>
                      </a:rPr>
                      <m:t>𝐷</m:t>
                    </m:r>
                  </m:oMath>
                </a14:m>
                <a:endParaRPr lang="zh-CN" altLang="zh-CN" dirty="0">
                  <a:solidFill>
                    <a:prstClr val="black"/>
                  </a:solidFill>
                </a:endParaRPr>
              </a:p>
            </p:txBody>
          </p:sp>
        </mc:Choice>
        <mc:Fallback>
          <p:sp>
            <p:nvSpPr>
              <p:cNvPr id="6" name="矩形 5"/>
              <p:cNvSpPr>
                <a:spLocks noRot="1" noChangeAspect="1" noMove="1" noResize="1" noEditPoints="1" noAdjustHandles="1" noChangeArrowheads="1" noChangeShapeType="1" noTextEdit="1"/>
              </p:cNvSpPr>
              <p:nvPr/>
            </p:nvSpPr>
            <p:spPr>
              <a:xfrm>
                <a:off x="2874522" y="2741217"/>
                <a:ext cx="3753272" cy="397032"/>
              </a:xfrm>
              <a:prstGeom prst="rect">
                <a:avLst/>
              </a:prstGeom>
              <a:blipFill rotWithShape="1">
                <a:blip r:embed="rId2"/>
                <a:stretch>
                  <a:fillRect l="-14" t="-140" r="8" b="20"/>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en-US" altLang="zh-CN" b="1" dirty="0">
                <a:latin typeface="黑体" panose="02010609060101010101" pitchFamily="49" charset="-122"/>
                <a:ea typeface="黑体" panose="02010609060101010101" pitchFamily="49" charset="-122"/>
              </a:rPr>
              <a:t>Bagging</a:t>
            </a:r>
            <a:r>
              <a:rPr lang="zh-CN" altLang="en-US" b="1" dirty="0">
                <a:latin typeface="黑体" panose="02010609060101010101" pitchFamily="49" charset="-122"/>
                <a:ea typeface="黑体" panose="02010609060101010101" pitchFamily="49" charset="-122"/>
              </a:rPr>
              <a:t>集成策略</a:t>
            </a:r>
            <a:endParaRPr lang="en-US" altLang="zh-CN" b="1"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3" name="副标题 2"/>
              <p:cNvSpPr>
                <a:spLocks noGrp="1"/>
              </p:cNvSpPr>
              <p:nvPr>
                <p:ph type="subTitle" idx="4294967295"/>
              </p:nvPr>
            </p:nvSpPr>
            <p:spPr>
              <a:xfrm>
                <a:off x="395536" y="1124744"/>
                <a:ext cx="8352928" cy="5256584"/>
              </a:xfrm>
              <a:prstGeom prst="rect">
                <a:avLst/>
              </a:prstGeom>
            </p:spPr>
            <p:txBody>
              <a:bodyPr/>
              <a:lstStyle/>
              <a:p>
                <a:endParaRPr lang="en-US" altLang="zh-CN" sz="2400" b="1" dirty="0" smtClean="0">
                  <a:latin typeface="黑体" panose="02010609060101010101" pitchFamily="49" charset="-122"/>
                  <a:ea typeface="黑体" panose="02010609060101010101" pitchFamily="49" charset="-122"/>
                </a:endParaRPr>
              </a:p>
              <a:p>
                <a:pPr marL="0" indent="0">
                  <a:buNone/>
                </a:pPr>
                <a:endParaRPr lang="en-US" altLang="zh-CN" sz="2400" b="1" dirty="0" smtClean="0">
                  <a:latin typeface="黑体" panose="02010609060101010101" pitchFamily="49" charset="-122"/>
                  <a:ea typeface="黑体" panose="02010609060101010101" pitchFamily="49" charset="-122"/>
                </a:endParaRPr>
              </a:p>
              <a:p>
                <a:r>
                  <a:rPr lang="zh-CN" altLang="en-US" sz="2000" dirty="0">
                    <a:solidFill>
                      <a:prstClr val="black"/>
                    </a:solidFill>
                    <a:latin typeface="+mn-ea"/>
                  </a:rPr>
                  <a:t>依题意知，需要构造三个弱学习器。如表所示，可通过对样本数据集</a:t>
                </a:r>
                <a14:m>
                  <m:oMath xmlns:m="http://schemas.openxmlformats.org/officeDocument/2006/math">
                    <m:r>
                      <a:rPr lang="en-US" altLang="zh-CN" sz="2000">
                        <a:solidFill>
                          <a:prstClr val="black"/>
                        </a:solidFill>
                        <a:latin typeface="Cambria Math" panose="02040503050406030204"/>
                      </a:rPr>
                      <m:t>𝐷</m:t>
                    </m:r>
                    <m:r>
                      <a:rPr lang="zh-CN" altLang="en-US" sz="2000">
                        <a:solidFill>
                          <a:prstClr val="black"/>
                        </a:solidFill>
                        <a:latin typeface="Cambria Math" panose="02040503050406030204"/>
                      </a:rPr>
                      <m:t>进行</m:t>
                    </m:r>
                  </m:oMath>
                </a14:m>
                <a:r>
                  <a:rPr lang="zh-CN" altLang="en-US" sz="2000" dirty="0">
                    <a:solidFill>
                      <a:prstClr val="black"/>
                    </a:solidFill>
                    <a:latin typeface="+mn-ea"/>
                  </a:rPr>
                  <a:t>三次自助采样获得如下表所示的三个训练样本子集</a:t>
                </a:r>
                <a14:m>
                  <m:oMath xmlns:m="http://schemas.openxmlformats.org/officeDocument/2006/math">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𝐷</m:t>
                        </m:r>
                      </m:e>
                      <m:sub>
                        <m:r>
                          <a:rPr lang="en-US" altLang="zh-CN" sz="2000">
                            <a:solidFill>
                              <a:prstClr val="black"/>
                            </a:solidFill>
                            <a:latin typeface="Cambria Math" panose="02040503050406030204"/>
                          </a:rPr>
                          <m:t>1</m:t>
                        </m:r>
                      </m:sub>
                    </m:sSub>
                    <m:r>
                      <a:rPr lang="en-US" altLang="zh-CN" sz="2000">
                        <a:solidFill>
                          <a:prstClr val="black"/>
                        </a:solidFill>
                        <a:latin typeface="Cambria Math" panose="02040503050406030204"/>
                      </a:rPr>
                      <m:t>,</m:t>
                    </m:r>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𝐷</m:t>
                        </m:r>
                      </m:e>
                      <m:sub>
                        <m:r>
                          <a:rPr lang="en-US" altLang="zh-CN" sz="2000">
                            <a:solidFill>
                              <a:prstClr val="black"/>
                            </a:solidFill>
                            <a:latin typeface="Cambria Math" panose="02040503050406030204"/>
                          </a:rPr>
                          <m:t>2</m:t>
                        </m:r>
                      </m:sub>
                    </m:sSub>
                    <m:r>
                      <a:rPr lang="en-US" altLang="zh-CN" sz="2000">
                        <a:solidFill>
                          <a:prstClr val="black"/>
                        </a:solidFill>
                        <a:latin typeface="Cambria Math" panose="02040503050406030204"/>
                      </a:rPr>
                      <m:t>,</m:t>
                    </m:r>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𝐷</m:t>
                        </m:r>
                      </m:e>
                      <m:sub>
                        <m:r>
                          <a:rPr lang="en-US" altLang="zh-CN" sz="2000">
                            <a:solidFill>
                              <a:prstClr val="black"/>
                            </a:solidFill>
                            <a:latin typeface="Cambria Math" panose="02040503050406030204"/>
                          </a:rPr>
                          <m:t>3</m:t>
                        </m:r>
                      </m:sub>
                    </m:sSub>
                  </m:oMath>
                </a14:m>
                <a:endParaRPr lang="en-US" altLang="zh-CN" sz="2000" dirty="0">
                  <a:latin typeface="+mn-ea"/>
                  <a:cs typeface="+mn-ea"/>
                </a:endParaRPr>
              </a:p>
              <a:p>
                <a:endParaRPr lang="en-US" altLang="zh-CN" sz="2400" dirty="0">
                  <a:latin typeface="+mn-ea"/>
                  <a:cs typeface="+mn-ea"/>
                </a:endParaRPr>
              </a:p>
            </p:txBody>
          </p:sp>
        </mc:Choice>
        <mc:Fallback>
          <p:sp>
            <p:nvSpPr>
              <p:cNvPr id="3" name="副标题 2"/>
              <p:cNvSpPr>
                <a:spLocks noRot="1" noChangeAspect="1" noMove="1" noResize="1" noEditPoints="1" noAdjustHandles="1" noChangeArrowheads="1" noChangeShapeType="1" noTextEdit="1"/>
              </p:cNvSpPr>
              <p:nvPr>
                <p:ph type="subTitle" idx="4294967295"/>
              </p:nvPr>
            </p:nvSpPr>
            <p:spPr>
              <a:xfrm>
                <a:off x="395536" y="1124744"/>
                <a:ext cx="8352928" cy="5256584"/>
              </a:xfrm>
              <a:prstGeom prst="rect">
                <a:avLst/>
              </a:prstGeom>
              <a:blipFill rotWithShape="1">
                <a:blip r:embed="rId1"/>
                <a:stretch>
                  <a:fillRect l="-7" t="-3" r="1" b="4"/>
                </a:stretch>
              </a:blipFill>
            </p:spPr>
            <p:txBody>
              <a:bodyPr/>
              <a:lstStyle/>
              <a:p>
                <a:r>
                  <a:rPr lang="zh-CN" altLang="en-US">
                    <a:noFill/>
                  </a:rPr>
                  <a:t> </a:t>
                </a:r>
              </a:p>
            </p:txBody>
          </p:sp>
        </mc:Fallback>
      </mc:AlternateContent>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980728"/>
            <a:ext cx="6012160" cy="961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图片 6"/>
          <p:cNvPicPr>
            <a:picLocks noChangeAspect="1"/>
          </p:cNvPicPr>
          <p:nvPr/>
        </p:nvPicPr>
        <p:blipFill>
          <a:blip r:embed="rId3"/>
          <a:stretch>
            <a:fillRect/>
          </a:stretch>
        </p:blipFill>
        <p:spPr>
          <a:xfrm>
            <a:off x="359532" y="3356992"/>
            <a:ext cx="8424936" cy="1008112"/>
          </a:xfrm>
          <a:prstGeom prst="rect">
            <a:avLst/>
          </a:prstGeom>
        </p:spPr>
      </p:pic>
      <mc:AlternateContent xmlns:mc="http://schemas.openxmlformats.org/markup-compatibility/2006">
        <mc:Choice xmlns:a14="http://schemas.microsoft.com/office/drawing/2010/main" Requires="a14">
          <p:sp>
            <p:nvSpPr>
              <p:cNvPr id="8" name="矩形 7"/>
              <p:cNvSpPr/>
              <p:nvPr/>
            </p:nvSpPr>
            <p:spPr>
              <a:xfrm>
                <a:off x="2315271" y="2748380"/>
                <a:ext cx="4572000" cy="701731"/>
              </a:xfrm>
              <a:prstGeom prst="rect">
                <a:avLst/>
              </a:prstGeom>
            </p:spPr>
            <p:txBody>
              <a:bodyPr>
                <a:spAutoFit/>
              </a:bodyPr>
              <a:lstStyle/>
              <a:p>
                <a:pPr algn="ctr">
                  <a:lnSpc>
                    <a:spcPct val="110000"/>
                  </a:lnSpc>
                  <a:spcBef>
                    <a:spcPts val="20"/>
                  </a:spcBef>
                  <a:spcAft>
                    <a:spcPts val="20"/>
                  </a:spcAft>
                </a:pPr>
                <a:r>
                  <a:rPr lang="zh-CN" altLang="zh-CN" dirty="0" smtClean="0">
                    <a:solidFill>
                      <a:prstClr val="black"/>
                    </a:solidFill>
                  </a:rPr>
                  <a:t>表</a:t>
                </a:r>
                <a:r>
                  <a:rPr lang="en-US" altLang="zh-CN" dirty="0">
                    <a:solidFill>
                      <a:prstClr val="black"/>
                    </a:solidFill>
                  </a:rPr>
                  <a:t> </a:t>
                </a:r>
                <a:r>
                  <a:rPr lang="zh-CN" altLang="zh-CN" dirty="0" smtClean="0">
                    <a:solidFill>
                      <a:prstClr val="black"/>
                    </a:solidFill>
                  </a:rPr>
                  <a:t>由</a:t>
                </a:r>
                <a:r>
                  <a:rPr lang="zh-CN" altLang="zh-CN" dirty="0">
                    <a:solidFill>
                      <a:prstClr val="black"/>
                    </a:solidFill>
                  </a:rPr>
                  <a:t>数据样本集生成的样本子集</a:t>
                </a:r>
                <a:endParaRPr lang="zh-CN" altLang="zh-CN" dirty="0">
                  <a:solidFill>
                    <a:prstClr val="black"/>
                  </a:solidFill>
                </a:endParaRPr>
              </a:p>
              <a:p>
                <a:pPr algn="ctr">
                  <a:lnSpc>
                    <a:spcPct val="110000"/>
                  </a:lnSpc>
                  <a:spcBef>
                    <a:spcPts val="20"/>
                  </a:spcBef>
                  <a:spcAft>
                    <a:spcPts val="20"/>
                  </a:spcAft>
                </a:pPr>
                <a14:m>
                  <m:oMath xmlns:m="http://schemas.openxmlformats.org/officeDocument/2006/math">
                    <m:r>
                      <a:rPr lang="zh-CN" altLang="en-US" dirty="0">
                        <a:solidFill>
                          <a:prstClr val="black"/>
                        </a:solidFill>
                        <a:latin typeface="Cambria Math" panose="02040503050406030204" pitchFamily="18" charset="0"/>
                      </a:rPr>
                      <m:t>训练</m:t>
                    </m:r>
                  </m:oMath>
                </a14:m>
                <a:r>
                  <a:rPr lang="zh-CN" altLang="en-US" dirty="0">
                    <a:solidFill>
                      <a:prstClr val="black"/>
                    </a:solidFill>
                  </a:rPr>
                  <a:t>样本子集</a:t>
                </a:r>
                <a14:m>
                  <m:oMath xmlns:m="http://schemas.openxmlformats.org/officeDocument/2006/math">
                    <m:sSub>
                      <m:sSubPr>
                        <m:ctrlPr>
                          <a:rPr lang="en-US" altLang="zh-CN" i="1" dirty="0">
                            <a:solidFill>
                              <a:prstClr val="black"/>
                            </a:solidFill>
                            <a:latin typeface="Cambria Math" panose="02040503050406030204"/>
                          </a:rPr>
                        </m:ctrlPr>
                      </m:sSubPr>
                      <m:e>
                        <m:r>
                          <a:rPr lang="en-US" altLang="zh-CN" dirty="0">
                            <a:solidFill>
                              <a:prstClr val="black"/>
                            </a:solidFill>
                            <a:latin typeface="Cambria Math" panose="02040503050406030204" pitchFamily="18" charset="0"/>
                          </a:rPr>
                          <m:t>𝐷</m:t>
                        </m:r>
                      </m:e>
                      <m:sub>
                        <m:r>
                          <a:rPr lang="en-US" altLang="zh-CN" dirty="0">
                            <a:solidFill>
                              <a:prstClr val="black"/>
                            </a:solidFill>
                            <a:latin typeface="Cambria Math" panose="02040503050406030204" pitchFamily="18" charset="0"/>
                          </a:rPr>
                          <m:t>1</m:t>
                        </m:r>
                      </m:sub>
                    </m:sSub>
                  </m:oMath>
                </a14:m>
                <a:endParaRPr lang="zh-CN" altLang="en-US" dirty="0"/>
              </a:p>
            </p:txBody>
          </p:sp>
        </mc:Choice>
        <mc:Fallback>
          <p:sp>
            <p:nvSpPr>
              <p:cNvPr id="8" name="矩形 7"/>
              <p:cNvSpPr>
                <a:spLocks noRot="1" noChangeAspect="1" noMove="1" noResize="1" noEditPoints="1" noAdjustHandles="1" noChangeArrowheads="1" noChangeShapeType="1" noTextEdit="1"/>
              </p:cNvSpPr>
              <p:nvPr/>
            </p:nvSpPr>
            <p:spPr>
              <a:xfrm>
                <a:off x="2315271" y="2748380"/>
                <a:ext cx="4572000" cy="701731"/>
              </a:xfrm>
              <a:prstGeom prst="rect">
                <a:avLst/>
              </a:prstGeom>
              <a:blipFill rotWithShape="1">
                <a:blip r:embed="rId4"/>
                <a:stretch>
                  <a:fillRect l="-1" t="-14" r="1" b="22"/>
                </a:stretch>
              </a:blipFill>
            </p:spPr>
            <p:txBody>
              <a:bodyPr/>
              <a:lstStyle/>
              <a:p>
                <a:r>
                  <a:rPr lang="zh-CN" altLang="en-US">
                    <a:noFill/>
                  </a:rPr>
                  <a:t> </a:t>
                </a:r>
              </a:p>
            </p:txBody>
          </p:sp>
        </mc:Fallback>
      </mc:AlternateContent>
      <p:pic>
        <p:nvPicPr>
          <p:cNvPr id="9" name="图片 8"/>
          <p:cNvPicPr>
            <a:picLocks noChangeAspect="1"/>
          </p:cNvPicPr>
          <p:nvPr/>
        </p:nvPicPr>
        <p:blipFill>
          <a:blip r:embed="rId5"/>
          <a:stretch>
            <a:fillRect/>
          </a:stretch>
        </p:blipFill>
        <p:spPr>
          <a:xfrm>
            <a:off x="359532" y="4755338"/>
            <a:ext cx="8424936" cy="833902"/>
          </a:xfrm>
          <a:prstGeom prst="rect">
            <a:avLst/>
          </a:prstGeom>
        </p:spPr>
      </p:pic>
      <p:pic>
        <p:nvPicPr>
          <p:cNvPr id="10" name="图片 9"/>
          <p:cNvPicPr>
            <a:picLocks noChangeAspect="1"/>
          </p:cNvPicPr>
          <p:nvPr/>
        </p:nvPicPr>
        <p:blipFill>
          <a:blip r:embed="rId6"/>
          <a:stretch>
            <a:fillRect/>
          </a:stretch>
        </p:blipFill>
        <p:spPr>
          <a:xfrm>
            <a:off x="296043" y="5979474"/>
            <a:ext cx="8424936" cy="833902"/>
          </a:xfrm>
          <a:prstGeom prst="rect">
            <a:avLst/>
          </a:prstGeom>
        </p:spPr>
      </p:pic>
      <mc:AlternateContent xmlns:mc="http://schemas.openxmlformats.org/markup-compatibility/2006">
        <mc:Choice xmlns:a14="http://schemas.microsoft.com/office/drawing/2010/main" Requires="a14">
          <p:sp>
            <p:nvSpPr>
              <p:cNvPr id="11" name="内容占位符 3"/>
              <p:cNvSpPr txBox="1"/>
              <p:nvPr/>
            </p:nvSpPr>
            <p:spPr>
              <a:xfrm>
                <a:off x="2483768" y="4426768"/>
                <a:ext cx="3810000" cy="155270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10000"/>
                  </a:lnSpc>
                  <a:spcBef>
                    <a:spcPts val="20"/>
                  </a:spcBef>
                  <a:spcAft>
                    <a:spcPts val="20"/>
                  </a:spcAft>
                  <a:buFont typeface="Arial" panose="020B0604020202020204" pitchFamily="34" charset="0"/>
                  <a:buNone/>
                </a:pPr>
                <a14:m>
                  <m:oMath xmlns:m="http://schemas.openxmlformats.org/officeDocument/2006/math">
                    <m:r>
                      <a:rPr lang="zh-CN" altLang="en-US" sz="1800" dirty="0" smtClean="0">
                        <a:solidFill>
                          <a:prstClr val="black"/>
                        </a:solidFill>
                        <a:latin typeface="Cambria Math" panose="02040503050406030204" pitchFamily="18" charset="0"/>
                      </a:rPr>
                      <m:t>训练</m:t>
                    </m:r>
                  </m:oMath>
                </a14:m>
                <a:r>
                  <a:rPr lang="zh-CN" altLang="en-US" sz="1800" dirty="0">
                    <a:solidFill>
                      <a:prstClr val="black"/>
                    </a:solidFill>
                  </a:rPr>
                  <a:t>样本子集</a:t>
                </a:r>
                <a14:m>
                  <m:oMath xmlns:m="http://schemas.openxmlformats.org/officeDocument/2006/math">
                    <m:sSub>
                      <m:sSubPr>
                        <m:ctrlPr>
                          <a:rPr lang="en-US" altLang="zh-CN" sz="1800" i="1" dirty="0">
                            <a:solidFill>
                              <a:prstClr val="black"/>
                            </a:solidFill>
                            <a:latin typeface="Cambria Math" panose="02040503050406030204"/>
                          </a:rPr>
                        </m:ctrlPr>
                      </m:sSubPr>
                      <m:e>
                        <m:r>
                          <a:rPr lang="en-US" altLang="zh-CN" sz="1800" dirty="0">
                            <a:solidFill>
                              <a:prstClr val="black"/>
                            </a:solidFill>
                            <a:latin typeface="Cambria Math" panose="02040503050406030204" pitchFamily="18" charset="0"/>
                          </a:rPr>
                          <m:t>𝐷</m:t>
                        </m:r>
                      </m:e>
                      <m:sub>
                        <m:r>
                          <a:rPr lang="en-US" altLang="zh-CN" sz="1800" dirty="0">
                            <a:solidFill>
                              <a:prstClr val="black"/>
                            </a:solidFill>
                            <a:latin typeface="Cambria Math" panose="02040503050406030204" pitchFamily="18" charset="0"/>
                          </a:rPr>
                          <m:t>2</m:t>
                        </m:r>
                      </m:sub>
                    </m:sSub>
                  </m:oMath>
                </a14:m>
                <a:endParaRPr lang="en-US" altLang="zh-CN" sz="1800" dirty="0">
                  <a:solidFill>
                    <a:prstClr val="black"/>
                  </a:solidFill>
                </a:endParaRPr>
              </a:p>
              <a:p>
                <a:pPr marL="0" indent="0">
                  <a:lnSpc>
                    <a:spcPct val="110000"/>
                  </a:lnSpc>
                  <a:spcBef>
                    <a:spcPts val="20"/>
                  </a:spcBef>
                  <a:spcAft>
                    <a:spcPts val="20"/>
                  </a:spcAft>
                  <a:buFont typeface="Arial" panose="020B0604020202020204" pitchFamily="34" charset="0"/>
                  <a:buNone/>
                </a:pPr>
                <a:endParaRPr lang="en-US" altLang="zh-CN" sz="1800" dirty="0">
                  <a:solidFill>
                    <a:prstClr val="black"/>
                  </a:solidFill>
                </a:endParaRPr>
              </a:p>
              <a:p>
                <a:pPr marL="0" indent="0">
                  <a:lnSpc>
                    <a:spcPct val="110000"/>
                  </a:lnSpc>
                  <a:spcBef>
                    <a:spcPts val="20"/>
                  </a:spcBef>
                  <a:spcAft>
                    <a:spcPts val="20"/>
                  </a:spcAft>
                  <a:buFont typeface="Arial" panose="020B0604020202020204" pitchFamily="34" charset="0"/>
                  <a:buNone/>
                </a:pPr>
                <a:endParaRPr lang="en-US" altLang="zh-CN" sz="1800" dirty="0">
                  <a:solidFill>
                    <a:prstClr val="black"/>
                  </a:solidFill>
                </a:endParaRPr>
              </a:p>
              <a:p>
                <a:pPr marL="0" indent="0" algn="ctr">
                  <a:lnSpc>
                    <a:spcPct val="110000"/>
                  </a:lnSpc>
                  <a:spcBef>
                    <a:spcPts val="20"/>
                  </a:spcBef>
                  <a:spcAft>
                    <a:spcPts val="20"/>
                  </a:spcAft>
                  <a:buFont typeface="Arial" panose="020B0604020202020204" pitchFamily="34" charset="0"/>
                  <a:buNone/>
                </a:pPr>
                <a:endParaRPr lang="en-US" altLang="zh-CN" sz="1800" dirty="0">
                  <a:solidFill>
                    <a:prstClr val="black"/>
                  </a:solidFill>
                  <a:latin typeface="Cambria Math" panose="02040503050406030204" pitchFamily="18" charset="0"/>
                </a:endParaRPr>
              </a:p>
              <a:p>
                <a:pPr marL="0" indent="0" algn="ctr">
                  <a:lnSpc>
                    <a:spcPct val="110000"/>
                  </a:lnSpc>
                  <a:spcBef>
                    <a:spcPts val="20"/>
                  </a:spcBef>
                  <a:spcAft>
                    <a:spcPts val="20"/>
                  </a:spcAft>
                  <a:buFont typeface="Arial" panose="020B0604020202020204" pitchFamily="34" charset="0"/>
                  <a:buNone/>
                </a:pPr>
                <a14:m>
                  <m:oMath xmlns:m="http://schemas.openxmlformats.org/officeDocument/2006/math">
                    <m:r>
                      <a:rPr lang="zh-CN" altLang="en-US" sz="1800" dirty="0">
                        <a:solidFill>
                          <a:prstClr val="black"/>
                        </a:solidFill>
                        <a:latin typeface="Cambria Math" panose="02040503050406030204" pitchFamily="18" charset="0"/>
                      </a:rPr>
                      <m:t>训练</m:t>
                    </m:r>
                  </m:oMath>
                </a14:m>
                <a:r>
                  <a:rPr lang="zh-CN" altLang="en-US" sz="1800" dirty="0">
                    <a:solidFill>
                      <a:prstClr val="black"/>
                    </a:solidFill>
                  </a:rPr>
                  <a:t>样本子集</a:t>
                </a:r>
                <a14:m>
                  <m:oMath xmlns:m="http://schemas.openxmlformats.org/officeDocument/2006/math">
                    <m:sSub>
                      <m:sSubPr>
                        <m:ctrlPr>
                          <a:rPr lang="en-US" altLang="zh-CN" sz="1800" i="1" dirty="0">
                            <a:solidFill>
                              <a:prstClr val="black"/>
                            </a:solidFill>
                            <a:latin typeface="Cambria Math" panose="02040503050406030204"/>
                          </a:rPr>
                        </m:ctrlPr>
                      </m:sSubPr>
                      <m:e>
                        <m:r>
                          <a:rPr lang="en-US" altLang="zh-CN" sz="1800" dirty="0">
                            <a:solidFill>
                              <a:prstClr val="black"/>
                            </a:solidFill>
                            <a:latin typeface="Cambria Math" panose="02040503050406030204" pitchFamily="18" charset="0"/>
                          </a:rPr>
                          <m:t>𝐷</m:t>
                        </m:r>
                      </m:e>
                      <m:sub>
                        <m:r>
                          <a:rPr lang="en-US" altLang="zh-CN" sz="1800" dirty="0">
                            <a:solidFill>
                              <a:prstClr val="black"/>
                            </a:solidFill>
                            <a:latin typeface="Cambria Math" panose="02040503050406030204" pitchFamily="18" charset="0"/>
                          </a:rPr>
                          <m:t>3</m:t>
                        </m:r>
                      </m:sub>
                    </m:sSub>
                  </m:oMath>
                </a14:m>
                <a:endParaRPr lang="zh-CN" altLang="en-US" sz="1800" dirty="0"/>
              </a:p>
            </p:txBody>
          </p:sp>
        </mc:Choice>
        <mc:Fallback>
          <p:sp>
            <p:nvSpPr>
              <p:cNvPr id="11" name="内容占位符 3"/>
              <p:cNvSpPr txBox="1">
                <a:spLocks noRot="1" noChangeAspect="1" noMove="1" noResize="1" noEditPoints="1" noAdjustHandles="1" noChangeArrowheads="1" noChangeShapeType="1" noTextEdit="1"/>
              </p:cNvSpPr>
              <p:nvPr/>
            </p:nvSpPr>
            <p:spPr>
              <a:xfrm>
                <a:off x="2483768" y="4426768"/>
                <a:ext cx="3810000" cy="1552706"/>
              </a:xfrm>
              <a:prstGeom prst="rect">
                <a:avLst/>
              </a:prstGeom>
              <a:blipFill rotWithShape="1">
                <a:blip r:embed="rId7"/>
                <a:stretch>
                  <a:fillRect l="-7" t="-12" r="7" b="-2761"/>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en-US" altLang="zh-CN" b="1" dirty="0">
                <a:latin typeface="黑体" panose="02010609060101010101" pitchFamily="49" charset="-122"/>
                <a:ea typeface="黑体" panose="02010609060101010101" pitchFamily="49" charset="-122"/>
              </a:rPr>
              <a:t>Bagging</a:t>
            </a:r>
            <a:r>
              <a:rPr lang="zh-CN" altLang="en-US" b="1" dirty="0">
                <a:latin typeface="黑体" panose="02010609060101010101" pitchFamily="49" charset="-122"/>
                <a:ea typeface="黑体" panose="02010609060101010101" pitchFamily="49" charset="-122"/>
              </a:rPr>
              <a:t>集成策略</a:t>
            </a:r>
            <a:endParaRPr lang="en-US" altLang="zh-CN" b="1"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000" dirty="0" smtClean="0">
                    <a:solidFill>
                      <a:prstClr val="black"/>
                    </a:solidFill>
                    <a:latin typeface="+mn-ea"/>
                  </a:rPr>
                  <a:t>假设线性回归模型为</a:t>
                </a:r>
                <a14:m>
                  <m:oMath xmlns:m="http://schemas.openxmlformats.org/officeDocument/2006/math">
                    <m:r>
                      <a:rPr lang="en-US" altLang="zh-CN" sz="2000">
                        <a:solidFill>
                          <a:prstClr val="black"/>
                        </a:solidFill>
                        <a:latin typeface="Cambria Math" panose="02040503050406030204"/>
                      </a:rPr>
                      <m:t>𝐿</m:t>
                    </m:r>
                    <m:d>
                      <m:dPr>
                        <m:ctrlPr>
                          <a:rPr lang="en-US" altLang="zh-CN" sz="2000" i="1">
                            <a:solidFill>
                              <a:prstClr val="black"/>
                            </a:solidFill>
                            <a:latin typeface="Cambria Math" panose="02040503050406030204"/>
                          </a:rPr>
                        </m:ctrlPr>
                      </m:dPr>
                      <m:e>
                        <m:r>
                          <a:rPr lang="en-US" altLang="zh-CN" sz="2000">
                            <a:solidFill>
                              <a:prstClr val="black"/>
                            </a:solidFill>
                            <a:latin typeface="Cambria Math" panose="02040503050406030204"/>
                          </a:rPr>
                          <m:t>𝑋</m:t>
                        </m:r>
                      </m:e>
                    </m:d>
                    <m:r>
                      <a:rPr lang="en-US" altLang="zh-CN" sz="2000">
                        <a:solidFill>
                          <a:prstClr val="black"/>
                        </a:solidFill>
                        <a:latin typeface="Cambria Math" panose="02040503050406030204"/>
                      </a:rPr>
                      <m:t>=</m:t>
                    </m:r>
                    <m:sSub>
                      <m:sSubPr>
                        <m:ctrlPr>
                          <a:rPr lang="en-US" altLang="zh-CN" sz="2000" i="1">
                            <a:solidFill>
                              <a:prstClr val="black"/>
                            </a:solidFill>
                            <a:latin typeface="Cambria Math" panose="02040503050406030204"/>
                          </a:rPr>
                        </m:ctrlPr>
                      </m:sSubPr>
                      <m:e>
                        <m:r>
                          <a:rPr lang="zh-CN" altLang="en-US" sz="2000">
                            <a:solidFill>
                              <a:prstClr val="black"/>
                            </a:solidFill>
                            <a:latin typeface="Cambria Math" panose="02040503050406030204"/>
                          </a:rPr>
                          <m:t>𝜃</m:t>
                        </m:r>
                      </m:e>
                      <m:sub>
                        <m:r>
                          <a:rPr lang="en-US" altLang="zh-CN" sz="2000">
                            <a:solidFill>
                              <a:prstClr val="black"/>
                            </a:solidFill>
                            <a:latin typeface="Cambria Math" panose="02040503050406030204"/>
                          </a:rPr>
                          <m:t>0</m:t>
                        </m:r>
                      </m:sub>
                    </m:sSub>
                    <m:r>
                      <a:rPr lang="en-US" altLang="zh-CN" sz="2000">
                        <a:solidFill>
                          <a:prstClr val="black"/>
                        </a:solidFill>
                        <a:latin typeface="Cambria Math" panose="02040503050406030204"/>
                      </a:rPr>
                      <m:t>𝑋</m:t>
                    </m:r>
                    <m:r>
                      <a:rPr lang="en-US" altLang="zh-CN" sz="2000">
                        <a:solidFill>
                          <a:prstClr val="black"/>
                        </a:solidFill>
                        <a:latin typeface="Cambria Math" panose="02040503050406030204"/>
                      </a:rPr>
                      <m:t>+</m:t>
                    </m:r>
                    <m:sSub>
                      <m:sSubPr>
                        <m:ctrlPr>
                          <a:rPr lang="en-US" altLang="zh-CN" sz="2000" i="1">
                            <a:solidFill>
                              <a:prstClr val="black"/>
                            </a:solidFill>
                            <a:latin typeface="Cambria Math" panose="02040503050406030204"/>
                          </a:rPr>
                        </m:ctrlPr>
                      </m:sSubPr>
                      <m:e>
                        <m:r>
                          <a:rPr lang="zh-CN" altLang="en-US" sz="2000">
                            <a:solidFill>
                              <a:prstClr val="black"/>
                            </a:solidFill>
                            <a:latin typeface="Cambria Math" panose="02040503050406030204"/>
                          </a:rPr>
                          <m:t>𝜃</m:t>
                        </m:r>
                      </m:e>
                      <m:sub>
                        <m:r>
                          <a:rPr lang="en-US" altLang="zh-CN" sz="2000">
                            <a:solidFill>
                              <a:prstClr val="black"/>
                            </a:solidFill>
                            <a:latin typeface="Cambria Math" panose="02040503050406030204"/>
                          </a:rPr>
                          <m:t>1</m:t>
                        </m:r>
                      </m:sub>
                    </m:sSub>
                  </m:oMath>
                </a14:m>
                <a:r>
                  <a:rPr lang="zh-CN" altLang="en-US" sz="2000" dirty="0">
                    <a:solidFill>
                      <a:prstClr val="black"/>
                    </a:solidFill>
                    <a:latin typeface="+mn-ea"/>
                  </a:rPr>
                  <a:t>，则可分别通过训练集</a:t>
                </a:r>
                <a14:m>
                  <m:oMath xmlns:m="http://schemas.openxmlformats.org/officeDocument/2006/math">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𝐷</m:t>
                        </m:r>
                      </m:e>
                      <m:sub>
                        <m:r>
                          <a:rPr lang="en-US" altLang="zh-CN" sz="2000">
                            <a:solidFill>
                              <a:prstClr val="black"/>
                            </a:solidFill>
                            <a:latin typeface="Cambria Math" panose="02040503050406030204"/>
                          </a:rPr>
                          <m:t>1</m:t>
                        </m:r>
                      </m:sub>
                    </m:sSub>
                  </m:oMath>
                </a14:m>
                <a:r>
                  <a:rPr lang="zh-CN" altLang="en-US" sz="2000" dirty="0">
                    <a:solidFill>
                      <a:prstClr val="black"/>
                    </a:solidFill>
                    <a:latin typeface="+mn-ea"/>
                  </a:rPr>
                  <a:t>,</a:t>
                </a:r>
                <a14:m>
                  <m:oMath xmlns:m="http://schemas.openxmlformats.org/officeDocument/2006/math">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𝐷</m:t>
                        </m:r>
                      </m:e>
                      <m:sub>
                        <m:r>
                          <a:rPr lang="en-US" altLang="zh-CN" sz="2000">
                            <a:solidFill>
                              <a:prstClr val="black"/>
                            </a:solidFill>
                            <a:latin typeface="Cambria Math" panose="02040503050406030204"/>
                          </a:rPr>
                          <m:t>2</m:t>
                        </m:r>
                      </m:sub>
                    </m:sSub>
                    <m:sSub>
                      <m:sSubPr>
                        <m:ctrlPr>
                          <a:rPr lang="en-US" altLang="zh-CN" sz="2000" i="1">
                            <a:solidFill>
                              <a:prstClr val="black"/>
                            </a:solidFill>
                            <a:latin typeface="Cambria Math" panose="02040503050406030204"/>
                          </a:rPr>
                        </m:ctrlPr>
                      </m:sSubPr>
                      <m:e>
                        <m:r>
                          <m:rPr>
                            <m:nor/>
                          </m:rPr>
                          <a:rPr lang="zh-CN" altLang="en-US" sz="2000" dirty="0">
                            <a:solidFill>
                              <a:prstClr val="black"/>
                            </a:solidFill>
                            <a:latin typeface="+mn-ea"/>
                          </a:rPr>
                          <m:t>,</m:t>
                        </m:r>
                        <m:r>
                          <a:rPr lang="en-US" altLang="zh-CN" sz="2000">
                            <a:solidFill>
                              <a:prstClr val="black"/>
                            </a:solidFill>
                            <a:latin typeface="Cambria Math" panose="02040503050406030204"/>
                          </a:rPr>
                          <m:t>𝐷</m:t>
                        </m:r>
                      </m:e>
                      <m:sub>
                        <m:r>
                          <a:rPr lang="en-US" altLang="zh-CN" sz="2000">
                            <a:solidFill>
                              <a:prstClr val="black"/>
                            </a:solidFill>
                            <a:latin typeface="Cambria Math" panose="02040503050406030204"/>
                          </a:rPr>
                          <m:t>3</m:t>
                        </m:r>
                      </m:sub>
                    </m:sSub>
                  </m:oMath>
                </a14:m>
                <a:r>
                  <a:rPr lang="zh-CN" altLang="en-US" sz="2000" dirty="0">
                    <a:solidFill>
                      <a:prstClr val="black"/>
                    </a:solidFill>
                    <a:latin typeface="+mn-ea"/>
                  </a:rPr>
                  <a:t>构造相应的弱学习器</a:t>
                </a:r>
                <a14:m>
                  <m:oMath xmlns:m="http://schemas.openxmlformats.org/officeDocument/2006/math">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𝐿</m:t>
                        </m:r>
                      </m:e>
                      <m:sub>
                        <m:r>
                          <a:rPr lang="en-US" altLang="zh-CN" sz="2000">
                            <a:solidFill>
                              <a:prstClr val="black"/>
                            </a:solidFill>
                            <a:latin typeface="Cambria Math" panose="02040503050406030204"/>
                          </a:rPr>
                          <m:t>1</m:t>
                        </m:r>
                      </m:sub>
                    </m:sSub>
                    <m:r>
                      <a:rPr lang="en-US" altLang="zh-CN" sz="2000">
                        <a:solidFill>
                          <a:prstClr val="black"/>
                        </a:solidFill>
                        <a:latin typeface="Cambria Math" panose="02040503050406030204"/>
                      </a:rPr>
                      <m:t>,</m:t>
                    </m:r>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𝐿</m:t>
                        </m:r>
                      </m:e>
                      <m:sub>
                        <m:r>
                          <a:rPr lang="en-US" altLang="zh-CN" sz="2000">
                            <a:solidFill>
                              <a:prstClr val="black"/>
                            </a:solidFill>
                            <a:latin typeface="Cambria Math" panose="02040503050406030204"/>
                          </a:rPr>
                          <m:t>2</m:t>
                        </m:r>
                      </m:sub>
                    </m:sSub>
                    <m:r>
                      <a:rPr lang="en-US" altLang="zh-CN" sz="2000">
                        <a:solidFill>
                          <a:prstClr val="black"/>
                        </a:solidFill>
                        <a:latin typeface="Cambria Math" panose="02040503050406030204"/>
                      </a:rPr>
                      <m:t>,</m:t>
                    </m:r>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𝐿</m:t>
                        </m:r>
                      </m:e>
                      <m:sub>
                        <m:r>
                          <a:rPr lang="en-US" altLang="zh-CN" sz="2000">
                            <a:solidFill>
                              <a:prstClr val="black"/>
                            </a:solidFill>
                            <a:latin typeface="Cambria Math" panose="02040503050406030204"/>
                          </a:rPr>
                          <m:t>3</m:t>
                        </m:r>
                      </m:sub>
                    </m:sSub>
                  </m:oMath>
                </a14:m>
                <a:r>
                  <a:rPr lang="zh-CN" altLang="en-US" sz="2000" dirty="0">
                    <a:solidFill>
                      <a:prstClr val="black"/>
                    </a:solidFill>
                    <a:latin typeface="+mn-ea"/>
                  </a:rPr>
                  <a:t>。使用最小二乘法</a:t>
                </a:r>
                <a:r>
                  <a:rPr lang="en-US" altLang="zh-CN" sz="2000" dirty="0">
                    <a:solidFill>
                      <a:prstClr val="black"/>
                    </a:solidFill>
                    <a:latin typeface="+mn-ea"/>
                  </a:rPr>
                  <a:t>,</a:t>
                </a:r>
                <a:r>
                  <a:rPr lang="zh-CN" altLang="en-US" sz="2000" dirty="0">
                    <a:solidFill>
                      <a:prstClr val="black"/>
                    </a:solidFill>
                    <a:latin typeface="+mn-ea"/>
                  </a:rPr>
                  <a:t>不难得到</a:t>
                </a:r>
                <a14:m>
                  <m:oMath xmlns:m="http://schemas.openxmlformats.org/officeDocument/2006/math">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𝐿</m:t>
                        </m:r>
                      </m:e>
                      <m:sub>
                        <m:r>
                          <a:rPr lang="en-US" altLang="zh-CN" sz="2000">
                            <a:solidFill>
                              <a:prstClr val="black"/>
                            </a:solidFill>
                            <a:latin typeface="Cambria Math" panose="02040503050406030204"/>
                          </a:rPr>
                          <m:t>1</m:t>
                        </m:r>
                      </m:sub>
                    </m:sSub>
                    <m:r>
                      <a:rPr lang="en-US" altLang="zh-CN" sz="2000">
                        <a:solidFill>
                          <a:prstClr val="black"/>
                        </a:solidFill>
                        <a:latin typeface="Cambria Math" panose="02040503050406030204"/>
                      </a:rPr>
                      <m:t>,</m:t>
                    </m:r>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𝐿</m:t>
                        </m:r>
                      </m:e>
                      <m:sub>
                        <m:r>
                          <a:rPr lang="en-US" altLang="zh-CN" sz="2000">
                            <a:solidFill>
                              <a:prstClr val="black"/>
                            </a:solidFill>
                            <a:latin typeface="Cambria Math" panose="02040503050406030204"/>
                          </a:rPr>
                          <m:t>2</m:t>
                        </m:r>
                      </m:sub>
                    </m:sSub>
                    <m:r>
                      <a:rPr lang="en-US" altLang="zh-CN" sz="2000">
                        <a:solidFill>
                          <a:prstClr val="black"/>
                        </a:solidFill>
                        <a:latin typeface="Cambria Math" panose="02040503050406030204"/>
                      </a:rPr>
                      <m:t>,</m:t>
                    </m:r>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𝐿</m:t>
                        </m:r>
                      </m:e>
                      <m:sub>
                        <m:r>
                          <a:rPr lang="en-US" altLang="zh-CN" sz="2000">
                            <a:solidFill>
                              <a:prstClr val="black"/>
                            </a:solidFill>
                            <a:latin typeface="Cambria Math" panose="02040503050406030204"/>
                          </a:rPr>
                          <m:t>3</m:t>
                        </m:r>
                      </m:sub>
                    </m:sSub>
                  </m:oMath>
                </a14:m>
                <a:r>
                  <a:rPr lang="zh-CN" altLang="en-US" sz="2000" dirty="0">
                    <a:solidFill>
                      <a:prstClr val="black"/>
                    </a:solidFill>
                    <a:latin typeface="+mn-ea"/>
                  </a:rPr>
                  <a:t>的具体表达式</a:t>
                </a:r>
                <a:r>
                  <a:rPr lang="zh-CN" altLang="en-US" sz="2000" dirty="0" smtClean="0">
                    <a:solidFill>
                      <a:prstClr val="black"/>
                    </a:solidFill>
                    <a:latin typeface="+mn-ea"/>
                  </a:rPr>
                  <a:t>如下</a:t>
                </a:r>
                <a:endParaRPr lang="en-US" altLang="zh-CN" sz="2000" dirty="0" smtClean="0">
                  <a:solidFill>
                    <a:prstClr val="black"/>
                  </a:solidFill>
                  <a:latin typeface="+mn-ea"/>
                </a:endParaRPr>
              </a:p>
              <a:p>
                <a:pPr marL="0" lvl="0">
                  <a:lnSpc>
                    <a:spcPct val="110000"/>
                  </a:lnSpc>
                  <a:spcBef>
                    <a:spcPct val="20000"/>
                  </a:spcBef>
                  <a:spcAft>
                    <a:spcPct val="20000"/>
                  </a:spcAft>
                  <a:buNone/>
                </a:pPr>
                <a14:m>
                  <m:oMathPara xmlns:m="http://schemas.openxmlformats.org/officeDocument/2006/math">
                    <m:oMathParaPr>
                      <m:jc m:val="centerGroup"/>
                    </m:oMathParaPr>
                    <m:oMath xmlns:m="http://schemas.openxmlformats.org/officeDocument/2006/math">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pitchFamily="18" charset="0"/>
                            </a:rPr>
                            <m:t>𝐿</m:t>
                          </m:r>
                        </m:e>
                        <m:sub>
                          <m:r>
                            <a:rPr lang="en-US" altLang="zh-CN" sz="2000">
                              <a:solidFill>
                                <a:prstClr val="black"/>
                              </a:solidFill>
                              <a:latin typeface="Cambria Math" panose="02040503050406030204" pitchFamily="18" charset="0"/>
                            </a:rPr>
                            <m:t>1</m:t>
                          </m:r>
                        </m:sub>
                      </m:sSub>
                      <m:d>
                        <m:dPr>
                          <m:ctrlPr>
                            <a:rPr lang="en-US" altLang="zh-CN" sz="2000" i="1">
                              <a:solidFill>
                                <a:prstClr val="black"/>
                              </a:solidFill>
                              <a:latin typeface="Cambria Math" panose="02040503050406030204"/>
                            </a:rPr>
                          </m:ctrlPr>
                        </m:dPr>
                        <m:e>
                          <m:r>
                            <a:rPr lang="en-US" altLang="zh-CN" sz="2000">
                              <a:solidFill>
                                <a:prstClr val="black"/>
                              </a:solidFill>
                              <a:latin typeface="Cambria Math" panose="02040503050406030204" pitchFamily="18" charset="0"/>
                            </a:rPr>
                            <m:t>𝑋</m:t>
                          </m:r>
                        </m:e>
                      </m:d>
                      <m:r>
                        <a:rPr lang="en-US" altLang="zh-CN" sz="2000">
                          <a:solidFill>
                            <a:prstClr val="black"/>
                          </a:solidFill>
                          <a:latin typeface="Cambria Math" panose="02040503050406030204" pitchFamily="18" charset="0"/>
                        </a:rPr>
                        <m:t>=−</m:t>
                      </m:r>
                      <m:r>
                        <a:rPr lang="en-US" altLang="zh-CN" sz="2000">
                          <a:solidFill>
                            <a:prstClr val="black"/>
                          </a:solidFill>
                          <a:latin typeface="Cambria Math" panose="02040503050406030204" pitchFamily="18" charset="0"/>
                        </a:rPr>
                        <m:t>1216</m:t>
                      </m:r>
                      <m:r>
                        <a:rPr lang="en-US" altLang="zh-CN" sz="2000">
                          <a:solidFill>
                            <a:prstClr val="black"/>
                          </a:solidFill>
                          <a:latin typeface="Cambria Math" panose="02040503050406030204" pitchFamily="18" charset="0"/>
                        </a:rPr>
                        <m:t>.</m:t>
                      </m:r>
                      <m:r>
                        <a:rPr lang="en-US" altLang="zh-CN" sz="2000">
                          <a:solidFill>
                            <a:prstClr val="black"/>
                          </a:solidFill>
                          <a:latin typeface="Cambria Math" panose="02040503050406030204" pitchFamily="18" charset="0"/>
                        </a:rPr>
                        <m:t>488</m:t>
                      </m:r>
                      <m:r>
                        <a:rPr lang="en-US" altLang="zh-CN" sz="2000">
                          <a:solidFill>
                            <a:prstClr val="black"/>
                          </a:solidFill>
                          <a:latin typeface="Cambria Math" panose="02040503050406030204" pitchFamily="18" charset="0"/>
                        </a:rPr>
                        <m:t>𝑋</m:t>
                      </m:r>
                      <m:r>
                        <a:rPr lang="en-US" altLang="zh-CN" sz="2000">
                          <a:solidFill>
                            <a:prstClr val="black"/>
                          </a:solidFill>
                          <a:latin typeface="Cambria Math" panose="02040503050406030204" pitchFamily="18" charset="0"/>
                        </a:rPr>
                        <m:t>+</m:t>
                      </m:r>
                      <m:r>
                        <a:rPr lang="en-US" altLang="zh-CN" sz="2000">
                          <a:solidFill>
                            <a:prstClr val="black"/>
                          </a:solidFill>
                          <a:latin typeface="Cambria Math" panose="02040503050406030204" pitchFamily="18" charset="0"/>
                        </a:rPr>
                        <m:t>13731</m:t>
                      </m:r>
                      <m:r>
                        <a:rPr lang="en-US" altLang="zh-CN" sz="2000">
                          <a:solidFill>
                            <a:prstClr val="black"/>
                          </a:solidFill>
                          <a:latin typeface="Cambria Math" panose="02040503050406030204" pitchFamily="18" charset="0"/>
                        </a:rPr>
                        <m:t>.</m:t>
                      </m:r>
                      <m:r>
                        <a:rPr lang="en-US" altLang="zh-CN" sz="2000">
                          <a:solidFill>
                            <a:prstClr val="black"/>
                          </a:solidFill>
                          <a:latin typeface="Cambria Math" panose="02040503050406030204" pitchFamily="18" charset="0"/>
                        </a:rPr>
                        <m:t>8219</m:t>
                      </m:r>
                    </m:oMath>
                  </m:oMathPara>
                </a14:m>
                <a:endParaRPr lang="en-US" altLang="zh-CN" sz="2000" dirty="0">
                  <a:solidFill>
                    <a:prstClr val="black"/>
                  </a:solidFill>
                  <a:latin typeface="黑体" panose="02010609060101010101" pitchFamily="49" charset="-122"/>
                  <a:ea typeface="黑体" panose="02010609060101010101" pitchFamily="49" charset="-122"/>
                </a:endParaRPr>
              </a:p>
              <a:p>
                <a:pPr marL="0" lvl="0">
                  <a:lnSpc>
                    <a:spcPct val="110000"/>
                  </a:lnSpc>
                  <a:spcBef>
                    <a:spcPct val="20000"/>
                  </a:spcBef>
                  <a:spcAft>
                    <a:spcPct val="20000"/>
                  </a:spcAft>
                  <a:buNone/>
                </a:pPr>
                <a14:m>
                  <m:oMathPara xmlns:m="http://schemas.openxmlformats.org/officeDocument/2006/math">
                    <m:oMathParaPr>
                      <m:jc m:val="centerGroup"/>
                    </m:oMathParaPr>
                    <m:oMath xmlns:m="http://schemas.openxmlformats.org/officeDocument/2006/math">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pitchFamily="18" charset="0"/>
                            </a:rPr>
                            <m:t>𝐿</m:t>
                          </m:r>
                        </m:e>
                        <m:sub>
                          <m:r>
                            <a:rPr lang="en-US" altLang="zh-CN" sz="2000">
                              <a:solidFill>
                                <a:prstClr val="black"/>
                              </a:solidFill>
                              <a:latin typeface="Cambria Math" panose="02040503050406030204" pitchFamily="18" charset="0"/>
                            </a:rPr>
                            <m:t>2</m:t>
                          </m:r>
                        </m:sub>
                      </m:sSub>
                      <m:d>
                        <m:dPr>
                          <m:ctrlPr>
                            <a:rPr lang="en-US" altLang="zh-CN" sz="2000" i="1">
                              <a:solidFill>
                                <a:prstClr val="black"/>
                              </a:solidFill>
                              <a:latin typeface="Cambria Math" panose="02040503050406030204"/>
                            </a:rPr>
                          </m:ctrlPr>
                        </m:dPr>
                        <m:e>
                          <m:r>
                            <a:rPr lang="en-US" altLang="zh-CN" sz="2000">
                              <a:solidFill>
                                <a:prstClr val="black"/>
                              </a:solidFill>
                              <a:latin typeface="Cambria Math" panose="02040503050406030204" pitchFamily="18" charset="0"/>
                            </a:rPr>
                            <m:t>𝑋</m:t>
                          </m:r>
                        </m:e>
                      </m:d>
                      <m:r>
                        <a:rPr lang="en-US" altLang="zh-CN" sz="2000">
                          <a:solidFill>
                            <a:prstClr val="black"/>
                          </a:solidFill>
                          <a:latin typeface="Cambria Math" panose="02040503050406030204" pitchFamily="18" charset="0"/>
                        </a:rPr>
                        <m:t>=−</m:t>
                      </m:r>
                      <m:r>
                        <a:rPr lang="en-US" altLang="zh-CN" sz="2000">
                          <a:solidFill>
                            <a:prstClr val="black"/>
                          </a:solidFill>
                          <a:latin typeface="Cambria Math" panose="02040503050406030204" pitchFamily="18" charset="0"/>
                        </a:rPr>
                        <m:t>984</m:t>
                      </m:r>
                      <m:r>
                        <a:rPr lang="en-US" altLang="zh-CN" sz="2000">
                          <a:solidFill>
                            <a:prstClr val="black"/>
                          </a:solidFill>
                          <a:latin typeface="Cambria Math" panose="02040503050406030204" pitchFamily="18" charset="0"/>
                        </a:rPr>
                        <m:t>.</m:t>
                      </m:r>
                      <m:r>
                        <a:rPr lang="en-US" altLang="zh-CN" sz="2000">
                          <a:solidFill>
                            <a:prstClr val="black"/>
                          </a:solidFill>
                          <a:latin typeface="Cambria Math" panose="02040503050406030204" pitchFamily="18" charset="0"/>
                        </a:rPr>
                        <m:t>0959</m:t>
                      </m:r>
                      <m:r>
                        <a:rPr lang="en-US" altLang="zh-CN" sz="2000">
                          <a:solidFill>
                            <a:prstClr val="black"/>
                          </a:solidFill>
                          <a:latin typeface="Cambria Math" panose="02040503050406030204" pitchFamily="18" charset="0"/>
                        </a:rPr>
                        <m:t>𝑋</m:t>
                      </m:r>
                      <m:r>
                        <a:rPr lang="en-US" altLang="zh-CN" sz="2000">
                          <a:solidFill>
                            <a:prstClr val="black"/>
                          </a:solidFill>
                          <a:latin typeface="Cambria Math" panose="02040503050406030204" pitchFamily="18" charset="0"/>
                        </a:rPr>
                        <m:t>+</m:t>
                      </m:r>
                      <m:r>
                        <a:rPr lang="en-US" altLang="zh-CN" sz="2000">
                          <a:solidFill>
                            <a:prstClr val="black"/>
                          </a:solidFill>
                          <a:latin typeface="Cambria Math" panose="02040503050406030204" pitchFamily="18" charset="0"/>
                        </a:rPr>
                        <m:t>12822</m:t>
                      </m:r>
                      <m:r>
                        <a:rPr lang="en-US" altLang="zh-CN" sz="2000">
                          <a:solidFill>
                            <a:prstClr val="black"/>
                          </a:solidFill>
                          <a:latin typeface="Cambria Math" panose="02040503050406030204" pitchFamily="18" charset="0"/>
                        </a:rPr>
                        <m:t>.</m:t>
                      </m:r>
                      <m:r>
                        <a:rPr lang="en-US" altLang="zh-CN" sz="2000">
                          <a:solidFill>
                            <a:prstClr val="black"/>
                          </a:solidFill>
                          <a:latin typeface="Cambria Math" panose="02040503050406030204" pitchFamily="18" charset="0"/>
                        </a:rPr>
                        <m:t>6216</m:t>
                      </m:r>
                    </m:oMath>
                  </m:oMathPara>
                </a14:m>
                <a:endParaRPr lang="en-US" altLang="zh-CN" sz="2000" dirty="0">
                  <a:solidFill>
                    <a:prstClr val="black"/>
                  </a:solidFill>
                  <a:latin typeface="黑体" panose="02010609060101010101" pitchFamily="49" charset="-122"/>
                  <a:ea typeface="黑体" panose="02010609060101010101" pitchFamily="49" charset="-122"/>
                </a:endParaRPr>
              </a:p>
              <a:p>
                <a:pPr marL="0" lvl="0">
                  <a:lnSpc>
                    <a:spcPct val="110000"/>
                  </a:lnSpc>
                  <a:spcBef>
                    <a:spcPct val="20000"/>
                  </a:spcBef>
                  <a:spcAft>
                    <a:spcPct val="20000"/>
                  </a:spcAft>
                  <a:buNone/>
                </a:pPr>
                <a14:m>
                  <m:oMathPara xmlns:m="http://schemas.openxmlformats.org/officeDocument/2006/math">
                    <m:oMathParaPr>
                      <m:jc m:val="centerGroup"/>
                    </m:oMathParaPr>
                    <m:oMath xmlns:m="http://schemas.openxmlformats.org/officeDocument/2006/math">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pitchFamily="18" charset="0"/>
                            </a:rPr>
                            <m:t>𝐿</m:t>
                          </m:r>
                        </m:e>
                        <m:sub>
                          <m:r>
                            <a:rPr lang="en-US" altLang="zh-CN" sz="2000">
                              <a:solidFill>
                                <a:prstClr val="black"/>
                              </a:solidFill>
                              <a:latin typeface="Cambria Math" panose="02040503050406030204" pitchFamily="18" charset="0"/>
                            </a:rPr>
                            <m:t>3</m:t>
                          </m:r>
                        </m:sub>
                      </m:sSub>
                      <m:d>
                        <m:dPr>
                          <m:ctrlPr>
                            <a:rPr lang="en-US" altLang="zh-CN" sz="2000" i="1">
                              <a:solidFill>
                                <a:prstClr val="black"/>
                              </a:solidFill>
                              <a:latin typeface="Cambria Math" panose="02040503050406030204"/>
                            </a:rPr>
                          </m:ctrlPr>
                        </m:dPr>
                        <m:e>
                          <m:r>
                            <a:rPr lang="en-US" altLang="zh-CN" sz="2000">
                              <a:solidFill>
                                <a:prstClr val="black"/>
                              </a:solidFill>
                              <a:latin typeface="Cambria Math" panose="02040503050406030204" pitchFamily="18" charset="0"/>
                            </a:rPr>
                            <m:t>𝑋</m:t>
                          </m:r>
                        </m:e>
                      </m:d>
                      <m:r>
                        <a:rPr lang="en-US" altLang="zh-CN" sz="2000">
                          <a:solidFill>
                            <a:prstClr val="black"/>
                          </a:solidFill>
                          <a:latin typeface="Cambria Math" panose="02040503050406030204" pitchFamily="18" charset="0"/>
                        </a:rPr>
                        <m:t>=−</m:t>
                      </m:r>
                      <m:r>
                        <a:rPr lang="en-US" altLang="zh-CN" sz="2000">
                          <a:solidFill>
                            <a:prstClr val="black"/>
                          </a:solidFill>
                          <a:latin typeface="Cambria Math" panose="02040503050406030204" pitchFamily="18" charset="0"/>
                        </a:rPr>
                        <m:t>1015</m:t>
                      </m:r>
                      <m:r>
                        <a:rPr lang="en-US" altLang="zh-CN" sz="2000">
                          <a:solidFill>
                            <a:prstClr val="black"/>
                          </a:solidFill>
                          <a:latin typeface="Cambria Math" panose="02040503050406030204" pitchFamily="18" charset="0"/>
                        </a:rPr>
                        <m:t>.</m:t>
                      </m:r>
                      <m:r>
                        <a:rPr lang="en-US" altLang="zh-CN" sz="2000">
                          <a:solidFill>
                            <a:prstClr val="black"/>
                          </a:solidFill>
                          <a:latin typeface="Cambria Math" panose="02040503050406030204" pitchFamily="18" charset="0"/>
                        </a:rPr>
                        <m:t>2945</m:t>
                      </m:r>
                      <m:r>
                        <a:rPr lang="en-US" altLang="zh-CN" sz="2000">
                          <a:solidFill>
                            <a:prstClr val="black"/>
                          </a:solidFill>
                          <a:latin typeface="Cambria Math" panose="02040503050406030204" pitchFamily="18" charset="0"/>
                        </a:rPr>
                        <m:t>𝑋</m:t>
                      </m:r>
                      <m:r>
                        <a:rPr lang="en-US" altLang="zh-CN" sz="2000">
                          <a:solidFill>
                            <a:prstClr val="black"/>
                          </a:solidFill>
                          <a:latin typeface="Cambria Math" panose="02040503050406030204" pitchFamily="18" charset="0"/>
                        </a:rPr>
                        <m:t>+</m:t>
                      </m:r>
                      <m:r>
                        <a:rPr lang="en-US" altLang="zh-CN" sz="2000">
                          <a:solidFill>
                            <a:prstClr val="black"/>
                          </a:solidFill>
                          <a:latin typeface="Cambria Math" panose="02040503050406030204" pitchFamily="18" charset="0"/>
                        </a:rPr>
                        <m:t>13044</m:t>
                      </m:r>
                      <m:r>
                        <a:rPr lang="en-US" altLang="zh-CN" sz="2000">
                          <a:solidFill>
                            <a:prstClr val="black"/>
                          </a:solidFill>
                          <a:latin typeface="Cambria Math" panose="02040503050406030204" pitchFamily="18" charset="0"/>
                        </a:rPr>
                        <m:t>.</m:t>
                      </m:r>
                      <m:r>
                        <a:rPr lang="en-US" altLang="zh-CN" sz="2000">
                          <a:solidFill>
                            <a:prstClr val="black"/>
                          </a:solidFill>
                          <a:latin typeface="Cambria Math" panose="02040503050406030204" pitchFamily="18" charset="0"/>
                        </a:rPr>
                        <m:t>9688</m:t>
                      </m:r>
                    </m:oMath>
                  </m:oMathPara>
                </a14:m>
                <a:endParaRPr lang="en-US" altLang="zh-CN" sz="2000" dirty="0">
                  <a:solidFill>
                    <a:prstClr val="black"/>
                  </a:solidFill>
                  <a:latin typeface="+mn-ea"/>
                </a:endParaRPr>
              </a:p>
              <a:p>
                <a:r>
                  <a:rPr lang="zh-CN" altLang="en-US" sz="2000" dirty="0">
                    <a:solidFill>
                      <a:prstClr val="black"/>
                    </a:solidFill>
                    <a:latin typeface="+mn-ea"/>
                  </a:rPr>
                  <a:t>使用简单平均法集成</a:t>
                </a:r>
                <a14:m>
                  <m:oMath xmlns:m="http://schemas.openxmlformats.org/officeDocument/2006/math">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𝐿</m:t>
                        </m:r>
                      </m:e>
                      <m:sub>
                        <m:r>
                          <a:rPr lang="en-US" altLang="zh-CN" sz="2000">
                            <a:solidFill>
                              <a:prstClr val="black"/>
                            </a:solidFill>
                            <a:latin typeface="Cambria Math" panose="02040503050406030204"/>
                          </a:rPr>
                          <m:t>1</m:t>
                        </m:r>
                      </m:sub>
                    </m:sSub>
                    <m:r>
                      <a:rPr lang="en-US" altLang="zh-CN" sz="2000">
                        <a:solidFill>
                          <a:prstClr val="black"/>
                        </a:solidFill>
                        <a:latin typeface="Cambria Math" panose="02040503050406030204"/>
                      </a:rPr>
                      <m:t>,</m:t>
                    </m:r>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𝐿</m:t>
                        </m:r>
                      </m:e>
                      <m:sub>
                        <m:r>
                          <a:rPr lang="en-US" altLang="zh-CN" sz="2000">
                            <a:solidFill>
                              <a:prstClr val="black"/>
                            </a:solidFill>
                            <a:latin typeface="Cambria Math" panose="02040503050406030204"/>
                          </a:rPr>
                          <m:t>2</m:t>
                        </m:r>
                      </m:sub>
                    </m:sSub>
                    <m:r>
                      <a:rPr lang="en-US" altLang="zh-CN" sz="2000">
                        <a:solidFill>
                          <a:prstClr val="black"/>
                        </a:solidFill>
                        <a:latin typeface="Cambria Math" panose="02040503050406030204"/>
                      </a:rPr>
                      <m:t>,</m:t>
                    </m:r>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𝐿</m:t>
                        </m:r>
                      </m:e>
                      <m:sub>
                        <m:r>
                          <a:rPr lang="en-US" altLang="zh-CN" sz="2000">
                            <a:solidFill>
                              <a:prstClr val="black"/>
                            </a:solidFill>
                            <a:latin typeface="Cambria Math" panose="02040503050406030204"/>
                          </a:rPr>
                          <m:t>3</m:t>
                        </m:r>
                      </m:sub>
                    </m:sSub>
                  </m:oMath>
                </a14:m>
                <a:r>
                  <a:rPr lang="zh-CN" altLang="en-US" sz="2000" dirty="0">
                    <a:solidFill>
                      <a:prstClr val="black"/>
                    </a:solidFill>
                    <a:latin typeface="+mn-ea"/>
                  </a:rPr>
                  <a:t>，得到如下</a:t>
                </a:r>
                <a14:m>
                  <m:oMath xmlns:m="http://schemas.openxmlformats.org/officeDocument/2006/math">
                    <m:r>
                      <a:rPr lang="en-US" altLang="zh-CN" sz="2000">
                        <a:solidFill>
                          <a:prstClr val="black"/>
                        </a:solidFill>
                        <a:latin typeface="Cambria Math" panose="02040503050406030204"/>
                      </a:rPr>
                      <m:t>𝐿</m:t>
                    </m:r>
                    <m:d>
                      <m:dPr>
                        <m:ctrlPr>
                          <a:rPr lang="en-US" altLang="zh-CN" sz="2000" i="1">
                            <a:solidFill>
                              <a:prstClr val="black"/>
                            </a:solidFill>
                            <a:latin typeface="Cambria Math" panose="02040503050406030204"/>
                          </a:rPr>
                        </m:ctrlPr>
                      </m:dPr>
                      <m:e>
                        <m:r>
                          <a:rPr lang="en-US" altLang="zh-CN" sz="2000">
                            <a:solidFill>
                              <a:prstClr val="black"/>
                            </a:solidFill>
                            <a:latin typeface="Cambria Math" panose="02040503050406030204"/>
                          </a:rPr>
                          <m:t>𝑋</m:t>
                        </m:r>
                      </m:e>
                    </m:d>
                  </m:oMath>
                </a14:m>
                <a:r>
                  <a:rPr lang="zh-CN" altLang="en-US" sz="2000" dirty="0">
                    <a:solidFill>
                      <a:prstClr val="black"/>
                    </a:solidFill>
                    <a:latin typeface="+mn-ea"/>
                  </a:rPr>
                  <a:t>集成模型</a:t>
                </a:r>
                <a:endParaRPr lang="en-US" altLang="zh-CN" sz="2000" dirty="0">
                  <a:solidFill>
                    <a:prstClr val="black"/>
                  </a:solidFill>
                  <a:latin typeface="+mn-ea"/>
                </a:endParaRPr>
              </a:p>
              <a:p>
                <a:r>
                  <a:rPr lang="zh-CN" altLang="en-US" sz="2000" dirty="0">
                    <a:solidFill>
                      <a:prstClr val="black"/>
                    </a:solidFill>
                    <a:latin typeface="+mn-ea"/>
                  </a:rPr>
                  <a:t>带入具体数据可以算得</a:t>
                </a:r>
                <a:endParaRPr lang="en-US" altLang="zh-CN" sz="2000" dirty="0">
                  <a:solidFill>
                    <a:prstClr val="black"/>
                  </a:solidFill>
                  <a:latin typeface="+mn-ea"/>
                </a:endParaRPr>
              </a:p>
              <a:p>
                <a:pPr marL="0" lvl="0" indent="0">
                  <a:buNone/>
                </a:pPr>
                <a14:m>
                  <m:oMathPara xmlns:m="http://schemas.openxmlformats.org/officeDocument/2006/math">
                    <m:oMathParaPr>
                      <m:jc m:val="centerGroup"/>
                    </m:oMathParaPr>
                    <m:oMath xmlns:m="http://schemas.openxmlformats.org/officeDocument/2006/math">
                      <m:r>
                        <a:rPr lang="en-US" altLang="zh-CN" sz="2000">
                          <a:solidFill>
                            <a:prstClr val="black"/>
                          </a:solidFill>
                          <a:latin typeface="Cambria Math" panose="02040503050406030204"/>
                        </a:rPr>
                        <m:t>𝐿</m:t>
                      </m:r>
                      <m:d>
                        <m:dPr>
                          <m:ctrlPr>
                            <a:rPr lang="en-US" altLang="zh-CN" sz="2000" i="1">
                              <a:solidFill>
                                <a:prstClr val="black"/>
                              </a:solidFill>
                              <a:latin typeface="Cambria Math" panose="02040503050406030204"/>
                            </a:rPr>
                          </m:ctrlPr>
                        </m:dPr>
                        <m:e>
                          <m:r>
                            <a:rPr lang="en-US" altLang="zh-CN" sz="2000">
                              <a:solidFill>
                                <a:prstClr val="black"/>
                              </a:solidFill>
                              <a:latin typeface="Cambria Math" panose="02040503050406030204"/>
                            </a:rPr>
                            <m:t>5</m:t>
                          </m:r>
                          <m:r>
                            <a:rPr lang="en-US" altLang="zh-CN" sz="2000">
                              <a:solidFill>
                                <a:prstClr val="black"/>
                              </a:solidFill>
                              <a:latin typeface="Cambria Math" panose="02040503050406030204"/>
                            </a:rPr>
                            <m:t>.</m:t>
                          </m:r>
                          <m:r>
                            <a:rPr lang="en-US" altLang="zh-CN" sz="2000">
                              <a:solidFill>
                                <a:prstClr val="black"/>
                              </a:solidFill>
                              <a:latin typeface="Cambria Math" panose="02040503050406030204"/>
                            </a:rPr>
                            <m:t>5</m:t>
                          </m:r>
                        </m:e>
                      </m:d>
                      <m:r>
                        <a:rPr lang="en-US" altLang="zh-CN" sz="2000" b="0" i="1" smtClean="0">
                          <a:solidFill>
                            <a:prstClr val="black"/>
                          </a:solidFill>
                          <a:latin typeface="Cambria Math" panose="02040503050406030204"/>
                        </a:rPr>
                        <m:t>=</m:t>
                      </m:r>
                      <m:r>
                        <a:rPr lang="en-US" altLang="zh-CN" sz="2000" b="0" i="1" smtClean="0">
                          <a:solidFill>
                            <a:prstClr val="black"/>
                          </a:solidFill>
                          <a:latin typeface="Cambria Math" panose="02040503050406030204"/>
                        </a:rPr>
                        <m:t>7304</m:t>
                      </m:r>
                    </m:oMath>
                  </m:oMathPara>
                </a14:m>
                <a:endParaRPr lang="en-US" altLang="zh-CN" sz="2000" dirty="0">
                  <a:solidFill>
                    <a:prstClr val="black"/>
                  </a:solidFill>
                  <a:latin typeface="+mn-ea"/>
                </a:endParaRPr>
              </a:p>
              <a:p>
                <a14:m>
                  <m:oMath xmlns:m="http://schemas.openxmlformats.org/officeDocument/2006/math">
                    <m:r>
                      <a:rPr lang="en-US" altLang="zh-CN" sz="2000">
                        <a:solidFill>
                          <a:prstClr val="black"/>
                        </a:solidFill>
                        <a:latin typeface="Cambria Math" panose="02040503050406030204"/>
                      </a:rPr>
                      <m:t>𝑏𝑖𝑎𝑠</m:t>
                    </m:r>
                    <m:d>
                      <m:dPr>
                        <m:ctrlPr>
                          <a:rPr lang="en-US" altLang="zh-CN" sz="2000" i="1">
                            <a:solidFill>
                              <a:prstClr val="black"/>
                            </a:solidFill>
                            <a:latin typeface="Cambria Math" panose="02040503050406030204"/>
                          </a:rPr>
                        </m:ctrlPr>
                      </m:dPr>
                      <m:e>
                        <m:r>
                          <a:rPr lang="en-US" altLang="zh-CN" sz="2000" b="0" i="1" smtClean="0">
                            <a:solidFill>
                              <a:prstClr val="black"/>
                            </a:solidFill>
                            <a:latin typeface="Cambria Math" panose="02040503050406030204"/>
                          </a:rPr>
                          <m:t>𝐿</m:t>
                        </m:r>
                      </m:e>
                    </m:d>
                    <m:r>
                      <a:rPr lang="en-US" altLang="zh-CN" sz="2000" b="0" i="1" smtClean="0">
                        <a:solidFill>
                          <a:prstClr val="black"/>
                        </a:solidFill>
                        <a:latin typeface="Cambria Math" panose="02040503050406030204"/>
                      </a:rPr>
                      <m:t>=</m:t>
                    </m:r>
                    <m:f>
                      <m:fPr>
                        <m:ctrlPr>
                          <a:rPr lang="en-US" altLang="zh-CN" sz="2000" i="1">
                            <a:solidFill>
                              <a:prstClr val="black"/>
                            </a:solidFill>
                            <a:latin typeface="Cambria Math" panose="02040503050406030204"/>
                          </a:rPr>
                        </m:ctrlPr>
                      </m:fPr>
                      <m:num>
                        <m:r>
                          <a:rPr lang="en-US" altLang="zh-CN" sz="2000">
                            <a:solidFill>
                              <a:prstClr val="black"/>
                            </a:solidFill>
                            <a:latin typeface="Cambria Math" panose="02040503050406030204"/>
                          </a:rPr>
                          <m:t>𝑏𝑖𝑎𝑠</m:t>
                        </m:r>
                        <m:d>
                          <m:dPr>
                            <m:ctrlPr>
                              <a:rPr lang="en-US" altLang="zh-CN" sz="2000" i="1">
                                <a:solidFill>
                                  <a:prstClr val="black"/>
                                </a:solidFill>
                                <a:latin typeface="Cambria Math" panose="02040503050406030204"/>
                              </a:rPr>
                            </m:ctrlPr>
                          </m:dPr>
                          <m:e>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𝐿</m:t>
                                </m:r>
                              </m:e>
                              <m:sub>
                                <m:r>
                                  <a:rPr lang="en-US" altLang="zh-CN" sz="2000">
                                    <a:solidFill>
                                      <a:prstClr val="black"/>
                                    </a:solidFill>
                                    <a:latin typeface="Cambria Math" panose="02040503050406030204"/>
                                  </a:rPr>
                                  <m:t>1</m:t>
                                </m:r>
                              </m:sub>
                            </m:sSub>
                          </m:e>
                        </m:d>
                        <m:r>
                          <a:rPr lang="en-US" altLang="zh-CN" sz="2000">
                            <a:solidFill>
                              <a:prstClr val="black"/>
                            </a:solidFill>
                            <a:latin typeface="Cambria Math" panose="02040503050406030204"/>
                          </a:rPr>
                          <m:t>+</m:t>
                        </m:r>
                        <m:r>
                          <a:rPr lang="en-US" altLang="zh-CN" sz="2000">
                            <a:solidFill>
                              <a:prstClr val="black"/>
                            </a:solidFill>
                            <a:latin typeface="Cambria Math" panose="02040503050406030204"/>
                          </a:rPr>
                          <m:t>𝑏𝑖𝑎𝑠</m:t>
                        </m:r>
                        <m:d>
                          <m:dPr>
                            <m:ctrlPr>
                              <a:rPr lang="en-US" altLang="zh-CN" sz="2000" i="1">
                                <a:solidFill>
                                  <a:prstClr val="black"/>
                                </a:solidFill>
                                <a:latin typeface="Cambria Math" panose="02040503050406030204"/>
                              </a:rPr>
                            </m:ctrlPr>
                          </m:dPr>
                          <m:e>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𝐿</m:t>
                                </m:r>
                              </m:e>
                              <m:sub>
                                <m:r>
                                  <a:rPr lang="en-US" altLang="zh-CN" sz="2000">
                                    <a:solidFill>
                                      <a:prstClr val="black"/>
                                    </a:solidFill>
                                    <a:latin typeface="Cambria Math" panose="02040503050406030204"/>
                                  </a:rPr>
                                  <m:t>2</m:t>
                                </m:r>
                              </m:sub>
                            </m:sSub>
                          </m:e>
                        </m:d>
                        <m:r>
                          <a:rPr lang="en-US" altLang="zh-CN" sz="2000">
                            <a:solidFill>
                              <a:prstClr val="black"/>
                            </a:solidFill>
                            <a:latin typeface="Cambria Math" panose="02040503050406030204"/>
                          </a:rPr>
                          <m:t>+</m:t>
                        </m:r>
                        <m:r>
                          <a:rPr lang="en-US" altLang="zh-CN" sz="2000">
                            <a:solidFill>
                              <a:prstClr val="black"/>
                            </a:solidFill>
                            <a:latin typeface="Cambria Math" panose="02040503050406030204"/>
                          </a:rPr>
                          <m:t>𝑏𝑖𝑎𝑠</m:t>
                        </m:r>
                        <m:d>
                          <m:dPr>
                            <m:ctrlPr>
                              <a:rPr lang="en-US" altLang="zh-CN" sz="2000" i="1">
                                <a:solidFill>
                                  <a:prstClr val="black"/>
                                </a:solidFill>
                                <a:latin typeface="Cambria Math" panose="02040503050406030204"/>
                              </a:rPr>
                            </m:ctrlPr>
                          </m:dPr>
                          <m:e>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𝐿</m:t>
                                </m:r>
                              </m:e>
                              <m:sub>
                                <m:r>
                                  <a:rPr lang="en-US" altLang="zh-CN" sz="2000">
                                    <a:solidFill>
                                      <a:prstClr val="black"/>
                                    </a:solidFill>
                                    <a:latin typeface="Cambria Math" panose="02040503050406030204"/>
                                  </a:rPr>
                                  <m:t>2</m:t>
                                </m:r>
                              </m:sub>
                            </m:sSub>
                          </m:e>
                        </m:d>
                      </m:num>
                      <m:den>
                        <m:r>
                          <a:rPr lang="en-US" altLang="zh-CN" sz="2000">
                            <a:solidFill>
                              <a:prstClr val="black"/>
                            </a:solidFill>
                            <a:latin typeface="Cambria Math" panose="02040503050406030204"/>
                          </a:rPr>
                          <m:t>3</m:t>
                        </m:r>
                      </m:den>
                    </m:f>
                    <m:r>
                      <a:rPr lang="en-US" altLang="zh-CN" sz="2000">
                        <a:solidFill>
                          <a:prstClr val="black"/>
                        </a:solidFill>
                        <a:latin typeface="Cambria Math" panose="02040503050406030204"/>
                      </a:rPr>
                      <m:t>=</m:t>
                    </m:r>
                    <m:r>
                      <a:rPr lang="zh-CN" altLang="en-US" sz="2000">
                        <a:solidFill>
                          <a:prstClr val="black"/>
                        </a:solidFill>
                        <a:latin typeface="Cambria Math" panose="02040503050406030204"/>
                      </a:rPr>
                      <m:t>𝜇</m:t>
                    </m:r>
                  </m:oMath>
                </a14:m>
                <a:r>
                  <a:rPr lang="zh-CN" altLang="en-US" sz="2000" dirty="0">
                    <a:solidFill>
                      <a:prstClr val="black"/>
                    </a:solidFill>
                    <a:latin typeface="+mn-ea"/>
                  </a:rPr>
                  <a:t>由此可见，通过</a:t>
                </a:r>
                <a:r>
                  <a:rPr lang="en-US" altLang="zh-CN" sz="2000" dirty="0">
                    <a:solidFill>
                      <a:prstClr val="black"/>
                    </a:solidFill>
                    <a:latin typeface="+mn-ea"/>
                  </a:rPr>
                  <a:t>Bagging</a:t>
                </a:r>
                <a:r>
                  <a:rPr lang="zh-CN" altLang="en-US" sz="2000" dirty="0">
                    <a:solidFill>
                      <a:prstClr val="black"/>
                    </a:solidFill>
                    <a:latin typeface="+mn-ea"/>
                  </a:rPr>
                  <a:t>集成学习产生的集成模型</a:t>
                </a:r>
                <a14:m>
                  <m:oMath xmlns:m="http://schemas.openxmlformats.org/officeDocument/2006/math">
                    <m:r>
                      <a:rPr lang="en-US" altLang="zh-CN" sz="2000">
                        <a:solidFill>
                          <a:prstClr val="black"/>
                        </a:solidFill>
                        <a:latin typeface="Cambria Math" panose="02040503050406030204"/>
                      </a:rPr>
                      <m:t>𝐿</m:t>
                    </m:r>
                    <m:d>
                      <m:dPr>
                        <m:ctrlPr>
                          <a:rPr lang="en-US" altLang="zh-CN" sz="2000" i="1">
                            <a:solidFill>
                              <a:prstClr val="black"/>
                            </a:solidFill>
                            <a:latin typeface="Cambria Math" panose="02040503050406030204"/>
                          </a:rPr>
                        </m:ctrlPr>
                      </m:dPr>
                      <m:e>
                        <m:r>
                          <a:rPr lang="en-US" altLang="zh-CN" sz="2000">
                            <a:solidFill>
                              <a:prstClr val="black"/>
                            </a:solidFill>
                            <a:latin typeface="Cambria Math" panose="02040503050406030204"/>
                          </a:rPr>
                          <m:t>𝑋</m:t>
                        </m:r>
                      </m:e>
                    </m:d>
                  </m:oMath>
                </a14:m>
                <a:r>
                  <a:rPr lang="zh-CN" altLang="en-US" sz="2000" dirty="0">
                    <a:solidFill>
                      <a:srgbClr val="0000FF"/>
                    </a:solidFill>
                    <a:latin typeface="+mn-ea"/>
                  </a:rPr>
                  <a:t>并未改善</a:t>
                </a:r>
                <a:r>
                  <a:rPr lang="zh-CN" altLang="en-US" sz="2000" dirty="0">
                    <a:solidFill>
                      <a:prstClr val="black"/>
                    </a:solidFill>
                    <a:latin typeface="+mn-ea"/>
                  </a:rPr>
                  <a:t>对弱回归器的</a:t>
                </a:r>
                <a:r>
                  <a:rPr lang="zh-CN" altLang="en-US" sz="2000" dirty="0">
                    <a:solidFill>
                      <a:srgbClr val="0000FF"/>
                    </a:solidFill>
                    <a:latin typeface="+mn-ea"/>
                  </a:rPr>
                  <a:t>预测偏差</a:t>
                </a:r>
                <a:r>
                  <a:rPr lang="zh-CN" altLang="en-US" sz="2000" dirty="0">
                    <a:solidFill>
                      <a:prstClr val="black"/>
                    </a:solidFill>
                    <a:latin typeface="+mn-ea"/>
                  </a:rPr>
                  <a:t>。假设三个弱回归器的预测方差</a:t>
                </a:r>
                <a:r>
                  <a:rPr lang="en-US" altLang="zh-CN" sz="2000" dirty="0">
                    <a:solidFill>
                      <a:prstClr val="black"/>
                    </a:solidFill>
                    <a:latin typeface="+mn-ea"/>
                  </a:rPr>
                  <a:t>var(</a:t>
                </a:r>
                <a14:m>
                  <m:oMath xmlns:m="http://schemas.openxmlformats.org/officeDocument/2006/math">
                    <m:r>
                      <a:rPr lang="en-US" altLang="zh-CN" sz="2000">
                        <a:solidFill>
                          <a:prstClr val="black"/>
                        </a:solidFill>
                        <a:latin typeface="Cambria Math" panose="02040503050406030204"/>
                      </a:rPr>
                      <m:t>𝐿</m:t>
                    </m:r>
                  </m:oMath>
                </a14:m>
                <a:r>
                  <a:rPr lang="en-US" altLang="zh-CN" sz="2000" dirty="0">
                    <a:solidFill>
                      <a:prstClr val="black"/>
                    </a:solidFill>
                    <a:latin typeface="+mn-ea"/>
                  </a:rPr>
                  <a:t>)</a:t>
                </a:r>
                <a:r>
                  <a:rPr lang="zh-CN" altLang="en-US" sz="2000" dirty="0">
                    <a:solidFill>
                      <a:prstClr val="black"/>
                    </a:solidFill>
                    <a:latin typeface="+mn-ea"/>
                  </a:rPr>
                  <a:t>均为</a:t>
                </a:r>
                <a14:m>
                  <m:oMath xmlns:m="http://schemas.openxmlformats.org/officeDocument/2006/math">
                    <m:sSup>
                      <m:sSupPr>
                        <m:ctrlPr>
                          <a:rPr lang="en-US" altLang="zh-CN" sz="2000" i="1">
                            <a:solidFill>
                              <a:prstClr val="black"/>
                            </a:solidFill>
                            <a:latin typeface="Cambria Math" panose="02040503050406030204"/>
                          </a:rPr>
                        </m:ctrlPr>
                      </m:sSupPr>
                      <m:e>
                        <m:r>
                          <a:rPr lang="zh-CN" altLang="en-US" sz="2000">
                            <a:solidFill>
                              <a:prstClr val="black"/>
                            </a:solidFill>
                            <a:latin typeface="Cambria Math" panose="02040503050406030204"/>
                          </a:rPr>
                          <m:t>𝜎</m:t>
                        </m:r>
                      </m:e>
                      <m:sup>
                        <m:r>
                          <a:rPr lang="en-US" altLang="zh-CN" sz="2000">
                            <a:solidFill>
                              <a:prstClr val="black"/>
                            </a:solidFill>
                            <a:latin typeface="Cambria Math" panose="02040503050406030204"/>
                          </a:rPr>
                          <m:t>2</m:t>
                        </m:r>
                      </m:sup>
                    </m:sSup>
                  </m:oMath>
                </a14:m>
                <a:r>
                  <a:rPr lang="zh-CN" altLang="en-US" sz="2000" dirty="0">
                    <a:solidFill>
                      <a:prstClr val="black"/>
                    </a:solidFill>
                    <a:latin typeface="+mn-ea"/>
                  </a:rPr>
                  <a:t>，则集成模型𝐿的预测方差为</a:t>
                </a:r>
                <a14:m>
                  <m:oMath xmlns:m="http://schemas.openxmlformats.org/officeDocument/2006/math">
                    <m:r>
                      <a:rPr lang="en-US" altLang="zh-CN" sz="2000">
                        <a:solidFill>
                          <a:prstClr val="black"/>
                        </a:solidFill>
                        <a:latin typeface="Cambria Math" panose="02040503050406030204"/>
                      </a:rPr>
                      <m:t>𝑣𝑎𝑟</m:t>
                    </m:r>
                    <m:d>
                      <m:dPr>
                        <m:ctrlPr>
                          <a:rPr lang="en-US" altLang="zh-CN" sz="2000" i="1">
                            <a:solidFill>
                              <a:prstClr val="black"/>
                            </a:solidFill>
                            <a:latin typeface="Cambria Math" panose="02040503050406030204"/>
                          </a:rPr>
                        </m:ctrlPr>
                      </m:dPr>
                      <m:e>
                        <m:r>
                          <a:rPr lang="en-US" altLang="zh-CN" sz="2000">
                            <a:solidFill>
                              <a:prstClr val="black"/>
                            </a:solidFill>
                            <a:latin typeface="Cambria Math" panose="02040503050406030204"/>
                          </a:rPr>
                          <m:t>𝐿</m:t>
                        </m:r>
                      </m:e>
                    </m:d>
                    <m:r>
                      <a:rPr lang="en-US" altLang="zh-CN" sz="2000">
                        <a:solidFill>
                          <a:prstClr val="black"/>
                        </a:solidFill>
                        <a:latin typeface="Cambria Math" panose="02040503050406030204"/>
                      </a:rPr>
                      <m:t>=</m:t>
                    </m:r>
                    <m:r>
                      <a:rPr lang="en-US" altLang="zh-CN" sz="2000">
                        <a:solidFill>
                          <a:prstClr val="black"/>
                        </a:solidFill>
                        <a:latin typeface="Cambria Math" panose="02040503050406030204"/>
                      </a:rPr>
                      <m:t>𝑣𝑎𝑟</m:t>
                    </m:r>
                    <m:d>
                      <m:dPr>
                        <m:begChr m:val="["/>
                        <m:endChr m:val="]"/>
                        <m:ctrlPr>
                          <a:rPr lang="en-US" altLang="zh-CN" sz="2000" i="1">
                            <a:solidFill>
                              <a:prstClr val="black"/>
                            </a:solidFill>
                            <a:latin typeface="Cambria Math" panose="02040503050406030204"/>
                          </a:rPr>
                        </m:ctrlPr>
                      </m:dPr>
                      <m:e>
                        <m:f>
                          <m:fPr>
                            <m:ctrlPr>
                              <a:rPr lang="en-US" altLang="zh-CN" sz="2000" i="1">
                                <a:solidFill>
                                  <a:prstClr val="black"/>
                                </a:solidFill>
                                <a:latin typeface="Cambria Math" panose="02040503050406030204"/>
                              </a:rPr>
                            </m:ctrlPr>
                          </m:fPr>
                          <m:num>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𝑙</m:t>
                                </m:r>
                              </m:e>
                              <m:sub>
                                <m:r>
                                  <a:rPr lang="en-US" altLang="zh-CN" sz="2000">
                                    <a:solidFill>
                                      <a:prstClr val="black"/>
                                    </a:solidFill>
                                    <a:latin typeface="Cambria Math" panose="02040503050406030204"/>
                                  </a:rPr>
                                  <m:t>1</m:t>
                                </m:r>
                              </m:sub>
                            </m:sSub>
                            <m:r>
                              <a:rPr lang="en-US" altLang="zh-CN" sz="2000">
                                <a:solidFill>
                                  <a:prstClr val="black"/>
                                </a:solidFill>
                                <a:latin typeface="Cambria Math" panose="02040503050406030204"/>
                              </a:rPr>
                              <m:t>+</m:t>
                            </m:r>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𝑙</m:t>
                                </m:r>
                              </m:e>
                              <m:sub>
                                <m:r>
                                  <a:rPr lang="en-US" altLang="zh-CN" sz="2000">
                                    <a:solidFill>
                                      <a:prstClr val="black"/>
                                    </a:solidFill>
                                    <a:latin typeface="Cambria Math" panose="02040503050406030204"/>
                                  </a:rPr>
                                  <m:t>2</m:t>
                                </m:r>
                              </m:sub>
                            </m:sSub>
                            <m:r>
                              <a:rPr lang="en-US" altLang="zh-CN" sz="2000">
                                <a:solidFill>
                                  <a:prstClr val="black"/>
                                </a:solidFill>
                                <a:latin typeface="Cambria Math" panose="02040503050406030204"/>
                              </a:rPr>
                              <m:t>+</m:t>
                            </m:r>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𝑙</m:t>
                                </m:r>
                              </m:e>
                              <m:sub>
                                <m:r>
                                  <a:rPr lang="en-US" altLang="zh-CN" sz="2000">
                                    <a:solidFill>
                                      <a:prstClr val="black"/>
                                    </a:solidFill>
                                    <a:latin typeface="Cambria Math" panose="02040503050406030204"/>
                                  </a:rPr>
                                  <m:t>3</m:t>
                                </m:r>
                              </m:sub>
                            </m:sSub>
                          </m:num>
                          <m:den>
                            <m:r>
                              <a:rPr lang="en-US" altLang="zh-CN" sz="2000">
                                <a:solidFill>
                                  <a:prstClr val="black"/>
                                </a:solidFill>
                                <a:latin typeface="Cambria Math" panose="02040503050406030204"/>
                              </a:rPr>
                              <m:t>3</m:t>
                            </m:r>
                          </m:den>
                        </m:f>
                      </m:e>
                    </m:d>
                    <m:r>
                      <a:rPr lang="en-US" altLang="zh-CN" sz="2000" b="0" i="1" smtClean="0">
                        <a:solidFill>
                          <a:prstClr val="black"/>
                        </a:solidFill>
                        <a:latin typeface="Cambria Math" panose="02040503050406030204"/>
                      </a:rPr>
                      <m:t>=</m:t>
                    </m:r>
                    <m:f>
                      <m:fPr>
                        <m:ctrlPr>
                          <a:rPr lang="en-US" altLang="zh-CN" sz="2000" i="1">
                            <a:solidFill>
                              <a:prstClr val="black"/>
                            </a:solidFill>
                            <a:latin typeface="Cambria Math" panose="02040503050406030204"/>
                          </a:rPr>
                        </m:ctrlPr>
                      </m:fPr>
                      <m:num>
                        <m:r>
                          <a:rPr lang="en-US" altLang="zh-CN" sz="2000">
                            <a:solidFill>
                              <a:prstClr val="black"/>
                            </a:solidFill>
                            <a:latin typeface="Cambria Math" panose="02040503050406030204"/>
                          </a:rPr>
                          <m:t>𝑣𝑎𝑟</m:t>
                        </m:r>
                        <m:r>
                          <a:rPr lang="en-US" altLang="zh-CN" sz="2000" b="0" i="1" smtClean="0">
                            <a:solidFill>
                              <a:prstClr val="black"/>
                            </a:solidFill>
                            <a:latin typeface="Cambria Math" panose="02040503050406030204"/>
                          </a:rPr>
                          <m:t>(</m:t>
                        </m:r>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𝑙</m:t>
                            </m:r>
                          </m:e>
                          <m:sub>
                            <m:r>
                              <a:rPr lang="en-US" altLang="zh-CN" sz="2000">
                                <a:solidFill>
                                  <a:prstClr val="black"/>
                                </a:solidFill>
                                <a:latin typeface="Cambria Math" panose="02040503050406030204"/>
                              </a:rPr>
                              <m:t>1</m:t>
                            </m:r>
                          </m:sub>
                        </m:sSub>
                        <m:r>
                          <a:rPr lang="en-US" altLang="zh-CN" sz="2000" b="0" i="1" smtClean="0">
                            <a:solidFill>
                              <a:prstClr val="black"/>
                            </a:solidFill>
                            <a:latin typeface="Cambria Math" panose="02040503050406030204"/>
                          </a:rPr>
                          <m:t>)</m:t>
                        </m:r>
                        <m:r>
                          <a:rPr lang="en-US" altLang="zh-CN" sz="2000">
                            <a:solidFill>
                              <a:prstClr val="black"/>
                            </a:solidFill>
                            <a:latin typeface="Cambria Math" panose="02040503050406030204"/>
                          </a:rPr>
                          <m:t>+</m:t>
                        </m:r>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𝑣𝑎𝑟</m:t>
                            </m:r>
                            <m:r>
                              <a:rPr lang="en-US" altLang="zh-CN" sz="2000" b="0" i="0" smtClean="0">
                                <a:solidFill>
                                  <a:prstClr val="black"/>
                                </a:solidFill>
                                <a:latin typeface="Cambria Math" panose="02040503050406030204"/>
                              </a:rPr>
                              <m:t>(</m:t>
                            </m:r>
                            <m:r>
                              <a:rPr lang="en-US" altLang="zh-CN" sz="2000">
                                <a:solidFill>
                                  <a:prstClr val="black"/>
                                </a:solidFill>
                                <a:latin typeface="Cambria Math" panose="02040503050406030204"/>
                              </a:rPr>
                              <m:t>𝑙</m:t>
                            </m:r>
                          </m:e>
                          <m:sub>
                            <m:r>
                              <a:rPr lang="en-US" altLang="zh-CN" sz="2000">
                                <a:solidFill>
                                  <a:prstClr val="black"/>
                                </a:solidFill>
                                <a:latin typeface="Cambria Math" panose="02040503050406030204"/>
                              </a:rPr>
                              <m:t>2</m:t>
                            </m:r>
                          </m:sub>
                        </m:sSub>
                        <m:r>
                          <a:rPr lang="en-US" altLang="zh-CN" sz="2000" b="0" i="1" smtClean="0">
                            <a:solidFill>
                              <a:prstClr val="black"/>
                            </a:solidFill>
                            <a:latin typeface="Cambria Math" panose="02040503050406030204"/>
                          </a:rPr>
                          <m:t>)</m:t>
                        </m:r>
                        <m:r>
                          <a:rPr lang="en-US" altLang="zh-CN" sz="2000">
                            <a:solidFill>
                              <a:prstClr val="black"/>
                            </a:solidFill>
                            <a:latin typeface="Cambria Math" panose="02040503050406030204"/>
                          </a:rPr>
                          <m:t>+</m:t>
                        </m:r>
                        <m:r>
                          <a:rPr lang="en-US" altLang="zh-CN" sz="2000">
                            <a:solidFill>
                              <a:prstClr val="black"/>
                            </a:solidFill>
                            <a:latin typeface="Cambria Math" panose="02040503050406030204"/>
                          </a:rPr>
                          <m:t>𝑣𝑎𝑟</m:t>
                        </m:r>
                        <m:r>
                          <a:rPr lang="en-US" altLang="zh-CN" sz="2000" b="0" i="1" smtClean="0">
                            <a:solidFill>
                              <a:prstClr val="black"/>
                            </a:solidFill>
                            <a:latin typeface="Cambria Math" panose="02040503050406030204"/>
                          </a:rPr>
                          <m:t>(</m:t>
                        </m:r>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𝑙</m:t>
                            </m:r>
                          </m:e>
                          <m:sub>
                            <m:r>
                              <a:rPr lang="en-US" altLang="zh-CN" sz="2000">
                                <a:solidFill>
                                  <a:prstClr val="black"/>
                                </a:solidFill>
                                <a:latin typeface="Cambria Math" panose="02040503050406030204"/>
                              </a:rPr>
                              <m:t>3</m:t>
                            </m:r>
                          </m:sub>
                        </m:sSub>
                        <m:r>
                          <a:rPr lang="en-US" altLang="zh-CN" sz="2000" b="0" i="1" smtClean="0">
                            <a:solidFill>
                              <a:prstClr val="black"/>
                            </a:solidFill>
                            <a:latin typeface="Cambria Math" panose="02040503050406030204"/>
                          </a:rPr>
                          <m:t>)</m:t>
                        </m:r>
                      </m:num>
                      <m:den>
                        <m:r>
                          <a:rPr lang="en-US" altLang="zh-CN" sz="2000" b="0" i="0" smtClean="0">
                            <a:solidFill>
                              <a:prstClr val="black"/>
                            </a:solidFill>
                            <a:latin typeface="Cambria Math" panose="02040503050406030204"/>
                          </a:rPr>
                          <m:t>9</m:t>
                        </m:r>
                      </m:den>
                    </m:f>
                    <m:r>
                      <a:rPr lang="en-US" altLang="zh-CN" sz="2000">
                        <a:solidFill>
                          <a:prstClr val="black"/>
                        </a:solidFill>
                        <a:latin typeface="Cambria Math" panose="02040503050406030204"/>
                      </a:rPr>
                      <m:t>=</m:t>
                    </m:r>
                    <m:f>
                      <m:fPr>
                        <m:ctrlPr>
                          <a:rPr lang="en-US" altLang="zh-CN" sz="2000" i="1">
                            <a:solidFill>
                              <a:prstClr val="black"/>
                            </a:solidFill>
                            <a:latin typeface="Cambria Math" panose="02040503050406030204"/>
                          </a:rPr>
                        </m:ctrlPr>
                      </m:fPr>
                      <m:num>
                        <m:sSup>
                          <m:sSupPr>
                            <m:ctrlPr>
                              <a:rPr lang="en-US" altLang="zh-CN" sz="2000" i="1">
                                <a:solidFill>
                                  <a:prstClr val="black"/>
                                </a:solidFill>
                                <a:latin typeface="Cambria Math" panose="02040503050406030204"/>
                              </a:rPr>
                            </m:ctrlPr>
                          </m:sSupPr>
                          <m:e>
                            <m:r>
                              <a:rPr lang="zh-CN" altLang="en-US" sz="2000">
                                <a:solidFill>
                                  <a:prstClr val="black"/>
                                </a:solidFill>
                                <a:latin typeface="Cambria Math" panose="02040503050406030204"/>
                              </a:rPr>
                              <m:t>𝜎</m:t>
                            </m:r>
                          </m:e>
                          <m:sup>
                            <m:r>
                              <a:rPr lang="en-US" altLang="zh-CN" sz="2000">
                                <a:solidFill>
                                  <a:prstClr val="black"/>
                                </a:solidFill>
                                <a:latin typeface="Cambria Math" panose="02040503050406030204"/>
                              </a:rPr>
                              <m:t>2</m:t>
                            </m:r>
                          </m:sup>
                        </m:sSup>
                      </m:num>
                      <m:den>
                        <m:r>
                          <a:rPr lang="en-US" altLang="zh-CN" sz="2000">
                            <a:solidFill>
                              <a:prstClr val="black"/>
                            </a:solidFill>
                            <a:latin typeface="Cambria Math" panose="02040503050406030204"/>
                          </a:rPr>
                          <m:t>3</m:t>
                        </m:r>
                      </m:den>
                    </m:f>
                  </m:oMath>
                </a14:m>
                <a:endParaRPr lang="en-US" altLang="zh-CN" sz="2000" dirty="0">
                  <a:solidFill>
                    <a:prstClr val="black"/>
                  </a:solidFill>
                  <a:latin typeface="+mn-ea"/>
                </a:endParaRPr>
              </a:p>
              <a:p>
                <a:r>
                  <a:rPr lang="zh-CN" altLang="en-US" sz="2000" dirty="0" smtClean="0">
                    <a:solidFill>
                      <a:prstClr val="black"/>
                    </a:solidFill>
                    <a:latin typeface="+mn-ea"/>
                  </a:rPr>
                  <a:t>集成</a:t>
                </a:r>
                <a:r>
                  <a:rPr lang="zh-CN" altLang="en-US" sz="2000" dirty="0">
                    <a:solidFill>
                      <a:prstClr val="black"/>
                    </a:solidFill>
                    <a:latin typeface="+mn-ea"/>
                  </a:rPr>
                  <a:t>模型的预测方差仅为弱回归器预测方差的</a:t>
                </a:r>
                <a:r>
                  <a:rPr lang="en-US" altLang="zh-CN" sz="2000" dirty="0">
                    <a:solidFill>
                      <a:prstClr val="black"/>
                    </a:solidFill>
                    <a:latin typeface="+mn-ea"/>
                  </a:rPr>
                  <a:t>1/3</a:t>
                </a:r>
                <a:r>
                  <a:rPr lang="zh-CN" altLang="en-US" sz="2000" dirty="0">
                    <a:solidFill>
                      <a:prstClr val="black"/>
                    </a:solidFill>
                    <a:latin typeface="+mn-ea"/>
                  </a:rPr>
                  <a:t>。因此</a:t>
                </a:r>
                <a14:m>
                  <m:oMath xmlns:m="http://schemas.openxmlformats.org/officeDocument/2006/math">
                    <m:r>
                      <a:rPr lang="zh-CN" altLang="en-US" sz="2000" dirty="0">
                        <a:solidFill>
                          <a:prstClr val="black"/>
                        </a:solidFill>
                        <a:latin typeface="Cambria Math" panose="02040503050406030204"/>
                      </a:rPr>
                      <m:t>通过</m:t>
                    </m:r>
                    <m:r>
                      <a:rPr lang="en-US" altLang="zh-CN" sz="2000">
                        <a:solidFill>
                          <a:prstClr val="black"/>
                        </a:solidFill>
                        <a:latin typeface="Cambria Math" panose="02040503050406030204"/>
                      </a:rPr>
                      <m:t>𝐵𝑎𝑔𝑔𝑖𝑛𝑔</m:t>
                    </m:r>
                  </m:oMath>
                </a14:m>
                <a:r>
                  <a:rPr lang="zh-CN" altLang="en-US" sz="2000" dirty="0">
                    <a:solidFill>
                      <a:prstClr val="black"/>
                    </a:solidFill>
                    <a:latin typeface="+mn-ea"/>
                  </a:rPr>
                  <a:t>集成策略可以</a:t>
                </a:r>
                <a:r>
                  <a:rPr lang="zh-CN" altLang="en-US" sz="2000" dirty="0">
                    <a:solidFill>
                      <a:srgbClr val="0000FF"/>
                    </a:solidFill>
                    <a:latin typeface="+mn-ea"/>
                  </a:rPr>
                  <a:t>有效降低</a:t>
                </a:r>
                <a:r>
                  <a:rPr lang="zh-CN" altLang="en-US" sz="2000" dirty="0">
                    <a:solidFill>
                      <a:prstClr val="black"/>
                    </a:solidFill>
                    <a:latin typeface="+mn-ea"/>
                  </a:rPr>
                  <a:t>模型输出预测的</a:t>
                </a:r>
                <a:r>
                  <a:rPr lang="zh-CN" altLang="en-US" sz="2000" dirty="0" smtClean="0">
                    <a:solidFill>
                      <a:srgbClr val="0000FF"/>
                    </a:solidFill>
                    <a:latin typeface="+mn-ea"/>
                  </a:rPr>
                  <a:t>方差</a:t>
                </a:r>
                <a:endParaRPr lang="en-US" altLang="zh-CN" sz="2000" dirty="0">
                  <a:solidFill>
                    <a:srgbClr val="0000FF"/>
                  </a:solidFill>
                  <a:latin typeface="+mn-ea"/>
                </a:endParaRPr>
              </a:p>
            </p:txBody>
          </p:sp>
        </mc:Choice>
        <mc:Fallback>
          <p:sp>
            <p:nvSpPr>
              <p:cNvPr id="3" name="副标题 2"/>
              <p:cNvSpPr>
                <a:spLocks noRot="1" noChangeAspect="1" noMove="1" noResize="1" noEditPoints="1" noAdjustHandles="1" noChangeArrowheads="1" noChangeShapeType="1" noTextEdit="1"/>
              </p:cNvSpPr>
              <p:nvPr>
                <p:ph type="subTitle" idx="4294967295"/>
              </p:nvPr>
            </p:nvSpPr>
            <p:spPr>
              <a:xfrm>
                <a:off x="395536" y="1124744"/>
                <a:ext cx="8352928" cy="5256584"/>
              </a:xfrm>
              <a:prstGeom prst="rect">
                <a:avLst/>
              </a:prstGeom>
              <a:blipFill rotWithShape="1">
                <a:blip r:embed="rId1"/>
                <a:stretch>
                  <a:fillRect l="-7" t="-3" r="1" b="-4925"/>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rPr>
              <a:t>本节目录</a:t>
            </a:r>
            <a:endParaRPr lang="zh-CN" altLang="en-US"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a:latin typeface="黑体" panose="02010609060101010101" pitchFamily="49" charset="-122"/>
                <a:ea typeface="黑体" panose="02010609060101010101" pitchFamily="49" charset="-122"/>
              </a:rPr>
              <a:t>集成学习概述</a:t>
            </a:r>
            <a:endParaRPr lang="en-US" altLang="zh-CN" sz="2800" b="1" dirty="0" smtClean="0">
              <a:latin typeface="黑体" panose="02010609060101010101" pitchFamily="49" charset="-122"/>
              <a:ea typeface="黑体" panose="02010609060101010101" pitchFamily="49" charset="-122"/>
            </a:endParaRPr>
          </a:p>
          <a:p>
            <a:r>
              <a:rPr lang="en-US" altLang="zh-CN" sz="2800" b="1" dirty="0" smtClean="0">
                <a:latin typeface="黑体" panose="02010609060101010101" pitchFamily="49" charset="-122"/>
                <a:ea typeface="黑体" panose="02010609060101010101" pitchFamily="49" charset="-122"/>
              </a:rPr>
              <a:t>Bagging</a:t>
            </a:r>
            <a:r>
              <a:rPr lang="zh-CN" altLang="en-US" sz="2800" b="1" dirty="0" smtClean="0">
                <a:latin typeface="黑体" panose="02010609060101010101" pitchFamily="49" charset="-122"/>
                <a:ea typeface="黑体" panose="02010609060101010101" pitchFamily="49" charset="-122"/>
              </a:rPr>
              <a:t>集成策略</a:t>
            </a:r>
            <a:endParaRPr lang="en-US" altLang="zh-CN" sz="2800" b="1" dirty="0">
              <a:latin typeface="黑体" panose="02010609060101010101" pitchFamily="49" charset="-122"/>
              <a:ea typeface="黑体" panose="02010609060101010101" pitchFamily="49" charset="-122"/>
            </a:endParaRPr>
          </a:p>
          <a:p>
            <a:r>
              <a:rPr lang="zh-CN" altLang="en-US" sz="2800" b="1" dirty="0" smtClean="0">
                <a:latin typeface="黑体" panose="02010609060101010101" pitchFamily="49" charset="-122"/>
                <a:ea typeface="黑体" panose="02010609060101010101" pitchFamily="49" charset="-122"/>
              </a:rPr>
              <a:t>随机森林</a:t>
            </a:r>
            <a:endParaRPr lang="zh-CN" altLang="en-US" sz="2800" b="1" dirty="0" smtClean="0">
              <a:latin typeface="黑体" panose="02010609060101010101" pitchFamily="49" charset="-122"/>
              <a:ea typeface="黑体" panose="02010609060101010101" pitchFamily="49" charset="-122"/>
            </a:endParaRPr>
          </a:p>
          <a:p>
            <a:r>
              <a:rPr lang="en-US" altLang="zh-CN" sz="2800" b="1" dirty="0" smtClean="0">
                <a:latin typeface="黑体" panose="02010609060101010101" pitchFamily="49" charset="-122"/>
                <a:ea typeface="黑体" panose="02010609060101010101" pitchFamily="49" charset="-122"/>
                <a:sym typeface="+mn-ea"/>
              </a:rPr>
              <a:t>Boosting</a:t>
            </a:r>
            <a:r>
              <a:rPr lang="zh-CN" altLang="en-US" sz="2800" b="1" dirty="0" smtClean="0">
                <a:latin typeface="黑体" panose="02010609060101010101" pitchFamily="49" charset="-122"/>
                <a:ea typeface="黑体" panose="02010609060101010101" pitchFamily="49" charset="-122"/>
                <a:sym typeface="+mn-ea"/>
              </a:rPr>
              <a:t>集成策略</a:t>
            </a:r>
            <a:endParaRPr lang="en-US" altLang="zh-CN" sz="2800" b="1" dirty="0">
              <a:latin typeface="黑体" panose="02010609060101010101" pitchFamily="49" charset="-122"/>
              <a:ea typeface="黑体" panose="02010609060101010101" pitchFamily="49" charset="-122"/>
            </a:endParaRPr>
          </a:p>
          <a:p>
            <a:r>
              <a:rPr lang="en-US" altLang="zh-CN" sz="2800" b="1" dirty="0" err="1" smtClean="0">
                <a:latin typeface="黑体" panose="02010609060101010101" pitchFamily="49" charset="-122"/>
                <a:ea typeface="黑体" panose="02010609060101010101" pitchFamily="49" charset="-122"/>
                <a:sym typeface="+mn-ea"/>
              </a:rPr>
              <a:t>Adaboost</a:t>
            </a:r>
            <a:r>
              <a:rPr lang="zh-CN" altLang="en-US" sz="2800" b="1" dirty="0" smtClean="0">
                <a:latin typeface="黑体" panose="02010609060101010101" pitchFamily="49" charset="-122"/>
                <a:ea typeface="黑体" panose="02010609060101010101" pitchFamily="49" charset="-122"/>
                <a:sym typeface="+mn-ea"/>
              </a:rPr>
              <a:t>学习算法</a:t>
            </a:r>
            <a:endParaRPr lang="en-US" altLang="zh-CN" sz="2800" b="1" dirty="0" smtClean="0">
              <a:latin typeface="黑体" panose="02010609060101010101" pitchFamily="49" charset="-122"/>
              <a:ea typeface="黑体" panose="02010609060101010101" pitchFamily="49" charset="-122"/>
            </a:endParaRPr>
          </a:p>
          <a:p>
            <a:pPr marL="0" indent="0">
              <a:buNone/>
            </a:pPr>
            <a:endParaRPr lang="zh-CN" altLang="en-US" sz="28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en-US" altLang="zh-CN" b="1" dirty="0">
                <a:latin typeface="黑体" panose="02010609060101010101" pitchFamily="49" charset="-122"/>
                <a:ea typeface="黑体" panose="02010609060101010101" pitchFamily="49" charset="-122"/>
              </a:rPr>
              <a:t>Bagging</a:t>
            </a:r>
            <a:r>
              <a:rPr lang="zh-CN" altLang="en-US" b="1" dirty="0">
                <a:latin typeface="黑体" panose="02010609060101010101" pitchFamily="49" charset="-122"/>
                <a:ea typeface="黑体" panose="02010609060101010101" pitchFamily="49" charset="-122"/>
              </a:rPr>
              <a:t>集成策略</a:t>
            </a:r>
            <a:endParaRPr lang="en-US" altLang="zh-CN" b="1"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400" b="1" dirty="0" smtClean="0">
                    <a:latin typeface="黑体" panose="02010609060101010101" pitchFamily="49" charset="-122"/>
                    <a:ea typeface="黑体" panose="02010609060101010101" pitchFamily="49" charset="-122"/>
                  </a:rPr>
                  <a:t>例题</a:t>
                </a:r>
                <a:r>
                  <a:rPr lang="en-US" altLang="zh-CN" sz="2400" b="1" dirty="0">
                    <a:latin typeface="黑体" panose="02010609060101010101" pitchFamily="49" charset="-122"/>
                    <a:ea typeface="黑体" panose="02010609060101010101" pitchFamily="49" charset="-122"/>
                  </a:rPr>
                  <a:t>2</a:t>
                </a:r>
                <a:r>
                  <a:rPr lang="zh-CN" altLang="en-US" sz="2400" b="1" dirty="0" smtClean="0">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对于某产品的二分类任务，表所示数据为该产品样本数据集</a:t>
                </a:r>
                <a14:m>
                  <m:oMath xmlns:m="http://schemas.openxmlformats.org/officeDocument/2006/math">
                    <m:r>
                      <a:rPr lang="en-US" altLang="zh-CN" sz="2400">
                        <a:solidFill>
                          <a:prstClr val="black"/>
                        </a:solidFill>
                        <a:latin typeface="Cambria Math" panose="02040503050406030204" pitchFamily="18" charset="0"/>
                      </a:rPr>
                      <m:t>𝐷</m:t>
                    </m:r>
                    <m:r>
                      <a:rPr lang="zh-CN" altLang="en-US" sz="2400">
                        <a:solidFill>
                          <a:prstClr val="black"/>
                        </a:solidFill>
                        <a:latin typeface="Cambria Math" panose="02040503050406030204" pitchFamily="18" charset="0"/>
                      </a:rPr>
                      <m:t>，</m:t>
                    </m:r>
                  </m:oMath>
                </a14:m>
                <a:r>
                  <a:rPr lang="zh-CN" altLang="en-US" sz="2400" dirty="0">
                    <a:solidFill>
                      <a:prstClr val="black"/>
                    </a:solidFill>
                    <a:latin typeface="黑体" panose="02010609060101010101" pitchFamily="49" charset="-122"/>
                    <a:ea typeface="黑体" panose="02010609060101010101" pitchFamily="49" charset="-122"/>
                  </a:rPr>
                  <a:t>其中𝑋表示产品的某个属性，</a:t>
                </a:r>
                <a14:m>
                  <m:oMath xmlns:m="http://schemas.openxmlformats.org/officeDocument/2006/math">
                    <m:r>
                      <a:rPr lang="en-US" altLang="zh-CN" sz="2400">
                        <a:solidFill>
                          <a:prstClr val="black"/>
                        </a:solidFill>
                        <a:latin typeface="Cambria Math" panose="02040503050406030204" pitchFamily="18" charset="0"/>
                      </a:rPr>
                      <m:t>𝑦</m:t>
                    </m:r>
                  </m:oMath>
                </a14:m>
                <a:r>
                  <a:rPr lang="zh-CN" altLang="en-US" sz="2400" dirty="0">
                    <a:solidFill>
                      <a:prstClr val="black"/>
                    </a:solidFill>
                    <a:latin typeface="黑体" panose="02010609060101010101" pitchFamily="49" charset="-122"/>
                    <a:ea typeface="黑体" panose="02010609060101010101" pitchFamily="49" charset="-122"/>
                  </a:rPr>
                  <a:t>表示类标号（</a:t>
                </a:r>
                <a:r>
                  <a:rPr lang="en-US" altLang="zh-CN" sz="2400" dirty="0">
                    <a:solidFill>
                      <a:prstClr val="black"/>
                    </a:solidFill>
                    <a:latin typeface="黑体" panose="02010609060101010101" pitchFamily="49" charset="-122"/>
                    <a:ea typeface="黑体" panose="02010609060101010101" pitchFamily="49" charset="-122"/>
                  </a:rPr>
                  <a:t>1 </a:t>
                </a:r>
                <a:r>
                  <a:rPr lang="zh-CN" altLang="en-US" sz="2400" dirty="0">
                    <a:solidFill>
                      <a:prstClr val="black"/>
                    </a:solidFill>
                    <a:latin typeface="黑体" panose="02010609060101010101" pitchFamily="49" charset="-122"/>
                    <a:ea typeface="黑体" panose="02010609060101010101" pitchFamily="49" charset="-122"/>
                  </a:rPr>
                  <a:t>或</a:t>
                </a:r>
                <a:r>
                  <a:rPr lang="en-US" altLang="zh-CN" sz="2400" dirty="0">
                    <a:solidFill>
                      <a:prstClr val="black"/>
                    </a:solidFill>
                    <a:latin typeface="黑体" panose="02010609060101010101" pitchFamily="49" charset="-122"/>
                    <a:ea typeface="黑体" panose="02010609060101010101" pitchFamily="49" charset="-122"/>
                  </a:rPr>
                  <a:t>-1</a:t>
                </a:r>
                <a:r>
                  <a:rPr lang="zh-CN" altLang="en-US" sz="2400" dirty="0">
                    <a:solidFill>
                      <a:prstClr val="black"/>
                    </a:solidFill>
                    <a:latin typeface="黑体" panose="02010609060101010101" pitchFamily="49" charset="-122"/>
                    <a:ea typeface="黑体" panose="02010609060101010101" pitchFamily="49" charset="-122"/>
                  </a:rPr>
                  <a:t>）。令</a:t>
                </a:r>
                <a14:m>
                  <m:oMath xmlns:m="http://schemas.openxmlformats.org/officeDocument/2006/math">
                    <m:r>
                      <a:rPr lang="zh-CN" altLang="en-US" sz="2400">
                        <a:solidFill>
                          <a:prstClr val="black"/>
                        </a:solidFill>
                        <a:latin typeface="Cambria Math" panose="02040503050406030204" pitchFamily="18" charset="0"/>
                      </a:rPr>
                      <m:t>𝛼</m:t>
                    </m:r>
                  </m:oMath>
                </a14:m>
                <a:r>
                  <a:rPr lang="zh-CN" altLang="en-US" sz="2400" dirty="0">
                    <a:solidFill>
                      <a:prstClr val="black"/>
                    </a:solidFill>
                    <a:latin typeface="黑体" panose="02010609060101010101" pitchFamily="49" charset="-122"/>
                    <a:ea typeface="黑体" panose="02010609060101010101" pitchFamily="49" charset="-122"/>
                  </a:rPr>
                  <a:t>为分类阈值，分类器通过比较𝑋与</a:t>
                </a:r>
                <a14:m>
                  <m:oMath xmlns:m="http://schemas.openxmlformats.org/officeDocument/2006/math">
                    <m:r>
                      <a:rPr lang="zh-CN" altLang="en-US" sz="2400">
                        <a:solidFill>
                          <a:prstClr val="black"/>
                        </a:solidFill>
                        <a:latin typeface="Cambria Math" panose="02040503050406030204" pitchFamily="18" charset="0"/>
                      </a:rPr>
                      <m:t>𝛼</m:t>
                    </m:r>
                  </m:oMath>
                </a14:m>
                <a:r>
                  <a:rPr lang="zh-CN" altLang="en-US" sz="2400" dirty="0">
                    <a:solidFill>
                      <a:prstClr val="black"/>
                    </a:solidFill>
                    <a:latin typeface="黑体" panose="02010609060101010101" pitchFamily="49" charset="-122"/>
                    <a:ea typeface="黑体" panose="02010609060101010101" pitchFamily="49" charset="-122"/>
                  </a:rPr>
                  <a:t>值的大小进行分类。试用 </a:t>
                </a:r>
                <a:r>
                  <a:rPr lang="en-US" altLang="zh-CN" sz="2400" dirty="0">
                    <a:solidFill>
                      <a:prstClr val="black"/>
                    </a:solidFill>
                    <a:latin typeface="黑体" panose="02010609060101010101" pitchFamily="49" charset="-122"/>
                    <a:ea typeface="黑体" panose="02010609060101010101" pitchFamily="49" charset="-122"/>
                  </a:rPr>
                  <a:t>Bagging </a:t>
                </a:r>
                <a:r>
                  <a:rPr lang="zh-CN" altLang="en-US" sz="2400" dirty="0">
                    <a:solidFill>
                      <a:prstClr val="black"/>
                    </a:solidFill>
                    <a:latin typeface="黑体" panose="02010609060101010101" pitchFamily="49" charset="-122"/>
                    <a:ea typeface="黑体" panose="02010609060101010101" pitchFamily="49" charset="-122"/>
                  </a:rPr>
                  <a:t>集成学习方法生成 </a:t>
                </a:r>
                <a:r>
                  <a:rPr lang="en-US" altLang="zh-CN" sz="2400" dirty="0">
                    <a:solidFill>
                      <a:prstClr val="black"/>
                    </a:solidFill>
                    <a:latin typeface="黑体" panose="02010609060101010101" pitchFamily="49" charset="-122"/>
                    <a:ea typeface="黑体" panose="02010609060101010101" pitchFamily="49" charset="-122"/>
                  </a:rPr>
                  <a:t>5 </a:t>
                </a:r>
                <a:r>
                  <a:rPr lang="zh-CN" altLang="en-US" sz="2400" dirty="0">
                    <a:solidFill>
                      <a:prstClr val="black"/>
                    </a:solidFill>
                    <a:latin typeface="黑体" panose="02010609060101010101" pitchFamily="49" charset="-122"/>
                    <a:ea typeface="黑体" panose="02010609060101010101" pitchFamily="49" charset="-122"/>
                  </a:rPr>
                  <a:t>个弱分类器并将它们进行组合构建集成成模型𝐿</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𝑋</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，并对𝐿</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𝑋</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的分类误差进行分析</a:t>
                </a:r>
                <a:endParaRPr lang="en-US" altLang="zh-CN" sz="2000" dirty="0">
                  <a:latin typeface="黑体" panose="02010609060101010101" pitchFamily="49" charset="-122"/>
                  <a:ea typeface="黑体" panose="02010609060101010101" pitchFamily="49" charset="-122"/>
                  <a:cs typeface="+mn-ea"/>
                </a:endParaRPr>
              </a:p>
              <a:p>
                <a:endParaRPr lang="en-US" altLang="zh-CN" sz="2400" dirty="0">
                  <a:latin typeface="+mn-ea"/>
                  <a:cs typeface="+mn-ea"/>
                </a:endParaRPr>
              </a:p>
            </p:txBody>
          </p:sp>
        </mc:Choice>
        <mc:Fallback>
          <p:sp>
            <p:nvSpPr>
              <p:cNvPr id="3" name="副标题 2"/>
              <p:cNvSpPr>
                <a:spLocks noRot="1" noChangeAspect="1" noMove="1" noResize="1" noEditPoints="1" noAdjustHandles="1" noChangeArrowheads="1" noChangeShapeType="1" noTextEdit="1"/>
              </p:cNvSpPr>
              <p:nvPr>
                <p:ph type="subTitle" idx="4294967295"/>
              </p:nvPr>
            </p:nvSpPr>
            <p:spPr>
              <a:xfrm>
                <a:off x="395536" y="1124744"/>
                <a:ext cx="8352928" cy="5256584"/>
              </a:xfrm>
              <a:prstGeom prst="rect">
                <a:avLst/>
              </a:prstGeom>
              <a:blipFill rotWithShape="1">
                <a:blip r:embed="rId1"/>
                <a:stretch>
                  <a:fillRect l="-7" t="-3" r="1" b="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7" name="表格 6"/>
              <p:cNvGraphicFramePr>
                <a:graphicFrameLocks noGrp="1"/>
              </p:cNvGraphicFramePr>
              <p:nvPr/>
            </p:nvGraphicFramePr>
            <p:xfrm>
              <a:off x="692473" y="3833600"/>
              <a:ext cx="8127999" cy="1179576"/>
            </p:xfrm>
            <a:graphic>
              <a:graphicData uri="http://schemas.openxmlformats.org/drawingml/2006/table">
                <a:tbl>
                  <a:tblPr firstRow="1" bandRow="1">
                    <a:tableStyleId>{5940675A-B579-460E-94D1-54222C63F5DA}</a:tableStyleId>
                  </a:tblPr>
                  <a:tblGrid>
                    <a:gridCol w="738909"/>
                    <a:gridCol w="738909"/>
                    <a:gridCol w="738909"/>
                    <a:gridCol w="738909"/>
                    <a:gridCol w="738909"/>
                    <a:gridCol w="738909"/>
                    <a:gridCol w="738909"/>
                    <a:gridCol w="738909"/>
                    <a:gridCol w="738909"/>
                    <a:gridCol w="738909"/>
                    <a:gridCol w="738909"/>
                  </a:tblGrid>
                  <a:tr h="159011">
                    <a:tc>
                      <a:txBody>
                        <a:bodyPr/>
                        <a:lstStyle/>
                        <a:p>
                          <a:pPr algn="l">
                            <a:lnSpc>
                              <a:spcPct val="110000"/>
                            </a:lnSpc>
                            <a:spcBef>
                              <a:spcPts val="20"/>
                            </a:spcBef>
                            <a:spcAft>
                              <a:spcPts val="20"/>
                            </a:spcAft>
                          </a:pPr>
                          <a:r>
                            <a:rPr lang="zh-CN" altLang="en-US" dirty="0">
                              <a:latin typeface="黑体" panose="02010609060101010101" pitchFamily="49" charset="-122"/>
                              <a:ea typeface="黑体" panose="02010609060101010101" pitchFamily="49" charset="-122"/>
                            </a:rPr>
                            <a:t>编号</a:t>
                          </a:r>
                          <a:endParaRPr lang="zh-CN" altLang="en-US" dirty="0">
                            <a:latin typeface="黑体" panose="02010609060101010101" pitchFamily="49" charset="-122"/>
                            <a:ea typeface="黑体" panose="02010609060101010101" pitchFamily="49" charset="-122"/>
                          </a:endParaRPr>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2</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3</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4</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5</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6</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7</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8</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9</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10</a:t>
                          </a:r>
                          <a:endParaRPr lang="zh-CN" altLang="en-US" dirty="0"/>
                        </a:p>
                      </a:txBody>
                      <a:tcPr/>
                    </a:tc>
                  </a:tr>
                  <a:tr h="278069">
                    <a:tc>
                      <a:txBody>
                        <a:bodyPr/>
                        <a:lstStyle/>
                        <a:p>
                          <a:pPr algn="ctr">
                            <a:lnSpc>
                              <a:spcPct val="110000"/>
                            </a:lnSpc>
                            <a:spcBef>
                              <a:spcPts val="20"/>
                            </a:spcBef>
                            <a:spcAft>
                              <a:spcPts val="20"/>
                            </a:spcAft>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𝑋</m:t>
                                </m:r>
                              </m:oMath>
                            </m:oMathPara>
                          </a14:m>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0.1</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0.2</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0.3</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0.4</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0.5</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0.6</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0.7</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0.8</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0.9</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a:t>
                          </a:r>
                          <a:endParaRPr lang="zh-CN" altLang="en-US" dirty="0"/>
                        </a:p>
                      </a:txBody>
                      <a:tcPr/>
                    </a:tc>
                  </a:tr>
                  <a:tr h="278069">
                    <a:tc>
                      <a:txBody>
                        <a:bodyPr/>
                        <a:lstStyle/>
                        <a:p>
                          <a:pPr algn="ctr">
                            <a:lnSpc>
                              <a:spcPct val="110000"/>
                            </a:lnSpc>
                            <a:spcBef>
                              <a:spcPts val="20"/>
                            </a:spcBef>
                            <a:spcAft>
                              <a:spcPts val="20"/>
                            </a:spcAft>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𝑦</m:t>
                                </m:r>
                              </m:oMath>
                            </m:oMathPara>
                          </a14:m>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a:t>
                          </a:r>
                          <a:endParaRPr lang="zh-CN" altLang="en-US" dirty="0"/>
                        </a:p>
                      </a:txBody>
                      <a:tcPr/>
                    </a:tc>
                  </a:tr>
                </a:tbl>
              </a:graphicData>
            </a:graphic>
          </p:graphicFrame>
        </mc:Choice>
        <mc:Fallback xmlns="">
          <p:graphicFrame>
            <p:nvGraphicFramePr>
              <p:cNvPr id="7" name="表格 6"/>
              <p:cNvGraphicFramePr>
                <a:graphicFrameLocks noGrp="1"/>
              </p:cNvGraphicFramePr>
              <p:nvPr/>
            </p:nvGraphicFramePr>
            <p:xfrm>
              <a:off x="692473" y="3833600"/>
              <a:ext cx="8127999" cy="1179576"/>
            </p:xfrm>
            <a:graphic>
              <a:graphicData uri="http://schemas.openxmlformats.org/drawingml/2006/table">
                <a:tbl>
                  <a:tblPr firstRow="1" bandRow="1">
                    <a:tableStyleId>{5940675A-B579-460E-94D1-54222C63F5DA}</a:tableStyleId>
                  </a:tblPr>
                  <a:tblGrid>
                    <a:gridCol w="738909"/>
                    <a:gridCol w="738909"/>
                    <a:gridCol w="738909"/>
                    <a:gridCol w="738909"/>
                    <a:gridCol w="738909"/>
                    <a:gridCol w="738909"/>
                    <a:gridCol w="738909"/>
                    <a:gridCol w="738909"/>
                    <a:gridCol w="738909"/>
                    <a:gridCol w="738909"/>
                    <a:gridCol w="738909"/>
                  </a:tblGrid>
                  <a:tr h="159011">
                    <a:tc>
                      <a:txBody>
                        <a:bodyPr/>
                        <a:lstStyle/>
                        <a:p>
                          <a:pPr algn="l">
                            <a:lnSpc>
                              <a:spcPct val="110000"/>
                            </a:lnSpc>
                            <a:spcBef>
                              <a:spcPts val="20"/>
                            </a:spcBef>
                            <a:spcAft>
                              <a:spcPts val="20"/>
                            </a:spcAft>
                          </a:pPr>
                          <a:r>
                            <a:rPr lang="zh-CN" altLang="en-US" dirty="0">
                              <a:latin typeface="黑体" panose="02010609060101010101" pitchFamily="49" charset="-122"/>
                              <a:ea typeface="黑体" panose="02010609060101010101" pitchFamily="49" charset="-122"/>
                            </a:rPr>
                            <a:t>编号</a:t>
                          </a:r>
                          <a:endParaRPr lang="zh-CN" altLang="en-US" dirty="0">
                            <a:latin typeface="黑体" panose="02010609060101010101" pitchFamily="49" charset="-122"/>
                            <a:ea typeface="黑体" panose="02010609060101010101" pitchFamily="49" charset="-122"/>
                          </a:endParaRPr>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2</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3</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4</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5</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6</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7</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8</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9</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10</a:t>
                          </a:r>
                          <a:endParaRPr lang="zh-CN" altLang="en-US" dirty="0"/>
                        </a:p>
                      </a:txBody>
                      <a:tcPr/>
                    </a:tc>
                  </a:tr>
                  <a:tr h="393065">
                    <a:tc>
                      <a:txBody>
                        <a:bodyPr/>
                        <a:lstStyle/>
                        <a:p>
                          <a:endParaRPr lang="zh-CN"/>
                        </a:p>
                      </a:txBody>
                      <a:tcPr>
                        <a:blipFill>
                          <a:blip r:embed="rId2"/>
                        </a:blipFill>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0.1</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0.2</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0.3</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0.4</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0.5</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0.6</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0.7</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0.8</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0.9</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a:t>
                          </a:r>
                          <a:endParaRPr lang="zh-CN" altLang="en-US" dirty="0"/>
                        </a:p>
                      </a:txBody>
                      <a:tcPr/>
                    </a:tc>
                  </a:tr>
                  <a:tr h="393065">
                    <a:tc>
                      <a:txBody>
                        <a:bodyPr/>
                        <a:lstStyle/>
                        <a:p>
                          <a:endParaRPr lang="zh-CN"/>
                        </a:p>
                      </a:txBody>
                      <a:tcPr>
                        <a:blipFill>
                          <a:blip r:embed="rId2"/>
                        </a:blipFill>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a:t>
                          </a:r>
                          <a:endParaRPr lang="zh-CN" altLang="en-US" dirty="0"/>
                        </a:p>
                      </a:txBody>
                      <a:tcPr/>
                    </a:tc>
                  </a:tr>
                </a:tbl>
              </a:graphicData>
            </a:graphic>
          </p:graphicFrame>
        </mc:Fallback>
      </mc:AlternateContent>
      <mc:AlternateContent xmlns:mc="http://schemas.openxmlformats.org/markup-compatibility/2006">
        <mc:Choice xmlns:a14="http://schemas.microsoft.com/office/drawing/2010/main" Requires="a14">
          <p:sp>
            <p:nvSpPr>
              <p:cNvPr id="8" name="矩形 7"/>
              <p:cNvSpPr/>
              <p:nvPr/>
            </p:nvSpPr>
            <p:spPr>
              <a:xfrm>
                <a:off x="3732816" y="3356992"/>
                <a:ext cx="2482090" cy="397032"/>
              </a:xfrm>
              <a:prstGeom prst="rect">
                <a:avLst/>
              </a:prstGeom>
            </p:spPr>
            <p:txBody>
              <a:bodyPr wrap="none">
                <a:spAutoFit/>
              </a:bodyPr>
              <a:lstStyle/>
              <a:p>
                <a:pPr algn="ctr">
                  <a:lnSpc>
                    <a:spcPct val="110000"/>
                  </a:lnSpc>
                  <a:spcBef>
                    <a:spcPts val="20"/>
                  </a:spcBef>
                  <a:spcAft>
                    <a:spcPts val="20"/>
                  </a:spcAft>
                </a:pPr>
                <a:r>
                  <a:rPr lang="zh-CN" altLang="zh-CN" dirty="0" smtClean="0">
                    <a:solidFill>
                      <a:prstClr val="black"/>
                    </a:solidFill>
                  </a:rPr>
                  <a:t>表</a:t>
                </a:r>
                <a:r>
                  <a:rPr lang="en-US" altLang="zh-CN" dirty="0" smtClean="0">
                    <a:solidFill>
                      <a:prstClr val="black"/>
                    </a:solidFill>
                  </a:rPr>
                  <a:t> </a:t>
                </a:r>
                <a:r>
                  <a:rPr lang="zh-CN" altLang="zh-CN" dirty="0">
                    <a:solidFill>
                      <a:prstClr val="black"/>
                    </a:solidFill>
                  </a:rPr>
                  <a:t>某产品样本数据集</a:t>
                </a:r>
                <a14:m>
                  <m:oMath xmlns:m="http://schemas.openxmlformats.org/officeDocument/2006/math">
                    <m:r>
                      <a:rPr lang="en-US" altLang="zh-CN">
                        <a:solidFill>
                          <a:prstClr val="black"/>
                        </a:solidFill>
                        <a:latin typeface="Cambria Math" panose="02040503050406030204" pitchFamily="18" charset="0"/>
                      </a:rPr>
                      <m:t>𝐷</m:t>
                    </m:r>
                  </m:oMath>
                </a14:m>
                <a:endParaRPr lang="en-US" altLang="zh-CN" dirty="0">
                  <a:solidFill>
                    <a:prstClr val="black"/>
                  </a:solidFill>
                </a:endParaRPr>
              </a:p>
            </p:txBody>
          </p:sp>
        </mc:Choice>
        <mc:Fallback>
          <p:sp>
            <p:nvSpPr>
              <p:cNvPr id="8" name="矩形 7"/>
              <p:cNvSpPr>
                <a:spLocks noRot="1" noChangeAspect="1" noMove="1" noResize="1" noEditPoints="1" noAdjustHandles="1" noChangeArrowheads="1" noChangeShapeType="1" noTextEdit="1"/>
              </p:cNvSpPr>
              <p:nvPr/>
            </p:nvSpPr>
            <p:spPr>
              <a:xfrm>
                <a:off x="3732816" y="3356992"/>
                <a:ext cx="2482090" cy="397032"/>
              </a:xfrm>
              <a:prstGeom prst="rect">
                <a:avLst/>
              </a:prstGeom>
              <a:blipFill rotWithShape="1">
                <a:blip r:embed="rId3"/>
                <a:stretch>
                  <a:fillRect l="-12" t="-96" r="6" b="136"/>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en-US" altLang="zh-CN" b="1" dirty="0">
                <a:latin typeface="黑体" panose="02010609060101010101" pitchFamily="49" charset="-122"/>
                <a:ea typeface="黑体" panose="02010609060101010101" pitchFamily="49" charset="-122"/>
              </a:rPr>
              <a:t>Bagging</a:t>
            </a:r>
            <a:r>
              <a:rPr lang="zh-CN" altLang="en-US" b="1" dirty="0">
                <a:latin typeface="黑体" panose="02010609060101010101" pitchFamily="49" charset="-122"/>
                <a:ea typeface="黑体" panose="02010609060101010101" pitchFamily="49" charset="-122"/>
              </a:rPr>
              <a:t>集成策略</a:t>
            </a:r>
            <a:endParaRPr lang="en-US" altLang="zh-CN" b="1"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3" name="副标题 2"/>
              <p:cNvSpPr>
                <a:spLocks noGrp="1"/>
              </p:cNvSpPr>
              <p:nvPr>
                <p:ph type="subTitle" idx="4294967295"/>
              </p:nvPr>
            </p:nvSpPr>
            <p:spPr>
              <a:xfrm>
                <a:off x="395536" y="1124744"/>
                <a:ext cx="8352928" cy="5256584"/>
              </a:xfrm>
              <a:prstGeom prst="rect">
                <a:avLst/>
              </a:prstGeom>
            </p:spPr>
            <p:txBody>
              <a:bodyPr/>
              <a:lstStyle/>
              <a:p>
                <a:endParaRPr lang="en-US" altLang="zh-CN" sz="2400" b="1" dirty="0" smtClean="0">
                  <a:latin typeface="黑体" panose="02010609060101010101" pitchFamily="49" charset="-122"/>
                  <a:ea typeface="黑体" panose="02010609060101010101" pitchFamily="49" charset="-122"/>
                </a:endParaRPr>
              </a:p>
              <a:p>
                <a:endParaRPr lang="en-US" altLang="zh-CN" sz="2400" b="1" dirty="0" smtClean="0">
                  <a:latin typeface="黑体" panose="02010609060101010101" pitchFamily="49" charset="-122"/>
                  <a:ea typeface="黑体" panose="02010609060101010101" pitchFamily="49" charset="-122"/>
                </a:endParaRPr>
              </a:p>
              <a:p>
                <a:r>
                  <a:rPr lang="zh-CN" altLang="en-US" sz="2000" dirty="0">
                    <a:solidFill>
                      <a:prstClr val="black"/>
                    </a:solidFill>
                    <a:latin typeface="+mn-ea"/>
                  </a:rPr>
                  <a:t>依题意对所示样本数据集</a:t>
                </a:r>
                <a14:m>
                  <m:oMath xmlns:m="http://schemas.openxmlformats.org/officeDocument/2006/math">
                    <m:r>
                      <a:rPr lang="en-US" altLang="zh-CN" sz="2000">
                        <a:solidFill>
                          <a:prstClr val="black"/>
                        </a:solidFill>
                        <a:latin typeface="Cambria Math" panose="02040503050406030204"/>
                      </a:rPr>
                      <m:t>𝐷</m:t>
                    </m:r>
                  </m:oMath>
                </a14:m>
                <a:r>
                  <a:rPr lang="zh-CN" altLang="en-US" sz="2000" dirty="0">
                    <a:solidFill>
                      <a:prstClr val="black"/>
                    </a:solidFill>
                    <a:latin typeface="+mn-ea"/>
                  </a:rPr>
                  <a:t>进行 </a:t>
                </a:r>
                <a:r>
                  <a:rPr lang="en-US" altLang="zh-CN" sz="2000" dirty="0">
                    <a:solidFill>
                      <a:prstClr val="black"/>
                    </a:solidFill>
                    <a:latin typeface="+mn-ea"/>
                  </a:rPr>
                  <a:t>5 </a:t>
                </a:r>
                <a:r>
                  <a:rPr lang="zh-CN" altLang="en-US" sz="2000" dirty="0">
                    <a:solidFill>
                      <a:prstClr val="black"/>
                    </a:solidFill>
                    <a:latin typeface="+mn-ea"/>
                  </a:rPr>
                  <a:t>次自助法随机采样，获得如表所示的 </a:t>
                </a:r>
                <a:r>
                  <a:rPr lang="en-US" altLang="zh-CN" sz="2000" dirty="0">
                    <a:solidFill>
                      <a:prstClr val="black"/>
                    </a:solidFill>
                    <a:latin typeface="+mn-ea"/>
                  </a:rPr>
                  <a:t>5 </a:t>
                </a:r>
                <a:r>
                  <a:rPr lang="zh-CN" altLang="en-US" sz="2000" dirty="0">
                    <a:solidFill>
                      <a:prstClr val="black"/>
                    </a:solidFill>
                    <a:latin typeface="+mn-ea"/>
                  </a:rPr>
                  <a:t>个训练样本子集</a:t>
                </a:r>
                <a14:m>
                  <m:oMath xmlns:m="http://schemas.openxmlformats.org/officeDocument/2006/math">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𝐷</m:t>
                        </m:r>
                      </m:e>
                      <m:sub>
                        <m:r>
                          <a:rPr lang="en-US" altLang="zh-CN" sz="2000">
                            <a:solidFill>
                              <a:prstClr val="black"/>
                            </a:solidFill>
                            <a:latin typeface="Cambria Math" panose="02040503050406030204"/>
                          </a:rPr>
                          <m:t>1</m:t>
                        </m:r>
                      </m:sub>
                    </m:sSub>
                    <m:r>
                      <a:rPr lang="en-US" altLang="zh-CN" sz="2000">
                        <a:solidFill>
                          <a:prstClr val="black"/>
                        </a:solidFill>
                        <a:latin typeface="Cambria Math" panose="02040503050406030204"/>
                      </a:rPr>
                      <m:t>,</m:t>
                    </m:r>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𝐷</m:t>
                        </m:r>
                      </m:e>
                      <m:sub>
                        <m:r>
                          <a:rPr lang="en-US" altLang="zh-CN" sz="2000">
                            <a:solidFill>
                              <a:prstClr val="black"/>
                            </a:solidFill>
                            <a:latin typeface="Cambria Math" panose="02040503050406030204"/>
                          </a:rPr>
                          <m:t>2</m:t>
                        </m:r>
                      </m:sub>
                    </m:sSub>
                    <m:r>
                      <a:rPr lang="en-US" altLang="zh-CN" sz="2000">
                        <a:solidFill>
                          <a:prstClr val="black"/>
                        </a:solidFill>
                        <a:latin typeface="Cambria Math" panose="02040503050406030204"/>
                      </a:rPr>
                      <m:t>,</m:t>
                    </m:r>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𝐷</m:t>
                        </m:r>
                      </m:e>
                      <m:sub>
                        <m:r>
                          <a:rPr lang="en-US" altLang="zh-CN" sz="2000">
                            <a:solidFill>
                              <a:prstClr val="black"/>
                            </a:solidFill>
                            <a:latin typeface="Cambria Math" panose="02040503050406030204"/>
                          </a:rPr>
                          <m:t>3</m:t>
                        </m:r>
                      </m:sub>
                    </m:sSub>
                    <m:r>
                      <a:rPr lang="en-US" altLang="zh-CN" sz="2000">
                        <a:solidFill>
                          <a:prstClr val="black"/>
                        </a:solidFill>
                        <a:latin typeface="Cambria Math" panose="02040503050406030204"/>
                      </a:rPr>
                      <m:t>,</m:t>
                    </m:r>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𝐷</m:t>
                        </m:r>
                      </m:e>
                      <m:sub>
                        <m:r>
                          <a:rPr lang="en-US" altLang="zh-CN" sz="2000">
                            <a:solidFill>
                              <a:prstClr val="black"/>
                            </a:solidFill>
                            <a:latin typeface="Cambria Math" panose="02040503050406030204"/>
                          </a:rPr>
                          <m:t>4</m:t>
                        </m:r>
                      </m:sub>
                    </m:sSub>
                    <m:r>
                      <a:rPr lang="en-US" altLang="zh-CN" sz="2000">
                        <a:solidFill>
                          <a:prstClr val="black"/>
                        </a:solidFill>
                        <a:latin typeface="Cambria Math" panose="02040503050406030204"/>
                      </a:rPr>
                      <m:t>,</m:t>
                    </m:r>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𝐷</m:t>
                        </m:r>
                      </m:e>
                      <m:sub>
                        <m:r>
                          <a:rPr lang="en-US" altLang="zh-CN" sz="2000">
                            <a:solidFill>
                              <a:prstClr val="black"/>
                            </a:solidFill>
                            <a:latin typeface="Cambria Math" panose="02040503050406030204"/>
                          </a:rPr>
                          <m:t>5</m:t>
                        </m:r>
                      </m:sub>
                    </m:sSub>
                  </m:oMath>
                </a14:m>
                <a:endParaRPr lang="en-US" altLang="zh-CN" sz="2000" dirty="0">
                  <a:latin typeface="+mn-ea"/>
                  <a:cs typeface="+mn-ea"/>
                </a:endParaRPr>
              </a:p>
            </p:txBody>
          </p:sp>
        </mc:Choice>
        <mc:Fallback>
          <p:sp>
            <p:nvSpPr>
              <p:cNvPr id="3" name="副标题 2"/>
              <p:cNvSpPr>
                <a:spLocks noRot="1" noChangeAspect="1" noMove="1" noResize="1" noEditPoints="1" noAdjustHandles="1" noChangeArrowheads="1" noChangeShapeType="1" noTextEdit="1"/>
              </p:cNvSpPr>
              <p:nvPr>
                <p:ph type="subTitle" idx="4294967295"/>
              </p:nvPr>
            </p:nvSpPr>
            <p:spPr>
              <a:xfrm>
                <a:off x="395536" y="1124744"/>
                <a:ext cx="8352928" cy="5256584"/>
              </a:xfrm>
              <a:prstGeom prst="rect">
                <a:avLst/>
              </a:prstGeom>
              <a:blipFill rotWithShape="1">
                <a:blip r:embed="rId1"/>
                <a:stretch>
                  <a:fillRect l="-7" t="-3" r="1" b="4"/>
                </a:stretch>
              </a:blipFill>
            </p:spPr>
            <p:txBody>
              <a:bodyPr/>
              <a:lstStyle/>
              <a:p>
                <a:r>
                  <a:rPr lang="zh-CN" altLang="en-US">
                    <a:noFill/>
                  </a:rPr>
                  <a:t> </a:t>
                </a:r>
              </a:p>
            </p:txBody>
          </p:sp>
        </mc:Fallback>
      </mc:AlternateContent>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980728"/>
            <a:ext cx="6147221" cy="964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graphicFrame>
            <p:nvGraphicFramePr>
              <p:cNvPr id="9" name="内容占位符 3"/>
              <p:cNvGraphicFramePr/>
              <p:nvPr/>
            </p:nvGraphicFramePr>
            <p:xfrm>
              <a:off x="930956" y="2852936"/>
              <a:ext cx="7510426" cy="978408"/>
            </p:xfrm>
            <a:graphic>
              <a:graphicData uri="http://schemas.openxmlformats.org/drawingml/2006/table">
                <a:tbl>
                  <a:tblPr firstRow="1" bandRow="1">
                    <a:tableStyleId>{5940675A-B579-460E-94D1-54222C63F5DA}</a:tableStyleId>
                  </a:tblPr>
                  <a:tblGrid>
                    <a:gridCol w="682766"/>
                    <a:gridCol w="682766"/>
                    <a:gridCol w="682766"/>
                    <a:gridCol w="682766"/>
                    <a:gridCol w="682766"/>
                    <a:gridCol w="682766"/>
                    <a:gridCol w="682766"/>
                    <a:gridCol w="682766"/>
                    <a:gridCol w="682766"/>
                    <a:gridCol w="682766"/>
                    <a:gridCol w="682766"/>
                  </a:tblGrid>
                  <a:tr h="297181">
                    <a:tc>
                      <a:txBody>
                        <a:bodyPr/>
                        <a:lstStyle/>
                        <a:p>
                          <a:pPr algn="ctr">
                            <a:lnSpc>
                              <a:spcPct val="110000"/>
                            </a:lnSpc>
                            <a:spcBef>
                              <a:spcPts val="20"/>
                            </a:spcBef>
                            <a:spcAft>
                              <a:spcPts val="20"/>
                            </a:spcAft>
                          </a:pPr>
                          <a:r>
                            <a:rPr lang="zh-CN" altLang="en-US" sz="1400" dirty="0">
                              <a:latin typeface="黑体" panose="02010609060101010101" pitchFamily="49" charset="-122"/>
                              <a:ea typeface="黑体" panose="02010609060101010101" pitchFamily="49" charset="-122"/>
                            </a:rPr>
                            <a:t>编号</a:t>
                          </a:r>
                          <a:endParaRPr lang="zh-CN" altLang="en-US" sz="1400" dirty="0">
                            <a:latin typeface="黑体" panose="02010609060101010101" pitchFamily="49" charset="-122"/>
                            <a:ea typeface="黑体" panose="02010609060101010101" pitchFamily="49" charset="-122"/>
                          </a:endParaRPr>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2</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3</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4</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5</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6</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7</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8</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9</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10</a:t>
                          </a:r>
                          <a:endParaRPr lang="zh-CN" altLang="en-US" sz="1400" dirty="0"/>
                        </a:p>
                      </a:txBody>
                      <a:tcPr/>
                    </a:tc>
                  </a:tr>
                  <a:tr h="297181">
                    <a:tc>
                      <a:txBody>
                        <a:bodyPr/>
                        <a:lstStyle/>
                        <a:p>
                          <a:pPr algn="ctr">
                            <a:lnSpc>
                              <a:spcPct val="110000"/>
                            </a:lnSpc>
                            <a:spcBef>
                              <a:spcPts val="20"/>
                            </a:spcBef>
                            <a:spcAft>
                              <a:spcPts val="20"/>
                            </a:spcAft>
                          </a:pPr>
                          <a14:m>
                            <m:oMathPara xmlns:m="http://schemas.openxmlformats.org/officeDocument/2006/math">
                              <m:oMathParaPr>
                                <m:jc m:val="centerGroup"/>
                              </m:oMathParaPr>
                              <m:oMath xmlns:m="http://schemas.openxmlformats.org/officeDocument/2006/math">
                                <m:r>
                                  <m:rPr>
                                    <m:sty m:val="p"/>
                                  </m:rPr>
                                  <a:rPr lang="en-US" altLang="zh-CN" sz="1400" i="1" smtClean="0">
                                    <a:latin typeface="Cambria Math" panose="02040503050406030204" pitchFamily="18" charset="0"/>
                                  </a:rPr>
                                  <m:t>X</m:t>
                                </m:r>
                              </m:oMath>
                            </m:oMathPara>
                          </a14:m>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0.4</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0.5</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0.6</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0.6</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0.7</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0.8</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0.8</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0.9</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0.9</a:t>
                          </a:r>
                          <a:endParaRPr lang="zh-CN" altLang="en-US" sz="1400" dirty="0"/>
                        </a:p>
                      </a:txBody>
                      <a:tcPr/>
                    </a:tc>
                  </a:tr>
                  <a:tr h="221728">
                    <a:tc>
                      <a:txBody>
                        <a:bodyPr/>
                        <a:lstStyle/>
                        <a:p>
                          <a:pPr algn="ctr">
                            <a:lnSpc>
                              <a:spcPct val="110000"/>
                            </a:lnSpc>
                            <a:spcBef>
                              <a:spcPts val="20"/>
                            </a:spcBef>
                            <a:spcAft>
                              <a:spcPts val="20"/>
                            </a:spcAft>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𝑦</m:t>
                                </m:r>
                              </m:oMath>
                            </m:oMathPara>
                          </a14:m>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r>
                </a:tbl>
              </a:graphicData>
            </a:graphic>
          </p:graphicFrame>
        </mc:Choice>
        <mc:Fallback xmlns="">
          <p:graphicFrame>
            <p:nvGraphicFramePr>
              <p:cNvPr id="9" name="内容占位符 3"/>
              <p:cNvGraphicFramePr/>
              <p:nvPr/>
            </p:nvGraphicFramePr>
            <p:xfrm>
              <a:off x="930956" y="2852936"/>
              <a:ext cx="7510426" cy="978408"/>
            </p:xfrm>
            <a:graphic>
              <a:graphicData uri="http://schemas.openxmlformats.org/drawingml/2006/table">
                <a:tbl>
                  <a:tblPr firstRow="1" bandRow="1">
                    <a:tableStyleId>{5940675A-B579-460E-94D1-54222C63F5DA}</a:tableStyleId>
                  </a:tblPr>
                  <a:tblGrid>
                    <a:gridCol w="682766"/>
                    <a:gridCol w="682766"/>
                    <a:gridCol w="682766"/>
                    <a:gridCol w="682766"/>
                    <a:gridCol w="682766"/>
                    <a:gridCol w="682766"/>
                    <a:gridCol w="682766"/>
                    <a:gridCol w="682766"/>
                    <a:gridCol w="682766"/>
                    <a:gridCol w="682766"/>
                    <a:gridCol w="682766"/>
                  </a:tblGrid>
                  <a:tr h="297181">
                    <a:tc>
                      <a:txBody>
                        <a:bodyPr/>
                        <a:lstStyle/>
                        <a:p>
                          <a:pPr algn="ctr">
                            <a:lnSpc>
                              <a:spcPct val="110000"/>
                            </a:lnSpc>
                            <a:spcBef>
                              <a:spcPts val="20"/>
                            </a:spcBef>
                            <a:spcAft>
                              <a:spcPts val="20"/>
                            </a:spcAft>
                          </a:pPr>
                          <a:r>
                            <a:rPr lang="zh-CN" altLang="en-US" sz="1400" dirty="0">
                              <a:latin typeface="黑体" panose="02010609060101010101" pitchFamily="49" charset="-122"/>
                              <a:ea typeface="黑体" panose="02010609060101010101" pitchFamily="49" charset="-122"/>
                            </a:rPr>
                            <a:t>编号</a:t>
                          </a:r>
                          <a:endParaRPr lang="zh-CN" altLang="en-US" sz="1400" dirty="0">
                            <a:latin typeface="黑体" panose="02010609060101010101" pitchFamily="49" charset="-122"/>
                            <a:ea typeface="黑体" panose="02010609060101010101" pitchFamily="49" charset="-122"/>
                          </a:endParaRPr>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2</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3</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4</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5</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6</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7</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8</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9</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10</a:t>
                          </a:r>
                          <a:endParaRPr lang="zh-CN" altLang="en-US" sz="1400" dirty="0"/>
                        </a:p>
                      </a:txBody>
                      <a:tcPr/>
                    </a:tc>
                  </a:tr>
                  <a:tr h="325755">
                    <a:tc>
                      <a:txBody>
                        <a:bodyPr/>
                        <a:lstStyle/>
                        <a:p>
                          <a:endParaRPr lang="zh-CN"/>
                        </a:p>
                      </a:txBody>
                      <a:tcPr>
                        <a:blipFill>
                          <a:blip r:embed="rId3"/>
                        </a:blipFill>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0.4</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0.5</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0.6</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0.6</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0.7</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0.8</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0.8</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0.9</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0.9</a:t>
                          </a:r>
                          <a:endParaRPr lang="zh-CN" altLang="en-US" sz="1400" dirty="0"/>
                        </a:p>
                      </a:txBody>
                      <a:tcPr/>
                    </a:tc>
                  </a:tr>
                  <a:tr h="325755">
                    <a:tc>
                      <a:txBody>
                        <a:bodyPr/>
                        <a:lstStyle/>
                        <a:p>
                          <a:endParaRPr lang="zh-CN"/>
                        </a:p>
                      </a:txBody>
                      <a:tcPr>
                        <a:blipFill>
                          <a:blip r:embed="rId3"/>
                        </a:blipFill>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r>
                </a:tbl>
              </a:graphicData>
            </a:graphic>
          </p:graphicFrame>
        </mc:Fallback>
      </mc:AlternateContent>
      <mc:AlternateContent xmlns:mc="http://schemas.openxmlformats.org/markup-compatibility/2006" xmlns:a14="http://schemas.microsoft.com/office/drawing/2010/main">
        <mc:Choice Requires="a14">
          <p:graphicFrame>
            <p:nvGraphicFramePr>
              <p:cNvPr id="10" name="表格 9"/>
              <p:cNvGraphicFramePr>
                <a:graphicFrameLocks noGrp="1"/>
              </p:cNvGraphicFramePr>
              <p:nvPr/>
            </p:nvGraphicFramePr>
            <p:xfrm>
              <a:off x="928419" y="3883976"/>
              <a:ext cx="7510426" cy="652272"/>
            </p:xfrm>
            <a:graphic>
              <a:graphicData uri="http://schemas.openxmlformats.org/drawingml/2006/table">
                <a:tbl>
                  <a:tblPr firstRow="1" bandRow="1">
                    <a:tableStyleId>{5940675A-B579-460E-94D1-54222C63F5DA}</a:tableStyleId>
                  </a:tblPr>
                  <a:tblGrid>
                    <a:gridCol w="682766"/>
                    <a:gridCol w="682766"/>
                    <a:gridCol w="682766"/>
                    <a:gridCol w="682766"/>
                    <a:gridCol w="682766"/>
                    <a:gridCol w="682766"/>
                    <a:gridCol w="682766"/>
                    <a:gridCol w="682766"/>
                    <a:gridCol w="682766"/>
                    <a:gridCol w="682766"/>
                    <a:gridCol w="682766"/>
                  </a:tblGrid>
                  <a:tr h="297182">
                    <a:tc>
                      <a:txBody>
                        <a:bodyPr/>
                        <a:lstStyle/>
                        <a:p>
                          <a:pPr algn="ctr">
                            <a:lnSpc>
                              <a:spcPct val="110000"/>
                            </a:lnSpc>
                            <a:spcBef>
                              <a:spcPts val="20"/>
                            </a:spcBef>
                            <a:spcAft>
                              <a:spcPts val="20"/>
                            </a:spcAft>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𝑋</m:t>
                                </m:r>
                              </m:oMath>
                            </m:oMathPara>
                          </a14:m>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0.2</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0.3</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0.4</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0.5</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0.8</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0.9</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r>
                  <a:tr h="254880">
                    <a:tc>
                      <a:txBody>
                        <a:bodyPr/>
                        <a:lstStyle/>
                        <a:p>
                          <a:pPr algn="ctr">
                            <a:lnSpc>
                              <a:spcPct val="110000"/>
                            </a:lnSpc>
                            <a:spcBef>
                              <a:spcPts val="20"/>
                            </a:spcBef>
                            <a:spcAft>
                              <a:spcPts val="20"/>
                            </a:spcAft>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𝑦</m:t>
                                </m:r>
                              </m:oMath>
                            </m:oMathPara>
                          </a14:m>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r>
                </a:tbl>
              </a:graphicData>
            </a:graphic>
          </p:graphicFrame>
        </mc:Choice>
        <mc:Fallback xmlns="">
          <p:graphicFrame>
            <p:nvGraphicFramePr>
              <p:cNvPr id="10" name="表格 9"/>
              <p:cNvGraphicFramePr>
                <a:graphicFrameLocks noGrp="1"/>
              </p:cNvGraphicFramePr>
              <p:nvPr/>
            </p:nvGraphicFramePr>
            <p:xfrm>
              <a:off x="928419" y="3883976"/>
              <a:ext cx="7510426" cy="652272"/>
            </p:xfrm>
            <a:graphic>
              <a:graphicData uri="http://schemas.openxmlformats.org/drawingml/2006/table">
                <a:tbl>
                  <a:tblPr firstRow="1" bandRow="1">
                    <a:tableStyleId>{5940675A-B579-460E-94D1-54222C63F5DA}</a:tableStyleId>
                  </a:tblPr>
                  <a:tblGrid>
                    <a:gridCol w="682766"/>
                    <a:gridCol w="682766"/>
                    <a:gridCol w="682766"/>
                    <a:gridCol w="682766"/>
                    <a:gridCol w="682766"/>
                    <a:gridCol w="682766"/>
                    <a:gridCol w="682766"/>
                    <a:gridCol w="682766"/>
                    <a:gridCol w="682766"/>
                    <a:gridCol w="682766"/>
                    <a:gridCol w="682766"/>
                  </a:tblGrid>
                  <a:tr h="325755">
                    <a:tc>
                      <a:txBody>
                        <a:bodyPr/>
                        <a:lstStyle/>
                        <a:p>
                          <a:endParaRPr lang="zh-CN"/>
                        </a:p>
                      </a:txBody>
                      <a:tcPr>
                        <a:blipFill>
                          <a:blip r:embed="rId4"/>
                        </a:blipFill>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0.2</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0.3</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0.4</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0.5</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0.8</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0.9</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r>
                  <a:tr h="325755">
                    <a:tc>
                      <a:txBody>
                        <a:bodyPr/>
                        <a:lstStyle/>
                        <a:p>
                          <a:endParaRPr lang="zh-CN"/>
                        </a:p>
                      </a:txBody>
                      <a:tcPr>
                        <a:blipFill>
                          <a:blip r:embed="rId4"/>
                        </a:blipFill>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r>
                </a:tbl>
              </a:graphicData>
            </a:graphic>
          </p:graphicFrame>
        </mc:Fallback>
      </mc:AlternateContent>
      <mc:AlternateContent xmlns:mc="http://schemas.openxmlformats.org/markup-compatibility/2006" xmlns:a14="http://schemas.microsoft.com/office/drawing/2010/main">
        <mc:Choice Requires="a14">
          <p:graphicFrame>
            <p:nvGraphicFramePr>
              <p:cNvPr id="11" name="表格 10"/>
              <p:cNvGraphicFramePr>
                <a:graphicFrameLocks noGrp="1"/>
              </p:cNvGraphicFramePr>
              <p:nvPr/>
            </p:nvGraphicFramePr>
            <p:xfrm>
              <a:off x="928419" y="4604056"/>
              <a:ext cx="7510426" cy="652272"/>
            </p:xfrm>
            <a:graphic>
              <a:graphicData uri="http://schemas.openxmlformats.org/drawingml/2006/table">
                <a:tbl>
                  <a:tblPr firstRow="1" bandRow="1">
                    <a:tableStyleId>{5940675A-B579-460E-94D1-54222C63F5DA}</a:tableStyleId>
                  </a:tblPr>
                  <a:tblGrid>
                    <a:gridCol w="682766"/>
                    <a:gridCol w="682766"/>
                    <a:gridCol w="682766"/>
                    <a:gridCol w="682766"/>
                    <a:gridCol w="682766"/>
                    <a:gridCol w="682766"/>
                    <a:gridCol w="682766"/>
                    <a:gridCol w="682766"/>
                    <a:gridCol w="682766"/>
                    <a:gridCol w="682766"/>
                    <a:gridCol w="682766"/>
                  </a:tblGrid>
                  <a:tr h="297182">
                    <a:tc>
                      <a:txBody>
                        <a:bodyPr/>
                        <a:lstStyle/>
                        <a:p>
                          <a:pPr algn="ctr">
                            <a:lnSpc>
                              <a:spcPct val="110000"/>
                            </a:lnSpc>
                            <a:spcBef>
                              <a:spcPts val="20"/>
                            </a:spcBef>
                            <a:spcAft>
                              <a:spcPts val="20"/>
                            </a:spcAft>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𝑋</m:t>
                                </m:r>
                              </m:oMath>
                            </m:oMathPara>
                          </a14:m>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0.2</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0.3</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0.4</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0.4</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0.5</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0.7</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0.7</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0.8</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0.9</a:t>
                          </a:r>
                          <a:endParaRPr lang="zh-CN" altLang="en-US" sz="1400" dirty="0"/>
                        </a:p>
                      </a:txBody>
                      <a:tcPr/>
                    </a:tc>
                  </a:tr>
                  <a:tr h="125720">
                    <a:tc>
                      <a:txBody>
                        <a:bodyPr/>
                        <a:lstStyle/>
                        <a:p>
                          <a:pPr algn="ctr">
                            <a:lnSpc>
                              <a:spcPct val="110000"/>
                            </a:lnSpc>
                            <a:spcBef>
                              <a:spcPts val="20"/>
                            </a:spcBef>
                            <a:spcAft>
                              <a:spcPts val="20"/>
                            </a:spcAft>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𝑦</m:t>
                                </m:r>
                              </m:oMath>
                            </m:oMathPara>
                          </a14:m>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r>
                </a:tbl>
              </a:graphicData>
            </a:graphic>
          </p:graphicFrame>
        </mc:Choice>
        <mc:Fallback xmlns="">
          <p:graphicFrame>
            <p:nvGraphicFramePr>
              <p:cNvPr id="11" name="表格 10"/>
              <p:cNvGraphicFramePr>
                <a:graphicFrameLocks noGrp="1"/>
              </p:cNvGraphicFramePr>
              <p:nvPr/>
            </p:nvGraphicFramePr>
            <p:xfrm>
              <a:off x="928419" y="4604056"/>
              <a:ext cx="7510426" cy="652272"/>
            </p:xfrm>
            <a:graphic>
              <a:graphicData uri="http://schemas.openxmlformats.org/drawingml/2006/table">
                <a:tbl>
                  <a:tblPr firstRow="1" bandRow="1">
                    <a:tableStyleId>{5940675A-B579-460E-94D1-54222C63F5DA}</a:tableStyleId>
                  </a:tblPr>
                  <a:tblGrid>
                    <a:gridCol w="682766"/>
                    <a:gridCol w="682766"/>
                    <a:gridCol w="682766"/>
                    <a:gridCol w="682766"/>
                    <a:gridCol w="682766"/>
                    <a:gridCol w="682766"/>
                    <a:gridCol w="682766"/>
                    <a:gridCol w="682766"/>
                    <a:gridCol w="682766"/>
                    <a:gridCol w="682766"/>
                    <a:gridCol w="682766"/>
                  </a:tblGrid>
                  <a:tr h="325755">
                    <a:tc>
                      <a:txBody>
                        <a:bodyPr/>
                        <a:lstStyle/>
                        <a:p>
                          <a:endParaRPr lang="zh-CN"/>
                        </a:p>
                      </a:txBody>
                      <a:tcPr>
                        <a:blipFill>
                          <a:blip r:embed="rId5"/>
                        </a:blipFill>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0.2</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0.3</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0.4</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0.4</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0.5</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0.7</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0.7</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0.8</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0.9</a:t>
                          </a:r>
                          <a:endParaRPr lang="zh-CN" altLang="en-US" sz="1400" dirty="0"/>
                        </a:p>
                      </a:txBody>
                      <a:tcPr/>
                    </a:tc>
                  </a:tr>
                  <a:tr h="325755">
                    <a:tc>
                      <a:txBody>
                        <a:bodyPr/>
                        <a:lstStyle/>
                        <a:p>
                          <a:endParaRPr lang="zh-CN"/>
                        </a:p>
                      </a:txBody>
                      <a:tcPr>
                        <a:blipFill>
                          <a:blip r:embed="rId5"/>
                        </a:blipFill>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r>
                </a:tbl>
              </a:graphicData>
            </a:graphic>
          </p:graphicFrame>
        </mc:Fallback>
      </mc:AlternateContent>
      <mc:AlternateContent xmlns:mc="http://schemas.openxmlformats.org/markup-compatibility/2006" xmlns:a14="http://schemas.microsoft.com/office/drawing/2010/main">
        <mc:Choice Requires="a14">
          <p:graphicFrame>
            <p:nvGraphicFramePr>
              <p:cNvPr id="12" name="表格 11"/>
              <p:cNvGraphicFramePr>
                <a:graphicFrameLocks noGrp="1"/>
              </p:cNvGraphicFramePr>
              <p:nvPr/>
            </p:nvGraphicFramePr>
            <p:xfrm>
              <a:off x="923976" y="5324136"/>
              <a:ext cx="7536456" cy="652272"/>
            </p:xfrm>
            <a:graphic>
              <a:graphicData uri="http://schemas.openxmlformats.org/drawingml/2006/table">
                <a:tbl>
                  <a:tblPr firstRow="1" bandRow="1">
                    <a:tableStyleId>{5940675A-B579-460E-94D1-54222C63F5DA}</a:tableStyleId>
                  </a:tblPr>
                  <a:tblGrid>
                    <a:gridCol w="687349"/>
                    <a:gridCol w="687349"/>
                    <a:gridCol w="687349"/>
                    <a:gridCol w="687349"/>
                    <a:gridCol w="687349"/>
                    <a:gridCol w="687349"/>
                    <a:gridCol w="687349"/>
                    <a:gridCol w="687349"/>
                    <a:gridCol w="687349"/>
                    <a:gridCol w="687349"/>
                    <a:gridCol w="662966"/>
                  </a:tblGrid>
                  <a:tr h="285180">
                    <a:tc>
                      <a:txBody>
                        <a:bodyPr/>
                        <a:lstStyle/>
                        <a:p>
                          <a:pPr algn="ctr">
                            <a:lnSpc>
                              <a:spcPct val="110000"/>
                            </a:lnSpc>
                            <a:spcBef>
                              <a:spcPts val="20"/>
                            </a:spcBef>
                            <a:spcAft>
                              <a:spcPts val="20"/>
                            </a:spcAft>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𝑋</m:t>
                                </m:r>
                              </m:oMath>
                            </m:oMathPara>
                          </a14:m>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0.2</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0.5</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0.6</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0.7</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0.7</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0.8</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0.9</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0.9</a:t>
                          </a:r>
                          <a:endParaRPr lang="zh-CN" altLang="en-US" sz="1400" dirty="0"/>
                        </a:p>
                      </a:txBody>
                      <a:tcPr/>
                    </a:tc>
                  </a:tr>
                  <a:tr h="254880">
                    <a:tc>
                      <a:txBody>
                        <a:bodyPr/>
                        <a:lstStyle/>
                        <a:p>
                          <a:pPr algn="ctr">
                            <a:lnSpc>
                              <a:spcPct val="110000"/>
                            </a:lnSpc>
                            <a:spcBef>
                              <a:spcPts val="20"/>
                            </a:spcBef>
                            <a:spcAft>
                              <a:spcPts val="20"/>
                            </a:spcAft>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𝑦</m:t>
                                </m:r>
                              </m:oMath>
                            </m:oMathPara>
                          </a14:m>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r>
                </a:tbl>
              </a:graphicData>
            </a:graphic>
          </p:graphicFrame>
        </mc:Choice>
        <mc:Fallback xmlns="">
          <p:graphicFrame>
            <p:nvGraphicFramePr>
              <p:cNvPr id="12" name="表格 11"/>
              <p:cNvGraphicFramePr>
                <a:graphicFrameLocks noGrp="1"/>
              </p:cNvGraphicFramePr>
              <p:nvPr/>
            </p:nvGraphicFramePr>
            <p:xfrm>
              <a:off x="923976" y="5324136"/>
              <a:ext cx="7536456" cy="652272"/>
            </p:xfrm>
            <a:graphic>
              <a:graphicData uri="http://schemas.openxmlformats.org/drawingml/2006/table">
                <a:tbl>
                  <a:tblPr firstRow="1" bandRow="1">
                    <a:tableStyleId>{5940675A-B579-460E-94D1-54222C63F5DA}</a:tableStyleId>
                  </a:tblPr>
                  <a:tblGrid>
                    <a:gridCol w="687349"/>
                    <a:gridCol w="687349"/>
                    <a:gridCol w="687349"/>
                    <a:gridCol w="687349"/>
                    <a:gridCol w="687349"/>
                    <a:gridCol w="687349"/>
                    <a:gridCol w="687349"/>
                    <a:gridCol w="687349"/>
                    <a:gridCol w="687349"/>
                    <a:gridCol w="687349"/>
                    <a:gridCol w="662966"/>
                  </a:tblGrid>
                  <a:tr h="325755">
                    <a:tc>
                      <a:txBody>
                        <a:bodyPr/>
                        <a:lstStyle/>
                        <a:p>
                          <a:endParaRPr lang="zh-CN"/>
                        </a:p>
                      </a:txBody>
                      <a:tcPr>
                        <a:blipFill>
                          <a:blip r:embed="rId6"/>
                        </a:blipFill>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0.2</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0.5</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0.6</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0.7</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0.7</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0.8</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0.9</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0.9</a:t>
                          </a:r>
                          <a:endParaRPr lang="zh-CN" altLang="en-US" sz="1400" dirty="0"/>
                        </a:p>
                      </a:txBody>
                      <a:tcPr/>
                    </a:tc>
                  </a:tr>
                  <a:tr h="325755">
                    <a:tc>
                      <a:txBody>
                        <a:bodyPr/>
                        <a:lstStyle/>
                        <a:p>
                          <a:endParaRPr lang="zh-CN"/>
                        </a:p>
                      </a:txBody>
                      <a:tcPr>
                        <a:blipFill>
                          <a:blip r:embed="rId6"/>
                        </a:blipFill>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gn="ct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r>
                </a:tbl>
              </a:graphicData>
            </a:graphic>
          </p:graphicFrame>
        </mc:Fallback>
      </mc:AlternateContent>
      <mc:AlternateContent xmlns:mc="http://schemas.openxmlformats.org/markup-compatibility/2006" xmlns:a14="http://schemas.microsoft.com/office/drawing/2010/main">
        <mc:Choice Requires="a14">
          <p:graphicFrame>
            <p:nvGraphicFramePr>
              <p:cNvPr id="13" name="表格 12"/>
              <p:cNvGraphicFramePr>
                <a:graphicFrameLocks noGrp="1"/>
              </p:cNvGraphicFramePr>
              <p:nvPr/>
            </p:nvGraphicFramePr>
            <p:xfrm>
              <a:off x="916805" y="6044216"/>
              <a:ext cx="7543627" cy="652272"/>
            </p:xfrm>
            <a:graphic>
              <a:graphicData uri="http://schemas.openxmlformats.org/drawingml/2006/table">
                <a:tbl>
                  <a:tblPr firstRow="1" bandRow="1">
                    <a:tableStyleId>{5940675A-B579-460E-94D1-54222C63F5DA}</a:tableStyleId>
                  </a:tblPr>
                  <a:tblGrid>
                    <a:gridCol w="684052"/>
                    <a:gridCol w="684052"/>
                    <a:gridCol w="684052"/>
                    <a:gridCol w="684052"/>
                    <a:gridCol w="684052"/>
                    <a:gridCol w="684052"/>
                    <a:gridCol w="684052"/>
                    <a:gridCol w="684052"/>
                    <a:gridCol w="684052"/>
                    <a:gridCol w="684052"/>
                    <a:gridCol w="703107"/>
                  </a:tblGrid>
                  <a:tr h="288032">
                    <a:tc>
                      <a:txBody>
                        <a:bodyPr/>
                        <a:lstStyle/>
                        <a:p>
                          <a:pPr>
                            <a:lnSpc>
                              <a:spcPct val="110000"/>
                            </a:lnSpc>
                            <a:spcBef>
                              <a:spcPts val="20"/>
                            </a:spcBef>
                            <a:spcAft>
                              <a:spcPts val="20"/>
                            </a:spcAft>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𝑋</m:t>
                                </m:r>
                              </m:oMath>
                            </m:oMathPara>
                          </a14:m>
                          <a:endParaRPr lang="zh-CN" altLang="en-US" sz="1400" dirty="0"/>
                        </a:p>
                      </a:txBody>
                      <a:tcPr/>
                    </a:tc>
                    <a:tc>
                      <a:txBody>
                        <a:bodyPr/>
                        <a:lstStyle/>
                        <a:p>
                          <a:pP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0.1</a:t>
                          </a:r>
                          <a:endParaRPr lang="zh-CN" altLang="en-US" sz="1400" dirty="0"/>
                        </a:p>
                      </a:txBody>
                      <a:tcPr/>
                    </a:tc>
                    <a:tc>
                      <a:txBody>
                        <a:bodyPr/>
                        <a:lstStyle/>
                        <a:p>
                          <a:pP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0.1</a:t>
                          </a:r>
                          <a:endParaRPr lang="zh-CN" altLang="en-US" sz="1400" dirty="0"/>
                        </a:p>
                      </a:txBody>
                      <a:tcPr/>
                    </a:tc>
                    <a:tc>
                      <a:txBody>
                        <a:bodyPr/>
                        <a:lstStyle/>
                        <a:p>
                          <a:pP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0.2</a:t>
                          </a:r>
                          <a:endParaRPr lang="zh-CN" altLang="en-US" sz="1400" dirty="0"/>
                        </a:p>
                      </a:txBody>
                      <a:tcPr/>
                    </a:tc>
                    <a:tc>
                      <a:txBody>
                        <a:bodyPr/>
                        <a:lstStyle/>
                        <a:p>
                          <a:pP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0.5</a:t>
                          </a:r>
                          <a:endParaRPr lang="zh-CN" altLang="en-US" sz="1400" dirty="0"/>
                        </a:p>
                      </a:txBody>
                      <a:tcPr/>
                    </a:tc>
                    <a:tc>
                      <a:txBody>
                        <a:bodyPr/>
                        <a:lstStyle/>
                        <a:p>
                          <a:pP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0.6</a:t>
                          </a:r>
                          <a:endParaRPr lang="zh-CN" altLang="en-US" sz="1400" dirty="0"/>
                        </a:p>
                      </a:txBody>
                      <a:tcPr/>
                    </a:tc>
                    <a:tc>
                      <a:txBody>
                        <a:bodyPr/>
                        <a:lstStyle/>
                        <a:p>
                          <a:pP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0.6</a:t>
                          </a:r>
                          <a:endParaRPr lang="zh-CN" altLang="en-US" sz="1400" dirty="0"/>
                        </a:p>
                      </a:txBody>
                      <a:tcPr/>
                    </a:tc>
                    <a:tc>
                      <a:txBody>
                        <a:bodyPr/>
                        <a:lstStyle/>
                        <a:p>
                          <a:pP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0.6</a:t>
                          </a:r>
                          <a:endParaRPr lang="zh-CN" altLang="en-US" sz="1400" dirty="0"/>
                        </a:p>
                      </a:txBody>
                      <a:tcPr/>
                    </a:tc>
                    <a:tc>
                      <a:txBody>
                        <a:bodyPr/>
                        <a:lstStyle/>
                        <a:p>
                          <a:pP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r>
                  <a:tr h="288032">
                    <a:tc>
                      <a:txBody>
                        <a:bodyPr/>
                        <a:lstStyle/>
                        <a:p>
                          <a:pPr>
                            <a:lnSpc>
                              <a:spcPct val="110000"/>
                            </a:lnSpc>
                            <a:spcBef>
                              <a:spcPts val="20"/>
                            </a:spcBef>
                            <a:spcAft>
                              <a:spcPts val="20"/>
                            </a:spcAft>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𝑦</m:t>
                                </m:r>
                              </m:oMath>
                            </m:oMathPara>
                          </a14:m>
                          <a:endParaRPr lang="zh-CN" altLang="en-US" sz="1400" dirty="0"/>
                        </a:p>
                      </a:txBody>
                      <a:tcPr/>
                    </a:tc>
                    <a:tc>
                      <a:txBody>
                        <a:bodyPr/>
                        <a:lstStyle/>
                        <a:p>
                          <a:pP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r>
                </a:tbl>
              </a:graphicData>
            </a:graphic>
          </p:graphicFrame>
        </mc:Choice>
        <mc:Fallback xmlns="">
          <p:graphicFrame>
            <p:nvGraphicFramePr>
              <p:cNvPr id="13" name="表格 12"/>
              <p:cNvGraphicFramePr>
                <a:graphicFrameLocks noGrp="1"/>
              </p:cNvGraphicFramePr>
              <p:nvPr/>
            </p:nvGraphicFramePr>
            <p:xfrm>
              <a:off x="916805" y="6044216"/>
              <a:ext cx="7543627" cy="652272"/>
            </p:xfrm>
            <a:graphic>
              <a:graphicData uri="http://schemas.openxmlformats.org/drawingml/2006/table">
                <a:tbl>
                  <a:tblPr firstRow="1" bandRow="1">
                    <a:tableStyleId>{5940675A-B579-460E-94D1-54222C63F5DA}</a:tableStyleId>
                  </a:tblPr>
                  <a:tblGrid>
                    <a:gridCol w="684052"/>
                    <a:gridCol w="684052"/>
                    <a:gridCol w="684052"/>
                    <a:gridCol w="684052"/>
                    <a:gridCol w="684052"/>
                    <a:gridCol w="684052"/>
                    <a:gridCol w="684052"/>
                    <a:gridCol w="684052"/>
                    <a:gridCol w="684052"/>
                    <a:gridCol w="684052"/>
                    <a:gridCol w="703107"/>
                  </a:tblGrid>
                  <a:tr h="325755">
                    <a:tc>
                      <a:txBody>
                        <a:bodyPr/>
                        <a:lstStyle/>
                        <a:p>
                          <a:endParaRPr lang="zh-CN"/>
                        </a:p>
                      </a:txBody>
                      <a:tcPr>
                        <a:blipFill>
                          <a:blip r:embed="rId7"/>
                        </a:blipFill>
                      </a:tcPr>
                    </a:tc>
                    <a:tc>
                      <a:txBody>
                        <a:bodyPr/>
                        <a:lstStyle/>
                        <a:p>
                          <a:pP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0.1</a:t>
                          </a:r>
                          <a:endParaRPr lang="zh-CN" altLang="en-US" sz="1400" dirty="0"/>
                        </a:p>
                      </a:txBody>
                      <a:tcPr/>
                    </a:tc>
                    <a:tc>
                      <a:txBody>
                        <a:bodyPr/>
                        <a:lstStyle/>
                        <a:p>
                          <a:pP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0.1</a:t>
                          </a:r>
                          <a:endParaRPr lang="zh-CN" altLang="en-US" sz="1400" dirty="0"/>
                        </a:p>
                      </a:txBody>
                      <a:tcPr/>
                    </a:tc>
                    <a:tc>
                      <a:txBody>
                        <a:bodyPr/>
                        <a:lstStyle/>
                        <a:p>
                          <a:pP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0.2</a:t>
                          </a:r>
                          <a:endParaRPr lang="zh-CN" altLang="en-US" sz="1400" dirty="0"/>
                        </a:p>
                      </a:txBody>
                      <a:tcPr/>
                    </a:tc>
                    <a:tc>
                      <a:txBody>
                        <a:bodyPr/>
                        <a:lstStyle/>
                        <a:p>
                          <a:pP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0.5</a:t>
                          </a:r>
                          <a:endParaRPr lang="zh-CN" altLang="en-US" sz="1400" dirty="0"/>
                        </a:p>
                      </a:txBody>
                      <a:tcPr/>
                    </a:tc>
                    <a:tc>
                      <a:txBody>
                        <a:bodyPr/>
                        <a:lstStyle/>
                        <a:p>
                          <a:pP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0.6</a:t>
                          </a:r>
                          <a:endParaRPr lang="zh-CN" altLang="en-US" sz="1400" dirty="0"/>
                        </a:p>
                      </a:txBody>
                      <a:tcPr/>
                    </a:tc>
                    <a:tc>
                      <a:txBody>
                        <a:bodyPr/>
                        <a:lstStyle/>
                        <a:p>
                          <a:pP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0.6</a:t>
                          </a:r>
                          <a:endParaRPr lang="zh-CN" altLang="en-US" sz="1400" dirty="0"/>
                        </a:p>
                      </a:txBody>
                      <a:tcPr/>
                    </a:tc>
                    <a:tc>
                      <a:txBody>
                        <a:bodyPr/>
                        <a:lstStyle/>
                        <a:p>
                          <a:pP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0.6</a:t>
                          </a:r>
                          <a:endParaRPr lang="zh-CN" altLang="en-US" sz="1400" dirty="0"/>
                        </a:p>
                      </a:txBody>
                      <a:tcPr/>
                    </a:tc>
                    <a:tc>
                      <a:txBody>
                        <a:bodyPr/>
                        <a:lstStyle/>
                        <a:p>
                          <a:pP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r>
                  <a:tr h="325755">
                    <a:tc>
                      <a:txBody>
                        <a:bodyPr/>
                        <a:lstStyle/>
                        <a:p>
                          <a:endParaRPr lang="zh-CN"/>
                        </a:p>
                      </a:txBody>
                      <a:tcPr>
                        <a:blipFill>
                          <a:blip r:embed="rId7"/>
                        </a:blipFill>
                      </a:tcPr>
                    </a:tc>
                    <a:tc>
                      <a:txBody>
                        <a:bodyPr/>
                        <a:lstStyle/>
                        <a:p>
                          <a:pP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c>
                      <a:txBody>
                        <a:bodyPr/>
                        <a:lstStyle/>
                        <a:p>
                          <a:pPr>
                            <a:lnSpc>
                              <a:spcPct val="110000"/>
                            </a:lnSpc>
                            <a:spcBef>
                              <a:spcPts val="20"/>
                            </a:spcBef>
                            <a:spcAft>
                              <a:spcPts val="20"/>
                            </a:spcAft>
                          </a:pPr>
                          <a:r>
                            <a:rPr lang="en-US" altLang="zh-CN" sz="1400" dirty="0">
                              <a:latin typeface="黑体" panose="02010609060101010101" pitchFamily="49" charset="-122"/>
                              <a:ea typeface="黑体" panose="02010609060101010101" pitchFamily="49" charset="-122"/>
                            </a:rPr>
                            <a:t>1</a:t>
                          </a:r>
                          <a:endParaRPr lang="zh-CN" altLang="en-US" sz="1400" dirty="0"/>
                        </a:p>
                      </a:txBody>
                      <a:tcPr/>
                    </a:tc>
                  </a:tr>
                </a:tbl>
              </a:graphicData>
            </a:graphic>
          </p:graphicFrame>
        </mc:Fallback>
      </mc:AlternateContent>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en-US" altLang="zh-CN" b="1" dirty="0">
                <a:latin typeface="黑体" panose="02010609060101010101" pitchFamily="49" charset="-122"/>
                <a:ea typeface="黑体" panose="02010609060101010101" pitchFamily="49" charset="-122"/>
              </a:rPr>
              <a:t>Bagging</a:t>
            </a:r>
            <a:r>
              <a:rPr lang="zh-CN" altLang="en-US" b="1" dirty="0">
                <a:latin typeface="黑体" panose="02010609060101010101" pitchFamily="49" charset="-122"/>
                <a:ea typeface="黑体" panose="02010609060101010101" pitchFamily="49" charset="-122"/>
              </a:rPr>
              <a:t>集成策略</a:t>
            </a:r>
            <a:endParaRPr lang="en-US" altLang="zh-CN" b="1"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3" name="副标题 2"/>
              <p:cNvSpPr>
                <a:spLocks noGrp="1"/>
              </p:cNvSpPr>
              <p:nvPr>
                <p:ph type="subTitle" idx="4294967295"/>
              </p:nvPr>
            </p:nvSpPr>
            <p:spPr>
              <a:xfrm>
                <a:off x="395536" y="1124744"/>
                <a:ext cx="8352928" cy="5256584"/>
              </a:xfrm>
              <a:prstGeom prst="rect">
                <a:avLst/>
              </a:prstGeom>
            </p:spPr>
            <p:txBody>
              <a:bodyPr/>
              <a:lstStyle/>
              <a:p>
                <a:endParaRPr lang="en-US" altLang="zh-CN" sz="2400" b="1" dirty="0" smtClean="0">
                  <a:latin typeface="黑体" panose="02010609060101010101" pitchFamily="49" charset="-122"/>
                  <a:ea typeface="黑体" panose="02010609060101010101" pitchFamily="49" charset="-122"/>
                </a:endParaRPr>
              </a:p>
              <a:p>
                <a:endParaRPr lang="en-US" altLang="zh-CN" sz="2400" b="1" dirty="0" smtClean="0">
                  <a:latin typeface="黑体" panose="02010609060101010101" pitchFamily="49" charset="-122"/>
                  <a:ea typeface="黑体" panose="02010609060101010101" pitchFamily="49" charset="-122"/>
                </a:endParaRPr>
              </a:p>
              <a:p>
                <a:endParaRPr lang="en-US" altLang="zh-CN" sz="2000" dirty="0" smtClean="0">
                  <a:solidFill>
                    <a:prstClr val="black"/>
                  </a:solidFill>
                  <a:latin typeface="+mn-ea"/>
                </a:endParaRPr>
              </a:p>
              <a:p>
                <a:endParaRPr lang="en-US" altLang="zh-CN" sz="2000" dirty="0">
                  <a:solidFill>
                    <a:prstClr val="black"/>
                  </a:solidFill>
                  <a:latin typeface="+mn-ea"/>
                </a:endParaRPr>
              </a:p>
              <a:p>
                <a:endParaRPr lang="en-US" altLang="zh-CN" sz="2000" dirty="0" smtClean="0">
                  <a:solidFill>
                    <a:prstClr val="black"/>
                  </a:solidFill>
                  <a:latin typeface="+mn-ea"/>
                </a:endParaRPr>
              </a:p>
              <a:p>
                <a:endParaRPr lang="en-US" altLang="zh-CN" sz="2000" dirty="0" smtClean="0">
                  <a:solidFill>
                    <a:prstClr val="black"/>
                  </a:solidFill>
                  <a:latin typeface="+mn-ea"/>
                </a:endParaRPr>
              </a:p>
              <a:p>
                <a:endParaRPr lang="en-US" altLang="zh-CN" sz="2000" dirty="0">
                  <a:solidFill>
                    <a:prstClr val="black"/>
                  </a:solidFill>
                  <a:latin typeface="+mn-ea"/>
                </a:endParaRPr>
              </a:p>
              <a:p>
                <a:endParaRPr lang="en-US" altLang="zh-CN" sz="2000" dirty="0" smtClean="0">
                  <a:solidFill>
                    <a:prstClr val="black"/>
                  </a:solidFill>
                  <a:latin typeface="+mn-ea"/>
                </a:endParaRPr>
              </a:p>
              <a:p>
                <a:r>
                  <a:rPr lang="zh-CN" altLang="en-US" sz="2000" dirty="0" smtClean="0">
                    <a:solidFill>
                      <a:prstClr val="black"/>
                    </a:solidFill>
                    <a:latin typeface="+mn-ea"/>
                  </a:rPr>
                  <a:t>分别</a:t>
                </a:r>
                <a:r>
                  <a:rPr lang="zh-CN" altLang="en-US" sz="2000" dirty="0">
                    <a:solidFill>
                      <a:prstClr val="black"/>
                    </a:solidFill>
                    <a:latin typeface="+mn-ea"/>
                  </a:rPr>
                  <a:t>对样本子集</a:t>
                </a:r>
                <a14:m>
                  <m:oMath xmlns:m="http://schemas.openxmlformats.org/officeDocument/2006/math">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𝐷</m:t>
                        </m:r>
                      </m:e>
                      <m:sub>
                        <m:r>
                          <a:rPr lang="en-US" altLang="zh-CN" sz="2000">
                            <a:solidFill>
                              <a:prstClr val="black"/>
                            </a:solidFill>
                            <a:latin typeface="Cambria Math" panose="02040503050406030204"/>
                          </a:rPr>
                          <m:t>1</m:t>
                        </m:r>
                      </m:sub>
                    </m:sSub>
                    <m:r>
                      <a:rPr lang="en-US" altLang="zh-CN" sz="2000">
                        <a:solidFill>
                          <a:prstClr val="black"/>
                        </a:solidFill>
                        <a:latin typeface="Cambria Math" panose="02040503050406030204"/>
                      </a:rPr>
                      <m:t>,</m:t>
                    </m:r>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𝐷</m:t>
                        </m:r>
                      </m:e>
                      <m:sub>
                        <m:r>
                          <a:rPr lang="en-US" altLang="zh-CN" sz="2000">
                            <a:solidFill>
                              <a:prstClr val="black"/>
                            </a:solidFill>
                            <a:latin typeface="Cambria Math" panose="02040503050406030204"/>
                          </a:rPr>
                          <m:t>2</m:t>
                        </m:r>
                      </m:sub>
                    </m:sSub>
                    <m:r>
                      <a:rPr lang="en-US" altLang="zh-CN" sz="2000">
                        <a:solidFill>
                          <a:prstClr val="black"/>
                        </a:solidFill>
                        <a:latin typeface="Cambria Math" panose="02040503050406030204"/>
                      </a:rPr>
                      <m:t>,</m:t>
                    </m:r>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𝐷</m:t>
                        </m:r>
                      </m:e>
                      <m:sub>
                        <m:r>
                          <a:rPr lang="en-US" altLang="zh-CN" sz="2000">
                            <a:solidFill>
                              <a:prstClr val="black"/>
                            </a:solidFill>
                            <a:latin typeface="Cambria Math" panose="02040503050406030204"/>
                          </a:rPr>
                          <m:t>3</m:t>
                        </m:r>
                      </m:sub>
                    </m:sSub>
                    <m:r>
                      <a:rPr lang="en-US" altLang="zh-CN" sz="2000">
                        <a:solidFill>
                          <a:prstClr val="black"/>
                        </a:solidFill>
                        <a:latin typeface="Cambria Math" panose="02040503050406030204"/>
                      </a:rPr>
                      <m:t>,</m:t>
                    </m:r>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𝐷</m:t>
                        </m:r>
                      </m:e>
                      <m:sub>
                        <m:r>
                          <a:rPr lang="en-US" altLang="zh-CN" sz="2000">
                            <a:solidFill>
                              <a:prstClr val="black"/>
                            </a:solidFill>
                            <a:latin typeface="Cambria Math" panose="02040503050406030204"/>
                          </a:rPr>
                          <m:t>4</m:t>
                        </m:r>
                      </m:sub>
                    </m:sSub>
                    <m:r>
                      <a:rPr lang="en-US" altLang="zh-CN" sz="2000">
                        <a:solidFill>
                          <a:prstClr val="black"/>
                        </a:solidFill>
                        <a:latin typeface="Cambria Math" panose="02040503050406030204"/>
                      </a:rPr>
                      <m:t>,</m:t>
                    </m:r>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𝐷</m:t>
                        </m:r>
                      </m:e>
                      <m:sub>
                        <m:r>
                          <a:rPr lang="en-US" altLang="zh-CN" sz="2000">
                            <a:solidFill>
                              <a:prstClr val="black"/>
                            </a:solidFill>
                            <a:latin typeface="Cambria Math" panose="02040503050406030204"/>
                          </a:rPr>
                          <m:t>5</m:t>
                        </m:r>
                      </m:sub>
                    </m:sSub>
                  </m:oMath>
                </a14:m>
                <a:r>
                  <a:rPr lang="zh-CN" altLang="en-US" sz="2000" dirty="0" smtClean="0">
                    <a:solidFill>
                      <a:prstClr val="black"/>
                    </a:solidFill>
                    <a:latin typeface="+mn-ea"/>
                  </a:rPr>
                  <a:t>构造</a:t>
                </a:r>
                <a:r>
                  <a:rPr lang="zh-CN" altLang="en-US" sz="2000" dirty="0">
                    <a:solidFill>
                      <a:prstClr val="black"/>
                    </a:solidFill>
                    <a:latin typeface="+mn-ea"/>
                  </a:rPr>
                  <a:t>出相应的弱分类器</a:t>
                </a:r>
                <a14:m>
                  <m:oMath xmlns:m="http://schemas.openxmlformats.org/officeDocument/2006/math">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𝐿</m:t>
                        </m:r>
                      </m:e>
                      <m:sub>
                        <m:r>
                          <a:rPr lang="en-US" altLang="zh-CN" sz="2000">
                            <a:solidFill>
                              <a:prstClr val="black"/>
                            </a:solidFill>
                            <a:latin typeface="Cambria Math" panose="02040503050406030204"/>
                          </a:rPr>
                          <m:t>1</m:t>
                        </m:r>
                      </m:sub>
                    </m:sSub>
                    <m:r>
                      <a:rPr lang="en-US" altLang="zh-CN" sz="2000">
                        <a:solidFill>
                          <a:prstClr val="black"/>
                        </a:solidFill>
                        <a:latin typeface="Cambria Math" panose="02040503050406030204"/>
                      </a:rPr>
                      <m:t>,</m:t>
                    </m:r>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𝐿</m:t>
                        </m:r>
                      </m:e>
                      <m:sub>
                        <m:r>
                          <a:rPr lang="en-US" altLang="zh-CN" sz="2000">
                            <a:solidFill>
                              <a:prstClr val="black"/>
                            </a:solidFill>
                            <a:latin typeface="Cambria Math" panose="02040503050406030204"/>
                          </a:rPr>
                          <m:t>2</m:t>
                        </m:r>
                      </m:sub>
                    </m:sSub>
                    <m:r>
                      <a:rPr lang="en-US" altLang="zh-CN" sz="2000">
                        <a:solidFill>
                          <a:prstClr val="black"/>
                        </a:solidFill>
                        <a:latin typeface="Cambria Math" panose="02040503050406030204"/>
                      </a:rPr>
                      <m:t>,</m:t>
                    </m:r>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𝐿</m:t>
                        </m:r>
                      </m:e>
                      <m:sub>
                        <m:r>
                          <a:rPr lang="en-US" altLang="zh-CN" sz="2000">
                            <a:solidFill>
                              <a:prstClr val="black"/>
                            </a:solidFill>
                            <a:latin typeface="Cambria Math" panose="02040503050406030204"/>
                          </a:rPr>
                          <m:t>3</m:t>
                        </m:r>
                      </m:sub>
                    </m:sSub>
                    <m:r>
                      <a:rPr lang="en-US" altLang="zh-CN" sz="2000">
                        <a:solidFill>
                          <a:prstClr val="black"/>
                        </a:solidFill>
                        <a:latin typeface="Cambria Math" panose="02040503050406030204"/>
                      </a:rPr>
                      <m:t>,</m:t>
                    </m:r>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𝐿</m:t>
                        </m:r>
                      </m:e>
                      <m:sub>
                        <m:r>
                          <a:rPr lang="en-US" altLang="zh-CN" sz="2000">
                            <a:solidFill>
                              <a:prstClr val="black"/>
                            </a:solidFill>
                            <a:latin typeface="Cambria Math" panose="02040503050406030204"/>
                          </a:rPr>
                          <m:t>4</m:t>
                        </m:r>
                      </m:sub>
                    </m:sSub>
                    <m:r>
                      <a:rPr lang="en-US" altLang="zh-CN" sz="2000">
                        <a:solidFill>
                          <a:prstClr val="black"/>
                        </a:solidFill>
                        <a:latin typeface="Cambria Math" panose="02040503050406030204"/>
                      </a:rPr>
                      <m:t>,</m:t>
                    </m:r>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𝐿</m:t>
                        </m:r>
                      </m:e>
                      <m:sub>
                        <m:r>
                          <a:rPr lang="en-US" altLang="zh-CN" sz="2000">
                            <a:solidFill>
                              <a:prstClr val="black"/>
                            </a:solidFill>
                            <a:latin typeface="Cambria Math" panose="02040503050406030204"/>
                          </a:rPr>
                          <m:t>5</m:t>
                        </m:r>
                      </m:sub>
                    </m:sSub>
                  </m:oMath>
                </a14:m>
                <a:r>
                  <a:rPr lang="zh-CN" altLang="en-US" sz="2000" dirty="0">
                    <a:solidFill>
                      <a:prstClr val="black"/>
                    </a:solidFill>
                    <a:latin typeface="+mn-ea"/>
                  </a:rPr>
                  <a:t>。这些弱分类器的具体表达式如下：</a:t>
                </a:r>
                <a:endParaRPr lang="en-US" altLang="zh-CN" sz="2000" dirty="0">
                  <a:solidFill>
                    <a:prstClr val="black"/>
                  </a:solidFill>
                  <a:latin typeface="+mn-ea"/>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sz="1600" i="1">
                              <a:solidFill>
                                <a:prstClr val="black"/>
                              </a:solidFill>
                              <a:latin typeface="Cambria Math" panose="02040503050406030204"/>
                            </a:rPr>
                          </m:ctrlPr>
                        </m:sSubPr>
                        <m:e>
                          <m:r>
                            <a:rPr lang="en-US" altLang="zh-CN" sz="1600">
                              <a:solidFill>
                                <a:prstClr val="black"/>
                              </a:solidFill>
                              <a:latin typeface="Cambria Math" panose="02040503050406030204" pitchFamily="18" charset="0"/>
                            </a:rPr>
                            <m:t>𝐿</m:t>
                          </m:r>
                        </m:e>
                        <m:sub>
                          <m:r>
                            <a:rPr lang="en-US" altLang="zh-CN" sz="1600">
                              <a:solidFill>
                                <a:prstClr val="black"/>
                              </a:solidFill>
                              <a:latin typeface="Cambria Math" panose="02040503050406030204" pitchFamily="18" charset="0"/>
                            </a:rPr>
                            <m:t>1</m:t>
                          </m:r>
                        </m:sub>
                      </m:sSub>
                      <m:d>
                        <m:dPr>
                          <m:ctrlPr>
                            <a:rPr lang="en-US" altLang="zh-CN" sz="1600" i="1">
                              <a:solidFill>
                                <a:prstClr val="black"/>
                              </a:solidFill>
                              <a:latin typeface="Cambria Math" panose="02040503050406030204"/>
                            </a:rPr>
                          </m:ctrlPr>
                        </m:dPr>
                        <m:e>
                          <m:r>
                            <a:rPr lang="en-US" altLang="zh-CN" sz="1600">
                              <a:solidFill>
                                <a:prstClr val="black"/>
                              </a:solidFill>
                              <a:latin typeface="Cambria Math" panose="02040503050406030204" pitchFamily="18" charset="0"/>
                            </a:rPr>
                            <m:t>𝑋</m:t>
                          </m:r>
                        </m:e>
                      </m:d>
                      <m:r>
                        <a:rPr lang="en-US" altLang="zh-CN" sz="1600">
                          <a:solidFill>
                            <a:prstClr val="black"/>
                          </a:solidFill>
                          <a:latin typeface="Cambria Math" panose="02040503050406030204" pitchFamily="18" charset="0"/>
                        </a:rPr>
                        <m:t>=</m:t>
                      </m:r>
                      <m:d>
                        <m:dPr>
                          <m:begChr m:val="{"/>
                          <m:endChr m:val=""/>
                          <m:ctrlPr>
                            <a:rPr lang="en-US" altLang="zh-CN" sz="1600" i="1">
                              <a:solidFill>
                                <a:prstClr val="black"/>
                              </a:solidFill>
                              <a:latin typeface="Cambria Math" panose="02040503050406030204"/>
                            </a:rPr>
                          </m:ctrlPr>
                        </m:dPr>
                        <m:e>
                          <m:eqArr>
                            <m:eqArrPr>
                              <m:ctrlPr>
                                <a:rPr lang="en-US" altLang="zh-CN" sz="1600" i="1">
                                  <a:solidFill>
                                    <a:prstClr val="black"/>
                                  </a:solidFill>
                                  <a:latin typeface="Cambria Math" panose="02040503050406030204"/>
                                </a:rPr>
                              </m:ctrlPr>
                            </m:eqArrPr>
                            <m:e>
                              <m:r>
                                <a:rPr lang="en-US" altLang="zh-CN" sz="1600">
                                  <a:solidFill>
                                    <a:prstClr val="black"/>
                                  </a:solidFill>
                                  <a:latin typeface="Cambria Math" panose="02040503050406030204" pitchFamily="18" charset="0"/>
                                </a:rPr>
                                <m:t>−</m:t>
                              </m:r>
                              <m:r>
                                <a:rPr lang="en-US" altLang="zh-CN" sz="1600">
                                  <a:solidFill>
                                    <a:prstClr val="black"/>
                                  </a:solidFill>
                                  <a:latin typeface="Cambria Math" panose="02040503050406030204" pitchFamily="18" charset="0"/>
                                </a:rPr>
                                <m:t>1</m:t>
                              </m:r>
                              <m:r>
                                <a:rPr lang="en-US" altLang="zh-CN" sz="1600">
                                  <a:solidFill>
                                    <a:prstClr val="black"/>
                                  </a:solidFill>
                                  <a:latin typeface="Cambria Math" panose="02040503050406030204" pitchFamily="18" charset="0"/>
                                </a:rPr>
                                <m:t>,</m:t>
                              </m:r>
                              <m:r>
                                <a:rPr lang="en-US" altLang="zh-CN" sz="1600">
                                  <a:solidFill>
                                    <a:prstClr val="black"/>
                                  </a:solidFill>
                                  <a:latin typeface="Cambria Math" panose="02040503050406030204" pitchFamily="18" charset="0"/>
                                </a:rPr>
                                <m:t>𝑋</m:t>
                              </m:r>
                              <m:r>
                                <a:rPr lang="en-US" altLang="zh-CN" sz="1600">
                                  <a:solidFill>
                                    <a:prstClr val="black"/>
                                  </a:solidFill>
                                  <a:latin typeface="Cambria Math" panose="02040503050406030204" pitchFamily="18" charset="0"/>
                                </a:rPr>
                                <m:t>≤</m:t>
                              </m:r>
                              <m:r>
                                <a:rPr lang="en-US" altLang="zh-CN" sz="1600">
                                  <a:solidFill>
                                    <a:prstClr val="black"/>
                                  </a:solidFill>
                                  <a:latin typeface="Cambria Math" panose="02040503050406030204" pitchFamily="18" charset="0"/>
                                </a:rPr>
                                <m:t>0</m:t>
                              </m:r>
                              <m:r>
                                <a:rPr lang="en-US" altLang="zh-CN" sz="1600">
                                  <a:solidFill>
                                    <a:prstClr val="black"/>
                                  </a:solidFill>
                                  <a:latin typeface="Cambria Math" panose="02040503050406030204" pitchFamily="18" charset="0"/>
                                </a:rPr>
                                <m:t>.</m:t>
                              </m:r>
                              <m:r>
                                <a:rPr lang="en-US" altLang="zh-CN" sz="1600">
                                  <a:solidFill>
                                    <a:prstClr val="black"/>
                                  </a:solidFill>
                                  <a:latin typeface="Cambria Math" panose="02040503050406030204" pitchFamily="18" charset="0"/>
                                </a:rPr>
                                <m:t>75</m:t>
                              </m:r>
                            </m:e>
                            <m:e>
                              <m:r>
                                <a:rPr lang="en-US" altLang="zh-CN" sz="1600">
                                  <a:solidFill>
                                    <a:prstClr val="black"/>
                                  </a:solidFill>
                                  <a:latin typeface="Cambria Math" panose="02040503050406030204" pitchFamily="18" charset="0"/>
                                </a:rPr>
                                <m:t>1</m:t>
                              </m:r>
                              <m:r>
                                <a:rPr lang="en-US" altLang="zh-CN" sz="1600">
                                  <a:solidFill>
                                    <a:prstClr val="black"/>
                                  </a:solidFill>
                                  <a:latin typeface="Cambria Math" panose="02040503050406030204" pitchFamily="18" charset="0"/>
                                </a:rPr>
                                <m:t>,</m:t>
                              </m:r>
                              <m:r>
                                <a:rPr lang="en-US" altLang="zh-CN" sz="1600">
                                  <a:solidFill>
                                    <a:prstClr val="black"/>
                                  </a:solidFill>
                                  <a:latin typeface="Cambria Math" panose="02040503050406030204" pitchFamily="18" charset="0"/>
                                </a:rPr>
                                <m:t>𝑋</m:t>
                              </m:r>
                              <m:r>
                                <a:rPr lang="en-US" altLang="zh-CN" sz="1600">
                                  <a:solidFill>
                                    <a:prstClr val="black"/>
                                  </a:solidFill>
                                  <a:latin typeface="Cambria Math" panose="02040503050406030204" pitchFamily="18" charset="0"/>
                                </a:rPr>
                                <m:t>&gt;</m:t>
                              </m:r>
                              <m:r>
                                <a:rPr lang="en-US" altLang="zh-CN" sz="1600">
                                  <a:solidFill>
                                    <a:prstClr val="black"/>
                                  </a:solidFill>
                                  <a:latin typeface="Cambria Math" panose="02040503050406030204" pitchFamily="18" charset="0"/>
                                </a:rPr>
                                <m:t>0</m:t>
                              </m:r>
                              <m:r>
                                <a:rPr lang="en-US" altLang="zh-CN" sz="1600">
                                  <a:solidFill>
                                    <a:prstClr val="black"/>
                                  </a:solidFill>
                                  <a:latin typeface="Cambria Math" panose="02040503050406030204" pitchFamily="18" charset="0"/>
                                </a:rPr>
                                <m:t>.</m:t>
                              </m:r>
                              <m:r>
                                <a:rPr lang="en-US" altLang="zh-CN" sz="1600">
                                  <a:solidFill>
                                    <a:prstClr val="black"/>
                                  </a:solidFill>
                                  <a:latin typeface="Cambria Math" panose="02040503050406030204" pitchFamily="18" charset="0"/>
                                </a:rPr>
                                <m:t>75</m:t>
                              </m:r>
                            </m:e>
                          </m:eqArr>
                        </m:e>
                      </m:d>
                      <m:sSub>
                        <m:sSubPr>
                          <m:ctrlPr>
                            <a:rPr lang="en-US" altLang="zh-CN" sz="1600" i="1">
                              <a:solidFill>
                                <a:prstClr val="black"/>
                              </a:solidFill>
                              <a:latin typeface="Cambria Math" panose="02040503050406030204"/>
                            </a:rPr>
                          </m:ctrlPr>
                        </m:sSubPr>
                        <m:e>
                          <m:r>
                            <a:rPr lang="en-US" altLang="zh-CN" sz="1600" b="0" i="0" smtClean="0">
                              <a:solidFill>
                                <a:prstClr val="black"/>
                              </a:solidFill>
                              <a:latin typeface="Cambria Math" panose="02040503050406030204"/>
                            </a:rPr>
                            <m:t>       </m:t>
                          </m:r>
                          <m:r>
                            <a:rPr lang="en-US" altLang="zh-CN" sz="1600">
                              <a:solidFill>
                                <a:prstClr val="black"/>
                              </a:solidFill>
                              <a:latin typeface="Cambria Math" panose="02040503050406030204" pitchFamily="18" charset="0"/>
                            </a:rPr>
                            <m:t>𝐿</m:t>
                          </m:r>
                        </m:e>
                        <m:sub>
                          <m:r>
                            <a:rPr lang="en-US" altLang="zh-CN" sz="1600">
                              <a:solidFill>
                                <a:prstClr val="black"/>
                              </a:solidFill>
                              <a:latin typeface="Cambria Math" panose="02040503050406030204" pitchFamily="18" charset="0"/>
                            </a:rPr>
                            <m:t>2</m:t>
                          </m:r>
                        </m:sub>
                      </m:sSub>
                      <m:d>
                        <m:dPr>
                          <m:ctrlPr>
                            <a:rPr lang="en-US" altLang="zh-CN" sz="1600" i="1">
                              <a:solidFill>
                                <a:prstClr val="black"/>
                              </a:solidFill>
                              <a:latin typeface="Cambria Math" panose="02040503050406030204"/>
                            </a:rPr>
                          </m:ctrlPr>
                        </m:dPr>
                        <m:e>
                          <m:r>
                            <a:rPr lang="en-US" altLang="zh-CN" sz="1600">
                              <a:solidFill>
                                <a:prstClr val="black"/>
                              </a:solidFill>
                              <a:latin typeface="Cambria Math" panose="02040503050406030204" pitchFamily="18" charset="0"/>
                            </a:rPr>
                            <m:t>𝑋</m:t>
                          </m:r>
                        </m:e>
                      </m:d>
                      <m:r>
                        <a:rPr lang="en-US" altLang="zh-CN" sz="1600">
                          <a:solidFill>
                            <a:prstClr val="black"/>
                          </a:solidFill>
                          <a:latin typeface="Cambria Math" panose="02040503050406030204" pitchFamily="18" charset="0"/>
                        </a:rPr>
                        <m:t>=</m:t>
                      </m:r>
                      <m:d>
                        <m:dPr>
                          <m:begChr m:val="{"/>
                          <m:endChr m:val=""/>
                          <m:ctrlPr>
                            <a:rPr lang="en-US" altLang="zh-CN" sz="1600" i="1">
                              <a:solidFill>
                                <a:prstClr val="black"/>
                              </a:solidFill>
                              <a:latin typeface="Cambria Math" panose="02040503050406030204"/>
                            </a:rPr>
                          </m:ctrlPr>
                        </m:dPr>
                        <m:e>
                          <m:eqArr>
                            <m:eqArrPr>
                              <m:ctrlPr>
                                <a:rPr lang="en-US" altLang="zh-CN" sz="1600" i="1">
                                  <a:solidFill>
                                    <a:prstClr val="black"/>
                                  </a:solidFill>
                                  <a:latin typeface="Cambria Math" panose="02040503050406030204"/>
                                </a:rPr>
                              </m:ctrlPr>
                            </m:eqArrPr>
                            <m:e>
                              <m:r>
                                <a:rPr lang="en-US" altLang="zh-CN" sz="1600">
                                  <a:solidFill>
                                    <a:prstClr val="black"/>
                                  </a:solidFill>
                                  <a:latin typeface="Cambria Math" panose="02040503050406030204" pitchFamily="18" charset="0"/>
                                </a:rPr>
                                <m:t>−</m:t>
                              </m:r>
                              <m:r>
                                <a:rPr lang="en-US" altLang="zh-CN" sz="1600">
                                  <a:solidFill>
                                    <a:prstClr val="black"/>
                                  </a:solidFill>
                                  <a:latin typeface="Cambria Math" panose="02040503050406030204" pitchFamily="18" charset="0"/>
                                </a:rPr>
                                <m:t>1</m:t>
                              </m:r>
                              <m:r>
                                <a:rPr lang="en-US" altLang="zh-CN" sz="1600">
                                  <a:solidFill>
                                    <a:prstClr val="black"/>
                                  </a:solidFill>
                                  <a:latin typeface="Cambria Math" panose="02040503050406030204" pitchFamily="18" charset="0"/>
                                </a:rPr>
                                <m:t>,</m:t>
                              </m:r>
                              <m:r>
                                <a:rPr lang="en-US" altLang="zh-CN" sz="1600">
                                  <a:solidFill>
                                    <a:prstClr val="black"/>
                                  </a:solidFill>
                                  <a:latin typeface="Cambria Math" panose="02040503050406030204" pitchFamily="18" charset="0"/>
                                </a:rPr>
                                <m:t>𝑋</m:t>
                              </m:r>
                              <m:r>
                                <a:rPr lang="en-US" altLang="zh-CN" sz="1600">
                                  <a:solidFill>
                                    <a:prstClr val="black"/>
                                  </a:solidFill>
                                  <a:latin typeface="Cambria Math" panose="02040503050406030204" pitchFamily="18" charset="0"/>
                                </a:rPr>
                                <m:t>≤</m:t>
                              </m:r>
                              <m:r>
                                <a:rPr lang="en-US" altLang="zh-CN" sz="1600">
                                  <a:solidFill>
                                    <a:prstClr val="black"/>
                                  </a:solidFill>
                                  <a:latin typeface="Cambria Math" panose="02040503050406030204" pitchFamily="18" charset="0"/>
                                </a:rPr>
                                <m:t>0</m:t>
                              </m:r>
                              <m:r>
                                <a:rPr lang="en-US" altLang="zh-CN" sz="1600">
                                  <a:solidFill>
                                    <a:prstClr val="black"/>
                                  </a:solidFill>
                                  <a:latin typeface="Cambria Math" panose="02040503050406030204" pitchFamily="18" charset="0"/>
                                </a:rPr>
                                <m:t>.</m:t>
                              </m:r>
                              <m:r>
                                <a:rPr lang="en-US" altLang="zh-CN" sz="1600">
                                  <a:solidFill>
                                    <a:prstClr val="black"/>
                                  </a:solidFill>
                                  <a:latin typeface="Cambria Math" panose="02040503050406030204" pitchFamily="18" charset="0"/>
                                </a:rPr>
                                <m:t>65</m:t>
                              </m:r>
                            </m:e>
                            <m:e>
                              <m:r>
                                <a:rPr lang="en-US" altLang="zh-CN" sz="1600">
                                  <a:solidFill>
                                    <a:prstClr val="black"/>
                                  </a:solidFill>
                                  <a:latin typeface="Cambria Math" panose="02040503050406030204" pitchFamily="18" charset="0"/>
                                </a:rPr>
                                <m:t>1</m:t>
                              </m:r>
                              <m:r>
                                <a:rPr lang="en-US" altLang="zh-CN" sz="1600">
                                  <a:solidFill>
                                    <a:prstClr val="black"/>
                                  </a:solidFill>
                                  <a:latin typeface="Cambria Math" panose="02040503050406030204" pitchFamily="18" charset="0"/>
                                </a:rPr>
                                <m:t>,</m:t>
                              </m:r>
                              <m:r>
                                <a:rPr lang="en-US" altLang="zh-CN" sz="1600">
                                  <a:solidFill>
                                    <a:prstClr val="black"/>
                                  </a:solidFill>
                                  <a:latin typeface="Cambria Math" panose="02040503050406030204" pitchFamily="18" charset="0"/>
                                </a:rPr>
                                <m:t>𝑋</m:t>
                              </m:r>
                              <m:r>
                                <a:rPr lang="en-US" altLang="zh-CN" sz="1600">
                                  <a:solidFill>
                                    <a:prstClr val="black"/>
                                  </a:solidFill>
                                  <a:latin typeface="Cambria Math" panose="02040503050406030204" pitchFamily="18" charset="0"/>
                                </a:rPr>
                                <m:t>&gt;</m:t>
                              </m:r>
                              <m:r>
                                <a:rPr lang="en-US" altLang="zh-CN" sz="1600">
                                  <a:solidFill>
                                    <a:prstClr val="black"/>
                                  </a:solidFill>
                                  <a:latin typeface="Cambria Math" panose="02040503050406030204" pitchFamily="18" charset="0"/>
                                </a:rPr>
                                <m:t>0</m:t>
                              </m:r>
                              <m:r>
                                <a:rPr lang="en-US" altLang="zh-CN" sz="1600">
                                  <a:solidFill>
                                    <a:prstClr val="black"/>
                                  </a:solidFill>
                                  <a:latin typeface="Cambria Math" panose="02040503050406030204" pitchFamily="18" charset="0"/>
                                </a:rPr>
                                <m:t>.</m:t>
                              </m:r>
                              <m:r>
                                <a:rPr lang="en-US" altLang="zh-CN" sz="1600">
                                  <a:solidFill>
                                    <a:prstClr val="black"/>
                                  </a:solidFill>
                                  <a:latin typeface="Cambria Math" panose="02040503050406030204" pitchFamily="18" charset="0"/>
                                </a:rPr>
                                <m:t>65</m:t>
                              </m:r>
                            </m:e>
                          </m:eqArr>
                        </m:e>
                      </m:d>
                      <m:sSub>
                        <m:sSubPr>
                          <m:ctrlPr>
                            <a:rPr lang="en-US" altLang="zh-CN" sz="1600" i="1">
                              <a:solidFill>
                                <a:prstClr val="black"/>
                              </a:solidFill>
                              <a:latin typeface="Cambria Math" panose="02040503050406030204"/>
                            </a:rPr>
                          </m:ctrlPr>
                        </m:sSubPr>
                        <m:e>
                          <m:r>
                            <a:rPr lang="en-US" altLang="zh-CN" sz="1600">
                              <a:solidFill>
                                <a:prstClr val="black"/>
                              </a:solidFill>
                              <a:latin typeface="Cambria Math" panose="02040503050406030204" pitchFamily="18" charset="0"/>
                            </a:rPr>
                            <m:t>     </m:t>
                          </m:r>
                          <m:r>
                            <a:rPr lang="en-US" altLang="zh-CN" sz="1600">
                              <a:solidFill>
                                <a:prstClr val="black"/>
                              </a:solidFill>
                              <a:latin typeface="Cambria Math" panose="02040503050406030204" pitchFamily="18" charset="0"/>
                            </a:rPr>
                            <m:t>𝐿</m:t>
                          </m:r>
                        </m:e>
                        <m:sub>
                          <m:r>
                            <a:rPr lang="en-US" altLang="zh-CN" sz="1600">
                              <a:solidFill>
                                <a:prstClr val="black"/>
                              </a:solidFill>
                              <a:latin typeface="Cambria Math" panose="02040503050406030204" pitchFamily="18" charset="0"/>
                            </a:rPr>
                            <m:t>3</m:t>
                          </m:r>
                        </m:sub>
                      </m:sSub>
                      <m:d>
                        <m:dPr>
                          <m:ctrlPr>
                            <a:rPr lang="en-US" altLang="zh-CN" sz="1600" i="1">
                              <a:solidFill>
                                <a:prstClr val="black"/>
                              </a:solidFill>
                              <a:latin typeface="Cambria Math" panose="02040503050406030204"/>
                            </a:rPr>
                          </m:ctrlPr>
                        </m:dPr>
                        <m:e>
                          <m:r>
                            <a:rPr lang="en-US" altLang="zh-CN" sz="1600">
                              <a:solidFill>
                                <a:prstClr val="black"/>
                              </a:solidFill>
                              <a:latin typeface="Cambria Math" panose="02040503050406030204" pitchFamily="18" charset="0"/>
                            </a:rPr>
                            <m:t>𝑋</m:t>
                          </m:r>
                        </m:e>
                      </m:d>
                      <m:r>
                        <a:rPr lang="en-US" altLang="zh-CN" sz="1600">
                          <a:solidFill>
                            <a:prstClr val="black"/>
                          </a:solidFill>
                          <a:latin typeface="Cambria Math" panose="02040503050406030204" pitchFamily="18" charset="0"/>
                        </a:rPr>
                        <m:t>=</m:t>
                      </m:r>
                      <m:d>
                        <m:dPr>
                          <m:begChr m:val="{"/>
                          <m:endChr m:val=""/>
                          <m:ctrlPr>
                            <a:rPr lang="en-US" altLang="zh-CN" sz="1600" i="1">
                              <a:solidFill>
                                <a:prstClr val="black"/>
                              </a:solidFill>
                              <a:latin typeface="Cambria Math" panose="02040503050406030204"/>
                            </a:rPr>
                          </m:ctrlPr>
                        </m:dPr>
                        <m:e>
                          <m:eqArr>
                            <m:eqArrPr>
                              <m:ctrlPr>
                                <a:rPr lang="en-US" altLang="zh-CN" sz="1600" i="1">
                                  <a:solidFill>
                                    <a:prstClr val="black"/>
                                  </a:solidFill>
                                  <a:latin typeface="Cambria Math" panose="02040503050406030204"/>
                                </a:rPr>
                              </m:ctrlPr>
                            </m:eqArrPr>
                            <m:e>
                              <m:r>
                                <a:rPr lang="en-US" altLang="zh-CN" sz="1600">
                                  <a:solidFill>
                                    <a:prstClr val="black"/>
                                  </a:solidFill>
                                  <a:latin typeface="Cambria Math" panose="02040503050406030204" pitchFamily="18" charset="0"/>
                                </a:rPr>
                                <m:t>1</m:t>
                              </m:r>
                              <m:r>
                                <a:rPr lang="en-US" altLang="zh-CN" sz="1600">
                                  <a:solidFill>
                                    <a:prstClr val="black"/>
                                  </a:solidFill>
                                  <a:latin typeface="Cambria Math" panose="02040503050406030204" pitchFamily="18" charset="0"/>
                                </a:rPr>
                                <m:t>,</m:t>
                              </m:r>
                              <m:r>
                                <a:rPr lang="en-US" altLang="zh-CN" sz="1600">
                                  <a:solidFill>
                                    <a:prstClr val="black"/>
                                  </a:solidFill>
                                  <a:latin typeface="Cambria Math" panose="02040503050406030204" pitchFamily="18" charset="0"/>
                                </a:rPr>
                                <m:t>𝑋</m:t>
                              </m:r>
                              <m:r>
                                <a:rPr lang="en-US" altLang="zh-CN" sz="1600">
                                  <a:solidFill>
                                    <a:prstClr val="black"/>
                                  </a:solidFill>
                                  <a:latin typeface="Cambria Math" panose="02040503050406030204" pitchFamily="18" charset="0"/>
                                </a:rPr>
                                <m:t>≤</m:t>
                              </m:r>
                              <m:r>
                                <a:rPr lang="en-US" altLang="zh-CN" sz="1600">
                                  <a:solidFill>
                                    <a:prstClr val="black"/>
                                  </a:solidFill>
                                  <a:latin typeface="Cambria Math" panose="02040503050406030204" pitchFamily="18" charset="0"/>
                                </a:rPr>
                                <m:t>0</m:t>
                              </m:r>
                              <m:r>
                                <a:rPr lang="en-US" altLang="zh-CN" sz="1600">
                                  <a:solidFill>
                                    <a:prstClr val="black"/>
                                  </a:solidFill>
                                  <a:latin typeface="Cambria Math" panose="02040503050406030204" pitchFamily="18" charset="0"/>
                                </a:rPr>
                                <m:t>.</m:t>
                              </m:r>
                              <m:r>
                                <a:rPr lang="en-US" altLang="zh-CN" sz="1600">
                                  <a:solidFill>
                                    <a:prstClr val="black"/>
                                  </a:solidFill>
                                  <a:latin typeface="Cambria Math" panose="02040503050406030204" pitchFamily="18" charset="0"/>
                                </a:rPr>
                                <m:t>35</m:t>
                              </m:r>
                            </m:e>
                            <m:e>
                              <m:r>
                                <a:rPr lang="en-US" altLang="zh-CN" sz="1600">
                                  <a:solidFill>
                                    <a:prstClr val="black"/>
                                  </a:solidFill>
                                  <a:latin typeface="Cambria Math" panose="02040503050406030204" pitchFamily="18" charset="0"/>
                                </a:rPr>
                                <m:t>−</m:t>
                              </m:r>
                              <m:r>
                                <a:rPr lang="en-US" altLang="zh-CN" sz="1600">
                                  <a:solidFill>
                                    <a:prstClr val="black"/>
                                  </a:solidFill>
                                  <a:latin typeface="Cambria Math" panose="02040503050406030204" pitchFamily="18" charset="0"/>
                                </a:rPr>
                                <m:t>1</m:t>
                              </m:r>
                              <m:r>
                                <a:rPr lang="en-US" altLang="zh-CN" sz="1600">
                                  <a:solidFill>
                                    <a:prstClr val="black"/>
                                  </a:solidFill>
                                  <a:latin typeface="Cambria Math" panose="02040503050406030204" pitchFamily="18" charset="0"/>
                                </a:rPr>
                                <m:t>,</m:t>
                              </m:r>
                              <m:r>
                                <a:rPr lang="en-US" altLang="zh-CN" sz="1600">
                                  <a:solidFill>
                                    <a:prstClr val="black"/>
                                  </a:solidFill>
                                  <a:latin typeface="Cambria Math" panose="02040503050406030204" pitchFamily="18" charset="0"/>
                                </a:rPr>
                                <m:t>𝑋</m:t>
                              </m:r>
                              <m:r>
                                <a:rPr lang="en-US" altLang="zh-CN" sz="1600">
                                  <a:solidFill>
                                    <a:prstClr val="black"/>
                                  </a:solidFill>
                                  <a:latin typeface="Cambria Math" panose="02040503050406030204" pitchFamily="18" charset="0"/>
                                </a:rPr>
                                <m:t>&gt;</m:t>
                              </m:r>
                              <m:r>
                                <a:rPr lang="en-US" altLang="zh-CN" sz="1600">
                                  <a:solidFill>
                                    <a:prstClr val="black"/>
                                  </a:solidFill>
                                  <a:latin typeface="Cambria Math" panose="02040503050406030204" pitchFamily="18" charset="0"/>
                                </a:rPr>
                                <m:t>0</m:t>
                              </m:r>
                              <m:r>
                                <a:rPr lang="en-US" altLang="zh-CN" sz="1600">
                                  <a:solidFill>
                                    <a:prstClr val="black"/>
                                  </a:solidFill>
                                  <a:latin typeface="Cambria Math" panose="02040503050406030204" pitchFamily="18" charset="0"/>
                                </a:rPr>
                                <m:t>.</m:t>
                              </m:r>
                              <m:r>
                                <a:rPr lang="en-US" altLang="zh-CN" sz="1600">
                                  <a:solidFill>
                                    <a:prstClr val="black"/>
                                  </a:solidFill>
                                  <a:latin typeface="Cambria Math" panose="02040503050406030204" pitchFamily="18" charset="0"/>
                                </a:rPr>
                                <m:t>35</m:t>
                              </m:r>
                            </m:e>
                          </m:eqArr>
                        </m:e>
                      </m:d>
                      <m:r>
                        <a:rPr lang="en-US" altLang="zh-CN" sz="1600">
                          <a:solidFill>
                            <a:prstClr val="black"/>
                          </a:solidFill>
                          <a:latin typeface="Cambria Math" panose="02040503050406030204" pitchFamily="18" charset="0"/>
                        </a:rPr>
                        <m:t> </m:t>
                      </m:r>
                    </m:oMath>
                  </m:oMathPara>
                </a14:m>
                <a:endParaRPr lang="en-US" altLang="zh-CN" sz="1600" dirty="0" smtClean="0">
                  <a:solidFill>
                    <a:prstClr val="black"/>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sz="1600">
                          <a:solidFill>
                            <a:prstClr val="black"/>
                          </a:solidFill>
                          <a:latin typeface="Cambria Math" panose="02040503050406030204" pitchFamily="18" charset="0"/>
                        </a:rPr>
                        <m:t>  </m:t>
                      </m:r>
                      <m:sSub>
                        <m:sSubPr>
                          <m:ctrlPr>
                            <a:rPr lang="en-US" altLang="zh-CN" sz="1600" i="1">
                              <a:solidFill>
                                <a:prstClr val="black"/>
                              </a:solidFill>
                              <a:latin typeface="Cambria Math" panose="02040503050406030204"/>
                            </a:rPr>
                          </m:ctrlPr>
                        </m:sSubPr>
                        <m:e>
                          <m:r>
                            <a:rPr lang="en-US" altLang="zh-CN" sz="1600">
                              <a:solidFill>
                                <a:prstClr val="black"/>
                              </a:solidFill>
                              <a:latin typeface="Cambria Math" panose="02040503050406030204" pitchFamily="18" charset="0"/>
                            </a:rPr>
                            <m:t>𝐿</m:t>
                          </m:r>
                        </m:e>
                        <m:sub>
                          <m:r>
                            <a:rPr lang="en-US" altLang="zh-CN" sz="1600">
                              <a:solidFill>
                                <a:prstClr val="black"/>
                              </a:solidFill>
                              <a:latin typeface="Cambria Math" panose="02040503050406030204" pitchFamily="18" charset="0"/>
                            </a:rPr>
                            <m:t>4</m:t>
                          </m:r>
                        </m:sub>
                      </m:sSub>
                      <m:d>
                        <m:dPr>
                          <m:ctrlPr>
                            <a:rPr lang="en-US" altLang="zh-CN" sz="1600" i="1">
                              <a:solidFill>
                                <a:prstClr val="black"/>
                              </a:solidFill>
                              <a:latin typeface="Cambria Math" panose="02040503050406030204"/>
                            </a:rPr>
                          </m:ctrlPr>
                        </m:dPr>
                        <m:e>
                          <m:r>
                            <a:rPr lang="en-US" altLang="zh-CN" sz="1600">
                              <a:solidFill>
                                <a:prstClr val="black"/>
                              </a:solidFill>
                              <a:latin typeface="Cambria Math" panose="02040503050406030204" pitchFamily="18" charset="0"/>
                            </a:rPr>
                            <m:t>𝑋</m:t>
                          </m:r>
                        </m:e>
                      </m:d>
                      <m:r>
                        <a:rPr lang="en-US" altLang="zh-CN" sz="1600">
                          <a:solidFill>
                            <a:prstClr val="black"/>
                          </a:solidFill>
                          <a:latin typeface="Cambria Math" panose="02040503050406030204" pitchFamily="18" charset="0"/>
                        </a:rPr>
                        <m:t>=</m:t>
                      </m:r>
                      <m:d>
                        <m:dPr>
                          <m:begChr m:val="{"/>
                          <m:endChr m:val=""/>
                          <m:ctrlPr>
                            <a:rPr lang="en-US" altLang="zh-CN" sz="1600" i="1">
                              <a:solidFill>
                                <a:prstClr val="black"/>
                              </a:solidFill>
                              <a:latin typeface="Cambria Math" panose="02040503050406030204"/>
                            </a:rPr>
                          </m:ctrlPr>
                        </m:dPr>
                        <m:e>
                          <m:eqArr>
                            <m:eqArrPr>
                              <m:ctrlPr>
                                <a:rPr lang="en-US" altLang="zh-CN" sz="1600" i="1">
                                  <a:solidFill>
                                    <a:prstClr val="black"/>
                                  </a:solidFill>
                                  <a:latin typeface="Cambria Math" panose="02040503050406030204"/>
                                </a:rPr>
                              </m:ctrlPr>
                            </m:eqArrPr>
                            <m:e>
                              <m:r>
                                <a:rPr lang="en-US" altLang="zh-CN" sz="1600">
                                  <a:solidFill>
                                    <a:prstClr val="black"/>
                                  </a:solidFill>
                                  <a:latin typeface="Cambria Math" panose="02040503050406030204" pitchFamily="18" charset="0"/>
                                </a:rPr>
                                <m:t>1</m:t>
                              </m:r>
                              <m:r>
                                <a:rPr lang="en-US" altLang="zh-CN" sz="1600">
                                  <a:solidFill>
                                    <a:prstClr val="black"/>
                                  </a:solidFill>
                                  <a:latin typeface="Cambria Math" panose="02040503050406030204" pitchFamily="18" charset="0"/>
                                </a:rPr>
                                <m:t>,</m:t>
                              </m:r>
                              <m:r>
                                <a:rPr lang="en-US" altLang="zh-CN" sz="1600">
                                  <a:solidFill>
                                    <a:prstClr val="black"/>
                                  </a:solidFill>
                                  <a:latin typeface="Cambria Math" panose="02040503050406030204" pitchFamily="18" charset="0"/>
                                </a:rPr>
                                <m:t>𝑋</m:t>
                              </m:r>
                              <m:r>
                                <a:rPr lang="en-US" altLang="zh-CN" sz="1600">
                                  <a:solidFill>
                                    <a:prstClr val="black"/>
                                  </a:solidFill>
                                  <a:latin typeface="Cambria Math" panose="02040503050406030204" pitchFamily="18" charset="0"/>
                                </a:rPr>
                                <m:t>≤</m:t>
                              </m:r>
                              <m:r>
                                <a:rPr lang="en-US" altLang="zh-CN" sz="1600">
                                  <a:solidFill>
                                    <a:prstClr val="black"/>
                                  </a:solidFill>
                                  <a:latin typeface="Cambria Math" panose="02040503050406030204" pitchFamily="18" charset="0"/>
                                </a:rPr>
                                <m:t>1</m:t>
                              </m:r>
                            </m:e>
                            <m:e>
                              <m:r>
                                <a:rPr lang="en-US" altLang="zh-CN" sz="1600">
                                  <a:solidFill>
                                    <a:prstClr val="black"/>
                                  </a:solidFill>
                                  <a:latin typeface="Cambria Math" panose="02040503050406030204" pitchFamily="18" charset="0"/>
                                </a:rPr>
                                <m:t>−</m:t>
                              </m:r>
                              <m:r>
                                <a:rPr lang="en-US" altLang="zh-CN" sz="1600">
                                  <a:solidFill>
                                    <a:prstClr val="black"/>
                                  </a:solidFill>
                                  <a:latin typeface="Cambria Math" panose="02040503050406030204" pitchFamily="18" charset="0"/>
                                </a:rPr>
                                <m:t>1</m:t>
                              </m:r>
                              <m:r>
                                <a:rPr lang="en-US" altLang="zh-CN" sz="1600">
                                  <a:solidFill>
                                    <a:prstClr val="black"/>
                                  </a:solidFill>
                                  <a:latin typeface="Cambria Math" panose="02040503050406030204" pitchFamily="18" charset="0"/>
                                </a:rPr>
                                <m:t>,</m:t>
                              </m:r>
                              <m:r>
                                <a:rPr lang="en-US" altLang="zh-CN" sz="1600">
                                  <a:solidFill>
                                    <a:prstClr val="black"/>
                                  </a:solidFill>
                                  <a:latin typeface="Cambria Math" panose="02040503050406030204" pitchFamily="18" charset="0"/>
                                </a:rPr>
                                <m:t>𝑋</m:t>
                              </m:r>
                              <m:r>
                                <a:rPr lang="en-US" altLang="zh-CN" sz="1600">
                                  <a:solidFill>
                                    <a:prstClr val="black"/>
                                  </a:solidFill>
                                  <a:latin typeface="Cambria Math" panose="02040503050406030204" pitchFamily="18" charset="0"/>
                                </a:rPr>
                                <m:t>&gt;</m:t>
                              </m:r>
                              <m:r>
                                <a:rPr lang="en-US" altLang="zh-CN" sz="1600">
                                  <a:solidFill>
                                    <a:prstClr val="black"/>
                                  </a:solidFill>
                                  <a:latin typeface="Cambria Math" panose="02040503050406030204" pitchFamily="18" charset="0"/>
                                </a:rPr>
                                <m:t>1</m:t>
                              </m:r>
                              <m:r>
                                <a:rPr lang="en-US" altLang="zh-CN" sz="1600">
                                  <a:solidFill>
                                    <a:prstClr val="black"/>
                                  </a:solidFill>
                                  <a:latin typeface="Cambria Math" panose="02040503050406030204" pitchFamily="18" charset="0"/>
                                </a:rPr>
                                <m:t>  </m:t>
                              </m:r>
                            </m:e>
                          </m:eqArr>
                        </m:e>
                      </m:d>
                      <m:r>
                        <a:rPr lang="en-US" altLang="zh-CN" sz="1600">
                          <a:solidFill>
                            <a:prstClr val="black"/>
                          </a:solidFill>
                          <a:latin typeface="Cambria Math" panose="02040503050406030204" pitchFamily="18" charset="0"/>
                        </a:rPr>
                        <m:t> </m:t>
                      </m:r>
                      <m:sSub>
                        <m:sSubPr>
                          <m:ctrlPr>
                            <a:rPr lang="en-US" altLang="zh-CN" sz="1600" i="1">
                              <a:solidFill>
                                <a:prstClr val="black"/>
                              </a:solidFill>
                              <a:latin typeface="Cambria Math" panose="02040503050406030204"/>
                            </a:rPr>
                          </m:ctrlPr>
                        </m:sSubPr>
                        <m:e>
                          <m:r>
                            <a:rPr lang="en-US" altLang="zh-CN" sz="1600">
                              <a:solidFill>
                                <a:prstClr val="black"/>
                              </a:solidFill>
                              <a:latin typeface="Cambria Math" panose="02040503050406030204" pitchFamily="18" charset="0"/>
                            </a:rPr>
                            <m:t>𝐿</m:t>
                          </m:r>
                        </m:e>
                        <m:sub>
                          <m:r>
                            <a:rPr lang="en-US" altLang="zh-CN" sz="1600">
                              <a:solidFill>
                                <a:prstClr val="black"/>
                              </a:solidFill>
                              <a:latin typeface="Cambria Math" panose="02040503050406030204" pitchFamily="18" charset="0"/>
                            </a:rPr>
                            <m:t>5</m:t>
                          </m:r>
                        </m:sub>
                      </m:sSub>
                      <m:d>
                        <m:dPr>
                          <m:ctrlPr>
                            <a:rPr lang="en-US" altLang="zh-CN" sz="1600" i="1">
                              <a:solidFill>
                                <a:prstClr val="black"/>
                              </a:solidFill>
                              <a:latin typeface="Cambria Math" panose="02040503050406030204"/>
                            </a:rPr>
                          </m:ctrlPr>
                        </m:dPr>
                        <m:e>
                          <m:r>
                            <a:rPr lang="en-US" altLang="zh-CN" sz="1600">
                              <a:solidFill>
                                <a:prstClr val="black"/>
                              </a:solidFill>
                              <a:latin typeface="Cambria Math" panose="02040503050406030204" pitchFamily="18" charset="0"/>
                            </a:rPr>
                            <m:t>𝑋</m:t>
                          </m:r>
                        </m:e>
                      </m:d>
                      <m:r>
                        <a:rPr lang="en-US" altLang="zh-CN" sz="1600">
                          <a:solidFill>
                            <a:prstClr val="black"/>
                          </a:solidFill>
                          <a:latin typeface="Cambria Math" panose="02040503050406030204" pitchFamily="18" charset="0"/>
                        </a:rPr>
                        <m:t>=</m:t>
                      </m:r>
                      <m:d>
                        <m:dPr>
                          <m:begChr m:val="{"/>
                          <m:endChr m:val=""/>
                          <m:ctrlPr>
                            <a:rPr lang="en-US" altLang="zh-CN" sz="1600" i="1">
                              <a:solidFill>
                                <a:prstClr val="black"/>
                              </a:solidFill>
                              <a:latin typeface="Cambria Math" panose="02040503050406030204"/>
                            </a:rPr>
                          </m:ctrlPr>
                        </m:dPr>
                        <m:e>
                          <m:eqArr>
                            <m:eqArrPr>
                              <m:ctrlPr>
                                <a:rPr lang="en-US" altLang="zh-CN" sz="1600" i="1">
                                  <a:solidFill>
                                    <a:prstClr val="black"/>
                                  </a:solidFill>
                                  <a:latin typeface="Cambria Math" panose="02040503050406030204"/>
                                </a:rPr>
                              </m:ctrlPr>
                            </m:eqArrPr>
                            <m:e>
                              <m:r>
                                <a:rPr lang="en-US" altLang="zh-CN" sz="1600">
                                  <a:solidFill>
                                    <a:prstClr val="black"/>
                                  </a:solidFill>
                                  <a:latin typeface="Cambria Math" panose="02040503050406030204" pitchFamily="18" charset="0"/>
                                </a:rPr>
                                <m:t>1</m:t>
                              </m:r>
                              <m:r>
                                <a:rPr lang="en-US" altLang="zh-CN" sz="1600">
                                  <a:solidFill>
                                    <a:prstClr val="black"/>
                                  </a:solidFill>
                                  <a:latin typeface="Cambria Math" panose="02040503050406030204" pitchFamily="18" charset="0"/>
                                </a:rPr>
                                <m:t>,</m:t>
                              </m:r>
                              <m:r>
                                <a:rPr lang="en-US" altLang="zh-CN" sz="1600">
                                  <a:solidFill>
                                    <a:prstClr val="black"/>
                                  </a:solidFill>
                                  <a:latin typeface="Cambria Math" panose="02040503050406030204" pitchFamily="18" charset="0"/>
                                </a:rPr>
                                <m:t>𝑋</m:t>
                              </m:r>
                              <m:r>
                                <a:rPr lang="en-US" altLang="zh-CN" sz="1600">
                                  <a:solidFill>
                                    <a:prstClr val="black"/>
                                  </a:solidFill>
                                  <a:latin typeface="Cambria Math" panose="02040503050406030204" pitchFamily="18" charset="0"/>
                                </a:rPr>
                                <m:t>≤</m:t>
                              </m:r>
                              <m:r>
                                <a:rPr lang="en-US" altLang="zh-CN" sz="1600">
                                  <a:solidFill>
                                    <a:prstClr val="black"/>
                                  </a:solidFill>
                                  <a:latin typeface="Cambria Math" panose="02040503050406030204" pitchFamily="18" charset="0"/>
                                </a:rPr>
                                <m:t>0</m:t>
                              </m:r>
                              <m:r>
                                <a:rPr lang="en-US" altLang="zh-CN" sz="1600">
                                  <a:solidFill>
                                    <a:prstClr val="black"/>
                                  </a:solidFill>
                                  <a:latin typeface="Cambria Math" panose="02040503050406030204" pitchFamily="18" charset="0"/>
                                </a:rPr>
                                <m:t>.</m:t>
                              </m:r>
                              <m:r>
                                <a:rPr lang="en-US" altLang="zh-CN" sz="1600">
                                  <a:solidFill>
                                    <a:prstClr val="black"/>
                                  </a:solidFill>
                                  <a:latin typeface="Cambria Math" panose="02040503050406030204" pitchFamily="18" charset="0"/>
                                </a:rPr>
                                <m:t>4</m:t>
                              </m:r>
                            </m:e>
                            <m:e>
                              <m:r>
                                <a:rPr lang="en-US" altLang="zh-CN" sz="1600">
                                  <a:solidFill>
                                    <a:prstClr val="black"/>
                                  </a:solidFill>
                                  <a:latin typeface="Cambria Math" panose="02040503050406030204" pitchFamily="18" charset="0"/>
                                </a:rPr>
                                <m:t>−</m:t>
                              </m:r>
                              <m:r>
                                <a:rPr lang="en-US" altLang="zh-CN" sz="1600">
                                  <a:solidFill>
                                    <a:prstClr val="black"/>
                                  </a:solidFill>
                                  <a:latin typeface="Cambria Math" panose="02040503050406030204" pitchFamily="18" charset="0"/>
                                </a:rPr>
                                <m:t>1</m:t>
                              </m:r>
                              <m:r>
                                <a:rPr lang="en-US" altLang="zh-CN" sz="1600">
                                  <a:solidFill>
                                    <a:prstClr val="black"/>
                                  </a:solidFill>
                                  <a:latin typeface="Cambria Math" panose="02040503050406030204" pitchFamily="18" charset="0"/>
                                </a:rPr>
                                <m:t>,</m:t>
                              </m:r>
                              <m:r>
                                <a:rPr lang="en-US" altLang="zh-CN" sz="1600">
                                  <a:solidFill>
                                    <a:prstClr val="black"/>
                                  </a:solidFill>
                                  <a:latin typeface="Cambria Math" panose="02040503050406030204" pitchFamily="18" charset="0"/>
                                </a:rPr>
                                <m:t>𝑋</m:t>
                              </m:r>
                              <m:r>
                                <a:rPr lang="en-US" altLang="zh-CN" sz="1600">
                                  <a:solidFill>
                                    <a:prstClr val="black"/>
                                  </a:solidFill>
                                  <a:latin typeface="Cambria Math" panose="02040503050406030204" pitchFamily="18" charset="0"/>
                                </a:rPr>
                                <m:t>&gt;</m:t>
                              </m:r>
                              <m:r>
                                <a:rPr lang="en-US" altLang="zh-CN" sz="1600">
                                  <a:solidFill>
                                    <a:prstClr val="black"/>
                                  </a:solidFill>
                                  <a:latin typeface="Cambria Math" panose="02040503050406030204" pitchFamily="18" charset="0"/>
                                </a:rPr>
                                <m:t>0</m:t>
                              </m:r>
                              <m:r>
                                <a:rPr lang="en-US" altLang="zh-CN" sz="1600">
                                  <a:solidFill>
                                    <a:prstClr val="black"/>
                                  </a:solidFill>
                                  <a:latin typeface="Cambria Math" panose="02040503050406030204" pitchFamily="18" charset="0"/>
                                </a:rPr>
                                <m:t>.</m:t>
                              </m:r>
                              <m:r>
                                <a:rPr lang="en-US" altLang="zh-CN" sz="1600">
                                  <a:solidFill>
                                    <a:prstClr val="black"/>
                                  </a:solidFill>
                                  <a:latin typeface="Cambria Math" panose="02040503050406030204" pitchFamily="18" charset="0"/>
                                </a:rPr>
                                <m:t>4</m:t>
                              </m:r>
                            </m:e>
                          </m:eqArr>
                        </m:e>
                      </m:d>
                    </m:oMath>
                  </m:oMathPara>
                </a14:m>
                <a:endParaRPr lang="en-US" altLang="zh-CN" sz="1600" dirty="0" smtClean="0">
                  <a:solidFill>
                    <a:prstClr val="black"/>
                  </a:solidFill>
                  <a:latin typeface="+mn-ea"/>
                </a:endParaRPr>
              </a:p>
              <a:p>
                <a:r>
                  <a:rPr lang="zh-CN" altLang="en-US" sz="2000" dirty="0">
                    <a:solidFill>
                      <a:prstClr val="black"/>
                    </a:solidFill>
                    <a:latin typeface="+mn-ea"/>
                  </a:rPr>
                  <a:t>令</a:t>
                </a:r>
                <a14:m>
                  <m:oMath xmlns:m="http://schemas.openxmlformats.org/officeDocument/2006/math">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𝐶</m:t>
                        </m:r>
                      </m:e>
                      <m:sub>
                        <m:r>
                          <a:rPr lang="en-US" altLang="zh-CN" sz="2000">
                            <a:solidFill>
                              <a:prstClr val="black"/>
                            </a:solidFill>
                            <a:latin typeface="Cambria Math" panose="02040503050406030204"/>
                          </a:rPr>
                          <m:t>1</m:t>
                        </m:r>
                      </m:sub>
                    </m:sSub>
                    <m:r>
                      <a:rPr lang="en-US" altLang="zh-CN" sz="2000">
                        <a:solidFill>
                          <a:prstClr val="black"/>
                        </a:solidFill>
                        <a:latin typeface="Cambria Math" panose="02040503050406030204"/>
                      </a:rPr>
                      <m:t>,</m:t>
                    </m:r>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𝐶</m:t>
                        </m:r>
                      </m:e>
                      <m:sub>
                        <m:r>
                          <a:rPr lang="en-US" altLang="zh-CN" sz="2000">
                            <a:solidFill>
                              <a:prstClr val="black"/>
                            </a:solidFill>
                            <a:latin typeface="Cambria Math" panose="02040503050406030204"/>
                          </a:rPr>
                          <m:t>2</m:t>
                        </m:r>
                      </m:sub>
                    </m:sSub>
                    <m:r>
                      <a:rPr lang="en-US" altLang="zh-CN" sz="2000">
                        <a:solidFill>
                          <a:prstClr val="black"/>
                        </a:solidFill>
                        <a:latin typeface="Cambria Math" panose="02040503050406030204"/>
                      </a:rPr>
                      <m:t>,</m:t>
                    </m:r>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𝐶</m:t>
                        </m:r>
                      </m:e>
                      <m:sub>
                        <m:r>
                          <a:rPr lang="en-US" altLang="zh-CN" sz="2000">
                            <a:solidFill>
                              <a:prstClr val="black"/>
                            </a:solidFill>
                            <a:latin typeface="Cambria Math" panose="02040503050406030204"/>
                          </a:rPr>
                          <m:t>3</m:t>
                        </m:r>
                      </m:sub>
                    </m:sSub>
                    <m:r>
                      <a:rPr lang="en-US" altLang="zh-CN" sz="2000">
                        <a:solidFill>
                          <a:prstClr val="black"/>
                        </a:solidFill>
                        <a:latin typeface="Cambria Math" panose="02040503050406030204"/>
                      </a:rPr>
                      <m:t>,</m:t>
                    </m:r>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𝐶</m:t>
                        </m:r>
                      </m:e>
                      <m:sub>
                        <m:r>
                          <a:rPr lang="en-US" altLang="zh-CN" sz="2000">
                            <a:solidFill>
                              <a:prstClr val="black"/>
                            </a:solidFill>
                            <a:latin typeface="Cambria Math" panose="02040503050406030204"/>
                          </a:rPr>
                          <m:t>4</m:t>
                        </m:r>
                      </m:sub>
                    </m:sSub>
                    <m:r>
                      <a:rPr lang="en-US" altLang="zh-CN" sz="2000">
                        <a:solidFill>
                          <a:prstClr val="black"/>
                        </a:solidFill>
                        <a:latin typeface="Cambria Math" panose="02040503050406030204"/>
                      </a:rPr>
                      <m:t>,</m:t>
                    </m:r>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𝐶</m:t>
                        </m:r>
                      </m:e>
                      <m:sub>
                        <m:r>
                          <a:rPr lang="en-US" altLang="zh-CN" sz="2000">
                            <a:solidFill>
                              <a:prstClr val="black"/>
                            </a:solidFill>
                            <a:latin typeface="Cambria Math" panose="02040503050406030204"/>
                          </a:rPr>
                          <m:t>5</m:t>
                        </m:r>
                      </m:sub>
                    </m:sSub>
                  </m:oMath>
                </a14:m>
                <a:r>
                  <a:rPr lang="zh-CN" altLang="en-US" sz="2000" dirty="0">
                    <a:solidFill>
                      <a:prstClr val="black"/>
                    </a:solidFill>
                    <a:latin typeface="+mn-ea"/>
                  </a:rPr>
                  <a:t>分别表示弱分类器</a:t>
                </a:r>
                <a14:m>
                  <m:oMath xmlns:m="http://schemas.openxmlformats.org/officeDocument/2006/math">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𝐿</m:t>
                        </m:r>
                      </m:e>
                      <m:sub>
                        <m:r>
                          <a:rPr lang="en-US" altLang="zh-CN" sz="2000">
                            <a:solidFill>
                              <a:prstClr val="black"/>
                            </a:solidFill>
                            <a:latin typeface="Cambria Math" panose="02040503050406030204"/>
                          </a:rPr>
                          <m:t>1</m:t>
                        </m:r>
                      </m:sub>
                    </m:sSub>
                    <m:r>
                      <a:rPr lang="en-US" altLang="zh-CN" sz="2000">
                        <a:solidFill>
                          <a:prstClr val="black"/>
                        </a:solidFill>
                        <a:latin typeface="Cambria Math" panose="02040503050406030204"/>
                      </a:rPr>
                      <m:t>,</m:t>
                    </m:r>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𝐿</m:t>
                        </m:r>
                      </m:e>
                      <m:sub>
                        <m:r>
                          <a:rPr lang="en-US" altLang="zh-CN" sz="2000">
                            <a:solidFill>
                              <a:prstClr val="black"/>
                            </a:solidFill>
                            <a:latin typeface="Cambria Math" panose="02040503050406030204"/>
                          </a:rPr>
                          <m:t>2</m:t>
                        </m:r>
                      </m:sub>
                    </m:sSub>
                    <m:r>
                      <a:rPr lang="en-US" altLang="zh-CN" sz="2000">
                        <a:solidFill>
                          <a:prstClr val="black"/>
                        </a:solidFill>
                        <a:latin typeface="Cambria Math" panose="02040503050406030204"/>
                      </a:rPr>
                      <m:t>,</m:t>
                    </m:r>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𝐿</m:t>
                        </m:r>
                      </m:e>
                      <m:sub>
                        <m:r>
                          <a:rPr lang="en-US" altLang="zh-CN" sz="2000">
                            <a:solidFill>
                              <a:prstClr val="black"/>
                            </a:solidFill>
                            <a:latin typeface="Cambria Math" panose="02040503050406030204"/>
                          </a:rPr>
                          <m:t>3</m:t>
                        </m:r>
                      </m:sub>
                    </m:sSub>
                    <m:r>
                      <a:rPr lang="en-US" altLang="zh-CN" sz="2000">
                        <a:solidFill>
                          <a:prstClr val="black"/>
                        </a:solidFill>
                        <a:latin typeface="Cambria Math" panose="02040503050406030204"/>
                      </a:rPr>
                      <m:t>,</m:t>
                    </m:r>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𝐿</m:t>
                        </m:r>
                      </m:e>
                      <m:sub>
                        <m:r>
                          <a:rPr lang="en-US" altLang="zh-CN" sz="2000">
                            <a:solidFill>
                              <a:prstClr val="black"/>
                            </a:solidFill>
                            <a:latin typeface="Cambria Math" panose="02040503050406030204"/>
                          </a:rPr>
                          <m:t>4</m:t>
                        </m:r>
                      </m:sub>
                    </m:sSub>
                    <m:r>
                      <a:rPr lang="en-US" altLang="zh-CN" sz="2000">
                        <a:solidFill>
                          <a:prstClr val="black"/>
                        </a:solidFill>
                        <a:latin typeface="Cambria Math" panose="02040503050406030204"/>
                      </a:rPr>
                      <m:t>,</m:t>
                    </m:r>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𝐿</m:t>
                        </m:r>
                      </m:e>
                      <m:sub>
                        <m:r>
                          <a:rPr lang="en-US" altLang="zh-CN" sz="2000">
                            <a:solidFill>
                              <a:prstClr val="black"/>
                            </a:solidFill>
                            <a:latin typeface="Cambria Math" panose="02040503050406030204"/>
                          </a:rPr>
                          <m:t>5</m:t>
                        </m:r>
                      </m:sub>
                    </m:sSub>
                  </m:oMath>
                </a14:m>
                <a:r>
                  <a:rPr lang="zh-CN" altLang="en-US" sz="2000" dirty="0">
                    <a:solidFill>
                      <a:prstClr val="black"/>
                    </a:solidFill>
                    <a:latin typeface="+mn-ea"/>
                  </a:rPr>
                  <a:t>的分类准确率，则对于表所示样本数据集</a:t>
                </a:r>
                <a14:m>
                  <m:oMath xmlns:m="http://schemas.openxmlformats.org/officeDocument/2006/math">
                    <m:r>
                      <a:rPr lang="en-US" altLang="zh-CN" sz="2000">
                        <a:solidFill>
                          <a:prstClr val="black"/>
                        </a:solidFill>
                        <a:latin typeface="Cambria Math" panose="02040503050406030204"/>
                      </a:rPr>
                      <m:t>𝐷</m:t>
                    </m:r>
                  </m:oMath>
                </a14:m>
                <a:r>
                  <a:rPr lang="zh-CN" altLang="en-US" sz="2000" dirty="0">
                    <a:solidFill>
                      <a:prstClr val="black"/>
                    </a:solidFill>
                    <a:latin typeface="+mn-ea"/>
                  </a:rPr>
                  <a:t>，不难得到</a:t>
                </a:r>
                <a14:m>
                  <m:oMath xmlns:m="http://schemas.openxmlformats.org/officeDocument/2006/math">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𝐶</m:t>
                        </m:r>
                      </m:e>
                      <m:sub>
                        <m:r>
                          <a:rPr lang="en-US" altLang="zh-CN" sz="2000">
                            <a:solidFill>
                              <a:prstClr val="black"/>
                            </a:solidFill>
                            <a:latin typeface="Cambria Math" panose="02040503050406030204"/>
                          </a:rPr>
                          <m:t>1</m:t>
                        </m:r>
                      </m:sub>
                    </m:sSub>
                  </m:oMath>
                </a14:m>
                <a:r>
                  <a:rPr lang="en-US" altLang="zh-CN" sz="2000" dirty="0">
                    <a:solidFill>
                      <a:prstClr val="black"/>
                    </a:solidFill>
                    <a:latin typeface="+mn-ea"/>
                  </a:rPr>
                  <a:t>= 70%</a:t>
                </a:r>
                <a:r>
                  <a:rPr lang="zh-CN" altLang="en-US" sz="2000" dirty="0">
                    <a:solidFill>
                      <a:prstClr val="black"/>
                    </a:solidFill>
                    <a:latin typeface="+mn-ea"/>
                  </a:rPr>
                  <a:t>，</a:t>
                </a:r>
                <a14:m>
                  <m:oMath xmlns:m="http://schemas.openxmlformats.org/officeDocument/2006/math">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𝐶</m:t>
                        </m:r>
                      </m:e>
                      <m:sub>
                        <m:r>
                          <a:rPr lang="en-US" altLang="zh-CN" sz="2000">
                            <a:solidFill>
                              <a:prstClr val="black"/>
                            </a:solidFill>
                            <a:latin typeface="Cambria Math" panose="02040503050406030204"/>
                          </a:rPr>
                          <m:t>2</m:t>
                        </m:r>
                      </m:sub>
                    </m:sSub>
                  </m:oMath>
                </a14:m>
                <a:r>
                  <a:rPr lang="en-US" altLang="zh-CN" sz="2000" dirty="0">
                    <a:solidFill>
                      <a:prstClr val="black"/>
                    </a:solidFill>
                    <a:latin typeface="+mn-ea"/>
                  </a:rPr>
                  <a:t>= 60%,</a:t>
                </a:r>
                <a14:m>
                  <m:oMath xmlns:m="http://schemas.openxmlformats.org/officeDocument/2006/math">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𝐶</m:t>
                        </m:r>
                      </m:e>
                      <m:sub>
                        <m:r>
                          <a:rPr lang="en-US" altLang="zh-CN" sz="2000">
                            <a:solidFill>
                              <a:prstClr val="black"/>
                            </a:solidFill>
                            <a:latin typeface="Cambria Math" panose="02040503050406030204"/>
                          </a:rPr>
                          <m:t>3</m:t>
                        </m:r>
                      </m:sub>
                    </m:sSub>
                  </m:oMath>
                </a14:m>
                <a:r>
                  <a:rPr lang="en-US" altLang="zh-CN" sz="2000" dirty="0">
                    <a:solidFill>
                      <a:prstClr val="black"/>
                    </a:solidFill>
                    <a:latin typeface="+mn-ea"/>
                  </a:rPr>
                  <a:t>= 90%</a:t>
                </a:r>
                <a:r>
                  <a:rPr lang="zh-CN" altLang="en-US" sz="2000" dirty="0">
                    <a:solidFill>
                      <a:prstClr val="black"/>
                    </a:solidFill>
                    <a:latin typeface="+mn-ea"/>
                  </a:rPr>
                  <a:t>、</a:t>
                </a:r>
                <a14:m>
                  <m:oMath xmlns:m="http://schemas.openxmlformats.org/officeDocument/2006/math">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𝐶</m:t>
                        </m:r>
                      </m:e>
                      <m:sub>
                        <m:r>
                          <a:rPr lang="en-US" altLang="zh-CN" sz="2000">
                            <a:solidFill>
                              <a:prstClr val="black"/>
                            </a:solidFill>
                            <a:latin typeface="Cambria Math" panose="02040503050406030204"/>
                          </a:rPr>
                          <m:t>4</m:t>
                        </m:r>
                      </m:sub>
                    </m:sSub>
                  </m:oMath>
                </a14:m>
                <a:r>
                  <a:rPr lang="en-US" altLang="zh-CN" sz="2000" dirty="0">
                    <a:solidFill>
                      <a:prstClr val="black"/>
                    </a:solidFill>
                    <a:latin typeface="+mn-ea"/>
                  </a:rPr>
                  <a:t> = 50%</a:t>
                </a:r>
                <a:r>
                  <a:rPr lang="zh-CN" altLang="en-US" sz="2000" dirty="0">
                    <a:solidFill>
                      <a:prstClr val="black"/>
                    </a:solidFill>
                    <a:latin typeface="+mn-ea"/>
                  </a:rPr>
                  <a:t>、</a:t>
                </a:r>
                <a14:m>
                  <m:oMath xmlns:m="http://schemas.openxmlformats.org/officeDocument/2006/math">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𝐶</m:t>
                        </m:r>
                      </m:e>
                      <m:sub>
                        <m:r>
                          <a:rPr lang="en-US" altLang="zh-CN" sz="2000">
                            <a:solidFill>
                              <a:prstClr val="black"/>
                            </a:solidFill>
                            <a:latin typeface="Cambria Math" panose="02040503050406030204"/>
                          </a:rPr>
                          <m:t>5</m:t>
                        </m:r>
                      </m:sub>
                    </m:sSub>
                  </m:oMath>
                </a14:m>
                <a:r>
                  <a:rPr lang="en-US" altLang="zh-CN" sz="2000" dirty="0">
                    <a:solidFill>
                      <a:prstClr val="black"/>
                    </a:solidFill>
                    <a:latin typeface="+mn-ea"/>
                  </a:rPr>
                  <a:t>= 70%</a:t>
                </a:r>
                <a:endParaRPr lang="en-US" altLang="zh-CN" sz="2000" dirty="0">
                  <a:solidFill>
                    <a:prstClr val="black"/>
                  </a:solidFill>
                  <a:latin typeface="+mn-ea"/>
                </a:endParaRPr>
              </a:p>
              <a:p>
                <a:endParaRPr lang="en-US" altLang="zh-CN" sz="2000" dirty="0">
                  <a:latin typeface="+mn-ea"/>
                  <a:cs typeface="+mn-ea"/>
                </a:endParaRPr>
              </a:p>
            </p:txBody>
          </p:sp>
        </mc:Choice>
        <mc:Fallback>
          <p:sp>
            <p:nvSpPr>
              <p:cNvPr id="3" name="副标题 2"/>
              <p:cNvSpPr>
                <a:spLocks noRot="1" noChangeAspect="1" noMove="1" noResize="1" noEditPoints="1" noAdjustHandles="1" noChangeArrowheads="1" noChangeShapeType="1" noTextEdit="1"/>
              </p:cNvSpPr>
              <p:nvPr>
                <p:ph type="subTitle" idx="4294967295"/>
              </p:nvPr>
            </p:nvSpPr>
            <p:spPr>
              <a:xfrm>
                <a:off x="395536" y="1124744"/>
                <a:ext cx="8352928" cy="5256584"/>
              </a:xfrm>
              <a:prstGeom prst="rect">
                <a:avLst/>
              </a:prstGeom>
              <a:blipFill rotWithShape="1">
                <a:blip r:embed="rId1"/>
                <a:stretch>
                  <a:fillRect l="-7" t="-3" r="-1588" b="-12571"/>
                </a:stretch>
              </a:blipFill>
            </p:spPr>
            <p:txBody>
              <a:bodyPr/>
              <a:lstStyle/>
              <a:p>
                <a:r>
                  <a:rPr lang="zh-CN" altLang="en-US">
                    <a:noFill/>
                  </a:rPr>
                  <a:t> </a:t>
                </a:r>
              </a:p>
            </p:txBody>
          </p:sp>
        </mc:Fallback>
      </mc:AlternateContent>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908720"/>
            <a:ext cx="6408712" cy="3307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en-US" altLang="zh-CN" b="1" dirty="0">
                <a:latin typeface="黑体" panose="02010609060101010101" pitchFamily="49" charset="-122"/>
                <a:ea typeface="黑体" panose="02010609060101010101" pitchFamily="49" charset="-122"/>
              </a:rPr>
              <a:t>Bagging</a:t>
            </a:r>
            <a:r>
              <a:rPr lang="zh-CN" altLang="en-US" b="1" dirty="0">
                <a:latin typeface="黑体" panose="02010609060101010101" pitchFamily="49" charset="-122"/>
                <a:ea typeface="黑体" panose="02010609060101010101" pitchFamily="49" charset="-122"/>
              </a:rPr>
              <a:t>集成策略</a:t>
            </a:r>
            <a:endParaRPr lang="en-US" altLang="zh-CN" b="1"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3" name="副标题 2"/>
              <p:cNvSpPr>
                <a:spLocks noGrp="1"/>
              </p:cNvSpPr>
              <p:nvPr>
                <p:ph type="subTitle" idx="4294967295"/>
              </p:nvPr>
            </p:nvSpPr>
            <p:spPr>
              <a:xfrm>
                <a:off x="395536" y="1124744"/>
                <a:ext cx="8352928" cy="5256584"/>
              </a:xfrm>
              <a:prstGeom prst="rect">
                <a:avLst/>
              </a:prstGeom>
            </p:spPr>
            <p:txBody>
              <a:bodyPr/>
              <a:lstStyle/>
              <a:p>
                <a:endParaRPr lang="en-US" altLang="zh-CN" sz="2400" b="1" dirty="0" smtClean="0">
                  <a:latin typeface="黑体" panose="02010609060101010101" pitchFamily="49" charset="-122"/>
                  <a:ea typeface="黑体" panose="02010609060101010101" pitchFamily="49" charset="-122"/>
                </a:endParaRPr>
              </a:p>
              <a:p>
                <a:pPr marL="0" indent="0">
                  <a:buNone/>
                </a:pPr>
                <a:endParaRPr lang="en-US" altLang="zh-CN" sz="2000" dirty="0" smtClean="0">
                  <a:solidFill>
                    <a:prstClr val="black"/>
                  </a:solidFill>
                  <a:latin typeface="+mn-ea"/>
                </a:endParaRPr>
              </a:p>
              <a:p>
                <a:endParaRPr lang="en-US" altLang="zh-CN" sz="2000" dirty="0" smtClean="0">
                  <a:solidFill>
                    <a:prstClr val="black"/>
                  </a:solidFill>
                  <a:latin typeface="+mn-ea"/>
                </a:endParaRPr>
              </a:p>
              <a:p>
                <a:endParaRPr lang="en-US" altLang="zh-CN" sz="2000" dirty="0" smtClean="0">
                  <a:solidFill>
                    <a:prstClr val="black"/>
                  </a:solidFill>
                  <a:latin typeface="+mn-ea"/>
                </a:endParaRPr>
              </a:p>
              <a:p>
                <a:pPr marL="0" indent="0">
                  <a:buNone/>
                </a:pPr>
                <a:endParaRPr lang="en-US" altLang="zh-CN" sz="2000" dirty="0" smtClean="0">
                  <a:solidFill>
                    <a:prstClr val="black"/>
                  </a:solidFill>
                  <a:latin typeface="+mn-ea"/>
                </a:endParaRPr>
              </a:p>
              <a:p>
                <a:r>
                  <a:rPr lang="zh-CN" altLang="en-US" sz="2000" dirty="0" smtClean="0">
                    <a:solidFill>
                      <a:prstClr val="black"/>
                    </a:solidFill>
                    <a:latin typeface="+mn-ea"/>
                  </a:rPr>
                  <a:t>使用</a:t>
                </a:r>
                <a:r>
                  <a:rPr lang="zh-CN" altLang="en-US" sz="2000" dirty="0">
                    <a:solidFill>
                      <a:prstClr val="black"/>
                    </a:solidFill>
                    <a:latin typeface="+mn-ea"/>
                  </a:rPr>
                  <a:t>相对多数投票法将弱分类器</a:t>
                </a:r>
                <a14:m>
                  <m:oMath xmlns:m="http://schemas.openxmlformats.org/officeDocument/2006/math">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𝐶</m:t>
                        </m:r>
                      </m:e>
                      <m:sub>
                        <m:r>
                          <a:rPr lang="en-US" altLang="zh-CN" sz="2000">
                            <a:solidFill>
                              <a:prstClr val="black"/>
                            </a:solidFill>
                            <a:latin typeface="Cambria Math" panose="02040503050406030204"/>
                          </a:rPr>
                          <m:t>1</m:t>
                        </m:r>
                      </m:sub>
                    </m:sSub>
                    <m:r>
                      <a:rPr lang="en-US" altLang="zh-CN" sz="2000">
                        <a:solidFill>
                          <a:prstClr val="black"/>
                        </a:solidFill>
                        <a:latin typeface="Cambria Math" panose="02040503050406030204"/>
                      </a:rPr>
                      <m:t>,</m:t>
                    </m:r>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𝐶</m:t>
                        </m:r>
                      </m:e>
                      <m:sub>
                        <m:r>
                          <a:rPr lang="en-US" altLang="zh-CN" sz="2000">
                            <a:solidFill>
                              <a:prstClr val="black"/>
                            </a:solidFill>
                            <a:latin typeface="Cambria Math" panose="02040503050406030204"/>
                          </a:rPr>
                          <m:t>2</m:t>
                        </m:r>
                      </m:sub>
                    </m:sSub>
                    <m:r>
                      <a:rPr lang="en-US" altLang="zh-CN" sz="2000">
                        <a:solidFill>
                          <a:prstClr val="black"/>
                        </a:solidFill>
                        <a:latin typeface="Cambria Math" panose="02040503050406030204"/>
                      </a:rPr>
                      <m:t>,</m:t>
                    </m:r>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𝐶</m:t>
                        </m:r>
                      </m:e>
                      <m:sub>
                        <m:r>
                          <a:rPr lang="en-US" altLang="zh-CN" sz="2000">
                            <a:solidFill>
                              <a:prstClr val="black"/>
                            </a:solidFill>
                            <a:latin typeface="Cambria Math" panose="02040503050406030204"/>
                          </a:rPr>
                          <m:t>3</m:t>
                        </m:r>
                      </m:sub>
                    </m:sSub>
                    <m:r>
                      <a:rPr lang="en-US" altLang="zh-CN" sz="2000">
                        <a:solidFill>
                          <a:prstClr val="black"/>
                        </a:solidFill>
                        <a:latin typeface="Cambria Math" panose="02040503050406030204"/>
                      </a:rPr>
                      <m:t>,</m:t>
                    </m:r>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𝐶</m:t>
                        </m:r>
                      </m:e>
                      <m:sub>
                        <m:r>
                          <a:rPr lang="en-US" altLang="zh-CN" sz="2000">
                            <a:solidFill>
                              <a:prstClr val="black"/>
                            </a:solidFill>
                            <a:latin typeface="Cambria Math" panose="02040503050406030204"/>
                          </a:rPr>
                          <m:t>4</m:t>
                        </m:r>
                      </m:sub>
                    </m:sSub>
                    <m:r>
                      <a:rPr lang="en-US" altLang="zh-CN" sz="2000">
                        <a:solidFill>
                          <a:prstClr val="black"/>
                        </a:solidFill>
                        <a:latin typeface="Cambria Math" panose="02040503050406030204"/>
                      </a:rPr>
                      <m:t>,</m:t>
                    </m:r>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𝐶</m:t>
                        </m:r>
                      </m:e>
                      <m:sub>
                        <m:r>
                          <a:rPr lang="en-US" altLang="zh-CN" sz="2000">
                            <a:solidFill>
                              <a:prstClr val="black"/>
                            </a:solidFill>
                            <a:latin typeface="Cambria Math" panose="02040503050406030204"/>
                          </a:rPr>
                          <m:t>5</m:t>
                        </m:r>
                      </m:sub>
                    </m:sSub>
                  </m:oMath>
                </a14:m>
                <a:r>
                  <a:rPr lang="zh-CN" altLang="en-US" sz="2000" dirty="0">
                    <a:solidFill>
                      <a:prstClr val="black"/>
                    </a:solidFill>
                    <a:latin typeface="+mn-ea"/>
                  </a:rPr>
                  <a:t>的分类结果进行融合，得到表所示集成模型分类结果。通过对比表所示预测类别与实际类别，可知 </a:t>
                </a:r>
                <a:r>
                  <a:rPr lang="en-US" altLang="zh-CN" sz="2000" dirty="0">
                    <a:solidFill>
                      <a:prstClr val="black"/>
                    </a:solidFill>
                    <a:latin typeface="+mn-ea"/>
                  </a:rPr>
                  <a:t>Bagging </a:t>
                </a:r>
                <a:r>
                  <a:rPr lang="zh-CN" altLang="en-US" sz="2000" dirty="0">
                    <a:solidFill>
                      <a:prstClr val="black"/>
                    </a:solidFill>
                    <a:latin typeface="+mn-ea"/>
                  </a:rPr>
                  <a:t>集成学习获得集成分类器𝐿具有</a:t>
                </a:r>
                <a:r>
                  <a:rPr lang="en-US" altLang="zh-CN" sz="2000" dirty="0">
                    <a:solidFill>
                      <a:prstClr val="black"/>
                    </a:solidFill>
                    <a:latin typeface="+mn-ea"/>
                  </a:rPr>
                  <a:t>90%</a:t>
                </a:r>
                <a:r>
                  <a:rPr lang="zh-CN" altLang="en-US" sz="2000" dirty="0">
                    <a:solidFill>
                      <a:prstClr val="black"/>
                    </a:solidFill>
                    <a:latin typeface="+mn-ea"/>
                  </a:rPr>
                  <a:t>的分类</a:t>
                </a:r>
                <a:r>
                  <a:rPr lang="zh-CN" altLang="en-US" sz="2000" dirty="0" smtClean="0">
                    <a:solidFill>
                      <a:prstClr val="black"/>
                    </a:solidFill>
                    <a:latin typeface="+mn-ea"/>
                  </a:rPr>
                  <a:t>准确</a:t>
                </a:r>
                <a:r>
                  <a:rPr lang="zh-CN" altLang="en-US" sz="2000" dirty="0">
                    <a:solidFill>
                      <a:prstClr val="black"/>
                    </a:solidFill>
                    <a:latin typeface="+mn-ea"/>
                  </a:rPr>
                  <a:t>率</a:t>
                </a:r>
                <a:endParaRPr lang="en-US" altLang="zh-CN" sz="2000" dirty="0">
                  <a:solidFill>
                    <a:prstClr val="black"/>
                  </a:solidFill>
                  <a:latin typeface="+mn-ea"/>
                </a:endParaRPr>
              </a:p>
              <a:p>
                <a:endParaRPr lang="en-US" altLang="zh-CN" sz="2000" dirty="0">
                  <a:latin typeface="+mn-ea"/>
                  <a:cs typeface="+mn-ea"/>
                </a:endParaRPr>
              </a:p>
            </p:txBody>
          </p:sp>
        </mc:Choice>
        <mc:Fallback>
          <p:sp>
            <p:nvSpPr>
              <p:cNvPr id="3" name="副标题 2"/>
              <p:cNvSpPr>
                <a:spLocks noRot="1" noChangeAspect="1" noMove="1" noResize="1" noEditPoints="1" noAdjustHandles="1" noChangeArrowheads="1" noChangeShapeType="1" noTextEdit="1"/>
              </p:cNvSpPr>
              <p:nvPr>
                <p:ph type="subTitle" idx="4294967295"/>
              </p:nvPr>
            </p:nvSpPr>
            <p:spPr>
              <a:xfrm>
                <a:off x="395536" y="1124744"/>
                <a:ext cx="8352928" cy="5256584"/>
              </a:xfrm>
              <a:prstGeom prst="rect">
                <a:avLst/>
              </a:prstGeom>
              <a:blipFill rotWithShape="1">
                <a:blip r:embed="rId1"/>
                <a:stretch>
                  <a:fillRect l="-7" t="-3" r="1" b="4"/>
                </a:stretch>
              </a:blipFill>
            </p:spPr>
            <p:txBody>
              <a:bodyPr/>
              <a:lstStyle/>
              <a:p>
                <a:r>
                  <a:rPr lang="zh-CN" altLang="en-US">
                    <a:noFill/>
                  </a:rPr>
                  <a:t> </a:t>
                </a:r>
              </a:p>
            </p:txBody>
          </p:sp>
        </mc:Fallback>
      </mc:AlternateContent>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980728"/>
            <a:ext cx="6147221" cy="964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表格 5"/>
          <p:cNvGraphicFramePr>
            <a:graphicFrameLocks noGrp="1"/>
          </p:cNvGraphicFramePr>
          <p:nvPr/>
        </p:nvGraphicFramePr>
        <p:xfrm>
          <a:off x="395922" y="4771515"/>
          <a:ext cx="8568566" cy="1624926"/>
        </p:xfrm>
        <a:graphic>
          <a:graphicData uri="http://schemas.openxmlformats.org/drawingml/2006/table">
            <a:tbl>
              <a:tblPr firstRow="1" bandRow="1"/>
              <a:tblGrid>
                <a:gridCol w="1201616"/>
                <a:gridCol w="736695"/>
                <a:gridCol w="736695"/>
                <a:gridCol w="736695"/>
                <a:gridCol w="736695"/>
                <a:gridCol w="736695"/>
                <a:gridCol w="736695"/>
                <a:gridCol w="736695"/>
                <a:gridCol w="736695"/>
                <a:gridCol w="736695"/>
                <a:gridCol w="736695"/>
              </a:tblGrid>
              <a:tr h="349662">
                <a:tc>
                  <a:txBody>
                    <a:bodyPr/>
                    <a:lstStyle>
                      <a:lvl1pPr marL="0" algn="l" defTabSz="914400" rtl="0" eaLnBrk="1" latinLnBrk="0" hangingPunct="1">
                        <a:defRPr sz="1800" kern="1200">
                          <a:solidFill>
                            <a:schemeClr val="tx1"/>
                          </a:solidFill>
                          <a:latin typeface="等线" panose="02010600030101010101" pitchFamily="2" charset="-122"/>
                        </a:defRPr>
                      </a:lvl1pPr>
                      <a:lvl2pPr marL="457200" algn="l" defTabSz="914400" rtl="0" eaLnBrk="1" latinLnBrk="0" hangingPunct="1">
                        <a:defRPr sz="1800" kern="1200">
                          <a:solidFill>
                            <a:schemeClr val="tx1"/>
                          </a:solidFill>
                          <a:latin typeface="等线" panose="02010600030101010101" pitchFamily="2" charset="-122"/>
                        </a:defRPr>
                      </a:lvl2pPr>
                      <a:lvl3pPr marL="914400" algn="l" defTabSz="914400" rtl="0" eaLnBrk="1" latinLnBrk="0" hangingPunct="1">
                        <a:defRPr sz="1800" kern="1200">
                          <a:solidFill>
                            <a:schemeClr val="tx1"/>
                          </a:solidFill>
                          <a:latin typeface="等线" panose="02010600030101010101" pitchFamily="2" charset="-122"/>
                        </a:defRPr>
                      </a:lvl3pPr>
                      <a:lvl4pPr marL="1371600" algn="l" defTabSz="914400" rtl="0" eaLnBrk="1" latinLnBrk="0" hangingPunct="1">
                        <a:defRPr sz="1800" kern="1200">
                          <a:solidFill>
                            <a:schemeClr val="tx1"/>
                          </a:solidFill>
                          <a:latin typeface="等线" panose="02010600030101010101" pitchFamily="2" charset="-122"/>
                        </a:defRPr>
                      </a:lvl4pPr>
                      <a:lvl5pPr marL="1828800" algn="l" defTabSz="914400" rtl="0" eaLnBrk="1" latinLnBrk="0" hangingPunct="1">
                        <a:defRPr sz="1800" kern="1200">
                          <a:solidFill>
                            <a:schemeClr val="tx1"/>
                          </a:solidFill>
                          <a:latin typeface="等线" panose="02010600030101010101" pitchFamily="2" charset="-122"/>
                        </a:defRPr>
                      </a:lvl5pPr>
                      <a:lvl6pPr marL="2286000" algn="l" defTabSz="914400" rtl="0" eaLnBrk="1" latinLnBrk="0" hangingPunct="1">
                        <a:defRPr sz="1800" kern="1200">
                          <a:solidFill>
                            <a:schemeClr val="tx1"/>
                          </a:solidFill>
                          <a:latin typeface="等线" panose="02010600030101010101" pitchFamily="2" charset="-122"/>
                        </a:defRPr>
                      </a:lvl6pPr>
                      <a:lvl7pPr marL="2743200" algn="l" defTabSz="914400" rtl="0" eaLnBrk="1" latinLnBrk="0" hangingPunct="1">
                        <a:defRPr sz="1800" kern="1200">
                          <a:solidFill>
                            <a:schemeClr val="tx1"/>
                          </a:solidFill>
                          <a:latin typeface="等线" panose="02010600030101010101" pitchFamily="2" charset="-122"/>
                        </a:defRPr>
                      </a:lvl7pPr>
                      <a:lvl8pPr marL="3200400" algn="l" defTabSz="914400" rtl="0" eaLnBrk="1" latinLnBrk="0" hangingPunct="1">
                        <a:defRPr sz="1800" kern="1200">
                          <a:solidFill>
                            <a:schemeClr val="tx1"/>
                          </a:solidFill>
                          <a:latin typeface="等线" panose="02010600030101010101" pitchFamily="2" charset="-122"/>
                        </a:defRPr>
                      </a:lvl8pPr>
                      <a:lvl9pPr marL="3657600" algn="l" defTabSz="914400" rtl="0" eaLnBrk="1" latinLnBrk="0" hangingPunct="1">
                        <a:defRPr sz="1800" kern="1200">
                          <a:solidFill>
                            <a:schemeClr val="tx1"/>
                          </a:solidFill>
                          <a:latin typeface="等线" panose="02010600030101010101" pitchFamily="2" charset="-122"/>
                        </a:defRPr>
                      </a:lvl9pPr>
                    </a:lstStyle>
                    <a:p>
                      <a:pPr algn="ctr">
                        <a:lnSpc>
                          <a:spcPct val="110000"/>
                        </a:lnSpc>
                        <a:spcBef>
                          <a:spcPts val="20"/>
                        </a:spcBef>
                        <a:spcAft>
                          <a:spcPts val="20"/>
                        </a:spcAft>
                      </a:pPr>
                      <a:endParaRPr lang="zh-CN" altLang="en-US" dirty="0">
                        <a:ea typeface="黑体" panose="02010609060101010101" pitchFamily="49" charset="-122"/>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等线" panose="02010600030101010101" pitchFamily="2" charset="-122"/>
                        </a:defRPr>
                      </a:lvl1pPr>
                      <a:lvl2pPr marL="457200" algn="l" defTabSz="914400" rtl="0" eaLnBrk="1" latinLnBrk="0" hangingPunct="1">
                        <a:defRPr sz="1800" kern="1200">
                          <a:solidFill>
                            <a:schemeClr val="tx1"/>
                          </a:solidFill>
                          <a:latin typeface="等线" panose="02010600030101010101" pitchFamily="2" charset="-122"/>
                        </a:defRPr>
                      </a:lvl2pPr>
                      <a:lvl3pPr marL="914400" algn="l" defTabSz="914400" rtl="0" eaLnBrk="1" latinLnBrk="0" hangingPunct="1">
                        <a:defRPr sz="1800" kern="1200">
                          <a:solidFill>
                            <a:schemeClr val="tx1"/>
                          </a:solidFill>
                          <a:latin typeface="等线" panose="02010600030101010101" pitchFamily="2" charset="-122"/>
                        </a:defRPr>
                      </a:lvl3pPr>
                      <a:lvl4pPr marL="1371600" algn="l" defTabSz="914400" rtl="0" eaLnBrk="1" latinLnBrk="0" hangingPunct="1">
                        <a:defRPr sz="1800" kern="1200">
                          <a:solidFill>
                            <a:schemeClr val="tx1"/>
                          </a:solidFill>
                          <a:latin typeface="等线" panose="02010600030101010101" pitchFamily="2" charset="-122"/>
                        </a:defRPr>
                      </a:lvl4pPr>
                      <a:lvl5pPr marL="1828800" algn="l" defTabSz="914400" rtl="0" eaLnBrk="1" latinLnBrk="0" hangingPunct="1">
                        <a:defRPr sz="1800" kern="1200">
                          <a:solidFill>
                            <a:schemeClr val="tx1"/>
                          </a:solidFill>
                          <a:latin typeface="等线" panose="02010600030101010101" pitchFamily="2" charset="-122"/>
                        </a:defRPr>
                      </a:lvl5pPr>
                      <a:lvl6pPr marL="2286000" algn="l" defTabSz="914400" rtl="0" eaLnBrk="1" latinLnBrk="0" hangingPunct="1">
                        <a:defRPr sz="1800" kern="1200">
                          <a:solidFill>
                            <a:schemeClr val="tx1"/>
                          </a:solidFill>
                          <a:latin typeface="等线" panose="02010600030101010101" pitchFamily="2" charset="-122"/>
                        </a:defRPr>
                      </a:lvl6pPr>
                      <a:lvl7pPr marL="2743200" algn="l" defTabSz="914400" rtl="0" eaLnBrk="1" latinLnBrk="0" hangingPunct="1">
                        <a:defRPr sz="1800" kern="1200">
                          <a:solidFill>
                            <a:schemeClr val="tx1"/>
                          </a:solidFill>
                          <a:latin typeface="等线" panose="02010600030101010101" pitchFamily="2" charset="-122"/>
                        </a:defRPr>
                      </a:lvl7pPr>
                      <a:lvl8pPr marL="3200400" algn="l" defTabSz="914400" rtl="0" eaLnBrk="1" latinLnBrk="0" hangingPunct="1">
                        <a:defRPr sz="1800" kern="1200">
                          <a:solidFill>
                            <a:schemeClr val="tx1"/>
                          </a:solidFill>
                          <a:latin typeface="等线" panose="02010600030101010101" pitchFamily="2" charset="-122"/>
                        </a:defRPr>
                      </a:lvl8pPr>
                      <a:lvl9pPr marL="3657600" algn="l" defTabSz="914400" rtl="0" eaLnBrk="1" latinLnBrk="0" hangingPunct="1">
                        <a:defRPr sz="1800" kern="1200">
                          <a:solidFill>
                            <a:schemeClr val="tx1"/>
                          </a:solidFill>
                          <a:latin typeface="等线" panose="02010600030101010101" pitchFamily="2" charset="-122"/>
                        </a:defRPr>
                      </a:lvl9pPr>
                    </a:lstStyle>
                    <a:p>
                      <a:pPr algn="ctr">
                        <a:lnSpc>
                          <a:spcPct val="110000"/>
                        </a:lnSpc>
                        <a:spcBef>
                          <a:spcPts val="20"/>
                        </a:spcBef>
                        <a:spcAft>
                          <a:spcPts val="20"/>
                        </a:spcAft>
                      </a:pPr>
                      <a:r>
                        <a:rPr lang="en-US" altLang="zh-CN" dirty="0">
                          <a:ea typeface="黑体" panose="02010609060101010101" pitchFamily="49" charset="-122"/>
                        </a:rPr>
                        <a:t>1</a:t>
                      </a:r>
                      <a:endParaRPr lang="zh-CN" altLang="en-US" dirty="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等线" panose="02010600030101010101" pitchFamily="2" charset="-122"/>
                        </a:defRPr>
                      </a:lvl1pPr>
                      <a:lvl2pPr marL="457200" algn="l" defTabSz="914400" rtl="0" eaLnBrk="1" latinLnBrk="0" hangingPunct="1">
                        <a:defRPr sz="1800" kern="1200">
                          <a:solidFill>
                            <a:schemeClr val="tx1"/>
                          </a:solidFill>
                          <a:latin typeface="等线" panose="02010600030101010101" pitchFamily="2" charset="-122"/>
                        </a:defRPr>
                      </a:lvl2pPr>
                      <a:lvl3pPr marL="914400" algn="l" defTabSz="914400" rtl="0" eaLnBrk="1" latinLnBrk="0" hangingPunct="1">
                        <a:defRPr sz="1800" kern="1200">
                          <a:solidFill>
                            <a:schemeClr val="tx1"/>
                          </a:solidFill>
                          <a:latin typeface="等线" panose="02010600030101010101" pitchFamily="2" charset="-122"/>
                        </a:defRPr>
                      </a:lvl3pPr>
                      <a:lvl4pPr marL="1371600" algn="l" defTabSz="914400" rtl="0" eaLnBrk="1" latinLnBrk="0" hangingPunct="1">
                        <a:defRPr sz="1800" kern="1200">
                          <a:solidFill>
                            <a:schemeClr val="tx1"/>
                          </a:solidFill>
                          <a:latin typeface="等线" panose="02010600030101010101" pitchFamily="2" charset="-122"/>
                        </a:defRPr>
                      </a:lvl4pPr>
                      <a:lvl5pPr marL="1828800" algn="l" defTabSz="914400" rtl="0" eaLnBrk="1" latinLnBrk="0" hangingPunct="1">
                        <a:defRPr sz="1800" kern="1200">
                          <a:solidFill>
                            <a:schemeClr val="tx1"/>
                          </a:solidFill>
                          <a:latin typeface="等线" panose="02010600030101010101" pitchFamily="2" charset="-122"/>
                        </a:defRPr>
                      </a:lvl5pPr>
                      <a:lvl6pPr marL="2286000" algn="l" defTabSz="914400" rtl="0" eaLnBrk="1" latinLnBrk="0" hangingPunct="1">
                        <a:defRPr sz="1800" kern="1200">
                          <a:solidFill>
                            <a:schemeClr val="tx1"/>
                          </a:solidFill>
                          <a:latin typeface="等线" panose="02010600030101010101" pitchFamily="2" charset="-122"/>
                        </a:defRPr>
                      </a:lvl6pPr>
                      <a:lvl7pPr marL="2743200" algn="l" defTabSz="914400" rtl="0" eaLnBrk="1" latinLnBrk="0" hangingPunct="1">
                        <a:defRPr sz="1800" kern="1200">
                          <a:solidFill>
                            <a:schemeClr val="tx1"/>
                          </a:solidFill>
                          <a:latin typeface="等线" panose="02010600030101010101" pitchFamily="2" charset="-122"/>
                        </a:defRPr>
                      </a:lvl7pPr>
                      <a:lvl8pPr marL="3200400" algn="l" defTabSz="914400" rtl="0" eaLnBrk="1" latinLnBrk="0" hangingPunct="1">
                        <a:defRPr sz="1800" kern="1200">
                          <a:solidFill>
                            <a:schemeClr val="tx1"/>
                          </a:solidFill>
                          <a:latin typeface="等线" panose="02010600030101010101" pitchFamily="2" charset="-122"/>
                        </a:defRPr>
                      </a:lvl8pPr>
                      <a:lvl9pPr marL="3657600" algn="l" defTabSz="914400" rtl="0" eaLnBrk="1" latinLnBrk="0" hangingPunct="1">
                        <a:defRPr sz="1800" kern="1200">
                          <a:solidFill>
                            <a:schemeClr val="tx1"/>
                          </a:solidFill>
                          <a:latin typeface="等线" panose="02010600030101010101" pitchFamily="2" charset="-122"/>
                        </a:defRPr>
                      </a:lvl9pPr>
                    </a:lstStyle>
                    <a:p>
                      <a:pPr algn="ctr">
                        <a:lnSpc>
                          <a:spcPct val="110000"/>
                        </a:lnSpc>
                        <a:spcBef>
                          <a:spcPts val="20"/>
                        </a:spcBef>
                        <a:spcAft>
                          <a:spcPts val="20"/>
                        </a:spcAft>
                      </a:pPr>
                      <a:r>
                        <a:rPr lang="en-US" altLang="zh-CN" dirty="0">
                          <a:ea typeface="黑体" panose="02010609060101010101" pitchFamily="49" charset="-122"/>
                        </a:rPr>
                        <a:t>2</a:t>
                      </a:r>
                      <a:endParaRPr lang="zh-CN" altLang="en-US" dirty="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等线" panose="02010600030101010101" pitchFamily="2" charset="-122"/>
                        </a:defRPr>
                      </a:lvl1pPr>
                      <a:lvl2pPr marL="457200" algn="l" defTabSz="914400" rtl="0" eaLnBrk="1" latinLnBrk="0" hangingPunct="1">
                        <a:defRPr sz="1800" kern="1200">
                          <a:solidFill>
                            <a:schemeClr val="tx1"/>
                          </a:solidFill>
                          <a:latin typeface="等线" panose="02010600030101010101" pitchFamily="2" charset="-122"/>
                        </a:defRPr>
                      </a:lvl2pPr>
                      <a:lvl3pPr marL="914400" algn="l" defTabSz="914400" rtl="0" eaLnBrk="1" latinLnBrk="0" hangingPunct="1">
                        <a:defRPr sz="1800" kern="1200">
                          <a:solidFill>
                            <a:schemeClr val="tx1"/>
                          </a:solidFill>
                          <a:latin typeface="等线" panose="02010600030101010101" pitchFamily="2" charset="-122"/>
                        </a:defRPr>
                      </a:lvl3pPr>
                      <a:lvl4pPr marL="1371600" algn="l" defTabSz="914400" rtl="0" eaLnBrk="1" latinLnBrk="0" hangingPunct="1">
                        <a:defRPr sz="1800" kern="1200">
                          <a:solidFill>
                            <a:schemeClr val="tx1"/>
                          </a:solidFill>
                          <a:latin typeface="等线" panose="02010600030101010101" pitchFamily="2" charset="-122"/>
                        </a:defRPr>
                      </a:lvl4pPr>
                      <a:lvl5pPr marL="1828800" algn="l" defTabSz="914400" rtl="0" eaLnBrk="1" latinLnBrk="0" hangingPunct="1">
                        <a:defRPr sz="1800" kern="1200">
                          <a:solidFill>
                            <a:schemeClr val="tx1"/>
                          </a:solidFill>
                          <a:latin typeface="等线" panose="02010600030101010101" pitchFamily="2" charset="-122"/>
                        </a:defRPr>
                      </a:lvl5pPr>
                      <a:lvl6pPr marL="2286000" algn="l" defTabSz="914400" rtl="0" eaLnBrk="1" latinLnBrk="0" hangingPunct="1">
                        <a:defRPr sz="1800" kern="1200">
                          <a:solidFill>
                            <a:schemeClr val="tx1"/>
                          </a:solidFill>
                          <a:latin typeface="等线" panose="02010600030101010101" pitchFamily="2" charset="-122"/>
                        </a:defRPr>
                      </a:lvl6pPr>
                      <a:lvl7pPr marL="2743200" algn="l" defTabSz="914400" rtl="0" eaLnBrk="1" latinLnBrk="0" hangingPunct="1">
                        <a:defRPr sz="1800" kern="1200">
                          <a:solidFill>
                            <a:schemeClr val="tx1"/>
                          </a:solidFill>
                          <a:latin typeface="等线" panose="02010600030101010101" pitchFamily="2" charset="-122"/>
                        </a:defRPr>
                      </a:lvl7pPr>
                      <a:lvl8pPr marL="3200400" algn="l" defTabSz="914400" rtl="0" eaLnBrk="1" latinLnBrk="0" hangingPunct="1">
                        <a:defRPr sz="1800" kern="1200">
                          <a:solidFill>
                            <a:schemeClr val="tx1"/>
                          </a:solidFill>
                          <a:latin typeface="等线" panose="02010600030101010101" pitchFamily="2" charset="-122"/>
                        </a:defRPr>
                      </a:lvl8pPr>
                      <a:lvl9pPr marL="3657600" algn="l" defTabSz="914400" rtl="0" eaLnBrk="1" latinLnBrk="0" hangingPunct="1">
                        <a:defRPr sz="1800" kern="1200">
                          <a:solidFill>
                            <a:schemeClr val="tx1"/>
                          </a:solidFill>
                          <a:latin typeface="等线" panose="02010600030101010101" pitchFamily="2" charset="-122"/>
                        </a:defRPr>
                      </a:lvl9pPr>
                    </a:lstStyle>
                    <a:p>
                      <a:pPr algn="ctr">
                        <a:lnSpc>
                          <a:spcPct val="110000"/>
                        </a:lnSpc>
                        <a:spcBef>
                          <a:spcPts val="20"/>
                        </a:spcBef>
                        <a:spcAft>
                          <a:spcPts val="20"/>
                        </a:spcAft>
                      </a:pPr>
                      <a:r>
                        <a:rPr lang="en-US" altLang="zh-CN" dirty="0">
                          <a:ea typeface="黑体" panose="02010609060101010101" pitchFamily="49" charset="-122"/>
                        </a:rPr>
                        <a:t>3</a:t>
                      </a:r>
                      <a:endParaRPr lang="zh-CN" altLang="en-US" dirty="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等线" panose="02010600030101010101" pitchFamily="2" charset="-122"/>
                        </a:defRPr>
                      </a:lvl1pPr>
                      <a:lvl2pPr marL="457200" algn="l" defTabSz="914400" rtl="0" eaLnBrk="1" latinLnBrk="0" hangingPunct="1">
                        <a:defRPr sz="1800" kern="1200">
                          <a:solidFill>
                            <a:schemeClr val="tx1"/>
                          </a:solidFill>
                          <a:latin typeface="等线" panose="02010600030101010101" pitchFamily="2" charset="-122"/>
                        </a:defRPr>
                      </a:lvl2pPr>
                      <a:lvl3pPr marL="914400" algn="l" defTabSz="914400" rtl="0" eaLnBrk="1" latinLnBrk="0" hangingPunct="1">
                        <a:defRPr sz="1800" kern="1200">
                          <a:solidFill>
                            <a:schemeClr val="tx1"/>
                          </a:solidFill>
                          <a:latin typeface="等线" panose="02010600030101010101" pitchFamily="2" charset="-122"/>
                        </a:defRPr>
                      </a:lvl3pPr>
                      <a:lvl4pPr marL="1371600" algn="l" defTabSz="914400" rtl="0" eaLnBrk="1" latinLnBrk="0" hangingPunct="1">
                        <a:defRPr sz="1800" kern="1200">
                          <a:solidFill>
                            <a:schemeClr val="tx1"/>
                          </a:solidFill>
                          <a:latin typeface="等线" panose="02010600030101010101" pitchFamily="2" charset="-122"/>
                        </a:defRPr>
                      </a:lvl4pPr>
                      <a:lvl5pPr marL="1828800" algn="l" defTabSz="914400" rtl="0" eaLnBrk="1" latinLnBrk="0" hangingPunct="1">
                        <a:defRPr sz="1800" kern="1200">
                          <a:solidFill>
                            <a:schemeClr val="tx1"/>
                          </a:solidFill>
                          <a:latin typeface="等线" panose="02010600030101010101" pitchFamily="2" charset="-122"/>
                        </a:defRPr>
                      </a:lvl5pPr>
                      <a:lvl6pPr marL="2286000" algn="l" defTabSz="914400" rtl="0" eaLnBrk="1" latinLnBrk="0" hangingPunct="1">
                        <a:defRPr sz="1800" kern="1200">
                          <a:solidFill>
                            <a:schemeClr val="tx1"/>
                          </a:solidFill>
                          <a:latin typeface="等线" panose="02010600030101010101" pitchFamily="2" charset="-122"/>
                        </a:defRPr>
                      </a:lvl6pPr>
                      <a:lvl7pPr marL="2743200" algn="l" defTabSz="914400" rtl="0" eaLnBrk="1" latinLnBrk="0" hangingPunct="1">
                        <a:defRPr sz="1800" kern="1200">
                          <a:solidFill>
                            <a:schemeClr val="tx1"/>
                          </a:solidFill>
                          <a:latin typeface="等线" panose="02010600030101010101" pitchFamily="2" charset="-122"/>
                        </a:defRPr>
                      </a:lvl7pPr>
                      <a:lvl8pPr marL="3200400" algn="l" defTabSz="914400" rtl="0" eaLnBrk="1" latinLnBrk="0" hangingPunct="1">
                        <a:defRPr sz="1800" kern="1200">
                          <a:solidFill>
                            <a:schemeClr val="tx1"/>
                          </a:solidFill>
                          <a:latin typeface="等线" panose="02010600030101010101" pitchFamily="2" charset="-122"/>
                        </a:defRPr>
                      </a:lvl8pPr>
                      <a:lvl9pPr marL="3657600" algn="l" defTabSz="914400" rtl="0" eaLnBrk="1" latinLnBrk="0" hangingPunct="1">
                        <a:defRPr sz="1800" kern="1200">
                          <a:solidFill>
                            <a:schemeClr val="tx1"/>
                          </a:solidFill>
                          <a:latin typeface="等线" panose="02010600030101010101" pitchFamily="2" charset="-122"/>
                        </a:defRPr>
                      </a:lvl9pPr>
                    </a:lstStyle>
                    <a:p>
                      <a:pPr algn="ctr">
                        <a:lnSpc>
                          <a:spcPct val="110000"/>
                        </a:lnSpc>
                        <a:spcBef>
                          <a:spcPts val="20"/>
                        </a:spcBef>
                        <a:spcAft>
                          <a:spcPts val="20"/>
                        </a:spcAft>
                      </a:pPr>
                      <a:r>
                        <a:rPr lang="en-US" altLang="zh-CN" dirty="0">
                          <a:ea typeface="黑体" panose="02010609060101010101" pitchFamily="49" charset="-122"/>
                        </a:rPr>
                        <a:t>4</a:t>
                      </a:r>
                      <a:endParaRPr lang="zh-CN" altLang="en-US" dirty="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等线" panose="02010600030101010101" pitchFamily="2" charset="-122"/>
                        </a:defRPr>
                      </a:lvl1pPr>
                      <a:lvl2pPr marL="457200" algn="l" defTabSz="914400" rtl="0" eaLnBrk="1" latinLnBrk="0" hangingPunct="1">
                        <a:defRPr sz="1800" kern="1200">
                          <a:solidFill>
                            <a:schemeClr val="tx1"/>
                          </a:solidFill>
                          <a:latin typeface="等线" panose="02010600030101010101" pitchFamily="2" charset="-122"/>
                        </a:defRPr>
                      </a:lvl2pPr>
                      <a:lvl3pPr marL="914400" algn="l" defTabSz="914400" rtl="0" eaLnBrk="1" latinLnBrk="0" hangingPunct="1">
                        <a:defRPr sz="1800" kern="1200">
                          <a:solidFill>
                            <a:schemeClr val="tx1"/>
                          </a:solidFill>
                          <a:latin typeface="等线" panose="02010600030101010101" pitchFamily="2" charset="-122"/>
                        </a:defRPr>
                      </a:lvl3pPr>
                      <a:lvl4pPr marL="1371600" algn="l" defTabSz="914400" rtl="0" eaLnBrk="1" latinLnBrk="0" hangingPunct="1">
                        <a:defRPr sz="1800" kern="1200">
                          <a:solidFill>
                            <a:schemeClr val="tx1"/>
                          </a:solidFill>
                          <a:latin typeface="等线" panose="02010600030101010101" pitchFamily="2" charset="-122"/>
                        </a:defRPr>
                      </a:lvl4pPr>
                      <a:lvl5pPr marL="1828800" algn="l" defTabSz="914400" rtl="0" eaLnBrk="1" latinLnBrk="0" hangingPunct="1">
                        <a:defRPr sz="1800" kern="1200">
                          <a:solidFill>
                            <a:schemeClr val="tx1"/>
                          </a:solidFill>
                          <a:latin typeface="等线" panose="02010600030101010101" pitchFamily="2" charset="-122"/>
                        </a:defRPr>
                      </a:lvl5pPr>
                      <a:lvl6pPr marL="2286000" algn="l" defTabSz="914400" rtl="0" eaLnBrk="1" latinLnBrk="0" hangingPunct="1">
                        <a:defRPr sz="1800" kern="1200">
                          <a:solidFill>
                            <a:schemeClr val="tx1"/>
                          </a:solidFill>
                          <a:latin typeface="等线" panose="02010600030101010101" pitchFamily="2" charset="-122"/>
                        </a:defRPr>
                      </a:lvl6pPr>
                      <a:lvl7pPr marL="2743200" algn="l" defTabSz="914400" rtl="0" eaLnBrk="1" latinLnBrk="0" hangingPunct="1">
                        <a:defRPr sz="1800" kern="1200">
                          <a:solidFill>
                            <a:schemeClr val="tx1"/>
                          </a:solidFill>
                          <a:latin typeface="等线" panose="02010600030101010101" pitchFamily="2" charset="-122"/>
                        </a:defRPr>
                      </a:lvl7pPr>
                      <a:lvl8pPr marL="3200400" algn="l" defTabSz="914400" rtl="0" eaLnBrk="1" latinLnBrk="0" hangingPunct="1">
                        <a:defRPr sz="1800" kern="1200">
                          <a:solidFill>
                            <a:schemeClr val="tx1"/>
                          </a:solidFill>
                          <a:latin typeface="等线" panose="02010600030101010101" pitchFamily="2" charset="-122"/>
                        </a:defRPr>
                      </a:lvl8pPr>
                      <a:lvl9pPr marL="3657600" algn="l" defTabSz="914400" rtl="0" eaLnBrk="1" latinLnBrk="0" hangingPunct="1">
                        <a:defRPr sz="1800" kern="1200">
                          <a:solidFill>
                            <a:schemeClr val="tx1"/>
                          </a:solidFill>
                          <a:latin typeface="等线" panose="02010600030101010101" pitchFamily="2" charset="-122"/>
                        </a:defRPr>
                      </a:lvl9pPr>
                    </a:lstStyle>
                    <a:p>
                      <a:pPr algn="ctr">
                        <a:lnSpc>
                          <a:spcPct val="110000"/>
                        </a:lnSpc>
                        <a:spcBef>
                          <a:spcPts val="20"/>
                        </a:spcBef>
                        <a:spcAft>
                          <a:spcPts val="20"/>
                        </a:spcAft>
                      </a:pPr>
                      <a:r>
                        <a:rPr lang="en-US" altLang="zh-CN" dirty="0">
                          <a:ea typeface="黑体" panose="02010609060101010101" pitchFamily="49" charset="-122"/>
                        </a:rPr>
                        <a:t>5</a:t>
                      </a:r>
                      <a:endParaRPr lang="zh-CN" altLang="en-US" dirty="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等线" panose="02010600030101010101" pitchFamily="2" charset="-122"/>
                        </a:defRPr>
                      </a:lvl1pPr>
                      <a:lvl2pPr marL="457200" algn="l" defTabSz="914400" rtl="0" eaLnBrk="1" latinLnBrk="0" hangingPunct="1">
                        <a:defRPr sz="1800" kern="1200">
                          <a:solidFill>
                            <a:schemeClr val="tx1"/>
                          </a:solidFill>
                          <a:latin typeface="等线" panose="02010600030101010101" pitchFamily="2" charset="-122"/>
                        </a:defRPr>
                      </a:lvl2pPr>
                      <a:lvl3pPr marL="914400" algn="l" defTabSz="914400" rtl="0" eaLnBrk="1" latinLnBrk="0" hangingPunct="1">
                        <a:defRPr sz="1800" kern="1200">
                          <a:solidFill>
                            <a:schemeClr val="tx1"/>
                          </a:solidFill>
                          <a:latin typeface="等线" panose="02010600030101010101" pitchFamily="2" charset="-122"/>
                        </a:defRPr>
                      </a:lvl3pPr>
                      <a:lvl4pPr marL="1371600" algn="l" defTabSz="914400" rtl="0" eaLnBrk="1" latinLnBrk="0" hangingPunct="1">
                        <a:defRPr sz="1800" kern="1200">
                          <a:solidFill>
                            <a:schemeClr val="tx1"/>
                          </a:solidFill>
                          <a:latin typeface="等线" panose="02010600030101010101" pitchFamily="2" charset="-122"/>
                        </a:defRPr>
                      </a:lvl4pPr>
                      <a:lvl5pPr marL="1828800" algn="l" defTabSz="914400" rtl="0" eaLnBrk="1" latinLnBrk="0" hangingPunct="1">
                        <a:defRPr sz="1800" kern="1200">
                          <a:solidFill>
                            <a:schemeClr val="tx1"/>
                          </a:solidFill>
                          <a:latin typeface="等线" panose="02010600030101010101" pitchFamily="2" charset="-122"/>
                        </a:defRPr>
                      </a:lvl5pPr>
                      <a:lvl6pPr marL="2286000" algn="l" defTabSz="914400" rtl="0" eaLnBrk="1" latinLnBrk="0" hangingPunct="1">
                        <a:defRPr sz="1800" kern="1200">
                          <a:solidFill>
                            <a:schemeClr val="tx1"/>
                          </a:solidFill>
                          <a:latin typeface="等线" panose="02010600030101010101" pitchFamily="2" charset="-122"/>
                        </a:defRPr>
                      </a:lvl6pPr>
                      <a:lvl7pPr marL="2743200" algn="l" defTabSz="914400" rtl="0" eaLnBrk="1" latinLnBrk="0" hangingPunct="1">
                        <a:defRPr sz="1800" kern="1200">
                          <a:solidFill>
                            <a:schemeClr val="tx1"/>
                          </a:solidFill>
                          <a:latin typeface="等线" panose="02010600030101010101" pitchFamily="2" charset="-122"/>
                        </a:defRPr>
                      </a:lvl7pPr>
                      <a:lvl8pPr marL="3200400" algn="l" defTabSz="914400" rtl="0" eaLnBrk="1" latinLnBrk="0" hangingPunct="1">
                        <a:defRPr sz="1800" kern="1200">
                          <a:solidFill>
                            <a:schemeClr val="tx1"/>
                          </a:solidFill>
                          <a:latin typeface="等线" panose="02010600030101010101" pitchFamily="2" charset="-122"/>
                        </a:defRPr>
                      </a:lvl8pPr>
                      <a:lvl9pPr marL="3657600" algn="l" defTabSz="914400" rtl="0" eaLnBrk="1" latinLnBrk="0" hangingPunct="1">
                        <a:defRPr sz="1800" kern="1200">
                          <a:solidFill>
                            <a:schemeClr val="tx1"/>
                          </a:solidFill>
                          <a:latin typeface="等线" panose="02010600030101010101" pitchFamily="2" charset="-122"/>
                        </a:defRPr>
                      </a:lvl9pPr>
                    </a:lstStyle>
                    <a:p>
                      <a:pPr algn="ctr">
                        <a:lnSpc>
                          <a:spcPct val="110000"/>
                        </a:lnSpc>
                        <a:spcBef>
                          <a:spcPts val="20"/>
                        </a:spcBef>
                        <a:spcAft>
                          <a:spcPts val="20"/>
                        </a:spcAft>
                      </a:pPr>
                      <a:r>
                        <a:rPr lang="en-US" altLang="zh-CN" dirty="0">
                          <a:ea typeface="黑体" panose="02010609060101010101" pitchFamily="49" charset="-122"/>
                        </a:rPr>
                        <a:t>6</a:t>
                      </a:r>
                      <a:endParaRPr lang="zh-CN" altLang="en-US" dirty="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等线" panose="02010600030101010101" pitchFamily="2" charset="-122"/>
                        </a:defRPr>
                      </a:lvl1pPr>
                      <a:lvl2pPr marL="457200" algn="l" defTabSz="914400" rtl="0" eaLnBrk="1" latinLnBrk="0" hangingPunct="1">
                        <a:defRPr sz="1800" kern="1200">
                          <a:solidFill>
                            <a:schemeClr val="tx1"/>
                          </a:solidFill>
                          <a:latin typeface="等线" panose="02010600030101010101" pitchFamily="2" charset="-122"/>
                        </a:defRPr>
                      </a:lvl2pPr>
                      <a:lvl3pPr marL="914400" algn="l" defTabSz="914400" rtl="0" eaLnBrk="1" latinLnBrk="0" hangingPunct="1">
                        <a:defRPr sz="1800" kern="1200">
                          <a:solidFill>
                            <a:schemeClr val="tx1"/>
                          </a:solidFill>
                          <a:latin typeface="等线" panose="02010600030101010101" pitchFamily="2" charset="-122"/>
                        </a:defRPr>
                      </a:lvl3pPr>
                      <a:lvl4pPr marL="1371600" algn="l" defTabSz="914400" rtl="0" eaLnBrk="1" latinLnBrk="0" hangingPunct="1">
                        <a:defRPr sz="1800" kern="1200">
                          <a:solidFill>
                            <a:schemeClr val="tx1"/>
                          </a:solidFill>
                          <a:latin typeface="等线" panose="02010600030101010101" pitchFamily="2" charset="-122"/>
                        </a:defRPr>
                      </a:lvl4pPr>
                      <a:lvl5pPr marL="1828800" algn="l" defTabSz="914400" rtl="0" eaLnBrk="1" latinLnBrk="0" hangingPunct="1">
                        <a:defRPr sz="1800" kern="1200">
                          <a:solidFill>
                            <a:schemeClr val="tx1"/>
                          </a:solidFill>
                          <a:latin typeface="等线" panose="02010600030101010101" pitchFamily="2" charset="-122"/>
                        </a:defRPr>
                      </a:lvl5pPr>
                      <a:lvl6pPr marL="2286000" algn="l" defTabSz="914400" rtl="0" eaLnBrk="1" latinLnBrk="0" hangingPunct="1">
                        <a:defRPr sz="1800" kern="1200">
                          <a:solidFill>
                            <a:schemeClr val="tx1"/>
                          </a:solidFill>
                          <a:latin typeface="等线" panose="02010600030101010101" pitchFamily="2" charset="-122"/>
                        </a:defRPr>
                      </a:lvl6pPr>
                      <a:lvl7pPr marL="2743200" algn="l" defTabSz="914400" rtl="0" eaLnBrk="1" latinLnBrk="0" hangingPunct="1">
                        <a:defRPr sz="1800" kern="1200">
                          <a:solidFill>
                            <a:schemeClr val="tx1"/>
                          </a:solidFill>
                          <a:latin typeface="等线" panose="02010600030101010101" pitchFamily="2" charset="-122"/>
                        </a:defRPr>
                      </a:lvl7pPr>
                      <a:lvl8pPr marL="3200400" algn="l" defTabSz="914400" rtl="0" eaLnBrk="1" latinLnBrk="0" hangingPunct="1">
                        <a:defRPr sz="1800" kern="1200">
                          <a:solidFill>
                            <a:schemeClr val="tx1"/>
                          </a:solidFill>
                          <a:latin typeface="等线" panose="02010600030101010101" pitchFamily="2" charset="-122"/>
                        </a:defRPr>
                      </a:lvl8pPr>
                      <a:lvl9pPr marL="3657600" algn="l" defTabSz="914400" rtl="0" eaLnBrk="1" latinLnBrk="0" hangingPunct="1">
                        <a:defRPr sz="1800" kern="1200">
                          <a:solidFill>
                            <a:schemeClr val="tx1"/>
                          </a:solidFill>
                          <a:latin typeface="等线" panose="02010600030101010101" pitchFamily="2" charset="-122"/>
                        </a:defRPr>
                      </a:lvl9pPr>
                    </a:lstStyle>
                    <a:p>
                      <a:pPr algn="ctr">
                        <a:lnSpc>
                          <a:spcPct val="110000"/>
                        </a:lnSpc>
                        <a:spcBef>
                          <a:spcPts val="20"/>
                        </a:spcBef>
                        <a:spcAft>
                          <a:spcPts val="20"/>
                        </a:spcAft>
                      </a:pPr>
                      <a:r>
                        <a:rPr lang="en-US" altLang="zh-CN" dirty="0">
                          <a:ea typeface="黑体" panose="02010609060101010101" pitchFamily="49" charset="-122"/>
                        </a:rPr>
                        <a:t>7</a:t>
                      </a:r>
                      <a:endParaRPr lang="zh-CN" altLang="en-US" dirty="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等线" panose="02010600030101010101" pitchFamily="2" charset="-122"/>
                        </a:defRPr>
                      </a:lvl1pPr>
                      <a:lvl2pPr marL="457200" algn="l" defTabSz="914400" rtl="0" eaLnBrk="1" latinLnBrk="0" hangingPunct="1">
                        <a:defRPr sz="1800" kern="1200">
                          <a:solidFill>
                            <a:schemeClr val="tx1"/>
                          </a:solidFill>
                          <a:latin typeface="等线" panose="02010600030101010101" pitchFamily="2" charset="-122"/>
                        </a:defRPr>
                      </a:lvl2pPr>
                      <a:lvl3pPr marL="914400" algn="l" defTabSz="914400" rtl="0" eaLnBrk="1" latinLnBrk="0" hangingPunct="1">
                        <a:defRPr sz="1800" kern="1200">
                          <a:solidFill>
                            <a:schemeClr val="tx1"/>
                          </a:solidFill>
                          <a:latin typeface="等线" panose="02010600030101010101" pitchFamily="2" charset="-122"/>
                        </a:defRPr>
                      </a:lvl3pPr>
                      <a:lvl4pPr marL="1371600" algn="l" defTabSz="914400" rtl="0" eaLnBrk="1" latinLnBrk="0" hangingPunct="1">
                        <a:defRPr sz="1800" kern="1200">
                          <a:solidFill>
                            <a:schemeClr val="tx1"/>
                          </a:solidFill>
                          <a:latin typeface="等线" panose="02010600030101010101" pitchFamily="2" charset="-122"/>
                        </a:defRPr>
                      </a:lvl4pPr>
                      <a:lvl5pPr marL="1828800" algn="l" defTabSz="914400" rtl="0" eaLnBrk="1" latinLnBrk="0" hangingPunct="1">
                        <a:defRPr sz="1800" kern="1200">
                          <a:solidFill>
                            <a:schemeClr val="tx1"/>
                          </a:solidFill>
                          <a:latin typeface="等线" panose="02010600030101010101" pitchFamily="2" charset="-122"/>
                        </a:defRPr>
                      </a:lvl5pPr>
                      <a:lvl6pPr marL="2286000" algn="l" defTabSz="914400" rtl="0" eaLnBrk="1" latinLnBrk="0" hangingPunct="1">
                        <a:defRPr sz="1800" kern="1200">
                          <a:solidFill>
                            <a:schemeClr val="tx1"/>
                          </a:solidFill>
                          <a:latin typeface="等线" panose="02010600030101010101" pitchFamily="2" charset="-122"/>
                        </a:defRPr>
                      </a:lvl6pPr>
                      <a:lvl7pPr marL="2743200" algn="l" defTabSz="914400" rtl="0" eaLnBrk="1" latinLnBrk="0" hangingPunct="1">
                        <a:defRPr sz="1800" kern="1200">
                          <a:solidFill>
                            <a:schemeClr val="tx1"/>
                          </a:solidFill>
                          <a:latin typeface="等线" panose="02010600030101010101" pitchFamily="2" charset="-122"/>
                        </a:defRPr>
                      </a:lvl7pPr>
                      <a:lvl8pPr marL="3200400" algn="l" defTabSz="914400" rtl="0" eaLnBrk="1" latinLnBrk="0" hangingPunct="1">
                        <a:defRPr sz="1800" kern="1200">
                          <a:solidFill>
                            <a:schemeClr val="tx1"/>
                          </a:solidFill>
                          <a:latin typeface="等线" panose="02010600030101010101" pitchFamily="2" charset="-122"/>
                        </a:defRPr>
                      </a:lvl8pPr>
                      <a:lvl9pPr marL="3657600" algn="l" defTabSz="914400" rtl="0" eaLnBrk="1" latinLnBrk="0" hangingPunct="1">
                        <a:defRPr sz="1800" kern="1200">
                          <a:solidFill>
                            <a:schemeClr val="tx1"/>
                          </a:solidFill>
                          <a:latin typeface="等线" panose="02010600030101010101" pitchFamily="2" charset="-122"/>
                        </a:defRPr>
                      </a:lvl9pPr>
                    </a:lstStyle>
                    <a:p>
                      <a:pPr algn="ctr">
                        <a:lnSpc>
                          <a:spcPct val="110000"/>
                        </a:lnSpc>
                        <a:spcBef>
                          <a:spcPts val="20"/>
                        </a:spcBef>
                        <a:spcAft>
                          <a:spcPts val="20"/>
                        </a:spcAft>
                      </a:pPr>
                      <a:r>
                        <a:rPr lang="en-US" altLang="zh-CN" dirty="0">
                          <a:ea typeface="黑体" panose="02010609060101010101" pitchFamily="49" charset="-122"/>
                        </a:rPr>
                        <a:t>8</a:t>
                      </a:r>
                      <a:endParaRPr lang="zh-CN" altLang="en-US" dirty="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等线" panose="02010600030101010101" pitchFamily="2" charset="-122"/>
                        </a:defRPr>
                      </a:lvl1pPr>
                      <a:lvl2pPr marL="457200" algn="l" defTabSz="914400" rtl="0" eaLnBrk="1" latinLnBrk="0" hangingPunct="1">
                        <a:defRPr sz="1800" kern="1200">
                          <a:solidFill>
                            <a:schemeClr val="tx1"/>
                          </a:solidFill>
                          <a:latin typeface="等线" panose="02010600030101010101" pitchFamily="2" charset="-122"/>
                        </a:defRPr>
                      </a:lvl2pPr>
                      <a:lvl3pPr marL="914400" algn="l" defTabSz="914400" rtl="0" eaLnBrk="1" latinLnBrk="0" hangingPunct="1">
                        <a:defRPr sz="1800" kern="1200">
                          <a:solidFill>
                            <a:schemeClr val="tx1"/>
                          </a:solidFill>
                          <a:latin typeface="等线" panose="02010600030101010101" pitchFamily="2" charset="-122"/>
                        </a:defRPr>
                      </a:lvl3pPr>
                      <a:lvl4pPr marL="1371600" algn="l" defTabSz="914400" rtl="0" eaLnBrk="1" latinLnBrk="0" hangingPunct="1">
                        <a:defRPr sz="1800" kern="1200">
                          <a:solidFill>
                            <a:schemeClr val="tx1"/>
                          </a:solidFill>
                          <a:latin typeface="等线" panose="02010600030101010101" pitchFamily="2" charset="-122"/>
                        </a:defRPr>
                      </a:lvl4pPr>
                      <a:lvl5pPr marL="1828800" algn="l" defTabSz="914400" rtl="0" eaLnBrk="1" latinLnBrk="0" hangingPunct="1">
                        <a:defRPr sz="1800" kern="1200">
                          <a:solidFill>
                            <a:schemeClr val="tx1"/>
                          </a:solidFill>
                          <a:latin typeface="等线" panose="02010600030101010101" pitchFamily="2" charset="-122"/>
                        </a:defRPr>
                      </a:lvl5pPr>
                      <a:lvl6pPr marL="2286000" algn="l" defTabSz="914400" rtl="0" eaLnBrk="1" latinLnBrk="0" hangingPunct="1">
                        <a:defRPr sz="1800" kern="1200">
                          <a:solidFill>
                            <a:schemeClr val="tx1"/>
                          </a:solidFill>
                          <a:latin typeface="等线" panose="02010600030101010101" pitchFamily="2" charset="-122"/>
                        </a:defRPr>
                      </a:lvl6pPr>
                      <a:lvl7pPr marL="2743200" algn="l" defTabSz="914400" rtl="0" eaLnBrk="1" latinLnBrk="0" hangingPunct="1">
                        <a:defRPr sz="1800" kern="1200">
                          <a:solidFill>
                            <a:schemeClr val="tx1"/>
                          </a:solidFill>
                          <a:latin typeface="等线" panose="02010600030101010101" pitchFamily="2" charset="-122"/>
                        </a:defRPr>
                      </a:lvl7pPr>
                      <a:lvl8pPr marL="3200400" algn="l" defTabSz="914400" rtl="0" eaLnBrk="1" latinLnBrk="0" hangingPunct="1">
                        <a:defRPr sz="1800" kern="1200">
                          <a:solidFill>
                            <a:schemeClr val="tx1"/>
                          </a:solidFill>
                          <a:latin typeface="等线" panose="02010600030101010101" pitchFamily="2" charset="-122"/>
                        </a:defRPr>
                      </a:lvl8pPr>
                      <a:lvl9pPr marL="3657600" algn="l" defTabSz="914400" rtl="0" eaLnBrk="1" latinLnBrk="0" hangingPunct="1">
                        <a:defRPr sz="1800" kern="1200">
                          <a:solidFill>
                            <a:schemeClr val="tx1"/>
                          </a:solidFill>
                          <a:latin typeface="等线" panose="02010600030101010101" pitchFamily="2" charset="-122"/>
                        </a:defRPr>
                      </a:lvl9pPr>
                    </a:lstStyle>
                    <a:p>
                      <a:pPr algn="ctr">
                        <a:lnSpc>
                          <a:spcPct val="110000"/>
                        </a:lnSpc>
                        <a:spcBef>
                          <a:spcPts val="20"/>
                        </a:spcBef>
                        <a:spcAft>
                          <a:spcPts val="20"/>
                        </a:spcAft>
                      </a:pPr>
                      <a:r>
                        <a:rPr lang="en-US" altLang="zh-CN" dirty="0">
                          <a:ea typeface="黑体" panose="02010609060101010101" pitchFamily="49" charset="-122"/>
                        </a:rPr>
                        <a:t>9</a:t>
                      </a:r>
                      <a:endParaRPr lang="zh-CN" altLang="en-US" dirty="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等线" panose="02010600030101010101" pitchFamily="2" charset="-122"/>
                        </a:defRPr>
                      </a:lvl1pPr>
                      <a:lvl2pPr marL="457200" algn="l" defTabSz="914400" rtl="0" eaLnBrk="1" latinLnBrk="0" hangingPunct="1">
                        <a:defRPr sz="1800" kern="1200">
                          <a:solidFill>
                            <a:schemeClr val="tx1"/>
                          </a:solidFill>
                          <a:latin typeface="等线" panose="02010600030101010101" pitchFamily="2" charset="-122"/>
                        </a:defRPr>
                      </a:lvl2pPr>
                      <a:lvl3pPr marL="914400" algn="l" defTabSz="914400" rtl="0" eaLnBrk="1" latinLnBrk="0" hangingPunct="1">
                        <a:defRPr sz="1800" kern="1200">
                          <a:solidFill>
                            <a:schemeClr val="tx1"/>
                          </a:solidFill>
                          <a:latin typeface="等线" panose="02010600030101010101" pitchFamily="2" charset="-122"/>
                        </a:defRPr>
                      </a:lvl3pPr>
                      <a:lvl4pPr marL="1371600" algn="l" defTabSz="914400" rtl="0" eaLnBrk="1" latinLnBrk="0" hangingPunct="1">
                        <a:defRPr sz="1800" kern="1200">
                          <a:solidFill>
                            <a:schemeClr val="tx1"/>
                          </a:solidFill>
                          <a:latin typeface="等线" panose="02010600030101010101" pitchFamily="2" charset="-122"/>
                        </a:defRPr>
                      </a:lvl4pPr>
                      <a:lvl5pPr marL="1828800" algn="l" defTabSz="914400" rtl="0" eaLnBrk="1" latinLnBrk="0" hangingPunct="1">
                        <a:defRPr sz="1800" kern="1200">
                          <a:solidFill>
                            <a:schemeClr val="tx1"/>
                          </a:solidFill>
                          <a:latin typeface="等线" panose="02010600030101010101" pitchFamily="2" charset="-122"/>
                        </a:defRPr>
                      </a:lvl5pPr>
                      <a:lvl6pPr marL="2286000" algn="l" defTabSz="914400" rtl="0" eaLnBrk="1" latinLnBrk="0" hangingPunct="1">
                        <a:defRPr sz="1800" kern="1200">
                          <a:solidFill>
                            <a:schemeClr val="tx1"/>
                          </a:solidFill>
                          <a:latin typeface="等线" panose="02010600030101010101" pitchFamily="2" charset="-122"/>
                        </a:defRPr>
                      </a:lvl6pPr>
                      <a:lvl7pPr marL="2743200" algn="l" defTabSz="914400" rtl="0" eaLnBrk="1" latinLnBrk="0" hangingPunct="1">
                        <a:defRPr sz="1800" kern="1200">
                          <a:solidFill>
                            <a:schemeClr val="tx1"/>
                          </a:solidFill>
                          <a:latin typeface="等线" panose="02010600030101010101" pitchFamily="2" charset="-122"/>
                        </a:defRPr>
                      </a:lvl7pPr>
                      <a:lvl8pPr marL="3200400" algn="l" defTabSz="914400" rtl="0" eaLnBrk="1" latinLnBrk="0" hangingPunct="1">
                        <a:defRPr sz="1800" kern="1200">
                          <a:solidFill>
                            <a:schemeClr val="tx1"/>
                          </a:solidFill>
                          <a:latin typeface="等线" panose="02010600030101010101" pitchFamily="2" charset="-122"/>
                        </a:defRPr>
                      </a:lvl8pPr>
                      <a:lvl9pPr marL="3657600" algn="l" defTabSz="914400" rtl="0" eaLnBrk="1" latinLnBrk="0" hangingPunct="1">
                        <a:defRPr sz="1800" kern="1200">
                          <a:solidFill>
                            <a:schemeClr val="tx1"/>
                          </a:solidFill>
                          <a:latin typeface="等线" panose="02010600030101010101" pitchFamily="2" charset="-122"/>
                        </a:defRPr>
                      </a:lvl9pPr>
                    </a:lstStyle>
                    <a:p>
                      <a:pPr algn="ctr">
                        <a:lnSpc>
                          <a:spcPct val="110000"/>
                        </a:lnSpc>
                        <a:spcBef>
                          <a:spcPts val="20"/>
                        </a:spcBef>
                        <a:spcAft>
                          <a:spcPts val="20"/>
                        </a:spcAft>
                      </a:pPr>
                      <a:r>
                        <a:rPr lang="en-US" altLang="zh-CN" dirty="0">
                          <a:ea typeface="黑体" panose="02010609060101010101" pitchFamily="49" charset="-122"/>
                        </a:rPr>
                        <a:t>10</a:t>
                      </a:r>
                      <a:endParaRPr lang="zh-CN" altLang="en-US" dirty="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r>
              <a:tr h="433002">
                <a:tc>
                  <a:txBody>
                    <a:bodyPr/>
                    <a:lstStyle>
                      <a:lvl1pPr marL="0" algn="l" defTabSz="914400" rtl="0" eaLnBrk="1" latinLnBrk="0" hangingPunct="1">
                        <a:defRPr sz="1800" kern="1200">
                          <a:solidFill>
                            <a:schemeClr val="tx1"/>
                          </a:solidFill>
                          <a:latin typeface="等线" panose="02010600030101010101" pitchFamily="2" charset="-122"/>
                        </a:defRPr>
                      </a:lvl1pPr>
                      <a:lvl2pPr marL="457200" algn="l" defTabSz="914400" rtl="0" eaLnBrk="1" latinLnBrk="0" hangingPunct="1">
                        <a:defRPr sz="1800" kern="1200">
                          <a:solidFill>
                            <a:schemeClr val="tx1"/>
                          </a:solidFill>
                          <a:latin typeface="等线" panose="02010600030101010101" pitchFamily="2" charset="-122"/>
                        </a:defRPr>
                      </a:lvl2pPr>
                      <a:lvl3pPr marL="914400" algn="l" defTabSz="914400" rtl="0" eaLnBrk="1" latinLnBrk="0" hangingPunct="1">
                        <a:defRPr sz="1800" kern="1200">
                          <a:solidFill>
                            <a:schemeClr val="tx1"/>
                          </a:solidFill>
                          <a:latin typeface="等线" panose="02010600030101010101" pitchFamily="2" charset="-122"/>
                        </a:defRPr>
                      </a:lvl3pPr>
                      <a:lvl4pPr marL="1371600" algn="l" defTabSz="914400" rtl="0" eaLnBrk="1" latinLnBrk="0" hangingPunct="1">
                        <a:defRPr sz="1800" kern="1200">
                          <a:solidFill>
                            <a:schemeClr val="tx1"/>
                          </a:solidFill>
                          <a:latin typeface="等线" panose="02010600030101010101" pitchFamily="2" charset="-122"/>
                        </a:defRPr>
                      </a:lvl4pPr>
                      <a:lvl5pPr marL="1828800" algn="l" defTabSz="914400" rtl="0" eaLnBrk="1" latinLnBrk="0" hangingPunct="1">
                        <a:defRPr sz="1800" kern="1200">
                          <a:solidFill>
                            <a:schemeClr val="tx1"/>
                          </a:solidFill>
                          <a:latin typeface="等线" panose="02010600030101010101" pitchFamily="2" charset="-122"/>
                        </a:defRPr>
                      </a:lvl5pPr>
                      <a:lvl6pPr marL="2286000" algn="l" defTabSz="914400" rtl="0" eaLnBrk="1" latinLnBrk="0" hangingPunct="1">
                        <a:defRPr sz="1800" kern="1200">
                          <a:solidFill>
                            <a:schemeClr val="tx1"/>
                          </a:solidFill>
                          <a:latin typeface="等线" panose="02010600030101010101" pitchFamily="2" charset="-122"/>
                        </a:defRPr>
                      </a:lvl6pPr>
                      <a:lvl7pPr marL="2743200" algn="l" defTabSz="914400" rtl="0" eaLnBrk="1" latinLnBrk="0" hangingPunct="1">
                        <a:defRPr sz="1800" kern="1200">
                          <a:solidFill>
                            <a:schemeClr val="tx1"/>
                          </a:solidFill>
                          <a:latin typeface="等线" panose="02010600030101010101" pitchFamily="2" charset="-122"/>
                        </a:defRPr>
                      </a:lvl7pPr>
                      <a:lvl8pPr marL="3200400" algn="l" defTabSz="914400" rtl="0" eaLnBrk="1" latinLnBrk="0" hangingPunct="1">
                        <a:defRPr sz="1800" kern="1200">
                          <a:solidFill>
                            <a:schemeClr val="tx1"/>
                          </a:solidFill>
                          <a:latin typeface="等线" panose="02010600030101010101" pitchFamily="2" charset="-122"/>
                        </a:defRPr>
                      </a:lvl8pPr>
                      <a:lvl9pPr marL="3657600" algn="l" defTabSz="914400" rtl="0" eaLnBrk="1" latinLnBrk="0" hangingPunct="1">
                        <a:defRPr sz="1800" kern="1200">
                          <a:solidFill>
                            <a:schemeClr val="tx1"/>
                          </a:solidFill>
                          <a:latin typeface="等线" panose="02010600030101010101" pitchFamily="2" charset="-122"/>
                        </a:defRPr>
                      </a:lvl9pPr>
                    </a:lstStyle>
                    <a:p>
                      <a:pPr algn="ctr">
                        <a:lnSpc>
                          <a:spcPct val="110000"/>
                        </a:lnSpc>
                        <a:spcBef>
                          <a:spcPts val="20"/>
                        </a:spcBef>
                        <a:spcAft>
                          <a:spcPts val="20"/>
                        </a:spcAft>
                      </a:pPr>
                      <a:r>
                        <a:rPr lang="zh-CN" altLang="en-US" dirty="0">
                          <a:ea typeface="黑体" panose="02010609060101010101" pitchFamily="49" charset="-122"/>
                        </a:rPr>
                        <a:t>类别求和</a:t>
                      </a:r>
                      <a:endParaRPr lang="zh-CN" altLang="en-US" dirty="0">
                        <a:ea typeface="黑体" panose="02010609060101010101" pitchFamily="49" charset="-122"/>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等线" panose="02010600030101010101" pitchFamily="2" charset="-122"/>
                        </a:defRPr>
                      </a:lvl1pPr>
                      <a:lvl2pPr marL="457200" algn="l" defTabSz="914400" rtl="0" eaLnBrk="1" latinLnBrk="0" hangingPunct="1">
                        <a:defRPr sz="1800" kern="1200">
                          <a:solidFill>
                            <a:schemeClr val="tx1"/>
                          </a:solidFill>
                          <a:latin typeface="等线" panose="02010600030101010101" pitchFamily="2" charset="-122"/>
                        </a:defRPr>
                      </a:lvl2pPr>
                      <a:lvl3pPr marL="914400" algn="l" defTabSz="914400" rtl="0" eaLnBrk="1" latinLnBrk="0" hangingPunct="1">
                        <a:defRPr sz="1800" kern="1200">
                          <a:solidFill>
                            <a:schemeClr val="tx1"/>
                          </a:solidFill>
                          <a:latin typeface="等线" panose="02010600030101010101" pitchFamily="2" charset="-122"/>
                        </a:defRPr>
                      </a:lvl3pPr>
                      <a:lvl4pPr marL="1371600" algn="l" defTabSz="914400" rtl="0" eaLnBrk="1" latinLnBrk="0" hangingPunct="1">
                        <a:defRPr sz="1800" kern="1200">
                          <a:solidFill>
                            <a:schemeClr val="tx1"/>
                          </a:solidFill>
                          <a:latin typeface="等线" panose="02010600030101010101" pitchFamily="2" charset="-122"/>
                        </a:defRPr>
                      </a:lvl4pPr>
                      <a:lvl5pPr marL="1828800" algn="l" defTabSz="914400" rtl="0" eaLnBrk="1" latinLnBrk="0" hangingPunct="1">
                        <a:defRPr sz="1800" kern="1200">
                          <a:solidFill>
                            <a:schemeClr val="tx1"/>
                          </a:solidFill>
                          <a:latin typeface="等线" panose="02010600030101010101" pitchFamily="2" charset="-122"/>
                        </a:defRPr>
                      </a:lvl5pPr>
                      <a:lvl6pPr marL="2286000" algn="l" defTabSz="914400" rtl="0" eaLnBrk="1" latinLnBrk="0" hangingPunct="1">
                        <a:defRPr sz="1800" kern="1200">
                          <a:solidFill>
                            <a:schemeClr val="tx1"/>
                          </a:solidFill>
                          <a:latin typeface="等线" panose="02010600030101010101" pitchFamily="2" charset="-122"/>
                        </a:defRPr>
                      </a:lvl6pPr>
                      <a:lvl7pPr marL="2743200" algn="l" defTabSz="914400" rtl="0" eaLnBrk="1" latinLnBrk="0" hangingPunct="1">
                        <a:defRPr sz="1800" kern="1200">
                          <a:solidFill>
                            <a:schemeClr val="tx1"/>
                          </a:solidFill>
                          <a:latin typeface="等线" panose="02010600030101010101" pitchFamily="2" charset="-122"/>
                        </a:defRPr>
                      </a:lvl7pPr>
                      <a:lvl8pPr marL="3200400" algn="l" defTabSz="914400" rtl="0" eaLnBrk="1" latinLnBrk="0" hangingPunct="1">
                        <a:defRPr sz="1800" kern="1200">
                          <a:solidFill>
                            <a:schemeClr val="tx1"/>
                          </a:solidFill>
                          <a:latin typeface="等线" panose="02010600030101010101" pitchFamily="2" charset="-122"/>
                        </a:defRPr>
                      </a:lvl8pPr>
                      <a:lvl9pPr marL="3657600" algn="l" defTabSz="914400" rtl="0" eaLnBrk="1" latinLnBrk="0" hangingPunct="1">
                        <a:defRPr sz="1800" kern="1200">
                          <a:solidFill>
                            <a:schemeClr val="tx1"/>
                          </a:solidFill>
                          <a:latin typeface="等线" panose="02010600030101010101" pitchFamily="2" charset="-122"/>
                        </a:defRPr>
                      </a:lvl9pPr>
                    </a:lstStyle>
                    <a:p>
                      <a:pPr algn="ctr">
                        <a:lnSpc>
                          <a:spcPct val="110000"/>
                        </a:lnSpc>
                        <a:spcBef>
                          <a:spcPts val="20"/>
                        </a:spcBef>
                        <a:spcAft>
                          <a:spcPts val="20"/>
                        </a:spcAft>
                      </a:pPr>
                      <a:r>
                        <a:rPr lang="en-US" altLang="zh-CN" dirty="0">
                          <a:ea typeface="黑体" panose="02010609060101010101" pitchFamily="49" charset="-122"/>
                        </a:rPr>
                        <a:t>1</a:t>
                      </a:r>
                      <a:endParaRPr lang="zh-CN" altLang="en-US" dirty="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等线" panose="02010600030101010101" pitchFamily="2" charset="-122"/>
                        </a:defRPr>
                      </a:lvl1pPr>
                      <a:lvl2pPr marL="457200" algn="l" defTabSz="914400" rtl="0" eaLnBrk="1" latinLnBrk="0" hangingPunct="1">
                        <a:defRPr sz="1800" kern="1200">
                          <a:solidFill>
                            <a:schemeClr val="tx1"/>
                          </a:solidFill>
                          <a:latin typeface="等线" panose="02010600030101010101" pitchFamily="2" charset="-122"/>
                        </a:defRPr>
                      </a:lvl2pPr>
                      <a:lvl3pPr marL="914400" algn="l" defTabSz="914400" rtl="0" eaLnBrk="1" latinLnBrk="0" hangingPunct="1">
                        <a:defRPr sz="1800" kern="1200">
                          <a:solidFill>
                            <a:schemeClr val="tx1"/>
                          </a:solidFill>
                          <a:latin typeface="等线" panose="02010600030101010101" pitchFamily="2" charset="-122"/>
                        </a:defRPr>
                      </a:lvl3pPr>
                      <a:lvl4pPr marL="1371600" algn="l" defTabSz="914400" rtl="0" eaLnBrk="1" latinLnBrk="0" hangingPunct="1">
                        <a:defRPr sz="1800" kern="1200">
                          <a:solidFill>
                            <a:schemeClr val="tx1"/>
                          </a:solidFill>
                          <a:latin typeface="等线" panose="02010600030101010101" pitchFamily="2" charset="-122"/>
                        </a:defRPr>
                      </a:lvl4pPr>
                      <a:lvl5pPr marL="1828800" algn="l" defTabSz="914400" rtl="0" eaLnBrk="1" latinLnBrk="0" hangingPunct="1">
                        <a:defRPr sz="1800" kern="1200">
                          <a:solidFill>
                            <a:schemeClr val="tx1"/>
                          </a:solidFill>
                          <a:latin typeface="等线" panose="02010600030101010101" pitchFamily="2" charset="-122"/>
                        </a:defRPr>
                      </a:lvl5pPr>
                      <a:lvl6pPr marL="2286000" algn="l" defTabSz="914400" rtl="0" eaLnBrk="1" latinLnBrk="0" hangingPunct="1">
                        <a:defRPr sz="1800" kern="1200">
                          <a:solidFill>
                            <a:schemeClr val="tx1"/>
                          </a:solidFill>
                          <a:latin typeface="等线" panose="02010600030101010101" pitchFamily="2" charset="-122"/>
                        </a:defRPr>
                      </a:lvl6pPr>
                      <a:lvl7pPr marL="2743200" algn="l" defTabSz="914400" rtl="0" eaLnBrk="1" latinLnBrk="0" hangingPunct="1">
                        <a:defRPr sz="1800" kern="1200">
                          <a:solidFill>
                            <a:schemeClr val="tx1"/>
                          </a:solidFill>
                          <a:latin typeface="等线" panose="02010600030101010101" pitchFamily="2" charset="-122"/>
                        </a:defRPr>
                      </a:lvl7pPr>
                      <a:lvl8pPr marL="3200400" algn="l" defTabSz="914400" rtl="0" eaLnBrk="1" latinLnBrk="0" hangingPunct="1">
                        <a:defRPr sz="1800" kern="1200">
                          <a:solidFill>
                            <a:schemeClr val="tx1"/>
                          </a:solidFill>
                          <a:latin typeface="等线" panose="02010600030101010101" pitchFamily="2" charset="-122"/>
                        </a:defRPr>
                      </a:lvl8pPr>
                      <a:lvl9pPr marL="3657600" algn="l" defTabSz="914400" rtl="0" eaLnBrk="1" latinLnBrk="0" hangingPunct="1">
                        <a:defRPr sz="1800" kern="1200">
                          <a:solidFill>
                            <a:schemeClr val="tx1"/>
                          </a:solidFill>
                          <a:latin typeface="等线" panose="02010600030101010101" pitchFamily="2" charset="-122"/>
                        </a:defRPr>
                      </a:lvl9pPr>
                    </a:lstStyle>
                    <a:p>
                      <a:pPr algn="ctr">
                        <a:lnSpc>
                          <a:spcPct val="110000"/>
                        </a:lnSpc>
                        <a:spcBef>
                          <a:spcPts val="20"/>
                        </a:spcBef>
                        <a:spcAft>
                          <a:spcPts val="20"/>
                        </a:spcAft>
                      </a:pPr>
                      <a:r>
                        <a:rPr lang="en-US" altLang="zh-CN" dirty="0">
                          <a:ea typeface="黑体" panose="02010609060101010101" pitchFamily="49" charset="-122"/>
                        </a:rPr>
                        <a:t>1</a:t>
                      </a:r>
                      <a:endParaRPr lang="zh-CN" altLang="en-US" dirty="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等线" panose="02010600030101010101" pitchFamily="2" charset="-122"/>
                        </a:defRPr>
                      </a:lvl1pPr>
                      <a:lvl2pPr marL="457200" algn="l" defTabSz="914400" rtl="0" eaLnBrk="1" latinLnBrk="0" hangingPunct="1">
                        <a:defRPr sz="1800" kern="1200">
                          <a:solidFill>
                            <a:schemeClr val="tx1"/>
                          </a:solidFill>
                          <a:latin typeface="等线" panose="02010600030101010101" pitchFamily="2" charset="-122"/>
                        </a:defRPr>
                      </a:lvl2pPr>
                      <a:lvl3pPr marL="914400" algn="l" defTabSz="914400" rtl="0" eaLnBrk="1" latinLnBrk="0" hangingPunct="1">
                        <a:defRPr sz="1800" kern="1200">
                          <a:solidFill>
                            <a:schemeClr val="tx1"/>
                          </a:solidFill>
                          <a:latin typeface="等线" panose="02010600030101010101" pitchFamily="2" charset="-122"/>
                        </a:defRPr>
                      </a:lvl3pPr>
                      <a:lvl4pPr marL="1371600" algn="l" defTabSz="914400" rtl="0" eaLnBrk="1" latinLnBrk="0" hangingPunct="1">
                        <a:defRPr sz="1800" kern="1200">
                          <a:solidFill>
                            <a:schemeClr val="tx1"/>
                          </a:solidFill>
                          <a:latin typeface="等线" panose="02010600030101010101" pitchFamily="2" charset="-122"/>
                        </a:defRPr>
                      </a:lvl4pPr>
                      <a:lvl5pPr marL="1828800" algn="l" defTabSz="914400" rtl="0" eaLnBrk="1" latinLnBrk="0" hangingPunct="1">
                        <a:defRPr sz="1800" kern="1200">
                          <a:solidFill>
                            <a:schemeClr val="tx1"/>
                          </a:solidFill>
                          <a:latin typeface="等线" panose="02010600030101010101" pitchFamily="2" charset="-122"/>
                        </a:defRPr>
                      </a:lvl5pPr>
                      <a:lvl6pPr marL="2286000" algn="l" defTabSz="914400" rtl="0" eaLnBrk="1" latinLnBrk="0" hangingPunct="1">
                        <a:defRPr sz="1800" kern="1200">
                          <a:solidFill>
                            <a:schemeClr val="tx1"/>
                          </a:solidFill>
                          <a:latin typeface="等线" panose="02010600030101010101" pitchFamily="2" charset="-122"/>
                        </a:defRPr>
                      </a:lvl6pPr>
                      <a:lvl7pPr marL="2743200" algn="l" defTabSz="914400" rtl="0" eaLnBrk="1" latinLnBrk="0" hangingPunct="1">
                        <a:defRPr sz="1800" kern="1200">
                          <a:solidFill>
                            <a:schemeClr val="tx1"/>
                          </a:solidFill>
                          <a:latin typeface="等线" panose="02010600030101010101" pitchFamily="2" charset="-122"/>
                        </a:defRPr>
                      </a:lvl7pPr>
                      <a:lvl8pPr marL="3200400" algn="l" defTabSz="914400" rtl="0" eaLnBrk="1" latinLnBrk="0" hangingPunct="1">
                        <a:defRPr sz="1800" kern="1200">
                          <a:solidFill>
                            <a:schemeClr val="tx1"/>
                          </a:solidFill>
                          <a:latin typeface="等线" panose="02010600030101010101" pitchFamily="2" charset="-122"/>
                        </a:defRPr>
                      </a:lvl8pPr>
                      <a:lvl9pPr marL="3657600" algn="l" defTabSz="914400" rtl="0" eaLnBrk="1" latinLnBrk="0" hangingPunct="1">
                        <a:defRPr sz="1800" kern="1200">
                          <a:solidFill>
                            <a:schemeClr val="tx1"/>
                          </a:solidFill>
                          <a:latin typeface="等线" panose="02010600030101010101" pitchFamily="2" charset="-122"/>
                        </a:defRPr>
                      </a:lvl9pPr>
                    </a:lstStyle>
                    <a:p>
                      <a:pPr algn="ctr">
                        <a:lnSpc>
                          <a:spcPct val="110000"/>
                        </a:lnSpc>
                        <a:spcBef>
                          <a:spcPts val="20"/>
                        </a:spcBef>
                        <a:spcAft>
                          <a:spcPts val="20"/>
                        </a:spcAft>
                      </a:pPr>
                      <a:r>
                        <a:rPr lang="en-US" altLang="zh-CN" dirty="0">
                          <a:ea typeface="黑体" panose="02010609060101010101" pitchFamily="49" charset="-122"/>
                        </a:rPr>
                        <a:t>1</a:t>
                      </a:r>
                      <a:endParaRPr lang="zh-CN" altLang="en-US" dirty="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等线" panose="02010600030101010101" pitchFamily="2" charset="-122"/>
                        </a:defRPr>
                      </a:lvl1pPr>
                      <a:lvl2pPr marL="457200" algn="l" defTabSz="914400" rtl="0" eaLnBrk="1" latinLnBrk="0" hangingPunct="1">
                        <a:defRPr sz="1800" kern="1200">
                          <a:solidFill>
                            <a:schemeClr val="tx1"/>
                          </a:solidFill>
                          <a:latin typeface="等线" panose="02010600030101010101" pitchFamily="2" charset="-122"/>
                        </a:defRPr>
                      </a:lvl2pPr>
                      <a:lvl3pPr marL="914400" algn="l" defTabSz="914400" rtl="0" eaLnBrk="1" latinLnBrk="0" hangingPunct="1">
                        <a:defRPr sz="1800" kern="1200">
                          <a:solidFill>
                            <a:schemeClr val="tx1"/>
                          </a:solidFill>
                          <a:latin typeface="等线" panose="02010600030101010101" pitchFamily="2" charset="-122"/>
                        </a:defRPr>
                      </a:lvl3pPr>
                      <a:lvl4pPr marL="1371600" algn="l" defTabSz="914400" rtl="0" eaLnBrk="1" latinLnBrk="0" hangingPunct="1">
                        <a:defRPr sz="1800" kern="1200">
                          <a:solidFill>
                            <a:schemeClr val="tx1"/>
                          </a:solidFill>
                          <a:latin typeface="等线" panose="02010600030101010101" pitchFamily="2" charset="-122"/>
                        </a:defRPr>
                      </a:lvl4pPr>
                      <a:lvl5pPr marL="1828800" algn="l" defTabSz="914400" rtl="0" eaLnBrk="1" latinLnBrk="0" hangingPunct="1">
                        <a:defRPr sz="1800" kern="1200">
                          <a:solidFill>
                            <a:schemeClr val="tx1"/>
                          </a:solidFill>
                          <a:latin typeface="等线" panose="02010600030101010101" pitchFamily="2" charset="-122"/>
                        </a:defRPr>
                      </a:lvl5pPr>
                      <a:lvl6pPr marL="2286000" algn="l" defTabSz="914400" rtl="0" eaLnBrk="1" latinLnBrk="0" hangingPunct="1">
                        <a:defRPr sz="1800" kern="1200">
                          <a:solidFill>
                            <a:schemeClr val="tx1"/>
                          </a:solidFill>
                          <a:latin typeface="等线" panose="02010600030101010101" pitchFamily="2" charset="-122"/>
                        </a:defRPr>
                      </a:lvl6pPr>
                      <a:lvl7pPr marL="2743200" algn="l" defTabSz="914400" rtl="0" eaLnBrk="1" latinLnBrk="0" hangingPunct="1">
                        <a:defRPr sz="1800" kern="1200">
                          <a:solidFill>
                            <a:schemeClr val="tx1"/>
                          </a:solidFill>
                          <a:latin typeface="等线" panose="02010600030101010101" pitchFamily="2" charset="-122"/>
                        </a:defRPr>
                      </a:lvl7pPr>
                      <a:lvl8pPr marL="3200400" algn="l" defTabSz="914400" rtl="0" eaLnBrk="1" latinLnBrk="0" hangingPunct="1">
                        <a:defRPr sz="1800" kern="1200">
                          <a:solidFill>
                            <a:schemeClr val="tx1"/>
                          </a:solidFill>
                          <a:latin typeface="等线" panose="02010600030101010101" pitchFamily="2" charset="-122"/>
                        </a:defRPr>
                      </a:lvl8pPr>
                      <a:lvl9pPr marL="3657600" algn="l" defTabSz="914400" rtl="0" eaLnBrk="1" latinLnBrk="0" hangingPunct="1">
                        <a:defRPr sz="1800" kern="1200">
                          <a:solidFill>
                            <a:schemeClr val="tx1"/>
                          </a:solidFill>
                          <a:latin typeface="等线" panose="02010600030101010101" pitchFamily="2" charset="-122"/>
                        </a:defRPr>
                      </a:lvl9pPr>
                    </a:lstStyle>
                    <a:p>
                      <a:pPr algn="ctr">
                        <a:lnSpc>
                          <a:spcPct val="110000"/>
                        </a:lnSpc>
                        <a:spcBef>
                          <a:spcPts val="20"/>
                        </a:spcBef>
                        <a:spcAft>
                          <a:spcPts val="20"/>
                        </a:spcAft>
                      </a:pPr>
                      <a:r>
                        <a:rPr lang="en-US" altLang="zh-CN" dirty="0">
                          <a:ea typeface="黑体" panose="02010609060101010101" pitchFamily="49" charset="-122"/>
                        </a:rPr>
                        <a:t>-1</a:t>
                      </a:r>
                      <a:endParaRPr lang="zh-CN" altLang="en-US" dirty="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等线" panose="02010600030101010101" pitchFamily="2" charset="-122"/>
                        </a:defRPr>
                      </a:lvl1pPr>
                      <a:lvl2pPr marL="457200" algn="l" defTabSz="914400" rtl="0" eaLnBrk="1" latinLnBrk="0" hangingPunct="1">
                        <a:defRPr sz="1800" kern="1200">
                          <a:solidFill>
                            <a:schemeClr val="tx1"/>
                          </a:solidFill>
                          <a:latin typeface="等线" panose="02010600030101010101" pitchFamily="2" charset="-122"/>
                        </a:defRPr>
                      </a:lvl2pPr>
                      <a:lvl3pPr marL="914400" algn="l" defTabSz="914400" rtl="0" eaLnBrk="1" latinLnBrk="0" hangingPunct="1">
                        <a:defRPr sz="1800" kern="1200">
                          <a:solidFill>
                            <a:schemeClr val="tx1"/>
                          </a:solidFill>
                          <a:latin typeface="等线" panose="02010600030101010101" pitchFamily="2" charset="-122"/>
                        </a:defRPr>
                      </a:lvl3pPr>
                      <a:lvl4pPr marL="1371600" algn="l" defTabSz="914400" rtl="0" eaLnBrk="1" latinLnBrk="0" hangingPunct="1">
                        <a:defRPr sz="1800" kern="1200">
                          <a:solidFill>
                            <a:schemeClr val="tx1"/>
                          </a:solidFill>
                          <a:latin typeface="等线" panose="02010600030101010101" pitchFamily="2" charset="-122"/>
                        </a:defRPr>
                      </a:lvl4pPr>
                      <a:lvl5pPr marL="1828800" algn="l" defTabSz="914400" rtl="0" eaLnBrk="1" latinLnBrk="0" hangingPunct="1">
                        <a:defRPr sz="1800" kern="1200">
                          <a:solidFill>
                            <a:schemeClr val="tx1"/>
                          </a:solidFill>
                          <a:latin typeface="等线" panose="02010600030101010101" pitchFamily="2" charset="-122"/>
                        </a:defRPr>
                      </a:lvl5pPr>
                      <a:lvl6pPr marL="2286000" algn="l" defTabSz="914400" rtl="0" eaLnBrk="1" latinLnBrk="0" hangingPunct="1">
                        <a:defRPr sz="1800" kern="1200">
                          <a:solidFill>
                            <a:schemeClr val="tx1"/>
                          </a:solidFill>
                          <a:latin typeface="等线" panose="02010600030101010101" pitchFamily="2" charset="-122"/>
                        </a:defRPr>
                      </a:lvl6pPr>
                      <a:lvl7pPr marL="2743200" algn="l" defTabSz="914400" rtl="0" eaLnBrk="1" latinLnBrk="0" hangingPunct="1">
                        <a:defRPr sz="1800" kern="1200">
                          <a:solidFill>
                            <a:schemeClr val="tx1"/>
                          </a:solidFill>
                          <a:latin typeface="等线" panose="02010600030101010101" pitchFamily="2" charset="-122"/>
                        </a:defRPr>
                      </a:lvl7pPr>
                      <a:lvl8pPr marL="3200400" algn="l" defTabSz="914400" rtl="0" eaLnBrk="1" latinLnBrk="0" hangingPunct="1">
                        <a:defRPr sz="1800" kern="1200">
                          <a:solidFill>
                            <a:schemeClr val="tx1"/>
                          </a:solidFill>
                          <a:latin typeface="等线" panose="02010600030101010101" pitchFamily="2" charset="-122"/>
                        </a:defRPr>
                      </a:lvl8pPr>
                      <a:lvl9pPr marL="3657600" algn="l" defTabSz="914400" rtl="0" eaLnBrk="1" latinLnBrk="0" hangingPunct="1">
                        <a:defRPr sz="1800" kern="1200">
                          <a:solidFill>
                            <a:schemeClr val="tx1"/>
                          </a:solidFill>
                          <a:latin typeface="等线" panose="02010600030101010101" pitchFamily="2" charset="-122"/>
                        </a:defRPr>
                      </a:lvl9pPr>
                    </a:lstStyle>
                    <a:p>
                      <a:pPr algn="ctr">
                        <a:lnSpc>
                          <a:spcPct val="110000"/>
                        </a:lnSpc>
                        <a:spcBef>
                          <a:spcPts val="20"/>
                        </a:spcBef>
                        <a:spcAft>
                          <a:spcPts val="20"/>
                        </a:spcAft>
                      </a:pPr>
                      <a:r>
                        <a:rPr lang="en-US" altLang="zh-CN" dirty="0">
                          <a:ea typeface="黑体" panose="02010609060101010101" pitchFamily="49" charset="-122"/>
                        </a:rPr>
                        <a:t>-3</a:t>
                      </a:r>
                      <a:endParaRPr lang="zh-CN" altLang="en-US" dirty="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等线" panose="02010600030101010101" pitchFamily="2" charset="-122"/>
                        </a:defRPr>
                      </a:lvl1pPr>
                      <a:lvl2pPr marL="457200" algn="l" defTabSz="914400" rtl="0" eaLnBrk="1" latinLnBrk="0" hangingPunct="1">
                        <a:defRPr sz="1800" kern="1200">
                          <a:solidFill>
                            <a:schemeClr val="tx1"/>
                          </a:solidFill>
                          <a:latin typeface="等线" panose="02010600030101010101" pitchFamily="2" charset="-122"/>
                        </a:defRPr>
                      </a:lvl2pPr>
                      <a:lvl3pPr marL="914400" algn="l" defTabSz="914400" rtl="0" eaLnBrk="1" latinLnBrk="0" hangingPunct="1">
                        <a:defRPr sz="1800" kern="1200">
                          <a:solidFill>
                            <a:schemeClr val="tx1"/>
                          </a:solidFill>
                          <a:latin typeface="等线" panose="02010600030101010101" pitchFamily="2" charset="-122"/>
                        </a:defRPr>
                      </a:lvl3pPr>
                      <a:lvl4pPr marL="1371600" algn="l" defTabSz="914400" rtl="0" eaLnBrk="1" latinLnBrk="0" hangingPunct="1">
                        <a:defRPr sz="1800" kern="1200">
                          <a:solidFill>
                            <a:schemeClr val="tx1"/>
                          </a:solidFill>
                          <a:latin typeface="等线" panose="02010600030101010101" pitchFamily="2" charset="-122"/>
                        </a:defRPr>
                      </a:lvl4pPr>
                      <a:lvl5pPr marL="1828800" algn="l" defTabSz="914400" rtl="0" eaLnBrk="1" latinLnBrk="0" hangingPunct="1">
                        <a:defRPr sz="1800" kern="1200">
                          <a:solidFill>
                            <a:schemeClr val="tx1"/>
                          </a:solidFill>
                          <a:latin typeface="等线" panose="02010600030101010101" pitchFamily="2" charset="-122"/>
                        </a:defRPr>
                      </a:lvl5pPr>
                      <a:lvl6pPr marL="2286000" algn="l" defTabSz="914400" rtl="0" eaLnBrk="1" latinLnBrk="0" hangingPunct="1">
                        <a:defRPr sz="1800" kern="1200">
                          <a:solidFill>
                            <a:schemeClr val="tx1"/>
                          </a:solidFill>
                          <a:latin typeface="等线" panose="02010600030101010101" pitchFamily="2" charset="-122"/>
                        </a:defRPr>
                      </a:lvl6pPr>
                      <a:lvl7pPr marL="2743200" algn="l" defTabSz="914400" rtl="0" eaLnBrk="1" latinLnBrk="0" hangingPunct="1">
                        <a:defRPr sz="1800" kern="1200">
                          <a:solidFill>
                            <a:schemeClr val="tx1"/>
                          </a:solidFill>
                          <a:latin typeface="等线" panose="02010600030101010101" pitchFamily="2" charset="-122"/>
                        </a:defRPr>
                      </a:lvl7pPr>
                      <a:lvl8pPr marL="3200400" algn="l" defTabSz="914400" rtl="0" eaLnBrk="1" latinLnBrk="0" hangingPunct="1">
                        <a:defRPr sz="1800" kern="1200">
                          <a:solidFill>
                            <a:schemeClr val="tx1"/>
                          </a:solidFill>
                          <a:latin typeface="等线" panose="02010600030101010101" pitchFamily="2" charset="-122"/>
                        </a:defRPr>
                      </a:lvl8pPr>
                      <a:lvl9pPr marL="3657600" algn="l" defTabSz="914400" rtl="0" eaLnBrk="1" latinLnBrk="0" hangingPunct="1">
                        <a:defRPr sz="1800" kern="1200">
                          <a:solidFill>
                            <a:schemeClr val="tx1"/>
                          </a:solidFill>
                          <a:latin typeface="等线" panose="02010600030101010101" pitchFamily="2" charset="-122"/>
                        </a:defRPr>
                      </a:lvl9pPr>
                    </a:lstStyle>
                    <a:p>
                      <a:pPr algn="ctr">
                        <a:lnSpc>
                          <a:spcPct val="110000"/>
                        </a:lnSpc>
                        <a:spcBef>
                          <a:spcPts val="20"/>
                        </a:spcBef>
                        <a:spcAft>
                          <a:spcPts val="20"/>
                        </a:spcAft>
                      </a:pPr>
                      <a:r>
                        <a:rPr lang="en-US" altLang="zh-CN" dirty="0">
                          <a:ea typeface="黑体" panose="02010609060101010101" pitchFamily="49" charset="-122"/>
                        </a:rPr>
                        <a:t>-3</a:t>
                      </a:r>
                      <a:endParaRPr lang="zh-CN" altLang="en-US" dirty="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等线" panose="02010600030101010101" pitchFamily="2" charset="-122"/>
                        </a:defRPr>
                      </a:lvl1pPr>
                      <a:lvl2pPr marL="457200" algn="l" defTabSz="914400" rtl="0" eaLnBrk="1" latinLnBrk="0" hangingPunct="1">
                        <a:defRPr sz="1800" kern="1200">
                          <a:solidFill>
                            <a:schemeClr val="tx1"/>
                          </a:solidFill>
                          <a:latin typeface="等线" panose="02010600030101010101" pitchFamily="2" charset="-122"/>
                        </a:defRPr>
                      </a:lvl2pPr>
                      <a:lvl3pPr marL="914400" algn="l" defTabSz="914400" rtl="0" eaLnBrk="1" latinLnBrk="0" hangingPunct="1">
                        <a:defRPr sz="1800" kern="1200">
                          <a:solidFill>
                            <a:schemeClr val="tx1"/>
                          </a:solidFill>
                          <a:latin typeface="等线" panose="02010600030101010101" pitchFamily="2" charset="-122"/>
                        </a:defRPr>
                      </a:lvl3pPr>
                      <a:lvl4pPr marL="1371600" algn="l" defTabSz="914400" rtl="0" eaLnBrk="1" latinLnBrk="0" hangingPunct="1">
                        <a:defRPr sz="1800" kern="1200">
                          <a:solidFill>
                            <a:schemeClr val="tx1"/>
                          </a:solidFill>
                          <a:latin typeface="等线" panose="02010600030101010101" pitchFamily="2" charset="-122"/>
                        </a:defRPr>
                      </a:lvl4pPr>
                      <a:lvl5pPr marL="1828800" algn="l" defTabSz="914400" rtl="0" eaLnBrk="1" latinLnBrk="0" hangingPunct="1">
                        <a:defRPr sz="1800" kern="1200">
                          <a:solidFill>
                            <a:schemeClr val="tx1"/>
                          </a:solidFill>
                          <a:latin typeface="等线" panose="02010600030101010101" pitchFamily="2" charset="-122"/>
                        </a:defRPr>
                      </a:lvl5pPr>
                      <a:lvl6pPr marL="2286000" algn="l" defTabSz="914400" rtl="0" eaLnBrk="1" latinLnBrk="0" hangingPunct="1">
                        <a:defRPr sz="1800" kern="1200">
                          <a:solidFill>
                            <a:schemeClr val="tx1"/>
                          </a:solidFill>
                          <a:latin typeface="等线" panose="02010600030101010101" pitchFamily="2" charset="-122"/>
                        </a:defRPr>
                      </a:lvl6pPr>
                      <a:lvl7pPr marL="2743200" algn="l" defTabSz="914400" rtl="0" eaLnBrk="1" latinLnBrk="0" hangingPunct="1">
                        <a:defRPr sz="1800" kern="1200">
                          <a:solidFill>
                            <a:schemeClr val="tx1"/>
                          </a:solidFill>
                          <a:latin typeface="等线" panose="02010600030101010101" pitchFamily="2" charset="-122"/>
                        </a:defRPr>
                      </a:lvl7pPr>
                      <a:lvl8pPr marL="3200400" algn="l" defTabSz="914400" rtl="0" eaLnBrk="1" latinLnBrk="0" hangingPunct="1">
                        <a:defRPr sz="1800" kern="1200">
                          <a:solidFill>
                            <a:schemeClr val="tx1"/>
                          </a:solidFill>
                          <a:latin typeface="等线" panose="02010600030101010101" pitchFamily="2" charset="-122"/>
                        </a:defRPr>
                      </a:lvl8pPr>
                      <a:lvl9pPr marL="3657600" algn="l" defTabSz="914400" rtl="0" eaLnBrk="1" latinLnBrk="0" hangingPunct="1">
                        <a:defRPr sz="1800" kern="1200">
                          <a:solidFill>
                            <a:schemeClr val="tx1"/>
                          </a:solidFill>
                          <a:latin typeface="等线" panose="02010600030101010101" pitchFamily="2" charset="-122"/>
                        </a:defRPr>
                      </a:lvl9pPr>
                    </a:lstStyle>
                    <a:p>
                      <a:pPr algn="ctr">
                        <a:lnSpc>
                          <a:spcPct val="110000"/>
                        </a:lnSpc>
                        <a:spcBef>
                          <a:spcPts val="20"/>
                        </a:spcBef>
                        <a:spcAft>
                          <a:spcPts val="20"/>
                        </a:spcAft>
                      </a:pPr>
                      <a:r>
                        <a:rPr lang="en-US" altLang="zh-CN" dirty="0">
                          <a:ea typeface="黑体" panose="02010609060101010101" pitchFamily="49" charset="-122"/>
                        </a:rPr>
                        <a:t>-1</a:t>
                      </a:r>
                      <a:endParaRPr lang="zh-CN" altLang="en-US" dirty="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等线" panose="02010600030101010101" pitchFamily="2" charset="-122"/>
                        </a:defRPr>
                      </a:lvl1pPr>
                      <a:lvl2pPr marL="457200" algn="l" defTabSz="914400" rtl="0" eaLnBrk="1" latinLnBrk="0" hangingPunct="1">
                        <a:defRPr sz="1800" kern="1200">
                          <a:solidFill>
                            <a:schemeClr val="tx1"/>
                          </a:solidFill>
                          <a:latin typeface="等线" panose="02010600030101010101" pitchFamily="2" charset="-122"/>
                        </a:defRPr>
                      </a:lvl2pPr>
                      <a:lvl3pPr marL="914400" algn="l" defTabSz="914400" rtl="0" eaLnBrk="1" latinLnBrk="0" hangingPunct="1">
                        <a:defRPr sz="1800" kern="1200">
                          <a:solidFill>
                            <a:schemeClr val="tx1"/>
                          </a:solidFill>
                          <a:latin typeface="等线" panose="02010600030101010101" pitchFamily="2" charset="-122"/>
                        </a:defRPr>
                      </a:lvl3pPr>
                      <a:lvl4pPr marL="1371600" algn="l" defTabSz="914400" rtl="0" eaLnBrk="1" latinLnBrk="0" hangingPunct="1">
                        <a:defRPr sz="1800" kern="1200">
                          <a:solidFill>
                            <a:schemeClr val="tx1"/>
                          </a:solidFill>
                          <a:latin typeface="等线" panose="02010600030101010101" pitchFamily="2" charset="-122"/>
                        </a:defRPr>
                      </a:lvl4pPr>
                      <a:lvl5pPr marL="1828800" algn="l" defTabSz="914400" rtl="0" eaLnBrk="1" latinLnBrk="0" hangingPunct="1">
                        <a:defRPr sz="1800" kern="1200">
                          <a:solidFill>
                            <a:schemeClr val="tx1"/>
                          </a:solidFill>
                          <a:latin typeface="等线" panose="02010600030101010101" pitchFamily="2" charset="-122"/>
                        </a:defRPr>
                      </a:lvl5pPr>
                      <a:lvl6pPr marL="2286000" algn="l" defTabSz="914400" rtl="0" eaLnBrk="1" latinLnBrk="0" hangingPunct="1">
                        <a:defRPr sz="1800" kern="1200">
                          <a:solidFill>
                            <a:schemeClr val="tx1"/>
                          </a:solidFill>
                          <a:latin typeface="等线" panose="02010600030101010101" pitchFamily="2" charset="-122"/>
                        </a:defRPr>
                      </a:lvl6pPr>
                      <a:lvl7pPr marL="2743200" algn="l" defTabSz="914400" rtl="0" eaLnBrk="1" latinLnBrk="0" hangingPunct="1">
                        <a:defRPr sz="1800" kern="1200">
                          <a:solidFill>
                            <a:schemeClr val="tx1"/>
                          </a:solidFill>
                          <a:latin typeface="等线" panose="02010600030101010101" pitchFamily="2" charset="-122"/>
                        </a:defRPr>
                      </a:lvl7pPr>
                      <a:lvl8pPr marL="3200400" algn="l" defTabSz="914400" rtl="0" eaLnBrk="1" latinLnBrk="0" hangingPunct="1">
                        <a:defRPr sz="1800" kern="1200">
                          <a:solidFill>
                            <a:schemeClr val="tx1"/>
                          </a:solidFill>
                          <a:latin typeface="等线" panose="02010600030101010101" pitchFamily="2" charset="-122"/>
                        </a:defRPr>
                      </a:lvl8pPr>
                      <a:lvl9pPr marL="3657600" algn="l" defTabSz="914400" rtl="0" eaLnBrk="1" latinLnBrk="0" hangingPunct="1">
                        <a:defRPr sz="1800" kern="1200">
                          <a:solidFill>
                            <a:schemeClr val="tx1"/>
                          </a:solidFill>
                          <a:latin typeface="等线" panose="02010600030101010101" pitchFamily="2" charset="-122"/>
                        </a:defRPr>
                      </a:lvl9pPr>
                    </a:lstStyle>
                    <a:p>
                      <a:pPr algn="ctr">
                        <a:lnSpc>
                          <a:spcPct val="110000"/>
                        </a:lnSpc>
                        <a:spcBef>
                          <a:spcPts val="20"/>
                        </a:spcBef>
                        <a:spcAft>
                          <a:spcPts val="20"/>
                        </a:spcAft>
                      </a:pPr>
                      <a:r>
                        <a:rPr lang="en-US" altLang="zh-CN" dirty="0">
                          <a:ea typeface="黑体" panose="02010609060101010101" pitchFamily="49" charset="-122"/>
                        </a:rPr>
                        <a:t>1</a:t>
                      </a:r>
                      <a:endParaRPr lang="zh-CN" altLang="en-US" dirty="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等线" panose="02010600030101010101" pitchFamily="2" charset="-122"/>
                        </a:defRPr>
                      </a:lvl1pPr>
                      <a:lvl2pPr marL="457200" algn="l" defTabSz="914400" rtl="0" eaLnBrk="1" latinLnBrk="0" hangingPunct="1">
                        <a:defRPr sz="1800" kern="1200">
                          <a:solidFill>
                            <a:schemeClr val="tx1"/>
                          </a:solidFill>
                          <a:latin typeface="等线" panose="02010600030101010101" pitchFamily="2" charset="-122"/>
                        </a:defRPr>
                      </a:lvl2pPr>
                      <a:lvl3pPr marL="914400" algn="l" defTabSz="914400" rtl="0" eaLnBrk="1" latinLnBrk="0" hangingPunct="1">
                        <a:defRPr sz="1800" kern="1200">
                          <a:solidFill>
                            <a:schemeClr val="tx1"/>
                          </a:solidFill>
                          <a:latin typeface="等线" panose="02010600030101010101" pitchFamily="2" charset="-122"/>
                        </a:defRPr>
                      </a:lvl3pPr>
                      <a:lvl4pPr marL="1371600" algn="l" defTabSz="914400" rtl="0" eaLnBrk="1" latinLnBrk="0" hangingPunct="1">
                        <a:defRPr sz="1800" kern="1200">
                          <a:solidFill>
                            <a:schemeClr val="tx1"/>
                          </a:solidFill>
                          <a:latin typeface="等线" panose="02010600030101010101" pitchFamily="2" charset="-122"/>
                        </a:defRPr>
                      </a:lvl4pPr>
                      <a:lvl5pPr marL="1828800" algn="l" defTabSz="914400" rtl="0" eaLnBrk="1" latinLnBrk="0" hangingPunct="1">
                        <a:defRPr sz="1800" kern="1200">
                          <a:solidFill>
                            <a:schemeClr val="tx1"/>
                          </a:solidFill>
                          <a:latin typeface="等线" panose="02010600030101010101" pitchFamily="2" charset="-122"/>
                        </a:defRPr>
                      </a:lvl5pPr>
                      <a:lvl6pPr marL="2286000" algn="l" defTabSz="914400" rtl="0" eaLnBrk="1" latinLnBrk="0" hangingPunct="1">
                        <a:defRPr sz="1800" kern="1200">
                          <a:solidFill>
                            <a:schemeClr val="tx1"/>
                          </a:solidFill>
                          <a:latin typeface="等线" panose="02010600030101010101" pitchFamily="2" charset="-122"/>
                        </a:defRPr>
                      </a:lvl6pPr>
                      <a:lvl7pPr marL="2743200" algn="l" defTabSz="914400" rtl="0" eaLnBrk="1" latinLnBrk="0" hangingPunct="1">
                        <a:defRPr sz="1800" kern="1200">
                          <a:solidFill>
                            <a:schemeClr val="tx1"/>
                          </a:solidFill>
                          <a:latin typeface="等线" panose="02010600030101010101" pitchFamily="2" charset="-122"/>
                        </a:defRPr>
                      </a:lvl7pPr>
                      <a:lvl8pPr marL="3200400" algn="l" defTabSz="914400" rtl="0" eaLnBrk="1" latinLnBrk="0" hangingPunct="1">
                        <a:defRPr sz="1800" kern="1200">
                          <a:solidFill>
                            <a:schemeClr val="tx1"/>
                          </a:solidFill>
                          <a:latin typeface="等线" panose="02010600030101010101" pitchFamily="2" charset="-122"/>
                        </a:defRPr>
                      </a:lvl8pPr>
                      <a:lvl9pPr marL="3657600" algn="l" defTabSz="914400" rtl="0" eaLnBrk="1" latinLnBrk="0" hangingPunct="1">
                        <a:defRPr sz="1800" kern="1200">
                          <a:solidFill>
                            <a:schemeClr val="tx1"/>
                          </a:solidFill>
                          <a:latin typeface="等线" panose="02010600030101010101" pitchFamily="2" charset="-122"/>
                        </a:defRPr>
                      </a:lvl9pPr>
                    </a:lstStyle>
                    <a:p>
                      <a:pPr algn="ctr">
                        <a:lnSpc>
                          <a:spcPct val="110000"/>
                        </a:lnSpc>
                        <a:spcBef>
                          <a:spcPts val="20"/>
                        </a:spcBef>
                        <a:spcAft>
                          <a:spcPts val="20"/>
                        </a:spcAft>
                      </a:pPr>
                      <a:r>
                        <a:rPr lang="en-US" altLang="zh-CN" dirty="0">
                          <a:ea typeface="黑体" panose="02010609060101010101" pitchFamily="49" charset="-122"/>
                        </a:rPr>
                        <a:t>1</a:t>
                      </a:r>
                      <a:endParaRPr lang="zh-CN" altLang="en-US" dirty="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等线" panose="02010600030101010101" pitchFamily="2" charset="-122"/>
                        </a:defRPr>
                      </a:lvl1pPr>
                      <a:lvl2pPr marL="457200" algn="l" defTabSz="914400" rtl="0" eaLnBrk="1" latinLnBrk="0" hangingPunct="1">
                        <a:defRPr sz="1800" kern="1200">
                          <a:solidFill>
                            <a:schemeClr val="tx1"/>
                          </a:solidFill>
                          <a:latin typeface="等线" panose="02010600030101010101" pitchFamily="2" charset="-122"/>
                        </a:defRPr>
                      </a:lvl2pPr>
                      <a:lvl3pPr marL="914400" algn="l" defTabSz="914400" rtl="0" eaLnBrk="1" latinLnBrk="0" hangingPunct="1">
                        <a:defRPr sz="1800" kern="1200">
                          <a:solidFill>
                            <a:schemeClr val="tx1"/>
                          </a:solidFill>
                          <a:latin typeface="等线" panose="02010600030101010101" pitchFamily="2" charset="-122"/>
                        </a:defRPr>
                      </a:lvl3pPr>
                      <a:lvl4pPr marL="1371600" algn="l" defTabSz="914400" rtl="0" eaLnBrk="1" latinLnBrk="0" hangingPunct="1">
                        <a:defRPr sz="1800" kern="1200">
                          <a:solidFill>
                            <a:schemeClr val="tx1"/>
                          </a:solidFill>
                          <a:latin typeface="等线" panose="02010600030101010101" pitchFamily="2" charset="-122"/>
                        </a:defRPr>
                      </a:lvl4pPr>
                      <a:lvl5pPr marL="1828800" algn="l" defTabSz="914400" rtl="0" eaLnBrk="1" latinLnBrk="0" hangingPunct="1">
                        <a:defRPr sz="1800" kern="1200">
                          <a:solidFill>
                            <a:schemeClr val="tx1"/>
                          </a:solidFill>
                          <a:latin typeface="等线" panose="02010600030101010101" pitchFamily="2" charset="-122"/>
                        </a:defRPr>
                      </a:lvl5pPr>
                      <a:lvl6pPr marL="2286000" algn="l" defTabSz="914400" rtl="0" eaLnBrk="1" latinLnBrk="0" hangingPunct="1">
                        <a:defRPr sz="1800" kern="1200">
                          <a:solidFill>
                            <a:schemeClr val="tx1"/>
                          </a:solidFill>
                          <a:latin typeface="等线" panose="02010600030101010101" pitchFamily="2" charset="-122"/>
                        </a:defRPr>
                      </a:lvl6pPr>
                      <a:lvl7pPr marL="2743200" algn="l" defTabSz="914400" rtl="0" eaLnBrk="1" latinLnBrk="0" hangingPunct="1">
                        <a:defRPr sz="1800" kern="1200">
                          <a:solidFill>
                            <a:schemeClr val="tx1"/>
                          </a:solidFill>
                          <a:latin typeface="等线" panose="02010600030101010101" pitchFamily="2" charset="-122"/>
                        </a:defRPr>
                      </a:lvl7pPr>
                      <a:lvl8pPr marL="3200400" algn="l" defTabSz="914400" rtl="0" eaLnBrk="1" latinLnBrk="0" hangingPunct="1">
                        <a:defRPr sz="1800" kern="1200">
                          <a:solidFill>
                            <a:schemeClr val="tx1"/>
                          </a:solidFill>
                          <a:latin typeface="等线" panose="02010600030101010101" pitchFamily="2" charset="-122"/>
                        </a:defRPr>
                      </a:lvl8pPr>
                      <a:lvl9pPr marL="3657600" algn="l" defTabSz="914400" rtl="0" eaLnBrk="1" latinLnBrk="0" hangingPunct="1">
                        <a:defRPr sz="1800" kern="1200">
                          <a:solidFill>
                            <a:schemeClr val="tx1"/>
                          </a:solidFill>
                          <a:latin typeface="等线" panose="02010600030101010101" pitchFamily="2" charset="-122"/>
                        </a:defRPr>
                      </a:lvl9pPr>
                    </a:lstStyle>
                    <a:p>
                      <a:pPr algn="ctr">
                        <a:lnSpc>
                          <a:spcPct val="110000"/>
                        </a:lnSpc>
                        <a:spcBef>
                          <a:spcPts val="20"/>
                        </a:spcBef>
                        <a:spcAft>
                          <a:spcPts val="20"/>
                        </a:spcAft>
                      </a:pPr>
                      <a:r>
                        <a:rPr lang="en-US" altLang="zh-CN" dirty="0">
                          <a:ea typeface="黑体" panose="02010609060101010101" pitchFamily="49" charset="-122"/>
                        </a:rPr>
                        <a:t>1</a:t>
                      </a:r>
                      <a:endParaRPr lang="zh-CN" altLang="en-US" dirty="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r>
              <a:tr h="405540">
                <a:tc>
                  <a:txBody>
                    <a:bodyPr/>
                    <a:lstStyle>
                      <a:lvl1pPr marL="0" algn="l" defTabSz="914400" rtl="0" eaLnBrk="1" latinLnBrk="0" hangingPunct="1">
                        <a:defRPr sz="1800" kern="1200">
                          <a:solidFill>
                            <a:schemeClr val="tx1"/>
                          </a:solidFill>
                          <a:latin typeface="等线" panose="02010600030101010101" pitchFamily="2" charset="-122"/>
                        </a:defRPr>
                      </a:lvl1pPr>
                      <a:lvl2pPr marL="457200" algn="l" defTabSz="914400" rtl="0" eaLnBrk="1" latinLnBrk="0" hangingPunct="1">
                        <a:defRPr sz="1800" kern="1200">
                          <a:solidFill>
                            <a:schemeClr val="tx1"/>
                          </a:solidFill>
                          <a:latin typeface="等线" panose="02010600030101010101" pitchFamily="2" charset="-122"/>
                        </a:defRPr>
                      </a:lvl2pPr>
                      <a:lvl3pPr marL="914400" algn="l" defTabSz="914400" rtl="0" eaLnBrk="1" latinLnBrk="0" hangingPunct="1">
                        <a:defRPr sz="1800" kern="1200">
                          <a:solidFill>
                            <a:schemeClr val="tx1"/>
                          </a:solidFill>
                          <a:latin typeface="等线" panose="02010600030101010101" pitchFamily="2" charset="-122"/>
                        </a:defRPr>
                      </a:lvl3pPr>
                      <a:lvl4pPr marL="1371600" algn="l" defTabSz="914400" rtl="0" eaLnBrk="1" latinLnBrk="0" hangingPunct="1">
                        <a:defRPr sz="1800" kern="1200">
                          <a:solidFill>
                            <a:schemeClr val="tx1"/>
                          </a:solidFill>
                          <a:latin typeface="等线" panose="02010600030101010101" pitchFamily="2" charset="-122"/>
                        </a:defRPr>
                      </a:lvl4pPr>
                      <a:lvl5pPr marL="1828800" algn="l" defTabSz="914400" rtl="0" eaLnBrk="1" latinLnBrk="0" hangingPunct="1">
                        <a:defRPr sz="1800" kern="1200">
                          <a:solidFill>
                            <a:schemeClr val="tx1"/>
                          </a:solidFill>
                          <a:latin typeface="等线" panose="02010600030101010101" pitchFamily="2" charset="-122"/>
                        </a:defRPr>
                      </a:lvl5pPr>
                      <a:lvl6pPr marL="2286000" algn="l" defTabSz="914400" rtl="0" eaLnBrk="1" latinLnBrk="0" hangingPunct="1">
                        <a:defRPr sz="1800" kern="1200">
                          <a:solidFill>
                            <a:schemeClr val="tx1"/>
                          </a:solidFill>
                          <a:latin typeface="等线" panose="02010600030101010101" pitchFamily="2" charset="-122"/>
                        </a:defRPr>
                      </a:lvl6pPr>
                      <a:lvl7pPr marL="2743200" algn="l" defTabSz="914400" rtl="0" eaLnBrk="1" latinLnBrk="0" hangingPunct="1">
                        <a:defRPr sz="1800" kern="1200">
                          <a:solidFill>
                            <a:schemeClr val="tx1"/>
                          </a:solidFill>
                          <a:latin typeface="等线" panose="02010600030101010101" pitchFamily="2" charset="-122"/>
                        </a:defRPr>
                      </a:lvl7pPr>
                      <a:lvl8pPr marL="3200400" algn="l" defTabSz="914400" rtl="0" eaLnBrk="1" latinLnBrk="0" hangingPunct="1">
                        <a:defRPr sz="1800" kern="1200">
                          <a:solidFill>
                            <a:schemeClr val="tx1"/>
                          </a:solidFill>
                          <a:latin typeface="等线" panose="02010600030101010101" pitchFamily="2" charset="-122"/>
                        </a:defRPr>
                      </a:lvl8pPr>
                      <a:lvl9pPr marL="3657600" algn="l" defTabSz="914400" rtl="0" eaLnBrk="1" latinLnBrk="0" hangingPunct="1">
                        <a:defRPr sz="1800" kern="1200">
                          <a:solidFill>
                            <a:schemeClr val="tx1"/>
                          </a:solidFill>
                          <a:latin typeface="等线" panose="02010600030101010101" pitchFamily="2" charset="-122"/>
                        </a:defRPr>
                      </a:lvl9pPr>
                    </a:lstStyle>
                    <a:p>
                      <a:pPr algn="ctr">
                        <a:lnSpc>
                          <a:spcPct val="110000"/>
                        </a:lnSpc>
                        <a:spcBef>
                          <a:spcPts val="20"/>
                        </a:spcBef>
                        <a:spcAft>
                          <a:spcPts val="20"/>
                        </a:spcAft>
                      </a:pPr>
                      <a:r>
                        <a:rPr lang="zh-CN" altLang="en-US" dirty="0">
                          <a:ea typeface="黑体" panose="02010609060101010101" pitchFamily="49" charset="-122"/>
                        </a:rPr>
                        <a:t>预测类别</a:t>
                      </a:r>
                      <a:endParaRPr lang="zh-CN" altLang="en-US" dirty="0">
                        <a:ea typeface="黑体" panose="02010609060101010101" pitchFamily="49" charset="-122"/>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等线" panose="02010600030101010101" pitchFamily="2" charset="-122"/>
                        </a:defRPr>
                      </a:lvl1pPr>
                      <a:lvl2pPr marL="457200" algn="l" defTabSz="914400" rtl="0" eaLnBrk="1" latinLnBrk="0" hangingPunct="1">
                        <a:defRPr sz="1800" kern="1200">
                          <a:solidFill>
                            <a:schemeClr val="tx1"/>
                          </a:solidFill>
                          <a:latin typeface="等线" panose="02010600030101010101" pitchFamily="2" charset="-122"/>
                        </a:defRPr>
                      </a:lvl2pPr>
                      <a:lvl3pPr marL="914400" algn="l" defTabSz="914400" rtl="0" eaLnBrk="1" latinLnBrk="0" hangingPunct="1">
                        <a:defRPr sz="1800" kern="1200">
                          <a:solidFill>
                            <a:schemeClr val="tx1"/>
                          </a:solidFill>
                          <a:latin typeface="等线" panose="02010600030101010101" pitchFamily="2" charset="-122"/>
                        </a:defRPr>
                      </a:lvl3pPr>
                      <a:lvl4pPr marL="1371600" algn="l" defTabSz="914400" rtl="0" eaLnBrk="1" latinLnBrk="0" hangingPunct="1">
                        <a:defRPr sz="1800" kern="1200">
                          <a:solidFill>
                            <a:schemeClr val="tx1"/>
                          </a:solidFill>
                          <a:latin typeface="等线" panose="02010600030101010101" pitchFamily="2" charset="-122"/>
                        </a:defRPr>
                      </a:lvl4pPr>
                      <a:lvl5pPr marL="1828800" algn="l" defTabSz="914400" rtl="0" eaLnBrk="1" latinLnBrk="0" hangingPunct="1">
                        <a:defRPr sz="1800" kern="1200">
                          <a:solidFill>
                            <a:schemeClr val="tx1"/>
                          </a:solidFill>
                          <a:latin typeface="等线" panose="02010600030101010101" pitchFamily="2" charset="-122"/>
                        </a:defRPr>
                      </a:lvl5pPr>
                      <a:lvl6pPr marL="2286000" algn="l" defTabSz="914400" rtl="0" eaLnBrk="1" latinLnBrk="0" hangingPunct="1">
                        <a:defRPr sz="1800" kern="1200">
                          <a:solidFill>
                            <a:schemeClr val="tx1"/>
                          </a:solidFill>
                          <a:latin typeface="等线" panose="02010600030101010101" pitchFamily="2" charset="-122"/>
                        </a:defRPr>
                      </a:lvl6pPr>
                      <a:lvl7pPr marL="2743200" algn="l" defTabSz="914400" rtl="0" eaLnBrk="1" latinLnBrk="0" hangingPunct="1">
                        <a:defRPr sz="1800" kern="1200">
                          <a:solidFill>
                            <a:schemeClr val="tx1"/>
                          </a:solidFill>
                          <a:latin typeface="等线" panose="02010600030101010101" pitchFamily="2" charset="-122"/>
                        </a:defRPr>
                      </a:lvl7pPr>
                      <a:lvl8pPr marL="3200400" algn="l" defTabSz="914400" rtl="0" eaLnBrk="1" latinLnBrk="0" hangingPunct="1">
                        <a:defRPr sz="1800" kern="1200">
                          <a:solidFill>
                            <a:schemeClr val="tx1"/>
                          </a:solidFill>
                          <a:latin typeface="等线" panose="02010600030101010101" pitchFamily="2" charset="-122"/>
                        </a:defRPr>
                      </a:lvl8pPr>
                      <a:lvl9pPr marL="3657600" algn="l" defTabSz="914400" rtl="0" eaLnBrk="1" latinLnBrk="0" hangingPunct="1">
                        <a:defRPr sz="1800" kern="1200">
                          <a:solidFill>
                            <a:schemeClr val="tx1"/>
                          </a:solidFill>
                          <a:latin typeface="等线" panose="02010600030101010101" pitchFamily="2" charset="-122"/>
                        </a:defRPr>
                      </a:lvl9pPr>
                    </a:lstStyle>
                    <a:p>
                      <a:pPr algn="ctr">
                        <a:lnSpc>
                          <a:spcPct val="110000"/>
                        </a:lnSpc>
                        <a:spcBef>
                          <a:spcPts val="20"/>
                        </a:spcBef>
                        <a:spcAft>
                          <a:spcPts val="20"/>
                        </a:spcAft>
                      </a:pPr>
                      <a:r>
                        <a:rPr lang="en-US" altLang="zh-CN" dirty="0">
                          <a:ea typeface="黑体" panose="02010609060101010101" pitchFamily="49" charset="-122"/>
                        </a:rPr>
                        <a:t>1</a:t>
                      </a:r>
                      <a:endParaRPr lang="zh-CN" altLang="en-US" dirty="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等线" panose="02010600030101010101" pitchFamily="2" charset="-122"/>
                        </a:defRPr>
                      </a:lvl1pPr>
                      <a:lvl2pPr marL="457200" algn="l" defTabSz="914400" rtl="0" eaLnBrk="1" latinLnBrk="0" hangingPunct="1">
                        <a:defRPr sz="1800" kern="1200">
                          <a:solidFill>
                            <a:schemeClr val="tx1"/>
                          </a:solidFill>
                          <a:latin typeface="等线" panose="02010600030101010101" pitchFamily="2" charset="-122"/>
                        </a:defRPr>
                      </a:lvl2pPr>
                      <a:lvl3pPr marL="914400" algn="l" defTabSz="914400" rtl="0" eaLnBrk="1" latinLnBrk="0" hangingPunct="1">
                        <a:defRPr sz="1800" kern="1200">
                          <a:solidFill>
                            <a:schemeClr val="tx1"/>
                          </a:solidFill>
                          <a:latin typeface="等线" panose="02010600030101010101" pitchFamily="2" charset="-122"/>
                        </a:defRPr>
                      </a:lvl3pPr>
                      <a:lvl4pPr marL="1371600" algn="l" defTabSz="914400" rtl="0" eaLnBrk="1" latinLnBrk="0" hangingPunct="1">
                        <a:defRPr sz="1800" kern="1200">
                          <a:solidFill>
                            <a:schemeClr val="tx1"/>
                          </a:solidFill>
                          <a:latin typeface="等线" panose="02010600030101010101" pitchFamily="2" charset="-122"/>
                        </a:defRPr>
                      </a:lvl4pPr>
                      <a:lvl5pPr marL="1828800" algn="l" defTabSz="914400" rtl="0" eaLnBrk="1" latinLnBrk="0" hangingPunct="1">
                        <a:defRPr sz="1800" kern="1200">
                          <a:solidFill>
                            <a:schemeClr val="tx1"/>
                          </a:solidFill>
                          <a:latin typeface="等线" panose="02010600030101010101" pitchFamily="2" charset="-122"/>
                        </a:defRPr>
                      </a:lvl5pPr>
                      <a:lvl6pPr marL="2286000" algn="l" defTabSz="914400" rtl="0" eaLnBrk="1" latinLnBrk="0" hangingPunct="1">
                        <a:defRPr sz="1800" kern="1200">
                          <a:solidFill>
                            <a:schemeClr val="tx1"/>
                          </a:solidFill>
                          <a:latin typeface="等线" panose="02010600030101010101" pitchFamily="2" charset="-122"/>
                        </a:defRPr>
                      </a:lvl6pPr>
                      <a:lvl7pPr marL="2743200" algn="l" defTabSz="914400" rtl="0" eaLnBrk="1" latinLnBrk="0" hangingPunct="1">
                        <a:defRPr sz="1800" kern="1200">
                          <a:solidFill>
                            <a:schemeClr val="tx1"/>
                          </a:solidFill>
                          <a:latin typeface="等线" panose="02010600030101010101" pitchFamily="2" charset="-122"/>
                        </a:defRPr>
                      </a:lvl7pPr>
                      <a:lvl8pPr marL="3200400" algn="l" defTabSz="914400" rtl="0" eaLnBrk="1" latinLnBrk="0" hangingPunct="1">
                        <a:defRPr sz="1800" kern="1200">
                          <a:solidFill>
                            <a:schemeClr val="tx1"/>
                          </a:solidFill>
                          <a:latin typeface="等线" panose="02010600030101010101" pitchFamily="2" charset="-122"/>
                        </a:defRPr>
                      </a:lvl8pPr>
                      <a:lvl9pPr marL="3657600" algn="l" defTabSz="914400" rtl="0" eaLnBrk="1" latinLnBrk="0" hangingPunct="1">
                        <a:defRPr sz="1800" kern="1200">
                          <a:solidFill>
                            <a:schemeClr val="tx1"/>
                          </a:solidFill>
                          <a:latin typeface="等线" panose="02010600030101010101" pitchFamily="2" charset="-122"/>
                        </a:defRPr>
                      </a:lvl9pPr>
                    </a:lstStyle>
                    <a:p>
                      <a:pPr algn="ctr">
                        <a:lnSpc>
                          <a:spcPct val="110000"/>
                        </a:lnSpc>
                        <a:spcBef>
                          <a:spcPts val="20"/>
                        </a:spcBef>
                        <a:spcAft>
                          <a:spcPts val="20"/>
                        </a:spcAft>
                      </a:pPr>
                      <a:r>
                        <a:rPr lang="en-US" altLang="zh-CN" dirty="0">
                          <a:ea typeface="黑体" panose="02010609060101010101" pitchFamily="49" charset="-122"/>
                        </a:rPr>
                        <a:t>1</a:t>
                      </a:r>
                      <a:endParaRPr lang="zh-CN" altLang="en-US" dirty="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等线" panose="02010600030101010101" pitchFamily="2" charset="-122"/>
                        </a:defRPr>
                      </a:lvl1pPr>
                      <a:lvl2pPr marL="457200" algn="l" defTabSz="914400" rtl="0" eaLnBrk="1" latinLnBrk="0" hangingPunct="1">
                        <a:defRPr sz="1800" kern="1200">
                          <a:solidFill>
                            <a:schemeClr val="tx1"/>
                          </a:solidFill>
                          <a:latin typeface="等线" panose="02010600030101010101" pitchFamily="2" charset="-122"/>
                        </a:defRPr>
                      </a:lvl2pPr>
                      <a:lvl3pPr marL="914400" algn="l" defTabSz="914400" rtl="0" eaLnBrk="1" latinLnBrk="0" hangingPunct="1">
                        <a:defRPr sz="1800" kern="1200">
                          <a:solidFill>
                            <a:schemeClr val="tx1"/>
                          </a:solidFill>
                          <a:latin typeface="等线" panose="02010600030101010101" pitchFamily="2" charset="-122"/>
                        </a:defRPr>
                      </a:lvl3pPr>
                      <a:lvl4pPr marL="1371600" algn="l" defTabSz="914400" rtl="0" eaLnBrk="1" latinLnBrk="0" hangingPunct="1">
                        <a:defRPr sz="1800" kern="1200">
                          <a:solidFill>
                            <a:schemeClr val="tx1"/>
                          </a:solidFill>
                          <a:latin typeface="等线" panose="02010600030101010101" pitchFamily="2" charset="-122"/>
                        </a:defRPr>
                      </a:lvl4pPr>
                      <a:lvl5pPr marL="1828800" algn="l" defTabSz="914400" rtl="0" eaLnBrk="1" latinLnBrk="0" hangingPunct="1">
                        <a:defRPr sz="1800" kern="1200">
                          <a:solidFill>
                            <a:schemeClr val="tx1"/>
                          </a:solidFill>
                          <a:latin typeface="等线" panose="02010600030101010101" pitchFamily="2" charset="-122"/>
                        </a:defRPr>
                      </a:lvl5pPr>
                      <a:lvl6pPr marL="2286000" algn="l" defTabSz="914400" rtl="0" eaLnBrk="1" latinLnBrk="0" hangingPunct="1">
                        <a:defRPr sz="1800" kern="1200">
                          <a:solidFill>
                            <a:schemeClr val="tx1"/>
                          </a:solidFill>
                          <a:latin typeface="等线" panose="02010600030101010101" pitchFamily="2" charset="-122"/>
                        </a:defRPr>
                      </a:lvl6pPr>
                      <a:lvl7pPr marL="2743200" algn="l" defTabSz="914400" rtl="0" eaLnBrk="1" latinLnBrk="0" hangingPunct="1">
                        <a:defRPr sz="1800" kern="1200">
                          <a:solidFill>
                            <a:schemeClr val="tx1"/>
                          </a:solidFill>
                          <a:latin typeface="等线" panose="02010600030101010101" pitchFamily="2" charset="-122"/>
                        </a:defRPr>
                      </a:lvl7pPr>
                      <a:lvl8pPr marL="3200400" algn="l" defTabSz="914400" rtl="0" eaLnBrk="1" latinLnBrk="0" hangingPunct="1">
                        <a:defRPr sz="1800" kern="1200">
                          <a:solidFill>
                            <a:schemeClr val="tx1"/>
                          </a:solidFill>
                          <a:latin typeface="等线" panose="02010600030101010101" pitchFamily="2" charset="-122"/>
                        </a:defRPr>
                      </a:lvl8pPr>
                      <a:lvl9pPr marL="3657600" algn="l" defTabSz="914400" rtl="0" eaLnBrk="1" latinLnBrk="0" hangingPunct="1">
                        <a:defRPr sz="1800" kern="1200">
                          <a:solidFill>
                            <a:schemeClr val="tx1"/>
                          </a:solidFill>
                          <a:latin typeface="等线" panose="02010600030101010101" pitchFamily="2" charset="-122"/>
                        </a:defRPr>
                      </a:lvl9pPr>
                    </a:lstStyle>
                    <a:p>
                      <a:pPr algn="ctr">
                        <a:lnSpc>
                          <a:spcPct val="110000"/>
                        </a:lnSpc>
                        <a:spcBef>
                          <a:spcPts val="20"/>
                        </a:spcBef>
                        <a:spcAft>
                          <a:spcPts val="20"/>
                        </a:spcAft>
                      </a:pPr>
                      <a:r>
                        <a:rPr lang="en-US" altLang="zh-CN" dirty="0">
                          <a:ea typeface="黑体" panose="02010609060101010101" pitchFamily="49" charset="-122"/>
                        </a:rPr>
                        <a:t>1</a:t>
                      </a:r>
                      <a:endParaRPr lang="zh-CN" altLang="en-US" dirty="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等线" panose="02010600030101010101" pitchFamily="2" charset="-122"/>
                        </a:defRPr>
                      </a:lvl1pPr>
                      <a:lvl2pPr marL="457200" algn="l" defTabSz="914400" rtl="0" eaLnBrk="1" latinLnBrk="0" hangingPunct="1">
                        <a:defRPr sz="1800" kern="1200">
                          <a:solidFill>
                            <a:schemeClr val="tx1"/>
                          </a:solidFill>
                          <a:latin typeface="等线" panose="02010600030101010101" pitchFamily="2" charset="-122"/>
                        </a:defRPr>
                      </a:lvl2pPr>
                      <a:lvl3pPr marL="914400" algn="l" defTabSz="914400" rtl="0" eaLnBrk="1" latinLnBrk="0" hangingPunct="1">
                        <a:defRPr sz="1800" kern="1200">
                          <a:solidFill>
                            <a:schemeClr val="tx1"/>
                          </a:solidFill>
                          <a:latin typeface="等线" panose="02010600030101010101" pitchFamily="2" charset="-122"/>
                        </a:defRPr>
                      </a:lvl3pPr>
                      <a:lvl4pPr marL="1371600" algn="l" defTabSz="914400" rtl="0" eaLnBrk="1" latinLnBrk="0" hangingPunct="1">
                        <a:defRPr sz="1800" kern="1200">
                          <a:solidFill>
                            <a:schemeClr val="tx1"/>
                          </a:solidFill>
                          <a:latin typeface="等线" panose="02010600030101010101" pitchFamily="2" charset="-122"/>
                        </a:defRPr>
                      </a:lvl4pPr>
                      <a:lvl5pPr marL="1828800" algn="l" defTabSz="914400" rtl="0" eaLnBrk="1" latinLnBrk="0" hangingPunct="1">
                        <a:defRPr sz="1800" kern="1200">
                          <a:solidFill>
                            <a:schemeClr val="tx1"/>
                          </a:solidFill>
                          <a:latin typeface="等线" panose="02010600030101010101" pitchFamily="2" charset="-122"/>
                        </a:defRPr>
                      </a:lvl5pPr>
                      <a:lvl6pPr marL="2286000" algn="l" defTabSz="914400" rtl="0" eaLnBrk="1" latinLnBrk="0" hangingPunct="1">
                        <a:defRPr sz="1800" kern="1200">
                          <a:solidFill>
                            <a:schemeClr val="tx1"/>
                          </a:solidFill>
                          <a:latin typeface="等线" panose="02010600030101010101" pitchFamily="2" charset="-122"/>
                        </a:defRPr>
                      </a:lvl6pPr>
                      <a:lvl7pPr marL="2743200" algn="l" defTabSz="914400" rtl="0" eaLnBrk="1" latinLnBrk="0" hangingPunct="1">
                        <a:defRPr sz="1800" kern="1200">
                          <a:solidFill>
                            <a:schemeClr val="tx1"/>
                          </a:solidFill>
                          <a:latin typeface="等线" panose="02010600030101010101" pitchFamily="2" charset="-122"/>
                        </a:defRPr>
                      </a:lvl7pPr>
                      <a:lvl8pPr marL="3200400" algn="l" defTabSz="914400" rtl="0" eaLnBrk="1" latinLnBrk="0" hangingPunct="1">
                        <a:defRPr sz="1800" kern="1200">
                          <a:solidFill>
                            <a:schemeClr val="tx1"/>
                          </a:solidFill>
                          <a:latin typeface="等线" panose="02010600030101010101" pitchFamily="2" charset="-122"/>
                        </a:defRPr>
                      </a:lvl8pPr>
                      <a:lvl9pPr marL="3657600" algn="l" defTabSz="914400" rtl="0" eaLnBrk="1" latinLnBrk="0" hangingPunct="1">
                        <a:defRPr sz="1800" kern="1200">
                          <a:solidFill>
                            <a:schemeClr val="tx1"/>
                          </a:solidFill>
                          <a:latin typeface="等线" panose="02010600030101010101" pitchFamily="2" charset="-122"/>
                        </a:defRPr>
                      </a:lvl9pPr>
                    </a:lstStyle>
                    <a:p>
                      <a:pPr algn="ctr">
                        <a:lnSpc>
                          <a:spcPct val="110000"/>
                        </a:lnSpc>
                        <a:spcBef>
                          <a:spcPts val="20"/>
                        </a:spcBef>
                        <a:spcAft>
                          <a:spcPts val="20"/>
                        </a:spcAft>
                      </a:pPr>
                      <a:r>
                        <a:rPr lang="en-US" altLang="zh-CN" dirty="0">
                          <a:ea typeface="黑体" panose="02010609060101010101" pitchFamily="49" charset="-122"/>
                        </a:rPr>
                        <a:t>-1</a:t>
                      </a:r>
                      <a:endParaRPr lang="zh-CN" altLang="en-US" dirty="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等线" panose="02010600030101010101" pitchFamily="2" charset="-122"/>
                        </a:defRPr>
                      </a:lvl1pPr>
                      <a:lvl2pPr marL="457200" algn="l" defTabSz="914400" rtl="0" eaLnBrk="1" latinLnBrk="0" hangingPunct="1">
                        <a:defRPr sz="1800" kern="1200">
                          <a:solidFill>
                            <a:schemeClr val="tx1"/>
                          </a:solidFill>
                          <a:latin typeface="等线" panose="02010600030101010101" pitchFamily="2" charset="-122"/>
                        </a:defRPr>
                      </a:lvl2pPr>
                      <a:lvl3pPr marL="914400" algn="l" defTabSz="914400" rtl="0" eaLnBrk="1" latinLnBrk="0" hangingPunct="1">
                        <a:defRPr sz="1800" kern="1200">
                          <a:solidFill>
                            <a:schemeClr val="tx1"/>
                          </a:solidFill>
                          <a:latin typeface="等线" panose="02010600030101010101" pitchFamily="2" charset="-122"/>
                        </a:defRPr>
                      </a:lvl3pPr>
                      <a:lvl4pPr marL="1371600" algn="l" defTabSz="914400" rtl="0" eaLnBrk="1" latinLnBrk="0" hangingPunct="1">
                        <a:defRPr sz="1800" kern="1200">
                          <a:solidFill>
                            <a:schemeClr val="tx1"/>
                          </a:solidFill>
                          <a:latin typeface="等线" panose="02010600030101010101" pitchFamily="2" charset="-122"/>
                        </a:defRPr>
                      </a:lvl4pPr>
                      <a:lvl5pPr marL="1828800" algn="l" defTabSz="914400" rtl="0" eaLnBrk="1" latinLnBrk="0" hangingPunct="1">
                        <a:defRPr sz="1800" kern="1200">
                          <a:solidFill>
                            <a:schemeClr val="tx1"/>
                          </a:solidFill>
                          <a:latin typeface="等线" panose="02010600030101010101" pitchFamily="2" charset="-122"/>
                        </a:defRPr>
                      </a:lvl5pPr>
                      <a:lvl6pPr marL="2286000" algn="l" defTabSz="914400" rtl="0" eaLnBrk="1" latinLnBrk="0" hangingPunct="1">
                        <a:defRPr sz="1800" kern="1200">
                          <a:solidFill>
                            <a:schemeClr val="tx1"/>
                          </a:solidFill>
                          <a:latin typeface="等线" panose="02010600030101010101" pitchFamily="2" charset="-122"/>
                        </a:defRPr>
                      </a:lvl6pPr>
                      <a:lvl7pPr marL="2743200" algn="l" defTabSz="914400" rtl="0" eaLnBrk="1" latinLnBrk="0" hangingPunct="1">
                        <a:defRPr sz="1800" kern="1200">
                          <a:solidFill>
                            <a:schemeClr val="tx1"/>
                          </a:solidFill>
                          <a:latin typeface="等线" panose="02010600030101010101" pitchFamily="2" charset="-122"/>
                        </a:defRPr>
                      </a:lvl7pPr>
                      <a:lvl8pPr marL="3200400" algn="l" defTabSz="914400" rtl="0" eaLnBrk="1" latinLnBrk="0" hangingPunct="1">
                        <a:defRPr sz="1800" kern="1200">
                          <a:solidFill>
                            <a:schemeClr val="tx1"/>
                          </a:solidFill>
                          <a:latin typeface="等线" panose="02010600030101010101" pitchFamily="2" charset="-122"/>
                        </a:defRPr>
                      </a:lvl8pPr>
                      <a:lvl9pPr marL="3657600" algn="l" defTabSz="914400" rtl="0" eaLnBrk="1" latinLnBrk="0" hangingPunct="1">
                        <a:defRPr sz="1800" kern="1200">
                          <a:solidFill>
                            <a:schemeClr val="tx1"/>
                          </a:solidFill>
                          <a:latin typeface="等线" panose="02010600030101010101" pitchFamily="2" charset="-122"/>
                        </a:defRPr>
                      </a:lvl9pPr>
                    </a:lstStyle>
                    <a:p>
                      <a:pPr algn="ctr">
                        <a:lnSpc>
                          <a:spcPct val="110000"/>
                        </a:lnSpc>
                        <a:spcBef>
                          <a:spcPts val="20"/>
                        </a:spcBef>
                        <a:spcAft>
                          <a:spcPts val="20"/>
                        </a:spcAft>
                      </a:pPr>
                      <a:r>
                        <a:rPr lang="en-US" altLang="zh-CN" dirty="0">
                          <a:ea typeface="黑体" panose="02010609060101010101" pitchFamily="49" charset="-122"/>
                        </a:rPr>
                        <a:t>-1</a:t>
                      </a:r>
                      <a:endParaRPr lang="zh-CN" altLang="en-US" dirty="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等线" panose="02010600030101010101" pitchFamily="2" charset="-122"/>
                        </a:defRPr>
                      </a:lvl1pPr>
                      <a:lvl2pPr marL="457200" algn="l" defTabSz="914400" rtl="0" eaLnBrk="1" latinLnBrk="0" hangingPunct="1">
                        <a:defRPr sz="1800" kern="1200">
                          <a:solidFill>
                            <a:schemeClr val="tx1"/>
                          </a:solidFill>
                          <a:latin typeface="等线" panose="02010600030101010101" pitchFamily="2" charset="-122"/>
                        </a:defRPr>
                      </a:lvl2pPr>
                      <a:lvl3pPr marL="914400" algn="l" defTabSz="914400" rtl="0" eaLnBrk="1" latinLnBrk="0" hangingPunct="1">
                        <a:defRPr sz="1800" kern="1200">
                          <a:solidFill>
                            <a:schemeClr val="tx1"/>
                          </a:solidFill>
                          <a:latin typeface="等线" panose="02010600030101010101" pitchFamily="2" charset="-122"/>
                        </a:defRPr>
                      </a:lvl3pPr>
                      <a:lvl4pPr marL="1371600" algn="l" defTabSz="914400" rtl="0" eaLnBrk="1" latinLnBrk="0" hangingPunct="1">
                        <a:defRPr sz="1800" kern="1200">
                          <a:solidFill>
                            <a:schemeClr val="tx1"/>
                          </a:solidFill>
                          <a:latin typeface="等线" panose="02010600030101010101" pitchFamily="2" charset="-122"/>
                        </a:defRPr>
                      </a:lvl4pPr>
                      <a:lvl5pPr marL="1828800" algn="l" defTabSz="914400" rtl="0" eaLnBrk="1" latinLnBrk="0" hangingPunct="1">
                        <a:defRPr sz="1800" kern="1200">
                          <a:solidFill>
                            <a:schemeClr val="tx1"/>
                          </a:solidFill>
                          <a:latin typeface="等线" panose="02010600030101010101" pitchFamily="2" charset="-122"/>
                        </a:defRPr>
                      </a:lvl5pPr>
                      <a:lvl6pPr marL="2286000" algn="l" defTabSz="914400" rtl="0" eaLnBrk="1" latinLnBrk="0" hangingPunct="1">
                        <a:defRPr sz="1800" kern="1200">
                          <a:solidFill>
                            <a:schemeClr val="tx1"/>
                          </a:solidFill>
                          <a:latin typeface="等线" panose="02010600030101010101" pitchFamily="2" charset="-122"/>
                        </a:defRPr>
                      </a:lvl6pPr>
                      <a:lvl7pPr marL="2743200" algn="l" defTabSz="914400" rtl="0" eaLnBrk="1" latinLnBrk="0" hangingPunct="1">
                        <a:defRPr sz="1800" kern="1200">
                          <a:solidFill>
                            <a:schemeClr val="tx1"/>
                          </a:solidFill>
                          <a:latin typeface="等线" panose="02010600030101010101" pitchFamily="2" charset="-122"/>
                        </a:defRPr>
                      </a:lvl7pPr>
                      <a:lvl8pPr marL="3200400" algn="l" defTabSz="914400" rtl="0" eaLnBrk="1" latinLnBrk="0" hangingPunct="1">
                        <a:defRPr sz="1800" kern="1200">
                          <a:solidFill>
                            <a:schemeClr val="tx1"/>
                          </a:solidFill>
                          <a:latin typeface="等线" panose="02010600030101010101" pitchFamily="2" charset="-122"/>
                        </a:defRPr>
                      </a:lvl8pPr>
                      <a:lvl9pPr marL="3657600" algn="l" defTabSz="914400" rtl="0" eaLnBrk="1" latinLnBrk="0" hangingPunct="1">
                        <a:defRPr sz="1800" kern="1200">
                          <a:solidFill>
                            <a:schemeClr val="tx1"/>
                          </a:solidFill>
                          <a:latin typeface="等线" panose="02010600030101010101" pitchFamily="2" charset="-122"/>
                        </a:defRPr>
                      </a:lvl9pPr>
                    </a:lstStyle>
                    <a:p>
                      <a:pPr algn="ctr">
                        <a:lnSpc>
                          <a:spcPct val="110000"/>
                        </a:lnSpc>
                        <a:spcBef>
                          <a:spcPts val="20"/>
                        </a:spcBef>
                        <a:spcAft>
                          <a:spcPts val="20"/>
                        </a:spcAft>
                      </a:pPr>
                      <a:r>
                        <a:rPr lang="en-US" altLang="zh-CN" dirty="0">
                          <a:ea typeface="黑体" panose="02010609060101010101" pitchFamily="49" charset="-122"/>
                        </a:rPr>
                        <a:t>-1</a:t>
                      </a:r>
                      <a:endParaRPr lang="zh-CN" altLang="en-US" dirty="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等线" panose="02010600030101010101" pitchFamily="2" charset="-122"/>
                        </a:defRPr>
                      </a:lvl1pPr>
                      <a:lvl2pPr marL="457200" algn="l" defTabSz="914400" rtl="0" eaLnBrk="1" latinLnBrk="0" hangingPunct="1">
                        <a:defRPr sz="1800" kern="1200">
                          <a:solidFill>
                            <a:schemeClr val="tx1"/>
                          </a:solidFill>
                          <a:latin typeface="等线" panose="02010600030101010101" pitchFamily="2" charset="-122"/>
                        </a:defRPr>
                      </a:lvl2pPr>
                      <a:lvl3pPr marL="914400" algn="l" defTabSz="914400" rtl="0" eaLnBrk="1" latinLnBrk="0" hangingPunct="1">
                        <a:defRPr sz="1800" kern="1200">
                          <a:solidFill>
                            <a:schemeClr val="tx1"/>
                          </a:solidFill>
                          <a:latin typeface="等线" panose="02010600030101010101" pitchFamily="2" charset="-122"/>
                        </a:defRPr>
                      </a:lvl3pPr>
                      <a:lvl4pPr marL="1371600" algn="l" defTabSz="914400" rtl="0" eaLnBrk="1" latinLnBrk="0" hangingPunct="1">
                        <a:defRPr sz="1800" kern="1200">
                          <a:solidFill>
                            <a:schemeClr val="tx1"/>
                          </a:solidFill>
                          <a:latin typeface="等线" panose="02010600030101010101" pitchFamily="2" charset="-122"/>
                        </a:defRPr>
                      </a:lvl4pPr>
                      <a:lvl5pPr marL="1828800" algn="l" defTabSz="914400" rtl="0" eaLnBrk="1" latinLnBrk="0" hangingPunct="1">
                        <a:defRPr sz="1800" kern="1200">
                          <a:solidFill>
                            <a:schemeClr val="tx1"/>
                          </a:solidFill>
                          <a:latin typeface="等线" panose="02010600030101010101" pitchFamily="2" charset="-122"/>
                        </a:defRPr>
                      </a:lvl5pPr>
                      <a:lvl6pPr marL="2286000" algn="l" defTabSz="914400" rtl="0" eaLnBrk="1" latinLnBrk="0" hangingPunct="1">
                        <a:defRPr sz="1800" kern="1200">
                          <a:solidFill>
                            <a:schemeClr val="tx1"/>
                          </a:solidFill>
                          <a:latin typeface="等线" panose="02010600030101010101" pitchFamily="2" charset="-122"/>
                        </a:defRPr>
                      </a:lvl6pPr>
                      <a:lvl7pPr marL="2743200" algn="l" defTabSz="914400" rtl="0" eaLnBrk="1" latinLnBrk="0" hangingPunct="1">
                        <a:defRPr sz="1800" kern="1200">
                          <a:solidFill>
                            <a:schemeClr val="tx1"/>
                          </a:solidFill>
                          <a:latin typeface="等线" panose="02010600030101010101" pitchFamily="2" charset="-122"/>
                        </a:defRPr>
                      </a:lvl7pPr>
                      <a:lvl8pPr marL="3200400" algn="l" defTabSz="914400" rtl="0" eaLnBrk="1" latinLnBrk="0" hangingPunct="1">
                        <a:defRPr sz="1800" kern="1200">
                          <a:solidFill>
                            <a:schemeClr val="tx1"/>
                          </a:solidFill>
                          <a:latin typeface="等线" panose="02010600030101010101" pitchFamily="2" charset="-122"/>
                        </a:defRPr>
                      </a:lvl8pPr>
                      <a:lvl9pPr marL="3657600" algn="l" defTabSz="914400" rtl="0" eaLnBrk="1" latinLnBrk="0" hangingPunct="1">
                        <a:defRPr sz="1800" kern="1200">
                          <a:solidFill>
                            <a:schemeClr val="tx1"/>
                          </a:solidFill>
                          <a:latin typeface="等线" panose="02010600030101010101" pitchFamily="2" charset="-122"/>
                        </a:defRPr>
                      </a:lvl9pPr>
                    </a:lstStyle>
                    <a:p>
                      <a:pPr algn="ctr">
                        <a:lnSpc>
                          <a:spcPct val="110000"/>
                        </a:lnSpc>
                        <a:spcBef>
                          <a:spcPts val="20"/>
                        </a:spcBef>
                        <a:spcAft>
                          <a:spcPts val="20"/>
                        </a:spcAft>
                      </a:pPr>
                      <a:r>
                        <a:rPr lang="en-US" altLang="zh-CN" dirty="0">
                          <a:ea typeface="黑体" panose="02010609060101010101" pitchFamily="49" charset="-122"/>
                        </a:rPr>
                        <a:t>-1</a:t>
                      </a:r>
                      <a:endParaRPr lang="zh-CN" altLang="en-US" dirty="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等线" panose="02010600030101010101" pitchFamily="2" charset="-122"/>
                        </a:defRPr>
                      </a:lvl1pPr>
                      <a:lvl2pPr marL="457200" algn="l" defTabSz="914400" rtl="0" eaLnBrk="1" latinLnBrk="0" hangingPunct="1">
                        <a:defRPr sz="1800" kern="1200">
                          <a:solidFill>
                            <a:schemeClr val="tx1"/>
                          </a:solidFill>
                          <a:latin typeface="等线" panose="02010600030101010101" pitchFamily="2" charset="-122"/>
                        </a:defRPr>
                      </a:lvl2pPr>
                      <a:lvl3pPr marL="914400" algn="l" defTabSz="914400" rtl="0" eaLnBrk="1" latinLnBrk="0" hangingPunct="1">
                        <a:defRPr sz="1800" kern="1200">
                          <a:solidFill>
                            <a:schemeClr val="tx1"/>
                          </a:solidFill>
                          <a:latin typeface="等线" panose="02010600030101010101" pitchFamily="2" charset="-122"/>
                        </a:defRPr>
                      </a:lvl3pPr>
                      <a:lvl4pPr marL="1371600" algn="l" defTabSz="914400" rtl="0" eaLnBrk="1" latinLnBrk="0" hangingPunct="1">
                        <a:defRPr sz="1800" kern="1200">
                          <a:solidFill>
                            <a:schemeClr val="tx1"/>
                          </a:solidFill>
                          <a:latin typeface="等线" panose="02010600030101010101" pitchFamily="2" charset="-122"/>
                        </a:defRPr>
                      </a:lvl4pPr>
                      <a:lvl5pPr marL="1828800" algn="l" defTabSz="914400" rtl="0" eaLnBrk="1" latinLnBrk="0" hangingPunct="1">
                        <a:defRPr sz="1800" kern="1200">
                          <a:solidFill>
                            <a:schemeClr val="tx1"/>
                          </a:solidFill>
                          <a:latin typeface="等线" panose="02010600030101010101" pitchFamily="2" charset="-122"/>
                        </a:defRPr>
                      </a:lvl5pPr>
                      <a:lvl6pPr marL="2286000" algn="l" defTabSz="914400" rtl="0" eaLnBrk="1" latinLnBrk="0" hangingPunct="1">
                        <a:defRPr sz="1800" kern="1200">
                          <a:solidFill>
                            <a:schemeClr val="tx1"/>
                          </a:solidFill>
                          <a:latin typeface="等线" panose="02010600030101010101" pitchFamily="2" charset="-122"/>
                        </a:defRPr>
                      </a:lvl6pPr>
                      <a:lvl7pPr marL="2743200" algn="l" defTabSz="914400" rtl="0" eaLnBrk="1" latinLnBrk="0" hangingPunct="1">
                        <a:defRPr sz="1800" kern="1200">
                          <a:solidFill>
                            <a:schemeClr val="tx1"/>
                          </a:solidFill>
                          <a:latin typeface="等线" panose="02010600030101010101" pitchFamily="2" charset="-122"/>
                        </a:defRPr>
                      </a:lvl7pPr>
                      <a:lvl8pPr marL="3200400" algn="l" defTabSz="914400" rtl="0" eaLnBrk="1" latinLnBrk="0" hangingPunct="1">
                        <a:defRPr sz="1800" kern="1200">
                          <a:solidFill>
                            <a:schemeClr val="tx1"/>
                          </a:solidFill>
                          <a:latin typeface="等线" panose="02010600030101010101" pitchFamily="2" charset="-122"/>
                        </a:defRPr>
                      </a:lvl8pPr>
                      <a:lvl9pPr marL="3657600" algn="l" defTabSz="914400" rtl="0" eaLnBrk="1" latinLnBrk="0" hangingPunct="1">
                        <a:defRPr sz="1800" kern="1200">
                          <a:solidFill>
                            <a:schemeClr val="tx1"/>
                          </a:solidFill>
                          <a:latin typeface="等线" panose="02010600030101010101" pitchFamily="2" charset="-122"/>
                        </a:defRPr>
                      </a:lvl9pPr>
                    </a:lstStyle>
                    <a:p>
                      <a:pPr algn="ctr">
                        <a:lnSpc>
                          <a:spcPct val="110000"/>
                        </a:lnSpc>
                        <a:spcBef>
                          <a:spcPts val="20"/>
                        </a:spcBef>
                        <a:spcAft>
                          <a:spcPts val="20"/>
                        </a:spcAft>
                      </a:pPr>
                      <a:r>
                        <a:rPr lang="en-US" altLang="zh-CN" dirty="0">
                          <a:ea typeface="黑体" panose="02010609060101010101" pitchFamily="49" charset="-122"/>
                        </a:rPr>
                        <a:t>1</a:t>
                      </a:r>
                      <a:endParaRPr lang="zh-CN" altLang="en-US" dirty="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等线" panose="02010600030101010101" pitchFamily="2" charset="-122"/>
                        </a:defRPr>
                      </a:lvl1pPr>
                      <a:lvl2pPr marL="457200" algn="l" defTabSz="914400" rtl="0" eaLnBrk="1" latinLnBrk="0" hangingPunct="1">
                        <a:defRPr sz="1800" kern="1200">
                          <a:solidFill>
                            <a:schemeClr val="tx1"/>
                          </a:solidFill>
                          <a:latin typeface="等线" panose="02010600030101010101" pitchFamily="2" charset="-122"/>
                        </a:defRPr>
                      </a:lvl2pPr>
                      <a:lvl3pPr marL="914400" algn="l" defTabSz="914400" rtl="0" eaLnBrk="1" latinLnBrk="0" hangingPunct="1">
                        <a:defRPr sz="1800" kern="1200">
                          <a:solidFill>
                            <a:schemeClr val="tx1"/>
                          </a:solidFill>
                          <a:latin typeface="等线" panose="02010600030101010101" pitchFamily="2" charset="-122"/>
                        </a:defRPr>
                      </a:lvl3pPr>
                      <a:lvl4pPr marL="1371600" algn="l" defTabSz="914400" rtl="0" eaLnBrk="1" latinLnBrk="0" hangingPunct="1">
                        <a:defRPr sz="1800" kern="1200">
                          <a:solidFill>
                            <a:schemeClr val="tx1"/>
                          </a:solidFill>
                          <a:latin typeface="等线" panose="02010600030101010101" pitchFamily="2" charset="-122"/>
                        </a:defRPr>
                      </a:lvl4pPr>
                      <a:lvl5pPr marL="1828800" algn="l" defTabSz="914400" rtl="0" eaLnBrk="1" latinLnBrk="0" hangingPunct="1">
                        <a:defRPr sz="1800" kern="1200">
                          <a:solidFill>
                            <a:schemeClr val="tx1"/>
                          </a:solidFill>
                          <a:latin typeface="等线" panose="02010600030101010101" pitchFamily="2" charset="-122"/>
                        </a:defRPr>
                      </a:lvl5pPr>
                      <a:lvl6pPr marL="2286000" algn="l" defTabSz="914400" rtl="0" eaLnBrk="1" latinLnBrk="0" hangingPunct="1">
                        <a:defRPr sz="1800" kern="1200">
                          <a:solidFill>
                            <a:schemeClr val="tx1"/>
                          </a:solidFill>
                          <a:latin typeface="等线" panose="02010600030101010101" pitchFamily="2" charset="-122"/>
                        </a:defRPr>
                      </a:lvl6pPr>
                      <a:lvl7pPr marL="2743200" algn="l" defTabSz="914400" rtl="0" eaLnBrk="1" latinLnBrk="0" hangingPunct="1">
                        <a:defRPr sz="1800" kern="1200">
                          <a:solidFill>
                            <a:schemeClr val="tx1"/>
                          </a:solidFill>
                          <a:latin typeface="等线" panose="02010600030101010101" pitchFamily="2" charset="-122"/>
                        </a:defRPr>
                      </a:lvl7pPr>
                      <a:lvl8pPr marL="3200400" algn="l" defTabSz="914400" rtl="0" eaLnBrk="1" latinLnBrk="0" hangingPunct="1">
                        <a:defRPr sz="1800" kern="1200">
                          <a:solidFill>
                            <a:schemeClr val="tx1"/>
                          </a:solidFill>
                          <a:latin typeface="等线" panose="02010600030101010101" pitchFamily="2" charset="-122"/>
                        </a:defRPr>
                      </a:lvl8pPr>
                      <a:lvl9pPr marL="3657600" algn="l" defTabSz="914400" rtl="0" eaLnBrk="1" latinLnBrk="0" hangingPunct="1">
                        <a:defRPr sz="1800" kern="1200">
                          <a:solidFill>
                            <a:schemeClr val="tx1"/>
                          </a:solidFill>
                          <a:latin typeface="等线" panose="02010600030101010101" pitchFamily="2" charset="-122"/>
                        </a:defRPr>
                      </a:lvl9pPr>
                    </a:lstStyle>
                    <a:p>
                      <a:pPr algn="ctr">
                        <a:lnSpc>
                          <a:spcPct val="110000"/>
                        </a:lnSpc>
                        <a:spcBef>
                          <a:spcPts val="20"/>
                        </a:spcBef>
                        <a:spcAft>
                          <a:spcPts val="20"/>
                        </a:spcAft>
                      </a:pPr>
                      <a:r>
                        <a:rPr lang="en-US" altLang="zh-CN" dirty="0">
                          <a:ea typeface="黑体" panose="02010609060101010101" pitchFamily="49" charset="-122"/>
                        </a:rPr>
                        <a:t>1</a:t>
                      </a:r>
                      <a:endParaRPr lang="zh-CN" altLang="en-US" dirty="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等线" panose="02010600030101010101" pitchFamily="2" charset="-122"/>
                        </a:defRPr>
                      </a:lvl1pPr>
                      <a:lvl2pPr marL="457200" algn="l" defTabSz="914400" rtl="0" eaLnBrk="1" latinLnBrk="0" hangingPunct="1">
                        <a:defRPr sz="1800" kern="1200">
                          <a:solidFill>
                            <a:schemeClr val="tx1"/>
                          </a:solidFill>
                          <a:latin typeface="等线" panose="02010600030101010101" pitchFamily="2" charset="-122"/>
                        </a:defRPr>
                      </a:lvl2pPr>
                      <a:lvl3pPr marL="914400" algn="l" defTabSz="914400" rtl="0" eaLnBrk="1" latinLnBrk="0" hangingPunct="1">
                        <a:defRPr sz="1800" kern="1200">
                          <a:solidFill>
                            <a:schemeClr val="tx1"/>
                          </a:solidFill>
                          <a:latin typeface="等线" panose="02010600030101010101" pitchFamily="2" charset="-122"/>
                        </a:defRPr>
                      </a:lvl3pPr>
                      <a:lvl4pPr marL="1371600" algn="l" defTabSz="914400" rtl="0" eaLnBrk="1" latinLnBrk="0" hangingPunct="1">
                        <a:defRPr sz="1800" kern="1200">
                          <a:solidFill>
                            <a:schemeClr val="tx1"/>
                          </a:solidFill>
                          <a:latin typeface="等线" panose="02010600030101010101" pitchFamily="2" charset="-122"/>
                        </a:defRPr>
                      </a:lvl4pPr>
                      <a:lvl5pPr marL="1828800" algn="l" defTabSz="914400" rtl="0" eaLnBrk="1" latinLnBrk="0" hangingPunct="1">
                        <a:defRPr sz="1800" kern="1200">
                          <a:solidFill>
                            <a:schemeClr val="tx1"/>
                          </a:solidFill>
                          <a:latin typeface="等线" panose="02010600030101010101" pitchFamily="2" charset="-122"/>
                        </a:defRPr>
                      </a:lvl5pPr>
                      <a:lvl6pPr marL="2286000" algn="l" defTabSz="914400" rtl="0" eaLnBrk="1" latinLnBrk="0" hangingPunct="1">
                        <a:defRPr sz="1800" kern="1200">
                          <a:solidFill>
                            <a:schemeClr val="tx1"/>
                          </a:solidFill>
                          <a:latin typeface="等线" panose="02010600030101010101" pitchFamily="2" charset="-122"/>
                        </a:defRPr>
                      </a:lvl6pPr>
                      <a:lvl7pPr marL="2743200" algn="l" defTabSz="914400" rtl="0" eaLnBrk="1" latinLnBrk="0" hangingPunct="1">
                        <a:defRPr sz="1800" kern="1200">
                          <a:solidFill>
                            <a:schemeClr val="tx1"/>
                          </a:solidFill>
                          <a:latin typeface="等线" panose="02010600030101010101" pitchFamily="2" charset="-122"/>
                        </a:defRPr>
                      </a:lvl7pPr>
                      <a:lvl8pPr marL="3200400" algn="l" defTabSz="914400" rtl="0" eaLnBrk="1" latinLnBrk="0" hangingPunct="1">
                        <a:defRPr sz="1800" kern="1200">
                          <a:solidFill>
                            <a:schemeClr val="tx1"/>
                          </a:solidFill>
                          <a:latin typeface="等线" panose="02010600030101010101" pitchFamily="2" charset="-122"/>
                        </a:defRPr>
                      </a:lvl8pPr>
                      <a:lvl9pPr marL="3657600" algn="l" defTabSz="914400" rtl="0" eaLnBrk="1" latinLnBrk="0" hangingPunct="1">
                        <a:defRPr sz="1800" kern="1200">
                          <a:solidFill>
                            <a:schemeClr val="tx1"/>
                          </a:solidFill>
                          <a:latin typeface="等线" panose="02010600030101010101" pitchFamily="2" charset="-122"/>
                        </a:defRPr>
                      </a:lvl9pPr>
                    </a:lstStyle>
                    <a:p>
                      <a:pPr algn="ctr">
                        <a:lnSpc>
                          <a:spcPct val="110000"/>
                        </a:lnSpc>
                        <a:spcBef>
                          <a:spcPts val="20"/>
                        </a:spcBef>
                        <a:spcAft>
                          <a:spcPts val="20"/>
                        </a:spcAft>
                      </a:pPr>
                      <a:r>
                        <a:rPr lang="en-US" altLang="zh-CN" dirty="0">
                          <a:ea typeface="黑体" panose="02010609060101010101" pitchFamily="49" charset="-122"/>
                        </a:rPr>
                        <a:t>1</a:t>
                      </a:r>
                      <a:endParaRPr lang="zh-CN" altLang="en-US" dirty="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r>
              <a:tr h="315494">
                <a:tc>
                  <a:txBody>
                    <a:bodyPr/>
                    <a:lstStyle>
                      <a:lvl1pPr marL="0" algn="l" defTabSz="914400" rtl="0" eaLnBrk="1" latinLnBrk="0" hangingPunct="1">
                        <a:defRPr sz="1800" kern="1200">
                          <a:solidFill>
                            <a:schemeClr val="tx1"/>
                          </a:solidFill>
                          <a:latin typeface="等线" panose="02010600030101010101" pitchFamily="2" charset="-122"/>
                        </a:defRPr>
                      </a:lvl1pPr>
                      <a:lvl2pPr marL="457200" algn="l" defTabSz="914400" rtl="0" eaLnBrk="1" latinLnBrk="0" hangingPunct="1">
                        <a:defRPr sz="1800" kern="1200">
                          <a:solidFill>
                            <a:schemeClr val="tx1"/>
                          </a:solidFill>
                          <a:latin typeface="等线" panose="02010600030101010101" pitchFamily="2" charset="-122"/>
                        </a:defRPr>
                      </a:lvl2pPr>
                      <a:lvl3pPr marL="914400" algn="l" defTabSz="914400" rtl="0" eaLnBrk="1" latinLnBrk="0" hangingPunct="1">
                        <a:defRPr sz="1800" kern="1200">
                          <a:solidFill>
                            <a:schemeClr val="tx1"/>
                          </a:solidFill>
                          <a:latin typeface="等线" panose="02010600030101010101" pitchFamily="2" charset="-122"/>
                        </a:defRPr>
                      </a:lvl3pPr>
                      <a:lvl4pPr marL="1371600" algn="l" defTabSz="914400" rtl="0" eaLnBrk="1" latinLnBrk="0" hangingPunct="1">
                        <a:defRPr sz="1800" kern="1200">
                          <a:solidFill>
                            <a:schemeClr val="tx1"/>
                          </a:solidFill>
                          <a:latin typeface="等线" panose="02010600030101010101" pitchFamily="2" charset="-122"/>
                        </a:defRPr>
                      </a:lvl4pPr>
                      <a:lvl5pPr marL="1828800" algn="l" defTabSz="914400" rtl="0" eaLnBrk="1" latinLnBrk="0" hangingPunct="1">
                        <a:defRPr sz="1800" kern="1200">
                          <a:solidFill>
                            <a:schemeClr val="tx1"/>
                          </a:solidFill>
                          <a:latin typeface="等线" panose="02010600030101010101" pitchFamily="2" charset="-122"/>
                        </a:defRPr>
                      </a:lvl5pPr>
                      <a:lvl6pPr marL="2286000" algn="l" defTabSz="914400" rtl="0" eaLnBrk="1" latinLnBrk="0" hangingPunct="1">
                        <a:defRPr sz="1800" kern="1200">
                          <a:solidFill>
                            <a:schemeClr val="tx1"/>
                          </a:solidFill>
                          <a:latin typeface="等线" panose="02010600030101010101" pitchFamily="2" charset="-122"/>
                        </a:defRPr>
                      </a:lvl6pPr>
                      <a:lvl7pPr marL="2743200" algn="l" defTabSz="914400" rtl="0" eaLnBrk="1" latinLnBrk="0" hangingPunct="1">
                        <a:defRPr sz="1800" kern="1200">
                          <a:solidFill>
                            <a:schemeClr val="tx1"/>
                          </a:solidFill>
                          <a:latin typeface="等线" panose="02010600030101010101" pitchFamily="2" charset="-122"/>
                        </a:defRPr>
                      </a:lvl7pPr>
                      <a:lvl8pPr marL="3200400" algn="l" defTabSz="914400" rtl="0" eaLnBrk="1" latinLnBrk="0" hangingPunct="1">
                        <a:defRPr sz="1800" kern="1200">
                          <a:solidFill>
                            <a:schemeClr val="tx1"/>
                          </a:solidFill>
                          <a:latin typeface="等线" panose="02010600030101010101" pitchFamily="2" charset="-122"/>
                        </a:defRPr>
                      </a:lvl8pPr>
                      <a:lvl9pPr marL="3657600" algn="l" defTabSz="914400" rtl="0" eaLnBrk="1" latinLnBrk="0" hangingPunct="1">
                        <a:defRPr sz="1800" kern="1200">
                          <a:solidFill>
                            <a:schemeClr val="tx1"/>
                          </a:solidFill>
                          <a:latin typeface="等线" panose="02010600030101010101" pitchFamily="2" charset="-122"/>
                        </a:defRPr>
                      </a:lvl9pPr>
                    </a:lstStyle>
                    <a:p>
                      <a:pPr algn="ctr">
                        <a:lnSpc>
                          <a:spcPct val="110000"/>
                        </a:lnSpc>
                        <a:spcBef>
                          <a:spcPts val="20"/>
                        </a:spcBef>
                        <a:spcAft>
                          <a:spcPts val="20"/>
                        </a:spcAft>
                      </a:pPr>
                      <a:r>
                        <a:rPr lang="zh-CN" altLang="en-US" dirty="0">
                          <a:ea typeface="黑体" panose="02010609060101010101" pitchFamily="49" charset="-122"/>
                        </a:rPr>
                        <a:t>实际类别</a:t>
                      </a:r>
                      <a:endParaRPr lang="zh-CN" altLang="en-US" dirty="0">
                        <a:ea typeface="黑体" panose="02010609060101010101" pitchFamily="49" charset="-122"/>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等线" panose="02010600030101010101" pitchFamily="2" charset="-122"/>
                        </a:defRPr>
                      </a:lvl1pPr>
                      <a:lvl2pPr marL="457200" algn="l" defTabSz="914400" rtl="0" eaLnBrk="1" latinLnBrk="0" hangingPunct="1">
                        <a:defRPr sz="1800" kern="1200">
                          <a:solidFill>
                            <a:schemeClr val="tx1"/>
                          </a:solidFill>
                          <a:latin typeface="等线" panose="02010600030101010101" pitchFamily="2" charset="-122"/>
                        </a:defRPr>
                      </a:lvl2pPr>
                      <a:lvl3pPr marL="914400" algn="l" defTabSz="914400" rtl="0" eaLnBrk="1" latinLnBrk="0" hangingPunct="1">
                        <a:defRPr sz="1800" kern="1200">
                          <a:solidFill>
                            <a:schemeClr val="tx1"/>
                          </a:solidFill>
                          <a:latin typeface="等线" panose="02010600030101010101" pitchFamily="2" charset="-122"/>
                        </a:defRPr>
                      </a:lvl3pPr>
                      <a:lvl4pPr marL="1371600" algn="l" defTabSz="914400" rtl="0" eaLnBrk="1" latinLnBrk="0" hangingPunct="1">
                        <a:defRPr sz="1800" kern="1200">
                          <a:solidFill>
                            <a:schemeClr val="tx1"/>
                          </a:solidFill>
                          <a:latin typeface="等线" panose="02010600030101010101" pitchFamily="2" charset="-122"/>
                        </a:defRPr>
                      </a:lvl4pPr>
                      <a:lvl5pPr marL="1828800" algn="l" defTabSz="914400" rtl="0" eaLnBrk="1" latinLnBrk="0" hangingPunct="1">
                        <a:defRPr sz="1800" kern="1200">
                          <a:solidFill>
                            <a:schemeClr val="tx1"/>
                          </a:solidFill>
                          <a:latin typeface="等线" panose="02010600030101010101" pitchFamily="2" charset="-122"/>
                        </a:defRPr>
                      </a:lvl5pPr>
                      <a:lvl6pPr marL="2286000" algn="l" defTabSz="914400" rtl="0" eaLnBrk="1" latinLnBrk="0" hangingPunct="1">
                        <a:defRPr sz="1800" kern="1200">
                          <a:solidFill>
                            <a:schemeClr val="tx1"/>
                          </a:solidFill>
                          <a:latin typeface="等线" panose="02010600030101010101" pitchFamily="2" charset="-122"/>
                        </a:defRPr>
                      </a:lvl6pPr>
                      <a:lvl7pPr marL="2743200" algn="l" defTabSz="914400" rtl="0" eaLnBrk="1" latinLnBrk="0" hangingPunct="1">
                        <a:defRPr sz="1800" kern="1200">
                          <a:solidFill>
                            <a:schemeClr val="tx1"/>
                          </a:solidFill>
                          <a:latin typeface="等线" panose="02010600030101010101" pitchFamily="2" charset="-122"/>
                        </a:defRPr>
                      </a:lvl7pPr>
                      <a:lvl8pPr marL="3200400" algn="l" defTabSz="914400" rtl="0" eaLnBrk="1" latinLnBrk="0" hangingPunct="1">
                        <a:defRPr sz="1800" kern="1200">
                          <a:solidFill>
                            <a:schemeClr val="tx1"/>
                          </a:solidFill>
                          <a:latin typeface="等线" panose="02010600030101010101" pitchFamily="2" charset="-122"/>
                        </a:defRPr>
                      </a:lvl8pPr>
                      <a:lvl9pPr marL="3657600" algn="l" defTabSz="914400" rtl="0" eaLnBrk="1" latinLnBrk="0" hangingPunct="1">
                        <a:defRPr sz="1800" kern="1200">
                          <a:solidFill>
                            <a:schemeClr val="tx1"/>
                          </a:solidFill>
                          <a:latin typeface="等线" panose="02010600030101010101" pitchFamily="2" charset="-122"/>
                        </a:defRPr>
                      </a:lvl9pPr>
                    </a:lstStyle>
                    <a:p>
                      <a:pPr algn="ctr">
                        <a:lnSpc>
                          <a:spcPct val="110000"/>
                        </a:lnSpc>
                        <a:spcBef>
                          <a:spcPts val="20"/>
                        </a:spcBef>
                        <a:spcAft>
                          <a:spcPts val="20"/>
                        </a:spcAft>
                      </a:pPr>
                      <a:r>
                        <a:rPr lang="en-US" altLang="zh-CN" dirty="0">
                          <a:ea typeface="黑体" panose="02010609060101010101" pitchFamily="49" charset="-122"/>
                        </a:rPr>
                        <a:t>1</a:t>
                      </a:r>
                      <a:endParaRPr lang="zh-CN" altLang="en-US" dirty="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等线" panose="02010600030101010101" pitchFamily="2" charset="-122"/>
                        </a:defRPr>
                      </a:lvl1pPr>
                      <a:lvl2pPr marL="457200" algn="l" defTabSz="914400" rtl="0" eaLnBrk="1" latinLnBrk="0" hangingPunct="1">
                        <a:defRPr sz="1800" kern="1200">
                          <a:solidFill>
                            <a:schemeClr val="tx1"/>
                          </a:solidFill>
                          <a:latin typeface="等线" panose="02010600030101010101" pitchFamily="2" charset="-122"/>
                        </a:defRPr>
                      </a:lvl2pPr>
                      <a:lvl3pPr marL="914400" algn="l" defTabSz="914400" rtl="0" eaLnBrk="1" latinLnBrk="0" hangingPunct="1">
                        <a:defRPr sz="1800" kern="1200">
                          <a:solidFill>
                            <a:schemeClr val="tx1"/>
                          </a:solidFill>
                          <a:latin typeface="等线" panose="02010600030101010101" pitchFamily="2" charset="-122"/>
                        </a:defRPr>
                      </a:lvl3pPr>
                      <a:lvl4pPr marL="1371600" algn="l" defTabSz="914400" rtl="0" eaLnBrk="1" latinLnBrk="0" hangingPunct="1">
                        <a:defRPr sz="1800" kern="1200">
                          <a:solidFill>
                            <a:schemeClr val="tx1"/>
                          </a:solidFill>
                          <a:latin typeface="等线" panose="02010600030101010101" pitchFamily="2" charset="-122"/>
                        </a:defRPr>
                      </a:lvl4pPr>
                      <a:lvl5pPr marL="1828800" algn="l" defTabSz="914400" rtl="0" eaLnBrk="1" latinLnBrk="0" hangingPunct="1">
                        <a:defRPr sz="1800" kern="1200">
                          <a:solidFill>
                            <a:schemeClr val="tx1"/>
                          </a:solidFill>
                          <a:latin typeface="等线" panose="02010600030101010101" pitchFamily="2" charset="-122"/>
                        </a:defRPr>
                      </a:lvl5pPr>
                      <a:lvl6pPr marL="2286000" algn="l" defTabSz="914400" rtl="0" eaLnBrk="1" latinLnBrk="0" hangingPunct="1">
                        <a:defRPr sz="1800" kern="1200">
                          <a:solidFill>
                            <a:schemeClr val="tx1"/>
                          </a:solidFill>
                          <a:latin typeface="等线" panose="02010600030101010101" pitchFamily="2" charset="-122"/>
                        </a:defRPr>
                      </a:lvl6pPr>
                      <a:lvl7pPr marL="2743200" algn="l" defTabSz="914400" rtl="0" eaLnBrk="1" latinLnBrk="0" hangingPunct="1">
                        <a:defRPr sz="1800" kern="1200">
                          <a:solidFill>
                            <a:schemeClr val="tx1"/>
                          </a:solidFill>
                          <a:latin typeface="等线" panose="02010600030101010101" pitchFamily="2" charset="-122"/>
                        </a:defRPr>
                      </a:lvl7pPr>
                      <a:lvl8pPr marL="3200400" algn="l" defTabSz="914400" rtl="0" eaLnBrk="1" latinLnBrk="0" hangingPunct="1">
                        <a:defRPr sz="1800" kern="1200">
                          <a:solidFill>
                            <a:schemeClr val="tx1"/>
                          </a:solidFill>
                          <a:latin typeface="等线" panose="02010600030101010101" pitchFamily="2" charset="-122"/>
                        </a:defRPr>
                      </a:lvl8pPr>
                      <a:lvl9pPr marL="3657600" algn="l" defTabSz="914400" rtl="0" eaLnBrk="1" latinLnBrk="0" hangingPunct="1">
                        <a:defRPr sz="1800" kern="1200">
                          <a:solidFill>
                            <a:schemeClr val="tx1"/>
                          </a:solidFill>
                          <a:latin typeface="等线" panose="02010600030101010101" pitchFamily="2" charset="-122"/>
                        </a:defRPr>
                      </a:lvl9pPr>
                    </a:lstStyle>
                    <a:p>
                      <a:pPr algn="ctr">
                        <a:lnSpc>
                          <a:spcPct val="110000"/>
                        </a:lnSpc>
                        <a:spcBef>
                          <a:spcPts val="20"/>
                        </a:spcBef>
                        <a:spcAft>
                          <a:spcPts val="20"/>
                        </a:spcAft>
                      </a:pPr>
                      <a:r>
                        <a:rPr lang="en-US" altLang="zh-CN" dirty="0">
                          <a:ea typeface="黑体" panose="02010609060101010101" pitchFamily="49" charset="-122"/>
                        </a:rPr>
                        <a:t>1</a:t>
                      </a:r>
                      <a:endParaRPr lang="zh-CN" altLang="en-US" dirty="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等线" panose="02010600030101010101" pitchFamily="2" charset="-122"/>
                        </a:defRPr>
                      </a:lvl1pPr>
                      <a:lvl2pPr marL="457200" algn="l" defTabSz="914400" rtl="0" eaLnBrk="1" latinLnBrk="0" hangingPunct="1">
                        <a:defRPr sz="1800" kern="1200">
                          <a:solidFill>
                            <a:schemeClr val="tx1"/>
                          </a:solidFill>
                          <a:latin typeface="等线" panose="02010600030101010101" pitchFamily="2" charset="-122"/>
                        </a:defRPr>
                      </a:lvl2pPr>
                      <a:lvl3pPr marL="914400" algn="l" defTabSz="914400" rtl="0" eaLnBrk="1" latinLnBrk="0" hangingPunct="1">
                        <a:defRPr sz="1800" kern="1200">
                          <a:solidFill>
                            <a:schemeClr val="tx1"/>
                          </a:solidFill>
                          <a:latin typeface="等线" panose="02010600030101010101" pitchFamily="2" charset="-122"/>
                        </a:defRPr>
                      </a:lvl3pPr>
                      <a:lvl4pPr marL="1371600" algn="l" defTabSz="914400" rtl="0" eaLnBrk="1" latinLnBrk="0" hangingPunct="1">
                        <a:defRPr sz="1800" kern="1200">
                          <a:solidFill>
                            <a:schemeClr val="tx1"/>
                          </a:solidFill>
                          <a:latin typeface="等线" panose="02010600030101010101" pitchFamily="2" charset="-122"/>
                        </a:defRPr>
                      </a:lvl4pPr>
                      <a:lvl5pPr marL="1828800" algn="l" defTabSz="914400" rtl="0" eaLnBrk="1" latinLnBrk="0" hangingPunct="1">
                        <a:defRPr sz="1800" kern="1200">
                          <a:solidFill>
                            <a:schemeClr val="tx1"/>
                          </a:solidFill>
                          <a:latin typeface="等线" panose="02010600030101010101" pitchFamily="2" charset="-122"/>
                        </a:defRPr>
                      </a:lvl5pPr>
                      <a:lvl6pPr marL="2286000" algn="l" defTabSz="914400" rtl="0" eaLnBrk="1" latinLnBrk="0" hangingPunct="1">
                        <a:defRPr sz="1800" kern="1200">
                          <a:solidFill>
                            <a:schemeClr val="tx1"/>
                          </a:solidFill>
                          <a:latin typeface="等线" panose="02010600030101010101" pitchFamily="2" charset="-122"/>
                        </a:defRPr>
                      </a:lvl6pPr>
                      <a:lvl7pPr marL="2743200" algn="l" defTabSz="914400" rtl="0" eaLnBrk="1" latinLnBrk="0" hangingPunct="1">
                        <a:defRPr sz="1800" kern="1200">
                          <a:solidFill>
                            <a:schemeClr val="tx1"/>
                          </a:solidFill>
                          <a:latin typeface="等线" panose="02010600030101010101" pitchFamily="2" charset="-122"/>
                        </a:defRPr>
                      </a:lvl7pPr>
                      <a:lvl8pPr marL="3200400" algn="l" defTabSz="914400" rtl="0" eaLnBrk="1" latinLnBrk="0" hangingPunct="1">
                        <a:defRPr sz="1800" kern="1200">
                          <a:solidFill>
                            <a:schemeClr val="tx1"/>
                          </a:solidFill>
                          <a:latin typeface="等线" panose="02010600030101010101" pitchFamily="2" charset="-122"/>
                        </a:defRPr>
                      </a:lvl8pPr>
                      <a:lvl9pPr marL="3657600" algn="l" defTabSz="914400" rtl="0" eaLnBrk="1" latinLnBrk="0" hangingPunct="1">
                        <a:defRPr sz="1800" kern="1200">
                          <a:solidFill>
                            <a:schemeClr val="tx1"/>
                          </a:solidFill>
                          <a:latin typeface="等线" panose="02010600030101010101" pitchFamily="2" charset="-122"/>
                        </a:defRPr>
                      </a:lvl9pPr>
                    </a:lstStyle>
                    <a:p>
                      <a:pPr algn="ctr">
                        <a:lnSpc>
                          <a:spcPct val="110000"/>
                        </a:lnSpc>
                        <a:spcBef>
                          <a:spcPts val="20"/>
                        </a:spcBef>
                        <a:spcAft>
                          <a:spcPts val="20"/>
                        </a:spcAft>
                      </a:pPr>
                      <a:r>
                        <a:rPr lang="en-US" altLang="zh-CN" dirty="0">
                          <a:ea typeface="黑体" panose="02010609060101010101" pitchFamily="49" charset="-122"/>
                        </a:rPr>
                        <a:t>1</a:t>
                      </a:r>
                      <a:endParaRPr lang="zh-CN" altLang="en-US" dirty="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等线" panose="02010600030101010101" pitchFamily="2" charset="-122"/>
                        </a:defRPr>
                      </a:lvl1pPr>
                      <a:lvl2pPr marL="457200" algn="l" defTabSz="914400" rtl="0" eaLnBrk="1" latinLnBrk="0" hangingPunct="1">
                        <a:defRPr sz="1800" kern="1200">
                          <a:solidFill>
                            <a:schemeClr val="tx1"/>
                          </a:solidFill>
                          <a:latin typeface="等线" panose="02010600030101010101" pitchFamily="2" charset="-122"/>
                        </a:defRPr>
                      </a:lvl2pPr>
                      <a:lvl3pPr marL="914400" algn="l" defTabSz="914400" rtl="0" eaLnBrk="1" latinLnBrk="0" hangingPunct="1">
                        <a:defRPr sz="1800" kern="1200">
                          <a:solidFill>
                            <a:schemeClr val="tx1"/>
                          </a:solidFill>
                          <a:latin typeface="等线" panose="02010600030101010101" pitchFamily="2" charset="-122"/>
                        </a:defRPr>
                      </a:lvl3pPr>
                      <a:lvl4pPr marL="1371600" algn="l" defTabSz="914400" rtl="0" eaLnBrk="1" latinLnBrk="0" hangingPunct="1">
                        <a:defRPr sz="1800" kern="1200">
                          <a:solidFill>
                            <a:schemeClr val="tx1"/>
                          </a:solidFill>
                          <a:latin typeface="等线" panose="02010600030101010101" pitchFamily="2" charset="-122"/>
                        </a:defRPr>
                      </a:lvl4pPr>
                      <a:lvl5pPr marL="1828800" algn="l" defTabSz="914400" rtl="0" eaLnBrk="1" latinLnBrk="0" hangingPunct="1">
                        <a:defRPr sz="1800" kern="1200">
                          <a:solidFill>
                            <a:schemeClr val="tx1"/>
                          </a:solidFill>
                          <a:latin typeface="等线" panose="02010600030101010101" pitchFamily="2" charset="-122"/>
                        </a:defRPr>
                      </a:lvl5pPr>
                      <a:lvl6pPr marL="2286000" algn="l" defTabSz="914400" rtl="0" eaLnBrk="1" latinLnBrk="0" hangingPunct="1">
                        <a:defRPr sz="1800" kern="1200">
                          <a:solidFill>
                            <a:schemeClr val="tx1"/>
                          </a:solidFill>
                          <a:latin typeface="等线" panose="02010600030101010101" pitchFamily="2" charset="-122"/>
                        </a:defRPr>
                      </a:lvl6pPr>
                      <a:lvl7pPr marL="2743200" algn="l" defTabSz="914400" rtl="0" eaLnBrk="1" latinLnBrk="0" hangingPunct="1">
                        <a:defRPr sz="1800" kern="1200">
                          <a:solidFill>
                            <a:schemeClr val="tx1"/>
                          </a:solidFill>
                          <a:latin typeface="等线" panose="02010600030101010101" pitchFamily="2" charset="-122"/>
                        </a:defRPr>
                      </a:lvl7pPr>
                      <a:lvl8pPr marL="3200400" algn="l" defTabSz="914400" rtl="0" eaLnBrk="1" latinLnBrk="0" hangingPunct="1">
                        <a:defRPr sz="1800" kern="1200">
                          <a:solidFill>
                            <a:schemeClr val="tx1"/>
                          </a:solidFill>
                          <a:latin typeface="等线" panose="02010600030101010101" pitchFamily="2" charset="-122"/>
                        </a:defRPr>
                      </a:lvl8pPr>
                      <a:lvl9pPr marL="3657600" algn="l" defTabSz="914400" rtl="0" eaLnBrk="1" latinLnBrk="0" hangingPunct="1">
                        <a:defRPr sz="1800" kern="1200">
                          <a:solidFill>
                            <a:schemeClr val="tx1"/>
                          </a:solidFill>
                          <a:latin typeface="等线" panose="02010600030101010101" pitchFamily="2" charset="-122"/>
                        </a:defRPr>
                      </a:lvl9pPr>
                    </a:lstStyle>
                    <a:p>
                      <a:pPr algn="ctr">
                        <a:lnSpc>
                          <a:spcPct val="110000"/>
                        </a:lnSpc>
                        <a:spcBef>
                          <a:spcPts val="20"/>
                        </a:spcBef>
                        <a:spcAft>
                          <a:spcPts val="20"/>
                        </a:spcAft>
                      </a:pPr>
                      <a:r>
                        <a:rPr lang="en-US" altLang="zh-CN" dirty="0">
                          <a:ea typeface="黑体" panose="02010609060101010101" pitchFamily="49" charset="-122"/>
                        </a:rPr>
                        <a:t>-1</a:t>
                      </a:r>
                      <a:endParaRPr lang="zh-CN" altLang="en-US" dirty="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等线" panose="02010600030101010101" pitchFamily="2" charset="-122"/>
                        </a:defRPr>
                      </a:lvl1pPr>
                      <a:lvl2pPr marL="457200" algn="l" defTabSz="914400" rtl="0" eaLnBrk="1" latinLnBrk="0" hangingPunct="1">
                        <a:defRPr sz="1800" kern="1200">
                          <a:solidFill>
                            <a:schemeClr val="tx1"/>
                          </a:solidFill>
                          <a:latin typeface="等线" panose="02010600030101010101" pitchFamily="2" charset="-122"/>
                        </a:defRPr>
                      </a:lvl2pPr>
                      <a:lvl3pPr marL="914400" algn="l" defTabSz="914400" rtl="0" eaLnBrk="1" latinLnBrk="0" hangingPunct="1">
                        <a:defRPr sz="1800" kern="1200">
                          <a:solidFill>
                            <a:schemeClr val="tx1"/>
                          </a:solidFill>
                          <a:latin typeface="等线" panose="02010600030101010101" pitchFamily="2" charset="-122"/>
                        </a:defRPr>
                      </a:lvl3pPr>
                      <a:lvl4pPr marL="1371600" algn="l" defTabSz="914400" rtl="0" eaLnBrk="1" latinLnBrk="0" hangingPunct="1">
                        <a:defRPr sz="1800" kern="1200">
                          <a:solidFill>
                            <a:schemeClr val="tx1"/>
                          </a:solidFill>
                          <a:latin typeface="等线" panose="02010600030101010101" pitchFamily="2" charset="-122"/>
                        </a:defRPr>
                      </a:lvl4pPr>
                      <a:lvl5pPr marL="1828800" algn="l" defTabSz="914400" rtl="0" eaLnBrk="1" latinLnBrk="0" hangingPunct="1">
                        <a:defRPr sz="1800" kern="1200">
                          <a:solidFill>
                            <a:schemeClr val="tx1"/>
                          </a:solidFill>
                          <a:latin typeface="等线" panose="02010600030101010101" pitchFamily="2" charset="-122"/>
                        </a:defRPr>
                      </a:lvl5pPr>
                      <a:lvl6pPr marL="2286000" algn="l" defTabSz="914400" rtl="0" eaLnBrk="1" latinLnBrk="0" hangingPunct="1">
                        <a:defRPr sz="1800" kern="1200">
                          <a:solidFill>
                            <a:schemeClr val="tx1"/>
                          </a:solidFill>
                          <a:latin typeface="等线" panose="02010600030101010101" pitchFamily="2" charset="-122"/>
                        </a:defRPr>
                      </a:lvl6pPr>
                      <a:lvl7pPr marL="2743200" algn="l" defTabSz="914400" rtl="0" eaLnBrk="1" latinLnBrk="0" hangingPunct="1">
                        <a:defRPr sz="1800" kern="1200">
                          <a:solidFill>
                            <a:schemeClr val="tx1"/>
                          </a:solidFill>
                          <a:latin typeface="等线" panose="02010600030101010101" pitchFamily="2" charset="-122"/>
                        </a:defRPr>
                      </a:lvl7pPr>
                      <a:lvl8pPr marL="3200400" algn="l" defTabSz="914400" rtl="0" eaLnBrk="1" latinLnBrk="0" hangingPunct="1">
                        <a:defRPr sz="1800" kern="1200">
                          <a:solidFill>
                            <a:schemeClr val="tx1"/>
                          </a:solidFill>
                          <a:latin typeface="等线" panose="02010600030101010101" pitchFamily="2" charset="-122"/>
                        </a:defRPr>
                      </a:lvl8pPr>
                      <a:lvl9pPr marL="3657600" algn="l" defTabSz="914400" rtl="0" eaLnBrk="1" latinLnBrk="0" hangingPunct="1">
                        <a:defRPr sz="1800" kern="1200">
                          <a:solidFill>
                            <a:schemeClr val="tx1"/>
                          </a:solidFill>
                          <a:latin typeface="等线" panose="02010600030101010101" pitchFamily="2" charset="-122"/>
                        </a:defRPr>
                      </a:lvl9pPr>
                    </a:lstStyle>
                    <a:p>
                      <a:pPr algn="ctr">
                        <a:lnSpc>
                          <a:spcPct val="110000"/>
                        </a:lnSpc>
                        <a:spcBef>
                          <a:spcPts val="20"/>
                        </a:spcBef>
                        <a:spcAft>
                          <a:spcPts val="20"/>
                        </a:spcAft>
                      </a:pPr>
                      <a:r>
                        <a:rPr lang="en-US" altLang="zh-CN" dirty="0">
                          <a:ea typeface="黑体" panose="02010609060101010101" pitchFamily="49" charset="-122"/>
                        </a:rPr>
                        <a:t>-1</a:t>
                      </a:r>
                      <a:endParaRPr lang="zh-CN" altLang="en-US" dirty="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等线" panose="02010600030101010101" pitchFamily="2" charset="-122"/>
                        </a:defRPr>
                      </a:lvl1pPr>
                      <a:lvl2pPr marL="457200" algn="l" defTabSz="914400" rtl="0" eaLnBrk="1" latinLnBrk="0" hangingPunct="1">
                        <a:defRPr sz="1800" kern="1200">
                          <a:solidFill>
                            <a:schemeClr val="tx1"/>
                          </a:solidFill>
                          <a:latin typeface="等线" panose="02010600030101010101" pitchFamily="2" charset="-122"/>
                        </a:defRPr>
                      </a:lvl2pPr>
                      <a:lvl3pPr marL="914400" algn="l" defTabSz="914400" rtl="0" eaLnBrk="1" latinLnBrk="0" hangingPunct="1">
                        <a:defRPr sz="1800" kern="1200">
                          <a:solidFill>
                            <a:schemeClr val="tx1"/>
                          </a:solidFill>
                          <a:latin typeface="等线" panose="02010600030101010101" pitchFamily="2" charset="-122"/>
                        </a:defRPr>
                      </a:lvl3pPr>
                      <a:lvl4pPr marL="1371600" algn="l" defTabSz="914400" rtl="0" eaLnBrk="1" latinLnBrk="0" hangingPunct="1">
                        <a:defRPr sz="1800" kern="1200">
                          <a:solidFill>
                            <a:schemeClr val="tx1"/>
                          </a:solidFill>
                          <a:latin typeface="等线" panose="02010600030101010101" pitchFamily="2" charset="-122"/>
                        </a:defRPr>
                      </a:lvl4pPr>
                      <a:lvl5pPr marL="1828800" algn="l" defTabSz="914400" rtl="0" eaLnBrk="1" latinLnBrk="0" hangingPunct="1">
                        <a:defRPr sz="1800" kern="1200">
                          <a:solidFill>
                            <a:schemeClr val="tx1"/>
                          </a:solidFill>
                          <a:latin typeface="等线" panose="02010600030101010101" pitchFamily="2" charset="-122"/>
                        </a:defRPr>
                      </a:lvl5pPr>
                      <a:lvl6pPr marL="2286000" algn="l" defTabSz="914400" rtl="0" eaLnBrk="1" latinLnBrk="0" hangingPunct="1">
                        <a:defRPr sz="1800" kern="1200">
                          <a:solidFill>
                            <a:schemeClr val="tx1"/>
                          </a:solidFill>
                          <a:latin typeface="等线" panose="02010600030101010101" pitchFamily="2" charset="-122"/>
                        </a:defRPr>
                      </a:lvl6pPr>
                      <a:lvl7pPr marL="2743200" algn="l" defTabSz="914400" rtl="0" eaLnBrk="1" latinLnBrk="0" hangingPunct="1">
                        <a:defRPr sz="1800" kern="1200">
                          <a:solidFill>
                            <a:schemeClr val="tx1"/>
                          </a:solidFill>
                          <a:latin typeface="等线" panose="02010600030101010101" pitchFamily="2" charset="-122"/>
                        </a:defRPr>
                      </a:lvl7pPr>
                      <a:lvl8pPr marL="3200400" algn="l" defTabSz="914400" rtl="0" eaLnBrk="1" latinLnBrk="0" hangingPunct="1">
                        <a:defRPr sz="1800" kern="1200">
                          <a:solidFill>
                            <a:schemeClr val="tx1"/>
                          </a:solidFill>
                          <a:latin typeface="等线" panose="02010600030101010101" pitchFamily="2" charset="-122"/>
                        </a:defRPr>
                      </a:lvl8pPr>
                      <a:lvl9pPr marL="3657600" algn="l" defTabSz="914400" rtl="0" eaLnBrk="1" latinLnBrk="0" hangingPunct="1">
                        <a:defRPr sz="1800" kern="1200">
                          <a:solidFill>
                            <a:schemeClr val="tx1"/>
                          </a:solidFill>
                          <a:latin typeface="等线" panose="02010600030101010101" pitchFamily="2" charset="-122"/>
                        </a:defRPr>
                      </a:lvl9pPr>
                    </a:lstStyle>
                    <a:p>
                      <a:pPr algn="ctr">
                        <a:lnSpc>
                          <a:spcPct val="110000"/>
                        </a:lnSpc>
                        <a:spcBef>
                          <a:spcPts val="20"/>
                        </a:spcBef>
                        <a:spcAft>
                          <a:spcPts val="20"/>
                        </a:spcAft>
                      </a:pPr>
                      <a:r>
                        <a:rPr lang="en-US" altLang="zh-CN" dirty="0">
                          <a:ea typeface="黑体" panose="02010609060101010101" pitchFamily="49" charset="-122"/>
                        </a:rPr>
                        <a:t>-1</a:t>
                      </a:r>
                      <a:endParaRPr lang="zh-CN" altLang="en-US" dirty="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等线" panose="02010600030101010101" pitchFamily="2" charset="-122"/>
                        </a:defRPr>
                      </a:lvl1pPr>
                      <a:lvl2pPr marL="457200" algn="l" defTabSz="914400" rtl="0" eaLnBrk="1" latinLnBrk="0" hangingPunct="1">
                        <a:defRPr sz="1800" kern="1200">
                          <a:solidFill>
                            <a:schemeClr val="tx1"/>
                          </a:solidFill>
                          <a:latin typeface="等线" panose="02010600030101010101" pitchFamily="2" charset="-122"/>
                        </a:defRPr>
                      </a:lvl2pPr>
                      <a:lvl3pPr marL="914400" algn="l" defTabSz="914400" rtl="0" eaLnBrk="1" latinLnBrk="0" hangingPunct="1">
                        <a:defRPr sz="1800" kern="1200">
                          <a:solidFill>
                            <a:schemeClr val="tx1"/>
                          </a:solidFill>
                          <a:latin typeface="等线" panose="02010600030101010101" pitchFamily="2" charset="-122"/>
                        </a:defRPr>
                      </a:lvl3pPr>
                      <a:lvl4pPr marL="1371600" algn="l" defTabSz="914400" rtl="0" eaLnBrk="1" latinLnBrk="0" hangingPunct="1">
                        <a:defRPr sz="1800" kern="1200">
                          <a:solidFill>
                            <a:schemeClr val="tx1"/>
                          </a:solidFill>
                          <a:latin typeface="等线" panose="02010600030101010101" pitchFamily="2" charset="-122"/>
                        </a:defRPr>
                      </a:lvl4pPr>
                      <a:lvl5pPr marL="1828800" algn="l" defTabSz="914400" rtl="0" eaLnBrk="1" latinLnBrk="0" hangingPunct="1">
                        <a:defRPr sz="1800" kern="1200">
                          <a:solidFill>
                            <a:schemeClr val="tx1"/>
                          </a:solidFill>
                          <a:latin typeface="等线" panose="02010600030101010101" pitchFamily="2" charset="-122"/>
                        </a:defRPr>
                      </a:lvl5pPr>
                      <a:lvl6pPr marL="2286000" algn="l" defTabSz="914400" rtl="0" eaLnBrk="1" latinLnBrk="0" hangingPunct="1">
                        <a:defRPr sz="1800" kern="1200">
                          <a:solidFill>
                            <a:schemeClr val="tx1"/>
                          </a:solidFill>
                          <a:latin typeface="等线" panose="02010600030101010101" pitchFamily="2" charset="-122"/>
                        </a:defRPr>
                      </a:lvl6pPr>
                      <a:lvl7pPr marL="2743200" algn="l" defTabSz="914400" rtl="0" eaLnBrk="1" latinLnBrk="0" hangingPunct="1">
                        <a:defRPr sz="1800" kern="1200">
                          <a:solidFill>
                            <a:schemeClr val="tx1"/>
                          </a:solidFill>
                          <a:latin typeface="等线" panose="02010600030101010101" pitchFamily="2" charset="-122"/>
                        </a:defRPr>
                      </a:lvl7pPr>
                      <a:lvl8pPr marL="3200400" algn="l" defTabSz="914400" rtl="0" eaLnBrk="1" latinLnBrk="0" hangingPunct="1">
                        <a:defRPr sz="1800" kern="1200">
                          <a:solidFill>
                            <a:schemeClr val="tx1"/>
                          </a:solidFill>
                          <a:latin typeface="等线" panose="02010600030101010101" pitchFamily="2" charset="-122"/>
                        </a:defRPr>
                      </a:lvl8pPr>
                      <a:lvl9pPr marL="3657600" algn="l" defTabSz="914400" rtl="0" eaLnBrk="1" latinLnBrk="0" hangingPunct="1">
                        <a:defRPr sz="1800" kern="1200">
                          <a:solidFill>
                            <a:schemeClr val="tx1"/>
                          </a:solidFill>
                          <a:latin typeface="等线" panose="02010600030101010101" pitchFamily="2" charset="-122"/>
                        </a:defRPr>
                      </a:lvl9pPr>
                    </a:lstStyle>
                    <a:p>
                      <a:pPr algn="ctr">
                        <a:lnSpc>
                          <a:spcPct val="110000"/>
                        </a:lnSpc>
                        <a:spcBef>
                          <a:spcPts val="20"/>
                        </a:spcBef>
                        <a:spcAft>
                          <a:spcPts val="20"/>
                        </a:spcAft>
                      </a:pPr>
                      <a:r>
                        <a:rPr lang="en-US" altLang="zh-CN" dirty="0">
                          <a:ea typeface="黑体" panose="02010609060101010101" pitchFamily="49" charset="-122"/>
                        </a:rPr>
                        <a:t>-1</a:t>
                      </a:r>
                      <a:endParaRPr lang="zh-CN" altLang="en-US" dirty="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等线" panose="02010600030101010101" pitchFamily="2" charset="-122"/>
                        </a:defRPr>
                      </a:lvl1pPr>
                      <a:lvl2pPr marL="457200" algn="l" defTabSz="914400" rtl="0" eaLnBrk="1" latinLnBrk="0" hangingPunct="1">
                        <a:defRPr sz="1800" kern="1200">
                          <a:solidFill>
                            <a:schemeClr val="tx1"/>
                          </a:solidFill>
                          <a:latin typeface="等线" panose="02010600030101010101" pitchFamily="2" charset="-122"/>
                        </a:defRPr>
                      </a:lvl2pPr>
                      <a:lvl3pPr marL="914400" algn="l" defTabSz="914400" rtl="0" eaLnBrk="1" latinLnBrk="0" hangingPunct="1">
                        <a:defRPr sz="1800" kern="1200">
                          <a:solidFill>
                            <a:schemeClr val="tx1"/>
                          </a:solidFill>
                          <a:latin typeface="等线" panose="02010600030101010101" pitchFamily="2" charset="-122"/>
                        </a:defRPr>
                      </a:lvl3pPr>
                      <a:lvl4pPr marL="1371600" algn="l" defTabSz="914400" rtl="0" eaLnBrk="1" latinLnBrk="0" hangingPunct="1">
                        <a:defRPr sz="1800" kern="1200">
                          <a:solidFill>
                            <a:schemeClr val="tx1"/>
                          </a:solidFill>
                          <a:latin typeface="等线" panose="02010600030101010101" pitchFamily="2" charset="-122"/>
                        </a:defRPr>
                      </a:lvl4pPr>
                      <a:lvl5pPr marL="1828800" algn="l" defTabSz="914400" rtl="0" eaLnBrk="1" latinLnBrk="0" hangingPunct="1">
                        <a:defRPr sz="1800" kern="1200">
                          <a:solidFill>
                            <a:schemeClr val="tx1"/>
                          </a:solidFill>
                          <a:latin typeface="等线" panose="02010600030101010101" pitchFamily="2" charset="-122"/>
                        </a:defRPr>
                      </a:lvl5pPr>
                      <a:lvl6pPr marL="2286000" algn="l" defTabSz="914400" rtl="0" eaLnBrk="1" latinLnBrk="0" hangingPunct="1">
                        <a:defRPr sz="1800" kern="1200">
                          <a:solidFill>
                            <a:schemeClr val="tx1"/>
                          </a:solidFill>
                          <a:latin typeface="等线" panose="02010600030101010101" pitchFamily="2" charset="-122"/>
                        </a:defRPr>
                      </a:lvl6pPr>
                      <a:lvl7pPr marL="2743200" algn="l" defTabSz="914400" rtl="0" eaLnBrk="1" latinLnBrk="0" hangingPunct="1">
                        <a:defRPr sz="1800" kern="1200">
                          <a:solidFill>
                            <a:schemeClr val="tx1"/>
                          </a:solidFill>
                          <a:latin typeface="等线" panose="02010600030101010101" pitchFamily="2" charset="-122"/>
                        </a:defRPr>
                      </a:lvl7pPr>
                      <a:lvl8pPr marL="3200400" algn="l" defTabSz="914400" rtl="0" eaLnBrk="1" latinLnBrk="0" hangingPunct="1">
                        <a:defRPr sz="1800" kern="1200">
                          <a:solidFill>
                            <a:schemeClr val="tx1"/>
                          </a:solidFill>
                          <a:latin typeface="等线" panose="02010600030101010101" pitchFamily="2" charset="-122"/>
                        </a:defRPr>
                      </a:lvl8pPr>
                      <a:lvl9pPr marL="3657600" algn="l" defTabSz="914400" rtl="0" eaLnBrk="1" latinLnBrk="0" hangingPunct="1">
                        <a:defRPr sz="1800" kern="1200">
                          <a:solidFill>
                            <a:schemeClr val="tx1"/>
                          </a:solidFill>
                          <a:latin typeface="等线" panose="02010600030101010101" pitchFamily="2" charset="-122"/>
                        </a:defRPr>
                      </a:lvl9pPr>
                    </a:lstStyle>
                    <a:p>
                      <a:pPr algn="ctr">
                        <a:lnSpc>
                          <a:spcPct val="110000"/>
                        </a:lnSpc>
                        <a:spcBef>
                          <a:spcPts val="20"/>
                        </a:spcBef>
                        <a:spcAft>
                          <a:spcPts val="20"/>
                        </a:spcAft>
                      </a:pPr>
                      <a:r>
                        <a:rPr lang="en-US" altLang="zh-CN" dirty="0">
                          <a:ea typeface="黑体" panose="02010609060101010101" pitchFamily="49" charset="-122"/>
                        </a:rPr>
                        <a:t>-1</a:t>
                      </a:r>
                      <a:endParaRPr lang="zh-CN" altLang="en-US" dirty="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等线" panose="02010600030101010101" pitchFamily="2" charset="-122"/>
                        </a:defRPr>
                      </a:lvl1pPr>
                      <a:lvl2pPr marL="457200" algn="l" defTabSz="914400" rtl="0" eaLnBrk="1" latinLnBrk="0" hangingPunct="1">
                        <a:defRPr sz="1800" kern="1200">
                          <a:solidFill>
                            <a:schemeClr val="tx1"/>
                          </a:solidFill>
                          <a:latin typeface="等线" panose="02010600030101010101" pitchFamily="2" charset="-122"/>
                        </a:defRPr>
                      </a:lvl2pPr>
                      <a:lvl3pPr marL="914400" algn="l" defTabSz="914400" rtl="0" eaLnBrk="1" latinLnBrk="0" hangingPunct="1">
                        <a:defRPr sz="1800" kern="1200">
                          <a:solidFill>
                            <a:schemeClr val="tx1"/>
                          </a:solidFill>
                          <a:latin typeface="等线" panose="02010600030101010101" pitchFamily="2" charset="-122"/>
                        </a:defRPr>
                      </a:lvl3pPr>
                      <a:lvl4pPr marL="1371600" algn="l" defTabSz="914400" rtl="0" eaLnBrk="1" latinLnBrk="0" hangingPunct="1">
                        <a:defRPr sz="1800" kern="1200">
                          <a:solidFill>
                            <a:schemeClr val="tx1"/>
                          </a:solidFill>
                          <a:latin typeface="等线" panose="02010600030101010101" pitchFamily="2" charset="-122"/>
                        </a:defRPr>
                      </a:lvl4pPr>
                      <a:lvl5pPr marL="1828800" algn="l" defTabSz="914400" rtl="0" eaLnBrk="1" latinLnBrk="0" hangingPunct="1">
                        <a:defRPr sz="1800" kern="1200">
                          <a:solidFill>
                            <a:schemeClr val="tx1"/>
                          </a:solidFill>
                          <a:latin typeface="等线" panose="02010600030101010101" pitchFamily="2" charset="-122"/>
                        </a:defRPr>
                      </a:lvl5pPr>
                      <a:lvl6pPr marL="2286000" algn="l" defTabSz="914400" rtl="0" eaLnBrk="1" latinLnBrk="0" hangingPunct="1">
                        <a:defRPr sz="1800" kern="1200">
                          <a:solidFill>
                            <a:schemeClr val="tx1"/>
                          </a:solidFill>
                          <a:latin typeface="等线" panose="02010600030101010101" pitchFamily="2" charset="-122"/>
                        </a:defRPr>
                      </a:lvl6pPr>
                      <a:lvl7pPr marL="2743200" algn="l" defTabSz="914400" rtl="0" eaLnBrk="1" latinLnBrk="0" hangingPunct="1">
                        <a:defRPr sz="1800" kern="1200">
                          <a:solidFill>
                            <a:schemeClr val="tx1"/>
                          </a:solidFill>
                          <a:latin typeface="等线" panose="02010600030101010101" pitchFamily="2" charset="-122"/>
                        </a:defRPr>
                      </a:lvl7pPr>
                      <a:lvl8pPr marL="3200400" algn="l" defTabSz="914400" rtl="0" eaLnBrk="1" latinLnBrk="0" hangingPunct="1">
                        <a:defRPr sz="1800" kern="1200">
                          <a:solidFill>
                            <a:schemeClr val="tx1"/>
                          </a:solidFill>
                          <a:latin typeface="等线" panose="02010600030101010101" pitchFamily="2" charset="-122"/>
                        </a:defRPr>
                      </a:lvl8pPr>
                      <a:lvl9pPr marL="3657600" algn="l" defTabSz="914400" rtl="0" eaLnBrk="1" latinLnBrk="0" hangingPunct="1">
                        <a:defRPr sz="1800" kern="1200">
                          <a:solidFill>
                            <a:schemeClr val="tx1"/>
                          </a:solidFill>
                          <a:latin typeface="等线" panose="02010600030101010101" pitchFamily="2" charset="-122"/>
                        </a:defRPr>
                      </a:lvl9pPr>
                    </a:lstStyle>
                    <a:p>
                      <a:pPr algn="ctr">
                        <a:lnSpc>
                          <a:spcPct val="110000"/>
                        </a:lnSpc>
                        <a:spcBef>
                          <a:spcPts val="20"/>
                        </a:spcBef>
                        <a:spcAft>
                          <a:spcPts val="20"/>
                        </a:spcAft>
                      </a:pPr>
                      <a:r>
                        <a:rPr lang="en-US" altLang="zh-CN" dirty="0">
                          <a:ea typeface="黑体" panose="02010609060101010101" pitchFamily="49" charset="-122"/>
                        </a:rPr>
                        <a:t>1</a:t>
                      </a:r>
                      <a:endParaRPr lang="zh-CN" altLang="en-US" dirty="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等线" panose="02010600030101010101" pitchFamily="2" charset="-122"/>
                        </a:defRPr>
                      </a:lvl1pPr>
                      <a:lvl2pPr marL="457200" algn="l" defTabSz="914400" rtl="0" eaLnBrk="1" latinLnBrk="0" hangingPunct="1">
                        <a:defRPr sz="1800" kern="1200">
                          <a:solidFill>
                            <a:schemeClr val="tx1"/>
                          </a:solidFill>
                          <a:latin typeface="等线" panose="02010600030101010101" pitchFamily="2" charset="-122"/>
                        </a:defRPr>
                      </a:lvl2pPr>
                      <a:lvl3pPr marL="914400" algn="l" defTabSz="914400" rtl="0" eaLnBrk="1" latinLnBrk="0" hangingPunct="1">
                        <a:defRPr sz="1800" kern="1200">
                          <a:solidFill>
                            <a:schemeClr val="tx1"/>
                          </a:solidFill>
                          <a:latin typeface="等线" panose="02010600030101010101" pitchFamily="2" charset="-122"/>
                        </a:defRPr>
                      </a:lvl3pPr>
                      <a:lvl4pPr marL="1371600" algn="l" defTabSz="914400" rtl="0" eaLnBrk="1" latinLnBrk="0" hangingPunct="1">
                        <a:defRPr sz="1800" kern="1200">
                          <a:solidFill>
                            <a:schemeClr val="tx1"/>
                          </a:solidFill>
                          <a:latin typeface="等线" panose="02010600030101010101" pitchFamily="2" charset="-122"/>
                        </a:defRPr>
                      </a:lvl4pPr>
                      <a:lvl5pPr marL="1828800" algn="l" defTabSz="914400" rtl="0" eaLnBrk="1" latinLnBrk="0" hangingPunct="1">
                        <a:defRPr sz="1800" kern="1200">
                          <a:solidFill>
                            <a:schemeClr val="tx1"/>
                          </a:solidFill>
                          <a:latin typeface="等线" panose="02010600030101010101" pitchFamily="2" charset="-122"/>
                        </a:defRPr>
                      </a:lvl5pPr>
                      <a:lvl6pPr marL="2286000" algn="l" defTabSz="914400" rtl="0" eaLnBrk="1" latinLnBrk="0" hangingPunct="1">
                        <a:defRPr sz="1800" kern="1200">
                          <a:solidFill>
                            <a:schemeClr val="tx1"/>
                          </a:solidFill>
                          <a:latin typeface="等线" panose="02010600030101010101" pitchFamily="2" charset="-122"/>
                        </a:defRPr>
                      </a:lvl6pPr>
                      <a:lvl7pPr marL="2743200" algn="l" defTabSz="914400" rtl="0" eaLnBrk="1" latinLnBrk="0" hangingPunct="1">
                        <a:defRPr sz="1800" kern="1200">
                          <a:solidFill>
                            <a:schemeClr val="tx1"/>
                          </a:solidFill>
                          <a:latin typeface="等线" panose="02010600030101010101" pitchFamily="2" charset="-122"/>
                        </a:defRPr>
                      </a:lvl7pPr>
                      <a:lvl8pPr marL="3200400" algn="l" defTabSz="914400" rtl="0" eaLnBrk="1" latinLnBrk="0" hangingPunct="1">
                        <a:defRPr sz="1800" kern="1200">
                          <a:solidFill>
                            <a:schemeClr val="tx1"/>
                          </a:solidFill>
                          <a:latin typeface="等线" panose="02010600030101010101" pitchFamily="2" charset="-122"/>
                        </a:defRPr>
                      </a:lvl8pPr>
                      <a:lvl9pPr marL="3657600" algn="l" defTabSz="914400" rtl="0" eaLnBrk="1" latinLnBrk="0" hangingPunct="1">
                        <a:defRPr sz="1800" kern="1200">
                          <a:solidFill>
                            <a:schemeClr val="tx1"/>
                          </a:solidFill>
                          <a:latin typeface="等线" panose="02010600030101010101" pitchFamily="2" charset="-122"/>
                        </a:defRPr>
                      </a:lvl9pPr>
                    </a:lstStyle>
                    <a:p>
                      <a:pPr algn="ctr">
                        <a:lnSpc>
                          <a:spcPct val="110000"/>
                        </a:lnSpc>
                        <a:spcBef>
                          <a:spcPts val="20"/>
                        </a:spcBef>
                        <a:spcAft>
                          <a:spcPts val="20"/>
                        </a:spcAft>
                      </a:pPr>
                      <a:r>
                        <a:rPr lang="en-US" altLang="zh-CN" dirty="0">
                          <a:ea typeface="黑体" panose="02010609060101010101" pitchFamily="49" charset="-122"/>
                        </a:rPr>
                        <a:t>1</a:t>
                      </a:r>
                      <a:endParaRPr lang="zh-CN" altLang="en-US" dirty="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r>
            </a:tbl>
          </a:graphicData>
        </a:graphic>
      </p:graphicFrame>
      <mc:AlternateContent xmlns:mc="http://schemas.openxmlformats.org/markup-compatibility/2006">
        <mc:Choice xmlns:a14="http://schemas.microsoft.com/office/drawing/2010/main" Requires="a14">
          <p:sp>
            <p:nvSpPr>
              <p:cNvPr id="7" name="矩形 6"/>
              <p:cNvSpPr/>
              <p:nvPr/>
            </p:nvSpPr>
            <p:spPr>
              <a:xfrm>
                <a:off x="2865576" y="4256104"/>
                <a:ext cx="3530582" cy="397032"/>
              </a:xfrm>
              <a:prstGeom prst="rect">
                <a:avLst/>
              </a:prstGeom>
            </p:spPr>
            <p:txBody>
              <a:bodyPr wrap="none">
                <a:spAutoFit/>
              </a:bodyPr>
              <a:lstStyle/>
              <a:p>
                <a:pPr algn="ctr">
                  <a:lnSpc>
                    <a:spcPct val="110000"/>
                  </a:lnSpc>
                  <a:spcBef>
                    <a:spcPts val="20"/>
                  </a:spcBef>
                  <a:spcAft>
                    <a:spcPts val="20"/>
                  </a:spcAft>
                </a:pPr>
                <a:r>
                  <a:rPr lang="zh-CN" altLang="zh-CN" dirty="0" smtClean="0">
                    <a:solidFill>
                      <a:prstClr val="black"/>
                    </a:solidFill>
                  </a:rPr>
                  <a:t>表</a:t>
                </a:r>
                <a:r>
                  <a:rPr lang="en-US" altLang="zh-CN" dirty="0" smtClean="0">
                    <a:solidFill>
                      <a:prstClr val="black"/>
                    </a:solidFill>
                  </a:rPr>
                  <a:t> </a:t>
                </a:r>
                <a:r>
                  <a:rPr lang="en-US" altLang="zh-CN" dirty="0">
                    <a:solidFill>
                      <a:prstClr val="black"/>
                    </a:solidFill>
                  </a:rPr>
                  <a:t>Bagging</a:t>
                </a:r>
                <a:r>
                  <a:rPr lang="zh-CN" altLang="zh-CN" dirty="0">
                    <a:solidFill>
                      <a:prstClr val="black"/>
                    </a:solidFill>
                  </a:rPr>
                  <a:t>集成模型</a:t>
                </a:r>
                <a14:m>
                  <m:oMath xmlns:m="http://schemas.openxmlformats.org/officeDocument/2006/math">
                    <m:r>
                      <a:rPr lang="en-US" altLang="zh-CN">
                        <a:solidFill>
                          <a:prstClr val="black"/>
                        </a:solidFill>
                        <a:latin typeface="Cambria Math" panose="02040503050406030204" pitchFamily="18" charset="0"/>
                      </a:rPr>
                      <m:t>𝐿</m:t>
                    </m:r>
                  </m:oMath>
                </a14:m>
                <a:r>
                  <a:rPr lang="zh-CN" altLang="zh-CN" dirty="0">
                    <a:solidFill>
                      <a:prstClr val="black"/>
                    </a:solidFill>
                  </a:rPr>
                  <a:t>的分类结果</a:t>
                </a:r>
                <a:endParaRPr lang="en-US" altLang="zh-CN" dirty="0">
                  <a:solidFill>
                    <a:prstClr val="black"/>
                  </a:solidFill>
                </a:endParaRPr>
              </a:p>
            </p:txBody>
          </p:sp>
        </mc:Choice>
        <mc:Fallback>
          <p:sp>
            <p:nvSpPr>
              <p:cNvPr id="7" name="矩形 6"/>
              <p:cNvSpPr>
                <a:spLocks noRot="1" noChangeAspect="1" noMove="1" noResize="1" noEditPoints="1" noAdjustHandles="1" noChangeArrowheads="1" noChangeShapeType="1" noTextEdit="1"/>
              </p:cNvSpPr>
              <p:nvPr/>
            </p:nvSpPr>
            <p:spPr>
              <a:xfrm>
                <a:off x="2865576" y="4256104"/>
                <a:ext cx="3530582" cy="397032"/>
              </a:xfrm>
              <a:prstGeom prst="rect">
                <a:avLst/>
              </a:prstGeom>
              <a:blipFill rotWithShape="1">
                <a:blip r:embed="rId3"/>
                <a:stretch>
                  <a:fillRect l="-13" t="-84" r="12" b="124"/>
                </a:stretch>
              </a:blipFill>
            </p:spPr>
            <p:txBody>
              <a:bodyPr/>
              <a:lstStyle/>
              <a:p>
                <a:r>
                  <a:rPr lang="zh-CN" altLang="en-US">
                    <a:noFill/>
                  </a:rPr>
                  <a:t> </a:t>
                </a:r>
              </a:p>
            </p:txBody>
          </p:sp>
        </mc:Fallback>
      </mc:AlternateContent>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9784" y="1988840"/>
            <a:ext cx="7142163"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rPr>
              <a:t>本节目录</a:t>
            </a:r>
            <a:endParaRPr lang="zh-CN" altLang="en-US"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a:solidFill>
                  <a:schemeClr val="bg1">
                    <a:lumMod val="85000"/>
                  </a:schemeClr>
                </a:solidFill>
                <a:latin typeface="黑体" panose="02010609060101010101" pitchFamily="49" charset="-122"/>
                <a:ea typeface="黑体" panose="02010609060101010101" pitchFamily="49" charset="-122"/>
              </a:rPr>
              <a:t>集成学习概述</a:t>
            </a:r>
            <a:endParaRPr lang="en-US" altLang="zh-CN" sz="2800" b="1" dirty="0">
              <a:solidFill>
                <a:schemeClr val="bg1">
                  <a:lumMod val="85000"/>
                </a:schemeClr>
              </a:solidFill>
              <a:latin typeface="黑体" panose="02010609060101010101" pitchFamily="49" charset="-122"/>
              <a:ea typeface="黑体" panose="02010609060101010101" pitchFamily="49" charset="-122"/>
            </a:endParaRPr>
          </a:p>
          <a:p>
            <a:r>
              <a:rPr lang="en-US" altLang="zh-CN" sz="2800" b="1" dirty="0" smtClean="0">
                <a:solidFill>
                  <a:schemeClr val="bg1">
                    <a:lumMod val="85000"/>
                  </a:schemeClr>
                </a:solidFill>
                <a:latin typeface="黑体" panose="02010609060101010101" pitchFamily="49" charset="-122"/>
                <a:ea typeface="黑体" panose="02010609060101010101" pitchFamily="49" charset="-122"/>
              </a:rPr>
              <a:t>Bagging</a:t>
            </a:r>
            <a:r>
              <a:rPr lang="zh-CN" altLang="en-US" sz="2800" b="1" dirty="0" smtClean="0">
                <a:solidFill>
                  <a:schemeClr val="bg1">
                    <a:lumMod val="85000"/>
                  </a:schemeClr>
                </a:solidFill>
                <a:latin typeface="黑体" panose="02010609060101010101" pitchFamily="49" charset="-122"/>
                <a:ea typeface="黑体" panose="02010609060101010101" pitchFamily="49" charset="-122"/>
              </a:rPr>
              <a:t>集成策略</a:t>
            </a:r>
            <a:endParaRPr lang="en-US" altLang="zh-CN" sz="2800" b="1" dirty="0">
              <a:solidFill>
                <a:schemeClr val="bg1">
                  <a:lumMod val="85000"/>
                </a:schemeClr>
              </a:solidFill>
              <a:latin typeface="黑体" panose="02010609060101010101" pitchFamily="49" charset="-122"/>
              <a:ea typeface="黑体" panose="02010609060101010101" pitchFamily="49" charset="-122"/>
            </a:endParaRPr>
          </a:p>
          <a:p>
            <a:r>
              <a:rPr lang="zh-CN" altLang="en-US" sz="2800" b="1" dirty="0" smtClean="0">
                <a:latin typeface="黑体" panose="02010609060101010101" pitchFamily="49" charset="-122"/>
                <a:ea typeface="黑体" panose="02010609060101010101" pitchFamily="49" charset="-122"/>
              </a:rPr>
              <a:t>随机森林</a:t>
            </a:r>
            <a:endParaRPr lang="zh-CN" altLang="en-US" sz="2800" b="1" dirty="0" smtClean="0">
              <a:latin typeface="黑体" panose="02010609060101010101" pitchFamily="49" charset="-122"/>
              <a:ea typeface="黑体" panose="02010609060101010101" pitchFamily="49" charset="-122"/>
            </a:endParaRPr>
          </a:p>
          <a:p>
            <a:pPr algn="l">
              <a:buClrTx/>
              <a:buSzTx/>
            </a:pPr>
            <a:r>
              <a:rPr lang="zh-CN" altLang="en-US" sz="2800" b="1" dirty="0" smtClean="0">
                <a:solidFill>
                  <a:schemeClr val="bg1">
                    <a:lumMod val="85000"/>
                  </a:schemeClr>
                </a:solidFill>
                <a:latin typeface="黑体" panose="02010609060101010101" pitchFamily="49" charset="-122"/>
                <a:ea typeface="黑体" panose="02010609060101010101" pitchFamily="49" charset="-122"/>
                <a:sym typeface="+mn-ea"/>
              </a:rPr>
              <a:t>Boosting集成策略</a:t>
            </a:r>
            <a:endParaRPr lang="zh-CN" altLang="en-US" sz="2800" b="1" dirty="0" smtClean="0">
              <a:solidFill>
                <a:schemeClr val="bg1">
                  <a:lumMod val="85000"/>
                </a:schemeClr>
              </a:solidFill>
              <a:latin typeface="黑体" panose="02010609060101010101" pitchFamily="49" charset="-122"/>
              <a:ea typeface="黑体" panose="02010609060101010101" pitchFamily="49" charset="-122"/>
            </a:endParaRPr>
          </a:p>
          <a:p>
            <a:pPr algn="l">
              <a:buClrTx/>
              <a:buSzTx/>
            </a:pPr>
            <a:r>
              <a:rPr lang="zh-CN" altLang="en-US" sz="2800" b="1" dirty="0" smtClean="0">
                <a:solidFill>
                  <a:schemeClr val="bg1">
                    <a:lumMod val="85000"/>
                  </a:schemeClr>
                </a:solidFill>
                <a:latin typeface="黑体" panose="02010609060101010101" pitchFamily="49" charset="-122"/>
                <a:ea typeface="黑体" panose="02010609060101010101" pitchFamily="49" charset="-122"/>
                <a:sym typeface="+mn-ea"/>
              </a:rPr>
              <a:t>Adaboost学习算法</a:t>
            </a:r>
            <a:endParaRPr lang="zh-CN" altLang="en-US" sz="2800" b="1" dirty="0" smtClean="0">
              <a:solidFill>
                <a:schemeClr val="bg1">
                  <a:lumMod val="85000"/>
                </a:schemeClr>
              </a:solidFill>
              <a:latin typeface="黑体" panose="02010609060101010101" pitchFamily="49" charset="-122"/>
              <a:ea typeface="黑体" panose="02010609060101010101" pitchFamily="49" charset="-122"/>
            </a:endParaRPr>
          </a:p>
          <a:p>
            <a:endParaRPr lang="en-US" altLang="zh-CN" sz="2800" b="1" dirty="0" smtClean="0">
              <a:latin typeface="黑体" panose="02010609060101010101" pitchFamily="49" charset="-122"/>
              <a:ea typeface="黑体" panose="02010609060101010101" pitchFamily="49" charset="-122"/>
            </a:endParaRPr>
          </a:p>
          <a:p>
            <a:pPr marL="0" indent="0">
              <a:buNone/>
            </a:pPr>
            <a:endParaRPr lang="zh-CN" altLang="en-US" sz="28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随机</a:t>
            </a:r>
            <a:r>
              <a:rPr lang="zh-CN" altLang="en-US" b="1" dirty="0" smtClean="0">
                <a:latin typeface="黑体" panose="02010609060101010101" pitchFamily="49" charset="-122"/>
                <a:ea typeface="黑体" panose="02010609060101010101" pitchFamily="49" charset="-122"/>
              </a:rPr>
              <a:t>森林</a:t>
            </a:r>
            <a:endParaRPr lang="en-US" altLang="zh-CN"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smtClean="0">
                <a:latin typeface="黑体" panose="02010609060101010101" pitchFamily="49" charset="-122"/>
                <a:ea typeface="黑体" panose="02010609060101010101" pitchFamily="49" charset="-122"/>
              </a:rPr>
              <a:t>模型结构</a:t>
            </a:r>
            <a:endParaRPr lang="en-US" altLang="zh-CN" sz="2400" dirty="0">
              <a:latin typeface="+mn-ea"/>
              <a:cs typeface="+mn-ea"/>
            </a:endParaRPr>
          </a:p>
          <a:p>
            <a:pPr lvl="1"/>
            <a:r>
              <a:rPr lang="zh-CN" altLang="en-US" sz="2400" dirty="0">
                <a:solidFill>
                  <a:srgbClr val="0000FF"/>
                </a:solidFill>
                <a:latin typeface="+mn-ea"/>
                <a:cs typeface="+mn-ea"/>
              </a:rPr>
              <a:t>决策树</a:t>
            </a:r>
            <a:r>
              <a:rPr lang="zh-CN" altLang="en-US" sz="2400" dirty="0">
                <a:latin typeface="+mn-ea"/>
                <a:cs typeface="+mn-ea"/>
              </a:rPr>
              <a:t>是一类简单有效的常用监督学习模型</a:t>
            </a:r>
            <a:endParaRPr lang="en-US" altLang="zh-CN" sz="2400" dirty="0">
              <a:latin typeface="+mn-ea"/>
              <a:cs typeface="+mn-ea"/>
            </a:endParaRPr>
          </a:p>
          <a:p>
            <a:pPr lvl="1"/>
            <a:r>
              <a:rPr lang="en-US" altLang="zh-CN" sz="2400" dirty="0">
                <a:latin typeface="+mn-ea"/>
                <a:cs typeface="+mn-ea"/>
              </a:rPr>
              <a:t>Bagging</a:t>
            </a:r>
            <a:r>
              <a:rPr lang="zh-CN" altLang="en-US" sz="2400" dirty="0">
                <a:latin typeface="+mn-ea"/>
                <a:cs typeface="+mn-ea"/>
              </a:rPr>
              <a:t>集成学习方法将</a:t>
            </a:r>
            <a:r>
              <a:rPr lang="zh-CN" altLang="en-US" sz="2400" dirty="0">
                <a:solidFill>
                  <a:srgbClr val="0000FF"/>
                </a:solidFill>
                <a:latin typeface="+mn-ea"/>
                <a:cs typeface="+mn-ea"/>
              </a:rPr>
              <a:t>多个决策树模型</a:t>
            </a:r>
            <a:r>
              <a:rPr lang="zh-CN" altLang="en-US" sz="2400" dirty="0">
                <a:latin typeface="+mn-ea"/>
                <a:cs typeface="+mn-ea"/>
              </a:rPr>
              <a:t>作为弱学习器集成起来，构建一个较强泛化性能的森林模型作为强学习器</a:t>
            </a:r>
            <a:endParaRPr lang="en-US" altLang="zh-CN" sz="2400" dirty="0">
              <a:latin typeface="+mn-ea"/>
              <a:cs typeface="+mn-ea"/>
            </a:endParaRPr>
          </a:p>
          <a:p>
            <a:pPr lvl="1"/>
            <a:r>
              <a:rPr lang="zh-CN" altLang="en-US" sz="2400" dirty="0">
                <a:latin typeface="+mn-ea"/>
                <a:cs typeface="+mn-ea"/>
              </a:rPr>
              <a:t>称由这些决策树作为弱学习器组合而成的森林模型为随机森林模型，通常简称为</a:t>
            </a:r>
            <a:r>
              <a:rPr lang="zh-CN" altLang="en-US" sz="2400" dirty="0">
                <a:solidFill>
                  <a:srgbClr val="0000FF"/>
                </a:solidFill>
                <a:latin typeface="+mn-ea"/>
                <a:cs typeface="+mn-ea"/>
              </a:rPr>
              <a:t>随机</a:t>
            </a:r>
            <a:r>
              <a:rPr lang="zh-CN" altLang="en-US" sz="2400" dirty="0" smtClean="0">
                <a:solidFill>
                  <a:srgbClr val="0000FF"/>
                </a:solidFill>
                <a:latin typeface="+mn-ea"/>
                <a:cs typeface="+mn-ea"/>
              </a:rPr>
              <a:t>森林</a:t>
            </a:r>
            <a:endParaRPr lang="en-US" altLang="zh-CN" sz="2400" dirty="0">
              <a:solidFill>
                <a:srgbClr val="0000FF"/>
              </a:solidFill>
              <a:latin typeface="+mn-ea"/>
              <a:cs typeface="+mn-ea"/>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随机</a:t>
            </a:r>
            <a:r>
              <a:rPr lang="zh-CN" altLang="en-US" b="1" dirty="0" smtClean="0">
                <a:latin typeface="黑体" panose="02010609060101010101" pitchFamily="49" charset="-122"/>
                <a:ea typeface="黑体" panose="02010609060101010101" pitchFamily="49" charset="-122"/>
              </a:rPr>
              <a:t>森林</a:t>
            </a:r>
            <a:endParaRPr lang="en-US" altLang="zh-CN"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smtClean="0">
                <a:latin typeface="黑体" panose="02010609060101010101" pitchFamily="49" charset="-122"/>
                <a:ea typeface="黑体" panose="02010609060101010101" pitchFamily="49" charset="-122"/>
              </a:rPr>
              <a:t>模型结构</a:t>
            </a:r>
            <a:endParaRPr lang="en-US" altLang="zh-CN" sz="2400" dirty="0">
              <a:latin typeface="+mn-ea"/>
              <a:cs typeface="+mn-ea"/>
            </a:endParaRPr>
          </a:p>
          <a:p>
            <a:pPr lvl="1"/>
            <a:r>
              <a:rPr lang="zh-CN" altLang="en-US" sz="2400" dirty="0">
                <a:latin typeface="+mn-ea"/>
                <a:cs typeface="+mn-ea"/>
              </a:rPr>
              <a:t>下图表示由某个贷款数据集通过随机性自助采样方式构造而成三个决策树模型。这三个决策树模型的结构有一定差异，对新客户是否会拖欠贷款的预测也</a:t>
            </a:r>
            <a:r>
              <a:rPr lang="zh-CN" altLang="en-US" sz="2400" dirty="0" smtClean="0">
                <a:latin typeface="+mn-ea"/>
                <a:cs typeface="+mn-ea"/>
              </a:rPr>
              <a:t>有所不同</a:t>
            </a:r>
            <a:endParaRPr lang="en-US" altLang="zh-CN" sz="2400" dirty="0">
              <a:latin typeface="+mn-ea"/>
              <a:cs typeface="+mn-ea"/>
            </a:endParaRPr>
          </a:p>
        </p:txBody>
      </p:sp>
      <p:sp>
        <p:nvSpPr>
          <p:cNvPr id="16" name="椭圆 15"/>
          <p:cNvSpPr/>
          <p:nvPr>
            <p:custDataLst>
              <p:tags r:id="rId1"/>
            </p:custDataLst>
          </p:nvPr>
        </p:nvSpPr>
        <p:spPr>
          <a:xfrm rot="10800000">
            <a:off x="3203849" y="4273731"/>
            <a:ext cx="567817" cy="432048"/>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b="1"/>
          </a:p>
        </p:txBody>
      </p:sp>
      <p:sp>
        <p:nvSpPr>
          <p:cNvPr id="17" name="椭圆 16"/>
          <p:cNvSpPr/>
          <p:nvPr>
            <p:custDataLst>
              <p:tags r:id="rId2"/>
            </p:custDataLst>
          </p:nvPr>
        </p:nvSpPr>
        <p:spPr>
          <a:xfrm rot="10800000">
            <a:off x="3956270" y="4273731"/>
            <a:ext cx="567817" cy="432048"/>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b="1"/>
          </a:p>
        </p:txBody>
      </p:sp>
      <p:sp>
        <p:nvSpPr>
          <p:cNvPr id="18" name="椭圆 17"/>
          <p:cNvSpPr/>
          <p:nvPr>
            <p:custDataLst>
              <p:tags r:id="rId3"/>
            </p:custDataLst>
          </p:nvPr>
        </p:nvSpPr>
        <p:spPr>
          <a:xfrm rot="10800000">
            <a:off x="4807445" y="4273731"/>
            <a:ext cx="567817" cy="432048"/>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b="1"/>
          </a:p>
        </p:txBody>
      </p:sp>
      <p:sp>
        <p:nvSpPr>
          <p:cNvPr id="19" name="椭圆 18"/>
          <p:cNvSpPr/>
          <p:nvPr>
            <p:custDataLst>
              <p:tags r:id="rId4"/>
            </p:custDataLst>
          </p:nvPr>
        </p:nvSpPr>
        <p:spPr>
          <a:xfrm rot="10800000">
            <a:off x="5548052" y="4273731"/>
            <a:ext cx="567817" cy="432048"/>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b="1"/>
          </a:p>
        </p:txBody>
      </p:sp>
      <p:sp>
        <p:nvSpPr>
          <p:cNvPr id="23" name="椭圆 22"/>
          <p:cNvSpPr/>
          <p:nvPr>
            <p:custDataLst>
              <p:tags r:id="rId5"/>
            </p:custDataLst>
          </p:nvPr>
        </p:nvSpPr>
        <p:spPr>
          <a:xfrm rot="10800000">
            <a:off x="6337677" y="4273731"/>
            <a:ext cx="567817" cy="432048"/>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b="1"/>
          </a:p>
        </p:txBody>
      </p:sp>
      <p:sp>
        <p:nvSpPr>
          <p:cNvPr id="24" name="椭圆 23"/>
          <p:cNvSpPr/>
          <p:nvPr>
            <p:custDataLst>
              <p:tags r:id="rId6"/>
            </p:custDataLst>
          </p:nvPr>
        </p:nvSpPr>
        <p:spPr>
          <a:xfrm rot="10800000">
            <a:off x="7026019" y="4273731"/>
            <a:ext cx="567817" cy="432048"/>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b="1"/>
          </a:p>
        </p:txBody>
      </p:sp>
      <p:sp>
        <p:nvSpPr>
          <p:cNvPr id="25" name="椭圆 24"/>
          <p:cNvSpPr/>
          <p:nvPr>
            <p:custDataLst>
              <p:tags r:id="rId7"/>
            </p:custDataLst>
          </p:nvPr>
        </p:nvSpPr>
        <p:spPr>
          <a:xfrm rot="10800000">
            <a:off x="7819643" y="4273731"/>
            <a:ext cx="567817" cy="432048"/>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b="1"/>
          </a:p>
        </p:txBody>
      </p:sp>
      <p:sp>
        <p:nvSpPr>
          <p:cNvPr id="26" name="椭圆 25"/>
          <p:cNvSpPr/>
          <p:nvPr>
            <p:custDataLst>
              <p:tags r:id="rId8"/>
            </p:custDataLst>
          </p:nvPr>
        </p:nvSpPr>
        <p:spPr>
          <a:xfrm rot="10800000">
            <a:off x="8530860" y="4273731"/>
            <a:ext cx="567817" cy="432048"/>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b="1"/>
          </a:p>
        </p:txBody>
      </p:sp>
      <p:sp>
        <p:nvSpPr>
          <p:cNvPr id="5" name="矩形 4"/>
          <p:cNvSpPr/>
          <p:nvPr>
            <p:custDataLst>
              <p:tags r:id="rId9"/>
            </p:custDataLst>
          </p:nvPr>
        </p:nvSpPr>
        <p:spPr>
          <a:xfrm rot="5400000">
            <a:off x="1014231" y="3018252"/>
            <a:ext cx="360040" cy="720080"/>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b="1"/>
          </a:p>
        </p:txBody>
      </p:sp>
      <p:sp>
        <p:nvSpPr>
          <p:cNvPr id="6" name="矩形 5"/>
          <p:cNvSpPr/>
          <p:nvPr>
            <p:custDataLst>
              <p:tags r:id="rId10"/>
            </p:custDataLst>
          </p:nvPr>
        </p:nvSpPr>
        <p:spPr>
          <a:xfrm rot="5400000">
            <a:off x="1511660" y="3521471"/>
            <a:ext cx="360040" cy="720080"/>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b="1"/>
          </a:p>
        </p:txBody>
      </p:sp>
      <p:sp>
        <p:nvSpPr>
          <p:cNvPr id="7" name="矩形 6"/>
          <p:cNvSpPr/>
          <p:nvPr>
            <p:custDataLst>
              <p:tags r:id="rId11"/>
            </p:custDataLst>
          </p:nvPr>
        </p:nvSpPr>
        <p:spPr>
          <a:xfrm rot="5400000">
            <a:off x="2049481" y="4113076"/>
            <a:ext cx="360040" cy="720080"/>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b="1"/>
          </a:p>
        </p:txBody>
      </p:sp>
      <p:sp>
        <p:nvSpPr>
          <p:cNvPr id="8" name="椭圆 7"/>
          <p:cNvSpPr/>
          <p:nvPr>
            <p:custDataLst>
              <p:tags r:id="rId12"/>
            </p:custDataLst>
          </p:nvPr>
        </p:nvSpPr>
        <p:spPr>
          <a:xfrm rot="10800000">
            <a:off x="406598" y="3744085"/>
            <a:ext cx="567817" cy="432048"/>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b="1"/>
          </a:p>
        </p:txBody>
      </p:sp>
      <p:sp>
        <p:nvSpPr>
          <p:cNvPr id="10" name="椭圆 9"/>
          <p:cNvSpPr/>
          <p:nvPr>
            <p:custDataLst>
              <p:tags r:id="rId13"/>
            </p:custDataLst>
          </p:nvPr>
        </p:nvSpPr>
        <p:spPr>
          <a:xfrm rot="10800000">
            <a:off x="979847" y="4293096"/>
            <a:ext cx="567817" cy="432048"/>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b="1"/>
          </a:p>
        </p:txBody>
      </p:sp>
      <p:sp>
        <p:nvSpPr>
          <p:cNvPr id="11" name="椭圆 10"/>
          <p:cNvSpPr/>
          <p:nvPr>
            <p:custDataLst>
              <p:tags r:id="rId14"/>
            </p:custDataLst>
          </p:nvPr>
        </p:nvSpPr>
        <p:spPr>
          <a:xfrm rot="10800000">
            <a:off x="1547664" y="4880136"/>
            <a:ext cx="567817" cy="432048"/>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b="1"/>
          </a:p>
        </p:txBody>
      </p:sp>
      <p:sp>
        <p:nvSpPr>
          <p:cNvPr id="12" name="椭圆 11"/>
          <p:cNvSpPr/>
          <p:nvPr>
            <p:custDataLst>
              <p:tags r:id="rId15"/>
            </p:custDataLst>
          </p:nvPr>
        </p:nvSpPr>
        <p:spPr>
          <a:xfrm rot="10800000">
            <a:off x="2305632" y="4850369"/>
            <a:ext cx="567817" cy="432048"/>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b="1"/>
          </a:p>
        </p:txBody>
      </p:sp>
      <p:sp>
        <p:nvSpPr>
          <p:cNvPr id="13" name="矩形 12"/>
          <p:cNvSpPr/>
          <p:nvPr>
            <p:custDataLst>
              <p:tags r:id="rId16"/>
            </p:custDataLst>
          </p:nvPr>
        </p:nvSpPr>
        <p:spPr>
          <a:xfrm rot="5400000">
            <a:off x="4454636" y="3043701"/>
            <a:ext cx="360040" cy="720080"/>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b="1"/>
          </a:p>
        </p:txBody>
      </p:sp>
      <p:sp>
        <p:nvSpPr>
          <p:cNvPr id="14" name="矩形 13"/>
          <p:cNvSpPr/>
          <p:nvPr>
            <p:custDataLst>
              <p:tags r:id="rId17"/>
            </p:custDataLst>
          </p:nvPr>
        </p:nvSpPr>
        <p:spPr>
          <a:xfrm rot="5400000">
            <a:off x="3712276" y="3620532"/>
            <a:ext cx="360040" cy="720080"/>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b="1"/>
          </a:p>
        </p:txBody>
      </p:sp>
      <p:sp>
        <p:nvSpPr>
          <p:cNvPr id="15" name="矩形 14"/>
          <p:cNvSpPr/>
          <p:nvPr>
            <p:custDataLst>
              <p:tags r:id="rId18"/>
            </p:custDataLst>
          </p:nvPr>
        </p:nvSpPr>
        <p:spPr>
          <a:xfrm rot="5400000">
            <a:off x="5300576" y="3600069"/>
            <a:ext cx="360040" cy="720080"/>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b="1"/>
          </a:p>
        </p:txBody>
      </p:sp>
      <p:sp>
        <p:nvSpPr>
          <p:cNvPr id="20" name="矩形 19"/>
          <p:cNvSpPr/>
          <p:nvPr>
            <p:custDataLst>
              <p:tags r:id="rId19"/>
            </p:custDataLst>
          </p:nvPr>
        </p:nvSpPr>
        <p:spPr>
          <a:xfrm rot="5400000">
            <a:off x="7400730" y="3006458"/>
            <a:ext cx="360040" cy="720080"/>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b="1"/>
          </a:p>
        </p:txBody>
      </p:sp>
      <p:sp>
        <p:nvSpPr>
          <p:cNvPr id="21" name="矩形 20"/>
          <p:cNvSpPr/>
          <p:nvPr>
            <p:custDataLst>
              <p:tags r:id="rId20"/>
            </p:custDataLst>
          </p:nvPr>
        </p:nvSpPr>
        <p:spPr>
          <a:xfrm rot="5400000">
            <a:off x="6695437" y="3574669"/>
            <a:ext cx="360040" cy="720080"/>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b="1"/>
          </a:p>
        </p:txBody>
      </p:sp>
      <p:sp>
        <p:nvSpPr>
          <p:cNvPr id="22" name="矩形 21"/>
          <p:cNvSpPr/>
          <p:nvPr>
            <p:custDataLst>
              <p:tags r:id="rId21"/>
            </p:custDataLst>
          </p:nvPr>
        </p:nvSpPr>
        <p:spPr>
          <a:xfrm rot="5400000">
            <a:off x="8283737" y="3554206"/>
            <a:ext cx="360040" cy="720080"/>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b="1"/>
          </a:p>
        </p:txBody>
      </p:sp>
      <p:sp>
        <p:nvSpPr>
          <p:cNvPr id="27" name="文本框 26"/>
          <p:cNvSpPr txBox="1"/>
          <p:nvPr>
            <p:custDataLst>
              <p:tags r:id="rId22"/>
            </p:custDataLst>
          </p:nvPr>
        </p:nvSpPr>
        <p:spPr>
          <a:xfrm>
            <a:off x="810692" y="3246739"/>
            <a:ext cx="857469" cy="275590"/>
          </a:xfrm>
          <a:prstGeom prst="rect">
            <a:avLst/>
          </a:prstGeom>
          <a:noFill/>
        </p:spPr>
        <p:txBody>
          <a:bodyPr wrap="square" rtlCol="0">
            <a:spAutoFit/>
          </a:bodyPr>
          <a:p>
            <a:r>
              <a:rPr lang="zh-CN" altLang="en-US" sz="1200" b="1" dirty="0"/>
              <a:t>婚姻状况</a:t>
            </a:r>
            <a:endParaRPr lang="zh-CN" altLang="en-US" sz="1200" b="1" dirty="0"/>
          </a:p>
        </p:txBody>
      </p:sp>
      <p:sp>
        <p:nvSpPr>
          <p:cNvPr id="28" name="文本框 27"/>
          <p:cNvSpPr txBox="1"/>
          <p:nvPr>
            <p:custDataLst>
              <p:tags r:id="rId23"/>
            </p:custDataLst>
          </p:nvPr>
        </p:nvSpPr>
        <p:spPr>
          <a:xfrm>
            <a:off x="3493874" y="3848036"/>
            <a:ext cx="843120" cy="275590"/>
          </a:xfrm>
          <a:prstGeom prst="rect">
            <a:avLst/>
          </a:prstGeom>
          <a:noFill/>
        </p:spPr>
        <p:txBody>
          <a:bodyPr wrap="square" rtlCol="0">
            <a:spAutoFit/>
          </a:bodyPr>
          <a:p>
            <a:r>
              <a:rPr lang="zh-CN" altLang="en-US" sz="1200" b="1" dirty="0"/>
              <a:t>婚姻状况</a:t>
            </a:r>
            <a:endParaRPr lang="zh-CN" altLang="en-US" sz="1200" b="1" dirty="0"/>
          </a:p>
        </p:txBody>
      </p:sp>
      <p:sp>
        <p:nvSpPr>
          <p:cNvPr id="29" name="文本框 28"/>
          <p:cNvSpPr txBox="1"/>
          <p:nvPr>
            <p:custDataLst>
              <p:tags r:id="rId24"/>
            </p:custDataLst>
          </p:nvPr>
        </p:nvSpPr>
        <p:spPr>
          <a:xfrm>
            <a:off x="6446722" y="3801085"/>
            <a:ext cx="857469" cy="275590"/>
          </a:xfrm>
          <a:prstGeom prst="rect">
            <a:avLst/>
          </a:prstGeom>
          <a:noFill/>
        </p:spPr>
        <p:txBody>
          <a:bodyPr wrap="square" rtlCol="0">
            <a:spAutoFit/>
          </a:bodyPr>
          <a:p>
            <a:r>
              <a:rPr lang="zh-CN" altLang="en-US" sz="1200" b="1" dirty="0"/>
              <a:t>婚姻状况</a:t>
            </a:r>
            <a:endParaRPr lang="zh-CN" altLang="en-US" sz="1200" b="1" dirty="0"/>
          </a:p>
        </p:txBody>
      </p:sp>
      <p:sp>
        <p:nvSpPr>
          <p:cNvPr id="31" name="文本框 30"/>
          <p:cNvSpPr txBox="1"/>
          <p:nvPr>
            <p:custDataLst>
              <p:tags r:id="rId25"/>
            </p:custDataLst>
          </p:nvPr>
        </p:nvSpPr>
        <p:spPr>
          <a:xfrm>
            <a:off x="1333804" y="3765903"/>
            <a:ext cx="857469" cy="275590"/>
          </a:xfrm>
          <a:prstGeom prst="rect">
            <a:avLst/>
          </a:prstGeom>
          <a:noFill/>
        </p:spPr>
        <p:txBody>
          <a:bodyPr wrap="square" rtlCol="0">
            <a:spAutoFit/>
          </a:bodyPr>
          <a:p>
            <a:r>
              <a:rPr lang="zh-CN" altLang="en-US" sz="1200" b="1" dirty="0"/>
              <a:t>是否有房</a:t>
            </a:r>
            <a:endParaRPr lang="zh-CN" altLang="en-US" sz="1200" b="1" dirty="0"/>
          </a:p>
        </p:txBody>
      </p:sp>
      <p:sp>
        <p:nvSpPr>
          <p:cNvPr id="32" name="文本框 31"/>
          <p:cNvSpPr txBox="1"/>
          <p:nvPr>
            <p:custDataLst>
              <p:tags r:id="rId26"/>
            </p:custDataLst>
          </p:nvPr>
        </p:nvSpPr>
        <p:spPr>
          <a:xfrm>
            <a:off x="4238400" y="3256133"/>
            <a:ext cx="857469" cy="275590"/>
          </a:xfrm>
          <a:prstGeom prst="rect">
            <a:avLst/>
          </a:prstGeom>
          <a:noFill/>
        </p:spPr>
        <p:txBody>
          <a:bodyPr wrap="square" rtlCol="0">
            <a:spAutoFit/>
          </a:bodyPr>
          <a:p>
            <a:r>
              <a:rPr lang="zh-CN" altLang="en-US" sz="1200" b="1" dirty="0"/>
              <a:t>是否有房</a:t>
            </a:r>
            <a:endParaRPr lang="zh-CN" altLang="en-US" sz="1200" b="1" dirty="0"/>
          </a:p>
        </p:txBody>
      </p:sp>
      <p:sp>
        <p:nvSpPr>
          <p:cNvPr id="33" name="文本框 32"/>
          <p:cNvSpPr txBox="1"/>
          <p:nvPr>
            <p:custDataLst>
              <p:tags r:id="rId27"/>
            </p:custDataLst>
          </p:nvPr>
        </p:nvSpPr>
        <p:spPr>
          <a:xfrm>
            <a:off x="8103551" y="3796209"/>
            <a:ext cx="857469" cy="275590"/>
          </a:xfrm>
          <a:prstGeom prst="rect">
            <a:avLst/>
          </a:prstGeom>
          <a:noFill/>
        </p:spPr>
        <p:txBody>
          <a:bodyPr wrap="square" rtlCol="0">
            <a:spAutoFit/>
          </a:bodyPr>
          <a:p>
            <a:r>
              <a:rPr lang="zh-CN" altLang="en-US" sz="1200" b="1" dirty="0"/>
              <a:t>是否有房</a:t>
            </a:r>
            <a:endParaRPr lang="zh-CN" altLang="en-US" sz="1200" b="1" dirty="0"/>
          </a:p>
        </p:txBody>
      </p:sp>
      <p:sp>
        <p:nvSpPr>
          <p:cNvPr id="34" name="文本框 33"/>
          <p:cNvSpPr txBox="1"/>
          <p:nvPr>
            <p:custDataLst>
              <p:tags r:id="rId28"/>
            </p:custDataLst>
          </p:nvPr>
        </p:nvSpPr>
        <p:spPr>
          <a:xfrm>
            <a:off x="1897056" y="4347028"/>
            <a:ext cx="857469" cy="275590"/>
          </a:xfrm>
          <a:prstGeom prst="rect">
            <a:avLst/>
          </a:prstGeom>
          <a:noFill/>
        </p:spPr>
        <p:txBody>
          <a:bodyPr wrap="square" rtlCol="0">
            <a:spAutoFit/>
          </a:bodyPr>
          <a:p>
            <a:r>
              <a:rPr lang="zh-CN" altLang="en-US" sz="1200" b="1" dirty="0"/>
              <a:t>年收入</a:t>
            </a:r>
            <a:endParaRPr lang="zh-CN" altLang="en-US" sz="1200" b="1" dirty="0"/>
          </a:p>
        </p:txBody>
      </p:sp>
      <p:sp>
        <p:nvSpPr>
          <p:cNvPr id="35" name="文本框 34"/>
          <p:cNvSpPr txBox="1"/>
          <p:nvPr>
            <p:custDataLst>
              <p:tags r:id="rId29"/>
            </p:custDataLst>
          </p:nvPr>
        </p:nvSpPr>
        <p:spPr>
          <a:xfrm>
            <a:off x="5160436" y="3848036"/>
            <a:ext cx="857469" cy="275590"/>
          </a:xfrm>
          <a:prstGeom prst="rect">
            <a:avLst/>
          </a:prstGeom>
          <a:noFill/>
        </p:spPr>
        <p:txBody>
          <a:bodyPr wrap="square" rtlCol="0">
            <a:spAutoFit/>
          </a:bodyPr>
          <a:p>
            <a:r>
              <a:rPr lang="zh-CN" altLang="en-US" sz="1200" b="1" dirty="0"/>
              <a:t>年收入</a:t>
            </a:r>
            <a:endParaRPr lang="zh-CN" altLang="en-US" sz="1200" b="1" dirty="0"/>
          </a:p>
        </p:txBody>
      </p:sp>
      <p:sp>
        <p:nvSpPr>
          <p:cNvPr id="36" name="文本框 35"/>
          <p:cNvSpPr txBox="1"/>
          <p:nvPr>
            <p:custDataLst>
              <p:tags r:id="rId30"/>
            </p:custDataLst>
          </p:nvPr>
        </p:nvSpPr>
        <p:spPr>
          <a:xfrm>
            <a:off x="7250334" y="3243433"/>
            <a:ext cx="857469" cy="275590"/>
          </a:xfrm>
          <a:prstGeom prst="rect">
            <a:avLst/>
          </a:prstGeom>
          <a:noFill/>
        </p:spPr>
        <p:txBody>
          <a:bodyPr wrap="square" rtlCol="0">
            <a:spAutoFit/>
          </a:bodyPr>
          <a:p>
            <a:r>
              <a:rPr lang="zh-CN" altLang="en-US" sz="1200" b="1" dirty="0"/>
              <a:t>年收入</a:t>
            </a:r>
            <a:endParaRPr lang="zh-CN" altLang="en-US" sz="1200" b="1" dirty="0"/>
          </a:p>
        </p:txBody>
      </p:sp>
      <p:sp>
        <p:nvSpPr>
          <p:cNvPr id="37" name="文本框 36"/>
          <p:cNvSpPr txBox="1"/>
          <p:nvPr>
            <p:custDataLst>
              <p:tags r:id="rId31"/>
            </p:custDataLst>
          </p:nvPr>
        </p:nvSpPr>
        <p:spPr>
          <a:xfrm>
            <a:off x="500480" y="3817258"/>
            <a:ext cx="347001" cy="306705"/>
          </a:xfrm>
          <a:prstGeom prst="rect">
            <a:avLst/>
          </a:prstGeom>
          <a:noFill/>
        </p:spPr>
        <p:txBody>
          <a:bodyPr wrap="square" rtlCol="0">
            <a:spAutoFit/>
          </a:bodyPr>
          <a:p>
            <a:r>
              <a:rPr lang="zh-CN" altLang="en-US" sz="1400" b="1" dirty="0"/>
              <a:t>否</a:t>
            </a:r>
            <a:endParaRPr lang="zh-CN" altLang="en-US" sz="1400" b="1" dirty="0"/>
          </a:p>
        </p:txBody>
      </p:sp>
      <p:sp>
        <p:nvSpPr>
          <p:cNvPr id="38" name="文本框 37"/>
          <p:cNvSpPr txBox="1"/>
          <p:nvPr>
            <p:custDataLst>
              <p:tags r:id="rId32"/>
            </p:custDataLst>
          </p:nvPr>
        </p:nvSpPr>
        <p:spPr>
          <a:xfrm>
            <a:off x="1060078" y="4353918"/>
            <a:ext cx="313916" cy="306705"/>
          </a:xfrm>
          <a:prstGeom prst="rect">
            <a:avLst/>
          </a:prstGeom>
          <a:noFill/>
        </p:spPr>
        <p:txBody>
          <a:bodyPr wrap="square" rtlCol="0">
            <a:spAutoFit/>
          </a:bodyPr>
          <a:p>
            <a:r>
              <a:rPr lang="zh-CN" altLang="en-US" sz="1400" b="1" dirty="0"/>
              <a:t>否</a:t>
            </a:r>
            <a:endParaRPr lang="zh-CN" altLang="en-US" sz="1400" b="1" dirty="0"/>
          </a:p>
        </p:txBody>
      </p:sp>
      <p:sp>
        <p:nvSpPr>
          <p:cNvPr id="39" name="文本框 38"/>
          <p:cNvSpPr txBox="1"/>
          <p:nvPr>
            <p:custDataLst>
              <p:tags r:id="rId33"/>
            </p:custDataLst>
          </p:nvPr>
        </p:nvSpPr>
        <p:spPr>
          <a:xfrm>
            <a:off x="2393322" y="4936230"/>
            <a:ext cx="567730" cy="306705"/>
          </a:xfrm>
          <a:prstGeom prst="rect">
            <a:avLst/>
          </a:prstGeom>
          <a:noFill/>
        </p:spPr>
        <p:txBody>
          <a:bodyPr wrap="square" rtlCol="0">
            <a:spAutoFit/>
          </a:bodyPr>
          <a:p>
            <a:r>
              <a:rPr lang="zh-CN" altLang="en-US" sz="1400" b="1" dirty="0"/>
              <a:t>是</a:t>
            </a:r>
            <a:endParaRPr lang="zh-CN" altLang="en-US" sz="1400" b="1" dirty="0"/>
          </a:p>
        </p:txBody>
      </p:sp>
      <p:sp>
        <p:nvSpPr>
          <p:cNvPr id="41" name="文本框 40"/>
          <p:cNvSpPr txBox="1"/>
          <p:nvPr>
            <p:custDataLst>
              <p:tags r:id="rId34"/>
            </p:custDataLst>
          </p:nvPr>
        </p:nvSpPr>
        <p:spPr>
          <a:xfrm>
            <a:off x="1628907" y="4952916"/>
            <a:ext cx="356538" cy="306705"/>
          </a:xfrm>
          <a:prstGeom prst="rect">
            <a:avLst/>
          </a:prstGeom>
          <a:noFill/>
        </p:spPr>
        <p:txBody>
          <a:bodyPr wrap="square" rtlCol="0">
            <a:spAutoFit/>
          </a:bodyPr>
          <a:p>
            <a:r>
              <a:rPr lang="zh-CN" altLang="en-US" sz="1400" b="1" dirty="0"/>
              <a:t>否</a:t>
            </a:r>
            <a:endParaRPr lang="zh-CN" altLang="en-US" sz="1400" b="1" dirty="0"/>
          </a:p>
        </p:txBody>
      </p:sp>
      <p:sp>
        <p:nvSpPr>
          <p:cNvPr id="42" name="文本框 41"/>
          <p:cNvSpPr txBox="1"/>
          <p:nvPr>
            <p:custDataLst>
              <p:tags r:id="rId35"/>
            </p:custDataLst>
          </p:nvPr>
        </p:nvSpPr>
        <p:spPr>
          <a:xfrm>
            <a:off x="4055023" y="4365976"/>
            <a:ext cx="567730" cy="306705"/>
          </a:xfrm>
          <a:prstGeom prst="rect">
            <a:avLst/>
          </a:prstGeom>
          <a:noFill/>
        </p:spPr>
        <p:txBody>
          <a:bodyPr wrap="square" rtlCol="0">
            <a:spAutoFit/>
          </a:bodyPr>
          <a:p>
            <a:r>
              <a:rPr lang="zh-CN" altLang="en-US" sz="1400" b="1" dirty="0"/>
              <a:t>否</a:t>
            </a:r>
            <a:endParaRPr lang="zh-CN" altLang="en-US" sz="1400" b="1" dirty="0"/>
          </a:p>
        </p:txBody>
      </p:sp>
      <p:sp>
        <p:nvSpPr>
          <p:cNvPr id="43" name="文本框 42"/>
          <p:cNvSpPr txBox="1"/>
          <p:nvPr>
            <p:custDataLst>
              <p:tags r:id="rId36"/>
            </p:custDataLst>
          </p:nvPr>
        </p:nvSpPr>
        <p:spPr>
          <a:xfrm>
            <a:off x="4908621" y="4345954"/>
            <a:ext cx="567730" cy="306705"/>
          </a:xfrm>
          <a:prstGeom prst="rect">
            <a:avLst/>
          </a:prstGeom>
          <a:noFill/>
        </p:spPr>
        <p:txBody>
          <a:bodyPr wrap="square" rtlCol="0">
            <a:spAutoFit/>
          </a:bodyPr>
          <a:p>
            <a:r>
              <a:rPr lang="zh-CN" altLang="en-US" sz="1400" b="1" dirty="0"/>
              <a:t>否</a:t>
            </a:r>
            <a:endParaRPr lang="zh-CN" altLang="en-US" sz="1400" b="1" dirty="0"/>
          </a:p>
        </p:txBody>
      </p:sp>
      <p:sp>
        <p:nvSpPr>
          <p:cNvPr id="44" name="文本框 43"/>
          <p:cNvSpPr txBox="1"/>
          <p:nvPr>
            <p:custDataLst>
              <p:tags r:id="rId37"/>
            </p:custDataLst>
          </p:nvPr>
        </p:nvSpPr>
        <p:spPr>
          <a:xfrm>
            <a:off x="7139009" y="4355231"/>
            <a:ext cx="567730" cy="306705"/>
          </a:xfrm>
          <a:prstGeom prst="rect">
            <a:avLst/>
          </a:prstGeom>
          <a:noFill/>
        </p:spPr>
        <p:txBody>
          <a:bodyPr wrap="square" rtlCol="0">
            <a:spAutoFit/>
          </a:bodyPr>
          <a:p>
            <a:r>
              <a:rPr lang="zh-CN" altLang="en-US" sz="1400" b="1" dirty="0"/>
              <a:t>否</a:t>
            </a:r>
            <a:endParaRPr lang="zh-CN" altLang="en-US" sz="1400" b="1" dirty="0"/>
          </a:p>
        </p:txBody>
      </p:sp>
      <p:sp>
        <p:nvSpPr>
          <p:cNvPr id="45" name="文本框 44"/>
          <p:cNvSpPr txBox="1"/>
          <p:nvPr>
            <p:custDataLst>
              <p:tags r:id="rId38"/>
            </p:custDataLst>
          </p:nvPr>
        </p:nvSpPr>
        <p:spPr>
          <a:xfrm>
            <a:off x="8606278" y="4339769"/>
            <a:ext cx="567730" cy="306705"/>
          </a:xfrm>
          <a:prstGeom prst="rect">
            <a:avLst/>
          </a:prstGeom>
          <a:noFill/>
        </p:spPr>
        <p:txBody>
          <a:bodyPr wrap="square" rtlCol="0">
            <a:spAutoFit/>
          </a:bodyPr>
          <a:p>
            <a:r>
              <a:rPr lang="zh-CN" altLang="en-US" sz="1400" b="1" dirty="0"/>
              <a:t>否</a:t>
            </a:r>
            <a:endParaRPr lang="zh-CN" altLang="en-US" sz="1400" b="1" dirty="0"/>
          </a:p>
        </p:txBody>
      </p:sp>
      <p:sp>
        <p:nvSpPr>
          <p:cNvPr id="48" name="文本框 47"/>
          <p:cNvSpPr txBox="1"/>
          <p:nvPr>
            <p:custDataLst>
              <p:tags r:id="rId39"/>
            </p:custDataLst>
          </p:nvPr>
        </p:nvSpPr>
        <p:spPr>
          <a:xfrm>
            <a:off x="3298380" y="4362002"/>
            <a:ext cx="567730" cy="306705"/>
          </a:xfrm>
          <a:prstGeom prst="rect">
            <a:avLst/>
          </a:prstGeom>
          <a:noFill/>
        </p:spPr>
        <p:txBody>
          <a:bodyPr wrap="square" rtlCol="0">
            <a:spAutoFit/>
          </a:bodyPr>
          <a:p>
            <a:r>
              <a:rPr lang="zh-CN" altLang="en-US" sz="1400" b="1" dirty="0"/>
              <a:t>是</a:t>
            </a:r>
            <a:endParaRPr lang="zh-CN" altLang="en-US" sz="1400" b="1" dirty="0"/>
          </a:p>
        </p:txBody>
      </p:sp>
      <p:sp>
        <p:nvSpPr>
          <p:cNvPr id="49" name="文本框 48"/>
          <p:cNvSpPr txBox="1"/>
          <p:nvPr>
            <p:custDataLst>
              <p:tags r:id="rId40"/>
            </p:custDataLst>
          </p:nvPr>
        </p:nvSpPr>
        <p:spPr>
          <a:xfrm>
            <a:off x="5650091" y="4353918"/>
            <a:ext cx="367814" cy="306705"/>
          </a:xfrm>
          <a:prstGeom prst="rect">
            <a:avLst/>
          </a:prstGeom>
          <a:noFill/>
        </p:spPr>
        <p:txBody>
          <a:bodyPr wrap="square" rtlCol="0">
            <a:spAutoFit/>
          </a:bodyPr>
          <a:p>
            <a:r>
              <a:rPr lang="zh-CN" altLang="en-US" sz="1400" b="1" dirty="0"/>
              <a:t>是</a:t>
            </a:r>
            <a:endParaRPr lang="zh-CN" altLang="en-US" sz="1400" b="1" dirty="0"/>
          </a:p>
        </p:txBody>
      </p:sp>
      <p:sp>
        <p:nvSpPr>
          <p:cNvPr id="50" name="文本框 49"/>
          <p:cNvSpPr txBox="1"/>
          <p:nvPr>
            <p:custDataLst>
              <p:tags r:id="rId41"/>
            </p:custDataLst>
          </p:nvPr>
        </p:nvSpPr>
        <p:spPr>
          <a:xfrm>
            <a:off x="6427879" y="4362085"/>
            <a:ext cx="360917" cy="306705"/>
          </a:xfrm>
          <a:prstGeom prst="rect">
            <a:avLst/>
          </a:prstGeom>
          <a:noFill/>
        </p:spPr>
        <p:txBody>
          <a:bodyPr wrap="square" rtlCol="0">
            <a:spAutoFit/>
          </a:bodyPr>
          <a:p>
            <a:r>
              <a:rPr lang="zh-CN" altLang="en-US" sz="1400" b="1" dirty="0"/>
              <a:t>是</a:t>
            </a:r>
            <a:endParaRPr lang="zh-CN" altLang="en-US" sz="1400" b="1" dirty="0"/>
          </a:p>
        </p:txBody>
      </p:sp>
      <p:sp>
        <p:nvSpPr>
          <p:cNvPr id="51" name="文本框 50"/>
          <p:cNvSpPr txBox="1"/>
          <p:nvPr>
            <p:custDataLst>
              <p:tags r:id="rId42"/>
            </p:custDataLst>
          </p:nvPr>
        </p:nvSpPr>
        <p:spPr>
          <a:xfrm>
            <a:off x="7901867" y="4338163"/>
            <a:ext cx="360917" cy="306705"/>
          </a:xfrm>
          <a:prstGeom prst="rect">
            <a:avLst/>
          </a:prstGeom>
          <a:noFill/>
        </p:spPr>
        <p:txBody>
          <a:bodyPr wrap="square" rtlCol="0">
            <a:spAutoFit/>
          </a:bodyPr>
          <a:p>
            <a:r>
              <a:rPr lang="zh-CN" altLang="en-US" sz="1400" b="1" dirty="0"/>
              <a:t>否</a:t>
            </a:r>
            <a:endParaRPr lang="zh-CN" altLang="en-US" sz="1400" b="1" dirty="0"/>
          </a:p>
        </p:txBody>
      </p:sp>
      <p:cxnSp>
        <p:nvCxnSpPr>
          <p:cNvPr id="53" name="直接连接符 52"/>
          <p:cNvCxnSpPr>
            <a:stCxn id="5" idx="3"/>
            <a:endCxn id="8" idx="4"/>
          </p:cNvCxnSpPr>
          <p:nvPr>
            <p:custDataLst>
              <p:tags r:id="rId43"/>
            </p:custDataLst>
          </p:nvPr>
        </p:nvCxnSpPr>
        <p:spPr>
          <a:xfrm flipH="1">
            <a:off x="690506" y="3558312"/>
            <a:ext cx="503745" cy="185773"/>
          </a:xfrm>
          <a:prstGeom prst="line">
            <a:avLst/>
          </a:prstGeom>
        </p:spPr>
        <p:style>
          <a:lnRef idx="1">
            <a:schemeClr val="dk1"/>
          </a:lnRef>
          <a:fillRef idx="0">
            <a:schemeClr val="dk1"/>
          </a:fillRef>
          <a:effectRef idx="0">
            <a:schemeClr val="dk1"/>
          </a:effectRef>
          <a:fontRef idx="minor">
            <a:schemeClr val="tx1"/>
          </a:fontRef>
        </p:style>
      </p:cxnSp>
      <p:cxnSp>
        <p:nvCxnSpPr>
          <p:cNvPr id="55" name="直接连接符 54"/>
          <p:cNvCxnSpPr>
            <a:stCxn id="5" idx="3"/>
            <a:endCxn id="6" idx="1"/>
          </p:cNvCxnSpPr>
          <p:nvPr>
            <p:custDataLst>
              <p:tags r:id="rId44"/>
            </p:custDataLst>
          </p:nvPr>
        </p:nvCxnSpPr>
        <p:spPr>
          <a:xfrm>
            <a:off x="1194251" y="3558312"/>
            <a:ext cx="497429" cy="143179"/>
          </a:xfrm>
          <a:prstGeom prst="line">
            <a:avLst/>
          </a:prstGeom>
        </p:spPr>
        <p:style>
          <a:lnRef idx="1">
            <a:schemeClr val="dk1"/>
          </a:lnRef>
          <a:fillRef idx="0">
            <a:schemeClr val="dk1"/>
          </a:fillRef>
          <a:effectRef idx="0">
            <a:schemeClr val="dk1"/>
          </a:effectRef>
          <a:fontRef idx="minor">
            <a:schemeClr val="tx1"/>
          </a:fontRef>
        </p:style>
      </p:cxnSp>
      <p:cxnSp>
        <p:nvCxnSpPr>
          <p:cNvPr id="58" name="直接连接符 57"/>
          <p:cNvCxnSpPr>
            <a:stCxn id="6" idx="3"/>
          </p:cNvCxnSpPr>
          <p:nvPr>
            <p:custDataLst>
              <p:tags r:id="rId45"/>
            </p:custDataLst>
          </p:nvPr>
        </p:nvCxnSpPr>
        <p:spPr>
          <a:xfrm flipH="1">
            <a:off x="1246587" y="4061531"/>
            <a:ext cx="445093" cy="202055"/>
          </a:xfrm>
          <a:prstGeom prst="line">
            <a:avLst/>
          </a:prstGeom>
        </p:spPr>
        <p:style>
          <a:lnRef idx="1">
            <a:schemeClr val="dk1"/>
          </a:lnRef>
          <a:fillRef idx="0">
            <a:schemeClr val="dk1"/>
          </a:fillRef>
          <a:effectRef idx="0">
            <a:schemeClr val="dk1"/>
          </a:effectRef>
          <a:fontRef idx="minor">
            <a:schemeClr val="tx1"/>
          </a:fontRef>
        </p:style>
      </p:cxnSp>
      <p:cxnSp>
        <p:nvCxnSpPr>
          <p:cNvPr id="59" name="直接连接符 58"/>
          <p:cNvCxnSpPr>
            <a:endCxn id="7" idx="1"/>
          </p:cNvCxnSpPr>
          <p:nvPr>
            <p:custDataLst>
              <p:tags r:id="rId46"/>
            </p:custDataLst>
          </p:nvPr>
        </p:nvCxnSpPr>
        <p:spPr>
          <a:xfrm>
            <a:off x="1710855" y="4076088"/>
            <a:ext cx="518646" cy="217008"/>
          </a:xfrm>
          <a:prstGeom prst="line">
            <a:avLst/>
          </a:prstGeom>
        </p:spPr>
        <p:style>
          <a:lnRef idx="1">
            <a:schemeClr val="dk1"/>
          </a:lnRef>
          <a:fillRef idx="0">
            <a:schemeClr val="dk1"/>
          </a:fillRef>
          <a:effectRef idx="0">
            <a:schemeClr val="dk1"/>
          </a:effectRef>
          <a:fontRef idx="minor">
            <a:schemeClr val="tx1"/>
          </a:fontRef>
        </p:style>
      </p:cxnSp>
      <p:cxnSp>
        <p:nvCxnSpPr>
          <p:cNvPr id="60" name="直接连接符 59"/>
          <p:cNvCxnSpPr>
            <a:endCxn id="11" idx="4"/>
          </p:cNvCxnSpPr>
          <p:nvPr>
            <p:custDataLst>
              <p:tags r:id="rId47"/>
            </p:custDataLst>
          </p:nvPr>
        </p:nvCxnSpPr>
        <p:spPr>
          <a:xfrm flipH="1">
            <a:off x="1831572" y="4678081"/>
            <a:ext cx="383944" cy="202055"/>
          </a:xfrm>
          <a:prstGeom prst="line">
            <a:avLst/>
          </a:prstGeom>
        </p:spPr>
        <p:style>
          <a:lnRef idx="1">
            <a:schemeClr val="dk1"/>
          </a:lnRef>
          <a:fillRef idx="0">
            <a:schemeClr val="dk1"/>
          </a:fillRef>
          <a:effectRef idx="0">
            <a:schemeClr val="dk1"/>
          </a:effectRef>
          <a:fontRef idx="minor">
            <a:schemeClr val="tx1"/>
          </a:fontRef>
        </p:style>
      </p:cxnSp>
      <p:cxnSp>
        <p:nvCxnSpPr>
          <p:cNvPr id="61" name="直接连接符 60"/>
          <p:cNvCxnSpPr>
            <a:endCxn id="12" idx="4"/>
          </p:cNvCxnSpPr>
          <p:nvPr>
            <p:custDataLst>
              <p:tags r:id="rId48"/>
            </p:custDataLst>
          </p:nvPr>
        </p:nvCxnSpPr>
        <p:spPr>
          <a:xfrm>
            <a:off x="2215516" y="4678081"/>
            <a:ext cx="374024" cy="172288"/>
          </a:xfrm>
          <a:prstGeom prst="line">
            <a:avLst/>
          </a:prstGeom>
        </p:spPr>
        <p:style>
          <a:lnRef idx="1">
            <a:schemeClr val="dk1"/>
          </a:lnRef>
          <a:fillRef idx="0">
            <a:schemeClr val="dk1"/>
          </a:fillRef>
          <a:effectRef idx="0">
            <a:schemeClr val="dk1"/>
          </a:effectRef>
          <a:fontRef idx="minor">
            <a:schemeClr val="tx1"/>
          </a:fontRef>
        </p:style>
      </p:cxnSp>
      <p:cxnSp>
        <p:nvCxnSpPr>
          <p:cNvPr id="62" name="直接连接符 61"/>
          <p:cNvCxnSpPr>
            <a:endCxn id="14" idx="1"/>
          </p:cNvCxnSpPr>
          <p:nvPr>
            <p:custDataLst>
              <p:tags r:id="rId49"/>
            </p:custDataLst>
          </p:nvPr>
        </p:nvCxnSpPr>
        <p:spPr>
          <a:xfrm flipH="1">
            <a:off x="3892296" y="3580964"/>
            <a:ext cx="730831" cy="219588"/>
          </a:xfrm>
          <a:prstGeom prst="line">
            <a:avLst/>
          </a:prstGeom>
        </p:spPr>
        <p:style>
          <a:lnRef idx="1">
            <a:schemeClr val="dk1"/>
          </a:lnRef>
          <a:fillRef idx="0">
            <a:schemeClr val="dk1"/>
          </a:fillRef>
          <a:effectRef idx="0">
            <a:schemeClr val="dk1"/>
          </a:effectRef>
          <a:fontRef idx="minor">
            <a:schemeClr val="tx1"/>
          </a:fontRef>
        </p:style>
      </p:cxnSp>
      <p:cxnSp>
        <p:nvCxnSpPr>
          <p:cNvPr id="63" name="直接连接符 62"/>
          <p:cNvCxnSpPr>
            <a:endCxn id="15" idx="1"/>
          </p:cNvCxnSpPr>
          <p:nvPr>
            <p:custDataLst>
              <p:tags r:id="rId50"/>
            </p:custDataLst>
          </p:nvPr>
        </p:nvCxnSpPr>
        <p:spPr>
          <a:xfrm>
            <a:off x="4623127" y="3580964"/>
            <a:ext cx="857469" cy="199125"/>
          </a:xfrm>
          <a:prstGeom prst="line">
            <a:avLst/>
          </a:prstGeom>
        </p:spPr>
        <p:style>
          <a:lnRef idx="1">
            <a:schemeClr val="dk1"/>
          </a:lnRef>
          <a:fillRef idx="0">
            <a:schemeClr val="dk1"/>
          </a:fillRef>
          <a:effectRef idx="0">
            <a:schemeClr val="dk1"/>
          </a:effectRef>
          <a:fontRef idx="minor">
            <a:schemeClr val="tx1"/>
          </a:fontRef>
        </p:style>
      </p:cxnSp>
      <p:cxnSp>
        <p:nvCxnSpPr>
          <p:cNvPr id="64" name="直接连接符 63"/>
          <p:cNvCxnSpPr>
            <a:endCxn id="16" idx="4"/>
          </p:cNvCxnSpPr>
          <p:nvPr>
            <p:custDataLst>
              <p:tags r:id="rId51"/>
            </p:custDataLst>
          </p:nvPr>
        </p:nvCxnSpPr>
        <p:spPr>
          <a:xfrm flipH="1">
            <a:off x="3487757" y="4160784"/>
            <a:ext cx="397931" cy="112947"/>
          </a:xfrm>
          <a:prstGeom prst="line">
            <a:avLst/>
          </a:prstGeom>
        </p:spPr>
        <p:style>
          <a:lnRef idx="1">
            <a:schemeClr val="dk1"/>
          </a:lnRef>
          <a:fillRef idx="0">
            <a:schemeClr val="dk1"/>
          </a:fillRef>
          <a:effectRef idx="0">
            <a:schemeClr val="dk1"/>
          </a:effectRef>
          <a:fontRef idx="minor">
            <a:schemeClr val="tx1"/>
          </a:fontRef>
        </p:style>
      </p:cxnSp>
      <p:cxnSp>
        <p:nvCxnSpPr>
          <p:cNvPr id="70" name="直接连接符 69"/>
          <p:cNvCxnSpPr>
            <a:endCxn id="17" idx="4"/>
          </p:cNvCxnSpPr>
          <p:nvPr>
            <p:custDataLst>
              <p:tags r:id="rId52"/>
            </p:custDataLst>
          </p:nvPr>
        </p:nvCxnSpPr>
        <p:spPr>
          <a:xfrm>
            <a:off x="3882456" y="4156904"/>
            <a:ext cx="357722" cy="116827"/>
          </a:xfrm>
          <a:prstGeom prst="line">
            <a:avLst/>
          </a:prstGeom>
        </p:spPr>
        <p:style>
          <a:lnRef idx="1">
            <a:schemeClr val="dk1"/>
          </a:lnRef>
          <a:fillRef idx="0">
            <a:schemeClr val="dk1"/>
          </a:fillRef>
          <a:effectRef idx="0">
            <a:schemeClr val="dk1"/>
          </a:effectRef>
          <a:fontRef idx="minor">
            <a:schemeClr val="tx1"/>
          </a:fontRef>
        </p:style>
      </p:cxnSp>
      <p:cxnSp>
        <p:nvCxnSpPr>
          <p:cNvPr id="72" name="直接连接符 71"/>
          <p:cNvCxnSpPr/>
          <p:nvPr>
            <p:custDataLst>
              <p:tags r:id="rId53"/>
            </p:custDataLst>
          </p:nvPr>
        </p:nvCxnSpPr>
        <p:spPr>
          <a:xfrm flipH="1">
            <a:off x="5118644" y="4145690"/>
            <a:ext cx="397931" cy="112947"/>
          </a:xfrm>
          <a:prstGeom prst="line">
            <a:avLst/>
          </a:prstGeom>
        </p:spPr>
        <p:style>
          <a:lnRef idx="1">
            <a:schemeClr val="dk1"/>
          </a:lnRef>
          <a:fillRef idx="0">
            <a:schemeClr val="dk1"/>
          </a:fillRef>
          <a:effectRef idx="0">
            <a:schemeClr val="dk1"/>
          </a:effectRef>
          <a:fontRef idx="minor">
            <a:schemeClr val="tx1"/>
          </a:fontRef>
        </p:style>
      </p:cxnSp>
      <p:cxnSp>
        <p:nvCxnSpPr>
          <p:cNvPr id="73" name="直接连接符 72"/>
          <p:cNvCxnSpPr/>
          <p:nvPr>
            <p:custDataLst>
              <p:tags r:id="rId54"/>
            </p:custDataLst>
          </p:nvPr>
        </p:nvCxnSpPr>
        <p:spPr>
          <a:xfrm>
            <a:off x="5513343" y="4141810"/>
            <a:ext cx="357722" cy="116827"/>
          </a:xfrm>
          <a:prstGeom prst="line">
            <a:avLst/>
          </a:prstGeom>
        </p:spPr>
        <p:style>
          <a:lnRef idx="1">
            <a:schemeClr val="dk1"/>
          </a:lnRef>
          <a:fillRef idx="0">
            <a:schemeClr val="dk1"/>
          </a:fillRef>
          <a:effectRef idx="0">
            <a:schemeClr val="dk1"/>
          </a:effectRef>
          <a:fontRef idx="minor">
            <a:schemeClr val="tx1"/>
          </a:fontRef>
        </p:style>
      </p:cxnSp>
      <p:cxnSp>
        <p:nvCxnSpPr>
          <p:cNvPr id="74" name="直接连接符 73"/>
          <p:cNvCxnSpPr>
            <a:endCxn id="23" idx="4"/>
          </p:cNvCxnSpPr>
          <p:nvPr>
            <p:custDataLst>
              <p:tags r:id="rId55"/>
            </p:custDataLst>
          </p:nvPr>
        </p:nvCxnSpPr>
        <p:spPr>
          <a:xfrm flipH="1">
            <a:off x="6621585" y="4128915"/>
            <a:ext cx="299986" cy="144816"/>
          </a:xfrm>
          <a:prstGeom prst="line">
            <a:avLst/>
          </a:prstGeom>
        </p:spPr>
        <p:style>
          <a:lnRef idx="1">
            <a:schemeClr val="dk1"/>
          </a:lnRef>
          <a:fillRef idx="0">
            <a:schemeClr val="dk1"/>
          </a:fillRef>
          <a:effectRef idx="0">
            <a:schemeClr val="dk1"/>
          </a:effectRef>
          <a:fontRef idx="minor">
            <a:schemeClr val="tx1"/>
          </a:fontRef>
        </p:style>
      </p:cxnSp>
      <p:cxnSp>
        <p:nvCxnSpPr>
          <p:cNvPr id="75" name="直接连接符 74"/>
          <p:cNvCxnSpPr>
            <a:endCxn id="24" idx="4"/>
          </p:cNvCxnSpPr>
          <p:nvPr>
            <p:custDataLst>
              <p:tags r:id="rId56"/>
            </p:custDataLst>
          </p:nvPr>
        </p:nvCxnSpPr>
        <p:spPr>
          <a:xfrm>
            <a:off x="6918339" y="4125035"/>
            <a:ext cx="391588" cy="148696"/>
          </a:xfrm>
          <a:prstGeom prst="line">
            <a:avLst/>
          </a:prstGeom>
        </p:spPr>
        <p:style>
          <a:lnRef idx="1">
            <a:schemeClr val="dk1"/>
          </a:lnRef>
          <a:fillRef idx="0">
            <a:schemeClr val="dk1"/>
          </a:fillRef>
          <a:effectRef idx="0">
            <a:schemeClr val="dk1"/>
          </a:effectRef>
          <a:fontRef idx="minor">
            <a:schemeClr val="tx1"/>
          </a:fontRef>
        </p:style>
      </p:cxnSp>
      <p:cxnSp>
        <p:nvCxnSpPr>
          <p:cNvPr id="76" name="直接连接符 75"/>
          <p:cNvCxnSpPr>
            <a:stCxn id="22" idx="3"/>
          </p:cNvCxnSpPr>
          <p:nvPr>
            <p:custDataLst>
              <p:tags r:id="rId57"/>
            </p:custDataLst>
          </p:nvPr>
        </p:nvCxnSpPr>
        <p:spPr>
          <a:xfrm flipH="1">
            <a:off x="8103551" y="4094266"/>
            <a:ext cx="360206" cy="198830"/>
          </a:xfrm>
          <a:prstGeom prst="line">
            <a:avLst/>
          </a:prstGeom>
        </p:spPr>
        <p:style>
          <a:lnRef idx="1">
            <a:schemeClr val="dk1"/>
          </a:lnRef>
          <a:fillRef idx="0">
            <a:schemeClr val="dk1"/>
          </a:fillRef>
          <a:effectRef idx="0">
            <a:schemeClr val="dk1"/>
          </a:effectRef>
          <a:fontRef idx="minor">
            <a:schemeClr val="tx1"/>
          </a:fontRef>
        </p:style>
      </p:cxnSp>
      <p:cxnSp>
        <p:nvCxnSpPr>
          <p:cNvPr id="77" name="直接连接符 76"/>
          <p:cNvCxnSpPr>
            <a:stCxn id="22" idx="3"/>
          </p:cNvCxnSpPr>
          <p:nvPr>
            <p:custDataLst>
              <p:tags r:id="rId58"/>
            </p:custDataLst>
          </p:nvPr>
        </p:nvCxnSpPr>
        <p:spPr>
          <a:xfrm>
            <a:off x="8463757" y="4094266"/>
            <a:ext cx="360040" cy="176467"/>
          </a:xfrm>
          <a:prstGeom prst="line">
            <a:avLst/>
          </a:prstGeom>
        </p:spPr>
        <p:style>
          <a:lnRef idx="1">
            <a:schemeClr val="dk1"/>
          </a:lnRef>
          <a:fillRef idx="0">
            <a:schemeClr val="dk1"/>
          </a:fillRef>
          <a:effectRef idx="0">
            <a:schemeClr val="dk1"/>
          </a:effectRef>
          <a:fontRef idx="minor">
            <a:schemeClr val="tx1"/>
          </a:fontRef>
        </p:style>
      </p:cxnSp>
      <p:cxnSp>
        <p:nvCxnSpPr>
          <p:cNvPr id="78" name="直接连接符 77"/>
          <p:cNvCxnSpPr>
            <a:endCxn id="21" idx="1"/>
          </p:cNvCxnSpPr>
          <p:nvPr>
            <p:custDataLst>
              <p:tags r:id="rId59"/>
            </p:custDataLst>
          </p:nvPr>
        </p:nvCxnSpPr>
        <p:spPr>
          <a:xfrm flipH="1">
            <a:off x="6875457" y="3557378"/>
            <a:ext cx="709485" cy="197311"/>
          </a:xfrm>
          <a:prstGeom prst="line">
            <a:avLst/>
          </a:prstGeom>
        </p:spPr>
        <p:style>
          <a:lnRef idx="1">
            <a:schemeClr val="dk1"/>
          </a:lnRef>
          <a:fillRef idx="0">
            <a:schemeClr val="dk1"/>
          </a:fillRef>
          <a:effectRef idx="0">
            <a:schemeClr val="dk1"/>
          </a:effectRef>
          <a:fontRef idx="minor">
            <a:schemeClr val="tx1"/>
          </a:fontRef>
        </p:style>
      </p:cxnSp>
      <p:cxnSp>
        <p:nvCxnSpPr>
          <p:cNvPr id="79" name="直接连接符 78"/>
          <p:cNvCxnSpPr>
            <a:endCxn id="22" idx="1"/>
          </p:cNvCxnSpPr>
          <p:nvPr>
            <p:custDataLst>
              <p:tags r:id="rId60"/>
            </p:custDataLst>
          </p:nvPr>
        </p:nvCxnSpPr>
        <p:spPr>
          <a:xfrm>
            <a:off x="7581710" y="3553498"/>
            <a:ext cx="882047" cy="180728"/>
          </a:xfrm>
          <a:prstGeom prst="line">
            <a:avLst/>
          </a:prstGeom>
        </p:spPr>
        <p:style>
          <a:lnRef idx="1">
            <a:schemeClr val="dk1"/>
          </a:lnRef>
          <a:fillRef idx="0">
            <a:schemeClr val="dk1"/>
          </a:fillRef>
          <a:effectRef idx="0">
            <a:schemeClr val="dk1"/>
          </a:effectRef>
          <a:fontRef idx="minor">
            <a:schemeClr val="tx1"/>
          </a:fontRef>
        </p:style>
      </p:cxnSp>
      <p:sp>
        <p:nvSpPr>
          <p:cNvPr id="95" name="文本框 94"/>
          <p:cNvSpPr txBox="1"/>
          <p:nvPr>
            <p:custDataLst>
              <p:tags r:id="rId61"/>
            </p:custDataLst>
          </p:nvPr>
        </p:nvSpPr>
        <p:spPr>
          <a:xfrm>
            <a:off x="1437549" y="5304038"/>
            <a:ext cx="799364" cy="252730"/>
          </a:xfrm>
          <a:prstGeom prst="rect">
            <a:avLst/>
          </a:prstGeom>
          <a:noFill/>
        </p:spPr>
        <p:txBody>
          <a:bodyPr wrap="square" rtlCol="0">
            <a:spAutoFit/>
          </a:bodyPr>
          <a:p>
            <a:r>
              <a:rPr lang="zh-CN" altLang="en-US" sz="1050" b="1" dirty="0"/>
              <a:t>低于</a:t>
            </a:r>
            <a:r>
              <a:rPr lang="en-US" altLang="zh-CN" sz="1050" b="1" dirty="0"/>
              <a:t>77.5k</a:t>
            </a:r>
            <a:endParaRPr lang="zh-CN" altLang="en-US" sz="1050" b="1" dirty="0"/>
          </a:p>
        </p:txBody>
      </p:sp>
      <p:sp>
        <p:nvSpPr>
          <p:cNvPr id="96" name="文本框 95"/>
          <p:cNvSpPr txBox="1"/>
          <p:nvPr>
            <p:custDataLst>
              <p:tags r:id="rId62"/>
            </p:custDataLst>
          </p:nvPr>
        </p:nvSpPr>
        <p:spPr>
          <a:xfrm>
            <a:off x="2310515" y="5297802"/>
            <a:ext cx="826209" cy="252730"/>
          </a:xfrm>
          <a:prstGeom prst="rect">
            <a:avLst/>
          </a:prstGeom>
          <a:noFill/>
        </p:spPr>
        <p:txBody>
          <a:bodyPr wrap="square" rtlCol="0">
            <a:spAutoFit/>
          </a:bodyPr>
          <a:p>
            <a:r>
              <a:rPr lang="zh-CN" altLang="en-US" sz="1050" b="1" dirty="0"/>
              <a:t>高于</a:t>
            </a:r>
            <a:r>
              <a:rPr lang="en-US" altLang="zh-CN" sz="1050" b="1" dirty="0"/>
              <a:t>77.5k</a:t>
            </a:r>
            <a:endParaRPr lang="zh-CN" altLang="en-US" sz="1050" b="1" dirty="0"/>
          </a:p>
        </p:txBody>
      </p:sp>
      <p:sp>
        <p:nvSpPr>
          <p:cNvPr id="97" name="文本框 96"/>
          <p:cNvSpPr txBox="1"/>
          <p:nvPr>
            <p:custDataLst>
              <p:tags r:id="rId63"/>
            </p:custDataLst>
          </p:nvPr>
        </p:nvSpPr>
        <p:spPr>
          <a:xfrm>
            <a:off x="4725752" y="4769702"/>
            <a:ext cx="1035250" cy="252730"/>
          </a:xfrm>
          <a:prstGeom prst="rect">
            <a:avLst/>
          </a:prstGeom>
          <a:noFill/>
        </p:spPr>
        <p:txBody>
          <a:bodyPr wrap="square" rtlCol="0">
            <a:spAutoFit/>
          </a:bodyPr>
          <a:p>
            <a:r>
              <a:rPr lang="zh-CN" altLang="en-US" sz="1050" b="1" dirty="0"/>
              <a:t>低于</a:t>
            </a:r>
            <a:r>
              <a:rPr lang="en-US" altLang="zh-CN" sz="1050" b="1" dirty="0"/>
              <a:t>76.5k</a:t>
            </a:r>
            <a:endParaRPr lang="zh-CN" altLang="en-US" sz="1050" b="1" dirty="0"/>
          </a:p>
        </p:txBody>
      </p:sp>
      <p:sp>
        <p:nvSpPr>
          <p:cNvPr id="98" name="文本框 97"/>
          <p:cNvSpPr txBox="1"/>
          <p:nvPr>
            <p:custDataLst>
              <p:tags r:id="rId64"/>
            </p:custDataLst>
          </p:nvPr>
        </p:nvSpPr>
        <p:spPr>
          <a:xfrm>
            <a:off x="5533017" y="4753178"/>
            <a:ext cx="826209" cy="252730"/>
          </a:xfrm>
          <a:prstGeom prst="rect">
            <a:avLst/>
          </a:prstGeom>
          <a:noFill/>
        </p:spPr>
        <p:txBody>
          <a:bodyPr wrap="square" rtlCol="0">
            <a:spAutoFit/>
          </a:bodyPr>
          <a:p>
            <a:r>
              <a:rPr lang="zh-CN" altLang="en-US" sz="1050" b="1" dirty="0"/>
              <a:t>高于</a:t>
            </a:r>
            <a:r>
              <a:rPr lang="en-US" altLang="zh-CN" sz="1050" b="1" dirty="0"/>
              <a:t>76.5k</a:t>
            </a:r>
            <a:endParaRPr lang="zh-CN" altLang="en-US" sz="1050" b="1" dirty="0"/>
          </a:p>
        </p:txBody>
      </p:sp>
      <p:sp>
        <p:nvSpPr>
          <p:cNvPr id="99" name="文本框 98"/>
          <p:cNvSpPr txBox="1"/>
          <p:nvPr>
            <p:custDataLst>
              <p:tags r:id="rId65"/>
            </p:custDataLst>
          </p:nvPr>
        </p:nvSpPr>
        <p:spPr>
          <a:xfrm>
            <a:off x="6327654" y="3431346"/>
            <a:ext cx="1035250" cy="252730"/>
          </a:xfrm>
          <a:prstGeom prst="rect">
            <a:avLst/>
          </a:prstGeom>
          <a:noFill/>
        </p:spPr>
        <p:txBody>
          <a:bodyPr wrap="square" rtlCol="0">
            <a:spAutoFit/>
          </a:bodyPr>
          <a:p>
            <a:r>
              <a:rPr lang="zh-CN" altLang="en-US" sz="1050" b="1" dirty="0"/>
              <a:t>低于</a:t>
            </a:r>
            <a:r>
              <a:rPr lang="en-US" altLang="zh-CN" sz="1050" b="1" dirty="0"/>
              <a:t>80.5k</a:t>
            </a:r>
            <a:endParaRPr lang="zh-CN" altLang="en-US" sz="1050" b="1" dirty="0"/>
          </a:p>
        </p:txBody>
      </p:sp>
      <p:sp>
        <p:nvSpPr>
          <p:cNvPr id="100" name="文本框 99"/>
          <p:cNvSpPr txBox="1"/>
          <p:nvPr>
            <p:custDataLst>
              <p:tags r:id="rId66"/>
            </p:custDataLst>
          </p:nvPr>
        </p:nvSpPr>
        <p:spPr>
          <a:xfrm>
            <a:off x="8018721" y="3393803"/>
            <a:ext cx="826209" cy="252730"/>
          </a:xfrm>
          <a:prstGeom prst="rect">
            <a:avLst/>
          </a:prstGeom>
          <a:noFill/>
        </p:spPr>
        <p:txBody>
          <a:bodyPr wrap="square" rtlCol="0">
            <a:spAutoFit/>
          </a:bodyPr>
          <a:p>
            <a:r>
              <a:rPr lang="zh-CN" altLang="en-US" sz="1050" b="1" dirty="0"/>
              <a:t>高于</a:t>
            </a:r>
            <a:r>
              <a:rPr lang="en-US" altLang="zh-CN" sz="1050" b="1" dirty="0"/>
              <a:t>80.5k</a:t>
            </a:r>
            <a:endParaRPr lang="zh-CN" altLang="en-US" sz="1050" b="1" dirty="0"/>
          </a:p>
        </p:txBody>
      </p:sp>
      <p:sp>
        <p:nvSpPr>
          <p:cNvPr id="101" name="文本框 100"/>
          <p:cNvSpPr txBox="1"/>
          <p:nvPr>
            <p:custDataLst>
              <p:tags r:id="rId67"/>
            </p:custDataLst>
          </p:nvPr>
        </p:nvSpPr>
        <p:spPr>
          <a:xfrm>
            <a:off x="2928236" y="5841971"/>
            <a:ext cx="4132920" cy="306705"/>
          </a:xfrm>
          <a:prstGeom prst="rect">
            <a:avLst/>
          </a:prstGeom>
          <a:noFill/>
        </p:spPr>
        <p:txBody>
          <a:bodyPr wrap="square" rtlCol="0">
            <a:spAutoFit/>
          </a:bodyPr>
          <a:p>
            <a:pPr algn="ctr"/>
            <a:r>
              <a:rPr lang="zh-CN" altLang="en-US" sz="1400" b="1" dirty="0"/>
              <a:t>三个作为弱学习期的决策树</a:t>
            </a:r>
            <a:endParaRPr lang="zh-CN" altLang="en-US" sz="1400" b="1" dirty="0"/>
          </a:p>
        </p:txBody>
      </p:sp>
      <p:sp>
        <p:nvSpPr>
          <p:cNvPr id="102" name="文本框 101"/>
          <p:cNvSpPr txBox="1"/>
          <p:nvPr>
            <p:custDataLst>
              <p:tags r:id="rId68"/>
            </p:custDataLst>
          </p:nvPr>
        </p:nvSpPr>
        <p:spPr>
          <a:xfrm>
            <a:off x="1589640" y="3424076"/>
            <a:ext cx="1035250" cy="252730"/>
          </a:xfrm>
          <a:prstGeom prst="rect">
            <a:avLst/>
          </a:prstGeom>
          <a:noFill/>
        </p:spPr>
        <p:txBody>
          <a:bodyPr wrap="square" rtlCol="0">
            <a:spAutoFit/>
          </a:bodyPr>
          <a:p>
            <a:r>
              <a:rPr lang="zh-CN" altLang="en-US" sz="1050" b="1" dirty="0"/>
              <a:t>单身，离婚</a:t>
            </a:r>
            <a:endParaRPr lang="zh-CN" altLang="en-US" sz="1050" b="1" dirty="0"/>
          </a:p>
        </p:txBody>
      </p:sp>
      <p:sp>
        <p:nvSpPr>
          <p:cNvPr id="103" name="文本框 102"/>
          <p:cNvSpPr txBox="1"/>
          <p:nvPr>
            <p:custDataLst>
              <p:tags r:id="rId69"/>
            </p:custDataLst>
          </p:nvPr>
        </p:nvSpPr>
        <p:spPr>
          <a:xfrm>
            <a:off x="210416" y="3461373"/>
            <a:ext cx="530649" cy="252730"/>
          </a:xfrm>
          <a:prstGeom prst="rect">
            <a:avLst/>
          </a:prstGeom>
          <a:noFill/>
        </p:spPr>
        <p:txBody>
          <a:bodyPr wrap="square" rtlCol="0">
            <a:spAutoFit/>
          </a:bodyPr>
          <a:p>
            <a:r>
              <a:rPr lang="zh-CN" altLang="en-US" sz="1050" b="1" dirty="0"/>
              <a:t>已婚</a:t>
            </a:r>
            <a:endParaRPr lang="zh-CN" altLang="en-US" sz="1050" b="1" dirty="0"/>
          </a:p>
        </p:txBody>
      </p:sp>
      <p:sp>
        <p:nvSpPr>
          <p:cNvPr id="104" name="文本框 103"/>
          <p:cNvSpPr txBox="1"/>
          <p:nvPr>
            <p:custDataLst>
              <p:tags r:id="rId70"/>
            </p:custDataLst>
          </p:nvPr>
        </p:nvSpPr>
        <p:spPr>
          <a:xfrm>
            <a:off x="3862821" y="4803086"/>
            <a:ext cx="1035250" cy="252730"/>
          </a:xfrm>
          <a:prstGeom prst="rect">
            <a:avLst/>
          </a:prstGeom>
          <a:noFill/>
        </p:spPr>
        <p:txBody>
          <a:bodyPr wrap="square" rtlCol="0">
            <a:spAutoFit/>
          </a:bodyPr>
          <a:p>
            <a:r>
              <a:rPr lang="zh-CN" altLang="en-US" sz="1050" b="1" dirty="0"/>
              <a:t>单身，离婚</a:t>
            </a:r>
            <a:endParaRPr lang="zh-CN" altLang="en-US" sz="1050" b="1" dirty="0"/>
          </a:p>
        </p:txBody>
      </p:sp>
      <p:sp>
        <p:nvSpPr>
          <p:cNvPr id="106" name="文本框 105"/>
          <p:cNvSpPr txBox="1"/>
          <p:nvPr>
            <p:custDataLst>
              <p:tags r:id="rId71"/>
            </p:custDataLst>
          </p:nvPr>
        </p:nvSpPr>
        <p:spPr>
          <a:xfrm>
            <a:off x="3141530" y="4810283"/>
            <a:ext cx="530649" cy="252730"/>
          </a:xfrm>
          <a:prstGeom prst="rect">
            <a:avLst/>
          </a:prstGeom>
          <a:noFill/>
        </p:spPr>
        <p:txBody>
          <a:bodyPr wrap="square" rtlCol="0">
            <a:spAutoFit/>
          </a:bodyPr>
          <a:p>
            <a:r>
              <a:rPr lang="zh-CN" altLang="en-US" sz="1050" b="1" dirty="0"/>
              <a:t>已婚</a:t>
            </a:r>
            <a:endParaRPr lang="zh-CN" altLang="en-US" sz="1050" b="1" dirty="0"/>
          </a:p>
        </p:txBody>
      </p:sp>
      <p:sp>
        <p:nvSpPr>
          <p:cNvPr id="107" name="文本框 106"/>
          <p:cNvSpPr txBox="1"/>
          <p:nvPr>
            <p:custDataLst>
              <p:tags r:id="rId72"/>
            </p:custDataLst>
          </p:nvPr>
        </p:nvSpPr>
        <p:spPr>
          <a:xfrm>
            <a:off x="6318853" y="4780722"/>
            <a:ext cx="1035250" cy="252730"/>
          </a:xfrm>
          <a:prstGeom prst="rect">
            <a:avLst/>
          </a:prstGeom>
          <a:noFill/>
        </p:spPr>
        <p:txBody>
          <a:bodyPr wrap="square" rtlCol="0">
            <a:spAutoFit/>
          </a:bodyPr>
          <a:p>
            <a:r>
              <a:rPr lang="zh-CN" altLang="en-US" sz="1050" b="1" dirty="0"/>
              <a:t>单身，离婚</a:t>
            </a:r>
            <a:endParaRPr lang="zh-CN" altLang="en-US" sz="1050" b="1" dirty="0"/>
          </a:p>
        </p:txBody>
      </p:sp>
      <p:sp>
        <p:nvSpPr>
          <p:cNvPr id="108" name="文本框 107"/>
          <p:cNvSpPr txBox="1"/>
          <p:nvPr>
            <p:custDataLst>
              <p:tags r:id="rId73"/>
            </p:custDataLst>
          </p:nvPr>
        </p:nvSpPr>
        <p:spPr>
          <a:xfrm>
            <a:off x="7176332" y="4778003"/>
            <a:ext cx="530649" cy="252730"/>
          </a:xfrm>
          <a:prstGeom prst="rect">
            <a:avLst/>
          </a:prstGeom>
          <a:noFill/>
        </p:spPr>
        <p:txBody>
          <a:bodyPr wrap="square" rtlCol="0">
            <a:spAutoFit/>
          </a:bodyPr>
          <a:p>
            <a:r>
              <a:rPr lang="zh-CN" altLang="en-US" sz="1050" b="1" dirty="0"/>
              <a:t>已婚</a:t>
            </a:r>
            <a:endParaRPr lang="zh-CN" altLang="en-US" sz="1050" b="1" dirty="0"/>
          </a:p>
        </p:txBody>
      </p:sp>
      <p:sp>
        <p:nvSpPr>
          <p:cNvPr id="114" name="文本框 113"/>
          <p:cNvSpPr txBox="1"/>
          <p:nvPr>
            <p:custDataLst>
              <p:tags r:id="rId74"/>
            </p:custDataLst>
          </p:nvPr>
        </p:nvSpPr>
        <p:spPr>
          <a:xfrm>
            <a:off x="3790500" y="3477379"/>
            <a:ext cx="369969" cy="252730"/>
          </a:xfrm>
          <a:prstGeom prst="rect">
            <a:avLst/>
          </a:prstGeom>
          <a:noFill/>
        </p:spPr>
        <p:txBody>
          <a:bodyPr wrap="square" rtlCol="0">
            <a:spAutoFit/>
          </a:bodyPr>
          <a:p>
            <a:r>
              <a:rPr lang="zh-CN" altLang="en-US" sz="1050" b="1" dirty="0"/>
              <a:t>否</a:t>
            </a:r>
            <a:endParaRPr lang="zh-CN" altLang="en-US" sz="1050" b="1" dirty="0"/>
          </a:p>
        </p:txBody>
      </p:sp>
      <p:sp>
        <p:nvSpPr>
          <p:cNvPr id="115" name="文本框 114"/>
          <p:cNvSpPr txBox="1"/>
          <p:nvPr>
            <p:custDataLst>
              <p:tags r:id="rId75"/>
            </p:custDataLst>
          </p:nvPr>
        </p:nvSpPr>
        <p:spPr>
          <a:xfrm>
            <a:off x="5061645" y="3445705"/>
            <a:ext cx="530649" cy="252730"/>
          </a:xfrm>
          <a:prstGeom prst="rect">
            <a:avLst/>
          </a:prstGeom>
          <a:noFill/>
        </p:spPr>
        <p:txBody>
          <a:bodyPr wrap="square" rtlCol="0">
            <a:spAutoFit/>
          </a:bodyPr>
          <a:p>
            <a:r>
              <a:rPr lang="zh-CN" altLang="en-US" sz="1050" b="1" dirty="0"/>
              <a:t>是</a:t>
            </a:r>
            <a:endParaRPr lang="zh-CN" altLang="en-US" sz="1050" b="1" dirty="0"/>
          </a:p>
        </p:txBody>
      </p:sp>
      <p:sp>
        <p:nvSpPr>
          <p:cNvPr id="116" name="文本框 115"/>
          <p:cNvSpPr txBox="1"/>
          <p:nvPr>
            <p:custDataLst>
              <p:tags r:id="rId76"/>
            </p:custDataLst>
          </p:nvPr>
        </p:nvSpPr>
        <p:spPr>
          <a:xfrm>
            <a:off x="8811499" y="4042902"/>
            <a:ext cx="369969" cy="252730"/>
          </a:xfrm>
          <a:prstGeom prst="rect">
            <a:avLst/>
          </a:prstGeom>
          <a:noFill/>
        </p:spPr>
        <p:txBody>
          <a:bodyPr wrap="square" rtlCol="0">
            <a:spAutoFit/>
          </a:bodyPr>
          <a:p>
            <a:r>
              <a:rPr lang="zh-CN" altLang="en-US" sz="1050" b="1" dirty="0"/>
              <a:t>否</a:t>
            </a:r>
            <a:endParaRPr lang="zh-CN" altLang="en-US" sz="1050" b="1" dirty="0"/>
          </a:p>
        </p:txBody>
      </p:sp>
      <p:sp>
        <p:nvSpPr>
          <p:cNvPr id="117" name="文本框 116"/>
          <p:cNvSpPr txBox="1"/>
          <p:nvPr>
            <p:custDataLst>
              <p:tags r:id="rId77"/>
            </p:custDataLst>
          </p:nvPr>
        </p:nvSpPr>
        <p:spPr>
          <a:xfrm>
            <a:off x="7797619" y="4007655"/>
            <a:ext cx="368922" cy="252730"/>
          </a:xfrm>
          <a:prstGeom prst="rect">
            <a:avLst/>
          </a:prstGeom>
          <a:noFill/>
        </p:spPr>
        <p:txBody>
          <a:bodyPr wrap="square" rtlCol="0">
            <a:spAutoFit/>
          </a:bodyPr>
          <a:p>
            <a:r>
              <a:rPr lang="zh-CN" altLang="en-US" sz="1050" b="1" dirty="0"/>
              <a:t>是</a:t>
            </a:r>
            <a:endParaRPr lang="zh-CN" altLang="en-US" sz="1050" b="1" dirty="0"/>
          </a:p>
        </p:txBody>
      </p:sp>
      <p:sp>
        <p:nvSpPr>
          <p:cNvPr id="121" name="文本框 120"/>
          <p:cNvSpPr txBox="1"/>
          <p:nvPr>
            <p:custDataLst>
              <p:tags r:id="rId78"/>
            </p:custDataLst>
          </p:nvPr>
        </p:nvSpPr>
        <p:spPr>
          <a:xfrm>
            <a:off x="4139575" y="4053761"/>
            <a:ext cx="368922" cy="252730"/>
          </a:xfrm>
          <a:prstGeom prst="rect">
            <a:avLst/>
          </a:prstGeom>
          <a:noFill/>
        </p:spPr>
        <p:txBody>
          <a:bodyPr wrap="square" rtlCol="0">
            <a:spAutoFit/>
          </a:bodyPr>
          <a:p>
            <a:r>
              <a:rPr lang="zh-CN" altLang="en-US" sz="1050" b="1" dirty="0"/>
              <a:t>是</a:t>
            </a:r>
            <a:endParaRPr lang="zh-CN" altLang="en-US" sz="1050" b="1" dirty="0"/>
          </a:p>
        </p:txBody>
      </p:sp>
      <p:sp>
        <p:nvSpPr>
          <p:cNvPr id="122" name="文本框 121"/>
          <p:cNvSpPr txBox="1"/>
          <p:nvPr>
            <p:custDataLst>
              <p:tags r:id="rId79"/>
            </p:custDataLst>
          </p:nvPr>
        </p:nvSpPr>
        <p:spPr>
          <a:xfrm>
            <a:off x="3264174" y="4004721"/>
            <a:ext cx="369969" cy="252730"/>
          </a:xfrm>
          <a:prstGeom prst="rect">
            <a:avLst/>
          </a:prstGeom>
          <a:noFill/>
        </p:spPr>
        <p:txBody>
          <a:bodyPr wrap="square" rtlCol="0">
            <a:spAutoFit/>
          </a:bodyPr>
          <a:p>
            <a:r>
              <a:rPr lang="zh-CN" altLang="en-US" sz="1050" b="1" dirty="0"/>
              <a:t>否</a:t>
            </a:r>
            <a:endParaRPr lang="zh-CN" altLang="en-US" sz="1050" b="1" dirty="0"/>
          </a:p>
        </p:txBody>
      </p:sp>
      <p:sp>
        <p:nvSpPr>
          <p:cNvPr id="123" name="文本框 122"/>
          <p:cNvSpPr txBox="1"/>
          <p:nvPr>
            <p:custDataLst>
              <p:tags r:id="rId80"/>
            </p:custDataLst>
          </p:nvPr>
        </p:nvSpPr>
        <p:spPr>
          <a:xfrm>
            <a:off x="2090110" y="3989062"/>
            <a:ext cx="369969" cy="252730"/>
          </a:xfrm>
          <a:prstGeom prst="rect">
            <a:avLst/>
          </a:prstGeom>
          <a:noFill/>
        </p:spPr>
        <p:txBody>
          <a:bodyPr wrap="square" rtlCol="0">
            <a:spAutoFit/>
          </a:bodyPr>
          <a:p>
            <a:r>
              <a:rPr lang="zh-CN" altLang="en-US" sz="1050" b="1" dirty="0"/>
              <a:t>否</a:t>
            </a:r>
            <a:endParaRPr lang="zh-CN" altLang="en-US" sz="1050" b="1" dirty="0"/>
          </a:p>
        </p:txBody>
      </p:sp>
      <p:sp>
        <p:nvSpPr>
          <p:cNvPr id="125" name="文本框 124"/>
          <p:cNvSpPr txBox="1"/>
          <p:nvPr>
            <p:custDataLst>
              <p:tags r:id="rId81"/>
            </p:custDataLst>
          </p:nvPr>
        </p:nvSpPr>
        <p:spPr>
          <a:xfrm>
            <a:off x="1098796" y="3991614"/>
            <a:ext cx="368922" cy="252730"/>
          </a:xfrm>
          <a:prstGeom prst="rect">
            <a:avLst/>
          </a:prstGeom>
          <a:noFill/>
        </p:spPr>
        <p:txBody>
          <a:bodyPr wrap="square" rtlCol="0">
            <a:spAutoFit/>
          </a:bodyPr>
          <a:p>
            <a:r>
              <a:rPr lang="zh-CN" altLang="en-US" sz="1050" b="1" dirty="0"/>
              <a:t>是</a:t>
            </a:r>
            <a:endParaRPr lang="zh-CN" altLang="en-US" sz="1050" b="1"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随机</a:t>
            </a:r>
            <a:r>
              <a:rPr lang="zh-CN" altLang="en-US" b="1" dirty="0" smtClean="0">
                <a:latin typeface="黑体" panose="02010609060101010101" pitchFamily="49" charset="-122"/>
                <a:ea typeface="黑体" panose="02010609060101010101" pitchFamily="49" charset="-122"/>
              </a:rPr>
              <a:t>森林</a:t>
            </a:r>
            <a:endParaRPr lang="en-US" altLang="zh-CN"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smtClean="0">
                <a:latin typeface="黑体" panose="02010609060101010101" pitchFamily="49" charset="-122"/>
                <a:ea typeface="黑体" panose="02010609060101010101" pitchFamily="49" charset="-122"/>
              </a:rPr>
              <a:t>模型结构</a:t>
            </a:r>
            <a:endParaRPr lang="en-US" altLang="zh-CN" sz="2400" dirty="0">
              <a:latin typeface="+mn-ea"/>
              <a:cs typeface="+mn-ea"/>
            </a:endParaRPr>
          </a:p>
          <a:p>
            <a:pPr lvl="1"/>
            <a:r>
              <a:rPr lang="zh-CN" altLang="en-US" sz="2400" dirty="0">
                <a:latin typeface="+mn-ea"/>
                <a:cs typeface="+mn-ea"/>
              </a:rPr>
              <a:t>可用相对多数投票法将这三个决策树模型作为弱学习器进行集成，构建一个如图所示具有更高预测性能的随机森林</a:t>
            </a:r>
            <a:r>
              <a:rPr lang="zh-CN" altLang="en-US" sz="2400" dirty="0" smtClean="0">
                <a:latin typeface="+mn-ea"/>
                <a:cs typeface="+mn-ea"/>
              </a:rPr>
              <a:t>模型</a:t>
            </a:r>
            <a:endParaRPr lang="en-US" altLang="zh-CN" sz="2400" dirty="0">
              <a:latin typeface="+mn-ea"/>
              <a:cs typeface="+mn-ea"/>
            </a:endParaRPr>
          </a:p>
        </p:txBody>
      </p:sp>
      <p:sp>
        <p:nvSpPr>
          <p:cNvPr id="6" name="椭圆 5"/>
          <p:cNvSpPr/>
          <p:nvPr>
            <p:custDataLst>
              <p:tags r:id="rId1"/>
            </p:custDataLst>
          </p:nvPr>
        </p:nvSpPr>
        <p:spPr>
          <a:xfrm rot="10800000">
            <a:off x="3197723" y="4192742"/>
            <a:ext cx="567817" cy="432048"/>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b="1"/>
          </a:p>
        </p:txBody>
      </p:sp>
      <p:sp>
        <p:nvSpPr>
          <p:cNvPr id="7" name="椭圆 6"/>
          <p:cNvSpPr/>
          <p:nvPr>
            <p:custDataLst>
              <p:tags r:id="rId2"/>
            </p:custDataLst>
          </p:nvPr>
        </p:nvSpPr>
        <p:spPr>
          <a:xfrm rot="10800000">
            <a:off x="3950144" y="4192742"/>
            <a:ext cx="567817" cy="432048"/>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b="1"/>
          </a:p>
        </p:txBody>
      </p:sp>
      <p:sp>
        <p:nvSpPr>
          <p:cNvPr id="8" name="椭圆 7"/>
          <p:cNvSpPr/>
          <p:nvPr>
            <p:custDataLst>
              <p:tags r:id="rId3"/>
            </p:custDataLst>
          </p:nvPr>
        </p:nvSpPr>
        <p:spPr>
          <a:xfrm rot="10800000">
            <a:off x="4801319" y="4192742"/>
            <a:ext cx="567817" cy="432048"/>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b="1"/>
          </a:p>
        </p:txBody>
      </p:sp>
      <p:sp>
        <p:nvSpPr>
          <p:cNvPr id="9" name="椭圆 8"/>
          <p:cNvSpPr/>
          <p:nvPr>
            <p:custDataLst>
              <p:tags r:id="rId4"/>
            </p:custDataLst>
          </p:nvPr>
        </p:nvSpPr>
        <p:spPr>
          <a:xfrm rot="10800000">
            <a:off x="5541926" y="4192742"/>
            <a:ext cx="567817" cy="432048"/>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b="1"/>
          </a:p>
        </p:txBody>
      </p:sp>
      <p:sp>
        <p:nvSpPr>
          <p:cNvPr id="10" name="椭圆 9"/>
          <p:cNvSpPr/>
          <p:nvPr>
            <p:custDataLst>
              <p:tags r:id="rId5"/>
            </p:custDataLst>
          </p:nvPr>
        </p:nvSpPr>
        <p:spPr>
          <a:xfrm rot="10800000">
            <a:off x="6331551" y="4192742"/>
            <a:ext cx="567817" cy="432048"/>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b="1"/>
          </a:p>
        </p:txBody>
      </p:sp>
      <p:sp>
        <p:nvSpPr>
          <p:cNvPr id="11" name="椭圆 10"/>
          <p:cNvSpPr/>
          <p:nvPr>
            <p:custDataLst>
              <p:tags r:id="rId6"/>
            </p:custDataLst>
          </p:nvPr>
        </p:nvSpPr>
        <p:spPr>
          <a:xfrm rot="10800000">
            <a:off x="7019893" y="4192742"/>
            <a:ext cx="567817" cy="432048"/>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b="1"/>
          </a:p>
        </p:txBody>
      </p:sp>
      <p:sp>
        <p:nvSpPr>
          <p:cNvPr id="12" name="椭圆 11"/>
          <p:cNvSpPr/>
          <p:nvPr>
            <p:custDataLst>
              <p:tags r:id="rId7"/>
            </p:custDataLst>
          </p:nvPr>
        </p:nvSpPr>
        <p:spPr>
          <a:xfrm rot="10800000">
            <a:off x="7813517" y="4192742"/>
            <a:ext cx="567817" cy="432048"/>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b="1"/>
          </a:p>
        </p:txBody>
      </p:sp>
      <p:sp>
        <p:nvSpPr>
          <p:cNvPr id="13" name="椭圆 12"/>
          <p:cNvSpPr/>
          <p:nvPr>
            <p:custDataLst>
              <p:tags r:id="rId8"/>
            </p:custDataLst>
          </p:nvPr>
        </p:nvSpPr>
        <p:spPr>
          <a:xfrm rot="10800000">
            <a:off x="8524734" y="4192742"/>
            <a:ext cx="567817" cy="432048"/>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b="1"/>
          </a:p>
        </p:txBody>
      </p:sp>
      <p:sp>
        <p:nvSpPr>
          <p:cNvPr id="14" name="矩形 13"/>
          <p:cNvSpPr/>
          <p:nvPr>
            <p:custDataLst>
              <p:tags r:id="rId9"/>
            </p:custDataLst>
          </p:nvPr>
        </p:nvSpPr>
        <p:spPr>
          <a:xfrm rot="5400000">
            <a:off x="1008105" y="2937263"/>
            <a:ext cx="360040" cy="720080"/>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b="1"/>
          </a:p>
        </p:txBody>
      </p:sp>
      <p:sp>
        <p:nvSpPr>
          <p:cNvPr id="15" name="矩形 14"/>
          <p:cNvSpPr/>
          <p:nvPr>
            <p:custDataLst>
              <p:tags r:id="rId10"/>
            </p:custDataLst>
          </p:nvPr>
        </p:nvSpPr>
        <p:spPr>
          <a:xfrm rot="5400000">
            <a:off x="1505534" y="3440482"/>
            <a:ext cx="360040" cy="720080"/>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b="1"/>
          </a:p>
        </p:txBody>
      </p:sp>
      <p:sp>
        <p:nvSpPr>
          <p:cNvPr id="16" name="矩形 15"/>
          <p:cNvSpPr/>
          <p:nvPr>
            <p:custDataLst>
              <p:tags r:id="rId11"/>
            </p:custDataLst>
          </p:nvPr>
        </p:nvSpPr>
        <p:spPr>
          <a:xfrm rot="5400000">
            <a:off x="2043355" y="4032087"/>
            <a:ext cx="360040" cy="720080"/>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b="1"/>
          </a:p>
        </p:txBody>
      </p:sp>
      <p:sp>
        <p:nvSpPr>
          <p:cNvPr id="17" name="椭圆 16"/>
          <p:cNvSpPr/>
          <p:nvPr>
            <p:custDataLst>
              <p:tags r:id="rId12"/>
            </p:custDataLst>
          </p:nvPr>
        </p:nvSpPr>
        <p:spPr>
          <a:xfrm rot="10800000">
            <a:off x="400472" y="3663096"/>
            <a:ext cx="567817" cy="432048"/>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b="1"/>
          </a:p>
        </p:txBody>
      </p:sp>
      <p:sp>
        <p:nvSpPr>
          <p:cNvPr id="18" name="椭圆 17"/>
          <p:cNvSpPr/>
          <p:nvPr>
            <p:custDataLst>
              <p:tags r:id="rId13"/>
            </p:custDataLst>
          </p:nvPr>
        </p:nvSpPr>
        <p:spPr>
          <a:xfrm rot="10800000">
            <a:off x="973721" y="4212107"/>
            <a:ext cx="567817" cy="432048"/>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b="1"/>
          </a:p>
        </p:txBody>
      </p:sp>
      <p:sp>
        <p:nvSpPr>
          <p:cNvPr id="19" name="椭圆 18"/>
          <p:cNvSpPr/>
          <p:nvPr>
            <p:custDataLst>
              <p:tags r:id="rId14"/>
            </p:custDataLst>
          </p:nvPr>
        </p:nvSpPr>
        <p:spPr>
          <a:xfrm rot="10800000">
            <a:off x="1541538" y="4799147"/>
            <a:ext cx="567817" cy="432048"/>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b="1"/>
          </a:p>
        </p:txBody>
      </p:sp>
      <p:sp>
        <p:nvSpPr>
          <p:cNvPr id="20" name="椭圆 19"/>
          <p:cNvSpPr/>
          <p:nvPr>
            <p:custDataLst>
              <p:tags r:id="rId15"/>
            </p:custDataLst>
          </p:nvPr>
        </p:nvSpPr>
        <p:spPr>
          <a:xfrm rot="10800000">
            <a:off x="2299506" y="4769380"/>
            <a:ext cx="567817" cy="432048"/>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b="1"/>
          </a:p>
        </p:txBody>
      </p:sp>
      <p:sp>
        <p:nvSpPr>
          <p:cNvPr id="21" name="矩形 20"/>
          <p:cNvSpPr/>
          <p:nvPr>
            <p:custDataLst>
              <p:tags r:id="rId16"/>
            </p:custDataLst>
          </p:nvPr>
        </p:nvSpPr>
        <p:spPr>
          <a:xfrm rot="5400000">
            <a:off x="4448510" y="2962712"/>
            <a:ext cx="360040" cy="720080"/>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b="1"/>
          </a:p>
        </p:txBody>
      </p:sp>
      <p:sp>
        <p:nvSpPr>
          <p:cNvPr id="22" name="矩形 21"/>
          <p:cNvSpPr/>
          <p:nvPr>
            <p:custDataLst>
              <p:tags r:id="rId17"/>
            </p:custDataLst>
          </p:nvPr>
        </p:nvSpPr>
        <p:spPr>
          <a:xfrm rot="5400000">
            <a:off x="3706150" y="3539543"/>
            <a:ext cx="360040" cy="720080"/>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b="1"/>
          </a:p>
        </p:txBody>
      </p:sp>
      <p:sp>
        <p:nvSpPr>
          <p:cNvPr id="23" name="矩形 22"/>
          <p:cNvSpPr/>
          <p:nvPr>
            <p:custDataLst>
              <p:tags r:id="rId18"/>
            </p:custDataLst>
          </p:nvPr>
        </p:nvSpPr>
        <p:spPr>
          <a:xfrm rot="5400000">
            <a:off x="5294450" y="3519080"/>
            <a:ext cx="360040" cy="720080"/>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b="1"/>
          </a:p>
        </p:txBody>
      </p:sp>
      <p:sp>
        <p:nvSpPr>
          <p:cNvPr id="24" name="矩形 23"/>
          <p:cNvSpPr/>
          <p:nvPr>
            <p:custDataLst>
              <p:tags r:id="rId19"/>
            </p:custDataLst>
          </p:nvPr>
        </p:nvSpPr>
        <p:spPr>
          <a:xfrm rot="5400000">
            <a:off x="7394604" y="2925469"/>
            <a:ext cx="360040" cy="720080"/>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b="1"/>
          </a:p>
        </p:txBody>
      </p:sp>
      <p:sp>
        <p:nvSpPr>
          <p:cNvPr id="25" name="矩形 24"/>
          <p:cNvSpPr/>
          <p:nvPr>
            <p:custDataLst>
              <p:tags r:id="rId20"/>
            </p:custDataLst>
          </p:nvPr>
        </p:nvSpPr>
        <p:spPr>
          <a:xfrm rot="5400000">
            <a:off x="6689311" y="3493680"/>
            <a:ext cx="360040" cy="720080"/>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b="1"/>
          </a:p>
        </p:txBody>
      </p:sp>
      <p:sp>
        <p:nvSpPr>
          <p:cNvPr id="26" name="矩形 25"/>
          <p:cNvSpPr/>
          <p:nvPr>
            <p:custDataLst>
              <p:tags r:id="rId21"/>
            </p:custDataLst>
          </p:nvPr>
        </p:nvSpPr>
        <p:spPr>
          <a:xfrm rot="5400000">
            <a:off x="8277611" y="3473217"/>
            <a:ext cx="360040" cy="720080"/>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b="1"/>
          </a:p>
        </p:txBody>
      </p:sp>
      <p:sp>
        <p:nvSpPr>
          <p:cNvPr id="27" name="文本框 26"/>
          <p:cNvSpPr txBox="1"/>
          <p:nvPr>
            <p:custDataLst>
              <p:tags r:id="rId22"/>
            </p:custDataLst>
          </p:nvPr>
        </p:nvSpPr>
        <p:spPr>
          <a:xfrm>
            <a:off x="804566" y="3165750"/>
            <a:ext cx="857469" cy="275590"/>
          </a:xfrm>
          <a:prstGeom prst="rect">
            <a:avLst/>
          </a:prstGeom>
          <a:noFill/>
        </p:spPr>
        <p:txBody>
          <a:bodyPr wrap="square" rtlCol="0">
            <a:spAutoFit/>
          </a:bodyPr>
          <a:p>
            <a:r>
              <a:rPr lang="zh-CN" altLang="en-US" sz="1200" b="1" dirty="0"/>
              <a:t>婚姻状况</a:t>
            </a:r>
            <a:endParaRPr lang="zh-CN" altLang="en-US" sz="1200" b="1" dirty="0"/>
          </a:p>
        </p:txBody>
      </p:sp>
      <p:sp>
        <p:nvSpPr>
          <p:cNvPr id="28" name="文本框 27"/>
          <p:cNvSpPr txBox="1"/>
          <p:nvPr>
            <p:custDataLst>
              <p:tags r:id="rId23"/>
            </p:custDataLst>
          </p:nvPr>
        </p:nvSpPr>
        <p:spPr>
          <a:xfrm>
            <a:off x="3487748" y="3767047"/>
            <a:ext cx="843120" cy="275590"/>
          </a:xfrm>
          <a:prstGeom prst="rect">
            <a:avLst/>
          </a:prstGeom>
          <a:noFill/>
        </p:spPr>
        <p:txBody>
          <a:bodyPr wrap="square" rtlCol="0">
            <a:spAutoFit/>
          </a:bodyPr>
          <a:p>
            <a:r>
              <a:rPr lang="zh-CN" altLang="en-US" sz="1200" b="1" dirty="0"/>
              <a:t>婚姻状况</a:t>
            </a:r>
            <a:endParaRPr lang="zh-CN" altLang="en-US" sz="1200" b="1" dirty="0"/>
          </a:p>
        </p:txBody>
      </p:sp>
      <p:sp>
        <p:nvSpPr>
          <p:cNvPr id="29" name="文本框 28"/>
          <p:cNvSpPr txBox="1"/>
          <p:nvPr>
            <p:custDataLst>
              <p:tags r:id="rId24"/>
            </p:custDataLst>
          </p:nvPr>
        </p:nvSpPr>
        <p:spPr>
          <a:xfrm>
            <a:off x="6440596" y="3720096"/>
            <a:ext cx="857469" cy="275590"/>
          </a:xfrm>
          <a:prstGeom prst="rect">
            <a:avLst/>
          </a:prstGeom>
          <a:noFill/>
        </p:spPr>
        <p:txBody>
          <a:bodyPr wrap="square" rtlCol="0">
            <a:spAutoFit/>
          </a:bodyPr>
          <a:p>
            <a:r>
              <a:rPr lang="zh-CN" altLang="en-US" sz="1200" b="1" dirty="0"/>
              <a:t>婚姻状况</a:t>
            </a:r>
            <a:endParaRPr lang="zh-CN" altLang="en-US" sz="1200" b="1" dirty="0"/>
          </a:p>
        </p:txBody>
      </p:sp>
      <p:sp>
        <p:nvSpPr>
          <p:cNvPr id="30" name="文本框 29"/>
          <p:cNvSpPr txBox="1"/>
          <p:nvPr>
            <p:custDataLst>
              <p:tags r:id="rId25"/>
            </p:custDataLst>
          </p:nvPr>
        </p:nvSpPr>
        <p:spPr>
          <a:xfrm>
            <a:off x="1327678" y="3684914"/>
            <a:ext cx="857469" cy="275590"/>
          </a:xfrm>
          <a:prstGeom prst="rect">
            <a:avLst/>
          </a:prstGeom>
          <a:noFill/>
        </p:spPr>
        <p:txBody>
          <a:bodyPr wrap="square" rtlCol="0">
            <a:spAutoFit/>
          </a:bodyPr>
          <a:p>
            <a:r>
              <a:rPr lang="zh-CN" altLang="en-US" sz="1200" b="1" dirty="0"/>
              <a:t>是否有房</a:t>
            </a:r>
            <a:endParaRPr lang="zh-CN" altLang="en-US" sz="1200" b="1" dirty="0"/>
          </a:p>
        </p:txBody>
      </p:sp>
      <p:sp>
        <p:nvSpPr>
          <p:cNvPr id="31" name="文本框 30"/>
          <p:cNvSpPr txBox="1"/>
          <p:nvPr>
            <p:custDataLst>
              <p:tags r:id="rId26"/>
            </p:custDataLst>
          </p:nvPr>
        </p:nvSpPr>
        <p:spPr>
          <a:xfrm>
            <a:off x="4232274" y="3175144"/>
            <a:ext cx="857469" cy="275590"/>
          </a:xfrm>
          <a:prstGeom prst="rect">
            <a:avLst/>
          </a:prstGeom>
          <a:noFill/>
        </p:spPr>
        <p:txBody>
          <a:bodyPr wrap="square" rtlCol="0">
            <a:spAutoFit/>
          </a:bodyPr>
          <a:p>
            <a:r>
              <a:rPr lang="zh-CN" altLang="en-US" sz="1200" b="1" dirty="0"/>
              <a:t>是否有房</a:t>
            </a:r>
            <a:endParaRPr lang="zh-CN" altLang="en-US" sz="1200" b="1" dirty="0"/>
          </a:p>
        </p:txBody>
      </p:sp>
      <p:sp>
        <p:nvSpPr>
          <p:cNvPr id="32" name="文本框 31"/>
          <p:cNvSpPr txBox="1"/>
          <p:nvPr>
            <p:custDataLst>
              <p:tags r:id="rId27"/>
            </p:custDataLst>
          </p:nvPr>
        </p:nvSpPr>
        <p:spPr>
          <a:xfrm>
            <a:off x="8097425" y="3715220"/>
            <a:ext cx="857469" cy="275590"/>
          </a:xfrm>
          <a:prstGeom prst="rect">
            <a:avLst/>
          </a:prstGeom>
          <a:noFill/>
        </p:spPr>
        <p:txBody>
          <a:bodyPr wrap="square" rtlCol="0">
            <a:spAutoFit/>
          </a:bodyPr>
          <a:p>
            <a:r>
              <a:rPr lang="zh-CN" altLang="en-US" sz="1200" b="1" dirty="0"/>
              <a:t>是否有房</a:t>
            </a:r>
            <a:endParaRPr lang="zh-CN" altLang="en-US" sz="1200" b="1" dirty="0"/>
          </a:p>
        </p:txBody>
      </p:sp>
      <p:sp>
        <p:nvSpPr>
          <p:cNvPr id="33" name="文本框 32"/>
          <p:cNvSpPr txBox="1"/>
          <p:nvPr>
            <p:custDataLst>
              <p:tags r:id="rId28"/>
            </p:custDataLst>
          </p:nvPr>
        </p:nvSpPr>
        <p:spPr>
          <a:xfrm>
            <a:off x="1890930" y="4266039"/>
            <a:ext cx="857469" cy="275590"/>
          </a:xfrm>
          <a:prstGeom prst="rect">
            <a:avLst/>
          </a:prstGeom>
          <a:noFill/>
        </p:spPr>
        <p:txBody>
          <a:bodyPr wrap="square" rtlCol="0">
            <a:spAutoFit/>
          </a:bodyPr>
          <a:p>
            <a:r>
              <a:rPr lang="zh-CN" altLang="en-US" sz="1200" b="1" dirty="0"/>
              <a:t>年收入</a:t>
            </a:r>
            <a:endParaRPr lang="zh-CN" altLang="en-US" sz="1200" b="1" dirty="0"/>
          </a:p>
        </p:txBody>
      </p:sp>
      <p:sp>
        <p:nvSpPr>
          <p:cNvPr id="34" name="文本框 33"/>
          <p:cNvSpPr txBox="1"/>
          <p:nvPr>
            <p:custDataLst>
              <p:tags r:id="rId29"/>
            </p:custDataLst>
          </p:nvPr>
        </p:nvSpPr>
        <p:spPr>
          <a:xfrm>
            <a:off x="5154310" y="3767047"/>
            <a:ext cx="857469" cy="275590"/>
          </a:xfrm>
          <a:prstGeom prst="rect">
            <a:avLst/>
          </a:prstGeom>
          <a:noFill/>
        </p:spPr>
        <p:txBody>
          <a:bodyPr wrap="square" rtlCol="0">
            <a:spAutoFit/>
          </a:bodyPr>
          <a:p>
            <a:r>
              <a:rPr lang="zh-CN" altLang="en-US" sz="1200" b="1" dirty="0"/>
              <a:t>年收入</a:t>
            </a:r>
            <a:endParaRPr lang="zh-CN" altLang="en-US" sz="1200" b="1" dirty="0"/>
          </a:p>
        </p:txBody>
      </p:sp>
      <p:sp>
        <p:nvSpPr>
          <p:cNvPr id="35" name="文本框 34"/>
          <p:cNvSpPr txBox="1"/>
          <p:nvPr>
            <p:custDataLst>
              <p:tags r:id="rId30"/>
            </p:custDataLst>
          </p:nvPr>
        </p:nvSpPr>
        <p:spPr>
          <a:xfrm>
            <a:off x="7244208" y="3162444"/>
            <a:ext cx="857469" cy="275590"/>
          </a:xfrm>
          <a:prstGeom prst="rect">
            <a:avLst/>
          </a:prstGeom>
          <a:noFill/>
        </p:spPr>
        <p:txBody>
          <a:bodyPr wrap="square" rtlCol="0">
            <a:spAutoFit/>
          </a:bodyPr>
          <a:p>
            <a:r>
              <a:rPr lang="zh-CN" altLang="en-US" sz="1200" b="1" dirty="0"/>
              <a:t>年收入</a:t>
            </a:r>
            <a:endParaRPr lang="zh-CN" altLang="en-US" sz="1200" b="1" dirty="0"/>
          </a:p>
        </p:txBody>
      </p:sp>
      <p:sp>
        <p:nvSpPr>
          <p:cNvPr id="36" name="文本框 35"/>
          <p:cNvSpPr txBox="1"/>
          <p:nvPr>
            <p:custDataLst>
              <p:tags r:id="rId31"/>
            </p:custDataLst>
          </p:nvPr>
        </p:nvSpPr>
        <p:spPr>
          <a:xfrm>
            <a:off x="494354" y="3736269"/>
            <a:ext cx="347001" cy="306705"/>
          </a:xfrm>
          <a:prstGeom prst="rect">
            <a:avLst/>
          </a:prstGeom>
          <a:noFill/>
        </p:spPr>
        <p:txBody>
          <a:bodyPr wrap="square" rtlCol="0">
            <a:spAutoFit/>
          </a:bodyPr>
          <a:p>
            <a:r>
              <a:rPr lang="zh-CN" altLang="en-US" sz="1400" b="1" dirty="0"/>
              <a:t>否</a:t>
            </a:r>
            <a:endParaRPr lang="zh-CN" altLang="en-US" sz="1400" b="1" dirty="0"/>
          </a:p>
        </p:txBody>
      </p:sp>
      <p:sp>
        <p:nvSpPr>
          <p:cNvPr id="37" name="文本框 36"/>
          <p:cNvSpPr txBox="1"/>
          <p:nvPr>
            <p:custDataLst>
              <p:tags r:id="rId32"/>
            </p:custDataLst>
          </p:nvPr>
        </p:nvSpPr>
        <p:spPr>
          <a:xfrm>
            <a:off x="1053952" y="4272929"/>
            <a:ext cx="313916" cy="306705"/>
          </a:xfrm>
          <a:prstGeom prst="rect">
            <a:avLst/>
          </a:prstGeom>
          <a:noFill/>
        </p:spPr>
        <p:txBody>
          <a:bodyPr wrap="square" rtlCol="0">
            <a:spAutoFit/>
          </a:bodyPr>
          <a:p>
            <a:r>
              <a:rPr lang="zh-CN" altLang="en-US" sz="1400" b="1" dirty="0"/>
              <a:t>否</a:t>
            </a:r>
            <a:endParaRPr lang="zh-CN" altLang="en-US" sz="1400" b="1" dirty="0"/>
          </a:p>
        </p:txBody>
      </p:sp>
      <p:sp>
        <p:nvSpPr>
          <p:cNvPr id="38" name="文本框 37"/>
          <p:cNvSpPr txBox="1"/>
          <p:nvPr>
            <p:custDataLst>
              <p:tags r:id="rId33"/>
            </p:custDataLst>
          </p:nvPr>
        </p:nvSpPr>
        <p:spPr>
          <a:xfrm>
            <a:off x="2387196" y="4855241"/>
            <a:ext cx="567730" cy="306705"/>
          </a:xfrm>
          <a:prstGeom prst="rect">
            <a:avLst/>
          </a:prstGeom>
          <a:noFill/>
        </p:spPr>
        <p:txBody>
          <a:bodyPr wrap="square" rtlCol="0">
            <a:spAutoFit/>
          </a:bodyPr>
          <a:p>
            <a:r>
              <a:rPr lang="zh-CN" altLang="en-US" sz="1400" b="1" dirty="0"/>
              <a:t>是</a:t>
            </a:r>
            <a:endParaRPr lang="zh-CN" altLang="en-US" sz="1400" b="1" dirty="0"/>
          </a:p>
        </p:txBody>
      </p:sp>
      <p:sp>
        <p:nvSpPr>
          <p:cNvPr id="39" name="文本框 38"/>
          <p:cNvSpPr txBox="1"/>
          <p:nvPr>
            <p:custDataLst>
              <p:tags r:id="rId34"/>
            </p:custDataLst>
          </p:nvPr>
        </p:nvSpPr>
        <p:spPr>
          <a:xfrm>
            <a:off x="1622781" y="4871927"/>
            <a:ext cx="356538" cy="306705"/>
          </a:xfrm>
          <a:prstGeom prst="rect">
            <a:avLst/>
          </a:prstGeom>
          <a:noFill/>
        </p:spPr>
        <p:txBody>
          <a:bodyPr wrap="square" rtlCol="0">
            <a:spAutoFit/>
          </a:bodyPr>
          <a:p>
            <a:r>
              <a:rPr lang="zh-CN" altLang="en-US" sz="1400" b="1" dirty="0"/>
              <a:t>否</a:t>
            </a:r>
            <a:endParaRPr lang="zh-CN" altLang="en-US" sz="1400" b="1" dirty="0"/>
          </a:p>
        </p:txBody>
      </p:sp>
      <p:sp>
        <p:nvSpPr>
          <p:cNvPr id="40" name="文本框 39"/>
          <p:cNvSpPr txBox="1"/>
          <p:nvPr>
            <p:custDataLst>
              <p:tags r:id="rId35"/>
            </p:custDataLst>
          </p:nvPr>
        </p:nvSpPr>
        <p:spPr>
          <a:xfrm>
            <a:off x="4048897" y="4284987"/>
            <a:ext cx="567730" cy="306705"/>
          </a:xfrm>
          <a:prstGeom prst="rect">
            <a:avLst/>
          </a:prstGeom>
          <a:noFill/>
        </p:spPr>
        <p:txBody>
          <a:bodyPr wrap="square" rtlCol="0">
            <a:spAutoFit/>
          </a:bodyPr>
          <a:p>
            <a:r>
              <a:rPr lang="zh-CN" altLang="en-US" sz="1400" b="1" dirty="0"/>
              <a:t>否</a:t>
            </a:r>
            <a:endParaRPr lang="zh-CN" altLang="en-US" sz="1400" b="1" dirty="0"/>
          </a:p>
        </p:txBody>
      </p:sp>
      <p:sp>
        <p:nvSpPr>
          <p:cNvPr id="41" name="文本框 40"/>
          <p:cNvSpPr txBox="1"/>
          <p:nvPr>
            <p:custDataLst>
              <p:tags r:id="rId36"/>
            </p:custDataLst>
          </p:nvPr>
        </p:nvSpPr>
        <p:spPr>
          <a:xfrm>
            <a:off x="4902495" y="4264965"/>
            <a:ext cx="567730" cy="306705"/>
          </a:xfrm>
          <a:prstGeom prst="rect">
            <a:avLst/>
          </a:prstGeom>
          <a:noFill/>
        </p:spPr>
        <p:txBody>
          <a:bodyPr wrap="square" rtlCol="0">
            <a:spAutoFit/>
          </a:bodyPr>
          <a:p>
            <a:r>
              <a:rPr lang="zh-CN" altLang="en-US" sz="1400" b="1" dirty="0"/>
              <a:t>否</a:t>
            </a:r>
            <a:endParaRPr lang="zh-CN" altLang="en-US" sz="1400" b="1" dirty="0"/>
          </a:p>
        </p:txBody>
      </p:sp>
      <p:sp>
        <p:nvSpPr>
          <p:cNvPr id="42" name="文本框 41"/>
          <p:cNvSpPr txBox="1"/>
          <p:nvPr>
            <p:custDataLst>
              <p:tags r:id="rId37"/>
            </p:custDataLst>
          </p:nvPr>
        </p:nvSpPr>
        <p:spPr>
          <a:xfrm>
            <a:off x="7132883" y="4274242"/>
            <a:ext cx="567730" cy="306705"/>
          </a:xfrm>
          <a:prstGeom prst="rect">
            <a:avLst/>
          </a:prstGeom>
          <a:noFill/>
        </p:spPr>
        <p:txBody>
          <a:bodyPr wrap="square" rtlCol="0">
            <a:spAutoFit/>
          </a:bodyPr>
          <a:p>
            <a:r>
              <a:rPr lang="zh-CN" altLang="en-US" sz="1400" b="1" dirty="0"/>
              <a:t>否</a:t>
            </a:r>
            <a:endParaRPr lang="zh-CN" altLang="en-US" sz="1400" b="1" dirty="0"/>
          </a:p>
        </p:txBody>
      </p:sp>
      <p:sp>
        <p:nvSpPr>
          <p:cNvPr id="43" name="文本框 42"/>
          <p:cNvSpPr txBox="1"/>
          <p:nvPr>
            <p:custDataLst>
              <p:tags r:id="rId38"/>
            </p:custDataLst>
          </p:nvPr>
        </p:nvSpPr>
        <p:spPr>
          <a:xfrm>
            <a:off x="8600152" y="4258780"/>
            <a:ext cx="567730" cy="306705"/>
          </a:xfrm>
          <a:prstGeom prst="rect">
            <a:avLst/>
          </a:prstGeom>
          <a:noFill/>
        </p:spPr>
        <p:txBody>
          <a:bodyPr wrap="square" rtlCol="0">
            <a:spAutoFit/>
          </a:bodyPr>
          <a:p>
            <a:r>
              <a:rPr lang="zh-CN" altLang="en-US" sz="1400" b="1" dirty="0"/>
              <a:t>否</a:t>
            </a:r>
            <a:endParaRPr lang="zh-CN" altLang="en-US" sz="1400" b="1" dirty="0"/>
          </a:p>
        </p:txBody>
      </p:sp>
      <p:sp>
        <p:nvSpPr>
          <p:cNvPr id="44" name="文本框 43"/>
          <p:cNvSpPr txBox="1"/>
          <p:nvPr>
            <p:custDataLst>
              <p:tags r:id="rId39"/>
            </p:custDataLst>
          </p:nvPr>
        </p:nvSpPr>
        <p:spPr>
          <a:xfrm>
            <a:off x="3292254" y="4281013"/>
            <a:ext cx="567730" cy="306705"/>
          </a:xfrm>
          <a:prstGeom prst="rect">
            <a:avLst/>
          </a:prstGeom>
          <a:noFill/>
        </p:spPr>
        <p:txBody>
          <a:bodyPr wrap="square" rtlCol="0">
            <a:spAutoFit/>
          </a:bodyPr>
          <a:p>
            <a:r>
              <a:rPr lang="zh-CN" altLang="en-US" sz="1400" b="1" dirty="0"/>
              <a:t>是</a:t>
            </a:r>
            <a:endParaRPr lang="zh-CN" altLang="en-US" sz="1400" b="1" dirty="0"/>
          </a:p>
        </p:txBody>
      </p:sp>
      <p:sp>
        <p:nvSpPr>
          <p:cNvPr id="45" name="文本框 44"/>
          <p:cNvSpPr txBox="1"/>
          <p:nvPr>
            <p:custDataLst>
              <p:tags r:id="rId40"/>
            </p:custDataLst>
          </p:nvPr>
        </p:nvSpPr>
        <p:spPr>
          <a:xfrm>
            <a:off x="5643965" y="4272929"/>
            <a:ext cx="367814" cy="306705"/>
          </a:xfrm>
          <a:prstGeom prst="rect">
            <a:avLst/>
          </a:prstGeom>
          <a:noFill/>
        </p:spPr>
        <p:txBody>
          <a:bodyPr wrap="square" rtlCol="0">
            <a:spAutoFit/>
          </a:bodyPr>
          <a:p>
            <a:r>
              <a:rPr lang="zh-CN" altLang="en-US" sz="1400" b="1" dirty="0"/>
              <a:t>是</a:t>
            </a:r>
            <a:endParaRPr lang="zh-CN" altLang="en-US" sz="1400" b="1" dirty="0"/>
          </a:p>
        </p:txBody>
      </p:sp>
      <p:sp>
        <p:nvSpPr>
          <p:cNvPr id="46" name="文本框 45"/>
          <p:cNvSpPr txBox="1"/>
          <p:nvPr>
            <p:custDataLst>
              <p:tags r:id="rId41"/>
            </p:custDataLst>
          </p:nvPr>
        </p:nvSpPr>
        <p:spPr>
          <a:xfrm>
            <a:off x="6421753" y="4281096"/>
            <a:ext cx="360917" cy="306705"/>
          </a:xfrm>
          <a:prstGeom prst="rect">
            <a:avLst/>
          </a:prstGeom>
          <a:noFill/>
        </p:spPr>
        <p:txBody>
          <a:bodyPr wrap="square" rtlCol="0">
            <a:spAutoFit/>
          </a:bodyPr>
          <a:p>
            <a:r>
              <a:rPr lang="zh-CN" altLang="en-US" sz="1400" b="1" dirty="0"/>
              <a:t>是</a:t>
            </a:r>
            <a:endParaRPr lang="zh-CN" altLang="en-US" sz="1400" b="1" dirty="0"/>
          </a:p>
        </p:txBody>
      </p:sp>
      <p:sp>
        <p:nvSpPr>
          <p:cNvPr id="47" name="文本框 46"/>
          <p:cNvSpPr txBox="1"/>
          <p:nvPr>
            <p:custDataLst>
              <p:tags r:id="rId42"/>
            </p:custDataLst>
          </p:nvPr>
        </p:nvSpPr>
        <p:spPr>
          <a:xfrm>
            <a:off x="7895741" y="4257174"/>
            <a:ext cx="360917" cy="306705"/>
          </a:xfrm>
          <a:prstGeom prst="rect">
            <a:avLst/>
          </a:prstGeom>
          <a:noFill/>
        </p:spPr>
        <p:txBody>
          <a:bodyPr wrap="square" rtlCol="0">
            <a:spAutoFit/>
          </a:bodyPr>
          <a:p>
            <a:r>
              <a:rPr lang="zh-CN" altLang="en-US" sz="1400" b="1" dirty="0"/>
              <a:t>否</a:t>
            </a:r>
            <a:endParaRPr lang="zh-CN" altLang="en-US" sz="1400" b="1" dirty="0"/>
          </a:p>
        </p:txBody>
      </p:sp>
      <p:cxnSp>
        <p:nvCxnSpPr>
          <p:cNvPr id="48" name="直接连接符 47"/>
          <p:cNvCxnSpPr>
            <a:stCxn id="14" idx="3"/>
            <a:endCxn id="17" idx="4"/>
          </p:cNvCxnSpPr>
          <p:nvPr>
            <p:custDataLst>
              <p:tags r:id="rId43"/>
            </p:custDataLst>
          </p:nvPr>
        </p:nvCxnSpPr>
        <p:spPr>
          <a:xfrm flipH="1">
            <a:off x="684380" y="3477323"/>
            <a:ext cx="503745" cy="185773"/>
          </a:xfrm>
          <a:prstGeom prst="line">
            <a:avLst/>
          </a:prstGeom>
        </p:spPr>
        <p:style>
          <a:lnRef idx="1">
            <a:schemeClr val="dk1"/>
          </a:lnRef>
          <a:fillRef idx="0">
            <a:schemeClr val="dk1"/>
          </a:fillRef>
          <a:effectRef idx="0">
            <a:schemeClr val="dk1"/>
          </a:effectRef>
          <a:fontRef idx="minor">
            <a:schemeClr val="tx1"/>
          </a:fontRef>
        </p:style>
      </p:cxnSp>
      <p:cxnSp>
        <p:nvCxnSpPr>
          <p:cNvPr id="49" name="直接连接符 48"/>
          <p:cNvCxnSpPr>
            <a:stCxn id="14" idx="3"/>
            <a:endCxn id="15" idx="1"/>
          </p:cNvCxnSpPr>
          <p:nvPr>
            <p:custDataLst>
              <p:tags r:id="rId44"/>
            </p:custDataLst>
          </p:nvPr>
        </p:nvCxnSpPr>
        <p:spPr>
          <a:xfrm>
            <a:off x="1188125" y="3477323"/>
            <a:ext cx="497429" cy="143179"/>
          </a:xfrm>
          <a:prstGeom prst="line">
            <a:avLst/>
          </a:prstGeom>
        </p:spPr>
        <p:style>
          <a:lnRef idx="1">
            <a:schemeClr val="dk1"/>
          </a:lnRef>
          <a:fillRef idx="0">
            <a:schemeClr val="dk1"/>
          </a:fillRef>
          <a:effectRef idx="0">
            <a:schemeClr val="dk1"/>
          </a:effectRef>
          <a:fontRef idx="minor">
            <a:schemeClr val="tx1"/>
          </a:fontRef>
        </p:style>
      </p:cxnSp>
      <p:cxnSp>
        <p:nvCxnSpPr>
          <p:cNvPr id="50" name="直接连接符 49"/>
          <p:cNvCxnSpPr>
            <a:stCxn id="15" idx="3"/>
          </p:cNvCxnSpPr>
          <p:nvPr>
            <p:custDataLst>
              <p:tags r:id="rId45"/>
            </p:custDataLst>
          </p:nvPr>
        </p:nvCxnSpPr>
        <p:spPr>
          <a:xfrm flipH="1">
            <a:off x="1240461" y="3980542"/>
            <a:ext cx="445093" cy="202055"/>
          </a:xfrm>
          <a:prstGeom prst="line">
            <a:avLst/>
          </a:prstGeom>
        </p:spPr>
        <p:style>
          <a:lnRef idx="1">
            <a:schemeClr val="dk1"/>
          </a:lnRef>
          <a:fillRef idx="0">
            <a:schemeClr val="dk1"/>
          </a:fillRef>
          <a:effectRef idx="0">
            <a:schemeClr val="dk1"/>
          </a:effectRef>
          <a:fontRef idx="minor">
            <a:schemeClr val="tx1"/>
          </a:fontRef>
        </p:style>
      </p:cxnSp>
      <p:cxnSp>
        <p:nvCxnSpPr>
          <p:cNvPr id="51" name="直接连接符 50"/>
          <p:cNvCxnSpPr>
            <a:endCxn id="16" idx="1"/>
          </p:cNvCxnSpPr>
          <p:nvPr>
            <p:custDataLst>
              <p:tags r:id="rId46"/>
            </p:custDataLst>
          </p:nvPr>
        </p:nvCxnSpPr>
        <p:spPr>
          <a:xfrm>
            <a:off x="1704729" y="3995099"/>
            <a:ext cx="518646" cy="217008"/>
          </a:xfrm>
          <a:prstGeom prst="line">
            <a:avLst/>
          </a:prstGeom>
        </p:spPr>
        <p:style>
          <a:lnRef idx="1">
            <a:schemeClr val="dk1"/>
          </a:lnRef>
          <a:fillRef idx="0">
            <a:schemeClr val="dk1"/>
          </a:fillRef>
          <a:effectRef idx="0">
            <a:schemeClr val="dk1"/>
          </a:effectRef>
          <a:fontRef idx="minor">
            <a:schemeClr val="tx1"/>
          </a:fontRef>
        </p:style>
      </p:cxnSp>
      <p:cxnSp>
        <p:nvCxnSpPr>
          <p:cNvPr id="52" name="直接连接符 51"/>
          <p:cNvCxnSpPr>
            <a:endCxn id="19" idx="4"/>
          </p:cNvCxnSpPr>
          <p:nvPr>
            <p:custDataLst>
              <p:tags r:id="rId47"/>
            </p:custDataLst>
          </p:nvPr>
        </p:nvCxnSpPr>
        <p:spPr>
          <a:xfrm flipH="1">
            <a:off x="1825446" y="4597092"/>
            <a:ext cx="383944" cy="202055"/>
          </a:xfrm>
          <a:prstGeom prst="line">
            <a:avLst/>
          </a:prstGeom>
        </p:spPr>
        <p:style>
          <a:lnRef idx="1">
            <a:schemeClr val="dk1"/>
          </a:lnRef>
          <a:fillRef idx="0">
            <a:schemeClr val="dk1"/>
          </a:fillRef>
          <a:effectRef idx="0">
            <a:schemeClr val="dk1"/>
          </a:effectRef>
          <a:fontRef idx="minor">
            <a:schemeClr val="tx1"/>
          </a:fontRef>
        </p:style>
      </p:cxnSp>
      <p:cxnSp>
        <p:nvCxnSpPr>
          <p:cNvPr id="53" name="直接连接符 52"/>
          <p:cNvCxnSpPr>
            <a:endCxn id="20" idx="4"/>
          </p:cNvCxnSpPr>
          <p:nvPr>
            <p:custDataLst>
              <p:tags r:id="rId48"/>
            </p:custDataLst>
          </p:nvPr>
        </p:nvCxnSpPr>
        <p:spPr>
          <a:xfrm>
            <a:off x="2209390" y="4597092"/>
            <a:ext cx="374024" cy="172288"/>
          </a:xfrm>
          <a:prstGeom prst="line">
            <a:avLst/>
          </a:prstGeom>
        </p:spPr>
        <p:style>
          <a:lnRef idx="1">
            <a:schemeClr val="dk1"/>
          </a:lnRef>
          <a:fillRef idx="0">
            <a:schemeClr val="dk1"/>
          </a:fillRef>
          <a:effectRef idx="0">
            <a:schemeClr val="dk1"/>
          </a:effectRef>
          <a:fontRef idx="minor">
            <a:schemeClr val="tx1"/>
          </a:fontRef>
        </p:style>
      </p:cxnSp>
      <p:cxnSp>
        <p:nvCxnSpPr>
          <p:cNvPr id="54" name="直接连接符 53"/>
          <p:cNvCxnSpPr>
            <a:endCxn id="22" idx="1"/>
          </p:cNvCxnSpPr>
          <p:nvPr>
            <p:custDataLst>
              <p:tags r:id="rId49"/>
            </p:custDataLst>
          </p:nvPr>
        </p:nvCxnSpPr>
        <p:spPr>
          <a:xfrm flipH="1">
            <a:off x="3886170" y="3499975"/>
            <a:ext cx="730831" cy="219588"/>
          </a:xfrm>
          <a:prstGeom prst="line">
            <a:avLst/>
          </a:prstGeom>
        </p:spPr>
        <p:style>
          <a:lnRef idx="1">
            <a:schemeClr val="dk1"/>
          </a:lnRef>
          <a:fillRef idx="0">
            <a:schemeClr val="dk1"/>
          </a:fillRef>
          <a:effectRef idx="0">
            <a:schemeClr val="dk1"/>
          </a:effectRef>
          <a:fontRef idx="minor">
            <a:schemeClr val="tx1"/>
          </a:fontRef>
        </p:style>
      </p:cxnSp>
      <p:cxnSp>
        <p:nvCxnSpPr>
          <p:cNvPr id="55" name="直接连接符 54"/>
          <p:cNvCxnSpPr>
            <a:endCxn id="23" idx="1"/>
          </p:cNvCxnSpPr>
          <p:nvPr>
            <p:custDataLst>
              <p:tags r:id="rId50"/>
            </p:custDataLst>
          </p:nvPr>
        </p:nvCxnSpPr>
        <p:spPr>
          <a:xfrm>
            <a:off x="4617001" y="3499975"/>
            <a:ext cx="857469" cy="199125"/>
          </a:xfrm>
          <a:prstGeom prst="line">
            <a:avLst/>
          </a:prstGeom>
        </p:spPr>
        <p:style>
          <a:lnRef idx="1">
            <a:schemeClr val="dk1"/>
          </a:lnRef>
          <a:fillRef idx="0">
            <a:schemeClr val="dk1"/>
          </a:fillRef>
          <a:effectRef idx="0">
            <a:schemeClr val="dk1"/>
          </a:effectRef>
          <a:fontRef idx="minor">
            <a:schemeClr val="tx1"/>
          </a:fontRef>
        </p:style>
      </p:cxnSp>
      <p:cxnSp>
        <p:nvCxnSpPr>
          <p:cNvPr id="56" name="直接连接符 55"/>
          <p:cNvCxnSpPr>
            <a:endCxn id="6" idx="4"/>
          </p:cNvCxnSpPr>
          <p:nvPr>
            <p:custDataLst>
              <p:tags r:id="rId51"/>
            </p:custDataLst>
          </p:nvPr>
        </p:nvCxnSpPr>
        <p:spPr>
          <a:xfrm flipH="1">
            <a:off x="3481631" y="4079795"/>
            <a:ext cx="397931" cy="112947"/>
          </a:xfrm>
          <a:prstGeom prst="line">
            <a:avLst/>
          </a:prstGeom>
        </p:spPr>
        <p:style>
          <a:lnRef idx="1">
            <a:schemeClr val="dk1"/>
          </a:lnRef>
          <a:fillRef idx="0">
            <a:schemeClr val="dk1"/>
          </a:fillRef>
          <a:effectRef idx="0">
            <a:schemeClr val="dk1"/>
          </a:effectRef>
          <a:fontRef idx="minor">
            <a:schemeClr val="tx1"/>
          </a:fontRef>
        </p:style>
      </p:cxnSp>
      <p:cxnSp>
        <p:nvCxnSpPr>
          <p:cNvPr id="58" name="直接连接符 57"/>
          <p:cNvCxnSpPr>
            <a:endCxn id="7" idx="4"/>
          </p:cNvCxnSpPr>
          <p:nvPr>
            <p:custDataLst>
              <p:tags r:id="rId52"/>
            </p:custDataLst>
          </p:nvPr>
        </p:nvCxnSpPr>
        <p:spPr>
          <a:xfrm>
            <a:off x="3876330" y="4075915"/>
            <a:ext cx="357722" cy="116827"/>
          </a:xfrm>
          <a:prstGeom prst="line">
            <a:avLst/>
          </a:prstGeom>
        </p:spPr>
        <p:style>
          <a:lnRef idx="1">
            <a:schemeClr val="dk1"/>
          </a:lnRef>
          <a:fillRef idx="0">
            <a:schemeClr val="dk1"/>
          </a:fillRef>
          <a:effectRef idx="0">
            <a:schemeClr val="dk1"/>
          </a:effectRef>
          <a:fontRef idx="minor">
            <a:schemeClr val="tx1"/>
          </a:fontRef>
        </p:style>
      </p:cxnSp>
      <p:cxnSp>
        <p:nvCxnSpPr>
          <p:cNvPr id="59" name="直接连接符 58"/>
          <p:cNvCxnSpPr/>
          <p:nvPr>
            <p:custDataLst>
              <p:tags r:id="rId53"/>
            </p:custDataLst>
          </p:nvPr>
        </p:nvCxnSpPr>
        <p:spPr>
          <a:xfrm flipH="1">
            <a:off x="5112518" y="4064701"/>
            <a:ext cx="397931" cy="112947"/>
          </a:xfrm>
          <a:prstGeom prst="line">
            <a:avLst/>
          </a:prstGeom>
        </p:spPr>
        <p:style>
          <a:lnRef idx="1">
            <a:schemeClr val="dk1"/>
          </a:lnRef>
          <a:fillRef idx="0">
            <a:schemeClr val="dk1"/>
          </a:fillRef>
          <a:effectRef idx="0">
            <a:schemeClr val="dk1"/>
          </a:effectRef>
          <a:fontRef idx="minor">
            <a:schemeClr val="tx1"/>
          </a:fontRef>
        </p:style>
      </p:cxnSp>
      <p:cxnSp>
        <p:nvCxnSpPr>
          <p:cNvPr id="60" name="直接连接符 59"/>
          <p:cNvCxnSpPr/>
          <p:nvPr>
            <p:custDataLst>
              <p:tags r:id="rId54"/>
            </p:custDataLst>
          </p:nvPr>
        </p:nvCxnSpPr>
        <p:spPr>
          <a:xfrm>
            <a:off x="5507217" y="4060821"/>
            <a:ext cx="357722" cy="116827"/>
          </a:xfrm>
          <a:prstGeom prst="line">
            <a:avLst/>
          </a:prstGeom>
        </p:spPr>
        <p:style>
          <a:lnRef idx="1">
            <a:schemeClr val="dk1"/>
          </a:lnRef>
          <a:fillRef idx="0">
            <a:schemeClr val="dk1"/>
          </a:fillRef>
          <a:effectRef idx="0">
            <a:schemeClr val="dk1"/>
          </a:effectRef>
          <a:fontRef idx="minor">
            <a:schemeClr val="tx1"/>
          </a:fontRef>
        </p:style>
      </p:cxnSp>
      <p:cxnSp>
        <p:nvCxnSpPr>
          <p:cNvPr id="61" name="直接连接符 60"/>
          <p:cNvCxnSpPr>
            <a:endCxn id="10" idx="4"/>
          </p:cNvCxnSpPr>
          <p:nvPr>
            <p:custDataLst>
              <p:tags r:id="rId55"/>
            </p:custDataLst>
          </p:nvPr>
        </p:nvCxnSpPr>
        <p:spPr>
          <a:xfrm flipH="1">
            <a:off x="6615459" y="4047926"/>
            <a:ext cx="299986" cy="144816"/>
          </a:xfrm>
          <a:prstGeom prst="line">
            <a:avLst/>
          </a:prstGeom>
        </p:spPr>
        <p:style>
          <a:lnRef idx="1">
            <a:schemeClr val="dk1"/>
          </a:lnRef>
          <a:fillRef idx="0">
            <a:schemeClr val="dk1"/>
          </a:fillRef>
          <a:effectRef idx="0">
            <a:schemeClr val="dk1"/>
          </a:effectRef>
          <a:fontRef idx="minor">
            <a:schemeClr val="tx1"/>
          </a:fontRef>
        </p:style>
      </p:cxnSp>
      <p:cxnSp>
        <p:nvCxnSpPr>
          <p:cNvPr id="62" name="直接连接符 61"/>
          <p:cNvCxnSpPr>
            <a:endCxn id="11" idx="4"/>
          </p:cNvCxnSpPr>
          <p:nvPr>
            <p:custDataLst>
              <p:tags r:id="rId56"/>
            </p:custDataLst>
          </p:nvPr>
        </p:nvCxnSpPr>
        <p:spPr>
          <a:xfrm>
            <a:off x="6912213" y="4044046"/>
            <a:ext cx="391588" cy="148696"/>
          </a:xfrm>
          <a:prstGeom prst="line">
            <a:avLst/>
          </a:prstGeom>
        </p:spPr>
        <p:style>
          <a:lnRef idx="1">
            <a:schemeClr val="dk1"/>
          </a:lnRef>
          <a:fillRef idx="0">
            <a:schemeClr val="dk1"/>
          </a:fillRef>
          <a:effectRef idx="0">
            <a:schemeClr val="dk1"/>
          </a:effectRef>
          <a:fontRef idx="minor">
            <a:schemeClr val="tx1"/>
          </a:fontRef>
        </p:style>
      </p:cxnSp>
      <p:cxnSp>
        <p:nvCxnSpPr>
          <p:cNvPr id="63" name="直接连接符 62"/>
          <p:cNvCxnSpPr>
            <a:stCxn id="26" idx="3"/>
          </p:cNvCxnSpPr>
          <p:nvPr>
            <p:custDataLst>
              <p:tags r:id="rId57"/>
            </p:custDataLst>
          </p:nvPr>
        </p:nvCxnSpPr>
        <p:spPr>
          <a:xfrm flipH="1">
            <a:off x="8097425" y="4013277"/>
            <a:ext cx="360206" cy="198830"/>
          </a:xfrm>
          <a:prstGeom prst="line">
            <a:avLst/>
          </a:prstGeom>
        </p:spPr>
        <p:style>
          <a:lnRef idx="1">
            <a:schemeClr val="dk1"/>
          </a:lnRef>
          <a:fillRef idx="0">
            <a:schemeClr val="dk1"/>
          </a:fillRef>
          <a:effectRef idx="0">
            <a:schemeClr val="dk1"/>
          </a:effectRef>
          <a:fontRef idx="minor">
            <a:schemeClr val="tx1"/>
          </a:fontRef>
        </p:style>
      </p:cxnSp>
      <p:cxnSp>
        <p:nvCxnSpPr>
          <p:cNvPr id="64" name="直接连接符 63"/>
          <p:cNvCxnSpPr>
            <a:stCxn id="26" idx="3"/>
          </p:cNvCxnSpPr>
          <p:nvPr>
            <p:custDataLst>
              <p:tags r:id="rId58"/>
            </p:custDataLst>
          </p:nvPr>
        </p:nvCxnSpPr>
        <p:spPr>
          <a:xfrm>
            <a:off x="8457631" y="4013277"/>
            <a:ext cx="360040" cy="176467"/>
          </a:xfrm>
          <a:prstGeom prst="line">
            <a:avLst/>
          </a:prstGeom>
        </p:spPr>
        <p:style>
          <a:lnRef idx="1">
            <a:schemeClr val="dk1"/>
          </a:lnRef>
          <a:fillRef idx="0">
            <a:schemeClr val="dk1"/>
          </a:fillRef>
          <a:effectRef idx="0">
            <a:schemeClr val="dk1"/>
          </a:effectRef>
          <a:fontRef idx="minor">
            <a:schemeClr val="tx1"/>
          </a:fontRef>
        </p:style>
      </p:cxnSp>
      <p:cxnSp>
        <p:nvCxnSpPr>
          <p:cNvPr id="65" name="直接连接符 64"/>
          <p:cNvCxnSpPr>
            <a:endCxn id="25" idx="1"/>
          </p:cNvCxnSpPr>
          <p:nvPr>
            <p:custDataLst>
              <p:tags r:id="rId59"/>
            </p:custDataLst>
          </p:nvPr>
        </p:nvCxnSpPr>
        <p:spPr>
          <a:xfrm flipH="1">
            <a:off x="6869331" y="3476389"/>
            <a:ext cx="709485" cy="197311"/>
          </a:xfrm>
          <a:prstGeom prst="line">
            <a:avLst/>
          </a:prstGeom>
        </p:spPr>
        <p:style>
          <a:lnRef idx="1">
            <a:schemeClr val="dk1"/>
          </a:lnRef>
          <a:fillRef idx="0">
            <a:schemeClr val="dk1"/>
          </a:fillRef>
          <a:effectRef idx="0">
            <a:schemeClr val="dk1"/>
          </a:effectRef>
          <a:fontRef idx="minor">
            <a:schemeClr val="tx1"/>
          </a:fontRef>
        </p:style>
      </p:cxnSp>
      <p:cxnSp>
        <p:nvCxnSpPr>
          <p:cNvPr id="66" name="直接连接符 65"/>
          <p:cNvCxnSpPr>
            <a:endCxn id="26" idx="1"/>
          </p:cNvCxnSpPr>
          <p:nvPr>
            <p:custDataLst>
              <p:tags r:id="rId60"/>
            </p:custDataLst>
          </p:nvPr>
        </p:nvCxnSpPr>
        <p:spPr>
          <a:xfrm>
            <a:off x="7575584" y="3472509"/>
            <a:ext cx="882047" cy="180728"/>
          </a:xfrm>
          <a:prstGeom prst="line">
            <a:avLst/>
          </a:prstGeom>
        </p:spPr>
        <p:style>
          <a:lnRef idx="1">
            <a:schemeClr val="dk1"/>
          </a:lnRef>
          <a:fillRef idx="0">
            <a:schemeClr val="dk1"/>
          </a:fillRef>
          <a:effectRef idx="0">
            <a:schemeClr val="dk1"/>
          </a:effectRef>
          <a:fontRef idx="minor">
            <a:schemeClr val="tx1"/>
          </a:fontRef>
        </p:style>
      </p:cxnSp>
      <p:sp>
        <p:nvSpPr>
          <p:cNvPr id="67" name="文本框 66"/>
          <p:cNvSpPr txBox="1"/>
          <p:nvPr>
            <p:custDataLst>
              <p:tags r:id="rId61"/>
            </p:custDataLst>
          </p:nvPr>
        </p:nvSpPr>
        <p:spPr>
          <a:xfrm>
            <a:off x="1431423" y="5223049"/>
            <a:ext cx="799364" cy="252730"/>
          </a:xfrm>
          <a:prstGeom prst="rect">
            <a:avLst/>
          </a:prstGeom>
          <a:noFill/>
        </p:spPr>
        <p:txBody>
          <a:bodyPr wrap="square" rtlCol="0">
            <a:spAutoFit/>
          </a:bodyPr>
          <a:p>
            <a:r>
              <a:rPr lang="zh-CN" altLang="en-US" sz="1050" b="1" dirty="0"/>
              <a:t>低于</a:t>
            </a:r>
            <a:r>
              <a:rPr lang="en-US" altLang="zh-CN" sz="1050" b="1" dirty="0"/>
              <a:t>77.5k</a:t>
            </a:r>
            <a:endParaRPr lang="zh-CN" altLang="en-US" sz="1050" b="1" dirty="0"/>
          </a:p>
        </p:txBody>
      </p:sp>
      <p:sp>
        <p:nvSpPr>
          <p:cNvPr id="68" name="文本框 67"/>
          <p:cNvSpPr txBox="1"/>
          <p:nvPr>
            <p:custDataLst>
              <p:tags r:id="rId62"/>
            </p:custDataLst>
          </p:nvPr>
        </p:nvSpPr>
        <p:spPr>
          <a:xfrm>
            <a:off x="2304389" y="5216813"/>
            <a:ext cx="826209" cy="252730"/>
          </a:xfrm>
          <a:prstGeom prst="rect">
            <a:avLst/>
          </a:prstGeom>
          <a:noFill/>
        </p:spPr>
        <p:txBody>
          <a:bodyPr wrap="square" rtlCol="0">
            <a:spAutoFit/>
          </a:bodyPr>
          <a:p>
            <a:r>
              <a:rPr lang="zh-CN" altLang="en-US" sz="1050" b="1" dirty="0"/>
              <a:t>高于</a:t>
            </a:r>
            <a:r>
              <a:rPr lang="en-US" altLang="zh-CN" sz="1050" b="1" dirty="0"/>
              <a:t>77.5k</a:t>
            </a:r>
            <a:endParaRPr lang="zh-CN" altLang="en-US" sz="1050" b="1" dirty="0"/>
          </a:p>
        </p:txBody>
      </p:sp>
      <p:sp>
        <p:nvSpPr>
          <p:cNvPr id="69" name="文本框 68"/>
          <p:cNvSpPr txBox="1"/>
          <p:nvPr>
            <p:custDataLst>
              <p:tags r:id="rId63"/>
            </p:custDataLst>
          </p:nvPr>
        </p:nvSpPr>
        <p:spPr>
          <a:xfrm>
            <a:off x="4719626" y="4688713"/>
            <a:ext cx="1035250" cy="252730"/>
          </a:xfrm>
          <a:prstGeom prst="rect">
            <a:avLst/>
          </a:prstGeom>
          <a:noFill/>
        </p:spPr>
        <p:txBody>
          <a:bodyPr wrap="square" rtlCol="0">
            <a:spAutoFit/>
          </a:bodyPr>
          <a:p>
            <a:r>
              <a:rPr lang="zh-CN" altLang="en-US" sz="1050" b="1" dirty="0"/>
              <a:t>低于</a:t>
            </a:r>
            <a:r>
              <a:rPr lang="en-US" altLang="zh-CN" sz="1050" b="1" dirty="0"/>
              <a:t>76.5k</a:t>
            </a:r>
            <a:endParaRPr lang="zh-CN" altLang="en-US" sz="1050" b="1" dirty="0"/>
          </a:p>
        </p:txBody>
      </p:sp>
      <p:sp>
        <p:nvSpPr>
          <p:cNvPr id="70" name="文本框 69"/>
          <p:cNvSpPr txBox="1"/>
          <p:nvPr>
            <p:custDataLst>
              <p:tags r:id="rId64"/>
            </p:custDataLst>
          </p:nvPr>
        </p:nvSpPr>
        <p:spPr>
          <a:xfrm>
            <a:off x="5526891" y="4672189"/>
            <a:ext cx="826209" cy="252730"/>
          </a:xfrm>
          <a:prstGeom prst="rect">
            <a:avLst/>
          </a:prstGeom>
          <a:noFill/>
        </p:spPr>
        <p:txBody>
          <a:bodyPr wrap="square" rtlCol="0">
            <a:spAutoFit/>
          </a:bodyPr>
          <a:p>
            <a:r>
              <a:rPr lang="zh-CN" altLang="en-US" sz="1050" b="1" dirty="0"/>
              <a:t>高于</a:t>
            </a:r>
            <a:r>
              <a:rPr lang="en-US" altLang="zh-CN" sz="1050" b="1" dirty="0"/>
              <a:t>76.5k</a:t>
            </a:r>
            <a:endParaRPr lang="zh-CN" altLang="en-US" sz="1050" b="1" dirty="0"/>
          </a:p>
        </p:txBody>
      </p:sp>
      <p:sp>
        <p:nvSpPr>
          <p:cNvPr id="71" name="文本框 70"/>
          <p:cNvSpPr txBox="1"/>
          <p:nvPr>
            <p:custDataLst>
              <p:tags r:id="rId65"/>
            </p:custDataLst>
          </p:nvPr>
        </p:nvSpPr>
        <p:spPr>
          <a:xfrm>
            <a:off x="6321528" y="3350357"/>
            <a:ext cx="1035250" cy="252730"/>
          </a:xfrm>
          <a:prstGeom prst="rect">
            <a:avLst/>
          </a:prstGeom>
          <a:noFill/>
        </p:spPr>
        <p:txBody>
          <a:bodyPr wrap="square" rtlCol="0">
            <a:spAutoFit/>
          </a:bodyPr>
          <a:p>
            <a:r>
              <a:rPr lang="zh-CN" altLang="en-US" sz="1050" b="1" dirty="0"/>
              <a:t>低于</a:t>
            </a:r>
            <a:r>
              <a:rPr lang="en-US" altLang="zh-CN" sz="1050" b="1" dirty="0"/>
              <a:t>80.5k</a:t>
            </a:r>
            <a:endParaRPr lang="zh-CN" altLang="en-US" sz="1050" b="1" dirty="0"/>
          </a:p>
        </p:txBody>
      </p:sp>
      <p:sp>
        <p:nvSpPr>
          <p:cNvPr id="72" name="文本框 71"/>
          <p:cNvSpPr txBox="1"/>
          <p:nvPr>
            <p:custDataLst>
              <p:tags r:id="rId66"/>
            </p:custDataLst>
          </p:nvPr>
        </p:nvSpPr>
        <p:spPr>
          <a:xfrm>
            <a:off x="8012595" y="3312814"/>
            <a:ext cx="826209" cy="252730"/>
          </a:xfrm>
          <a:prstGeom prst="rect">
            <a:avLst/>
          </a:prstGeom>
          <a:noFill/>
        </p:spPr>
        <p:txBody>
          <a:bodyPr wrap="square" rtlCol="0">
            <a:spAutoFit/>
          </a:bodyPr>
          <a:p>
            <a:r>
              <a:rPr lang="zh-CN" altLang="en-US" sz="1050" b="1" dirty="0"/>
              <a:t>高于</a:t>
            </a:r>
            <a:r>
              <a:rPr lang="en-US" altLang="zh-CN" sz="1050" b="1" dirty="0"/>
              <a:t>80.5k</a:t>
            </a:r>
            <a:endParaRPr lang="zh-CN" altLang="en-US" sz="1050" b="1" dirty="0"/>
          </a:p>
        </p:txBody>
      </p:sp>
      <p:sp>
        <p:nvSpPr>
          <p:cNvPr id="73" name="文本框 72"/>
          <p:cNvSpPr txBox="1"/>
          <p:nvPr>
            <p:custDataLst>
              <p:tags r:id="rId67"/>
            </p:custDataLst>
          </p:nvPr>
        </p:nvSpPr>
        <p:spPr>
          <a:xfrm>
            <a:off x="1583514" y="3343087"/>
            <a:ext cx="1035250" cy="252730"/>
          </a:xfrm>
          <a:prstGeom prst="rect">
            <a:avLst/>
          </a:prstGeom>
          <a:noFill/>
        </p:spPr>
        <p:txBody>
          <a:bodyPr wrap="square" rtlCol="0">
            <a:spAutoFit/>
          </a:bodyPr>
          <a:p>
            <a:r>
              <a:rPr lang="zh-CN" altLang="en-US" sz="1050" b="1" dirty="0"/>
              <a:t>单身，离婚</a:t>
            </a:r>
            <a:endParaRPr lang="zh-CN" altLang="en-US" sz="1050" b="1" dirty="0"/>
          </a:p>
        </p:txBody>
      </p:sp>
      <p:sp>
        <p:nvSpPr>
          <p:cNvPr id="74" name="文本框 73"/>
          <p:cNvSpPr txBox="1"/>
          <p:nvPr>
            <p:custDataLst>
              <p:tags r:id="rId68"/>
            </p:custDataLst>
          </p:nvPr>
        </p:nvSpPr>
        <p:spPr>
          <a:xfrm>
            <a:off x="3856695" y="4722097"/>
            <a:ext cx="1035250" cy="252730"/>
          </a:xfrm>
          <a:prstGeom prst="rect">
            <a:avLst/>
          </a:prstGeom>
          <a:noFill/>
        </p:spPr>
        <p:txBody>
          <a:bodyPr wrap="square" rtlCol="0">
            <a:spAutoFit/>
          </a:bodyPr>
          <a:p>
            <a:r>
              <a:rPr lang="zh-CN" altLang="en-US" sz="1050" b="1" dirty="0"/>
              <a:t>单身，离婚</a:t>
            </a:r>
            <a:endParaRPr lang="zh-CN" altLang="en-US" sz="1050" b="1" dirty="0"/>
          </a:p>
        </p:txBody>
      </p:sp>
      <p:sp>
        <p:nvSpPr>
          <p:cNvPr id="75" name="文本框 74"/>
          <p:cNvSpPr txBox="1"/>
          <p:nvPr>
            <p:custDataLst>
              <p:tags r:id="rId69"/>
            </p:custDataLst>
          </p:nvPr>
        </p:nvSpPr>
        <p:spPr>
          <a:xfrm>
            <a:off x="3135404" y="4729294"/>
            <a:ext cx="530649" cy="252730"/>
          </a:xfrm>
          <a:prstGeom prst="rect">
            <a:avLst/>
          </a:prstGeom>
          <a:noFill/>
        </p:spPr>
        <p:txBody>
          <a:bodyPr wrap="square" rtlCol="0">
            <a:spAutoFit/>
          </a:bodyPr>
          <a:p>
            <a:r>
              <a:rPr lang="zh-CN" altLang="en-US" sz="1050" b="1" dirty="0"/>
              <a:t>已婚</a:t>
            </a:r>
            <a:endParaRPr lang="zh-CN" altLang="en-US" sz="1050" b="1" dirty="0"/>
          </a:p>
        </p:txBody>
      </p:sp>
      <p:sp>
        <p:nvSpPr>
          <p:cNvPr id="76" name="文本框 75"/>
          <p:cNvSpPr txBox="1"/>
          <p:nvPr>
            <p:custDataLst>
              <p:tags r:id="rId70"/>
            </p:custDataLst>
          </p:nvPr>
        </p:nvSpPr>
        <p:spPr>
          <a:xfrm>
            <a:off x="6312727" y="4699733"/>
            <a:ext cx="1035250" cy="252730"/>
          </a:xfrm>
          <a:prstGeom prst="rect">
            <a:avLst/>
          </a:prstGeom>
          <a:noFill/>
        </p:spPr>
        <p:txBody>
          <a:bodyPr wrap="square" rtlCol="0">
            <a:spAutoFit/>
          </a:bodyPr>
          <a:p>
            <a:r>
              <a:rPr lang="zh-CN" altLang="en-US" sz="1050" b="1" dirty="0"/>
              <a:t>单身，离婚</a:t>
            </a:r>
            <a:endParaRPr lang="zh-CN" altLang="en-US" sz="1050" b="1" dirty="0"/>
          </a:p>
        </p:txBody>
      </p:sp>
      <p:sp>
        <p:nvSpPr>
          <p:cNvPr id="77" name="文本框 76"/>
          <p:cNvSpPr txBox="1"/>
          <p:nvPr>
            <p:custDataLst>
              <p:tags r:id="rId71"/>
            </p:custDataLst>
          </p:nvPr>
        </p:nvSpPr>
        <p:spPr>
          <a:xfrm>
            <a:off x="7170206" y="4697014"/>
            <a:ext cx="530649" cy="252730"/>
          </a:xfrm>
          <a:prstGeom prst="rect">
            <a:avLst/>
          </a:prstGeom>
          <a:noFill/>
        </p:spPr>
        <p:txBody>
          <a:bodyPr wrap="square" rtlCol="0">
            <a:spAutoFit/>
          </a:bodyPr>
          <a:p>
            <a:r>
              <a:rPr lang="zh-CN" altLang="en-US" sz="1050" b="1" dirty="0"/>
              <a:t>已婚</a:t>
            </a:r>
            <a:endParaRPr lang="zh-CN" altLang="en-US" sz="1050" b="1" dirty="0"/>
          </a:p>
        </p:txBody>
      </p:sp>
      <p:sp>
        <p:nvSpPr>
          <p:cNvPr id="78" name="文本框 77"/>
          <p:cNvSpPr txBox="1"/>
          <p:nvPr>
            <p:custDataLst>
              <p:tags r:id="rId72"/>
            </p:custDataLst>
          </p:nvPr>
        </p:nvSpPr>
        <p:spPr>
          <a:xfrm>
            <a:off x="3784374" y="3396390"/>
            <a:ext cx="369969" cy="252730"/>
          </a:xfrm>
          <a:prstGeom prst="rect">
            <a:avLst/>
          </a:prstGeom>
          <a:noFill/>
        </p:spPr>
        <p:txBody>
          <a:bodyPr wrap="square" rtlCol="0">
            <a:spAutoFit/>
          </a:bodyPr>
          <a:p>
            <a:r>
              <a:rPr lang="zh-CN" altLang="en-US" sz="1050" b="1" dirty="0"/>
              <a:t>否</a:t>
            </a:r>
            <a:endParaRPr lang="zh-CN" altLang="en-US" sz="1050" b="1" dirty="0"/>
          </a:p>
        </p:txBody>
      </p:sp>
      <p:sp>
        <p:nvSpPr>
          <p:cNvPr id="79" name="文本框 78"/>
          <p:cNvSpPr txBox="1"/>
          <p:nvPr>
            <p:custDataLst>
              <p:tags r:id="rId73"/>
            </p:custDataLst>
          </p:nvPr>
        </p:nvSpPr>
        <p:spPr>
          <a:xfrm>
            <a:off x="5055519" y="3364716"/>
            <a:ext cx="530649" cy="252730"/>
          </a:xfrm>
          <a:prstGeom prst="rect">
            <a:avLst/>
          </a:prstGeom>
          <a:noFill/>
        </p:spPr>
        <p:txBody>
          <a:bodyPr wrap="square" rtlCol="0">
            <a:spAutoFit/>
          </a:bodyPr>
          <a:p>
            <a:r>
              <a:rPr lang="zh-CN" altLang="en-US" sz="1050" b="1" dirty="0"/>
              <a:t>是</a:t>
            </a:r>
            <a:endParaRPr lang="zh-CN" altLang="en-US" sz="1050" b="1" dirty="0"/>
          </a:p>
        </p:txBody>
      </p:sp>
      <p:sp>
        <p:nvSpPr>
          <p:cNvPr id="80" name="文本框 79"/>
          <p:cNvSpPr txBox="1"/>
          <p:nvPr>
            <p:custDataLst>
              <p:tags r:id="rId74"/>
            </p:custDataLst>
          </p:nvPr>
        </p:nvSpPr>
        <p:spPr>
          <a:xfrm>
            <a:off x="8805373" y="3961913"/>
            <a:ext cx="369969" cy="252730"/>
          </a:xfrm>
          <a:prstGeom prst="rect">
            <a:avLst/>
          </a:prstGeom>
          <a:noFill/>
        </p:spPr>
        <p:txBody>
          <a:bodyPr wrap="square" rtlCol="0">
            <a:spAutoFit/>
          </a:bodyPr>
          <a:p>
            <a:r>
              <a:rPr lang="zh-CN" altLang="en-US" sz="1050" b="1" dirty="0"/>
              <a:t>否</a:t>
            </a:r>
            <a:endParaRPr lang="zh-CN" altLang="en-US" sz="1050" b="1" dirty="0"/>
          </a:p>
        </p:txBody>
      </p:sp>
      <p:sp>
        <p:nvSpPr>
          <p:cNvPr id="81" name="文本框 80"/>
          <p:cNvSpPr txBox="1"/>
          <p:nvPr>
            <p:custDataLst>
              <p:tags r:id="rId75"/>
            </p:custDataLst>
          </p:nvPr>
        </p:nvSpPr>
        <p:spPr>
          <a:xfrm>
            <a:off x="7791493" y="3926666"/>
            <a:ext cx="368922" cy="252730"/>
          </a:xfrm>
          <a:prstGeom prst="rect">
            <a:avLst/>
          </a:prstGeom>
          <a:noFill/>
        </p:spPr>
        <p:txBody>
          <a:bodyPr wrap="square" rtlCol="0">
            <a:spAutoFit/>
          </a:bodyPr>
          <a:p>
            <a:r>
              <a:rPr lang="zh-CN" altLang="en-US" sz="1050" b="1" dirty="0"/>
              <a:t>是</a:t>
            </a:r>
            <a:endParaRPr lang="zh-CN" altLang="en-US" sz="1050" b="1" dirty="0"/>
          </a:p>
        </p:txBody>
      </p:sp>
      <p:sp>
        <p:nvSpPr>
          <p:cNvPr id="82" name="文本框 81"/>
          <p:cNvSpPr txBox="1"/>
          <p:nvPr>
            <p:custDataLst>
              <p:tags r:id="rId76"/>
            </p:custDataLst>
          </p:nvPr>
        </p:nvSpPr>
        <p:spPr>
          <a:xfrm>
            <a:off x="4133449" y="3972772"/>
            <a:ext cx="368922" cy="252730"/>
          </a:xfrm>
          <a:prstGeom prst="rect">
            <a:avLst/>
          </a:prstGeom>
          <a:noFill/>
        </p:spPr>
        <p:txBody>
          <a:bodyPr wrap="square" rtlCol="0">
            <a:spAutoFit/>
          </a:bodyPr>
          <a:p>
            <a:r>
              <a:rPr lang="zh-CN" altLang="en-US" sz="1050" b="1" dirty="0"/>
              <a:t>是</a:t>
            </a:r>
            <a:endParaRPr lang="zh-CN" altLang="en-US" sz="1050" b="1" dirty="0"/>
          </a:p>
        </p:txBody>
      </p:sp>
      <p:sp>
        <p:nvSpPr>
          <p:cNvPr id="83" name="文本框 82"/>
          <p:cNvSpPr txBox="1"/>
          <p:nvPr>
            <p:custDataLst>
              <p:tags r:id="rId77"/>
            </p:custDataLst>
          </p:nvPr>
        </p:nvSpPr>
        <p:spPr>
          <a:xfrm>
            <a:off x="3258048" y="3923732"/>
            <a:ext cx="369969" cy="252730"/>
          </a:xfrm>
          <a:prstGeom prst="rect">
            <a:avLst/>
          </a:prstGeom>
          <a:noFill/>
        </p:spPr>
        <p:txBody>
          <a:bodyPr wrap="square" rtlCol="0">
            <a:spAutoFit/>
          </a:bodyPr>
          <a:p>
            <a:r>
              <a:rPr lang="zh-CN" altLang="en-US" sz="1050" b="1" dirty="0"/>
              <a:t>否</a:t>
            </a:r>
            <a:endParaRPr lang="zh-CN" altLang="en-US" sz="1050" b="1" dirty="0"/>
          </a:p>
        </p:txBody>
      </p:sp>
      <p:sp>
        <p:nvSpPr>
          <p:cNvPr id="84" name="文本框 83"/>
          <p:cNvSpPr txBox="1"/>
          <p:nvPr>
            <p:custDataLst>
              <p:tags r:id="rId78"/>
            </p:custDataLst>
          </p:nvPr>
        </p:nvSpPr>
        <p:spPr>
          <a:xfrm>
            <a:off x="2083984" y="3908073"/>
            <a:ext cx="369969" cy="252730"/>
          </a:xfrm>
          <a:prstGeom prst="rect">
            <a:avLst/>
          </a:prstGeom>
          <a:noFill/>
        </p:spPr>
        <p:txBody>
          <a:bodyPr wrap="square" rtlCol="0">
            <a:spAutoFit/>
          </a:bodyPr>
          <a:p>
            <a:r>
              <a:rPr lang="zh-CN" altLang="en-US" sz="1050" b="1" dirty="0"/>
              <a:t>否</a:t>
            </a:r>
            <a:endParaRPr lang="zh-CN" altLang="en-US" sz="1050" b="1" dirty="0"/>
          </a:p>
        </p:txBody>
      </p:sp>
      <p:sp>
        <p:nvSpPr>
          <p:cNvPr id="85" name="文本框 84"/>
          <p:cNvSpPr txBox="1"/>
          <p:nvPr>
            <p:custDataLst>
              <p:tags r:id="rId79"/>
            </p:custDataLst>
          </p:nvPr>
        </p:nvSpPr>
        <p:spPr>
          <a:xfrm>
            <a:off x="1092670" y="3910625"/>
            <a:ext cx="368922" cy="252730"/>
          </a:xfrm>
          <a:prstGeom prst="rect">
            <a:avLst/>
          </a:prstGeom>
          <a:noFill/>
        </p:spPr>
        <p:txBody>
          <a:bodyPr wrap="square" rtlCol="0">
            <a:spAutoFit/>
          </a:bodyPr>
          <a:p>
            <a:r>
              <a:rPr lang="zh-CN" altLang="en-US" sz="1050" b="1" dirty="0"/>
              <a:t>是</a:t>
            </a:r>
            <a:endParaRPr lang="zh-CN" altLang="en-US" sz="1050" b="1" dirty="0"/>
          </a:p>
        </p:txBody>
      </p:sp>
      <p:cxnSp>
        <p:nvCxnSpPr>
          <p:cNvPr id="87" name="直接连接符 86"/>
          <p:cNvCxnSpPr/>
          <p:nvPr>
            <p:custDataLst>
              <p:tags r:id="rId80"/>
            </p:custDataLst>
          </p:nvPr>
        </p:nvCxnSpPr>
        <p:spPr>
          <a:xfrm>
            <a:off x="1092670" y="5435031"/>
            <a:ext cx="3579089" cy="507802"/>
          </a:xfrm>
          <a:prstGeom prst="line">
            <a:avLst/>
          </a:prstGeom>
        </p:spPr>
        <p:style>
          <a:lnRef idx="1">
            <a:schemeClr val="dk1"/>
          </a:lnRef>
          <a:fillRef idx="0">
            <a:schemeClr val="dk1"/>
          </a:fillRef>
          <a:effectRef idx="0">
            <a:schemeClr val="dk1"/>
          </a:effectRef>
          <a:fontRef idx="minor">
            <a:schemeClr val="tx1"/>
          </a:fontRef>
        </p:style>
      </p:cxnSp>
      <p:cxnSp>
        <p:nvCxnSpPr>
          <p:cNvPr id="88" name="直接连接符 87"/>
          <p:cNvCxnSpPr/>
          <p:nvPr>
            <p:custDataLst>
              <p:tags r:id="rId81"/>
            </p:custDataLst>
          </p:nvPr>
        </p:nvCxnSpPr>
        <p:spPr>
          <a:xfrm>
            <a:off x="4671759" y="5062590"/>
            <a:ext cx="0" cy="880243"/>
          </a:xfrm>
          <a:prstGeom prst="line">
            <a:avLst/>
          </a:prstGeom>
        </p:spPr>
        <p:style>
          <a:lnRef idx="1">
            <a:schemeClr val="dk1"/>
          </a:lnRef>
          <a:fillRef idx="0">
            <a:schemeClr val="dk1"/>
          </a:fillRef>
          <a:effectRef idx="0">
            <a:schemeClr val="dk1"/>
          </a:effectRef>
          <a:fontRef idx="minor">
            <a:schemeClr val="tx1"/>
          </a:fontRef>
        </p:style>
      </p:cxnSp>
      <p:cxnSp>
        <p:nvCxnSpPr>
          <p:cNvPr id="92" name="直接连接符 91"/>
          <p:cNvCxnSpPr/>
          <p:nvPr>
            <p:custDataLst>
              <p:tags r:id="rId82"/>
            </p:custDataLst>
          </p:nvPr>
        </p:nvCxnSpPr>
        <p:spPr>
          <a:xfrm flipV="1">
            <a:off x="4651051" y="5399114"/>
            <a:ext cx="3494677" cy="540012"/>
          </a:xfrm>
          <a:prstGeom prst="line">
            <a:avLst/>
          </a:prstGeom>
        </p:spPr>
        <p:style>
          <a:lnRef idx="1">
            <a:schemeClr val="dk1"/>
          </a:lnRef>
          <a:fillRef idx="0">
            <a:schemeClr val="dk1"/>
          </a:fillRef>
          <a:effectRef idx="0">
            <a:schemeClr val="dk1"/>
          </a:effectRef>
          <a:fontRef idx="minor">
            <a:schemeClr val="tx1"/>
          </a:fontRef>
        </p:style>
      </p:cxnSp>
      <p:sp>
        <p:nvSpPr>
          <p:cNvPr id="96" name="文本框 95"/>
          <p:cNvSpPr txBox="1"/>
          <p:nvPr>
            <p:custDataLst>
              <p:tags r:id="rId83"/>
            </p:custDataLst>
          </p:nvPr>
        </p:nvSpPr>
        <p:spPr>
          <a:xfrm>
            <a:off x="1597038" y="5628817"/>
            <a:ext cx="799364" cy="252730"/>
          </a:xfrm>
          <a:prstGeom prst="rect">
            <a:avLst/>
          </a:prstGeom>
          <a:noFill/>
        </p:spPr>
        <p:txBody>
          <a:bodyPr wrap="square" rtlCol="0">
            <a:spAutoFit/>
          </a:bodyPr>
          <a:p>
            <a:r>
              <a:rPr lang="zh-CN" altLang="en-US" sz="1050" b="1" dirty="0"/>
              <a:t>预测结果</a:t>
            </a:r>
            <a:r>
              <a:rPr lang="en-US" altLang="zh-CN" sz="1050" b="1" dirty="0"/>
              <a:t>1</a:t>
            </a:r>
            <a:endParaRPr lang="zh-CN" altLang="en-US" sz="1050" b="1" dirty="0"/>
          </a:p>
        </p:txBody>
      </p:sp>
      <p:sp>
        <p:nvSpPr>
          <p:cNvPr id="97" name="文本框 96"/>
          <p:cNvSpPr txBox="1"/>
          <p:nvPr>
            <p:custDataLst>
              <p:tags r:id="rId84"/>
            </p:custDataLst>
          </p:nvPr>
        </p:nvSpPr>
        <p:spPr>
          <a:xfrm>
            <a:off x="6733201" y="5665758"/>
            <a:ext cx="799364" cy="252730"/>
          </a:xfrm>
          <a:prstGeom prst="rect">
            <a:avLst/>
          </a:prstGeom>
          <a:noFill/>
        </p:spPr>
        <p:txBody>
          <a:bodyPr wrap="square" rtlCol="0">
            <a:spAutoFit/>
          </a:bodyPr>
          <a:p>
            <a:r>
              <a:rPr lang="zh-CN" altLang="en-US" sz="1050" b="1" dirty="0"/>
              <a:t>预测结果</a:t>
            </a:r>
            <a:r>
              <a:rPr lang="en-US" altLang="zh-CN" sz="1050" b="1" dirty="0"/>
              <a:t>3</a:t>
            </a:r>
            <a:endParaRPr lang="zh-CN" altLang="en-US" sz="1050" b="1" dirty="0"/>
          </a:p>
        </p:txBody>
      </p:sp>
      <p:sp>
        <p:nvSpPr>
          <p:cNvPr id="98" name="文本框 97"/>
          <p:cNvSpPr txBox="1"/>
          <p:nvPr>
            <p:custDataLst>
              <p:tags r:id="rId85"/>
            </p:custDataLst>
          </p:nvPr>
        </p:nvSpPr>
        <p:spPr>
          <a:xfrm>
            <a:off x="4291375" y="5338482"/>
            <a:ext cx="799364" cy="252730"/>
          </a:xfrm>
          <a:prstGeom prst="rect">
            <a:avLst/>
          </a:prstGeom>
          <a:noFill/>
        </p:spPr>
        <p:txBody>
          <a:bodyPr wrap="square" rtlCol="0">
            <a:spAutoFit/>
          </a:bodyPr>
          <a:p>
            <a:r>
              <a:rPr lang="zh-CN" altLang="en-US" sz="1050" b="1" dirty="0"/>
              <a:t>预测结果</a:t>
            </a:r>
            <a:r>
              <a:rPr lang="en-US" altLang="zh-CN" sz="1050" b="1" dirty="0"/>
              <a:t>2</a:t>
            </a:r>
            <a:endParaRPr lang="zh-CN" altLang="en-US" sz="1050" b="1" dirty="0"/>
          </a:p>
        </p:txBody>
      </p:sp>
      <p:sp>
        <p:nvSpPr>
          <p:cNvPr id="100" name="文本框 99"/>
          <p:cNvSpPr txBox="1"/>
          <p:nvPr>
            <p:custDataLst>
              <p:tags r:id="rId86"/>
            </p:custDataLst>
          </p:nvPr>
        </p:nvSpPr>
        <p:spPr>
          <a:xfrm>
            <a:off x="3960645" y="6045771"/>
            <a:ext cx="1953512" cy="252730"/>
          </a:xfrm>
          <a:prstGeom prst="rect">
            <a:avLst/>
          </a:prstGeom>
          <a:noFill/>
        </p:spPr>
        <p:txBody>
          <a:bodyPr wrap="square" rtlCol="0">
            <a:spAutoFit/>
          </a:bodyPr>
          <a:p>
            <a:r>
              <a:rPr lang="zh-CN" altLang="en-US" sz="1050" b="1" dirty="0"/>
              <a:t>随机森林模型预测结果</a:t>
            </a:r>
            <a:endParaRPr lang="zh-CN" altLang="en-US" sz="1050" b="1" dirty="0"/>
          </a:p>
        </p:txBody>
      </p:sp>
      <p:sp>
        <p:nvSpPr>
          <p:cNvPr id="101" name="文本框 100"/>
          <p:cNvSpPr txBox="1"/>
          <p:nvPr>
            <p:custDataLst>
              <p:tags r:id="rId87"/>
            </p:custDataLst>
          </p:nvPr>
        </p:nvSpPr>
        <p:spPr>
          <a:xfrm>
            <a:off x="3527903" y="6470929"/>
            <a:ext cx="2547544" cy="306705"/>
          </a:xfrm>
          <a:prstGeom prst="rect">
            <a:avLst/>
          </a:prstGeom>
          <a:noFill/>
        </p:spPr>
        <p:txBody>
          <a:bodyPr wrap="square" rtlCol="0">
            <a:spAutoFit/>
          </a:bodyPr>
          <a:p>
            <a:pPr algn="ctr"/>
            <a:r>
              <a:rPr lang="zh-CN" altLang="en-US" sz="1400" b="1" dirty="0"/>
              <a:t>随机森林模型</a:t>
            </a:r>
            <a:endParaRPr lang="zh-CN" altLang="en-US" sz="1400" b="1"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随机</a:t>
            </a:r>
            <a:r>
              <a:rPr lang="zh-CN" altLang="en-US" b="1" dirty="0" smtClean="0">
                <a:latin typeface="黑体" panose="02010609060101010101" pitchFamily="49" charset="-122"/>
                <a:ea typeface="黑体" panose="02010609060101010101" pitchFamily="49" charset="-122"/>
              </a:rPr>
              <a:t>森林</a:t>
            </a:r>
            <a:endParaRPr lang="en-US" altLang="zh-CN" b="1"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smtClean="0">
                    <a:latin typeface="黑体" panose="02010609060101010101" pitchFamily="49" charset="-122"/>
                    <a:ea typeface="黑体" panose="02010609060101010101" pitchFamily="49" charset="-122"/>
                  </a:rPr>
                  <a:t>模型结构</a:t>
                </a:r>
                <a:endParaRPr lang="en-US" altLang="zh-CN" sz="2400" dirty="0">
                  <a:latin typeface="+mn-ea"/>
                  <a:cs typeface="+mn-ea"/>
                </a:endParaRPr>
              </a:p>
              <a:p>
                <a:pPr lvl="1"/>
                <a:r>
                  <a:rPr lang="zh-CN" altLang="zh-CN" sz="2400" dirty="0">
                    <a:latin typeface="+mn-ea"/>
                    <a:cs typeface="+mn-ea"/>
                  </a:rPr>
                  <a:t>对于输入样本</a:t>
                </a:r>
                <a14:m>
                  <m:oMath xmlns:m="http://schemas.openxmlformats.org/officeDocument/2006/math">
                    <m:r>
                      <a:rPr lang="en-US" altLang="zh-CN" sz="2400">
                        <a:latin typeface="Cambria Math" panose="02040503050406030204"/>
                        <a:cs typeface="+mn-ea"/>
                      </a:rPr>
                      <m:t>𝑋</m:t>
                    </m:r>
                    <m:r>
                      <a:rPr lang="en-US" altLang="zh-CN" sz="2400">
                        <a:latin typeface="Cambria Math" panose="02040503050406030204"/>
                        <a:cs typeface="+mn-ea"/>
                      </a:rPr>
                      <m:t>={</m:t>
                    </m:r>
                    <m:r>
                      <a:rPr lang="zh-CN" altLang="zh-CN" sz="2400">
                        <a:latin typeface="Cambria Math" panose="02040503050406030204"/>
                        <a:cs typeface="+mn-ea"/>
                      </a:rPr>
                      <m:t>婚姻状况</m:t>
                    </m:r>
                    <m:r>
                      <a:rPr lang="en-US" altLang="zh-CN" sz="2400">
                        <a:latin typeface="Cambria Math" panose="02040503050406030204"/>
                        <a:cs typeface="+mn-ea"/>
                      </a:rPr>
                      <m:t>=</m:t>
                    </m:r>
                    <m:r>
                      <a:rPr lang="zh-CN" altLang="zh-CN" sz="2400">
                        <a:latin typeface="Cambria Math" panose="02040503050406030204"/>
                        <a:cs typeface="+mn-ea"/>
                      </a:rPr>
                      <m:t>单身，是否有房</m:t>
                    </m:r>
                    <m:r>
                      <a:rPr lang="en-US" altLang="zh-CN" sz="2400">
                        <a:latin typeface="Cambria Math" panose="02040503050406030204"/>
                        <a:cs typeface="+mn-ea"/>
                      </a:rPr>
                      <m:t>=</m:t>
                    </m:r>
                    <m:r>
                      <a:rPr lang="zh-CN" altLang="zh-CN" sz="2400">
                        <a:latin typeface="Cambria Math" panose="02040503050406030204"/>
                        <a:cs typeface="+mn-ea"/>
                      </a:rPr>
                      <m:t>有，年收入</m:t>
                    </m:r>
                    <m:r>
                      <a:rPr lang="en-US" altLang="zh-CN" sz="2400">
                        <a:latin typeface="Cambria Math" panose="02040503050406030204"/>
                        <a:cs typeface="+mn-ea"/>
                      </a:rPr>
                      <m:t>=</m:t>
                    </m:r>
                    <m:r>
                      <a:rPr lang="en-US" altLang="zh-CN" sz="2400">
                        <a:latin typeface="Cambria Math" panose="02040503050406030204"/>
                        <a:cs typeface="+mn-ea"/>
                      </a:rPr>
                      <m:t>67</m:t>
                    </m:r>
                    <m:r>
                      <a:rPr lang="en-US" altLang="zh-CN" sz="2400">
                        <a:latin typeface="Cambria Math" panose="02040503050406030204"/>
                        <a:cs typeface="+mn-ea"/>
                      </a:rPr>
                      <m:t>.</m:t>
                    </m:r>
                    <m:r>
                      <a:rPr lang="en-US" altLang="zh-CN" sz="2400">
                        <a:latin typeface="Cambria Math" panose="02040503050406030204"/>
                        <a:cs typeface="+mn-ea"/>
                      </a:rPr>
                      <m:t>2</m:t>
                    </m:r>
                    <m:r>
                      <m:rPr>
                        <m:sty m:val="p"/>
                      </m:rPr>
                      <a:rPr lang="en-US" altLang="zh-CN" sz="2400">
                        <a:latin typeface="Cambria Math" panose="02040503050406030204"/>
                        <a:cs typeface="+mn-ea"/>
                      </a:rPr>
                      <m:t>k</m:t>
                    </m:r>
                    <m:r>
                      <a:rPr lang="en-US" altLang="zh-CN" sz="2400">
                        <a:latin typeface="Cambria Math" panose="02040503050406030204"/>
                        <a:cs typeface="+mn-ea"/>
                      </a:rPr>
                      <m:t>}</m:t>
                    </m:r>
                  </m:oMath>
                </a14:m>
                <a:r>
                  <a:rPr lang="zh-CN" altLang="zh-CN" sz="2400" dirty="0" smtClean="0">
                    <a:latin typeface="+mn-ea"/>
                    <a:cs typeface="+mn-ea"/>
                  </a:rPr>
                  <a:t>，图</a:t>
                </a:r>
                <a:r>
                  <a:rPr lang="zh-CN" altLang="zh-CN" sz="2400" dirty="0">
                    <a:latin typeface="+mn-ea"/>
                    <a:cs typeface="+mn-ea"/>
                  </a:rPr>
                  <a:t>所示随机森林模型对该样本的预测输出应为“是”，表示该客户可能会拖欠贷款。这是由于尽管图中最右侧决策树对该样本的预测值为“是”，但其它两棵决策树对该样本的预测值均为“否”，故根据相对多数投票法可得随机森林模型的预测输出为</a:t>
                </a:r>
                <a:r>
                  <a:rPr lang="zh-CN" altLang="zh-CN" sz="2400" dirty="0" smtClean="0">
                    <a:latin typeface="+mn-ea"/>
                    <a:cs typeface="+mn-ea"/>
                  </a:rPr>
                  <a:t>“否”</a:t>
                </a:r>
                <a:endParaRPr lang="en-US" altLang="zh-CN" sz="2400" dirty="0">
                  <a:latin typeface="+mn-ea"/>
                  <a:cs typeface="+mn-ea"/>
                </a:endParaRPr>
              </a:p>
            </p:txBody>
          </p:sp>
        </mc:Choice>
        <mc:Fallback>
          <p:sp>
            <p:nvSpPr>
              <p:cNvPr id="3" name="副标题 2"/>
              <p:cNvSpPr>
                <a:spLocks noRot="1" noChangeAspect="1" noMove="1" noResize="1" noEditPoints="1" noAdjustHandles="1" noChangeArrowheads="1" noChangeShapeType="1" noTextEdit="1"/>
              </p:cNvSpPr>
              <p:nvPr>
                <p:ph type="subTitle" idx="4294967295"/>
              </p:nvPr>
            </p:nvSpPr>
            <p:spPr>
              <a:xfrm>
                <a:off x="395536" y="1124744"/>
                <a:ext cx="8352928" cy="5256584"/>
              </a:xfrm>
              <a:prstGeom prst="rect">
                <a:avLst/>
              </a:prstGeom>
              <a:blipFill rotWithShape="1">
                <a:blip r:embed="rId1"/>
                <a:stretch>
                  <a:fillRect l="-7" t="-3" r="1" b="4"/>
                </a:stretch>
              </a:blipFill>
            </p:spPr>
            <p:txBody>
              <a:bodyPr/>
              <a:lstStyle/>
              <a:p>
                <a:r>
                  <a:rPr lang="zh-CN" altLang="en-US">
                    <a:noFill/>
                  </a:rPr>
                  <a:t> </a:t>
                </a:r>
              </a:p>
            </p:txBody>
          </p:sp>
        </mc:Fallback>
      </mc:AlternateContent>
      <p:grpSp>
        <p:nvGrpSpPr>
          <p:cNvPr id="24637" name="组合 24636"/>
          <p:cNvGrpSpPr/>
          <p:nvPr/>
        </p:nvGrpSpPr>
        <p:grpSpPr>
          <a:xfrm>
            <a:off x="1194088" y="4251770"/>
            <a:ext cx="7560840" cy="2558116"/>
            <a:chOff x="356926" y="2853888"/>
            <a:chExt cx="8774870" cy="3636923"/>
          </a:xfrm>
        </p:grpSpPr>
        <p:sp>
          <p:nvSpPr>
            <p:cNvPr id="4" name="椭圆 3"/>
            <p:cNvSpPr/>
            <p:nvPr>
              <p:custDataLst>
                <p:tags r:id="rId2"/>
              </p:custDataLst>
            </p:nvPr>
          </p:nvSpPr>
          <p:spPr>
            <a:xfrm rot="10800000">
              <a:off x="3154177" y="3941141"/>
              <a:ext cx="567817" cy="432048"/>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sz="1100" b="1"/>
            </a:p>
          </p:txBody>
        </p:sp>
        <p:sp>
          <p:nvSpPr>
            <p:cNvPr id="5" name="椭圆 4"/>
            <p:cNvSpPr/>
            <p:nvPr>
              <p:custDataLst>
                <p:tags r:id="rId3"/>
              </p:custDataLst>
            </p:nvPr>
          </p:nvSpPr>
          <p:spPr>
            <a:xfrm rot="10800000">
              <a:off x="3906598" y="3941141"/>
              <a:ext cx="567817" cy="432048"/>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sz="1100" b="1"/>
            </a:p>
          </p:txBody>
        </p:sp>
        <p:sp>
          <p:nvSpPr>
            <p:cNvPr id="6" name="椭圆 5"/>
            <p:cNvSpPr/>
            <p:nvPr>
              <p:custDataLst>
                <p:tags r:id="rId4"/>
              </p:custDataLst>
            </p:nvPr>
          </p:nvSpPr>
          <p:spPr>
            <a:xfrm rot="10800000">
              <a:off x="4757773" y="3941141"/>
              <a:ext cx="567817" cy="432048"/>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sz="1100" b="1"/>
            </a:p>
          </p:txBody>
        </p:sp>
        <p:sp>
          <p:nvSpPr>
            <p:cNvPr id="7" name="椭圆 6"/>
            <p:cNvSpPr/>
            <p:nvPr>
              <p:custDataLst>
                <p:tags r:id="rId5"/>
              </p:custDataLst>
            </p:nvPr>
          </p:nvSpPr>
          <p:spPr>
            <a:xfrm rot="10800000">
              <a:off x="5498380" y="3941141"/>
              <a:ext cx="567817" cy="432048"/>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sz="1100" b="1"/>
            </a:p>
          </p:txBody>
        </p:sp>
        <p:sp>
          <p:nvSpPr>
            <p:cNvPr id="8" name="椭圆 7"/>
            <p:cNvSpPr/>
            <p:nvPr>
              <p:custDataLst>
                <p:tags r:id="rId6"/>
              </p:custDataLst>
            </p:nvPr>
          </p:nvSpPr>
          <p:spPr>
            <a:xfrm rot="10800000">
              <a:off x="6288005" y="3941141"/>
              <a:ext cx="567817" cy="432048"/>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sz="1100" b="1"/>
            </a:p>
          </p:txBody>
        </p:sp>
        <p:sp>
          <p:nvSpPr>
            <p:cNvPr id="9" name="椭圆 8"/>
            <p:cNvSpPr/>
            <p:nvPr>
              <p:custDataLst>
                <p:tags r:id="rId7"/>
              </p:custDataLst>
            </p:nvPr>
          </p:nvSpPr>
          <p:spPr>
            <a:xfrm rot="10800000">
              <a:off x="6976347" y="3941141"/>
              <a:ext cx="567817" cy="432048"/>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sz="1100" b="1"/>
            </a:p>
          </p:txBody>
        </p:sp>
        <p:sp>
          <p:nvSpPr>
            <p:cNvPr id="10" name="椭圆 9"/>
            <p:cNvSpPr/>
            <p:nvPr>
              <p:custDataLst>
                <p:tags r:id="rId8"/>
              </p:custDataLst>
            </p:nvPr>
          </p:nvSpPr>
          <p:spPr>
            <a:xfrm rot="10800000">
              <a:off x="7769971" y="3941141"/>
              <a:ext cx="567817" cy="432048"/>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sz="1100" b="1"/>
            </a:p>
          </p:txBody>
        </p:sp>
        <p:sp>
          <p:nvSpPr>
            <p:cNvPr id="11" name="椭圆 10"/>
            <p:cNvSpPr/>
            <p:nvPr>
              <p:custDataLst>
                <p:tags r:id="rId9"/>
              </p:custDataLst>
            </p:nvPr>
          </p:nvSpPr>
          <p:spPr>
            <a:xfrm rot="10800000">
              <a:off x="8481188" y="3941141"/>
              <a:ext cx="567817" cy="432048"/>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sz="1100" b="1"/>
            </a:p>
          </p:txBody>
        </p:sp>
        <p:sp>
          <p:nvSpPr>
            <p:cNvPr id="12" name="矩形 11"/>
            <p:cNvSpPr/>
            <p:nvPr>
              <p:custDataLst>
                <p:tags r:id="rId10"/>
              </p:custDataLst>
            </p:nvPr>
          </p:nvSpPr>
          <p:spPr>
            <a:xfrm rot="5400000">
              <a:off x="964559" y="2685662"/>
              <a:ext cx="360040" cy="720080"/>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sz="1100" b="1"/>
            </a:p>
          </p:txBody>
        </p:sp>
        <p:sp>
          <p:nvSpPr>
            <p:cNvPr id="13" name="矩形 12"/>
            <p:cNvSpPr/>
            <p:nvPr>
              <p:custDataLst>
                <p:tags r:id="rId11"/>
              </p:custDataLst>
            </p:nvPr>
          </p:nvSpPr>
          <p:spPr>
            <a:xfrm rot="5400000">
              <a:off x="1461988" y="3188881"/>
              <a:ext cx="360040" cy="720080"/>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sz="1100" b="1"/>
            </a:p>
          </p:txBody>
        </p:sp>
        <p:sp>
          <p:nvSpPr>
            <p:cNvPr id="14" name="矩形 13"/>
            <p:cNvSpPr/>
            <p:nvPr>
              <p:custDataLst>
                <p:tags r:id="rId12"/>
              </p:custDataLst>
            </p:nvPr>
          </p:nvSpPr>
          <p:spPr>
            <a:xfrm rot="5400000">
              <a:off x="1999809" y="3780486"/>
              <a:ext cx="360040" cy="720080"/>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sz="1100" b="1"/>
            </a:p>
          </p:txBody>
        </p:sp>
        <p:sp>
          <p:nvSpPr>
            <p:cNvPr id="15" name="椭圆 14"/>
            <p:cNvSpPr/>
            <p:nvPr>
              <p:custDataLst>
                <p:tags r:id="rId13"/>
              </p:custDataLst>
            </p:nvPr>
          </p:nvSpPr>
          <p:spPr>
            <a:xfrm rot="10800000">
              <a:off x="356926" y="3411495"/>
              <a:ext cx="567817" cy="432048"/>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sz="1100" b="1"/>
            </a:p>
          </p:txBody>
        </p:sp>
        <p:sp>
          <p:nvSpPr>
            <p:cNvPr id="16" name="椭圆 15"/>
            <p:cNvSpPr/>
            <p:nvPr>
              <p:custDataLst>
                <p:tags r:id="rId14"/>
              </p:custDataLst>
            </p:nvPr>
          </p:nvSpPr>
          <p:spPr>
            <a:xfrm rot="10800000">
              <a:off x="930175" y="3960506"/>
              <a:ext cx="567817" cy="432048"/>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sz="1100" b="1"/>
            </a:p>
          </p:txBody>
        </p:sp>
        <p:sp>
          <p:nvSpPr>
            <p:cNvPr id="17" name="椭圆 16"/>
            <p:cNvSpPr/>
            <p:nvPr>
              <p:custDataLst>
                <p:tags r:id="rId15"/>
              </p:custDataLst>
            </p:nvPr>
          </p:nvSpPr>
          <p:spPr>
            <a:xfrm rot="10800000">
              <a:off x="1497992" y="4547546"/>
              <a:ext cx="567817" cy="432048"/>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sz="1100" b="1"/>
            </a:p>
          </p:txBody>
        </p:sp>
        <p:sp>
          <p:nvSpPr>
            <p:cNvPr id="18" name="椭圆 17"/>
            <p:cNvSpPr/>
            <p:nvPr>
              <p:custDataLst>
                <p:tags r:id="rId16"/>
              </p:custDataLst>
            </p:nvPr>
          </p:nvSpPr>
          <p:spPr>
            <a:xfrm rot="10800000">
              <a:off x="2255960" y="4517779"/>
              <a:ext cx="567817" cy="432048"/>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sz="1100" b="1"/>
            </a:p>
          </p:txBody>
        </p:sp>
        <p:sp>
          <p:nvSpPr>
            <p:cNvPr id="19" name="矩形 18"/>
            <p:cNvSpPr/>
            <p:nvPr>
              <p:custDataLst>
                <p:tags r:id="rId17"/>
              </p:custDataLst>
            </p:nvPr>
          </p:nvSpPr>
          <p:spPr>
            <a:xfrm rot="5400000">
              <a:off x="4404964" y="2711111"/>
              <a:ext cx="360040" cy="720080"/>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sz="1100" b="1"/>
            </a:p>
          </p:txBody>
        </p:sp>
        <p:sp>
          <p:nvSpPr>
            <p:cNvPr id="20" name="矩形 19"/>
            <p:cNvSpPr/>
            <p:nvPr>
              <p:custDataLst>
                <p:tags r:id="rId18"/>
              </p:custDataLst>
            </p:nvPr>
          </p:nvSpPr>
          <p:spPr>
            <a:xfrm rot="5400000">
              <a:off x="3662604" y="3287942"/>
              <a:ext cx="360040" cy="720080"/>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sz="1100" b="1"/>
            </a:p>
          </p:txBody>
        </p:sp>
        <p:sp>
          <p:nvSpPr>
            <p:cNvPr id="21" name="矩形 20"/>
            <p:cNvSpPr/>
            <p:nvPr>
              <p:custDataLst>
                <p:tags r:id="rId19"/>
              </p:custDataLst>
            </p:nvPr>
          </p:nvSpPr>
          <p:spPr>
            <a:xfrm rot="5400000">
              <a:off x="5250904" y="3267479"/>
              <a:ext cx="360040" cy="720080"/>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sz="1100" b="1"/>
            </a:p>
          </p:txBody>
        </p:sp>
        <p:sp>
          <p:nvSpPr>
            <p:cNvPr id="22" name="矩形 21"/>
            <p:cNvSpPr/>
            <p:nvPr>
              <p:custDataLst>
                <p:tags r:id="rId20"/>
              </p:custDataLst>
            </p:nvPr>
          </p:nvSpPr>
          <p:spPr>
            <a:xfrm rot="5400000">
              <a:off x="7351058" y="2673868"/>
              <a:ext cx="360040" cy="720080"/>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sz="1100" b="1"/>
            </a:p>
          </p:txBody>
        </p:sp>
        <p:sp>
          <p:nvSpPr>
            <p:cNvPr id="23" name="矩形 22"/>
            <p:cNvSpPr/>
            <p:nvPr>
              <p:custDataLst>
                <p:tags r:id="rId21"/>
              </p:custDataLst>
            </p:nvPr>
          </p:nvSpPr>
          <p:spPr>
            <a:xfrm rot="5400000">
              <a:off x="6645765" y="3242079"/>
              <a:ext cx="360040" cy="720080"/>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sz="1100" b="1"/>
            </a:p>
          </p:txBody>
        </p:sp>
        <p:sp>
          <p:nvSpPr>
            <p:cNvPr id="24" name="矩形 23"/>
            <p:cNvSpPr/>
            <p:nvPr>
              <p:custDataLst>
                <p:tags r:id="rId22"/>
              </p:custDataLst>
            </p:nvPr>
          </p:nvSpPr>
          <p:spPr>
            <a:xfrm rot="5400000">
              <a:off x="8234065" y="3221616"/>
              <a:ext cx="360040" cy="720080"/>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sz="1100" b="1"/>
            </a:p>
          </p:txBody>
        </p:sp>
        <p:sp>
          <p:nvSpPr>
            <p:cNvPr id="25" name="文本框 24"/>
            <p:cNvSpPr txBox="1"/>
            <p:nvPr>
              <p:custDataLst>
                <p:tags r:id="rId23"/>
              </p:custDataLst>
            </p:nvPr>
          </p:nvSpPr>
          <p:spPr>
            <a:xfrm>
              <a:off x="761020" y="2914149"/>
              <a:ext cx="857470" cy="326811"/>
            </a:xfrm>
            <a:prstGeom prst="rect">
              <a:avLst/>
            </a:prstGeom>
            <a:noFill/>
          </p:spPr>
          <p:txBody>
            <a:bodyPr wrap="square" rtlCol="0">
              <a:spAutoFit/>
            </a:bodyPr>
            <a:p>
              <a:r>
                <a:rPr lang="zh-CN" altLang="en-US" sz="900" b="1" dirty="0"/>
                <a:t>婚姻状况</a:t>
              </a:r>
              <a:endParaRPr lang="zh-CN" altLang="en-US" sz="900" b="1" dirty="0"/>
            </a:p>
          </p:txBody>
        </p:sp>
        <p:sp>
          <p:nvSpPr>
            <p:cNvPr id="26" name="文本框 25"/>
            <p:cNvSpPr txBox="1"/>
            <p:nvPr>
              <p:custDataLst>
                <p:tags r:id="rId24"/>
              </p:custDataLst>
            </p:nvPr>
          </p:nvSpPr>
          <p:spPr>
            <a:xfrm>
              <a:off x="3444202" y="3515446"/>
              <a:ext cx="903746" cy="326811"/>
            </a:xfrm>
            <a:prstGeom prst="rect">
              <a:avLst/>
            </a:prstGeom>
            <a:noFill/>
          </p:spPr>
          <p:txBody>
            <a:bodyPr wrap="square" rtlCol="0">
              <a:spAutoFit/>
            </a:bodyPr>
            <a:p>
              <a:r>
                <a:rPr lang="zh-CN" altLang="en-US" sz="900" b="1" dirty="0"/>
                <a:t>婚姻状况</a:t>
              </a:r>
              <a:endParaRPr lang="zh-CN" altLang="en-US" sz="900" b="1" dirty="0"/>
            </a:p>
          </p:txBody>
        </p:sp>
        <p:sp>
          <p:nvSpPr>
            <p:cNvPr id="27" name="文本框 26"/>
            <p:cNvSpPr txBox="1"/>
            <p:nvPr>
              <p:custDataLst>
                <p:tags r:id="rId25"/>
              </p:custDataLst>
            </p:nvPr>
          </p:nvSpPr>
          <p:spPr>
            <a:xfrm>
              <a:off x="6397049" y="3468496"/>
              <a:ext cx="857470" cy="326811"/>
            </a:xfrm>
            <a:prstGeom prst="rect">
              <a:avLst/>
            </a:prstGeom>
            <a:noFill/>
          </p:spPr>
          <p:txBody>
            <a:bodyPr wrap="square" rtlCol="0">
              <a:spAutoFit/>
            </a:bodyPr>
            <a:p>
              <a:r>
                <a:rPr lang="zh-CN" altLang="en-US" sz="900" b="1" dirty="0"/>
                <a:t>婚姻状况</a:t>
              </a:r>
              <a:endParaRPr lang="zh-CN" altLang="en-US" sz="900" b="1" dirty="0"/>
            </a:p>
          </p:txBody>
        </p:sp>
        <p:sp>
          <p:nvSpPr>
            <p:cNvPr id="28" name="文本框 27"/>
            <p:cNvSpPr txBox="1"/>
            <p:nvPr>
              <p:custDataLst>
                <p:tags r:id="rId26"/>
              </p:custDataLst>
            </p:nvPr>
          </p:nvSpPr>
          <p:spPr>
            <a:xfrm>
              <a:off x="1284132" y="3433312"/>
              <a:ext cx="857470" cy="326811"/>
            </a:xfrm>
            <a:prstGeom prst="rect">
              <a:avLst/>
            </a:prstGeom>
            <a:noFill/>
          </p:spPr>
          <p:txBody>
            <a:bodyPr wrap="square" rtlCol="0">
              <a:spAutoFit/>
            </a:bodyPr>
            <a:p>
              <a:r>
                <a:rPr lang="zh-CN" altLang="en-US" sz="900" b="1" dirty="0"/>
                <a:t>是否有房</a:t>
              </a:r>
              <a:endParaRPr lang="zh-CN" altLang="en-US" sz="900" b="1" dirty="0"/>
            </a:p>
          </p:txBody>
        </p:sp>
        <p:sp>
          <p:nvSpPr>
            <p:cNvPr id="29" name="文本框 28"/>
            <p:cNvSpPr txBox="1"/>
            <p:nvPr>
              <p:custDataLst>
                <p:tags r:id="rId27"/>
              </p:custDataLst>
            </p:nvPr>
          </p:nvSpPr>
          <p:spPr>
            <a:xfrm>
              <a:off x="4188729" y="2923544"/>
              <a:ext cx="857470" cy="326811"/>
            </a:xfrm>
            <a:prstGeom prst="rect">
              <a:avLst/>
            </a:prstGeom>
            <a:noFill/>
          </p:spPr>
          <p:txBody>
            <a:bodyPr wrap="square" rtlCol="0">
              <a:spAutoFit/>
            </a:bodyPr>
            <a:p>
              <a:r>
                <a:rPr lang="zh-CN" altLang="en-US" sz="900" b="1" dirty="0"/>
                <a:t>是否有房</a:t>
              </a:r>
              <a:endParaRPr lang="zh-CN" altLang="en-US" sz="900" b="1" dirty="0"/>
            </a:p>
          </p:txBody>
        </p:sp>
        <p:sp>
          <p:nvSpPr>
            <p:cNvPr id="30" name="文本框 29"/>
            <p:cNvSpPr txBox="1"/>
            <p:nvPr>
              <p:custDataLst>
                <p:tags r:id="rId28"/>
              </p:custDataLst>
            </p:nvPr>
          </p:nvSpPr>
          <p:spPr>
            <a:xfrm>
              <a:off x="8053879" y="3463619"/>
              <a:ext cx="857470" cy="326811"/>
            </a:xfrm>
            <a:prstGeom prst="rect">
              <a:avLst/>
            </a:prstGeom>
            <a:noFill/>
          </p:spPr>
          <p:txBody>
            <a:bodyPr wrap="square" rtlCol="0">
              <a:spAutoFit/>
            </a:bodyPr>
            <a:p>
              <a:r>
                <a:rPr lang="zh-CN" altLang="en-US" sz="900" b="1" dirty="0"/>
                <a:t>是否有房</a:t>
              </a:r>
              <a:endParaRPr lang="zh-CN" altLang="en-US" sz="900" b="1" dirty="0"/>
            </a:p>
          </p:txBody>
        </p:sp>
        <p:sp>
          <p:nvSpPr>
            <p:cNvPr id="31" name="文本框 30"/>
            <p:cNvSpPr txBox="1"/>
            <p:nvPr>
              <p:custDataLst>
                <p:tags r:id="rId29"/>
              </p:custDataLst>
            </p:nvPr>
          </p:nvSpPr>
          <p:spPr>
            <a:xfrm>
              <a:off x="1847384" y="4014439"/>
              <a:ext cx="857470" cy="326811"/>
            </a:xfrm>
            <a:prstGeom prst="rect">
              <a:avLst/>
            </a:prstGeom>
            <a:noFill/>
          </p:spPr>
          <p:txBody>
            <a:bodyPr wrap="square" rtlCol="0">
              <a:spAutoFit/>
            </a:bodyPr>
            <a:p>
              <a:r>
                <a:rPr lang="zh-CN" altLang="en-US" sz="900" b="1" dirty="0"/>
                <a:t>年收入</a:t>
              </a:r>
              <a:endParaRPr lang="zh-CN" altLang="en-US" sz="900" b="1" dirty="0"/>
            </a:p>
          </p:txBody>
        </p:sp>
        <p:sp>
          <p:nvSpPr>
            <p:cNvPr id="24576" name="文本框 24575"/>
            <p:cNvSpPr txBox="1"/>
            <p:nvPr>
              <p:custDataLst>
                <p:tags r:id="rId30"/>
              </p:custDataLst>
            </p:nvPr>
          </p:nvSpPr>
          <p:spPr>
            <a:xfrm>
              <a:off x="5110764" y="3515446"/>
              <a:ext cx="857470" cy="326811"/>
            </a:xfrm>
            <a:prstGeom prst="rect">
              <a:avLst/>
            </a:prstGeom>
            <a:noFill/>
          </p:spPr>
          <p:txBody>
            <a:bodyPr wrap="square" rtlCol="0">
              <a:spAutoFit/>
            </a:bodyPr>
            <a:p>
              <a:r>
                <a:rPr lang="zh-CN" altLang="en-US" sz="900" b="1" dirty="0"/>
                <a:t>年收入</a:t>
              </a:r>
              <a:endParaRPr lang="zh-CN" altLang="en-US" sz="900" b="1" dirty="0"/>
            </a:p>
          </p:txBody>
        </p:sp>
        <p:sp>
          <p:nvSpPr>
            <p:cNvPr id="24577" name="文本框 24576"/>
            <p:cNvSpPr txBox="1"/>
            <p:nvPr>
              <p:custDataLst>
                <p:tags r:id="rId31"/>
              </p:custDataLst>
            </p:nvPr>
          </p:nvSpPr>
          <p:spPr>
            <a:xfrm>
              <a:off x="7200662" y="2910843"/>
              <a:ext cx="857470" cy="326811"/>
            </a:xfrm>
            <a:prstGeom prst="rect">
              <a:avLst/>
            </a:prstGeom>
            <a:noFill/>
          </p:spPr>
          <p:txBody>
            <a:bodyPr wrap="square" rtlCol="0">
              <a:spAutoFit/>
            </a:bodyPr>
            <a:p>
              <a:r>
                <a:rPr lang="zh-CN" altLang="en-US" sz="900" b="1" dirty="0"/>
                <a:t>年收入</a:t>
              </a:r>
              <a:endParaRPr lang="zh-CN" altLang="en-US" sz="900" b="1" dirty="0"/>
            </a:p>
          </p:txBody>
        </p:sp>
        <p:sp>
          <p:nvSpPr>
            <p:cNvPr id="24579" name="文本框 24578"/>
            <p:cNvSpPr txBox="1"/>
            <p:nvPr>
              <p:custDataLst>
                <p:tags r:id="rId32"/>
              </p:custDataLst>
            </p:nvPr>
          </p:nvSpPr>
          <p:spPr>
            <a:xfrm>
              <a:off x="450808" y="3484668"/>
              <a:ext cx="347001" cy="348478"/>
            </a:xfrm>
            <a:prstGeom prst="rect">
              <a:avLst/>
            </a:prstGeom>
            <a:noFill/>
          </p:spPr>
          <p:txBody>
            <a:bodyPr wrap="square" rtlCol="0">
              <a:spAutoFit/>
            </a:bodyPr>
            <a:p>
              <a:r>
                <a:rPr lang="zh-CN" altLang="en-US" sz="1000" b="1" dirty="0"/>
                <a:t>否</a:t>
              </a:r>
              <a:endParaRPr lang="zh-CN" altLang="en-US" sz="1000" b="1" dirty="0"/>
            </a:p>
          </p:txBody>
        </p:sp>
        <p:sp>
          <p:nvSpPr>
            <p:cNvPr id="24580" name="文本框 24579"/>
            <p:cNvSpPr txBox="1"/>
            <p:nvPr>
              <p:custDataLst>
                <p:tags r:id="rId33"/>
              </p:custDataLst>
            </p:nvPr>
          </p:nvSpPr>
          <p:spPr>
            <a:xfrm>
              <a:off x="1010406" y="4021328"/>
              <a:ext cx="313916" cy="348478"/>
            </a:xfrm>
            <a:prstGeom prst="rect">
              <a:avLst/>
            </a:prstGeom>
            <a:noFill/>
          </p:spPr>
          <p:txBody>
            <a:bodyPr wrap="square" rtlCol="0">
              <a:spAutoFit/>
            </a:bodyPr>
            <a:p>
              <a:r>
                <a:rPr lang="zh-CN" altLang="en-US" sz="1000" b="1" dirty="0"/>
                <a:t>否</a:t>
              </a:r>
              <a:endParaRPr lang="zh-CN" altLang="en-US" sz="1000" b="1" dirty="0"/>
            </a:p>
          </p:txBody>
        </p:sp>
        <p:sp>
          <p:nvSpPr>
            <p:cNvPr id="24581" name="文本框 24580"/>
            <p:cNvSpPr txBox="1"/>
            <p:nvPr>
              <p:custDataLst>
                <p:tags r:id="rId34"/>
              </p:custDataLst>
            </p:nvPr>
          </p:nvSpPr>
          <p:spPr>
            <a:xfrm>
              <a:off x="2343650" y="4603640"/>
              <a:ext cx="567730" cy="348478"/>
            </a:xfrm>
            <a:prstGeom prst="rect">
              <a:avLst/>
            </a:prstGeom>
            <a:noFill/>
          </p:spPr>
          <p:txBody>
            <a:bodyPr wrap="square" rtlCol="0">
              <a:spAutoFit/>
            </a:bodyPr>
            <a:p>
              <a:r>
                <a:rPr lang="zh-CN" altLang="en-US" sz="1000" b="1" dirty="0"/>
                <a:t>是</a:t>
              </a:r>
              <a:endParaRPr lang="zh-CN" altLang="en-US" sz="1000" b="1" dirty="0"/>
            </a:p>
          </p:txBody>
        </p:sp>
        <p:sp>
          <p:nvSpPr>
            <p:cNvPr id="24582" name="文本框 24581"/>
            <p:cNvSpPr txBox="1"/>
            <p:nvPr>
              <p:custDataLst>
                <p:tags r:id="rId35"/>
              </p:custDataLst>
            </p:nvPr>
          </p:nvSpPr>
          <p:spPr>
            <a:xfrm>
              <a:off x="1579235" y="4620325"/>
              <a:ext cx="356538" cy="348478"/>
            </a:xfrm>
            <a:prstGeom prst="rect">
              <a:avLst/>
            </a:prstGeom>
            <a:noFill/>
          </p:spPr>
          <p:txBody>
            <a:bodyPr wrap="square" rtlCol="0">
              <a:spAutoFit/>
            </a:bodyPr>
            <a:p>
              <a:r>
                <a:rPr lang="zh-CN" altLang="en-US" sz="1000" b="1" dirty="0"/>
                <a:t>否</a:t>
              </a:r>
              <a:endParaRPr lang="zh-CN" altLang="en-US" sz="1000" b="1" dirty="0"/>
            </a:p>
          </p:txBody>
        </p:sp>
        <p:sp>
          <p:nvSpPr>
            <p:cNvPr id="24583" name="文本框 24582"/>
            <p:cNvSpPr txBox="1"/>
            <p:nvPr>
              <p:custDataLst>
                <p:tags r:id="rId36"/>
              </p:custDataLst>
            </p:nvPr>
          </p:nvSpPr>
          <p:spPr>
            <a:xfrm>
              <a:off x="4005351" y="4033386"/>
              <a:ext cx="567730" cy="348478"/>
            </a:xfrm>
            <a:prstGeom prst="rect">
              <a:avLst/>
            </a:prstGeom>
            <a:noFill/>
          </p:spPr>
          <p:txBody>
            <a:bodyPr wrap="square" rtlCol="0">
              <a:spAutoFit/>
            </a:bodyPr>
            <a:p>
              <a:r>
                <a:rPr lang="zh-CN" altLang="en-US" sz="1000" b="1" dirty="0"/>
                <a:t>否</a:t>
              </a:r>
              <a:endParaRPr lang="zh-CN" altLang="en-US" sz="1000" b="1" dirty="0"/>
            </a:p>
          </p:txBody>
        </p:sp>
        <p:sp>
          <p:nvSpPr>
            <p:cNvPr id="24584" name="文本框 24583"/>
            <p:cNvSpPr txBox="1"/>
            <p:nvPr>
              <p:custDataLst>
                <p:tags r:id="rId37"/>
              </p:custDataLst>
            </p:nvPr>
          </p:nvSpPr>
          <p:spPr>
            <a:xfrm>
              <a:off x="4858949" y="4013364"/>
              <a:ext cx="567730" cy="348478"/>
            </a:xfrm>
            <a:prstGeom prst="rect">
              <a:avLst/>
            </a:prstGeom>
            <a:noFill/>
          </p:spPr>
          <p:txBody>
            <a:bodyPr wrap="square" rtlCol="0">
              <a:spAutoFit/>
            </a:bodyPr>
            <a:p>
              <a:r>
                <a:rPr lang="zh-CN" altLang="en-US" sz="1000" b="1" dirty="0"/>
                <a:t>否</a:t>
              </a:r>
              <a:endParaRPr lang="zh-CN" altLang="en-US" sz="1000" b="1" dirty="0"/>
            </a:p>
          </p:txBody>
        </p:sp>
        <p:sp>
          <p:nvSpPr>
            <p:cNvPr id="24585" name="文本框 24584"/>
            <p:cNvSpPr txBox="1"/>
            <p:nvPr>
              <p:custDataLst>
                <p:tags r:id="rId38"/>
              </p:custDataLst>
            </p:nvPr>
          </p:nvSpPr>
          <p:spPr>
            <a:xfrm>
              <a:off x="7089337" y="4022640"/>
              <a:ext cx="567730" cy="348478"/>
            </a:xfrm>
            <a:prstGeom prst="rect">
              <a:avLst/>
            </a:prstGeom>
            <a:noFill/>
          </p:spPr>
          <p:txBody>
            <a:bodyPr wrap="square" rtlCol="0">
              <a:spAutoFit/>
            </a:bodyPr>
            <a:p>
              <a:r>
                <a:rPr lang="zh-CN" altLang="en-US" sz="1000" b="1" dirty="0"/>
                <a:t>否</a:t>
              </a:r>
              <a:endParaRPr lang="zh-CN" altLang="en-US" sz="1000" b="1" dirty="0"/>
            </a:p>
          </p:txBody>
        </p:sp>
        <p:sp>
          <p:nvSpPr>
            <p:cNvPr id="24586" name="文本框 24585"/>
            <p:cNvSpPr txBox="1"/>
            <p:nvPr>
              <p:custDataLst>
                <p:tags r:id="rId39"/>
              </p:custDataLst>
            </p:nvPr>
          </p:nvSpPr>
          <p:spPr>
            <a:xfrm>
              <a:off x="8556606" y="4007179"/>
              <a:ext cx="567730" cy="348478"/>
            </a:xfrm>
            <a:prstGeom prst="rect">
              <a:avLst/>
            </a:prstGeom>
            <a:noFill/>
          </p:spPr>
          <p:txBody>
            <a:bodyPr wrap="square" rtlCol="0">
              <a:spAutoFit/>
            </a:bodyPr>
            <a:p>
              <a:r>
                <a:rPr lang="zh-CN" altLang="en-US" sz="1000" b="1" dirty="0"/>
                <a:t>否</a:t>
              </a:r>
              <a:endParaRPr lang="zh-CN" altLang="en-US" sz="1000" b="1" dirty="0"/>
            </a:p>
          </p:txBody>
        </p:sp>
        <p:sp>
          <p:nvSpPr>
            <p:cNvPr id="24587" name="文本框 24586"/>
            <p:cNvSpPr txBox="1"/>
            <p:nvPr>
              <p:custDataLst>
                <p:tags r:id="rId40"/>
              </p:custDataLst>
            </p:nvPr>
          </p:nvSpPr>
          <p:spPr>
            <a:xfrm>
              <a:off x="3248708" y="4029412"/>
              <a:ext cx="567730" cy="348478"/>
            </a:xfrm>
            <a:prstGeom prst="rect">
              <a:avLst/>
            </a:prstGeom>
            <a:noFill/>
          </p:spPr>
          <p:txBody>
            <a:bodyPr wrap="square" rtlCol="0">
              <a:spAutoFit/>
            </a:bodyPr>
            <a:p>
              <a:r>
                <a:rPr lang="zh-CN" altLang="en-US" sz="1000" b="1" dirty="0"/>
                <a:t>是</a:t>
              </a:r>
              <a:endParaRPr lang="zh-CN" altLang="en-US" sz="1000" b="1" dirty="0"/>
            </a:p>
          </p:txBody>
        </p:sp>
        <p:sp>
          <p:nvSpPr>
            <p:cNvPr id="24588" name="文本框 24587"/>
            <p:cNvSpPr txBox="1"/>
            <p:nvPr>
              <p:custDataLst>
                <p:tags r:id="rId41"/>
              </p:custDataLst>
            </p:nvPr>
          </p:nvSpPr>
          <p:spPr>
            <a:xfrm>
              <a:off x="5600419" y="4021328"/>
              <a:ext cx="367814" cy="348478"/>
            </a:xfrm>
            <a:prstGeom prst="rect">
              <a:avLst/>
            </a:prstGeom>
            <a:noFill/>
          </p:spPr>
          <p:txBody>
            <a:bodyPr wrap="square" rtlCol="0">
              <a:spAutoFit/>
            </a:bodyPr>
            <a:p>
              <a:r>
                <a:rPr lang="zh-CN" altLang="en-US" sz="1000" b="1" dirty="0"/>
                <a:t>是</a:t>
              </a:r>
              <a:endParaRPr lang="zh-CN" altLang="en-US" sz="1000" b="1" dirty="0"/>
            </a:p>
          </p:txBody>
        </p:sp>
        <p:sp>
          <p:nvSpPr>
            <p:cNvPr id="24589" name="文本框 24588"/>
            <p:cNvSpPr txBox="1"/>
            <p:nvPr>
              <p:custDataLst>
                <p:tags r:id="rId42"/>
              </p:custDataLst>
            </p:nvPr>
          </p:nvSpPr>
          <p:spPr>
            <a:xfrm>
              <a:off x="6378207" y="4029495"/>
              <a:ext cx="360917" cy="348478"/>
            </a:xfrm>
            <a:prstGeom prst="rect">
              <a:avLst/>
            </a:prstGeom>
            <a:noFill/>
          </p:spPr>
          <p:txBody>
            <a:bodyPr wrap="square" rtlCol="0">
              <a:spAutoFit/>
            </a:bodyPr>
            <a:p>
              <a:r>
                <a:rPr lang="zh-CN" altLang="en-US" sz="1000" b="1" dirty="0"/>
                <a:t>是</a:t>
              </a:r>
              <a:endParaRPr lang="zh-CN" altLang="en-US" sz="1000" b="1" dirty="0"/>
            </a:p>
          </p:txBody>
        </p:sp>
        <p:sp>
          <p:nvSpPr>
            <p:cNvPr id="24590" name="文本框 24589"/>
            <p:cNvSpPr txBox="1"/>
            <p:nvPr>
              <p:custDataLst>
                <p:tags r:id="rId43"/>
              </p:custDataLst>
            </p:nvPr>
          </p:nvSpPr>
          <p:spPr>
            <a:xfrm>
              <a:off x="7852195" y="4005573"/>
              <a:ext cx="360917" cy="348478"/>
            </a:xfrm>
            <a:prstGeom prst="rect">
              <a:avLst/>
            </a:prstGeom>
            <a:noFill/>
          </p:spPr>
          <p:txBody>
            <a:bodyPr wrap="square" rtlCol="0">
              <a:spAutoFit/>
            </a:bodyPr>
            <a:p>
              <a:r>
                <a:rPr lang="zh-CN" altLang="en-US" sz="1000" b="1" dirty="0"/>
                <a:t>否</a:t>
              </a:r>
              <a:endParaRPr lang="zh-CN" altLang="en-US" sz="1000" b="1" dirty="0"/>
            </a:p>
          </p:txBody>
        </p:sp>
        <p:cxnSp>
          <p:nvCxnSpPr>
            <p:cNvPr id="24591" name="直接连接符 24590"/>
            <p:cNvCxnSpPr>
              <a:stCxn id="12" idx="3"/>
              <a:endCxn id="15" idx="4"/>
            </p:cNvCxnSpPr>
            <p:nvPr>
              <p:custDataLst>
                <p:tags r:id="rId44"/>
              </p:custDataLst>
            </p:nvPr>
          </p:nvCxnSpPr>
          <p:spPr>
            <a:xfrm flipH="1">
              <a:off x="640834" y="3225722"/>
              <a:ext cx="503745" cy="185773"/>
            </a:xfrm>
            <a:prstGeom prst="line">
              <a:avLst/>
            </a:prstGeom>
          </p:spPr>
          <p:style>
            <a:lnRef idx="1">
              <a:schemeClr val="dk1"/>
            </a:lnRef>
            <a:fillRef idx="0">
              <a:schemeClr val="dk1"/>
            </a:fillRef>
            <a:effectRef idx="0">
              <a:schemeClr val="dk1"/>
            </a:effectRef>
            <a:fontRef idx="minor">
              <a:schemeClr val="tx1"/>
            </a:fontRef>
          </p:style>
        </p:cxnSp>
        <p:cxnSp>
          <p:nvCxnSpPr>
            <p:cNvPr id="24592" name="直接连接符 24591"/>
            <p:cNvCxnSpPr>
              <a:stCxn id="12" idx="3"/>
              <a:endCxn id="13" idx="1"/>
            </p:cNvCxnSpPr>
            <p:nvPr>
              <p:custDataLst>
                <p:tags r:id="rId45"/>
              </p:custDataLst>
            </p:nvPr>
          </p:nvCxnSpPr>
          <p:spPr>
            <a:xfrm>
              <a:off x="1144579" y="3225722"/>
              <a:ext cx="497429" cy="143179"/>
            </a:xfrm>
            <a:prstGeom prst="line">
              <a:avLst/>
            </a:prstGeom>
          </p:spPr>
          <p:style>
            <a:lnRef idx="1">
              <a:schemeClr val="dk1"/>
            </a:lnRef>
            <a:fillRef idx="0">
              <a:schemeClr val="dk1"/>
            </a:fillRef>
            <a:effectRef idx="0">
              <a:schemeClr val="dk1"/>
            </a:effectRef>
            <a:fontRef idx="minor">
              <a:schemeClr val="tx1"/>
            </a:fontRef>
          </p:style>
        </p:cxnSp>
        <p:cxnSp>
          <p:nvCxnSpPr>
            <p:cNvPr id="24593" name="直接连接符 24592"/>
            <p:cNvCxnSpPr>
              <a:stCxn id="13" idx="3"/>
            </p:cNvCxnSpPr>
            <p:nvPr>
              <p:custDataLst>
                <p:tags r:id="rId46"/>
              </p:custDataLst>
            </p:nvPr>
          </p:nvCxnSpPr>
          <p:spPr>
            <a:xfrm flipH="1">
              <a:off x="1196915" y="3728941"/>
              <a:ext cx="445093" cy="202055"/>
            </a:xfrm>
            <a:prstGeom prst="line">
              <a:avLst/>
            </a:prstGeom>
          </p:spPr>
          <p:style>
            <a:lnRef idx="1">
              <a:schemeClr val="dk1"/>
            </a:lnRef>
            <a:fillRef idx="0">
              <a:schemeClr val="dk1"/>
            </a:fillRef>
            <a:effectRef idx="0">
              <a:schemeClr val="dk1"/>
            </a:effectRef>
            <a:fontRef idx="minor">
              <a:schemeClr val="tx1"/>
            </a:fontRef>
          </p:style>
        </p:cxnSp>
        <p:cxnSp>
          <p:nvCxnSpPr>
            <p:cNvPr id="24594" name="直接连接符 24593"/>
            <p:cNvCxnSpPr>
              <a:endCxn id="14" idx="1"/>
            </p:cNvCxnSpPr>
            <p:nvPr>
              <p:custDataLst>
                <p:tags r:id="rId47"/>
              </p:custDataLst>
            </p:nvPr>
          </p:nvCxnSpPr>
          <p:spPr>
            <a:xfrm>
              <a:off x="1661183" y="3743498"/>
              <a:ext cx="518646" cy="217008"/>
            </a:xfrm>
            <a:prstGeom prst="line">
              <a:avLst/>
            </a:prstGeom>
          </p:spPr>
          <p:style>
            <a:lnRef idx="1">
              <a:schemeClr val="dk1"/>
            </a:lnRef>
            <a:fillRef idx="0">
              <a:schemeClr val="dk1"/>
            </a:fillRef>
            <a:effectRef idx="0">
              <a:schemeClr val="dk1"/>
            </a:effectRef>
            <a:fontRef idx="minor">
              <a:schemeClr val="tx1"/>
            </a:fontRef>
          </p:style>
        </p:cxnSp>
        <p:cxnSp>
          <p:nvCxnSpPr>
            <p:cNvPr id="24595" name="直接连接符 24594"/>
            <p:cNvCxnSpPr>
              <a:endCxn id="17" idx="4"/>
            </p:cNvCxnSpPr>
            <p:nvPr>
              <p:custDataLst>
                <p:tags r:id="rId48"/>
              </p:custDataLst>
            </p:nvPr>
          </p:nvCxnSpPr>
          <p:spPr>
            <a:xfrm flipH="1">
              <a:off x="1781900" y="4345491"/>
              <a:ext cx="383944" cy="202055"/>
            </a:xfrm>
            <a:prstGeom prst="line">
              <a:avLst/>
            </a:prstGeom>
          </p:spPr>
          <p:style>
            <a:lnRef idx="1">
              <a:schemeClr val="dk1"/>
            </a:lnRef>
            <a:fillRef idx="0">
              <a:schemeClr val="dk1"/>
            </a:fillRef>
            <a:effectRef idx="0">
              <a:schemeClr val="dk1"/>
            </a:effectRef>
            <a:fontRef idx="minor">
              <a:schemeClr val="tx1"/>
            </a:fontRef>
          </p:style>
        </p:cxnSp>
        <p:cxnSp>
          <p:nvCxnSpPr>
            <p:cNvPr id="24596" name="直接连接符 24595"/>
            <p:cNvCxnSpPr>
              <a:endCxn id="18" idx="4"/>
            </p:cNvCxnSpPr>
            <p:nvPr>
              <p:custDataLst>
                <p:tags r:id="rId49"/>
              </p:custDataLst>
            </p:nvPr>
          </p:nvCxnSpPr>
          <p:spPr>
            <a:xfrm>
              <a:off x="2165844" y="4345491"/>
              <a:ext cx="374024" cy="172288"/>
            </a:xfrm>
            <a:prstGeom prst="line">
              <a:avLst/>
            </a:prstGeom>
          </p:spPr>
          <p:style>
            <a:lnRef idx="1">
              <a:schemeClr val="dk1"/>
            </a:lnRef>
            <a:fillRef idx="0">
              <a:schemeClr val="dk1"/>
            </a:fillRef>
            <a:effectRef idx="0">
              <a:schemeClr val="dk1"/>
            </a:effectRef>
            <a:fontRef idx="minor">
              <a:schemeClr val="tx1"/>
            </a:fontRef>
          </p:style>
        </p:cxnSp>
        <p:cxnSp>
          <p:nvCxnSpPr>
            <p:cNvPr id="24597" name="直接连接符 24596"/>
            <p:cNvCxnSpPr>
              <a:endCxn id="20" idx="1"/>
            </p:cNvCxnSpPr>
            <p:nvPr>
              <p:custDataLst>
                <p:tags r:id="rId50"/>
              </p:custDataLst>
            </p:nvPr>
          </p:nvCxnSpPr>
          <p:spPr>
            <a:xfrm flipH="1">
              <a:off x="3842624" y="3248374"/>
              <a:ext cx="730831" cy="219588"/>
            </a:xfrm>
            <a:prstGeom prst="line">
              <a:avLst/>
            </a:prstGeom>
          </p:spPr>
          <p:style>
            <a:lnRef idx="1">
              <a:schemeClr val="dk1"/>
            </a:lnRef>
            <a:fillRef idx="0">
              <a:schemeClr val="dk1"/>
            </a:fillRef>
            <a:effectRef idx="0">
              <a:schemeClr val="dk1"/>
            </a:effectRef>
            <a:fontRef idx="minor">
              <a:schemeClr val="tx1"/>
            </a:fontRef>
          </p:style>
        </p:cxnSp>
        <p:cxnSp>
          <p:nvCxnSpPr>
            <p:cNvPr id="24598" name="直接连接符 24597"/>
            <p:cNvCxnSpPr>
              <a:endCxn id="21" idx="1"/>
            </p:cNvCxnSpPr>
            <p:nvPr>
              <p:custDataLst>
                <p:tags r:id="rId51"/>
              </p:custDataLst>
            </p:nvPr>
          </p:nvCxnSpPr>
          <p:spPr>
            <a:xfrm>
              <a:off x="4573455" y="3248374"/>
              <a:ext cx="857469" cy="199125"/>
            </a:xfrm>
            <a:prstGeom prst="line">
              <a:avLst/>
            </a:prstGeom>
          </p:spPr>
          <p:style>
            <a:lnRef idx="1">
              <a:schemeClr val="dk1"/>
            </a:lnRef>
            <a:fillRef idx="0">
              <a:schemeClr val="dk1"/>
            </a:fillRef>
            <a:effectRef idx="0">
              <a:schemeClr val="dk1"/>
            </a:effectRef>
            <a:fontRef idx="minor">
              <a:schemeClr val="tx1"/>
            </a:fontRef>
          </p:style>
        </p:cxnSp>
        <p:cxnSp>
          <p:nvCxnSpPr>
            <p:cNvPr id="24599" name="直接连接符 24598"/>
            <p:cNvCxnSpPr>
              <a:endCxn id="4" idx="4"/>
            </p:cNvCxnSpPr>
            <p:nvPr>
              <p:custDataLst>
                <p:tags r:id="rId52"/>
              </p:custDataLst>
            </p:nvPr>
          </p:nvCxnSpPr>
          <p:spPr>
            <a:xfrm flipH="1">
              <a:off x="3438085" y="3828194"/>
              <a:ext cx="397931" cy="112947"/>
            </a:xfrm>
            <a:prstGeom prst="line">
              <a:avLst/>
            </a:prstGeom>
          </p:spPr>
          <p:style>
            <a:lnRef idx="1">
              <a:schemeClr val="dk1"/>
            </a:lnRef>
            <a:fillRef idx="0">
              <a:schemeClr val="dk1"/>
            </a:fillRef>
            <a:effectRef idx="0">
              <a:schemeClr val="dk1"/>
            </a:effectRef>
            <a:fontRef idx="minor">
              <a:schemeClr val="tx1"/>
            </a:fontRef>
          </p:style>
        </p:cxnSp>
        <p:cxnSp>
          <p:nvCxnSpPr>
            <p:cNvPr id="24600" name="直接连接符 24599"/>
            <p:cNvCxnSpPr>
              <a:endCxn id="4" idx="4"/>
            </p:cNvCxnSpPr>
            <p:nvPr>
              <p:custDataLst>
                <p:tags r:id="rId53"/>
              </p:custDataLst>
            </p:nvPr>
          </p:nvCxnSpPr>
          <p:spPr>
            <a:xfrm flipH="1">
              <a:off x="3438085" y="3828194"/>
              <a:ext cx="397931" cy="112947"/>
            </a:xfrm>
            <a:prstGeom prst="line">
              <a:avLst/>
            </a:prstGeom>
          </p:spPr>
          <p:style>
            <a:lnRef idx="1">
              <a:schemeClr val="dk1"/>
            </a:lnRef>
            <a:fillRef idx="0">
              <a:schemeClr val="dk1"/>
            </a:fillRef>
            <a:effectRef idx="0">
              <a:schemeClr val="dk1"/>
            </a:effectRef>
            <a:fontRef idx="minor">
              <a:schemeClr val="tx1"/>
            </a:fontRef>
          </p:style>
        </p:cxnSp>
        <p:cxnSp>
          <p:nvCxnSpPr>
            <p:cNvPr id="24601" name="直接连接符 24600"/>
            <p:cNvCxnSpPr>
              <a:endCxn id="5" idx="4"/>
            </p:cNvCxnSpPr>
            <p:nvPr>
              <p:custDataLst>
                <p:tags r:id="rId54"/>
              </p:custDataLst>
            </p:nvPr>
          </p:nvCxnSpPr>
          <p:spPr>
            <a:xfrm>
              <a:off x="3832784" y="3824314"/>
              <a:ext cx="357722" cy="116827"/>
            </a:xfrm>
            <a:prstGeom prst="line">
              <a:avLst/>
            </a:prstGeom>
          </p:spPr>
          <p:style>
            <a:lnRef idx="1">
              <a:schemeClr val="dk1"/>
            </a:lnRef>
            <a:fillRef idx="0">
              <a:schemeClr val="dk1"/>
            </a:fillRef>
            <a:effectRef idx="0">
              <a:schemeClr val="dk1"/>
            </a:effectRef>
            <a:fontRef idx="minor">
              <a:schemeClr val="tx1"/>
            </a:fontRef>
          </p:style>
        </p:cxnSp>
        <p:cxnSp>
          <p:nvCxnSpPr>
            <p:cNvPr id="24602" name="直接连接符 24601"/>
            <p:cNvCxnSpPr/>
            <p:nvPr>
              <p:custDataLst>
                <p:tags r:id="rId55"/>
              </p:custDataLst>
            </p:nvPr>
          </p:nvCxnSpPr>
          <p:spPr>
            <a:xfrm flipH="1">
              <a:off x="5068972" y="3813100"/>
              <a:ext cx="397931" cy="112947"/>
            </a:xfrm>
            <a:prstGeom prst="line">
              <a:avLst/>
            </a:prstGeom>
          </p:spPr>
          <p:style>
            <a:lnRef idx="1">
              <a:schemeClr val="dk1"/>
            </a:lnRef>
            <a:fillRef idx="0">
              <a:schemeClr val="dk1"/>
            </a:fillRef>
            <a:effectRef idx="0">
              <a:schemeClr val="dk1"/>
            </a:effectRef>
            <a:fontRef idx="minor">
              <a:schemeClr val="tx1"/>
            </a:fontRef>
          </p:style>
        </p:cxnSp>
        <p:cxnSp>
          <p:nvCxnSpPr>
            <p:cNvPr id="24603" name="直接连接符 24602"/>
            <p:cNvCxnSpPr/>
            <p:nvPr>
              <p:custDataLst>
                <p:tags r:id="rId56"/>
              </p:custDataLst>
            </p:nvPr>
          </p:nvCxnSpPr>
          <p:spPr>
            <a:xfrm>
              <a:off x="5463671" y="3809220"/>
              <a:ext cx="357722" cy="116827"/>
            </a:xfrm>
            <a:prstGeom prst="line">
              <a:avLst/>
            </a:prstGeom>
          </p:spPr>
          <p:style>
            <a:lnRef idx="1">
              <a:schemeClr val="dk1"/>
            </a:lnRef>
            <a:fillRef idx="0">
              <a:schemeClr val="dk1"/>
            </a:fillRef>
            <a:effectRef idx="0">
              <a:schemeClr val="dk1"/>
            </a:effectRef>
            <a:fontRef idx="minor">
              <a:schemeClr val="tx1"/>
            </a:fontRef>
          </p:style>
        </p:cxnSp>
        <p:cxnSp>
          <p:nvCxnSpPr>
            <p:cNvPr id="24604" name="直接连接符 24603"/>
            <p:cNvCxnSpPr>
              <a:endCxn id="8" idx="4"/>
            </p:cNvCxnSpPr>
            <p:nvPr>
              <p:custDataLst>
                <p:tags r:id="rId57"/>
              </p:custDataLst>
            </p:nvPr>
          </p:nvCxnSpPr>
          <p:spPr>
            <a:xfrm flipH="1">
              <a:off x="6571913" y="3796325"/>
              <a:ext cx="299986" cy="144816"/>
            </a:xfrm>
            <a:prstGeom prst="line">
              <a:avLst/>
            </a:prstGeom>
          </p:spPr>
          <p:style>
            <a:lnRef idx="1">
              <a:schemeClr val="dk1"/>
            </a:lnRef>
            <a:fillRef idx="0">
              <a:schemeClr val="dk1"/>
            </a:fillRef>
            <a:effectRef idx="0">
              <a:schemeClr val="dk1"/>
            </a:effectRef>
            <a:fontRef idx="minor">
              <a:schemeClr val="tx1"/>
            </a:fontRef>
          </p:style>
        </p:cxnSp>
        <p:cxnSp>
          <p:nvCxnSpPr>
            <p:cNvPr id="24605" name="直接连接符 24604"/>
            <p:cNvCxnSpPr>
              <a:endCxn id="9" idx="4"/>
            </p:cNvCxnSpPr>
            <p:nvPr>
              <p:custDataLst>
                <p:tags r:id="rId58"/>
              </p:custDataLst>
            </p:nvPr>
          </p:nvCxnSpPr>
          <p:spPr>
            <a:xfrm>
              <a:off x="6868667" y="3792445"/>
              <a:ext cx="391588" cy="148696"/>
            </a:xfrm>
            <a:prstGeom prst="line">
              <a:avLst/>
            </a:prstGeom>
          </p:spPr>
          <p:style>
            <a:lnRef idx="1">
              <a:schemeClr val="dk1"/>
            </a:lnRef>
            <a:fillRef idx="0">
              <a:schemeClr val="dk1"/>
            </a:fillRef>
            <a:effectRef idx="0">
              <a:schemeClr val="dk1"/>
            </a:effectRef>
            <a:fontRef idx="minor">
              <a:schemeClr val="tx1"/>
            </a:fontRef>
          </p:style>
        </p:cxnSp>
        <p:cxnSp>
          <p:nvCxnSpPr>
            <p:cNvPr id="24606" name="直接连接符 24605"/>
            <p:cNvCxnSpPr>
              <a:stCxn id="24" idx="3"/>
            </p:cNvCxnSpPr>
            <p:nvPr>
              <p:custDataLst>
                <p:tags r:id="rId59"/>
              </p:custDataLst>
            </p:nvPr>
          </p:nvCxnSpPr>
          <p:spPr>
            <a:xfrm flipH="1">
              <a:off x="8053879" y="3761676"/>
              <a:ext cx="360206" cy="198830"/>
            </a:xfrm>
            <a:prstGeom prst="line">
              <a:avLst/>
            </a:prstGeom>
          </p:spPr>
          <p:style>
            <a:lnRef idx="1">
              <a:schemeClr val="dk1"/>
            </a:lnRef>
            <a:fillRef idx="0">
              <a:schemeClr val="dk1"/>
            </a:fillRef>
            <a:effectRef idx="0">
              <a:schemeClr val="dk1"/>
            </a:effectRef>
            <a:fontRef idx="minor">
              <a:schemeClr val="tx1"/>
            </a:fontRef>
          </p:style>
        </p:cxnSp>
        <p:cxnSp>
          <p:nvCxnSpPr>
            <p:cNvPr id="24607" name="直接连接符 24606"/>
            <p:cNvCxnSpPr>
              <a:stCxn id="24" idx="3"/>
            </p:cNvCxnSpPr>
            <p:nvPr>
              <p:custDataLst>
                <p:tags r:id="rId60"/>
              </p:custDataLst>
            </p:nvPr>
          </p:nvCxnSpPr>
          <p:spPr>
            <a:xfrm>
              <a:off x="8414085" y="3761676"/>
              <a:ext cx="360040" cy="176467"/>
            </a:xfrm>
            <a:prstGeom prst="line">
              <a:avLst/>
            </a:prstGeom>
          </p:spPr>
          <p:style>
            <a:lnRef idx="1">
              <a:schemeClr val="dk1"/>
            </a:lnRef>
            <a:fillRef idx="0">
              <a:schemeClr val="dk1"/>
            </a:fillRef>
            <a:effectRef idx="0">
              <a:schemeClr val="dk1"/>
            </a:effectRef>
            <a:fontRef idx="minor">
              <a:schemeClr val="tx1"/>
            </a:fontRef>
          </p:style>
        </p:cxnSp>
        <p:cxnSp>
          <p:nvCxnSpPr>
            <p:cNvPr id="24608" name="直接连接符 24607"/>
            <p:cNvCxnSpPr>
              <a:endCxn id="23" idx="1"/>
            </p:cNvCxnSpPr>
            <p:nvPr>
              <p:custDataLst>
                <p:tags r:id="rId61"/>
              </p:custDataLst>
            </p:nvPr>
          </p:nvCxnSpPr>
          <p:spPr>
            <a:xfrm flipH="1">
              <a:off x="6825785" y="3224788"/>
              <a:ext cx="709485" cy="197311"/>
            </a:xfrm>
            <a:prstGeom prst="line">
              <a:avLst/>
            </a:prstGeom>
          </p:spPr>
          <p:style>
            <a:lnRef idx="1">
              <a:schemeClr val="dk1"/>
            </a:lnRef>
            <a:fillRef idx="0">
              <a:schemeClr val="dk1"/>
            </a:fillRef>
            <a:effectRef idx="0">
              <a:schemeClr val="dk1"/>
            </a:effectRef>
            <a:fontRef idx="minor">
              <a:schemeClr val="tx1"/>
            </a:fontRef>
          </p:style>
        </p:cxnSp>
        <p:cxnSp>
          <p:nvCxnSpPr>
            <p:cNvPr id="24609" name="直接连接符 24608"/>
            <p:cNvCxnSpPr>
              <a:endCxn id="24" idx="1"/>
            </p:cNvCxnSpPr>
            <p:nvPr>
              <p:custDataLst>
                <p:tags r:id="rId62"/>
              </p:custDataLst>
            </p:nvPr>
          </p:nvCxnSpPr>
          <p:spPr>
            <a:xfrm>
              <a:off x="7532038" y="3220908"/>
              <a:ext cx="882047" cy="180728"/>
            </a:xfrm>
            <a:prstGeom prst="line">
              <a:avLst/>
            </a:prstGeom>
          </p:spPr>
          <p:style>
            <a:lnRef idx="1">
              <a:schemeClr val="dk1"/>
            </a:lnRef>
            <a:fillRef idx="0">
              <a:schemeClr val="dk1"/>
            </a:fillRef>
            <a:effectRef idx="0">
              <a:schemeClr val="dk1"/>
            </a:effectRef>
            <a:fontRef idx="minor">
              <a:schemeClr val="tx1"/>
            </a:fontRef>
          </p:style>
        </p:cxnSp>
        <p:sp>
          <p:nvSpPr>
            <p:cNvPr id="24610" name="文本框 24609"/>
            <p:cNvSpPr txBox="1"/>
            <p:nvPr>
              <p:custDataLst>
                <p:tags r:id="rId63"/>
              </p:custDataLst>
            </p:nvPr>
          </p:nvSpPr>
          <p:spPr>
            <a:xfrm>
              <a:off x="1387877" y="4971449"/>
              <a:ext cx="799365" cy="282574"/>
            </a:xfrm>
            <a:prstGeom prst="rect">
              <a:avLst/>
            </a:prstGeom>
            <a:noFill/>
          </p:spPr>
          <p:txBody>
            <a:bodyPr wrap="square" rtlCol="0">
              <a:spAutoFit/>
            </a:bodyPr>
            <a:p>
              <a:r>
                <a:rPr lang="zh-CN" altLang="en-US" sz="700" b="1" dirty="0"/>
                <a:t>低于</a:t>
              </a:r>
              <a:r>
                <a:rPr lang="en-US" altLang="zh-CN" sz="700" b="1" dirty="0"/>
                <a:t>77.5k</a:t>
              </a:r>
              <a:endParaRPr lang="zh-CN" altLang="en-US" sz="700" b="1" dirty="0"/>
            </a:p>
          </p:txBody>
        </p:sp>
        <p:sp>
          <p:nvSpPr>
            <p:cNvPr id="24611" name="文本框 24610"/>
            <p:cNvSpPr txBox="1"/>
            <p:nvPr>
              <p:custDataLst>
                <p:tags r:id="rId64"/>
              </p:custDataLst>
            </p:nvPr>
          </p:nvSpPr>
          <p:spPr>
            <a:xfrm>
              <a:off x="2260843" y="4965212"/>
              <a:ext cx="826208" cy="282574"/>
            </a:xfrm>
            <a:prstGeom prst="rect">
              <a:avLst/>
            </a:prstGeom>
            <a:noFill/>
          </p:spPr>
          <p:txBody>
            <a:bodyPr wrap="square" rtlCol="0">
              <a:spAutoFit/>
            </a:bodyPr>
            <a:p>
              <a:r>
                <a:rPr lang="zh-CN" altLang="en-US" sz="700" b="1" dirty="0"/>
                <a:t>高于</a:t>
              </a:r>
              <a:r>
                <a:rPr lang="en-US" altLang="zh-CN" sz="700" b="1" dirty="0"/>
                <a:t>77.5k</a:t>
              </a:r>
              <a:endParaRPr lang="zh-CN" altLang="en-US" sz="700" b="1" dirty="0"/>
            </a:p>
          </p:txBody>
        </p:sp>
        <p:sp>
          <p:nvSpPr>
            <p:cNvPr id="24612" name="文本框 24611"/>
            <p:cNvSpPr txBox="1"/>
            <p:nvPr>
              <p:custDataLst>
                <p:tags r:id="rId65"/>
              </p:custDataLst>
            </p:nvPr>
          </p:nvSpPr>
          <p:spPr>
            <a:xfrm>
              <a:off x="4676080" y="4437113"/>
              <a:ext cx="1035250" cy="282574"/>
            </a:xfrm>
            <a:prstGeom prst="rect">
              <a:avLst/>
            </a:prstGeom>
            <a:noFill/>
          </p:spPr>
          <p:txBody>
            <a:bodyPr wrap="square" rtlCol="0">
              <a:spAutoFit/>
            </a:bodyPr>
            <a:p>
              <a:r>
                <a:rPr lang="zh-CN" altLang="en-US" sz="700" b="1" dirty="0"/>
                <a:t>低于</a:t>
              </a:r>
              <a:r>
                <a:rPr lang="en-US" altLang="zh-CN" sz="700" b="1" dirty="0"/>
                <a:t>76.5k</a:t>
              </a:r>
              <a:endParaRPr lang="zh-CN" altLang="en-US" sz="700" b="1" dirty="0"/>
            </a:p>
          </p:txBody>
        </p:sp>
        <p:sp>
          <p:nvSpPr>
            <p:cNvPr id="24613" name="文本框 24612"/>
            <p:cNvSpPr txBox="1"/>
            <p:nvPr>
              <p:custDataLst>
                <p:tags r:id="rId66"/>
              </p:custDataLst>
            </p:nvPr>
          </p:nvSpPr>
          <p:spPr>
            <a:xfrm>
              <a:off x="5483345" y="4420588"/>
              <a:ext cx="826208" cy="282574"/>
            </a:xfrm>
            <a:prstGeom prst="rect">
              <a:avLst/>
            </a:prstGeom>
            <a:noFill/>
          </p:spPr>
          <p:txBody>
            <a:bodyPr wrap="square" rtlCol="0">
              <a:spAutoFit/>
            </a:bodyPr>
            <a:p>
              <a:r>
                <a:rPr lang="zh-CN" altLang="en-US" sz="700" b="1" dirty="0"/>
                <a:t>高于</a:t>
              </a:r>
              <a:r>
                <a:rPr lang="en-US" altLang="zh-CN" sz="700" b="1" dirty="0"/>
                <a:t>76.5k</a:t>
              </a:r>
              <a:endParaRPr lang="zh-CN" altLang="en-US" sz="700" b="1" dirty="0"/>
            </a:p>
          </p:txBody>
        </p:sp>
        <p:sp>
          <p:nvSpPr>
            <p:cNvPr id="24614" name="文本框 24613"/>
            <p:cNvSpPr txBox="1"/>
            <p:nvPr>
              <p:custDataLst>
                <p:tags r:id="rId67"/>
              </p:custDataLst>
            </p:nvPr>
          </p:nvSpPr>
          <p:spPr>
            <a:xfrm>
              <a:off x="6277982" y="3098756"/>
              <a:ext cx="1035250" cy="282574"/>
            </a:xfrm>
            <a:prstGeom prst="rect">
              <a:avLst/>
            </a:prstGeom>
            <a:noFill/>
          </p:spPr>
          <p:txBody>
            <a:bodyPr wrap="square" rtlCol="0">
              <a:spAutoFit/>
            </a:bodyPr>
            <a:p>
              <a:r>
                <a:rPr lang="zh-CN" altLang="en-US" sz="700" b="1" dirty="0"/>
                <a:t>低于</a:t>
              </a:r>
              <a:r>
                <a:rPr lang="en-US" altLang="zh-CN" sz="700" b="1" dirty="0"/>
                <a:t>80.5k</a:t>
              </a:r>
              <a:endParaRPr lang="zh-CN" altLang="en-US" sz="700" b="1" dirty="0"/>
            </a:p>
          </p:txBody>
        </p:sp>
        <p:sp>
          <p:nvSpPr>
            <p:cNvPr id="24615" name="文本框 24614"/>
            <p:cNvSpPr txBox="1"/>
            <p:nvPr>
              <p:custDataLst>
                <p:tags r:id="rId68"/>
              </p:custDataLst>
            </p:nvPr>
          </p:nvSpPr>
          <p:spPr>
            <a:xfrm>
              <a:off x="7969049" y="3061213"/>
              <a:ext cx="826208" cy="282574"/>
            </a:xfrm>
            <a:prstGeom prst="rect">
              <a:avLst/>
            </a:prstGeom>
            <a:noFill/>
          </p:spPr>
          <p:txBody>
            <a:bodyPr wrap="square" rtlCol="0">
              <a:spAutoFit/>
            </a:bodyPr>
            <a:p>
              <a:r>
                <a:rPr lang="zh-CN" altLang="en-US" sz="700" b="1" dirty="0"/>
                <a:t>高于</a:t>
              </a:r>
              <a:r>
                <a:rPr lang="en-US" altLang="zh-CN" sz="700" b="1" dirty="0"/>
                <a:t>80.5k</a:t>
              </a:r>
              <a:endParaRPr lang="zh-CN" altLang="en-US" sz="700" b="1" dirty="0"/>
            </a:p>
          </p:txBody>
        </p:sp>
        <p:sp>
          <p:nvSpPr>
            <p:cNvPr id="24616" name="文本框 24615"/>
            <p:cNvSpPr txBox="1"/>
            <p:nvPr>
              <p:custDataLst>
                <p:tags r:id="rId69"/>
              </p:custDataLst>
            </p:nvPr>
          </p:nvSpPr>
          <p:spPr>
            <a:xfrm>
              <a:off x="1539969" y="3091486"/>
              <a:ext cx="1035250" cy="282574"/>
            </a:xfrm>
            <a:prstGeom prst="rect">
              <a:avLst/>
            </a:prstGeom>
            <a:noFill/>
          </p:spPr>
          <p:txBody>
            <a:bodyPr wrap="square" rtlCol="0">
              <a:spAutoFit/>
            </a:bodyPr>
            <a:p>
              <a:r>
                <a:rPr lang="zh-CN" altLang="en-US" sz="700" b="1" dirty="0"/>
                <a:t>单身，离婚</a:t>
              </a:r>
              <a:endParaRPr lang="zh-CN" altLang="en-US" sz="700" b="1" dirty="0"/>
            </a:p>
          </p:txBody>
        </p:sp>
        <p:sp>
          <p:nvSpPr>
            <p:cNvPr id="24617" name="文本框 24616"/>
            <p:cNvSpPr txBox="1"/>
            <p:nvPr>
              <p:custDataLst>
                <p:tags r:id="rId70"/>
              </p:custDataLst>
            </p:nvPr>
          </p:nvSpPr>
          <p:spPr>
            <a:xfrm>
              <a:off x="3813149" y="4470496"/>
              <a:ext cx="1035250" cy="282574"/>
            </a:xfrm>
            <a:prstGeom prst="rect">
              <a:avLst/>
            </a:prstGeom>
            <a:noFill/>
          </p:spPr>
          <p:txBody>
            <a:bodyPr wrap="square" rtlCol="0">
              <a:spAutoFit/>
            </a:bodyPr>
            <a:p>
              <a:r>
                <a:rPr lang="zh-CN" altLang="en-US" sz="700" b="1" dirty="0"/>
                <a:t>单身，离婚</a:t>
              </a:r>
              <a:endParaRPr lang="zh-CN" altLang="en-US" sz="700" b="1" dirty="0"/>
            </a:p>
          </p:txBody>
        </p:sp>
        <p:sp>
          <p:nvSpPr>
            <p:cNvPr id="24618" name="文本框 24617"/>
            <p:cNvSpPr txBox="1"/>
            <p:nvPr>
              <p:custDataLst>
                <p:tags r:id="rId71"/>
              </p:custDataLst>
            </p:nvPr>
          </p:nvSpPr>
          <p:spPr>
            <a:xfrm>
              <a:off x="3091858" y="4477693"/>
              <a:ext cx="530649" cy="282574"/>
            </a:xfrm>
            <a:prstGeom prst="rect">
              <a:avLst/>
            </a:prstGeom>
            <a:noFill/>
          </p:spPr>
          <p:txBody>
            <a:bodyPr wrap="square" rtlCol="0">
              <a:spAutoFit/>
            </a:bodyPr>
            <a:p>
              <a:r>
                <a:rPr lang="zh-CN" altLang="en-US" sz="700" b="1" dirty="0"/>
                <a:t>已婚</a:t>
              </a:r>
              <a:endParaRPr lang="zh-CN" altLang="en-US" sz="700" b="1" dirty="0"/>
            </a:p>
          </p:txBody>
        </p:sp>
        <p:sp>
          <p:nvSpPr>
            <p:cNvPr id="24619" name="文本框 24618"/>
            <p:cNvSpPr txBox="1"/>
            <p:nvPr>
              <p:custDataLst>
                <p:tags r:id="rId72"/>
              </p:custDataLst>
            </p:nvPr>
          </p:nvSpPr>
          <p:spPr>
            <a:xfrm>
              <a:off x="6269182" y="4448132"/>
              <a:ext cx="1035250" cy="282574"/>
            </a:xfrm>
            <a:prstGeom prst="rect">
              <a:avLst/>
            </a:prstGeom>
            <a:noFill/>
          </p:spPr>
          <p:txBody>
            <a:bodyPr wrap="square" rtlCol="0">
              <a:spAutoFit/>
            </a:bodyPr>
            <a:p>
              <a:r>
                <a:rPr lang="zh-CN" altLang="en-US" sz="700" b="1" dirty="0"/>
                <a:t>单身，离婚</a:t>
              </a:r>
              <a:endParaRPr lang="zh-CN" altLang="en-US" sz="700" b="1" dirty="0"/>
            </a:p>
          </p:txBody>
        </p:sp>
        <p:sp>
          <p:nvSpPr>
            <p:cNvPr id="24620" name="文本框 24619"/>
            <p:cNvSpPr txBox="1"/>
            <p:nvPr>
              <p:custDataLst>
                <p:tags r:id="rId73"/>
              </p:custDataLst>
            </p:nvPr>
          </p:nvSpPr>
          <p:spPr>
            <a:xfrm>
              <a:off x="7126660" y="4445413"/>
              <a:ext cx="530649" cy="282574"/>
            </a:xfrm>
            <a:prstGeom prst="rect">
              <a:avLst/>
            </a:prstGeom>
            <a:noFill/>
          </p:spPr>
          <p:txBody>
            <a:bodyPr wrap="square" rtlCol="0">
              <a:spAutoFit/>
            </a:bodyPr>
            <a:p>
              <a:r>
                <a:rPr lang="zh-CN" altLang="en-US" sz="700" b="1" dirty="0"/>
                <a:t>已婚</a:t>
              </a:r>
              <a:endParaRPr lang="zh-CN" altLang="en-US" sz="700" b="1" dirty="0"/>
            </a:p>
          </p:txBody>
        </p:sp>
        <p:sp>
          <p:nvSpPr>
            <p:cNvPr id="24621" name="文本框 24620"/>
            <p:cNvSpPr txBox="1"/>
            <p:nvPr>
              <p:custDataLst>
                <p:tags r:id="rId74"/>
              </p:custDataLst>
            </p:nvPr>
          </p:nvSpPr>
          <p:spPr>
            <a:xfrm>
              <a:off x="3740828" y="3144789"/>
              <a:ext cx="369969" cy="282574"/>
            </a:xfrm>
            <a:prstGeom prst="rect">
              <a:avLst/>
            </a:prstGeom>
            <a:noFill/>
          </p:spPr>
          <p:txBody>
            <a:bodyPr wrap="square" rtlCol="0">
              <a:spAutoFit/>
            </a:bodyPr>
            <a:p>
              <a:r>
                <a:rPr lang="zh-CN" altLang="en-US" sz="700" b="1" dirty="0"/>
                <a:t>否</a:t>
              </a:r>
              <a:endParaRPr lang="zh-CN" altLang="en-US" sz="700" b="1" dirty="0"/>
            </a:p>
          </p:txBody>
        </p:sp>
        <p:sp>
          <p:nvSpPr>
            <p:cNvPr id="24622" name="文本框 24621"/>
            <p:cNvSpPr txBox="1"/>
            <p:nvPr>
              <p:custDataLst>
                <p:tags r:id="rId75"/>
              </p:custDataLst>
            </p:nvPr>
          </p:nvSpPr>
          <p:spPr>
            <a:xfrm>
              <a:off x="5011973" y="3113116"/>
              <a:ext cx="530649" cy="282574"/>
            </a:xfrm>
            <a:prstGeom prst="rect">
              <a:avLst/>
            </a:prstGeom>
            <a:noFill/>
          </p:spPr>
          <p:txBody>
            <a:bodyPr wrap="square" rtlCol="0">
              <a:spAutoFit/>
            </a:bodyPr>
            <a:p>
              <a:r>
                <a:rPr lang="zh-CN" altLang="en-US" sz="700" b="1" dirty="0"/>
                <a:t>是</a:t>
              </a:r>
              <a:endParaRPr lang="zh-CN" altLang="en-US" sz="700" b="1" dirty="0"/>
            </a:p>
          </p:txBody>
        </p:sp>
        <p:sp>
          <p:nvSpPr>
            <p:cNvPr id="24623" name="文本框 24622"/>
            <p:cNvSpPr txBox="1"/>
            <p:nvPr>
              <p:custDataLst>
                <p:tags r:id="rId76"/>
              </p:custDataLst>
            </p:nvPr>
          </p:nvSpPr>
          <p:spPr>
            <a:xfrm>
              <a:off x="8761827" y="3710312"/>
              <a:ext cx="369969" cy="282574"/>
            </a:xfrm>
            <a:prstGeom prst="rect">
              <a:avLst/>
            </a:prstGeom>
            <a:noFill/>
          </p:spPr>
          <p:txBody>
            <a:bodyPr wrap="square" rtlCol="0">
              <a:spAutoFit/>
            </a:bodyPr>
            <a:p>
              <a:r>
                <a:rPr lang="zh-CN" altLang="en-US" sz="700" b="1" dirty="0"/>
                <a:t>否</a:t>
              </a:r>
              <a:endParaRPr lang="zh-CN" altLang="en-US" sz="700" b="1" dirty="0"/>
            </a:p>
          </p:txBody>
        </p:sp>
        <p:sp>
          <p:nvSpPr>
            <p:cNvPr id="24624" name="文本框 24623"/>
            <p:cNvSpPr txBox="1"/>
            <p:nvPr>
              <p:custDataLst>
                <p:tags r:id="rId77"/>
              </p:custDataLst>
            </p:nvPr>
          </p:nvSpPr>
          <p:spPr>
            <a:xfrm>
              <a:off x="7747947" y="3675066"/>
              <a:ext cx="368923" cy="282574"/>
            </a:xfrm>
            <a:prstGeom prst="rect">
              <a:avLst/>
            </a:prstGeom>
            <a:noFill/>
          </p:spPr>
          <p:txBody>
            <a:bodyPr wrap="square" rtlCol="0">
              <a:spAutoFit/>
            </a:bodyPr>
            <a:p>
              <a:r>
                <a:rPr lang="zh-CN" altLang="en-US" sz="700" b="1" dirty="0"/>
                <a:t>是</a:t>
              </a:r>
              <a:endParaRPr lang="zh-CN" altLang="en-US" sz="700" b="1" dirty="0"/>
            </a:p>
          </p:txBody>
        </p:sp>
        <p:sp>
          <p:nvSpPr>
            <p:cNvPr id="24625" name="文本框 24624"/>
            <p:cNvSpPr txBox="1"/>
            <p:nvPr>
              <p:custDataLst>
                <p:tags r:id="rId78"/>
              </p:custDataLst>
            </p:nvPr>
          </p:nvSpPr>
          <p:spPr>
            <a:xfrm>
              <a:off x="4089903" y="3721171"/>
              <a:ext cx="368923" cy="282574"/>
            </a:xfrm>
            <a:prstGeom prst="rect">
              <a:avLst/>
            </a:prstGeom>
            <a:noFill/>
          </p:spPr>
          <p:txBody>
            <a:bodyPr wrap="square" rtlCol="0">
              <a:spAutoFit/>
            </a:bodyPr>
            <a:p>
              <a:r>
                <a:rPr lang="zh-CN" altLang="en-US" sz="700" b="1" dirty="0"/>
                <a:t>是</a:t>
              </a:r>
              <a:endParaRPr lang="zh-CN" altLang="en-US" sz="700" b="1" dirty="0"/>
            </a:p>
          </p:txBody>
        </p:sp>
        <p:sp>
          <p:nvSpPr>
            <p:cNvPr id="24626" name="文本框 24625"/>
            <p:cNvSpPr txBox="1"/>
            <p:nvPr>
              <p:custDataLst>
                <p:tags r:id="rId79"/>
              </p:custDataLst>
            </p:nvPr>
          </p:nvSpPr>
          <p:spPr>
            <a:xfrm>
              <a:off x="3214502" y="3672131"/>
              <a:ext cx="369969" cy="282574"/>
            </a:xfrm>
            <a:prstGeom prst="rect">
              <a:avLst/>
            </a:prstGeom>
            <a:noFill/>
          </p:spPr>
          <p:txBody>
            <a:bodyPr wrap="square" rtlCol="0">
              <a:spAutoFit/>
            </a:bodyPr>
            <a:p>
              <a:r>
                <a:rPr lang="zh-CN" altLang="en-US" sz="700" b="1" dirty="0"/>
                <a:t>否</a:t>
              </a:r>
              <a:endParaRPr lang="zh-CN" altLang="en-US" sz="700" b="1" dirty="0"/>
            </a:p>
          </p:txBody>
        </p:sp>
        <p:sp>
          <p:nvSpPr>
            <p:cNvPr id="24627" name="文本框 24626"/>
            <p:cNvSpPr txBox="1"/>
            <p:nvPr>
              <p:custDataLst>
                <p:tags r:id="rId80"/>
              </p:custDataLst>
            </p:nvPr>
          </p:nvSpPr>
          <p:spPr>
            <a:xfrm>
              <a:off x="2040438" y="3656472"/>
              <a:ext cx="369969" cy="282574"/>
            </a:xfrm>
            <a:prstGeom prst="rect">
              <a:avLst/>
            </a:prstGeom>
            <a:noFill/>
          </p:spPr>
          <p:txBody>
            <a:bodyPr wrap="square" rtlCol="0">
              <a:spAutoFit/>
            </a:bodyPr>
            <a:p>
              <a:r>
                <a:rPr lang="zh-CN" altLang="en-US" sz="700" b="1" dirty="0"/>
                <a:t>否</a:t>
              </a:r>
              <a:endParaRPr lang="zh-CN" altLang="en-US" sz="700" b="1" dirty="0"/>
            </a:p>
          </p:txBody>
        </p:sp>
        <p:sp>
          <p:nvSpPr>
            <p:cNvPr id="24628" name="文本框 24627"/>
            <p:cNvSpPr txBox="1"/>
            <p:nvPr>
              <p:custDataLst>
                <p:tags r:id="rId81"/>
              </p:custDataLst>
            </p:nvPr>
          </p:nvSpPr>
          <p:spPr>
            <a:xfrm>
              <a:off x="1049124" y="3659024"/>
              <a:ext cx="368923" cy="282574"/>
            </a:xfrm>
            <a:prstGeom prst="rect">
              <a:avLst/>
            </a:prstGeom>
            <a:noFill/>
          </p:spPr>
          <p:txBody>
            <a:bodyPr wrap="square" rtlCol="0">
              <a:spAutoFit/>
            </a:bodyPr>
            <a:p>
              <a:r>
                <a:rPr lang="zh-CN" altLang="en-US" sz="700" b="1" dirty="0"/>
                <a:t>是</a:t>
              </a:r>
              <a:endParaRPr lang="zh-CN" altLang="en-US" sz="700" b="1" dirty="0"/>
            </a:p>
          </p:txBody>
        </p:sp>
        <p:cxnSp>
          <p:nvCxnSpPr>
            <p:cNvPr id="24629" name="直接连接符 24628"/>
            <p:cNvCxnSpPr/>
            <p:nvPr>
              <p:custDataLst>
                <p:tags r:id="rId82"/>
              </p:custDataLst>
            </p:nvPr>
          </p:nvCxnSpPr>
          <p:spPr>
            <a:xfrm>
              <a:off x="1049124" y="5183430"/>
              <a:ext cx="3579089" cy="507802"/>
            </a:xfrm>
            <a:prstGeom prst="line">
              <a:avLst/>
            </a:prstGeom>
          </p:spPr>
          <p:style>
            <a:lnRef idx="1">
              <a:schemeClr val="dk1"/>
            </a:lnRef>
            <a:fillRef idx="0">
              <a:schemeClr val="dk1"/>
            </a:fillRef>
            <a:effectRef idx="0">
              <a:schemeClr val="dk1"/>
            </a:effectRef>
            <a:fontRef idx="minor">
              <a:schemeClr val="tx1"/>
            </a:fontRef>
          </p:style>
        </p:cxnSp>
        <p:cxnSp>
          <p:nvCxnSpPr>
            <p:cNvPr id="24630" name="直接连接符 24629"/>
            <p:cNvCxnSpPr/>
            <p:nvPr>
              <p:custDataLst>
                <p:tags r:id="rId83"/>
              </p:custDataLst>
            </p:nvPr>
          </p:nvCxnSpPr>
          <p:spPr>
            <a:xfrm>
              <a:off x="4628213" y="4810989"/>
              <a:ext cx="0" cy="880243"/>
            </a:xfrm>
            <a:prstGeom prst="line">
              <a:avLst/>
            </a:prstGeom>
          </p:spPr>
          <p:style>
            <a:lnRef idx="1">
              <a:schemeClr val="dk1"/>
            </a:lnRef>
            <a:fillRef idx="0">
              <a:schemeClr val="dk1"/>
            </a:fillRef>
            <a:effectRef idx="0">
              <a:schemeClr val="dk1"/>
            </a:effectRef>
            <a:fontRef idx="minor">
              <a:schemeClr val="tx1"/>
            </a:fontRef>
          </p:style>
        </p:cxnSp>
        <p:cxnSp>
          <p:nvCxnSpPr>
            <p:cNvPr id="24631" name="直接连接符 24630"/>
            <p:cNvCxnSpPr/>
            <p:nvPr>
              <p:custDataLst>
                <p:tags r:id="rId84"/>
              </p:custDataLst>
            </p:nvPr>
          </p:nvCxnSpPr>
          <p:spPr>
            <a:xfrm flipV="1">
              <a:off x="4607505" y="5147513"/>
              <a:ext cx="3494677" cy="540012"/>
            </a:xfrm>
            <a:prstGeom prst="line">
              <a:avLst/>
            </a:prstGeom>
          </p:spPr>
          <p:style>
            <a:lnRef idx="1">
              <a:schemeClr val="dk1"/>
            </a:lnRef>
            <a:fillRef idx="0">
              <a:schemeClr val="dk1"/>
            </a:fillRef>
            <a:effectRef idx="0">
              <a:schemeClr val="dk1"/>
            </a:effectRef>
            <a:fontRef idx="minor">
              <a:schemeClr val="tx1"/>
            </a:fontRef>
          </p:style>
        </p:cxnSp>
        <p:sp>
          <p:nvSpPr>
            <p:cNvPr id="24632" name="文本框 24631"/>
            <p:cNvSpPr txBox="1"/>
            <p:nvPr>
              <p:custDataLst>
                <p:tags r:id="rId85"/>
              </p:custDataLst>
            </p:nvPr>
          </p:nvSpPr>
          <p:spPr>
            <a:xfrm>
              <a:off x="1553491" y="5377216"/>
              <a:ext cx="799365" cy="282574"/>
            </a:xfrm>
            <a:prstGeom prst="rect">
              <a:avLst/>
            </a:prstGeom>
            <a:noFill/>
          </p:spPr>
          <p:txBody>
            <a:bodyPr wrap="square" rtlCol="0">
              <a:spAutoFit/>
            </a:bodyPr>
            <a:p>
              <a:r>
                <a:rPr lang="zh-CN" altLang="en-US" sz="700" b="1" dirty="0"/>
                <a:t>预测结果</a:t>
              </a:r>
              <a:r>
                <a:rPr lang="en-US" altLang="zh-CN" sz="700" b="1" dirty="0"/>
                <a:t>1</a:t>
              </a:r>
              <a:endParaRPr lang="zh-CN" altLang="en-US" sz="700" b="1" dirty="0"/>
            </a:p>
          </p:txBody>
        </p:sp>
        <p:sp>
          <p:nvSpPr>
            <p:cNvPr id="24633" name="文本框 24632"/>
            <p:cNvSpPr txBox="1"/>
            <p:nvPr>
              <p:custDataLst>
                <p:tags r:id="rId86"/>
              </p:custDataLst>
            </p:nvPr>
          </p:nvSpPr>
          <p:spPr>
            <a:xfrm>
              <a:off x="6689655" y="5414158"/>
              <a:ext cx="799365" cy="282574"/>
            </a:xfrm>
            <a:prstGeom prst="rect">
              <a:avLst/>
            </a:prstGeom>
            <a:noFill/>
          </p:spPr>
          <p:txBody>
            <a:bodyPr wrap="square" rtlCol="0">
              <a:spAutoFit/>
            </a:bodyPr>
            <a:p>
              <a:r>
                <a:rPr lang="zh-CN" altLang="en-US" sz="700" b="1" dirty="0"/>
                <a:t>预测结果</a:t>
              </a:r>
              <a:r>
                <a:rPr lang="en-US" altLang="zh-CN" sz="700" b="1" dirty="0"/>
                <a:t>3</a:t>
              </a:r>
              <a:endParaRPr lang="zh-CN" altLang="en-US" sz="700" b="1" dirty="0"/>
            </a:p>
          </p:txBody>
        </p:sp>
        <p:sp>
          <p:nvSpPr>
            <p:cNvPr id="24634" name="文本框 24633"/>
            <p:cNvSpPr txBox="1"/>
            <p:nvPr>
              <p:custDataLst>
                <p:tags r:id="rId87"/>
              </p:custDataLst>
            </p:nvPr>
          </p:nvSpPr>
          <p:spPr>
            <a:xfrm>
              <a:off x="4247829" y="5086881"/>
              <a:ext cx="799365" cy="282574"/>
            </a:xfrm>
            <a:prstGeom prst="rect">
              <a:avLst/>
            </a:prstGeom>
            <a:noFill/>
          </p:spPr>
          <p:txBody>
            <a:bodyPr wrap="square" rtlCol="0">
              <a:spAutoFit/>
            </a:bodyPr>
            <a:p>
              <a:r>
                <a:rPr lang="zh-CN" altLang="en-US" sz="700" b="1" dirty="0"/>
                <a:t>预测结果</a:t>
              </a:r>
              <a:r>
                <a:rPr lang="en-US" altLang="zh-CN" sz="700" b="1" dirty="0"/>
                <a:t>2</a:t>
              </a:r>
              <a:endParaRPr lang="zh-CN" altLang="en-US" sz="700" b="1" dirty="0"/>
            </a:p>
          </p:txBody>
        </p:sp>
        <p:sp>
          <p:nvSpPr>
            <p:cNvPr id="24635" name="文本框 24634"/>
            <p:cNvSpPr txBox="1"/>
            <p:nvPr>
              <p:custDataLst>
                <p:tags r:id="rId88"/>
              </p:custDataLst>
            </p:nvPr>
          </p:nvSpPr>
          <p:spPr>
            <a:xfrm>
              <a:off x="3917099" y="5794170"/>
              <a:ext cx="1953512" cy="282574"/>
            </a:xfrm>
            <a:prstGeom prst="rect">
              <a:avLst/>
            </a:prstGeom>
            <a:noFill/>
          </p:spPr>
          <p:txBody>
            <a:bodyPr wrap="square" rtlCol="0">
              <a:spAutoFit/>
            </a:bodyPr>
            <a:p>
              <a:r>
                <a:rPr lang="zh-CN" altLang="en-US" sz="700" b="1" dirty="0"/>
                <a:t>随机森林模型预测结果</a:t>
              </a:r>
              <a:endParaRPr lang="zh-CN" altLang="en-US" sz="700" b="1" dirty="0"/>
            </a:p>
          </p:txBody>
        </p:sp>
        <p:sp>
          <p:nvSpPr>
            <p:cNvPr id="24636" name="文本框 24635"/>
            <p:cNvSpPr txBox="1"/>
            <p:nvPr>
              <p:custDataLst>
                <p:tags r:id="rId89"/>
              </p:custDataLst>
            </p:nvPr>
          </p:nvSpPr>
          <p:spPr>
            <a:xfrm>
              <a:off x="3620083" y="6098999"/>
              <a:ext cx="2547545" cy="391812"/>
            </a:xfrm>
            <a:prstGeom prst="rect">
              <a:avLst/>
            </a:prstGeom>
            <a:noFill/>
          </p:spPr>
          <p:txBody>
            <a:bodyPr wrap="square" rtlCol="0">
              <a:spAutoFit/>
            </a:bodyPr>
            <a:p>
              <a:pPr algn="ctr"/>
              <a:r>
                <a:rPr lang="zh-CN" altLang="en-US" sz="1200" b="1" dirty="0"/>
                <a:t>随机森林模型</a:t>
              </a:r>
              <a:endParaRPr lang="zh-CN" altLang="en-US" sz="1200" b="1" dirty="0"/>
            </a:p>
          </p:txBody>
        </p:sp>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随机</a:t>
            </a:r>
            <a:r>
              <a:rPr lang="zh-CN" altLang="en-US" b="1" dirty="0" smtClean="0">
                <a:latin typeface="黑体" panose="02010609060101010101" pitchFamily="49" charset="-122"/>
                <a:ea typeface="黑体" panose="02010609060101010101" pitchFamily="49" charset="-122"/>
              </a:rPr>
              <a:t>森林</a:t>
            </a:r>
            <a:endParaRPr lang="en-US" altLang="zh-CN"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smtClean="0">
                <a:latin typeface="黑体" panose="02010609060101010101" pitchFamily="49" charset="-122"/>
                <a:ea typeface="黑体" panose="02010609060101010101" pitchFamily="49" charset="-122"/>
              </a:rPr>
              <a:t>模型结构</a:t>
            </a:r>
            <a:endParaRPr lang="en-US" altLang="zh-CN" sz="2400" dirty="0">
              <a:latin typeface="+mn-ea"/>
              <a:cs typeface="+mn-ea"/>
            </a:endParaRPr>
          </a:p>
          <a:p>
            <a:pPr lvl="1"/>
            <a:r>
              <a:rPr lang="zh-CN" altLang="zh-CN" sz="2400" dirty="0">
                <a:latin typeface="+mn-ea"/>
                <a:cs typeface="+mn-ea"/>
              </a:rPr>
              <a:t>随机森林模型在</a:t>
            </a:r>
            <a:r>
              <a:rPr lang="en-US" altLang="zh-CN" sz="2400" dirty="0">
                <a:latin typeface="+mn-ea"/>
                <a:cs typeface="+mn-ea"/>
              </a:rPr>
              <a:t>Bagging</a:t>
            </a:r>
            <a:r>
              <a:rPr lang="zh-CN" altLang="zh-CN" sz="2400" dirty="0">
                <a:latin typeface="+mn-ea"/>
                <a:cs typeface="+mn-ea"/>
              </a:rPr>
              <a:t>集成策略基础上</a:t>
            </a:r>
            <a:r>
              <a:rPr lang="zh-CN" altLang="zh-CN" sz="2400" dirty="0">
                <a:solidFill>
                  <a:srgbClr val="0000FF"/>
                </a:solidFill>
                <a:latin typeface="+mn-ea"/>
                <a:cs typeface="+mn-ea"/>
              </a:rPr>
              <a:t>进一步增加</a:t>
            </a:r>
            <a:r>
              <a:rPr lang="zh-CN" altLang="zh-CN" sz="2400" dirty="0">
                <a:latin typeface="+mn-ea"/>
                <a:cs typeface="+mn-ea"/>
              </a:rPr>
              <a:t>了弱学习器之间的差异</a:t>
            </a:r>
            <a:r>
              <a:rPr lang="zh-CN" altLang="zh-CN" sz="2400" dirty="0" smtClean="0">
                <a:latin typeface="+mn-ea"/>
                <a:cs typeface="+mn-ea"/>
              </a:rPr>
              <a:t>性</a:t>
            </a:r>
            <a:r>
              <a:rPr lang="zh-CN" altLang="en-US" sz="2400" dirty="0" smtClean="0">
                <a:latin typeface="+mn-ea"/>
                <a:cs typeface="+mn-ea"/>
              </a:rPr>
              <a:t>（决策树学习过程中引入随机性）</a:t>
            </a:r>
            <a:r>
              <a:rPr lang="zh-CN" altLang="zh-CN" sz="2400" dirty="0" smtClean="0">
                <a:latin typeface="+mn-ea"/>
                <a:cs typeface="+mn-ea"/>
              </a:rPr>
              <a:t>，</a:t>
            </a:r>
            <a:r>
              <a:rPr lang="zh-CN" altLang="zh-CN" sz="2400" dirty="0">
                <a:latin typeface="+mn-ea"/>
                <a:cs typeface="+mn-ea"/>
              </a:rPr>
              <a:t>这使得随机森林模型能有效解决许多实际</a:t>
            </a:r>
            <a:r>
              <a:rPr lang="zh-CN" altLang="zh-CN" sz="2400" dirty="0" smtClean="0">
                <a:latin typeface="+mn-ea"/>
                <a:cs typeface="+mn-ea"/>
              </a:rPr>
              <a:t>问题</a:t>
            </a:r>
            <a:endParaRPr lang="en-US" altLang="zh-CN" sz="2400" dirty="0">
              <a:latin typeface="+mn-ea"/>
              <a:cs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rPr>
              <a:t>本节目录</a:t>
            </a:r>
            <a:endParaRPr lang="zh-CN" altLang="en-US"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a:latin typeface="黑体" panose="02010609060101010101" pitchFamily="49" charset="-122"/>
                <a:ea typeface="黑体" panose="02010609060101010101" pitchFamily="49" charset="-122"/>
              </a:rPr>
              <a:t>集成学习概述</a:t>
            </a:r>
            <a:endParaRPr lang="en-US" altLang="zh-CN" sz="2800" b="1" dirty="0">
              <a:latin typeface="黑体" panose="02010609060101010101" pitchFamily="49" charset="-122"/>
              <a:ea typeface="黑体" panose="02010609060101010101" pitchFamily="49" charset="-122"/>
            </a:endParaRPr>
          </a:p>
          <a:p>
            <a:r>
              <a:rPr lang="en-US" altLang="zh-CN" sz="2800" b="1" dirty="0" smtClean="0">
                <a:solidFill>
                  <a:schemeClr val="bg1">
                    <a:lumMod val="85000"/>
                  </a:schemeClr>
                </a:solidFill>
                <a:latin typeface="黑体" panose="02010609060101010101" pitchFamily="49" charset="-122"/>
                <a:ea typeface="黑体" panose="02010609060101010101" pitchFamily="49" charset="-122"/>
              </a:rPr>
              <a:t>Bagging</a:t>
            </a:r>
            <a:r>
              <a:rPr lang="zh-CN" altLang="en-US" sz="2800" b="1" dirty="0" smtClean="0">
                <a:solidFill>
                  <a:schemeClr val="bg1">
                    <a:lumMod val="85000"/>
                  </a:schemeClr>
                </a:solidFill>
                <a:latin typeface="黑体" panose="02010609060101010101" pitchFamily="49" charset="-122"/>
                <a:ea typeface="黑体" panose="02010609060101010101" pitchFamily="49" charset="-122"/>
              </a:rPr>
              <a:t>集成策略</a:t>
            </a:r>
            <a:endParaRPr lang="en-US" altLang="zh-CN" sz="2800" b="1" dirty="0">
              <a:solidFill>
                <a:schemeClr val="bg1">
                  <a:lumMod val="85000"/>
                </a:schemeClr>
              </a:solidFill>
              <a:latin typeface="黑体" panose="02010609060101010101" pitchFamily="49" charset="-122"/>
              <a:ea typeface="黑体" panose="02010609060101010101" pitchFamily="49" charset="-122"/>
            </a:endParaRPr>
          </a:p>
          <a:p>
            <a:r>
              <a:rPr lang="zh-CN" altLang="en-US" sz="2800" b="1" dirty="0" smtClean="0">
                <a:solidFill>
                  <a:schemeClr val="bg1">
                    <a:lumMod val="85000"/>
                  </a:schemeClr>
                </a:solidFill>
                <a:latin typeface="黑体" panose="02010609060101010101" pitchFamily="49" charset="-122"/>
                <a:ea typeface="黑体" panose="02010609060101010101" pitchFamily="49" charset="-122"/>
              </a:rPr>
              <a:t>随机森林</a:t>
            </a:r>
            <a:endParaRPr lang="zh-CN" altLang="en-US" sz="2800" b="1" dirty="0" smtClean="0">
              <a:solidFill>
                <a:schemeClr val="bg1">
                  <a:lumMod val="85000"/>
                </a:schemeClr>
              </a:solidFill>
              <a:latin typeface="黑体" panose="02010609060101010101" pitchFamily="49" charset="-122"/>
              <a:ea typeface="黑体" panose="02010609060101010101" pitchFamily="49" charset="-122"/>
            </a:endParaRPr>
          </a:p>
          <a:p>
            <a:pPr algn="l">
              <a:buClrTx/>
              <a:buSzTx/>
            </a:pPr>
            <a:r>
              <a:rPr lang="zh-CN" altLang="en-US" sz="2800" b="1" dirty="0" smtClean="0">
                <a:solidFill>
                  <a:schemeClr val="bg1">
                    <a:lumMod val="85000"/>
                  </a:schemeClr>
                </a:solidFill>
                <a:latin typeface="黑体" panose="02010609060101010101" pitchFamily="49" charset="-122"/>
                <a:ea typeface="黑体" panose="02010609060101010101" pitchFamily="49" charset="-122"/>
                <a:sym typeface="+mn-ea"/>
              </a:rPr>
              <a:t>Boosting集成策略</a:t>
            </a:r>
            <a:endParaRPr lang="zh-CN" altLang="en-US" sz="2800" b="1" dirty="0" smtClean="0">
              <a:solidFill>
                <a:schemeClr val="bg1">
                  <a:lumMod val="85000"/>
                </a:schemeClr>
              </a:solidFill>
              <a:latin typeface="黑体" panose="02010609060101010101" pitchFamily="49" charset="-122"/>
              <a:ea typeface="黑体" panose="02010609060101010101" pitchFamily="49" charset="-122"/>
            </a:endParaRPr>
          </a:p>
          <a:p>
            <a:pPr algn="l">
              <a:buClrTx/>
              <a:buSzTx/>
            </a:pPr>
            <a:r>
              <a:rPr lang="zh-CN" altLang="en-US" sz="2800" b="1" dirty="0" smtClean="0">
                <a:solidFill>
                  <a:schemeClr val="bg1">
                    <a:lumMod val="85000"/>
                  </a:schemeClr>
                </a:solidFill>
                <a:latin typeface="黑体" panose="02010609060101010101" pitchFamily="49" charset="-122"/>
                <a:ea typeface="黑体" panose="02010609060101010101" pitchFamily="49" charset="-122"/>
                <a:sym typeface="+mn-ea"/>
              </a:rPr>
              <a:t>Adaboost学习算法</a:t>
            </a:r>
            <a:endParaRPr lang="zh-CN" altLang="en-US" sz="2800" b="1" dirty="0" smtClean="0">
              <a:solidFill>
                <a:schemeClr val="bg1">
                  <a:lumMod val="85000"/>
                </a:schemeClr>
              </a:solidFill>
              <a:latin typeface="黑体" panose="02010609060101010101" pitchFamily="49" charset="-122"/>
              <a:ea typeface="黑体" panose="02010609060101010101" pitchFamily="49" charset="-122"/>
            </a:endParaRPr>
          </a:p>
          <a:p>
            <a:endParaRPr lang="en-US" altLang="zh-CN" sz="2800" b="1" dirty="0" smtClean="0">
              <a:solidFill>
                <a:schemeClr val="bg1">
                  <a:lumMod val="85000"/>
                </a:schemeClr>
              </a:solidFill>
              <a:latin typeface="黑体" panose="02010609060101010101" pitchFamily="49" charset="-122"/>
              <a:ea typeface="黑体" panose="02010609060101010101" pitchFamily="49" charset="-122"/>
            </a:endParaRPr>
          </a:p>
          <a:p>
            <a:pPr marL="0" indent="0">
              <a:buNone/>
            </a:pPr>
            <a:endParaRPr lang="zh-CN" altLang="en-US" sz="28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随机</a:t>
            </a:r>
            <a:r>
              <a:rPr lang="zh-CN" altLang="en-US" b="1" dirty="0" smtClean="0">
                <a:latin typeface="黑体" panose="02010609060101010101" pitchFamily="49" charset="-122"/>
                <a:ea typeface="黑体" panose="02010609060101010101" pitchFamily="49" charset="-122"/>
              </a:rPr>
              <a:t>森林</a:t>
            </a:r>
            <a:endParaRPr lang="en-US" altLang="zh-CN" b="1"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smtClean="0">
                    <a:latin typeface="黑体" panose="02010609060101010101" pitchFamily="49" charset="-122"/>
                    <a:ea typeface="黑体" panose="02010609060101010101" pitchFamily="49" charset="-122"/>
                  </a:rPr>
                  <a:t>学习算法</a:t>
                </a:r>
                <a:endParaRPr lang="en-US" altLang="zh-CN" sz="2400" dirty="0">
                  <a:latin typeface="+mn-ea"/>
                  <a:cs typeface="+mn-ea"/>
                </a:endParaRPr>
              </a:p>
              <a:p>
                <a:pPr lvl="1"/>
                <a:r>
                  <a:rPr lang="zh-CN" altLang="en-US" sz="2400" dirty="0">
                    <a:latin typeface="+mn-ea"/>
                    <a:cs typeface="+mn-ea"/>
                  </a:rPr>
                  <a:t>随机森林模型基于 </a:t>
                </a:r>
                <a:r>
                  <a:rPr lang="en-US" altLang="zh-CN" sz="2400" dirty="0">
                    <a:solidFill>
                      <a:srgbClr val="0000FF"/>
                    </a:solidFill>
                    <a:latin typeface="+mn-ea"/>
                    <a:cs typeface="+mn-ea"/>
                  </a:rPr>
                  <a:t>Bagging </a:t>
                </a:r>
                <a:r>
                  <a:rPr lang="zh-CN" altLang="en-US" sz="2400" dirty="0">
                    <a:solidFill>
                      <a:srgbClr val="0000FF"/>
                    </a:solidFill>
                    <a:latin typeface="+mn-ea"/>
                    <a:cs typeface="+mn-ea"/>
                  </a:rPr>
                  <a:t>集成学习方法</a:t>
                </a:r>
                <a:r>
                  <a:rPr lang="zh-CN" altLang="en-US" sz="2400" dirty="0">
                    <a:latin typeface="+mn-ea"/>
                    <a:cs typeface="+mn-ea"/>
                  </a:rPr>
                  <a:t>构建，故训练构造随机森林模型过程基本上遵从 </a:t>
                </a:r>
                <a:r>
                  <a:rPr lang="en-US" altLang="zh-CN" sz="2400" dirty="0">
                    <a:latin typeface="+mn-ea"/>
                    <a:cs typeface="+mn-ea"/>
                  </a:rPr>
                  <a:t>Bagging </a:t>
                </a:r>
                <a:r>
                  <a:rPr lang="zh-CN" altLang="en-US" sz="2400" dirty="0">
                    <a:latin typeface="+mn-ea"/>
                    <a:cs typeface="+mn-ea"/>
                  </a:rPr>
                  <a:t>集成学习的基本流程</a:t>
                </a:r>
                <a:endParaRPr lang="en-US" altLang="zh-CN" sz="2400" dirty="0">
                  <a:latin typeface="+mn-ea"/>
                  <a:cs typeface="+mn-ea"/>
                </a:endParaRPr>
              </a:p>
              <a:p>
                <a:pPr lvl="1"/>
                <a:r>
                  <a:rPr lang="zh-CN" altLang="en-US" sz="2400" dirty="0">
                    <a:latin typeface="+mn-ea"/>
                    <a:cs typeface="+mn-ea"/>
                  </a:rPr>
                  <a:t>具体地说，对于一个包含</a:t>
                </a:r>
                <a14:m>
                  <m:oMath xmlns:m="http://schemas.openxmlformats.org/officeDocument/2006/math">
                    <m:r>
                      <a:rPr lang="en-US" altLang="zh-CN" sz="2400">
                        <a:latin typeface="Cambria Math" panose="02040503050406030204"/>
                        <a:cs typeface="+mn-ea"/>
                      </a:rPr>
                      <m:t>𝑛</m:t>
                    </m:r>
                  </m:oMath>
                </a14:m>
                <a:r>
                  <a:rPr lang="zh-CN" altLang="en-US" sz="2400" dirty="0">
                    <a:latin typeface="+mn-ea"/>
                    <a:cs typeface="+mn-ea"/>
                  </a:rPr>
                  <a:t>个样本的数据集</a:t>
                </a:r>
                <a14:m>
                  <m:oMath xmlns:m="http://schemas.openxmlformats.org/officeDocument/2006/math">
                    <m:r>
                      <a:rPr lang="en-US" altLang="zh-CN" sz="2400">
                        <a:latin typeface="Cambria Math" panose="02040503050406030204"/>
                        <a:cs typeface="+mn-ea"/>
                      </a:rPr>
                      <m:t>𝐷</m:t>
                    </m:r>
                  </m:oMath>
                </a14:m>
                <a:r>
                  <a:rPr lang="zh-CN" altLang="en-US" sz="2400" dirty="0">
                    <a:latin typeface="+mn-ea"/>
                    <a:cs typeface="+mn-ea"/>
                  </a:rPr>
                  <a:t>，首先对</a:t>
                </a:r>
                <a14:m>
                  <m:oMath xmlns:m="http://schemas.openxmlformats.org/officeDocument/2006/math">
                    <m:r>
                      <a:rPr lang="en-US" altLang="zh-CN" sz="2400">
                        <a:latin typeface="Cambria Math" panose="02040503050406030204"/>
                        <a:cs typeface="+mn-ea"/>
                      </a:rPr>
                      <m:t>𝐷</m:t>
                    </m:r>
                  </m:oMath>
                </a14:m>
                <a:r>
                  <a:rPr lang="zh-CN" altLang="en-US" sz="2400" dirty="0">
                    <a:latin typeface="+mn-ea"/>
                    <a:cs typeface="+mn-ea"/>
                  </a:rPr>
                  <a:t>做</a:t>
                </a:r>
                <a14:m>
                  <m:oMath xmlns:m="http://schemas.openxmlformats.org/officeDocument/2006/math">
                    <m:r>
                      <a:rPr lang="en-US" altLang="zh-CN" sz="2400" dirty="0">
                        <a:latin typeface="Cambria Math" panose="02040503050406030204"/>
                        <a:cs typeface="+mn-ea"/>
                      </a:rPr>
                      <m:t>𝑘</m:t>
                    </m:r>
                  </m:oMath>
                </a14:m>
                <a:r>
                  <a:rPr lang="zh-CN" altLang="en-US" sz="2400" dirty="0">
                    <a:latin typeface="+mn-ea"/>
                    <a:cs typeface="+mn-ea"/>
                  </a:rPr>
                  <a:t>次随机性自助采样𝑙</a:t>
                </a:r>
                <a:r>
                  <a:rPr lang="zh-CN" altLang="en-US" sz="2400" dirty="0" smtClean="0">
                    <a:latin typeface="+mn-ea"/>
                    <a:cs typeface="+mn-ea"/>
                  </a:rPr>
                  <a:t>个得到训练样本</a:t>
                </a:r>
                <a:r>
                  <a:rPr lang="zh-CN" altLang="en-US" sz="2400" dirty="0">
                    <a:latin typeface="+mn-ea"/>
                    <a:cs typeface="+mn-ea"/>
                  </a:rPr>
                  <a:t>子集</a:t>
                </a:r>
                <a14:m>
                  <m:oMath xmlns:m="http://schemas.openxmlformats.org/officeDocument/2006/math">
                    <m:sSub>
                      <m:sSubPr>
                        <m:ctrlPr>
                          <a:rPr lang="en-US" altLang="zh-CN" sz="2400" i="1">
                            <a:latin typeface="Cambria Math" panose="02040503050406030204"/>
                            <a:cs typeface="+mn-ea"/>
                          </a:rPr>
                        </m:ctrlPr>
                      </m:sSubPr>
                      <m:e>
                        <m:r>
                          <a:rPr lang="en-US" altLang="zh-CN" sz="2400">
                            <a:latin typeface="Cambria Math" panose="02040503050406030204"/>
                            <a:cs typeface="+mn-ea"/>
                          </a:rPr>
                          <m:t>𝐷</m:t>
                        </m:r>
                      </m:e>
                      <m:sub>
                        <m:r>
                          <a:rPr lang="en-US" altLang="zh-CN" sz="2400">
                            <a:latin typeface="Cambria Math" panose="02040503050406030204"/>
                            <a:cs typeface="+mn-ea"/>
                          </a:rPr>
                          <m:t>1</m:t>
                        </m:r>
                      </m:sub>
                    </m:sSub>
                    <m:r>
                      <a:rPr lang="en-US" altLang="zh-CN" sz="2400">
                        <a:latin typeface="Cambria Math" panose="02040503050406030204"/>
                        <a:cs typeface="+mn-ea"/>
                      </a:rPr>
                      <m:t>,</m:t>
                    </m:r>
                    <m:sSub>
                      <m:sSubPr>
                        <m:ctrlPr>
                          <a:rPr lang="en-US" altLang="zh-CN" sz="2400" i="1">
                            <a:latin typeface="Cambria Math" panose="02040503050406030204"/>
                            <a:cs typeface="+mn-ea"/>
                          </a:rPr>
                        </m:ctrlPr>
                      </m:sSubPr>
                      <m:e>
                        <m:r>
                          <a:rPr lang="en-US" altLang="zh-CN" sz="2400">
                            <a:latin typeface="Cambria Math" panose="02040503050406030204"/>
                            <a:cs typeface="+mn-ea"/>
                          </a:rPr>
                          <m:t>𝐷</m:t>
                        </m:r>
                      </m:e>
                      <m:sub>
                        <m:r>
                          <a:rPr lang="en-US" altLang="zh-CN" sz="2400">
                            <a:latin typeface="Cambria Math" panose="02040503050406030204"/>
                            <a:cs typeface="+mn-ea"/>
                          </a:rPr>
                          <m:t>2</m:t>
                        </m:r>
                      </m:sub>
                    </m:sSub>
                    <m:r>
                      <a:rPr lang="en-US" altLang="zh-CN" sz="2400">
                        <a:latin typeface="Cambria Math" panose="02040503050406030204"/>
                        <a:cs typeface="+mn-ea"/>
                      </a:rPr>
                      <m:t>,⋯,</m:t>
                    </m:r>
                    <m:sSub>
                      <m:sSubPr>
                        <m:ctrlPr>
                          <a:rPr lang="en-US" altLang="zh-CN" sz="2400" i="1">
                            <a:latin typeface="Cambria Math" panose="02040503050406030204"/>
                            <a:cs typeface="+mn-ea"/>
                          </a:rPr>
                        </m:ctrlPr>
                      </m:sSubPr>
                      <m:e>
                        <m:r>
                          <a:rPr lang="en-US" altLang="zh-CN" sz="2400">
                            <a:latin typeface="Cambria Math" panose="02040503050406030204"/>
                            <a:cs typeface="+mn-ea"/>
                          </a:rPr>
                          <m:t>𝐷</m:t>
                        </m:r>
                      </m:e>
                      <m:sub>
                        <m:r>
                          <a:rPr lang="en-US" altLang="zh-CN" sz="2400">
                            <a:latin typeface="Cambria Math" panose="02040503050406030204"/>
                            <a:cs typeface="+mn-ea"/>
                          </a:rPr>
                          <m:t>𝑘</m:t>
                        </m:r>
                      </m:sub>
                    </m:sSub>
                  </m:oMath>
                </a14:m>
                <a:r>
                  <a:rPr lang="zh-CN" altLang="en-US" sz="2400" dirty="0">
                    <a:latin typeface="+mn-ea"/>
                    <a:cs typeface="+mn-ea"/>
                  </a:rPr>
                  <a:t> ，然后分别由</a:t>
                </a:r>
                <a14:m>
                  <m:oMath xmlns:m="http://schemas.openxmlformats.org/officeDocument/2006/math">
                    <m:sSub>
                      <m:sSubPr>
                        <m:ctrlPr>
                          <a:rPr lang="en-US" altLang="zh-CN" sz="2400" i="1">
                            <a:latin typeface="Cambria Math" panose="02040503050406030204"/>
                            <a:cs typeface="+mn-ea"/>
                          </a:rPr>
                        </m:ctrlPr>
                      </m:sSubPr>
                      <m:e>
                        <m:r>
                          <a:rPr lang="en-US" altLang="zh-CN" sz="2400">
                            <a:latin typeface="Cambria Math" panose="02040503050406030204"/>
                            <a:cs typeface="+mn-ea"/>
                          </a:rPr>
                          <m:t>𝐷</m:t>
                        </m:r>
                      </m:e>
                      <m:sub>
                        <m:r>
                          <a:rPr lang="en-US" altLang="zh-CN" sz="2400">
                            <a:latin typeface="Cambria Math" panose="02040503050406030204"/>
                            <a:cs typeface="+mn-ea"/>
                          </a:rPr>
                          <m:t>1</m:t>
                        </m:r>
                      </m:sub>
                    </m:sSub>
                    <m:r>
                      <a:rPr lang="en-US" altLang="zh-CN" sz="2400">
                        <a:latin typeface="Cambria Math" panose="02040503050406030204"/>
                        <a:cs typeface="+mn-ea"/>
                      </a:rPr>
                      <m:t>,</m:t>
                    </m:r>
                    <m:sSub>
                      <m:sSubPr>
                        <m:ctrlPr>
                          <a:rPr lang="en-US" altLang="zh-CN" sz="2400" i="1">
                            <a:latin typeface="Cambria Math" panose="02040503050406030204"/>
                            <a:cs typeface="+mn-ea"/>
                          </a:rPr>
                        </m:ctrlPr>
                      </m:sSubPr>
                      <m:e>
                        <m:r>
                          <a:rPr lang="en-US" altLang="zh-CN" sz="2400">
                            <a:latin typeface="Cambria Math" panose="02040503050406030204"/>
                            <a:cs typeface="+mn-ea"/>
                          </a:rPr>
                          <m:t>𝐷</m:t>
                        </m:r>
                      </m:e>
                      <m:sub>
                        <m:r>
                          <a:rPr lang="en-US" altLang="zh-CN" sz="2400">
                            <a:latin typeface="Cambria Math" panose="02040503050406030204"/>
                            <a:cs typeface="+mn-ea"/>
                          </a:rPr>
                          <m:t>2</m:t>
                        </m:r>
                      </m:sub>
                    </m:sSub>
                    <m:r>
                      <a:rPr lang="en-US" altLang="zh-CN" sz="2400">
                        <a:latin typeface="Cambria Math" panose="02040503050406030204"/>
                        <a:cs typeface="+mn-ea"/>
                      </a:rPr>
                      <m:t>,⋯,</m:t>
                    </m:r>
                    <m:sSub>
                      <m:sSubPr>
                        <m:ctrlPr>
                          <a:rPr lang="en-US" altLang="zh-CN" sz="2400" i="1">
                            <a:latin typeface="Cambria Math" panose="02040503050406030204"/>
                            <a:cs typeface="+mn-ea"/>
                          </a:rPr>
                        </m:ctrlPr>
                      </m:sSubPr>
                      <m:e>
                        <m:r>
                          <a:rPr lang="en-US" altLang="zh-CN" sz="2400">
                            <a:latin typeface="Cambria Math" panose="02040503050406030204"/>
                            <a:cs typeface="+mn-ea"/>
                          </a:rPr>
                          <m:t>𝐷</m:t>
                        </m:r>
                      </m:e>
                      <m:sub>
                        <m:r>
                          <a:rPr lang="en-US" altLang="zh-CN" sz="2400">
                            <a:latin typeface="Cambria Math" panose="02040503050406030204"/>
                            <a:cs typeface="+mn-ea"/>
                          </a:rPr>
                          <m:t>𝑘</m:t>
                        </m:r>
                      </m:sub>
                    </m:sSub>
                  </m:oMath>
                </a14:m>
                <a:r>
                  <a:rPr lang="zh-CN" altLang="en-US" sz="2400" dirty="0">
                    <a:latin typeface="+mn-ea"/>
                    <a:cs typeface="+mn-ea"/>
                  </a:rPr>
                  <a:t>训练构造</a:t>
                </a:r>
                <a14:m>
                  <m:oMath xmlns:m="http://schemas.openxmlformats.org/officeDocument/2006/math">
                    <m:r>
                      <a:rPr lang="en-US" altLang="zh-CN" sz="2400">
                        <a:latin typeface="Cambria Math" panose="02040503050406030204"/>
                        <a:cs typeface="+mn-ea"/>
                      </a:rPr>
                      <m:t>𝑘</m:t>
                    </m:r>
                  </m:oMath>
                </a14:m>
                <a:r>
                  <a:rPr lang="zh-CN" altLang="en-US" sz="2400" dirty="0">
                    <a:latin typeface="+mn-ea"/>
                    <a:cs typeface="+mn-ea"/>
                  </a:rPr>
                  <a:t>棵决策树并这些决策树进行组合便可得到随机森林</a:t>
                </a:r>
                <a:r>
                  <a:rPr lang="zh-CN" altLang="en-US" sz="2400" dirty="0" smtClean="0">
                    <a:latin typeface="+mn-ea"/>
                    <a:cs typeface="+mn-ea"/>
                  </a:rPr>
                  <a:t>模型</a:t>
                </a:r>
                <a:endParaRPr lang="en-US" altLang="zh-CN" sz="2400" dirty="0">
                  <a:latin typeface="+mn-ea"/>
                  <a:cs typeface="+mn-ea"/>
                </a:endParaRPr>
              </a:p>
            </p:txBody>
          </p:sp>
        </mc:Choice>
        <mc:Fallback>
          <p:sp>
            <p:nvSpPr>
              <p:cNvPr id="3" name="副标题 2"/>
              <p:cNvSpPr>
                <a:spLocks noRot="1" noChangeAspect="1" noMove="1" noResize="1" noEditPoints="1" noAdjustHandles="1" noChangeArrowheads="1" noChangeShapeType="1" noTextEdit="1"/>
              </p:cNvSpPr>
              <p:nvPr>
                <p:ph type="subTitle" idx="4294967295"/>
              </p:nvPr>
            </p:nvSpPr>
            <p:spPr>
              <a:xfrm>
                <a:off x="395536" y="1124744"/>
                <a:ext cx="8352928" cy="5256584"/>
              </a:xfrm>
              <a:prstGeom prst="rect">
                <a:avLst/>
              </a:prstGeom>
              <a:blipFill rotWithShape="1">
                <a:blip r:embed="rId1"/>
                <a:stretch>
                  <a:fillRect l="-7" t="-3" r="1" b="4"/>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随机</a:t>
            </a:r>
            <a:r>
              <a:rPr lang="zh-CN" altLang="en-US" b="1" dirty="0" smtClean="0">
                <a:latin typeface="黑体" panose="02010609060101010101" pitchFamily="49" charset="-122"/>
                <a:ea typeface="黑体" panose="02010609060101010101" pitchFamily="49" charset="-122"/>
              </a:rPr>
              <a:t>森林</a:t>
            </a:r>
            <a:endParaRPr lang="en-US" altLang="zh-CN" b="1"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smtClean="0">
                    <a:latin typeface="黑体" panose="02010609060101010101" pitchFamily="49" charset="-122"/>
                    <a:ea typeface="黑体" panose="02010609060101010101" pitchFamily="49" charset="-122"/>
                  </a:rPr>
                  <a:t>学习算法</a:t>
                </a:r>
                <a:endParaRPr lang="en-US" altLang="zh-CN" sz="2400" dirty="0">
                  <a:latin typeface="+mn-ea"/>
                  <a:cs typeface="+mn-ea"/>
                </a:endParaRPr>
              </a:p>
              <a:p>
                <a:pPr lvl="1"/>
                <a:r>
                  <a:rPr lang="zh-CN" altLang="en-US" sz="2400" dirty="0">
                    <a:latin typeface="+mn-ea"/>
                    <a:cs typeface="+mn-ea"/>
                  </a:rPr>
                  <a:t>与基本 </a:t>
                </a:r>
                <a:r>
                  <a:rPr lang="en-US" altLang="zh-CN" sz="2400" dirty="0">
                    <a:latin typeface="+mn-ea"/>
                    <a:cs typeface="+mn-ea"/>
                  </a:rPr>
                  <a:t>Bagging </a:t>
                </a:r>
                <a:r>
                  <a:rPr lang="zh-CN" altLang="en-US" sz="2400" dirty="0">
                    <a:latin typeface="+mn-ea"/>
                    <a:cs typeface="+mn-ea"/>
                  </a:rPr>
                  <a:t>集成学习不同的是，随机森林训练算法通过在决策树的</a:t>
                </a:r>
                <a:r>
                  <a:rPr lang="zh-CN" altLang="en-US" sz="2400" dirty="0">
                    <a:solidFill>
                      <a:srgbClr val="0000FF"/>
                    </a:solidFill>
                    <a:latin typeface="+mn-ea"/>
                    <a:cs typeface="+mn-ea"/>
                  </a:rPr>
                  <a:t>构造环节随机性</a:t>
                </a:r>
                <a:r>
                  <a:rPr lang="zh-CN" altLang="en-US" sz="2400" dirty="0">
                    <a:latin typeface="+mn-ea"/>
                    <a:cs typeface="+mn-ea"/>
                  </a:rPr>
                  <a:t>进一步提升弱学习器的个体差异性，使得生成的随机森林模型具有更好的泛化性能</a:t>
                </a:r>
                <a:endParaRPr lang="en-US" altLang="zh-CN" sz="2400" dirty="0">
                  <a:latin typeface="+mn-ea"/>
                  <a:cs typeface="+mn-ea"/>
                </a:endParaRPr>
              </a:p>
              <a:p>
                <a:pPr lvl="1"/>
                <a:r>
                  <a:rPr lang="zh-CN" altLang="en-US" sz="2400" dirty="0">
                    <a:latin typeface="+mn-ea"/>
                    <a:cs typeface="+mn-ea"/>
                  </a:rPr>
                  <a:t>以使用训练样本子集</a:t>
                </a:r>
                <a14:m>
                  <m:oMath xmlns:m="http://schemas.openxmlformats.org/officeDocument/2006/math">
                    <m:sSub>
                      <m:sSubPr>
                        <m:ctrlPr>
                          <a:rPr lang="en-US" altLang="zh-CN" sz="2400" i="1">
                            <a:latin typeface="Cambria Math" panose="02040503050406030204"/>
                            <a:cs typeface="+mn-ea"/>
                          </a:rPr>
                        </m:ctrlPr>
                      </m:sSubPr>
                      <m:e>
                        <m:r>
                          <a:rPr lang="en-US" altLang="zh-CN" sz="2400">
                            <a:latin typeface="Cambria Math" panose="02040503050406030204"/>
                            <a:cs typeface="+mn-ea"/>
                          </a:rPr>
                          <m:t>𝐷</m:t>
                        </m:r>
                      </m:e>
                      <m:sub>
                        <m:r>
                          <a:rPr lang="en-US" altLang="zh-CN" sz="2400">
                            <a:latin typeface="Cambria Math" panose="02040503050406030204"/>
                            <a:cs typeface="+mn-ea"/>
                          </a:rPr>
                          <m:t>𝑖</m:t>
                        </m:r>
                      </m:sub>
                    </m:sSub>
                  </m:oMath>
                </a14:m>
                <a:r>
                  <a:rPr lang="zh-CN" altLang="en-US" sz="2400" dirty="0">
                    <a:latin typeface="+mn-ea"/>
                    <a:cs typeface="+mn-ea"/>
                  </a:rPr>
                  <a:t>构造第</a:t>
                </a:r>
                <a14:m>
                  <m:oMath xmlns:m="http://schemas.openxmlformats.org/officeDocument/2006/math">
                    <m:r>
                      <a:rPr lang="en-US" altLang="zh-CN" sz="2400">
                        <a:latin typeface="Cambria Math" panose="02040503050406030204"/>
                        <a:cs typeface="+mn-ea"/>
                      </a:rPr>
                      <m:t>𝑖</m:t>
                    </m:r>
                  </m:oMath>
                </a14:m>
                <a:r>
                  <a:rPr lang="zh-CN" altLang="en-US" sz="2400" dirty="0">
                    <a:latin typeface="+mn-ea"/>
                    <a:cs typeface="+mn-ea"/>
                  </a:rPr>
                  <a:t>棵决策树</a:t>
                </a:r>
                <a14:m>
                  <m:oMath xmlns:m="http://schemas.openxmlformats.org/officeDocument/2006/math">
                    <m:sSub>
                      <m:sSubPr>
                        <m:ctrlPr>
                          <a:rPr lang="en-US" altLang="zh-CN" sz="2400" i="1">
                            <a:latin typeface="Cambria Math" panose="02040503050406030204"/>
                            <a:cs typeface="+mn-ea"/>
                          </a:rPr>
                        </m:ctrlPr>
                      </m:sSubPr>
                      <m:e>
                        <m:r>
                          <a:rPr lang="en-US" altLang="zh-CN" sz="2400">
                            <a:latin typeface="Cambria Math" panose="02040503050406030204"/>
                            <a:cs typeface="+mn-ea"/>
                          </a:rPr>
                          <m:t>𝑇</m:t>
                        </m:r>
                      </m:e>
                      <m:sub>
                        <m:r>
                          <a:rPr lang="en-US" altLang="zh-CN" sz="2400">
                            <a:latin typeface="Cambria Math" panose="02040503050406030204"/>
                            <a:cs typeface="+mn-ea"/>
                          </a:rPr>
                          <m:t>𝑖</m:t>
                        </m:r>
                      </m:sub>
                    </m:sSub>
                  </m:oMath>
                </a14:m>
                <a:r>
                  <a:rPr lang="zh-CN" altLang="en-US" sz="2400" dirty="0">
                    <a:latin typeface="+mn-ea"/>
                    <a:cs typeface="+mn-ea"/>
                  </a:rPr>
                  <a:t>为例介绍作为弱学习器的决策树模型具体构造过程</a:t>
                </a:r>
                <a:endParaRPr lang="en-US" altLang="zh-CN" sz="2400" dirty="0">
                  <a:latin typeface="+mn-ea"/>
                  <a:cs typeface="+mn-ea"/>
                </a:endParaRPr>
              </a:p>
              <a:p>
                <a:pPr lvl="1"/>
                <a:r>
                  <a:rPr lang="zh-CN" altLang="en-US" sz="2400" dirty="0">
                    <a:latin typeface="+mn-ea"/>
                    <a:cs typeface="+mn-ea"/>
                  </a:rPr>
                  <a:t>假设在确定决策树 </a:t>
                </a:r>
                <a14:m>
                  <m:oMath xmlns:m="http://schemas.openxmlformats.org/officeDocument/2006/math">
                    <m:sSub>
                      <m:sSubPr>
                        <m:ctrlPr>
                          <a:rPr lang="en-US" altLang="zh-CN" sz="2400" i="1">
                            <a:latin typeface="Cambria Math" panose="02040503050406030204"/>
                            <a:cs typeface="+mn-ea"/>
                          </a:rPr>
                        </m:ctrlPr>
                      </m:sSubPr>
                      <m:e>
                        <m:r>
                          <a:rPr lang="en-US" altLang="zh-CN" sz="2400">
                            <a:latin typeface="Cambria Math" panose="02040503050406030204"/>
                            <a:cs typeface="+mn-ea"/>
                          </a:rPr>
                          <m:t>𝑇</m:t>
                        </m:r>
                      </m:e>
                      <m:sub>
                        <m:r>
                          <a:rPr lang="en-US" altLang="zh-CN" sz="2400">
                            <a:latin typeface="Cambria Math" panose="02040503050406030204"/>
                            <a:cs typeface="+mn-ea"/>
                          </a:rPr>
                          <m:t>𝑖</m:t>
                        </m:r>
                      </m:sub>
                    </m:sSub>
                  </m:oMath>
                </a14:m>
                <a:r>
                  <a:rPr lang="zh-CN" altLang="en-US" sz="2400" dirty="0">
                    <a:latin typeface="+mn-ea"/>
                    <a:cs typeface="+mn-ea"/>
                  </a:rPr>
                  <a:t>中某个结点的划分属性时，该结点所对应样本特征属性集合为</a:t>
                </a:r>
                <a14:m>
                  <m:oMath xmlns:m="http://schemas.openxmlformats.org/officeDocument/2006/math">
                    <m:sSub>
                      <m:sSubPr>
                        <m:ctrlPr>
                          <a:rPr lang="en-US" altLang="zh-CN" sz="2400" i="1">
                            <a:latin typeface="Cambria Math" panose="02040503050406030204"/>
                            <a:cs typeface="+mn-ea"/>
                          </a:rPr>
                        </m:ctrlPr>
                      </m:sSubPr>
                      <m:e>
                        <m:r>
                          <a:rPr lang="en-US" altLang="zh-CN" sz="2400">
                            <a:latin typeface="Cambria Math" panose="02040503050406030204"/>
                            <a:cs typeface="+mn-ea"/>
                          </a:rPr>
                          <m:t>𝐴</m:t>
                        </m:r>
                      </m:e>
                      <m:sub>
                        <m:r>
                          <a:rPr lang="en-US" altLang="zh-CN" sz="2400">
                            <a:latin typeface="Cambria Math" panose="02040503050406030204"/>
                            <a:cs typeface="+mn-ea"/>
                          </a:rPr>
                          <m:t>𝑖</m:t>
                        </m:r>
                      </m:sub>
                    </m:sSub>
                    <m:r>
                      <a:rPr lang="en-US" altLang="zh-CN" sz="2400">
                        <a:latin typeface="Cambria Math" panose="02040503050406030204"/>
                        <a:cs typeface="+mn-ea"/>
                      </a:rPr>
                      <m:t>=</m:t>
                    </m:r>
                    <m:d>
                      <m:dPr>
                        <m:begChr m:val="{"/>
                        <m:endChr m:val="}"/>
                        <m:ctrlPr>
                          <a:rPr lang="en-US" altLang="zh-CN" sz="2400" i="1">
                            <a:latin typeface="Cambria Math" panose="02040503050406030204"/>
                            <a:cs typeface="+mn-ea"/>
                          </a:rPr>
                        </m:ctrlPr>
                      </m:dPr>
                      <m:e>
                        <m:sSub>
                          <m:sSubPr>
                            <m:ctrlPr>
                              <a:rPr lang="en-US" altLang="zh-CN" sz="2400" i="1">
                                <a:latin typeface="Cambria Math" panose="02040503050406030204"/>
                                <a:cs typeface="+mn-ea"/>
                              </a:rPr>
                            </m:ctrlPr>
                          </m:sSubPr>
                          <m:e>
                            <m:r>
                              <a:rPr lang="en-US" altLang="zh-CN" sz="2400">
                                <a:latin typeface="Cambria Math" panose="02040503050406030204"/>
                                <a:cs typeface="+mn-ea"/>
                              </a:rPr>
                              <m:t>𝑎</m:t>
                            </m:r>
                          </m:e>
                          <m:sub>
                            <m:r>
                              <a:rPr lang="en-US" altLang="zh-CN" sz="2400">
                                <a:latin typeface="Cambria Math" panose="02040503050406030204"/>
                                <a:cs typeface="+mn-ea"/>
                              </a:rPr>
                              <m:t>𝑖</m:t>
                            </m:r>
                            <m:r>
                              <a:rPr lang="en-US" altLang="zh-CN" sz="2400">
                                <a:latin typeface="Cambria Math" panose="02040503050406030204"/>
                                <a:cs typeface="+mn-ea"/>
                              </a:rPr>
                              <m:t>1</m:t>
                            </m:r>
                          </m:sub>
                        </m:sSub>
                        <m:r>
                          <a:rPr lang="en-US" altLang="zh-CN" sz="2400">
                            <a:latin typeface="Cambria Math" panose="02040503050406030204"/>
                            <a:cs typeface="+mn-ea"/>
                          </a:rPr>
                          <m:t>,</m:t>
                        </m:r>
                        <m:sSub>
                          <m:sSubPr>
                            <m:ctrlPr>
                              <a:rPr lang="en-US" altLang="zh-CN" sz="2400" i="1">
                                <a:latin typeface="Cambria Math" panose="02040503050406030204"/>
                                <a:cs typeface="+mn-ea"/>
                              </a:rPr>
                            </m:ctrlPr>
                          </m:sSubPr>
                          <m:e>
                            <m:r>
                              <a:rPr lang="en-US" altLang="zh-CN" sz="2400">
                                <a:latin typeface="Cambria Math" panose="02040503050406030204"/>
                                <a:cs typeface="+mn-ea"/>
                              </a:rPr>
                              <m:t>𝑎</m:t>
                            </m:r>
                          </m:e>
                          <m:sub>
                            <m:r>
                              <a:rPr lang="en-US" altLang="zh-CN" sz="2400">
                                <a:latin typeface="Cambria Math" panose="02040503050406030204"/>
                                <a:cs typeface="+mn-ea"/>
                              </a:rPr>
                              <m:t>𝑖</m:t>
                            </m:r>
                            <m:r>
                              <a:rPr lang="en-US" altLang="zh-CN" sz="2400">
                                <a:latin typeface="Cambria Math" panose="02040503050406030204"/>
                                <a:cs typeface="+mn-ea"/>
                              </a:rPr>
                              <m:t>2</m:t>
                            </m:r>
                          </m:sub>
                        </m:sSub>
                        <m:r>
                          <a:rPr lang="en-US" altLang="zh-CN" sz="2400">
                            <a:latin typeface="Cambria Math" panose="02040503050406030204"/>
                            <a:cs typeface="+mn-ea"/>
                          </a:rPr>
                          <m:t>,⋯,</m:t>
                        </m:r>
                        <m:sSub>
                          <m:sSubPr>
                            <m:ctrlPr>
                              <a:rPr lang="en-US" altLang="zh-CN" sz="2400" i="1">
                                <a:latin typeface="Cambria Math" panose="02040503050406030204"/>
                                <a:cs typeface="+mn-ea"/>
                              </a:rPr>
                            </m:ctrlPr>
                          </m:sSubPr>
                          <m:e>
                            <m:r>
                              <a:rPr lang="en-US" altLang="zh-CN" sz="2400">
                                <a:latin typeface="Cambria Math" panose="02040503050406030204"/>
                                <a:cs typeface="+mn-ea"/>
                              </a:rPr>
                              <m:t>𝑎</m:t>
                            </m:r>
                          </m:e>
                          <m:sub>
                            <m:r>
                              <a:rPr lang="en-US" altLang="zh-CN" sz="2400">
                                <a:latin typeface="Cambria Math" panose="02040503050406030204"/>
                                <a:cs typeface="+mn-ea"/>
                              </a:rPr>
                              <m:t>𝑖𝑚</m:t>
                            </m:r>
                          </m:sub>
                        </m:sSub>
                      </m:e>
                    </m:d>
                  </m:oMath>
                </a14:m>
                <a:endParaRPr lang="en-US" altLang="zh-CN" sz="2400" dirty="0">
                  <a:latin typeface="+mn-ea"/>
                  <a:cs typeface="+mn-ea"/>
                </a:endParaRPr>
              </a:p>
              <a:p>
                <a:pPr lvl="1"/>
                <a:r>
                  <a:rPr lang="zh-CN" altLang="en-US" sz="2400" dirty="0">
                    <a:latin typeface="+mn-ea"/>
                    <a:cs typeface="+mn-ea"/>
                  </a:rPr>
                  <a:t>则可使用某个度量指标通过比较该特征集合上</a:t>
                </a:r>
                <a:r>
                  <a:rPr lang="zh-CN" altLang="en-US" sz="2400" dirty="0">
                    <a:solidFill>
                      <a:srgbClr val="0000FF"/>
                    </a:solidFill>
                    <a:latin typeface="+mn-ea"/>
                    <a:cs typeface="+mn-ea"/>
                  </a:rPr>
                  <a:t>随机属性子集的各属性指标值</a:t>
                </a:r>
                <a:r>
                  <a:rPr lang="zh-CN" altLang="en-US" sz="2400" dirty="0">
                    <a:latin typeface="+mn-ea"/>
                    <a:cs typeface="+mn-ea"/>
                  </a:rPr>
                  <a:t>的方式确定决策树节点的划分</a:t>
                </a:r>
                <a:r>
                  <a:rPr lang="zh-CN" altLang="en-US" sz="2400" dirty="0" smtClean="0">
                    <a:latin typeface="+mn-ea"/>
                    <a:cs typeface="+mn-ea"/>
                  </a:rPr>
                  <a:t>属性</a:t>
                </a:r>
                <a:endParaRPr lang="zh-CN" altLang="en-US" sz="2400" dirty="0" smtClean="0">
                  <a:latin typeface="+mn-ea"/>
                  <a:cs typeface="+mn-ea"/>
                </a:endParaRPr>
              </a:p>
              <a:p>
                <a:pPr lvl="2"/>
                <a:r>
                  <a:rPr lang="zh-CN" altLang="en-US" sz="2055" dirty="0">
                    <a:latin typeface="+mn-ea"/>
                    <a:cs typeface="+mn-ea"/>
                  </a:rPr>
                  <a:t>一般随机采用</a:t>
                </a:r>
                <a14:m>
                  <m:oMath xmlns:m="http://schemas.openxmlformats.org/officeDocument/2006/math">
                    <m:d>
                      <m:dPr>
                        <m:begChr m:val="⌈"/>
                        <m:endChr m:val="⌉"/>
                        <m:ctrlPr>
                          <a:rPr lang="en-US" altLang="zh-CN" sz="2055" i="1">
                            <a:solidFill>
                              <a:prstClr val="black"/>
                            </a:solidFill>
                            <a:latin typeface="Cambria Math" panose="02040503050406030204"/>
                          </a:rPr>
                        </m:ctrlPr>
                      </m:dPr>
                      <m:e>
                        <m:func>
                          <m:funcPr>
                            <m:ctrlPr>
                              <a:rPr lang="en-US" altLang="zh-CN" sz="2055" i="1">
                                <a:solidFill>
                                  <a:prstClr val="black"/>
                                </a:solidFill>
                                <a:latin typeface="Cambria Math" panose="02040503050406030204"/>
                              </a:rPr>
                            </m:ctrlPr>
                          </m:funcPr>
                          <m:fName>
                            <m:sSub>
                              <m:sSubPr>
                                <m:ctrlPr>
                                  <a:rPr lang="en-US" altLang="zh-CN" sz="2055" i="1">
                                    <a:solidFill>
                                      <a:prstClr val="black"/>
                                    </a:solidFill>
                                    <a:latin typeface="Cambria Math" panose="02040503050406030204"/>
                                  </a:rPr>
                                </m:ctrlPr>
                              </m:sSubPr>
                              <m:e>
                                <m:r>
                                  <m:rPr>
                                    <m:sty m:val="p"/>
                                  </m:rPr>
                                  <a:rPr lang="en-US" altLang="zh-CN" sz="2055">
                                    <a:solidFill>
                                      <a:prstClr val="black"/>
                                    </a:solidFill>
                                    <a:latin typeface="Cambria Math" panose="02040503050406030204" pitchFamily="18" charset="0"/>
                                  </a:rPr>
                                  <m:t>log</m:t>
                                </m:r>
                              </m:e>
                              <m:sub>
                                <m:r>
                                  <a:rPr lang="en-US" altLang="zh-CN" sz="2055">
                                    <a:solidFill>
                                      <a:prstClr val="black"/>
                                    </a:solidFill>
                                    <a:latin typeface="Cambria Math" panose="02040503050406030204" pitchFamily="18" charset="0"/>
                                  </a:rPr>
                                  <m:t>2</m:t>
                                </m:r>
                              </m:sub>
                            </m:sSub>
                          </m:fName>
                          <m:e>
                            <m:r>
                              <a:rPr lang="en-US" altLang="zh-CN" sz="2055">
                                <a:solidFill>
                                  <a:prstClr val="black"/>
                                </a:solidFill>
                                <a:latin typeface="Cambria Math" panose="02040503050406030204" pitchFamily="18" charset="0"/>
                              </a:rPr>
                              <m:t>𝑚</m:t>
                            </m:r>
                          </m:e>
                        </m:func>
                      </m:e>
                    </m:d>
                  </m:oMath>
                </a14:m>
                <a:r>
                  <a:rPr lang="zh-CN" altLang="en-US" sz="2055">
                    <a:solidFill>
                      <a:prstClr val="black"/>
                    </a:solidFill>
                    <a:latin typeface="Cambria Math" panose="02040503050406030204" pitchFamily="18" charset="0"/>
                  </a:rPr>
                  <a:t>个属性</a:t>
                </a:r>
                <a:r>
                  <a:rPr lang="zh-CN" altLang="en-US" sz="2055" dirty="0">
                    <a:latin typeface="+mn-ea"/>
                    <a:cs typeface="+mn-ea"/>
                  </a:rPr>
                  <a:t>进行计算</a:t>
                </a:r>
                <a:endParaRPr lang="zh-CN" altLang="en-US" sz="2055" dirty="0">
                  <a:latin typeface="+mn-ea"/>
                  <a:cs typeface="+mn-ea"/>
                </a:endParaRPr>
              </a:p>
            </p:txBody>
          </p:sp>
        </mc:Choice>
        <mc:Fallback>
          <p:sp>
            <p:nvSpPr>
              <p:cNvPr id="3" name="副标题 2"/>
              <p:cNvSpPr>
                <a:spLocks noRot="1" noChangeAspect="1" noMove="1" noResize="1" noEditPoints="1" noAdjustHandles="1" noChangeArrowheads="1" noChangeShapeType="1" noTextEdit="1"/>
              </p:cNvSpPr>
              <p:nvPr>
                <p:ph type="subTitle" idx="4294967295"/>
              </p:nvPr>
            </p:nvSpPr>
            <p:spPr>
              <a:xfrm>
                <a:off x="395536" y="1124744"/>
                <a:ext cx="8352928" cy="5256584"/>
              </a:xfrm>
              <a:prstGeom prst="rect">
                <a:avLst/>
              </a:prstGeom>
              <a:blipFill rotWithShape="1">
                <a:blip r:embed="rId1"/>
                <a:stretch>
                  <a:fillRect l="-7" t="-3" r="1" b="4"/>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随机</a:t>
            </a:r>
            <a:r>
              <a:rPr lang="zh-CN" altLang="en-US" b="1" dirty="0" smtClean="0">
                <a:latin typeface="黑体" panose="02010609060101010101" pitchFamily="49" charset="-122"/>
                <a:ea typeface="黑体" panose="02010609060101010101" pitchFamily="49" charset="-122"/>
              </a:rPr>
              <a:t>森林</a:t>
            </a:r>
            <a:endParaRPr lang="en-US" altLang="zh-CN" b="1"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400" b="1" dirty="0" smtClean="0">
                    <a:latin typeface="黑体" panose="02010609060101010101" pitchFamily="49" charset="-122"/>
                    <a:ea typeface="黑体" panose="02010609060101010101" pitchFamily="49" charset="-122"/>
                  </a:rPr>
                  <a:t>例题：</a:t>
                </a:r>
                <a:r>
                  <a:rPr lang="zh-CN" altLang="en-US" sz="2400" dirty="0">
                    <a:solidFill>
                      <a:prstClr val="black"/>
                    </a:solidFill>
                    <a:latin typeface="黑体" panose="02010609060101010101" pitchFamily="49" charset="-122"/>
                    <a:ea typeface="黑体" panose="02010609060101010101" pitchFamily="49" charset="-122"/>
                  </a:rPr>
                  <a:t>下表是一个感冒诊断样本数据集，试用该数据集构造一颗作为随机森林弱学习器的 </a:t>
                </a:r>
                <a:r>
                  <a:rPr lang="en-US" altLang="zh-CN" sz="2400" dirty="0">
                    <a:solidFill>
                      <a:prstClr val="black"/>
                    </a:solidFill>
                    <a:latin typeface="黑体" panose="02010609060101010101" pitchFamily="49" charset="-122"/>
                    <a:ea typeface="黑体" panose="02010609060101010101" pitchFamily="49" charset="-122"/>
                  </a:rPr>
                  <a:t>CART </a:t>
                </a:r>
                <a:r>
                  <a:rPr lang="zh-CN" altLang="en-US" sz="2400" dirty="0">
                    <a:solidFill>
                      <a:prstClr val="black"/>
                    </a:solidFill>
                    <a:latin typeface="黑体" panose="02010609060101010101" pitchFamily="49" charset="-122"/>
                    <a:ea typeface="黑体" panose="02010609060101010101" pitchFamily="49" charset="-122"/>
                  </a:rPr>
                  <a:t>决策树，在确定某结点的划分属性时，若该结点所对应属性集合具有</a:t>
                </a:r>
                <a14:m>
                  <m:oMath xmlns:m="http://schemas.openxmlformats.org/officeDocument/2006/math">
                    <m:r>
                      <a:rPr lang="en-US" altLang="zh-CN" sz="2400">
                        <a:solidFill>
                          <a:prstClr val="black"/>
                        </a:solidFill>
                        <a:latin typeface="Cambria Math" panose="02040503050406030204" pitchFamily="18" charset="0"/>
                      </a:rPr>
                      <m:t>𝑚</m:t>
                    </m:r>
                  </m:oMath>
                </a14:m>
                <a:r>
                  <a:rPr lang="zh-CN" altLang="en-US" sz="2400" dirty="0">
                    <a:solidFill>
                      <a:prstClr val="black"/>
                    </a:solidFill>
                    <a:latin typeface="黑体" panose="02010609060101010101" pitchFamily="49" charset="-122"/>
                    <a:ea typeface="黑体" panose="02010609060101010101" pitchFamily="49" charset="-122"/>
                  </a:rPr>
                  <a:t>个特征，则规定从中随机选择</a:t>
                </a:r>
                <a14:m>
                  <m:oMath xmlns:m="http://schemas.openxmlformats.org/officeDocument/2006/math">
                    <m:r>
                      <a:rPr lang="en-US" altLang="zh-CN" sz="2400">
                        <a:solidFill>
                          <a:prstClr val="black"/>
                        </a:solidFill>
                        <a:latin typeface="Cambria Math" panose="02040503050406030204" pitchFamily="18" charset="0"/>
                      </a:rPr>
                      <m:t>𝑠</m:t>
                    </m:r>
                    <m:r>
                      <a:rPr lang="en-US" altLang="zh-CN" sz="2400">
                        <a:solidFill>
                          <a:prstClr val="black"/>
                        </a:solidFill>
                        <a:latin typeface="Cambria Math" panose="02040503050406030204" pitchFamily="18" charset="0"/>
                      </a:rPr>
                      <m:t>=</m:t>
                    </m:r>
                    <m:d>
                      <m:dPr>
                        <m:begChr m:val="⌈"/>
                        <m:endChr m:val="⌉"/>
                        <m:ctrlPr>
                          <a:rPr lang="en-US" altLang="zh-CN" sz="2400" i="1">
                            <a:solidFill>
                              <a:prstClr val="black"/>
                            </a:solidFill>
                            <a:latin typeface="Cambria Math" panose="02040503050406030204"/>
                          </a:rPr>
                        </m:ctrlPr>
                      </m:dPr>
                      <m:e>
                        <m:func>
                          <m:funcPr>
                            <m:ctrlPr>
                              <a:rPr lang="en-US" altLang="zh-CN" sz="2400" i="1">
                                <a:solidFill>
                                  <a:prstClr val="black"/>
                                </a:solidFill>
                                <a:latin typeface="Cambria Math" panose="02040503050406030204"/>
                              </a:rPr>
                            </m:ctrlPr>
                          </m:funcPr>
                          <m:fName>
                            <m:sSub>
                              <m:sSubPr>
                                <m:ctrlPr>
                                  <a:rPr lang="en-US" altLang="zh-CN" sz="2400" i="1">
                                    <a:solidFill>
                                      <a:prstClr val="black"/>
                                    </a:solidFill>
                                    <a:latin typeface="Cambria Math" panose="02040503050406030204"/>
                                  </a:rPr>
                                </m:ctrlPr>
                              </m:sSubPr>
                              <m:e>
                                <m:r>
                                  <m:rPr>
                                    <m:sty m:val="p"/>
                                  </m:rPr>
                                  <a:rPr lang="en-US" altLang="zh-CN" sz="2400">
                                    <a:solidFill>
                                      <a:prstClr val="black"/>
                                    </a:solidFill>
                                    <a:latin typeface="Cambria Math" panose="02040503050406030204" pitchFamily="18" charset="0"/>
                                  </a:rPr>
                                  <m:t>log</m:t>
                                </m:r>
                              </m:e>
                              <m:sub>
                                <m:r>
                                  <a:rPr lang="en-US" altLang="zh-CN" sz="2400">
                                    <a:solidFill>
                                      <a:prstClr val="black"/>
                                    </a:solidFill>
                                    <a:latin typeface="Cambria Math" panose="02040503050406030204" pitchFamily="18" charset="0"/>
                                  </a:rPr>
                                  <m:t>2</m:t>
                                </m:r>
                              </m:sub>
                            </m:sSub>
                          </m:fName>
                          <m:e>
                            <m:r>
                              <a:rPr lang="en-US" altLang="zh-CN" sz="2400">
                                <a:solidFill>
                                  <a:prstClr val="black"/>
                                </a:solidFill>
                                <a:latin typeface="Cambria Math" panose="02040503050406030204" pitchFamily="18" charset="0"/>
                              </a:rPr>
                              <m:t>𝑚</m:t>
                            </m:r>
                          </m:e>
                        </m:func>
                      </m:e>
                    </m:d>
                  </m:oMath>
                </a14:m>
                <a:r>
                  <a:rPr lang="zh-CN" altLang="en-US" sz="2400" dirty="0">
                    <a:solidFill>
                      <a:prstClr val="black"/>
                    </a:solidFill>
                    <a:latin typeface="黑体" panose="02010609060101010101" pitchFamily="49" charset="-122"/>
                    <a:ea typeface="黑体" panose="02010609060101010101" pitchFamily="49" charset="-122"/>
                  </a:rPr>
                  <a:t>个属性计算用于确定划分属性的基尼指数</a:t>
                </a:r>
                <a:endParaRPr lang="en-US" altLang="zh-CN" sz="2400" dirty="0">
                  <a:solidFill>
                    <a:srgbClr val="0000FF"/>
                  </a:solidFill>
                  <a:latin typeface="黑体" panose="02010609060101010101" pitchFamily="49" charset="-122"/>
                  <a:ea typeface="黑体" panose="02010609060101010101" pitchFamily="49" charset="-122"/>
                </a:endParaRPr>
              </a:p>
              <a:p>
                <a:endParaRPr lang="en-US" altLang="zh-CN" sz="2400" dirty="0" smtClean="0">
                  <a:latin typeface="+mn-ea"/>
                  <a:cs typeface="+mn-ea"/>
                </a:endParaRPr>
              </a:p>
              <a:p>
                <a:pPr lvl="1"/>
                <a:endParaRPr lang="en-US" altLang="zh-CN" sz="2400" dirty="0">
                  <a:latin typeface="+mn-ea"/>
                  <a:cs typeface="+mn-ea"/>
                </a:endParaRPr>
              </a:p>
            </p:txBody>
          </p:sp>
        </mc:Choice>
        <mc:Fallback>
          <p:sp>
            <p:nvSpPr>
              <p:cNvPr id="3" name="副标题 2"/>
              <p:cNvSpPr>
                <a:spLocks noRot="1" noChangeAspect="1" noMove="1" noResize="1" noEditPoints="1" noAdjustHandles="1" noChangeArrowheads="1" noChangeShapeType="1" noTextEdit="1"/>
              </p:cNvSpPr>
              <p:nvPr>
                <p:ph type="subTitle" idx="4294967295"/>
              </p:nvPr>
            </p:nvSpPr>
            <p:spPr>
              <a:xfrm>
                <a:off x="395536" y="1124744"/>
                <a:ext cx="8352928" cy="5256584"/>
              </a:xfrm>
              <a:prstGeom prst="rect">
                <a:avLst/>
              </a:prstGeom>
              <a:blipFill rotWithShape="1">
                <a:blip r:embed="rId1"/>
                <a:stretch>
                  <a:fillRect l="-7" t="-3" r="1" b="4"/>
                </a:stretch>
              </a:blipFill>
            </p:spPr>
            <p:txBody>
              <a:bodyPr/>
              <a:lstStyle/>
              <a:p>
                <a:r>
                  <a:rPr lang="zh-CN" altLang="en-US">
                    <a:noFill/>
                  </a:rPr>
                  <a:t> </a:t>
                </a:r>
              </a:p>
            </p:txBody>
          </p:sp>
        </mc:Fallback>
      </mc:AlternateContent>
      <p:pic>
        <p:nvPicPr>
          <p:cNvPr id="5" name="图片 4"/>
          <p:cNvPicPr>
            <a:picLocks noChangeAspect="1"/>
          </p:cNvPicPr>
          <p:nvPr/>
        </p:nvPicPr>
        <p:blipFill>
          <a:blip r:embed="rId2"/>
          <a:stretch>
            <a:fillRect/>
          </a:stretch>
        </p:blipFill>
        <p:spPr>
          <a:xfrm>
            <a:off x="1403648" y="3068960"/>
            <a:ext cx="6480720" cy="3761431"/>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随机</a:t>
            </a:r>
            <a:r>
              <a:rPr lang="zh-CN" altLang="en-US" b="1" dirty="0" smtClean="0">
                <a:latin typeface="黑体" panose="02010609060101010101" pitchFamily="49" charset="-122"/>
                <a:ea typeface="黑体" panose="02010609060101010101" pitchFamily="49" charset="-122"/>
              </a:rPr>
              <a:t>森林</a:t>
            </a:r>
            <a:endParaRPr lang="en-US" altLang="zh-CN" b="1"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3" name="副标题 2"/>
              <p:cNvSpPr>
                <a:spLocks noGrp="1"/>
              </p:cNvSpPr>
              <p:nvPr>
                <p:ph type="subTitle" idx="4294967295"/>
              </p:nvPr>
            </p:nvSpPr>
            <p:spPr>
              <a:xfrm>
                <a:off x="395536" y="1124744"/>
                <a:ext cx="8352928" cy="5256584"/>
              </a:xfrm>
              <a:prstGeom prst="rect">
                <a:avLst/>
              </a:prstGeom>
            </p:spPr>
            <p:txBody>
              <a:bodyPr/>
              <a:lstStyle/>
              <a:p>
                <a:endParaRPr lang="en-US" altLang="zh-CN" sz="2400" b="1" dirty="0" smtClean="0">
                  <a:latin typeface="黑体" panose="02010609060101010101" pitchFamily="49" charset="-122"/>
                  <a:ea typeface="黑体" panose="02010609060101010101" pitchFamily="49" charset="-122"/>
                </a:endParaRPr>
              </a:p>
              <a:p>
                <a:endParaRPr lang="en-US" altLang="zh-CN" sz="2400" b="1" dirty="0">
                  <a:latin typeface="黑体" panose="02010609060101010101" pitchFamily="49" charset="-122"/>
                  <a:ea typeface="黑体" panose="02010609060101010101" pitchFamily="49" charset="-122"/>
                </a:endParaRPr>
              </a:p>
              <a:p>
                <a:endParaRPr lang="en-US" altLang="zh-CN" sz="2400" b="1" dirty="0" smtClean="0">
                  <a:latin typeface="黑体" panose="02010609060101010101" pitchFamily="49" charset="-122"/>
                  <a:ea typeface="黑体" panose="02010609060101010101" pitchFamily="49" charset="-122"/>
                </a:endParaRPr>
              </a:p>
              <a:p>
                <a:endParaRPr lang="en-US" altLang="zh-CN" sz="2400" b="1" dirty="0">
                  <a:latin typeface="黑体" panose="02010609060101010101" pitchFamily="49" charset="-122"/>
                  <a:ea typeface="黑体" panose="02010609060101010101" pitchFamily="49" charset="-122"/>
                </a:endParaRPr>
              </a:p>
              <a:p>
                <a:endParaRPr lang="en-US" altLang="zh-CN" sz="2400" b="1" dirty="0" smtClean="0">
                  <a:latin typeface="黑体" panose="02010609060101010101" pitchFamily="49" charset="-122"/>
                  <a:ea typeface="黑体" panose="02010609060101010101" pitchFamily="49" charset="-122"/>
                </a:endParaRPr>
              </a:p>
              <a:p>
                <a:r>
                  <a:rPr lang="zh-CN" altLang="en-US" sz="2000" dirty="0">
                    <a:solidFill>
                      <a:prstClr val="black"/>
                    </a:solidFill>
                    <a:latin typeface="+mn-ea"/>
                  </a:rPr>
                  <a:t>表中有 </a:t>
                </a:r>
                <a:r>
                  <a:rPr lang="en-US" altLang="zh-CN" sz="2000" dirty="0">
                    <a:solidFill>
                      <a:prstClr val="black"/>
                    </a:solidFill>
                    <a:latin typeface="+mn-ea"/>
                  </a:rPr>
                  <a:t>4 </a:t>
                </a:r>
                <a:r>
                  <a:rPr lang="zh-CN" altLang="en-US" sz="2000" dirty="0">
                    <a:solidFill>
                      <a:prstClr val="black"/>
                    </a:solidFill>
                    <a:latin typeface="+mn-ea"/>
                  </a:rPr>
                  <a:t>个属性，即</a:t>
                </a:r>
                <a14:m>
                  <m:oMath xmlns:m="http://schemas.openxmlformats.org/officeDocument/2006/math">
                    <m:r>
                      <a:rPr lang="en-US" altLang="zh-CN" sz="2000">
                        <a:solidFill>
                          <a:prstClr val="black"/>
                        </a:solidFill>
                        <a:latin typeface="Cambria Math" panose="02040503050406030204"/>
                      </a:rPr>
                      <m:t>𝑚</m:t>
                    </m:r>
                    <m:r>
                      <a:rPr lang="en-US" altLang="zh-CN" sz="2000">
                        <a:solidFill>
                          <a:prstClr val="black"/>
                        </a:solidFill>
                        <a:latin typeface="Cambria Math" panose="02040503050406030204"/>
                      </a:rPr>
                      <m:t>=</m:t>
                    </m:r>
                    <m:r>
                      <a:rPr lang="en-US" altLang="zh-CN" sz="2000">
                        <a:solidFill>
                          <a:prstClr val="black"/>
                        </a:solidFill>
                        <a:latin typeface="Cambria Math" panose="02040503050406030204"/>
                      </a:rPr>
                      <m:t>4</m:t>
                    </m:r>
                  </m:oMath>
                </a14:m>
                <a:r>
                  <a:rPr lang="zh-CN" altLang="en-US" sz="2000" dirty="0">
                    <a:solidFill>
                      <a:prstClr val="black"/>
                    </a:solidFill>
                    <a:latin typeface="+mn-ea"/>
                  </a:rPr>
                  <a:t>。故从中随机选择</a:t>
                </a:r>
                <a14:m>
                  <m:oMath xmlns:m="http://schemas.openxmlformats.org/officeDocument/2006/math">
                    <m:r>
                      <a:rPr lang="en-US" altLang="zh-CN" sz="2000">
                        <a:solidFill>
                          <a:prstClr val="black"/>
                        </a:solidFill>
                        <a:latin typeface="Cambria Math" panose="02040503050406030204"/>
                      </a:rPr>
                      <m:t>𝑠</m:t>
                    </m:r>
                    <m:r>
                      <a:rPr lang="en-US" altLang="zh-CN" sz="2000">
                        <a:solidFill>
                          <a:prstClr val="black"/>
                        </a:solidFill>
                        <a:latin typeface="Cambria Math" panose="02040503050406030204"/>
                      </a:rPr>
                      <m:t>=</m:t>
                    </m:r>
                    <m:d>
                      <m:dPr>
                        <m:begChr m:val="⌈"/>
                        <m:endChr m:val="⌉"/>
                        <m:ctrlPr>
                          <a:rPr lang="en-US" altLang="zh-CN" sz="2000" i="1">
                            <a:solidFill>
                              <a:prstClr val="black"/>
                            </a:solidFill>
                            <a:latin typeface="Cambria Math" panose="02040503050406030204"/>
                          </a:rPr>
                        </m:ctrlPr>
                      </m:dPr>
                      <m:e>
                        <m:func>
                          <m:funcPr>
                            <m:ctrlPr>
                              <a:rPr lang="en-US" altLang="zh-CN" sz="2000" i="1">
                                <a:solidFill>
                                  <a:prstClr val="black"/>
                                </a:solidFill>
                                <a:latin typeface="Cambria Math" panose="02040503050406030204"/>
                              </a:rPr>
                            </m:ctrlPr>
                          </m:funcPr>
                          <m:fName>
                            <m:sSub>
                              <m:sSubPr>
                                <m:ctrlPr>
                                  <a:rPr lang="en-US" altLang="zh-CN" sz="2000" i="1">
                                    <a:solidFill>
                                      <a:prstClr val="black"/>
                                    </a:solidFill>
                                    <a:latin typeface="Cambria Math" panose="02040503050406030204"/>
                                  </a:rPr>
                                </m:ctrlPr>
                              </m:sSubPr>
                              <m:e>
                                <m:r>
                                  <m:rPr>
                                    <m:sty m:val="p"/>
                                  </m:rPr>
                                  <a:rPr lang="en-US" altLang="zh-CN" sz="2000">
                                    <a:solidFill>
                                      <a:prstClr val="black"/>
                                    </a:solidFill>
                                    <a:latin typeface="Cambria Math" panose="02040503050406030204"/>
                                  </a:rPr>
                                  <m:t>log</m:t>
                                </m:r>
                              </m:e>
                              <m:sub>
                                <m:r>
                                  <a:rPr lang="en-US" altLang="zh-CN" sz="2000">
                                    <a:solidFill>
                                      <a:prstClr val="black"/>
                                    </a:solidFill>
                                    <a:latin typeface="Cambria Math" panose="02040503050406030204"/>
                                  </a:rPr>
                                  <m:t>2</m:t>
                                </m:r>
                              </m:sub>
                            </m:sSub>
                          </m:fName>
                          <m:e>
                            <m:r>
                              <a:rPr lang="en-US" altLang="zh-CN" sz="2000">
                                <a:solidFill>
                                  <a:prstClr val="black"/>
                                </a:solidFill>
                                <a:latin typeface="Cambria Math" panose="02040503050406030204"/>
                              </a:rPr>
                              <m:t>4</m:t>
                            </m:r>
                          </m:e>
                        </m:func>
                      </m:e>
                    </m:d>
                    <m:r>
                      <a:rPr lang="en-US" altLang="zh-CN" sz="2000">
                        <a:solidFill>
                          <a:prstClr val="black"/>
                        </a:solidFill>
                        <a:latin typeface="Cambria Math" panose="02040503050406030204"/>
                      </a:rPr>
                      <m:t>=</m:t>
                    </m:r>
                    <m:r>
                      <a:rPr lang="en-US" altLang="zh-CN" sz="2000">
                        <a:solidFill>
                          <a:prstClr val="black"/>
                        </a:solidFill>
                        <a:latin typeface="Cambria Math" panose="02040503050406030204"/>
                      </a:rPr>
                      <m:t>2</m:t>
                    </m:r>
                  </m:oMath>
                </a14:m>
                <a:r>
                  <a:rPr lang="zh-CN" altLang="en-US" sz="2000" dirty="0">
                    <a:solidFill>
                      <a:prstClr val="black"/>
                    </a:solidFill>
                    <a:latin typeface="+mn-ea"/>
                  </a:rPr>
                  <a:t>个属性用于计算确定该决策树第一个结点的划分属性。通过随机抽样，选择“流鼻涕”和“肌肉疼”这两个属性进行计算。首先考察“流鼻涕”属性，根据是否流鼻涕可以将数据集划分为</a:t>
                </a:r>
                <a14:m>
                  <m:oMath xmlns:m="http://schemas.openxmlformats.org/officeDocument/2006/math">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pitchFamily="18" charset="0"/>
                          </a:rPr>
                          <m:t>𝐷</m:t>
                        </m:r>
                      </m:e>
                      <m:sub>
                        <m:r>
                          <a:rPr lang="en-US" altLang="zh-CN" sz="2000">
                            <a:solidFill>
                              <a:prstClr val="black"/>
                            </a:solidFill>
                            <a:latin typeface="Cambria Math" panose="02040503050406030204" pitchFamily="18" charset="0"/>
                          </a:rPr>
                          <m:t>1</m:t>
                        </m:r>
                      </m:sub>
                    </m:sSub>
                    <m:r>
                      <a:rPr lang="en-US" altLang="zh-CN" sz="2000">
                        <a:solidFill>
                          <a:prstClr val="black"/>
                        </a:solidFill>
                        <a:latin typeface="Cambria Math" panose="02040503050406030204" pitchFamily="18" charset="0"/>
                      </a:rPr>
                      <m:t>=</m:t>
                    </m:r>
                    <m:d>
                      <m:dPr>
                        <m:begChr m:val="{"/>
                        <m:endChr m:val="}"/>
                        <m:ctrlPr>
                          <a:rPr lang="en-US" altLang="zh-CN" sz="2000" i="1">
                            <a:solidFill>
                              <a:prstClr val="black"/>
                            </a:solidFill>
                            <a:latin typeface="Cambria Math" panose="02040503050406030204"/>
                          </a:rPr>
                        </m:ctrlPr>
                      </m:dPr>
                      <m:e>
                        <m:r>
                          <a:rPr lang="en-US" altLang="zh-CN" sz="2000">
                            <a:solidFill>
                              <a:prstClr val="black"/>
                            </a:solidFill>
                            <a:latin typeface="Cambria Math" panose="02040503050406030204" pitchFamily="18" charset="0"/>
                          </a:rPr>
                          <m:t>1</m:t>
                        </m:r>
                        <m:r>
                          <a:rPr lang="en-US" altLang="zh-CN" sz="2000">
                            <a:solidFill>
                              <a:prstClr val="black"/>
                            </a:solidFill>
                            <a:latin typeface="Cambria Math" panose="02040503050406030204" pitchFamily="18" charset="0"/>
                          </a:rPr>
                          <m:t>,</m:t>
                        </m:r>
                        <m:r>
                          <a:rPr lang="en-US" altLang="zh-CN" sz="2000">
                            <a:solidFill>
                              <a:prstClr val="black"/>
                            </a:solidFill>
                            <a:latin typeface="Cambria Math" panose="02040503050406030204" pitchFamily="18" charset="0"/>
                          </a:rPr>
                          <m:t>3</m:t>
                        </m:r>
                        <m:r>
                          <a:rPr lang="en-US" altLang="zh-CN" sz="2000">
                            <a:solidFill>
                              <a:prstClr val="black"/>
                            </a:solidFill>
                            <a:latin typeface="Cambria Math" panose="02040503050406030204" pitchFamily="18" charset="0"/>
                          </a:rPr>
                          <m:t>,</m:t>
                        </m:r>
                        <m:r>
                          <a:rPr lang="en-US" altLang="zh-CN" sz="2000">
                            <a:solidFill>
                              <a:prstClr val="black"/>
                            </a:solidFill>
                            <a:latin typeface="Cambria Math" panose="02040503050406030204" pitchFamily="18" charset="0"/>
                          </a:rPr>
                          <m:t>4</m:t>
                        </m:r>
                        <m:r>
                          <a:rPr lang="en-US" altLang="zh-CN" sz="2000">
                            <a:solidFill>
                              <a:prstClr val="black"/>
                            </a:solidFill>
                            <a:latin typeface="Cambria Math" panose="02040503050406030204" pitchFamily="18" charset="0"/>
                          </a:rPr>
                          <m:t>,</m:t>
                        </m:r>
                        <m:r>
                          <a:rPr lang="en-US" altLang="zh-CN" sz="2000">
                            <a:solidFill>
                              <a:prstClr val="black"/>
                            </a:solidFill>
                            <a:latin typeface="Cambria Math" panose="02040503050406030204" pitchFamily="18" charset="0"/>
                          </a:rPr>
                          <m:t>6</m:t>
                        </m:r>
                        <m:r>
                          <a:rPr lang="en-US" altLang="zh-CN" sz="2000">
                            <a:solidFill>
                              <a:prstClr val="black"/>
                            </a:solidFill>
                            <a:latin typeface="Cambria Math" panose="02040503050406030204" pitchFamily="18" charset="0"/>
                          </a:rPr>
                          <m:t>,</m:t>
                        </m:r>
                        <m:r>
                          <a:rPr lang="en-US" altLang="zh-CN" sz="2000">
                            <a:solidFill>
                              <a:prstClr val="black"/>
                            </a:solidFill>
                            <a:latin typeface="Cambria Math" panose="02040503050406030204" pitchFamily="18" charset="0"/>
                          </a:rPr>
                          <m:t>7</m:t>
                        </m:r>
                        <m:r>
                          <a:rPr lang="en-US" altLang="zh-CN" sz="2000">
                            <a:solidFill>
                              <a:prstClr val="black"/>
                            </a:solidFill>
                            <a:latin typeface="Cambria Math" panose="02040503050406030204" pitchFamily="18" charset="0"/>
                          </a:rPr>
                          <m:t>,</m:t>
                        </m:r>
                        <m:r>
                          <a:rPr lang="en-US" altLang="zh-CN" sz="2000">
                            <a:solidFill>
                              <a:prstClr val="black"/>
                            </a:solidFill>
                            <a:latin typeface="Cambria Math" panose="02040503050406030204" pitchFamily="18" charset="0"/>
                          </a:rPr>
                          <m:t>8</m:t>
                        </m:r>
                        <m:r>
                          <a:rPr lang="en-US" altLang="zh-CN" sz="2000">
                            <a:solidFill>
                              <a:prstClr val="black"/>
                            </a:solidFill>
                            <a:latin typeface="Cambria Math" panose="02040503050406030204" pitchFamily="18" charset="0"/>
                          </a:rPr>
                          <m:t>,</m:t>
                        </m:r>
                        <m:r>
                          <a:rPr lang="en-US" altLang="zh-CN" sz="2000">
                            <a:solidFill>
                              <a:prstClr val="black"/>
                            </a:solidFill>
                            <a:latin typeface="Cambria Math" panose="02040503050406030204" pitchFamily="18" charset="0"/>
                          </a:rPr>
                          <m:t>10</m:t>
                        </m:r>
                        <m:r>
                          <a:rPr lang="en-US" altLang="zh-CN" sz="2000">
                            <a:solidFill>
                              <a:prstClr val="black"/>
                            </a:solidFill>
                            <a:latin typeface="Cambria Math" panose="02040503050406030204" pitchFamily="18" charset="0"/>
                          </a:rPr>
                          <m:t>,</m:t>
                        </m:r>
                        <m:r>
                          <a:rPr lang="en-US" altLang="zh-CN" sz="2000">
                            <a:solidFill>
                              <a:prstClr val="black"/>
                            </a:solidFill>
                            <a:latin typeface="Cambria Math" panose="02040503050406030204" pitchFamily="18" charset="0"/>
                          </a:rPr>
                          <m:t>11</m:t>
                        </m:r>
                      </m:e>
                    </m:d>
                    <m:r>
                      <a:rPr lang="en-US" altLang="zh-CN" sz="2000">
                        <a:solidFill>
                          <a:prstClr val="black"/>
                        </a:solidFill>
                        <a:latin typeface="Cambria Math" panose="02040503050406030204" pitchFamily="18" charset="0"/>
                      </a:rPr>
                      <m:t>;  </m:t>
                    </m:r>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pitchFamily="18" charset="0"/>
                          </a:rPr>
                          <m:t>𝐷</m:t>
                        </m:r>
                      </m:e>
                      <m:sub>
                        <m:r>
                          <a:rPr lang="en-US" altLang="zh-CN" sz="2000">
                            <a:solidFill>
                              <a:prstClr val="black"/>
                            </a:solidFill>
                            <a:latin typeface="Cambria Math" panose="02040503050406030204" pitchFamily="18" charset="0"/>
                          </a:rPr>
                          <m:t>2</m:t>
                        </m:r>
                      </m:sub>
                    </m:sSub>
                    <m:r>
                      <a:rPr lang="en-US" altLang="zh-CN" sz="2000">
                        <a:solidFill>
                          <a:prstClr val="black"/>
                        </a:solidFill>
                        <a:latin typeface="Cambria Math" panose="02040503050406030204" pitchFamily="18" charset="0"/>
                      </a:rPr>
                      <m:t>=</m:t>
                    </m:r>
                    <m:d>
                      <m:dPr>
                        <m:begChr m:val="{"/>
                        <m:endChr m:val="}"/>
                        <m:ctrlPr>
                          <a:rPr lang="en-US" altLang="zh-CN" sz="2000" i="1">
                            <a:solidFill>
                              <a:prstClr val="black"/>
                            </a:solidFill>
                            <a:latin typeface="Cambria Math" panose="02040503050406030204"/>
                          </a:rPr>
                        </m:ctrlPr>
                      </m:dPr>
                      <m:e>
                        <m:r>
                          <a:rPr lang="en-US" altLang="zh-CN" sz="2000">
                            <a:solidFill>
                              <a:prstClr val="black"/>
                            </a:solidFill>
                            <a:latin typeface="Cambria Math" panose="02040503050406030204" pitchFamily="18" charset="0"/>
                          </a:rPr>
                          <m:t>2</m:t>
                        </m:r>
                        <m:r>
                          <a:rPr lang="en-US" altLang="zh-CN" sz="2000">
                            <a:solidFill>
                              <a:prstClr val="black"/>
                            </a:solidFill>
                            <a:latin typeface="Cambria Math" panose="02040503050406030204" pitchFamily="18" charset="0"/>
                          </a:rPr>
                          <m:t>,</m:t>
                        </m:r>
                        <m:r>
                          <a:rPr lang="en-US" altLang="zh-CN" sz="2000">
                            <a:solidFill>
                              <a:prstClr val="black"/>
                            </a:solidFill>
                            <a:latin typeface="Cambria Math" panose="02040503050406030204" pitchFamily="18" charset="0"/>
                          </a:rPr>
                          <m:t>5</m:t>
                        </m:r>
                        <m:r>
                          <a:rPr lang="en-US" altLang="zh-CN" sz="2000">
                            <a:solidFill>
                              <a:prstClr val="black"/>
                            </a:solidFill>
                            <a:latin typeface="Cambria Math" panose="02040503050406030204" pitchFamily="18" charset="0"/>
                          </a:rPr>
                          <m:t>,</m:t>
                        </m:r>
                        <m:r>
                          <a:rPr lang="en-US" altLang="zh-CN" sz="2000">
                            <a:solidFill>
                              <a:prstClr val="black"/>
                            </a:solidFill>
                            <a:latin typeface="Cambria Math" panose="02040503050406030204" pitchFamily="18" charset="0"/>
                          </a:rPr>
                          <m:t>9</m:t>
                        </m:r>
                        <m:r>
                          <a:rPr lang="en-US" altLang="zh-CN" sz="2000">
                            <a:solidFill>
                              <a:prstClr val="black"/>
                            </a:solidFill>
                            <a:latin typeface="Cambria Math" panose="02040503050406030204" pitchFamily="18" charset="0"/>
                          </a:rPr>
                          <m:t>,</m:t>
                        </m:r>
                        <m:r>
                          <a:rPr lang="en-US" altLang="zh-CN" sz="2000">
                            <a:solidFill>
                              <a:prstClr val="black"/>
                            </a:solidFill>
                            <a:latin typeface="Cambria Math" panose="02040503050406030204" pitchFamily="18" charset="0"/>
                          </a:rPr>
                          <m:t>12</m:t>
                        </m:r>
                        <m:r>
                          <a:rPr lang="en-US" altLang="zh-CN" sz="2000">
                            <a:solidFill>
                              <a:prstClr val="black"/>
                            </a:solidFill>
                            <a:latin typeface="Cambria Math" panose="02040503050406030204" pitchFamily="18" charset="0"/>
                          </a:rPr>
                          <m:t>,</m:t>
                        </m:r>
                        <m:r>
                          <a:rPr lang="en-US" altLang="zh-CN" sz="2000">
                            <a:solidFill>
                              <a:prstClr val="black"/>
                            </a:solidFill>
                            <a:latin typeface="Cambria Math" panose="02040503050406030204" pitchFamily="18" charset="0"/>
                          </a:rPr>
                          <m:t>13</m:t>
                        </m:r>
                        <m:r>
                          <a:rPr lang="en-US" altLang="zh-CN" sz="2000">
                            <a:solidFill>
                              <a:prstClr val="black"/>
                            </a:solidFill>
                            <a:latin typeface="Cambria Math" panose="02040503050406030204" pitchFamily="18" charset="0"/>
                          </a:rPr>
                          <m:t>,</m:t>
                        </m:r>
                        <m:r>
                          <a:rPr lang="en-US" altLang="zh-CN" sz="2000">
                            <a:solidFill>
                              <a:prstClr val="black"/>
                            </a:solidFill>
                            <a:latin typeface="Cambria Math" panose="02040503050406030204" pitchFamily="18" charset="0"/>
                          </a:rPr>
                          <m:t>14</m:t>
                        </m:r>
                        <m:r>
                          <a:rPr lang="en-US" altLang="zh-CN" sz="2000">
                            <a:solidFill>
                              <a:prstClr val="black"/>
                            </a:solidFill>
                            <a:latin typeface="Cambria Math" panose="02040503050406030204" pitchFamily="18" charset="0"/>
                          </a:rPr>
                          <m:t>,</m:t>
                        </m:r>
                        <m:r>
                          <a:rPr lang="en-US" altLang="zh-CN" sz="2000">
                            <a:solidFill>
                              <a:prstClr val="black"/>
                            </a:solidFill>
                            <a:latin typeface="Cambria Math" panose="02040503050406030204" pitchFamily="18" charset="0"/>
                          </a:rPr>
                          <m:t>15</m:t>
                        </m:r>
                        <m:r>
                          <a:rPr lang="en-US" altLang="zh-CN" sz="2000">
                            <a:solidFill>
                              <a:prstClr val="black"/>
                            </a:solidFill>
                            <a:latin typeface="Cambria Math" panose="02040503050406030204" pitchFamily="18" charset="0"/>
                          </a:rPr>
                          <m:t>,</m:t>
                        </m:r>
                        <m:r>
                          <a:rPr lang="en-US" altLang="zh-CN" sz="2000">
                            <a:solidFill>
                              <a:prstClr val="black"/>
                            </a:solidFill>
                            <a:latin typeface="Cambria Math" panose="02040503050406030204" pitchFamily="18" charset="0"/>
                          </a:rPr>
                          <m:t>16</m:t>
                        </m:r>
                      </m:e>
                    </m:d>
                  </m:oMath>
                </a14:m>
                <a:endParaRPr lang="en-US" altLang="zh-CN" sz="2000" dirty="0" smtClean="0">
                  <a:latin typeface="+mn-ea"/>
                  <a:cs typeface="+mn-ea"/>
                </a:endParaRPr>
              </a:p>
              <a:p>
                <a:r>
                  <a:rPr lang="zh-CN" altLang="en-US" sz="2000" dirty="0">
                    <a:solidFill>
                      <a:prstClr val="black"/>
                    </a:solidFill>
                    <a:latin typeface="+mn-ea"/>
                  </a:rPr>
                  <a:t>分别计算</a:t>
                </a:r>
                <a14:m>
                  <m:oMath xmlns:m="http://schemas.openxmlformats.org/officeDocument/2006/math">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𝐷</m:t>
                        </m:r>
                      </m:e>
                      <m:sub>
                        <m:r>
                          <a:rPr lang="en-US" altLang="zh-CN" sz="2000">
                            <a:solidFill>
                              <a:prstClr val="black"/>
                            </a:solidFill>
                            <a:latin typeface="Cambria Math" panose="02040503050406030204"/>
                          </a:rPr>
                          <m:t>1</m:t>
                        </m:r>
                      </m:sub>
                    </m:sSub>
                    <m:r>
                      <a:rPr lang="zh-CN" altLang="en-US" sz="2000">
                        <a:solidFill>
                          <a:prstClr val="black"/>
                        </a:solidFill>
                        <a:latin typeface="Cambria Math" panose="02040503050406030204"/>
                      </a:rPr>
                      <m:t>和</m:t>
                    </m:r>
                  </m:oMath>
                </a14:m>
                <a:r>
                  <a:rPr lang="zh-CN" altLang="en-US" sz="2000" dirty="0">
                    <a:solidFill>
                      <a:prstClr val="black"/>
                    </a:solidFill>
                    <a:latin typeface="+mn-ea"/>
                  </a:rPr>
                  <a:t> </a:t>
                </a:r>
                <a14:m>
                  <m:oMath xmlns:m="http://schemas.openxmlformats.org/officeDocument/2006/math">
                    <m:sSub>
                      <m:sSubPr>
                        <m:ctrlPr>
                          <a:rPr lang="en-US" altLang="zh-CN" sz="2000" i="1" dirty="0">
                            <a:solidFill>
                              <a:prstClr val="black"/>
                            </a:solidFill>
                            <a:latin typeface="Cambria Math" panose="02040503050406030204"/>
                          </a:rPr>
                        </m:ctrlPr>
                      </m:sSubPr>
                      <m:e>
                        <m:r>
                          <a:rPr lang="en-US" altLang="zh-CN" sz="2000" dirty="0">
                            <a:solidFill>
                              <a:prstClr val="black"/>
                            </a:solidFill>
                            <a:latin typeface="Cambria Math" panose="02040503050406030204"/>
                          </a:rPr>
                          <m:t>𝐷</m:t>
                        </m:r>
                      </m:e>
                      <m:sub>
                        <m:r>
                          <a:rPr lang="en-US" altLang="zh-CN" sz="2000" dirty="0">
                            <a:solidFill>
                              <a:prstClr val="black"/>
                            </a:solidFill>
                            <a:latin typeface="Cambria Math" panose="02040503050406030204"/>
                          </a:rPr>
                          <m:t>2</m:t>
                        </m:r>
                      </m:sub>
                    </m:sSub>
                  </m:oMath>
                </a14:m>
                <a:r>
                  <a:rPr lang="zh-CN" altLang="en-US" sz="2000" dirty="0">
                    <a:solidFill>
                      <a:prstClr val="black"/>
                    </a:solidFill>
                    <a:latin typeface="+mn-ea"/>
                  </a:rPr>
                  <a:t>的基尼指数</a:t>
                </a:r>
                <a:r>
                  <a:rPr lang="zh-CN" altLang="en-US" sz="2000" dirty="0" smtClean="0">
                    <a:solidFill>
                      <a:prstClr val="black"/>
                    </a:solidFill>
                    <a:latin typeface="+mn-ea"/>
                  </a:rPr>
                  <a:t>：</a:t>
                </a:r>
                <a14:m>
                  <m:oMath xmlns:m="http://schemas.openxmlformats.org/officeDocument/2006/math">
                    <m:r>
                      <a:rPr lang="en-US" altLang="zh-CN" sz="2000">
                        <a:solidFill>
                          <a:prstClr val="black"/>
                        </a:solidFill>
                        <a:latin typeface="Cambria Math" panose="02040503050406030204" pitchFamily="18" charset="0"/>
                      </a:rPr>
                      <m:t>𝐺𝑖𝑛𝑖</m:t>
                    </m:r>
                    <m:d>
                      <m:dPr>
                        <m:ctrlPr>
                          <a:rPr lang="en-US" altLang="zh-CN" sz="2000" i="1">
                            <a:solidFill>
                              <a:prstClr val="black"/>
                            </a:solidFill>
                            <a:latin typeface="Cambria Math" panose="02040503050406030204"/>
                          </a:rPr>
                        </m:ctrlPr>
                      </m:dPr>
                      <m:e>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pitchFamily="18" charset="0"/>
                              </a:rPr>
                              <m:t>𝐷</m:t>
                            </m:r>
                          </m:e>
                          <m:sub>
                            <m:r>
                              <a:rPr lang="en-US" altLang="zh-CN" sz="2000">
                                <a:solidFill>
                                  <a:prstClr val="black"/>
                                </a:solidFill>
                                <a:latin typeface="Cambria Math" panose="02040503050406030204" pitchFamily="18" charset="0"/>
                              </a:rPr>
                              <m:t>1</m:t>
                            </m:r>
                          </m:sub>
                        </m:sSub>
                      </m:e>
                    </m:d>
                    <m:r>
                      <a:rPr lang="en-US" altLang="zh-CN" sz="2000">
                        <a:solidFill>
                          <a:prstClr val="black"/>
                        </a:solidFill>
                        <a:latin typeface="Cambria Math" panose="02040503050406030204" pitchFamily="18" charset="0"/>
                      </a:rPr>
                      <m:t>=</m:t>
                    </m:r>
                    <m:r>
                      <a:rPr lang="en-US" altLang="zh-CN" sz="2000">
                        <a:solidFill>
                          <a:prstClr val="black"/>
                        </a:solidFill>
                        <a:latin typeface="Cambria Math" panose="02040503050406030204" pitchFamily="18" charset="0"/>
                      </a:rPr>
                      <m:t>1</m:t>
                    </m:r>
                    <m:r>
                      <a:rPr lang="en-US" altLang="zh-CN" sz="2000">
                        <a:solidFill>
                          <a:prstClr val="black"/>
                        </a:solidFill>
                        <a:latin typeface="Cambria Math" panose="02040503050406030204" pitchFamily="18" charset="0"/>
                      </a:rPr>
                      <m:t>−</m:t>
                    </m:r>
                    <m:sSup>
                      <m:sSupPr>
                        <m:ctrlPr>
                          <a:rPr lang="en-US" altLang="zh-CN" sz="2000" i="1">
                            <a:solidFill>
                              <a:prstClr val="black"/>
                            </a:solidFill>
                            <a:latin typeface="Cambria Math" panose="02040503050406030204"/>
                          </a:rPr>
                        </m:ctrlPr>
                      </m:sSupPr>
                      <m:e>
                        <m:d>
                          <m:dPr>
                            <m:ctrlPr>
                              <a:rPr lang="en-US" altLang="zh-CN" sz="2000" i="1">
                                <a:solidFill>
                                  <a:prstClr val="black"/>
                                </a:solidFill>
                                <a:latin typeface="Cambria Math" panose="02040503050406030204"/>
                              </a:rPr>
                            </m:ctrlPr>
                          </m:dPr>
                          <m:e>
                            <m:f>
                              <m:fPr>
                                <m:ctrlPr>
                                  <a:rPr lang="en-US" altLang="zh-CN" sz="2000" i="1">
                                    <a:solidFill>
                                      <a:prstClr val="black"/>
                                    </a:solidFill>
                                    <a:latin typeface="Cambria Math" panose="02040503050406030204"/>
                                  </a:rPr>
                                </m:ctrlPr>
                              </m:fPr>
                              <m:num>
                                <m:r>
                                  <a:rPr lang="en-US" altLang="zh-CN" sz="2000">
                                    <a:solidFill>
                                      <a:prstClr val="black"/>
                                    </a:solidFill>
                                    <a:latin typeface="Cambria Math" panose="02040503050406030204" pitchFamily="18" charset="0"/>
                                  </a:rPr>
                                  <m:t>7</m:t>
                                </m:r>
                              </m:num>
                              <m:den>
                                <m:r>
                                  <a:rPr lang="en-US" altLang="zh-CN" sz="2000">
                                    <a:solidFill>
                                      <a:prstClr val="black"/>
                                    </a:solidFill>
                                    <a:latin typeface="Cambria Math" panose="02040503050406030204" pitchFamily="18" charset="0"/>
                                  </a:rPr>
                                  <m:t>8</m:t>
                                </m:r>
                              </m:den>
                            </m:f>
                          </m:e>
                        </m:d>
                      </m:e>
                      <m:sup>
                        <m:r>
                          <a:rPr lang="en-US" altLang="zh-CN" sz="2000">
                            <a:solidFill>
                              <a:prstClr val="black"/>
                            </a:solidFill>
                            <a:latin typeface="Cambria Math" panose="02040503050406030204" pitchFamily="18" charset="0"/>
                          </a:rPr>
                          <m:t>2</m:t>
                        </m:r>
                      </m:sup>
                    </m:sSup>
                    <m:r>
                      <a:rPr lang="en-US" altLang="zh-CN" sz="2000">
                        <a:solidFill>
                          <a:prstClr val="black"/>
                        </a:solidFill>
                        <a:latin typeface="Cambria Math" panose="02040503050406030204" pitchFamily="18" charset="0"/>
                      </a:rPr>
                      <m:t>−</m:t>
                    </m:r>
                    <m:sSup>
                      <m:sSupPr>
                        <m:ctrlPr>
                          <a:rPr lang="en-US" altLang="zh-CN" sz="2000" i="1">
                            <a:solidFill>
                              <a:prstClr val="black"/>
                            </a:solidFill>
                            <a:latin typeface="Cambria Math" panose="02040503050406030204"/>
                          </a:rPr>
                        </m:ctrlPr>
                      </m:sSupPr>
                      <m:e>
                        <m:d>
                          <m:dPr>
                            <m:ctrlPr>
                              <a:rPr lang="en-US" altLang="zh-CN" sz="2000" i="1">
                                <a:solidFill>
                                  <a:prstClr val="black"/>
                                </a:solidFill>
                                <a:latin typeface="Cambria Math" panose="02040503050406030204"/>
                              </a:rPr>
                            </m:ctrlPr>
                          </m:dPr>
                          <m:e>
                            <m:f>
                              <m:fPr>
                                <m:ctrlPr>
                                  <a:rPr lang="en-US" altLang="zh-CN" sz="2000" i="1">
                                    <a:solidFill>
                                      <a:prstClr val="black"/>
                                    </a:solidFill>
                                    <a:latin typeface="Cambria Math" panose="02040503050406030204"/>
                                  </a:rPr>
                                </m:ctrlPr>
                              </m:fPr>
                              <m:num>
                                <m:r>
                                  <a:rPr lang="en-US" altLang="zh-CN" sz="2000">
                                    <a:solidFill>
                                      <a:prstClr val="black"/>
                                    </a:solidFill>
                                    <a:latin typeface="Cambria Math" panose="02040503050406030204" pitchFamily="18" charset="0"/>
                                  </a:rPr>
                                  <m:t>1</m:t>
                                </m:r>
                              </m:num>
                              <m:den>
                                <m:r>
                                  <a:rPr lang="en-US" altLang="zh-CN" sz="2000">
                                    <a:solidFill>
                                      <a:prstClr val="black"/>
                                    </a:solidFill>
                                    <a:latin typeface="Cambria Math" panose="02040503050406030204" pitchFamily="18" charset="0"/>
                                  </a:rPr>
                                  <m:t>8</m:t>
                                </m:r>
                              </m:den>
                            </m:f>
                          </m:e>
                        </m:d>
                      </m:e>
                      <m:sup>
                        <m:r>
                          <a:rPr lang="en-US" altLang="zh-CN" sz="2000">
                            <a:solidFill>
                              <a:prstClr val="black"/>
                            </a:solidFill>
                            <a:latin typeface="Cambria Math" panose="02040503050406030204" pitchFamily="18" charset="0"/>
                          </a:rPr>
                          <m:t>2</m:t>
                        </m:r>
                      </m:sup>
                    </m:sSup>
                    <m:r>
                      <a:rPr lang="en-US" altLang="zh-CN" sz="2000">
                        <a:solidFill>
                          <a:prstClr val="black"/>
                        </a:solidFill>
                        <a:latin typeface="Cambria Math" panose="02040503050406030204" pitchFamily="18" charset="0"/>
                      </a:rPr>
                      <m:t>=</m:t>
                    </m:r>
                    <m:r>
                      <a:rPr lang="en-US" altLang="zh-CN" sz="2000">
                        <a:solidFill>
                          <a:prstClr val="black"/>
                        </a:solidFill>
                        <a:latin typeface="Cambria Math" panose="02040503050406030204" pitchFamily="18" charset="0"/>
                      </a:rPr>
                      <m:t>0</m:t>
                    </m:r>
                    <m:r>
                      <a:rPr lang="en-US" altLang="zh-CN" sz="2000">
                        <a:solidFill>
                          <a:prstClr val="black"/>
                        </a:solidFill>
                        <a:latin typeface="Cambria Math" panose="02040503050406030204" pitchFamily="18" charset="0"/>
                      </a:rPr>
                      <m:t>.</m:t>
                    </m:r>
                    <m:r>
                      <a:rPr lang="en-US" altLang="zh-CN" sz="2000">
                        <a:solidFill>
                          <a:prstClr val="black"/>
                        </a:solidFill>
                        <a:latin typeface="Cambria Math" panose="02040503050406030204" pitchFamily="18" charset="0"/>
                      </a:rPr>
                      <m:t>21875</m:t>
                    </m:r>
                    <m:r>
                      <a:rPr lang="zh-CN" altLang="en-US" sz="2000" i="1">
                        <a:solidFill>
                          <a:prstClr val="black"/>
                        </a:solidFill>
                        <a:latin typeface="Cambria Math" panose="02040503050406030204" pitchFamily="18" charset="0"/>
                      </a:rPr>
                      <m:t>，</m:t>
                    </m:r>
                    <m:r>
                      <a:rPr lang="en-US" altLang="zh-CN" sz="2000">
                        <a:solidFill>
                          <a:prstClr val="black"/>
                        </a:solidFill>
                        <a:latin typeface="Cambria Math" panose="02040503050406030204" pitchFamily="18" charset="0"/>
                      </a:rPr>
                      <m:t>𝐺𝑖𝑛𝑖</m:t>
                    </m:r>
                    <m:d>
                      <m:dPr>
                        <m:ctrlPr>
                          <a:rPr lang="en-US" altLang="zh-CN" sz="2000" i="1">
                            <a:solidFill>
                              <a:prstClr val="black"/>
                            </a:solidFill>
                            <a:latin typeface="Cambria Math" panose="02040503050406030204"/>
                          </a:rPr>
                        </m:ctrlPr>
                      </m:dPr>
                      <m:e>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pitchFamily="18" charset="0"/>
                              </a:rPr>
                              <m:t>𝐷</m:t>
                            </m:r>
                          </m:e>
                          <m:sub>
                            <m:r>
                              <a:rPr lang="en-US" altLang="zh-CN" sz="2000">
                                <a:solidFill>
                                  <a:prstClr val="black"/>
                                </a:solidFill>
                                <a:latin typeface="Cambria Math" panose="02040503050406030204" pitchFamily="18" charset="0"/>
                              </a:rPr>
                              <m:t>2</m:t>
                            </m:r>
                          </m:sub>
                        </m:sSub>
                      </m:e>
                    </m:d>
                    <m:r>
                      <a:rPr lang="en-US" altLang="zh-CN" sz="2000">
                        <a:solidFill>
                          <a:prstClr val="black"/>
                        </a:solidFill>
                        <a:latin typeface="Cambria Math" panose="02040503050406030204" pitchFamily="18" charset="0"/>
                      </a:rPr>
                      <m:t>=</m:t>
                    </m:r>
                    <m:r>
                      <a:rPr lang="en-US" altLang="zh-CN" sz="2000">
                        <a:solidFill>
                          <a:prstClr val="black"/>
                        </a:solidFill>
                        <a:latin typeface="Cambria Math" panose="02040503050406030204" pitchFamily="18" charset="0"/>
                      </a:rPr>
                      <m:t>1</m:t>
                    </m:r>
                    <m:r>
                      <a:rPr lang="en-US" altLang="zh-CN" sz="2000">
                        <a:solidFill>
                          <a:prstClr val="black"/>
                        </a:solidFill>
                        <a:latin typeface="Cambria Math" panose="02040503050406030204" pitchFamily="18" charset="0"/>
                      </a:rPr>
                      <m:t>−</m:t>
                    </m:r>
                    <m:sSup>
                      <m:sSupPr>
                        <m:ctrlPr>
                          <a:rPr lang="en-US" altLang="zh-CN" sz="2000" i="1">
                            <a:solidFill>
                              <a:prstClr val="black"/>
                            </a:solidFill>
                            <a:latin typeface="Cambria Math" panose="02040503050406030204"/>
                          </a:rPr>
                        </m:ctrlPr>
                      </m:sSupPr>
                      <m:e>
                        <m:d>
                          <m:dPr>
                            <m:ctrlPr>
                              <a:rPr lang="en-US" altLang="zh-CN" sz="2000" i="1">
                                <a:solidFill>
                                  <a:prstClr val="black"/>
                                </a:solidFill>
                                <a:latin typeface="Cambria Math" panose="02040503050406030204"/>
                              </a:rPr>
                            </m:ctrlPr>
                          </m:dPr>
                          <m:e>
                            <m:f>
                              <m:fPr>
                                <m:ctrlPr>
                                  <a:rPr lang="en-US" altLang="zh-CN" sz="2000" i="1">
                                    <a:solidFill>
                                      <a:prstClr val="black"/>
                                    </a:solidFill>
                                    <a:latin typeface="Cambria Math" panose="02040503050406030204"/>
                                  </a:rPr>
                                </m:ctrlPr>
                              </m:fPr>
                              <m:num>
                                <m:r>
                                  <a:rPr lang="en-US" altLang="zh-CN" sz="2000">
                                    <a:solidFill>
                                      <a:prstClr val="black"/>
                                    </a:solidFill>
                                    <a:latin typeface="Cambria Math" panose="02040503050406030204" pitchFamily="18" charset="0"/>
                                  </a:rPr>
                                  <m:t>5</m:t>
                                </m:r>
                              </m:num>
                              <m:den>
                                <m:r>
                                  <a:rPr lang="en-US" altLang="zh-CN" sz="2000">
                                    <a:solidFill>
                                      <a:prstClr val="black"/>
                                    </a:solidFill>
                                    <a:latin typeface="Cambria Math" panose="02040503050406030204" pitchFamily="18" charset="0"/>
                                  </a:rPr>
                                  <m:t>8</m:t>
                                </m:r>
                              </m:den>
                            </m:f>
                          </m:e>
                        </m:d>
                      </m:e>
                      <m:sup>
                        <m:r>
                          <a:rPr lang="en-US" altLang="zh-CN" sz="2000">
                            <a:solidFill>
                              <a:prstClr val="black"/>
                            </a:solidFill>
                            <a:latin typeface="Cambria Math" panose="02040503050406030204" pitchFamily="18" charset="0"/>
                          </a:rPr>
                          <m:t>2</m:t>
                        </m:r>
                      </m:sup>
                    </m:sSup>
                    <m:r>
                      <a:rPr lang="en-US" altLang="zh-CN" sz="2000">
                        <a:solidFill>
                          <a:prstClr val="black"/>
                        </a:solidFill>
                        <a:latin typeface="Cambria Math" panose="02040503050406030204" pitchFamily="18" charset="0"/>
                      </a:rPr>
                      <m:t>−</m:t>
                    </m:r>
                    <m:sSup>
                      <m:sSupPr>
                        <m:ctrlPr>
                          <a:rPr lang="en-US" altLang="zh-CN" sz="2000" i="1">
                            <a:solidFill>
                              <a:prstClr val="black"/>
                            </a:solidFill>
                            <a:latin typeface="Cambria Math" panose="02040503050406030204"/>
                          </a:rPr>
                        </m:ctrlPr>
                      </m:sSupPr>
                      <m:e>
                        <m:d>
                          <m:dPr>
                            <m:ctrlPr>
                              <a:rPr lang="en-US" altLang="zh-CN" sz="2000" i="1">
                                <a:solidFill>
                                  <a:prstClr val="black"/>
                                </a:solidFill>
                                <a:latin typeface="Cambria Math" panose="02040503050406030204"/>
                              </a:rPr>
                            </m:ctrlPr>
                          </m:dPr>
                          <m:e>
                            <m:f>
                              <m:fPr>
                                <m:ctrlPr>
                                  <a:rPr lang="en-US" altLang="zh-CN" sz="2000" i="1">
                                    <a:solidFill>
                                      <a:prstClr val="black"/>
                                    </a:solidFill>
                                    <a:latin typeface="Cambria Math" panose="02040503050406030204"/>
                                  </a:rPr>
                                </m:ctrlPr>
                              </m:fPr>
                              <m:num>
                                <m:r>
                                  <a:rPr lang="en-US" altLang="zh-CN" sz="2000">
                                    <a:solidFill>
                                      <a:prstClr val="black"/>
                                    </a:solidFill>
                                    <a:latin typeface="Cambria Math" panose="02040503050406030204" pitchFamily="18" charset="0"/>
                                  </a:rPr>
                                  <m:t>3</m:t>
                                </m:r>
                              </m:num>
                              <m:den>
                                <m:r>
                                  <a:rPr lang="en-US" altLang="zh-CN" sz="2000">
                                    <a:solidFill>
                                      <a:prstClr val="black"/>
                                    </a:solidFill>
                                    <a:latin typeface="Cambria Math" panose="02040503050406030204" pitchFamily="18" charset="0"/>
                                  </a:rPr>
                                  <m:t>8</m:t>
                                </m:r>
                              </m:den>
                            </m:f>
                          </m:e>
                        </m:d>
                      </m:e>
                      <m:sup>
                        <m:r>
                          <a:rPr lang="en-US" altLang="zh-CN" sz="2000">
                            <a:solidFill>
                              <a:prstClr val="black"/>
                            </a:solidFill>
                            <a:latin typeface="Cambria Math" panose="02040503050406030204" pitchFamily="18" charset="0"/>
                          </a:rPr>
                          <m:t>2</m:t>
                        </m:r>
                      </m:sup>
                    </m:sSup>
                    <m:r>
                      <a:rPr lang="en-US" altLang="zh-CN" sz="2000">
                        <a:solidFill>
                          <a:prstClr val="black"/>
                        </a:solidFill>
                        <a:latin typeface="Cambria Math" panose="02040503050406030204" pitchFamily="18" charset="0"/>
                      </a:rPr>
                      <m:t>=</m:t>
                    </m:r>
                    <m:r>
                      <a:rPr lang="en-US" altLang="zh-CN" sz="2000">
                        <a:solidFill>
                          <a:prstClr val="black"/>
                        </a:solidFill>
                        <a:latin typeface="Cambria Math" panose="02040503050406030204" pitchFamily="18" charset="0"/>
                      </a:rPr>
                      <m:t>0</m:t>
                    </m:r>
                    <m:r>
                      <a:rPr lang="en-US" altLang="zh-CN" sz="2000">
                        <a:solidFill>
                          <a:prstClr val="black"/>
                        </a:solidFill>
                        <a:latin typeface="Cambria Math" panose="02040503050406030204" pitchFamily="18" charset="0"/>
                      </a:rPr>
                      <m:t>.</m:t>
                    </m:r>
                    <m:r>
                      <a:rPr lang="en-US" altLang="zh-CN" sz="2000">
                        <a:solidFill>
                          <a:prstClr val="black"/>
                        </a:solidFill>
                        <a:latin typeface="Cambria Math" panose="02040503050406030204" pitchFamily="18" charset="0"/>
                      </a:rPr>
                      <m:t>46875</m:t>
                    </m:r>
                  </m:oMath>
                </a14:m>
                <a:endParaRPr lang="en-US" altLang="zh-CN" sz="2000" dirty="0">
                  <a:solidFill>
                    <a:prstClr val="black"/>
                  </a:solidFill>
                  <a:latin typeface="黑体" panose="02010609060101010101" pitchFamily="49" charset="-122"/>
                  <a:ea typeface="黑体" panose="02010609060101010101" pitchFamily="49" charset="-122"/>
                </a:endParaRPr>
              </a:p>
              <a:p>
                <a:pPr lvl="1"/>
                <a:endParaRPr lang="en-US" altLang="zh-CN" sz="2400" dirty="0">
                  <a:latin typeface="+mn-ea"/>
                  <a:cs typeface="+mn-ea"/>
                </a:endParaRPr>
              </a:p>
            </p:txBody>
          </p:sp>
        </mc:Choice>
        <mc:Fallback>
          <p:sp>
            <p:nvSpPr>
              <p:cNvPr id="3" name="副标题 2"/>
              <p:cNvSpPr>
                <a:spLocks noRot="1" noChangeAspect="1" noMove="1" noResize="1" noEditPoints="1" noAdjustHandles="1" noChangeArrowheads="1" noChangeShapeType="1" noTextEdit="1"/>
              </p:cNvSpPr>
              <p:nvPr>
                <p:ph type="subTitle" idx="4294967295"/>
              </p:nvPr>
            </p:nvSpPr>
            <p:spPr>
              <a:xfrm>
                <a:off x="395536" y="1124744"/>
                <a:ext cx="8352928" cy="5256584"/>
              </a:xfrm>
              <a:prstGeom prst="rect">
                <a:avLst/>
              </a:prstGeom>
              <a:blipFill rotWithShape="1">
                <a:blip r:embed="rId1"/>
                <a:stretch>
                  <a:fillRect l="-7" t="-3" r="1" b="-1313"/>
                </a:stretch>
              </a:blipFill>
            </p:spPr>
            <p:txBody>
              <a:bodyPr/>
              <a:lstStyle/>
              <a:p>
                <a:r>
                  <a:rPr lang="zh-CN" altLang="en-US">
                    <a:noFill/>
                  </a:rPr>
                  <a:t> </a:t>
                </a:r>
              </a:p>
            </p:txBody>
          </p:sp>
        </mc:Fallback>
      </mc:AlternateContent>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7" y="908721"/>
            <a:ext cx="4176464" cy="2419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随机</a:t>
            </a:r>
            <a:r>
              <a:rPr lang="zh-CN" altLang="en-US" b="1" dirty="0" smtClean="0">
                <a:latin typeface="黑体" panose="02010609060101010101" pitchFamily="49" charset="-122"/>
                <a:ea typeface="黑体" panose="02010609060101010101" pitchFamily="49" charset="-122"/>
              </a:rPr>
              <a:t>森林</a:t>
            </a:r>
            <a:endParaRPr lang="en-US" altLang="zh-CN" b="1"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3" name="副标题 2"/>
              <p:cNvSpPr>
                <a:spLocks noGrp="1"/>
              </p:cNvSpPr>
              <p:nvPr>
                <p:ph type="subTitle" idx="4294967295"/>
              </p:nvPr>
            </p:nvSpPr>
            <p:spPr>
              <a:xfrm>
                <a:off x="395536" y="1124744"/>
                <a:ext cx="8352928" cy="5256584"/>
              </a:xfrm>
              <a:prstGeom prst="rect">
                <a:avLst/>
              </a:prstGeom>
            </p:spPr>
            <p:txBody>
              <a:bodyPr/>
              <a:lstStyle/>
              <a:p>
                <a:endParaRPr lang="en-US" altLang="zh-CN" sz="2400" b="1" dirty="0" smtClean="0">
                  <a:latin typeface="黑体" panose="02010609060101010101" pitchFamily="49" charset="-122"/>
                  <a:ea typeface="黑体" panose="02010609060101010101" pitchFamily="49" charset="-122"/>
                </a:endParaRPr>
              </a:p>
              <a:p>
                <a:endParaRPr lang="en-US" altLang="zh-CN" sz="2400" b="1" dirty="0">
                  <a:latin typeface="黑体" panose="02010609060101010101" pitchFamily="49" charset="-122"/>
                  <a:ea typeface="黑体" panose="02010609060101010101" pitchFamily="49" charset="-122"/>
                </a:endParaRPr>
              </a:p>
              <a:p>
                <a:endParaRPr lang="en-US" altLang="zh-CN" sz="2400" b="1" dirty="0" smtClean="0">
                  <a:latin typeface="黑体" panose="02010609060101010101" pitchFamily="49" charset="-122"/>
                  <a:ea typeface="黑体" panose="02010609060101010101" pitchFamily="49" charset="-122"/>
                </a:endParaRPr>
              </a:p>
              <a:p>
                <a:endParaRPr lang="en-US" altLang="zh-CN" sz="2400" b="1" dirty="0">
                  <a:latin typeface="黑体" panose="02010609060101010101" pitchFamily="49" charset="-122"/>
                  <a:ea typeface="黑体" panose="02010609060101010101" pitchFamily="49" charset="-122"/>
                </a:endParaRPr>
              </a:p>
              <a:p>
                <a:endParaRPr lang="en-US" altLang="zh-CN" sz="2400" b="1" dirty="0" smtClean="0">
                  <a:latin typeface="黑体" panose="02010609060101010101" pitchFamily="49" charset="-122"/>
                  <a:ea typeface="黑体" panose="02010609060101010101" pitchFamily="49" charset="-122"/>
                </a:endParaRPr>
              </a:p>
              <a:p>
                <a:r>
                  <a:rPr lang="zh-CN" altLang="en-US" sz="2000" dirty="0">
                    <a:solidFill>
                      <a:prstClr val="black"/>
                    </a:solidFill>
                    <a:latin typeface="+mn-ea"/>
                  </a:rPr>
                  <a:t>在使用“流鼻涕”这一属性对集合</a:t>
                </a:r>
                <a14:m>
                  <m:oMath xmlns:m="http://schemas.openxmlformats.org/officeDocument/2006/math">
                    <m:r>
                      <a:rPr lang="en-US" altLang="zh-CN" sz="2000">
                        <a:solidFill>
                          <a:prstClr val="black"/>
                        </a:solidFill>
                        <a:latin typeface="Cambria Math" panose="02040503050406030204"/>
                      </a:rPr>
                      <m:t>𝐷</m:t>
                    </m:r>
                  </m:oMath>
                </a14:m>
                <a:r>
                  <a:rPr lang="zh-CN" altLang="en-US" sz="2000" dirty="0">
                    <a:solidFill>
                      <a:prstClr val="black"/>
                    </a:solidFill>
                    <a:latin typeface="+mn-ea"/>
                  </a:rPr>
                  <a:t>进行划分时，得到的基尼指数为</a:t>
                </a:r>
                <a:endParaRPr lang="en-US" altLang="zh-CN" sz="2000" dirty="0">
                  <a:solidFill>
                    <a:prstClr val="black"/>
                  </a:solidFill>
                  <a:latin typeface="+mn-ea"/>
                </a:endParaRPr>
              </a:p>
              <a:p>
                <a:pPr marL="0" indent="0">
                  <a:buNone/>
                </a:pPr>
                <a14:m>
                  <m:oMathPara xmlns:m="http://schemas.openxmlformats.org/officeDocument/2006/math">
                    <m:oMathParaPr>
                      <m:jc m:val="centerGroup"/>
                    </m:oMathParaPr>
                    <m:oMath xmlns:m="http://schemas.openxmlformats.org/officeDocument/2006/math">
                      <m:r>
                        <a:rPr lang="en-US" altLang="zh-CN" sz="2000">
                          <a:solidFill>
                            <a:prstClr val="black"/>
                          </a:solidFill>
                          <a:latin typeface="Cambria Math" panose="02040503050406030204"/>
                        </a:rPr>
                        <m:t>𝐺𝑖𝑛𝑖</m:t>
                      </m:r>
                      <m:d>
                        <m:dPr>
                          <m:ctrlPr>
                            <a:rPr lang="en-US" altLang="zh-CN" sz="2000" i="1">
                              <a:solidFill>
                                <a:prstClr val="black"/>
                              </a:solidFill>
                              <a:latin typeface="Cambria Math" panose="02040503050406030204"/>
                            </a:rPr>
                          </m:ctrlPr>
                        </m:dPr>
                        <m:e>
                          <m:r>
                            <a:rPr lang="en-US" altLang="zh-CN" sz="2000">
                              <a:solidFill>
                                <a:prstClr val="black"/>
                              </a:solidFill>
                              <a:latin typeface="Cambria Math" panose="02040503050406030204"/>
                            </a:rPr>
                            <m:t>𝐷</m:t>
                          </m:r>
                          <m:r>
                            <a:rPr lang="en-US" altLang="zh-CN" sz="2000">
                              <a:solidFill>
                                <a:prstClr val="black"/>
                              </a:solidFill>
                              <a:latin typeface="Cambria Math" panose="02040503050406030204"/>
                            </a:rPr>
                            <m:t>,</m:t>
                          </m:r>
                          <m:r>
                            <a:rPr lang="zh-CN" altLang="en-US" sz="2000">
                              <a:solidFill>
                                <a:prstClr val="black"/>
                              </a:solidFill>
                              <a:latin typeface="Cambria Math" panose="02040503050406030204"/>
                            </a:rPr>
                            <m:t>流鼻涕</m:t>
                          </m:r>
                        </m:e>
                      </m:d>
                      <m:r>
                        <a:rPr lang="en-US" altLang="zh-CN" sz="2000">
                          <a:solidFill>
                            <a:prstClr val="black"/>
                          </a:solidFill>
                          <a:latin typeface="Cambria Math" panose="02040503050406030204"/>
                        </a:rPr>
                        <m:t>=</m:t>
                      </m:r>
                      <m:f>
                        <m:fPr>
                          <m:ctrlPr>
                            <a:rPr lang="en-US" altLang="zh-CN" sz="2000" i="1">
                              <a:solidFill>
                                <a:prstClr val="black"/>
                              </a:solidFill>
                              <a:latin typeface="Cambria Math" panose="02040503050406030204"/>
                            </a:rPr>
                          </m:ctrlPr>
                        </m:fPr>
                        <m:num>
                          <m:r>
                            <a:rPr lang="en-US" altLang="zh-CN" sz="2000">
                              <a:solidFill>
                                <a:prstClr val="black"/>
                              </a:solidFill>
                              <a:latin typeface="Cambria Math" panose="02040503050406030204"/>
                            </a:rPr>
                            <m:t>8</m:t>
                          </m:r>
                        </m:num>
                        <m:den>
                          <m:r>
                            <a:rPr lang="en-US" altLang="zh-CN" sz="2000">
                              <a:solidFill>
                                <a:prstClr val="black"/>
                              </a:solidFill>
                              <a:latin typeface="Cambria Math" panose="02040503050406030204"/>
                            </a:rPr>
                            <m:t>16</m:t>
                          </m:r>
                        </m:den>
                      </m:f>
                      <m:r>
                        <a:rPr lang="en-US" altLang="zh-CN" sz="2000">
                          <a:solidFill>
                            <a:prstClr val="black"/>
                          </a:solidFill>
                          <a:latin typeface="Cambria Math" panose="02040503050406030204"/>
                        </a:rPr>
                        <m:t>×</m:t>
                      </m:r>
                      <m:r>
                        <a:rPr lang="en-US" altLang="zh-CN" sz="2000">
                          <a:solidFill>
                            <a:prstClr val="black"/>
                          </a:solidFill>
                          <a:latin typeface="Cambria Math" panose="02040503050406030204"/>
                        </a:rPr>
                        <m:t>𝐺𝑖𝑛𝑖</m:t>
                      </m:r>
                      <m:d>
                        <m:dPr>
                          <m:ctrlPr>
                            <a:rPr lang="en-US" altLang="zh-CN" sz="2000" i="1">
                              <a:solidFill>
                                <a:prstClr val="black"/>
                              </a:solidFill>
                              <a:latin typeface="Cambria Math" panose="02040503050406030204"/>
                            </a:rPr>
                          </m:ctrlPr>
                        </m:dPr>
                        <m:e>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𝐷</m:t>
                              </m:r>
                            </m:e>
                            <m:sub>
                              <m:r>
                                <a:rPr lang="en-US" altLang="zh-CN" sz="2000">
                                  <a:solidFill>
                                    <a:prstClr val="black"/>
                                  </a:solidFill>
                                  <a:latin typeface="Cambria Math" panose="02040503050406030204"/>
                                </a:rPr>
                                <m:t>1</m:t>
                              </m:r>
                            </m:sub>
                          </m:sSub>
                        </m:e>
                      </m:d>
                      <m:r>
                        <a:rPr lang="en-US" altLang="zh-CN" sz="2000">
                          <a:solidFill>
                            <a:prstClr val="black"/>
                          </a:solidFill>
                          <a:latin typeface="Cambria Math" panose="02040503050406030204"/>
                        </a:rPr>
                        <m:t>+</m:t>
                      </m:r>
                      <m:f>
                        <m:fPr>
                          <m:ctrlPr>
                            <a:rPr lang="en-US" altLang="zh-CN" sz="2000" i="1">
                              <a:solidFill>
                                <a:prstClr val="black"/>
                              </a:solidFill>
                              <a:latin typeface="Cambria Math" panose="02040503050406030204"/>
                            </a:rPr>
                          </m:ctrlPr>
                        </m:fPr>
                        <m:num>
                          <m:r>
                            <a:rPr lang="en-US" altLang="zh-CN" sz="2000">
                              <a:solidFill>
                                <a:prstClr val="black"/>
                              </a:solidFill>
                              <a:latin typeface="Cambria Math" panose="02040503050406030204"/>
                            </a:rPr>
                            <m:t>8</m:t>
                          </m:r>
                        </m:num>
                        <m:den>
                          <m:r>
                            <a:rPr lang="en-US" altLang="zh-CN" sz="2000">
                              <a:solidFill>
                                <a:prstClr val="black"/>
                              </a:solidFill>
                              <a:latin typeface="Cambria Math" panose="02040503050406030204"/>
                            </a:rPr>
                            <m:t>16</m:t>
                          </m:r>
                        </m:den>
                      </m:f>
                      <m:r>
                        <a:rPr lang="en-US" altLang="zh-CN" sz="2000">
                          <a:solidFill>
                            <a:prstClr val="black"/>
                          </a:solidFill>
                          <a:latin typeface="Cambria Math" panose="02040503050406030204"/>
                        </a:rPr>
                        <m:t>×</m:t>
                      </m:r>
                      <m:r>
                        <a:rPr lang="en-US" altLang="zh-CN" sz="2000">
                          <a:solidFill>
                            <a:prstClr val="black"/>
                          </a:solidFill>
                          <a:latin typeface="Cambria Math" panose="02040503050406030204"/>
                        </a:rPr>
                        <m:t>𝐺𝑖𝑛𝑖</m:t>
                      </m:r>
                      <m:d>
                        <m:dPr>
                          <m:ctrlPr>
                            <a:rPr lang="en-US" altLang="zh-CN" sz="2000" i="1">
                              <a:solidFill>
                                <a:prstClr val="black"/>
                              </a:solidFill>
                              <a:latin typeface="Cambria Math" panose="02040503050406030204"/>
                            </a:rPr>
                          </m:ctrlPr>
                        </m:dPr>
                        <m:e>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𝐷</m:t>
                              </m:r>
                            </m:e>
                            <m:sub>
                              <m:r>
                                <a:rPr lang="en-US" altLang="zh-CN" sz="2000">
                                  <a:solidFill>
                                    <a:prstClr val="black"/>
                                  </a:solidFill>
                                  <a:latin typeface="Cambria Math" panose="02040503050406030204"/>
                                </a:rPr>
                                <m:t>2</m:t>
                              </m:r>
                            </m:sub>
                          </m:sSub>
                        </m:e>
                      </m:d>
                      <m:r>
                        <a:rPr lang="en-US" altLang="zh-CN" sz="2000">
                          <a:solidFill>
                            <a:prstClr val="black"/>
                          </a:solidFill>
                          <a:latin typeface="Cambria Math" panose="02040503050406030204"/>
                        </a:rPr>
                        <m:t>=</m:t>
                      </m:r>
                      <m:r>
                        <a:rPr lang="en-US" altLang="zh-CN" sz="2000">
                          <a:solidFill>
                            <a:prstClr val="black"/>
                          </a:solidFill>
                          <a:latin typeface="Cambria Math" panose="02040503050406030204"/>
                        </a:rPr>
                        <m:t>0</m:t>
                      </m:r>
                      <m:r>
                        <a:rPr lang="en-US" altLang="zh-CN" sz="2000">
                          <a:solidFill>
                            <a:prstClr val="black"/>
                          </a:solidFill>
                          <a:latin typeface="Cambria Math" panose="02040503050406030204"/>
                        </a:rPr>
                        <m:t>.</m:t>
                      </m:r>
                      <m:r>
                        <a:rPr lang="en-US" altLang="zh-CN" sz="2000">
                          <a:solidFill>
                            <a:prstClr val="black"/>
                          </a:solidFill>
                          <a:latin typeface="Cambria Math" panose="02040503050406030204"/>
                        </a:rPr>
                        <m:t>34375</m:t>
                      </m:r>
                    </m:oMath>
                  </m:oMathPara>
                </a14:m>
                <a:endParaRPr lang="en-US" altLang="zh-CN" sz="2000" dirty="0">
                  <a:solidFill>
                    <a:prstClr val="black"/>
                  </a:solidFill>
                  <a:latin typeface="+mn-ea"/>
                </a:endParaRPr>
              </a:p>
              <a:p>
                <a:r>
                  <a:rPr lang="zh-CN" altLang="en-US" sz="2000" dirty="0">
                    <a:solidFill>
                      <a:prstClr val="black"/>
                    </a:solidFill>
                    <a:latin typeface="+mn-ea"/>
                  </a:rPr>
                  <a:t>再考察属性“肌肉疼”，根据肌肉是否疼痛可以将数据集划分为</a:t>
                </a:r>
                <a:endParaRPr lang="en-US" altLang="zh-CN" sz="2000" dirty="0">
                  <a:solidFill>
                    <a:prstClr val="black"/>
                  </a:solidFill>
                  <a:latin typeface="+mn-ea"/>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𝐷</m:t>
                          </m:r>
                        </m:e>
                        <m:sub>
                          <m:r>
                            <a:rPr lang="en-US" altLang="zh-CN" sz="2000">
                              <a:solidFill>
                                <a:prstClr val="black"/>
                              </a:solidFill>
                              <a:latin typeface="Cambria Math" panose="02040503050406030204"/>
                            </a:rPr>
                            <m:t>1</m:t>
                          </m:r>
                        </m:sub>
                      </m:sSub>
                      <m:r>
                        <a:rPr lang="en-US" altLang="zh-CN" sz="2000">
                          <a:solidFill>
                            <a:prstClr val="black"/>
                          </a:solidFill>
                          <a:latin typeface="Cambria Math" panose="02040503050406030204"/>
                        </a:rPr>
                        <m:t>=</m:t>
                      </m:r>
                      <m:d>
                        <m:dPr>
                          <m:begChr m:val="{"/>
                          <m:endChr m:val="}"/>
                          <m:ctrlPr>
                            <a:rPr lang="en-US" altLang="zh-CN" sz="2000" i="1">
                              <a:solidFill>
                                <a:prstClr val="black"/>
                              </a:solidFill>
                              <a:latin typeface="Cambria Math" panose="02040503050406030204"/>
                            </a:rPr>
                          </m:ctrlPr>
                        </m:dPr>
                        <m:e>
                          <m:r>
                            <a:rPr lang="en-US" altLang="zh-CN" sz="2000">
                              <a:solidFill>
                                <a:prstClr val="black"/>
                              </a:solidFill>
                              <a:latin typeface="Cambria Math" panose="02040503050406030204"/>
                            </a:rPr>
                            <m:t>1</m:t>
                          </m:r>
                          <m:r>
                            <a:rPr lang="en-US" altLang="zh-CN" sz="2000">
                              <a:solidFill>
                                <a:prstClr val="black"/>
                              </a:solidFill>
                              <a:latin typeface="Cambria Math" panose="02040503050406030204"/>
                            </a:rPr>
                            <m:t>,</m:t>
                          </m:r>
                          <m:r>
                            <a:rPr lang="en-US" altLang="zh-CN" sz="2000">
                              <a:solidFill>
                                <a:prstClr val="black"/>
                              </a:solidFill>
                              <a:latin typeface="Cambria Math" panose="02040503050406030204"/>
                            </a:rPr>
                            <m:t>4</m:t>
                          </m:r>
                          <m:r>
                            <a:rPr lang="en-US" altLang="zh-CN" sz="2000">
                              <a:solidFill>
                                <a:prstClr val="black"/>
                              </a:solidFill>
                              <a:latin typeface="Cambria Math" panose="02040503050406030204"/>
                            </a:rPr>
                            <m:t>,</m:t>
                          </m:r>
                          <m:r>
                            <a:rPr lang="en-US" altLang="zh-CN" sz="2000">
                              <a:solidFill>
                                <a:prstClr val="black"/>
                              </a:solidFill>
                              <a:latin typeface="Cambria Math" panose="02040503050406030204"/>
                            </a:rPr>
                            <m:t>8</m:t>
                          </m:r>
                          <m:r>
                            <a:rPr lang="en-US" altLang="zh-CN" sz="2000">
                              <a:solidFill>
                                <a:prstClr val="black"/>
                              </a:solidFill>
                              <a:latin typeface="Cambria Math" panose="02040503050406030204"/>
                            </a:rPr>
                            <m:t>,</m:t>
                          </m:r>
                          <m:r>
                            <a:rPr lang="en-US" altLang="zh-CN" sz="2000">
                              <a:solidFill>
                                <a:prstClr val="black"/>
                              </a:solidFill>
                              <a:latin typeface="Cambria Math" panose="02040503050406030204"/>
                            </a:rPr>
                            <m:t>9</m:t>
                          </m:r>
                          <m:r>
                            <a:rPr lang="en-US" altLang="zh-CN" sz="2000">
                              <a:solidFill>
                                <a:prstClr val="black"/>
                              </a:solidFill>
                              <a:latin typeface="Cambria Math" panose="02040503050406030204"/>
                            </a:rPr>
                            <m:t>,</m:t>
                          </m:r>
                          <m:r>
                            <a:rPr lang="en-US" altLang="zh-CN" sz="2000">
                              <a:solidFill>
                                <a:prstClr val="black"/>
                              </a:solidFill>
                              <a:latin typeface="Cambria Math" panose="02040503050406030204"/>
                            </a:rPr>
                            <m:t>12</m:t>
                          </m:r>
                          <m:r>
                            <a:rPr lang="en-US" altLang="zh-CN" sz="2000">
                              <a:solidFill>
                                <a:prstClr val="black"/>
                              </a:solidFill>
                              <a:latin typeface="Cambria Math" panose="02040503050406030204"/>
                            </a:rPr>
                            <m:t>,</m:t>
                          </m:r>
                          <m:r>
                            <a:rPr lang="en-US" altLang="zh-CN" sz="2000">
                              <a:solidFill>
                                <a:prstClr val="black"/>
                              </a:solidFill>
                              <a:latin typeface="Cambria Math" panose="02040503050406030204"/>
                            </a:rPr>
                            <m:t>14</m:t>
                          </m:r>
                          <m:r>
                            <a:rPr lang="en-US" altLang="zh-CN" sz="2000">
                              <a:solidFill>
                                <a:prstClr val="black"/>
                              </a:solidFill>
                              <a:latin typeface="Cambria Math" panose="02040503050406030204"/>
                            </a:rPr>
                            <m:t>,</m:t>
                          </m:r>
                          <m:r>
                            <a:rPr lang="en-US" altLang="zh-CN" sz="2000">
                              <a:solidFill>
                                <a:prstClr val="black"/>
                              </a:solidFill>
                              <a:latin typeface="Cambria Math" panose="02040503050406030204"/>
                            </a:rPr>
                            <m:t>15</m:t>
                          </m:r>
                        </m:e>
                      </m:d>
                      <m:r>
                        <a:rPr lang="en-US" altLang="zh-CN" sz="2000">
                          <a:solidFill>
                            <a:prstClr val="black"/>
                          </a:solidFill>
                          <a:latin typeface="Cambria Math" panose="02040503050406030204"/>
                        </a:rPr>
                        <m:t>;      </m:t>
                      </m:r>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𝐷</m:t>
                          </m:r>
                        </m:e>
                        <m:sub>
                          <m:r>
                            <a:rPr lang="en-US" altLang="zh-CN" sz="2000">
                              <a:solidFill>
                                <a:prstClr val="black"/>
                              </a:solidFill>
                              <a:latin typeface="Cambria Math" panose="02040503050406030204"/>
                            </a:rPr>
                            <m:t>2</m:t>
                          </m:r>
                        </m:sub>
                      </m:sSub>
                      <m:r>
                        <a:rPr lang="en-US" altLang="zh-CN" sz="2000">
                          <a:solidFill>
                            <a:prstClr val="black"/>
                          </a:solidFill>
                          <a:latin typeface="Cambria Math" panose="02040503050406030204"/>
                        </a:rPr>
                        <m:t>={</m:t>
                      </m:r>
                      <m:r>
                        <a:rPr lang="en-US" altLang="zh-CN" sz="2000">
                          <a:solidFill>
                            <a:prstClr val="black"/>
                          </a:solidFill>
                          <a:latin typeface="Cambria Math" panose="02040503050406030204"/>
                        </a:rPr>
                        <m:t>2</m:t>
                      </m:r>
                      <m:r>
                        <a:rPr lang="en-US" altLang="zh-CN" sz="2000">
                          <a:solidFill>
                            <a:prstClr val="black"/>
                          </a:solidFill>
                          <a:latin typeface="Cambria Math" panose="02040503050406030204"/>
                        </a:rPr>
                        <m:t>,</m:t>
                      </m:r>
                      <m:r>
                        <a:rPr lang="en-US" altLang="zh-CN" sz="2000">
                          <a:solidFill>
                            <a:prstClr val="black"/>
                          </a:solidFill>
                          <a:latin typeface="Cambria Math" panose="02040503050406030204"/>
                        </a:rPr>
                        <m:t>3</m:t>
                      </m:r>
                      <m:r>
                        <a:rPr lang="en-US" altLang="zh-CN" sz="2000">
                          <a:solidFill>
                            <a:prstClr val="black"/>
                          </a:solidFill>
                          <a:latin typeface="Cambria Math" panose="02040503050406030204"/>
                        </a:rPr>
                        <m:t>,</m:t>
                      </m:r>
                      <m:r>
                        <a:rPr lang="en-US" altLang="zh-CN" sz="2000">
                          <a:solidFill>
                            <a:prstClr val="black"/>
                          </a:solidFill>
                          <a:latin typeface="Cambria Math" panose="02040503050406030204"/>
                        </a:rPr>
                        <m:t>5</m:t>
                      </m:r>
                      <m:r>
                        <a:rPr lang="en-US" altLang="zh-CN" sz="2000">
                          <a:solidFill>
                            <a:prstClr val="black"/>
                          </a:solidFill>
                          <a:latin typeface="Cambria Math" panose="02040503050406030204"/>
                        </a:rPr>
                        <m:t>,</m:t>
                      </m:r>
                      <m:r>
                        <a:rPr lang="en-US" altLang="zh-CN" sz="2000">
                          <a:solidFill>
                            <a:prstClr val="black"/>
                          </a:solidFill>
                          <a:latin typeface="Cambria Math" panose="02040503050406030204"/>
                        </a:rPr>
                        <m:t>6</m:t>
                      </m:r>
                      <m:r>
                        <a:rPr lang="en-US" altLang="zh-CN" sz="2000">
                          <a:solidFill>
                            <a:prstClr val="black"/>
                          </a:solidFill>
                          <a:latin typeface="Cambria Math" panose="02040503050406030204"/>
                        </a:rPr>
                        <m:t>,</m:t>
                      </m:r>
                      <m:r>
                        <a:rPr lang="en-US" altLang="zh-CN" sz="2000">
                          <a:solidFill>
                            <a:prstClr val="black"/>
                          </a:solidFill>
                          <a:latin typeface="Cambria Math" panose="02040503050406030204"/>
                        </a:rPr>
                        <m:t>7</m:t>
                      </m:r>
                      <m:r>
                        <a:rPr lang="en-US" altLang="zh-CN" sz="2000">
                          <a:solidFill>
                            <a:prstClr val="black"/>
                          </a:solidFill>
                          <a:latin typeface="Cambria Math" panose="02040503050406030204"/>
                        </a:rPr>
                        <m:t>,</m:t>
                      </m:r>
                      <m:r>
                        <a:rPr lang="en-US" altLang="zh-CN" sz="2000">
                          <a:solidFill>
                            <a:prstClr val="black"/>
                          </a:solidFill>
                          <a:latin typeface="Cambria Math" panose="02040503050406030204"/>
                        </a:rPr>
                        <m:t>10</m:t>
                      </m:r>
                      <m:r>
                        <a:rPr lang="en-US" altLang="zh-CN" sz="2000">
                          <a:solidFill>
                            <a:prstClr val="black"/>
                          </a:solidFill>
                          <a:latin typeface="Cambria Math" panose="02040503050406030204"/>
                        </a:rPr>
                        <m:t>,</m:t>
                      </m:r>
                      <m:r>
                        <a:rPr lang="en-US" altLang="zh-CN" sz="2000">
                          <a:solidFill>
                            <a:prstClr val="black"/>
                          </a:solidFill>
                          <a:latin typeface="Cambria Math" panose="02040503050406030204"/>
                        </a:rPr>
                        <m:t>11</m:t>
                      </m:r>
                      <m:r>
                        <a:rPr lang="en-US" altLang="zh-CN" sz="2000">
                          <a:solidFill>
                            <a:prstClr val="black"/>
                          </a:solidFill>
                          <a:latin typeface="Cambria Math" panose="02040503050406030204"/>
                        </a:rPr>
                        <m:t>,</m:t>
                      </m:r>
                      <m:r>
                        <a:rPr lang="en-US" altLang="zh-CN" sz="2000">
                          <a:solidFill>
                            <a:prstClr val="black"/>
                          </a:solidFill>
                          <a:latin typeface="Cambria Math" panose="02040503050406030204"/>
                        </a:rPr>
                        <m:t>13</m:t>
                      </m:r>
                      <m:r>
                        <a:rPr lang="en-US" altLang="zh-CN" sz="2000">
                          <a:solidFill>
                            <a:prstClr val="black"/>
                          </a:solidFill>
                          <a:latin typeface="Cambria Math" panose="02040503050406030204"/>
                        </a:rPr>
                        <m:t>,</m:t>
                      </m:r>
                      <m:r>
                        <a:rPr lang="en-US" altLang="zh-CN" sz="2000">
                          <a:solidFill>
                            <a:prstClr val="black"/>
                          </a:solidFill>
                          <a:latin typeface="Cambria Math" panose="02040503050406030204"/>
                        </a:rPr>
                        <m:t>16</m:t>
                      </m:r>
                      <m:r>
                        <a:rPr lang="en-US" altLang="zh-CN" sz="2000">
                          <a:solidFill>
                            <a:prstClr val="black"/>
                          </a:solidFill>
                          <a:latin typeface="Cambria Math" panose="02040503050406030204"/>
                        </a:rPr>
                        <m:t>}</m:t>
                      </m:r>
                    </m:oMath>
                  </m:oMathPara>
                </a14:m>
                <a:endParaRPr lang="en-US" altLang="zh-CN" sz="2000" dirty="0">
                  <a:solidFill>
                    <a:prstClr val="black"/>
                  </a:solidFill>
                  <a:latin typeface="+mn-ea"/>
                </a:endParaRPr>
              </a:p>
              <a:p>
                <a:r>
                  <a:rPr lang="zh-CN" altLang="en-US" sz="2000" dirty="0">
                    <a:solidFill>
                      <a:prstClr val="black"/>
                    </a:solidFill>
                    <a:latin typeface="+mn-ea"/>
                  </a:rPr>
                  <a:t>分别计算</a:t>
                </a:r>
                <a14:m>
                  <m:oMath xmlns:m="http://schemas.openxmlformats.org/officeDocument/2006/math">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𝐷</m:t>
                        </m:r>
                      </m:e>
                      <m:sub>
                        <m:r>
                          <a:rPr lang="en-US" altLang="zh-CN" sz="2000">
                            <a:solidFill>
                              <a:prstClr val="black"/>
                            </a:solidFill>
                            <a:latin typeface="Cambria Math" panose="02040503050406030204"/>
                          </a:rPr>
                          <m:t>1</m:t>
                        </m:r>
                      </m:sub>
                    </m:sSub>
                  </m:oMath>
                </a14:m>
                <a:r>
                  <a:rPr lang="zh-CN" altLang="en-US" sz="2000" dirty="0">
                    <a:solidFill>
                      <a:prstClr val="black"/>
                    </a:solidFill>
                    <a:latin typeface="+mn-ea"/>
                  </a:rPr>
                  <a:t>和</a:t>
                </a:r>
                <a14:m>
                  <m:oMath xmlns:m="http://schemas.openxmlformats.org/officeDocument/2006/math">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𝐷</m:t>
                        </m:r>
                      </m:e>
                      <m:sub>
                        <m:r>
                          <a:rPr lang="en-US" altLang="zh-CN" sz="2000">
                            <a:solidFill>
                              <a:prstClr val="black"/>
                            </a:solidFill>
                            <a:latin typeface="Cambria Math" panose="02040503050406030204"/>
                          </a:rPr>
                          <m:t>2</m:t>
                        </m:r>
                      </m:sub>
                    </m:sSub>
                  </m:oMath>
                </a14:m>
                <a:r>
                  <a:rPr lang="zh-CN" altLang="en-US" sz="2000" dirty="0">
                    <a:solidFill>
                      <a:prstClr val="black"/>
                    </a:solidFill>
                    <a:latin typeface="+mn-ea"/>
                  </a:rPr>
                  <a:t>的基尼指数</a:t>
                </a:r>
                <a:r>
                  <a:rPr lang="zh-CN" altLang="en-US" sz="2000" dirty="0">
                    <a:solidFill>
                      <a:prstClr val="black"/>
                    </a:solidFill>
                    <a:latin typeface="黑体" panose="02010609060101010101" pitchFamily="49" charset="-122"/>
                    <a:ea typeface="黑体" panose="02010609060101010101" pitchFamily="49" charset="-122"/>
                  </a:rPr>
                  <a:t>：</a:t>
                </a:r>
                <a14:m>
                  <m:oMath xmlns:m="http://schemas.openxmlformats.org/officeDocument/2006/math">
                    <m:r>
                      <a:rPr lang="en-US" altLang="zh-CN" sz="2000">
                        <a:solidFill>
                          <a:prstClr val="black"/>
                        </a:solidFill>
                        <a:latin typeface="Cambria Math" panose="02040503050406030204" pitchFamily="18" charset="0"/>
                      </a:rPr>
                      <m:t>𝐺𝑖𝑛𝑖</m:t>
                    </m:r>
                    <m:d>
                      <m:dPr>
                        <m:ctrlPr>
                          <a:rPr lang="en-US" altLang="zh-CN" sz="2000" i="1">
                            <a:solidFill>
                              <a:prstClr val="black"/>
                            </a:solidFill>
                            <a:latin typeface="Cambria Math" panose="02040503050406030204"/>
                          </a:rPr>
                        </m:ctrlPr>
                      </m:dPr>
                      <m:e>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pitchFamily="18" charset="0"/>
                              </a:rPr>
                              <m:t>𝐷</m:t>
                            </m:r>
                          </m:e>
                          <m:sub>
                            <m:r>
                              <a:rPr lang="en-US" altLang="zh-CN" sz="2000">
                                <a:solidFill>
                                  <a:prstClr val="black"/>
                                </a:solidFill>
                                <a:latin typeface="Cambria Math" panose="02040503050406030204" pitchFamily="18" charset="0"/>
                              </a:rPr>
                              <m:t>1</m:t>
                            </m:r>
                          </m:sub>
                        </m:sSub>
                      </m:e>
                    </m:d>
                    <m:r>
                      <a:rPr lang="en-US" altLang="zh-CN" sz="2000">
                        <a:solidFill>
                          <a:prstClr val="black"/>
                        </a:solidFill>
                        <a:latin typeface="Cambria Math" panose="02040503050406030204" pitchFamily="18" charset="0"/>
                      </a:rPr>
                      <m:t>=</m:t>
                    </m:r>
                    <m:r>
                      <a:rPr lang="en-US" altLang="zh-CN" sz="2000">
                        <a:solidFill>
                          <a:prstClr val="black"/>
                        </a:solidFill>
                        <a:latin typeface="Cambria Math" panose="02040503050406030204" pitchFamily="18" charset="0"/>
                      </a:rPr>
                      <m:t>1</m:t>
                    </m:r>
                    <m:r>
                      <a:rPr lang="en-US" altLang="zh-CN" sz="2000">
                        <a:solidFill>
                          <a:prstClr val="black"/>
                        </a:solidFill>
                        <a:latin typeface="Cambria Math" panose="02040503050406030204" pitchFamily="18" charset="0"/>
                      </a:rPr>
                      <m:t>−</m:t>
                    </m:r>
                    <m:sSup>
                      <m:sSupPr>
                        <m:ctrlPr>
                          <a:rPr lang="en-US" altLang="zh-CN" sz="2000" i="1">
                            <a:solidFill>
                              <a:prstClr val="black"/>
                            </a:solidFill>
                            <a:latin typeface="Cambria Math" panose="02040503050406030204"/>
                          </a:rPr>
                        </m:ctrlPr>
                      </m:sSupPr>
                      <m:e>
                        <m:d>
                          <m:dPr>
                            <m:ctrlPr>
                              <a:rPr lang="en-US" altLang="zh-CN" sz="2000" i="1">
                                <a:solidFill>
                                  <a:prstClr val="black"/>
                                </a:solidFill>
                                <a:latin typeface="Cambria Math" panose="02040503050406030204"/>
                              </a:rPr>
                            </m:ctrlPr>
                          </m:dPr>
                          <m:e>
                            <m:f>
                              <m:fPr>
                                <m:ctrlPr>
                                  <a:rPr lang="en-US" altLang="zh-CN" sz="2000" i="1">
                                    <a:solidFill>
                                      <a:prstClr val="black"/>
                                    </a:solidFill>
                                    <a:latin typeface="Cambria Math" panose="02040503050406030204"/>
                                  </a:rPr>
                                </m:ctrlPr>
                              </m:fPr>
                              <m:num>
                                <m:r>
                                  <a:rPr lang="en-US" altLang="zh-CN" sz="2000">
                                    <a:solidFill>
                                      <a:prstClr val="black"/>
                                    </a:solidFill>
                                    <a:latin typeface="Cambria Math" panose="02040503050406030204" pitchFamily="18" charset="0"/>
                                  </a:rPr>
                                  <m:t>7</m:t>
                                </m:r>
                              </m:num>
                              <m:den>
                                <m:r>
                                  <a:rPr lang="en-US" altLang="zh-CN" sz="2000">
                                    <a:solidFill>
                                      <a:prstClr val="black"/>
                                    </a:solidFill>
                                    <a:latin typeface="Cambria Math" panose="02040503050406030204" pitchFamily="18" charset="0"/>
                                  </a:rPr>
                                  <m:t>7</m:t>
                                </m:r>
                              </m:den>
                            </m:f>
                          </m:e>
                        </m:d>
                      </m:e>
                      <m:sup>
                        <m:r>
                          <a:rPr lang="en-US" altLang="zh-CN" sz="2000">
                            <a:solidFill>
                              <a:prstClr val="black"/>
                            </a:solidFill>
                            <a:latin typeface="Cambria Math" panose="02040503050406030204" pitchFamily="18" charset="0"/>
                          </a:rPr>
                          <m:t>2</m:t>
                        </m:r>
                      </m:sup>
                    </m:sSup>
                    <m:r>
                      <a:rPr lang="en-US" altLang="zh-CN" sz="2000">
                        <a:solidFill>
                          <a:prstClr val="black"/>
                        </a:solidFill>
                        <a:latin typeface="Cambria Math" panose="02040503050406030204" pitchFamily="18" charset="0"/>
                      </a:rPr>
                      <m:t>−</m:t>
                    </m:r>
                    <m:sSup>
                      <m:sSupPr>
                        <m:ctrlPr>
                          <a:rPr lang="en-US" altLang="zh-CN" sz="2000" i="1">
                            <a:solidFill>
                              <a:prstClr val="black"/>
                            </a:solidFill>
                            <a:latin typeface="Cambria Math" panose="02040503050406030204"/>
                          </a:rPr>
                        </m:ctrlPr>
                      </m:sSupPr>
                      <m:e>
                        <m:d>
                          <m:dPr>
                            <m:ctrlPr>
                              <a:rPr lang="en-US" altLang="zh-CN" sz="2000" i="1">
                                <a:solidFill>
                                  <a:prstClr val="black"/>
                                </a:solidFill>
                                <a:latin typeface="Cambria Math" panose="02040503050406030204"/>
                              </a:rPr>
                            </m:ctrlPr>
                          </m:dPr>
                          <m:e>
                            <m:f>
                              <m:fPr>
                                <m:ctrlPr>
                                  <a:rPr lang="en-US" altLang="zh-CN" sz="2000" i="1">
                                    <a:solidFill>
                                      <a:prstClr val="black"/>
                                    </a:solidFill>
                                    <a:latin typeface="Cambria Math" panose="02040503050406030204"/>
                                  </a:rPr>
                                </m:ctrlPr>
                              </m:fPr>
                              <m:num>
                                <m:r>
                                  <a:rPr lang="en-US" altLang="zh-CN" sz="2000">
                                    <a:solidFill>
                                      <a:prstClr val="black"/>
                                    </a:solidFill>
                                    <a:latin typeface="Cambria Math" panose="02040503050406030204" pitchFamily="18" charset="0"/>
                                  </a:rPr>
                                  <m:t>0</m:t>
                                </m:r>
                              </m:num>
                              <m:den>
                                <m:r>
                                  <a:rPr lang="en-US" altLang="zh-CN" sz="2000">
                                    <a:solidFill>
                                      <a:prstClr val="black"/>
                                    </a:solidFill>
                                    <a:latin typeface="Cambria Math" panose="02040503050406030204" pitchFamily="18" charset="0"/>
                                  </a:rPr>
                                  <m:t>7</m:t>
                                </m:r>
                              </m:den>
                            </m:f>
                          </m:e>
                        </m:d>
                      </m:e>
                      <m:sup>
                        <m:r>
                          <a:rPr lang="en-US" altLang="zh-CN" sz="2000">
                            <a:solidFill>
                              <a:prstClr val="black"/>
                            </a:solidFill>
                            <a:latin typeface="Cambria Math" panose="02040503050406030204" pitchFamily="18" charset="0"/>
                          </a:rPr>
                          <m:t>2</m:t>
                        </m:r>
                      </m:sup>
                    </m:sSup>
                    <m:r>
                      <a:rPr lang="en-US" altLang="zh-CN" sz="2000">
                        <a:solidFill>
                          <a:prstClr val="black"/>
                        </a:solidFill>
                        <a:latin typeface="Cambria Math" panose="02040503050406030204" pitchFamily="18" charset="0"/>
                      </a:rPr>
                      <m:t>=</m:t>
                    </m:r>
                    <m:r>
                      <a:rPr lang="en-US" altLang="zh-CN" sz="2000">
                        <a:solidFill>
                          <a:prstClr val="black"/>
                        </a:solidFill>
                        <a:latin typeface="Cambria Math" panose="02040503050406030204" pitchFamily="18" charset="0"/>
                      </a:rPr>
                      <m:t>0</m:t>
                    </m:r>
                    <m:r>
                      <a:rPr lang="zh-CN" altLang="en-US" sz="2000" i="1">
                        <a:solidFill>
                          <a:prstClr val="black"/>
                        </a:solidFill>
                        <a:latin typeface="Cambria Math" panose="02040503050406030204" pitchFamily="18" charset="0"/>
                      </a:rPr>
                      <m:t>，</m:t>
                    </m:r>
                    <m:r>
                      <a:rPr lang="en-US" altLang="zh-CN" sz="2000">
                        <a:solidFill>
                          <a:prstClr val="black"/>
                        </a:solidFill>
                        <a:latin typeface="Cambria Math" panose="02040503050406030204" pitchFamily="18" charset="0"/>
                      </a:rPr>
                      <m:t>𝐺𝑖𝑛𝑖</m:t>
                    </m:r>
                    <m:d>
                      <m:dPr>
                        <m:ctrlPr>
                          <a:rPr lang="en-US" altLang="zh-CN" sz="2000" i="1">
                            <a:solidFill>
                              <a:prstClr val="black"/>
                            </a:solidFill>
                            <a:latin typeface="Cambria Math" panose="02040503050406030204"/>
                          </a:rPr>
                        </m:ctrlPr>
                      </m:dPr>
                      <m:e>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pitchFamily="18" charset="0"/>
                              </a:rPr>
                              <m:t>𝐷</m:t>
                            </m:r>
                          </m:e>
                          <m:sub>
                            <m:r>
                              <a:rPr lang="en-US" altLang="zh-CN" sz="2000">
                                <a:solidFill>
                                  <a:prstClr val="black"/>
                                </a:solidFill>
                                <a:latin typeface="Cambria Math" panose="02040503050406030204" pitchFamily="18" charset="0"/>
                              </a:rPr>
                              <m:t>2</m:t>
                            </m:r>
                          </m:sub>
                        </m:sSub>
                      </m:e>
                    </m:d>
                    <m:r>
                      <a:rPr lang="en-US" altLang="zh-CN" sz="2000">
                        <a:solidFill>
                          <a:prstClr val="black"/>
                        </a:solidFill>
                        <a:latin typeface="Cambria Math" panose="02040503050406030204" pitchFamily="18" charset="0"/>
                      </a:rPr>
                      <m:t>=</m:t>
                    </m:r>
                    <m:r>
                      <a:rPr lang="en-US" altLang="zh-CN" sz="2000">
                        <a:solidFill>
                          <a:prstClr val="black"/>
                        </a:solidFill>
                        <a:latin typeface="Cambria Math" panose="02040503050406030204" pitchFamily="18" charset="0"/>
                      </a:rPr>
                      <m:t>1</m:t>
                    </m:r>
                    <m:r>
                      <a:rPr lang="en-US" altLang="zh-CN" sz="2000">
                        <a:solidFill>
                          <a:prstClr val="black"/>
                        </a:solidFill>
                        <a:latin typeface="Cambria Math" panose="02040503050406030204" pitchFamily="18" charset="0"/>
                      </a:rPr>
                      <m:t>−</m:t>
                    </m:r>
                    <m:sSup>
                      <m:sSupPr>
                        <m:ctrlPr>
                          <a:rPr lang="en-US" altLang="zh-CN" sz="2000" i="1">
                            <a:solidFill>
                              <a:prstClr val="black"/>
                            </a:solidFill>
                            <a:latin typeface="Cambria Math" panose="02040503050406030204"/>
                          </a:rPr>
                        </m:ctrlPr>
                      </m:sSupPr>
                      <m:e>
                        <m:d>
                          <m:dPr>
                            <m:ctrlPr>
                              <a:rPr lang="en-US" altLang="zh-CN" sz="2000" i="1">
                                <a:solidFill>
                                  <a:prstClr val="black"/>
                                </a:solidFill>
                                <a:latin typeface="Cambria Math" panose="02040503050406030204"/>
                              </a:rPr>
                            </m:ctrlPr>
                          </m:dPr>
                          <m:e>
                            <m:f>
                              <m:fPr>
                                <m:ctrlPr>
                                  <a:rPr lang="en-US" altLang="zh-CN" sz="2000" i="1">
                                    <a:solidFill>
                                      <a:prstClr val="black"/>
                                    </a:solidFill>
                                    <a:latin typeface="Cambria Math" panose="02040503050406030204"/>
                                  </a:rPr>
                                </m:ctrlPr>
                              </m:fPr>
                              <m:num>
                                <m:r>
                                  <a:rPr lang="en-US" altLang="zh-CN" sz="2000">
                                    <a:solidFill>
                                      <a:prstClr val="black"/>
                                    </a:solidFill>
                                    <a:latin typeface="Cambria Math" panose="02040503050406030204" pitchFamily="18" charset="0"/>
                                  </a:rPr>
                                  <m:t>4</m:t>
                                </m:r>
                              </m:num>
                              <m:den>
                                <m:r>
                                  <a:rPr lang="en-US" altLang="zh-CN" sz="2000">
                                    <a:solidFill>
                                      <a:prstClr val="black"/>
                                    </a:solidFill>
                                    <a:latin typeface="Cambria Math" panose="02040503050406030204" pitchFamily="18" charset="0"/>
                                  </a:rPr>
                                  <m:t>9</m:t>
                                </m:r>
                              </m:den>
                            </m:f>
                          </m:e>
                        </m:d>
                      </m:e>
                      <m:sup>
                        <m:r>
                          <a:rPr lang="en-US" altLang="zh-CN" sz="2000">
                            <a:solidFill>
                              <a:prstClr val="black"/>
                            </a:solidFill>
                            <a:latin typeface="Cambria Math" panose="02040503050406030204" pitchFamily="18" charset="0"/>
                          </a:rPr>
                          <m:t>2</m:t>
                        </m:r>
                      </m:sup>
                    </m:sSup>
                    <m:r>
                      <a:rPr lang="en-US" altLang="zh-CN" sz="2000">
                        <a:solidFill>
                          <a:prstClr val="black"/>
                        </a:solidFill>
                        <a:latin typeface="Cambria Math" panose="02040503050406030204" pitchFamily="18" charset="0"/>
                      </a:rPr>
                      <m:t>−</m:t>
                    </m:r>
                    <m:sSup>
                      <m:sSupPr>
                        <m:ctrlPr>
                          <a:rPr lang="en-US" altLang="zh-CN" sz="2000" i="1">
                            <a:solidFill>
                              <a:prstClr val="black"/>
                            </a:solidFill>
                            <a:latin typeface="Cambria Math" panose="02040503050406030204"/>
                          </a:rPr>
                        </m:ctrlPr>
                      </m:sSupPr>
                      <m:e>
                        <m:d>
                          <m:dPr>
                            <m:ctrlPr>
                              <a:rPr lang="en-US" altLang="zh-CN" sz="2000" i="1">
                                <a:solidFill>
                                  <a:prstClr val="black"/>
                                </a:solidFill>
                                <a:latin typeface="Cambria Math" panose="02040503050406030204"/>
                              </a:rPr>
                            </m:ctrlPr>
                          </m:dPr>
                          <m:e>
                            <m:f>
                              <m:fPr>
                                <m:ctrlPr>
                                  <a:rPr lang="en-US" altLang="zh-CN" sz="2000" i="1">
                                    <a:solidFill>
                                      <a:prstClr val="black"/>
                                    </a:solidFill>
                                    <a:latin typeface="Cambria Math" panose="02040503050406030204"/>
                                  </a:rPr>
                                </m:ctrlPr>
                              </m:fPr>
                              <m:num>
                                <m:r>
                                  <a:rPr lang="en-US" altLang="zh-CN" sz="2000">
                                    <a:solidFill>
                                      <a:prstClr val="black"/>
                                    </a:solidFill>
                                    <a:latin typeface="Cambria Math" panose="02040503050406030204" pitchFamily="18" charset="0"/>
                                  </a:rPr>
                                  <m:t>5</m:t>
                                </m:r>
                              </m:num>
                              <m:den>
                                <m:r>
                                  <a:rPr lang="en-US" altLang="zh-CN" sz="2000">
                                    <a:solidFill>
                                      <a:prstClr val="black"/>
                                    </a:solidFill>
                                    <a:latin typeface="Cambria Math" panose="02040503050406030204" pitchFamily="18" charset="0"/>
                                  </a:rPr>
                                  <m:t>9</m:t>
                                </m:r>
                              </m:den>
                            </m:f>
                          </m:e>
                        </m:d>
                      </m:e>
                      <m:sup>
                        <m:r>
                          <a:rPr lang="en-US" altLang="zh-CN" sz="2000">
                            <a:solidFill>
                              <a:prstClr val="black"/>
                            </a:solidFill>
                            <a:latin typeface="Cambria Math" panose="02040503050406030204" pitchFamily="18" charset="0"/>
                          </a:rPr>
                          <m:t>2</m:t>
                        </m:r>
                      </m:sup>
                    </m:sSup>
                    <m:r>
                      <a:rPr lang="en-US" altLang="zh-CN" sz="2000">
                        <a:solidFill>
                          <a:prstClr val="black"/>
                        </a:solidFill>
                        <a:latin typeface="Cambria Math" panose="02040503050406030204" pitchFamily="18" charset="0"/>
                      </a:rPr>
                      <m:t>=</m:t>
                    </m:r>
                    <m:r>
                      <a:rPr lang="en-US" altLang="zh-CN" sz="2000">
                        <a:solidFill>
                          <a:prstClr val="black"/>
                        </a:solidFill>
                        <a:latin typeface="Cambria Math" panose="02040503050406030204" pitchFamily="18" charset="0"/>
                      </a:rPr>
                      <m:t>0</m:t>
                    </m:r>
                    <m:r>
                      <a:rPr lang="en-US" altLang="zh-CN" sz="2000">
                        <a:solidFill>
                          <a:prstClr val="black"/>
                        </a:solidFill>
                        <a:latin typeface="Cambria Math" panose="02040503050406030204" pitchFamily="18" charset="0"/>
                      </a:rPr>
                      <m:t>.</m:t>
                    </m:r>
                    <m:r>
                      <a:rPr lang="en-US" altLang="zh-CN" sz="2000">
                        <a:solidFill>
                          <a:prstClr val="black"/>
                        </a:solidFill>
                        <a:latin typeface="Cambria Math" panose="02040503050406030204" pitchFamily="18" charset="0"/>
                      </a:rPr>
                      <m:t>4938</m:t>
                    </m:r>
                  </m:oMath>
                </a14:m>
                <a:endParaRPr lang="en-US" altLang="zh-CN" sz="2000" dirty="0">
                  <a:solidFill>
                    <a:prstClr val="black"/>
                  </a:solidFill>
                  <a:latin typeface="黑体" panose="02010609060101010101" pitchFamily="49" charset="-122"/>
                  <a:ea typeface="黑体" panose="02010609060101010101" pitchFamily="49" charset="-122"/>
                </a:endParaRPr>
              </a:p>
              <a:p>
                <a:r>
                  <a:rPr lang="zh-CN" altLang="en-US" sz="2000" dirty="0">
                    <a:solidFill>
                      <a:prstClr val="black"/>
                    </a:solidFill>
                    <a:latin typeface="+mn-ea"/>
                  </a:rPr>
                  <a:t>在使用“肌肉疼”这一属性对集合</a:t>
                </a:r>
                <a14:m>
                  <m:oMath xmlns:m="http://schemas.openxmlformats.org/officeDocument/2006/math">
                    <m:r>
                      <a:rPr lang="en-US" altLang="zh-CN" sz="2000">
                        <a:solidFill>
                          <a:prstClr val="black"/>
                        </a:solidFill>
                        <a:latin typeface="Cambria Math" panose="02040503050406030204"/>
                      </a:rPr>
                      <m:t>𝐷</m:t>
                    </m:r>
                    <m:r>
                      <a:rPr lang="zh-CN" altLang="en-US" sz="2000">
                        <a:solidFill>
                          <a:prstClr val="black"/>
                        </a:solidFill>
                        <a:latin typeface="Cambria Math" panose="02040503050406030204"/>
                      </a:rPr>
                      <m:t>进行</m:t>
                    </m:r>
                  </m:oMath>
                </a14:m>
                <a:r>
                  <a:rPr lang="zh-CN" altLang="en-US" sz="2000" dirty="0">
                    <a:solidFill>
                      <a:prstClr val="black"/>
                    </a:solidFill>
                    <a:latin typeface="+mn-ea"/>
                  </a:rPr>
                  <a:t>划分时，得到的基尼指数为</a:t>
                </a:r>
                <a14:m>
                  <m:oMath xmlns:m="http://schemas.openxmlformats.org/officeDocument/2006/math">
                    <m:r>
                      <a:rPr lang="en-US" altLang="zh-CN" sz="2000">
                        <a:solidFill>
                          <a:prstClr val="black"/>
                        </a:solidFill>
                        <a:latin typeface="Cambria Math" panose="02040503050406030204"/>
                      </a:rPr>
                      <m:t>𝐺𝑖𝑛𝑖</m:t>
                    </m:r>
                    <m:r>
                      <a:rPr lang="en-US" altLang="zh-CN" sz="2000">
                        <a:solidFill>
                          <a:prstClr val="black"/>
                        </a:solidFill>
                        <a:latin typeface="Cambria Math" panose="02040503050406030204"/>
                      </a:rPr>
                      <m:t>(</m:t>
                    </m:r>
                    <m:r>
                      <a:rPr lang="en-US" altLang="zh-CN" sz="2000">
                        <a:solidFill>
                          <a:prstClr val="black"/>
                        </a:solidFill>
                        <a:latin typeface="Cambria Math" panose="02040503050406030204"/>
                      </a:rPr>
                      <m:t>𝐷</m:t>
                    </m:r>
                    <m:r>
                      <a:rPr lang="en-US" altLang="zh-CN" sz="2000">
                        <a:solidFill>
                          <a:prstClr val="black"/>
                        </a:solidFill>
                        <a:latin typeface="Cambria Math" panose="02040503050406030204"/>
                      </a:rPr>
                      <m:t>,</m:t>
                    </m:r>
                    <m:r>
                      <a:rPr lang="zh-CN" altLang="en-US" sz="2000">
                        <a:solidFill>
                          <a:prstClr val="black"/>
                        </a:solidFill>
                        <a:latin typeface="Cambria Math" panose="02040503050406030204"/>
                      </a:rPr>
                      <m:t>肌肉疼</m:t>
                    </m:r>
                    <m:r>
                      <a:rPr lang="en-US" altLang="zh-CN" sz="2000">
                        <a:solidFill>
                          <a:prstClr val="black"/>
                        </a:solidFill>
                        <a:latin typeface="Cambria Math" panose="02040503050406030204"/>
                      </a:rPr>
                      <m:t>)=</m:t>
                    </m:r>
                    <m:f>
                      <m:fPr>
                        <m:ctrlPr>
                          <a:rPr lang="en-US" altLang="zh-CN" sz="2000" i="1">
                            <a:solidFill>
                              <a:prstClr val="black"/>
                            </a:solidFill>
                            <a:latin typeface="Cambria Math" panose="02040503050406030204"/>
                          </a:rPr>
                        </m:ctrlPr>
                      </m:fPr>
                      <m:num>
                        <m:r>
                          <a:rPr lang="en-US" altLang="zh-CN" sz="2000">
                            <a:solidFill>
                              <a:prstClr val="black"/>
                            </a:solidFill>
                            <a:latin typeface="Cambria Math" panose="02040503050406030204"/>
                          </a:rPr>
                          <m:t>7</m:t>
                        </m:r>
                      </m:num>
                      <m:den>
                        <m:r>
                          <a:rPr lang="en-US" altLang="zh-CN" sz="2000">
                            <a:solidFill>
                              <a:prstClr val="black"/>
                            </a:solidFill>
                            <a:latin typeface="Cambria Math" panose="02040503050406030204"/>
                          </a:rPr>
                          <m:t>16</m:t>
                        </m:r>
                      </m:den>
                    </m:f>
                    <m:r>
                      <a:rPr lang="en-US" altLang="zh-CN" sz="2000">
                        <a:solidFill>
                          <a:prstClr val="black"/>
                        </a:solidFill>
                        <a:latin typeface="Cambria Math" panose="02040503050406030204"/>
                      </a:rPr>
                      <m:t>×</m:t>
                    </m:r>
                    <m:r>
                      <a:rPr lang="en-US" altLang="zh-CN" sz="2000">
                        <a:solidFill>
                          <a:prstClr val="black"/>
                        </a:solidFill>
                        <a:latin typeface="Cambria Math" panose="02040503050406030204"/>
                      </a:rPr>
                      <m:t>𝐺𝑖𝑛𝑖</m:t>
                    </m:r>
                    <m:d>
                      <m:dPr>
                        <m:ctrlPr>
                          <a:rPr lang="en-US" altLang="zh-CN" sz="2000" i="1">
                            <a:solidFill>
                              <a:prstClr val="black"/>
                            </a:solidFill>
                            <a:latin typeface="Cambria Math" panose="02040503050406030204"/>
                          </a:rPr>
                        </m:ctrlPr>
                      </m:dPr>
                      <m:e>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𝐷</m:t>
                            </m:r>
                          </m:e>
                          <m:sub>
                            <m:r>
                              <a:rPr lang="en-US" altLang="zh-CN" sz="2000">
                                <a:solidFill>
                                  <a:prstClr val="black"/>
                                </a:solidFill>
                                <a:latin typeface="Cambria Math" panose="02040503050406030204"/>
                              </a:rPr>
                              <m:t>1</m:t>
                            </m:r>
                          </m:sub>
                        </m:sSub>
                      </m:e>
                    </m:d>
                    <m:r>
                      <a:rPr lang="en-US" altLang="zh-CN" sz="2000">
                        <a:solidFill>
                          <a:prstClr val="black"/>
                        </a:solidFill>
                        <a:latin typeface="Cambria Math" panose="02040503050406030204"/>
                      </a:rPr>
                      <m:t>+</m:t>
                    </m:r>
                    <m:f>
                      <m:fPr>
                        <m:ctrlPr>
                          <a:rPr lang="en-US" altLang="zh-CN" sz="2000" i="1">
                            <a:solidFill>
                              <a:prstClr val="black"/>
                            </a:solidFill>
                            <a:latin typeface="Cambria Math" panose="02040503050406030204"/>
                          </a:rPr>
                        </m:ctrlPr>
                      </m:fPr>
                      <m:num>
                        <m:r>
                          <a:rPr lang="en-US" altLang="zh-CN" sz="2000">
                            <a:solidFill>
                              <a:prstClr val="black"/>
                            </a:solidFill>
                            <a:latin typeface="Cambria Math" panose="02040503050406030204"/>
                          </a:rPr>
                          <m:t>9</m:t>
                        </m:r>
                      </m:num>
                      <m:den>
                        <m:r>
                          <a:rPr lang="en-US" altLang="zh-CN" sz="2000">
                            <a:solidFill>
                              <a:prstClr val="black"/>
                            </a:solidFill>
                            <a:latin typeface="Cambria Math" panose="02040503050406030204"/>
                          </a:rPr>
                          <m:t>16</m:t>
                        </m:r>
                      </m:den>
                    </m:f>
                    <m:r>
                      <a:rPr lang="en-US" altLang="zh-CN" sz="2000">
                        <a:solidFill>
                          <a:prstClr val="black"/>
                        </a:solidFill>
                        <a:latin typeface="Cambria Math" panose="02040503050406030204"/>
                      </a:rPr>
                      <m:t>×</m:t>
                    </m:r>
                    <m:r>
                      <a:rPr lang="en-US" altLang="zh-CN" sz="2000">
                        <a:solidFill>
                          <a:prstClr val="black"/>
                        </a:solidFill>
                        <a:latin typeface="Cambria Math" panose="02040503050406030204"/>
                      </a:rPr>
                      <m:t>𝐺𝑖𝑛𝑖</m:t>
                    </m:r>
                    <m:d>
                      <m:dPr>
                        <m:ctrlPr>
                          <a:rPr lang="en-US" altLang="zh-CN" sz="2000" i="1">
                            <a:solidFill>
                              <a:prstClr val="black"/>
                            </a:solidFill>
                            <a:latin typeface="Cambria Math" panose="02040503050406030204"/>
                          </a:rPr>
                        </m:ctrlPr>
                      </m:dPr>
                      <m:e>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𝐷</m:t>
                            </m:r>
                          </m:e>
                          <m:sub>
                            <m:r>
                              <a:rPr lang="en-US" altLang="zh-CN" sz="2000">
                                <a:solidFill>
                                  <a:prstClr val="black"/>
                                </a:solidFill>
                                <a:latin typeface="Cambria Math" panose="02040503050406030204"/>
                              </a:rPr>
                              <m:t>2</m:t>
                            </m:r>
                          </m:sub>
                        </m:sSub>
                      </m:e>
                    </m:d>
                    <m:r>
                      <a:rPr lang="en-US" altLang="zh-CN" sz="2000">
                        <a:solidFill>
                          <a:prstClr val="black"/>
                        </a:solidFill>
                        <a:latin typeface="Cambria Math" panose="02040503050406030204"/>
                      </a:rPr>
                      <m:t>=</m:t>
                    </m:r>
                  </m:oMath>
                </a14:m>
                <a:r>
                  <a:rPr lang="en-US" altLang="zh-CN" sz="2000" dirty="0">
                    <a:solidFill>
                      <a:prstClr val="black"/>
                    </a:solidFill>
                    <a:latin typeface="+mn-ea"/>
                  </a:rPr>
                  <a:t>0.2778</a:t>
                </a:r>
                <a:endParaRPr lang="en-US" altLang="zh-CN" sz="2000" dirty="0">
                  <a:solidFill>
                    <a:prstClr val="black"/>
                  </a:solidFill>
                  <a:latin typeface="+mn-ea"/>
                </a:endParaRPr>
              </a:p>
              <a:p>
                <a:pPr lvl="1"/>
                <a:endParaRPr lang="en-US" altLang="zh-CN" sz="2400" dirty="0">
                  <a:latin typeface="+mn-ea"/>
                  <a:cs typeface="+mn-ea"/>
                </a:endParaRPr>
              </a:p>
            </p:txBody>
          </p:sp>
        </mc:Choice>
        <mc:Fallback>
          <p:sp>
            <p:nvSpPr>
              <p:cNvPr id="3" name="副标题 2"/>
              <p:cNvSpPr>
                <a:spLocks noRot="1" noChangeAspect="1" noMove="1" noResize="1" noEditPoints="1" noAdjustHandles="1" noChangeArrowheads="1" noChangeShapeType="1" noTextEdit="1"/>
              </p:cNvSpPr>
              <p:nvPr>
                <p:ph type="subTitle" idx="4294967295"/>
              </p:nvPr>
            </p:nvSpPr>
            <p:spPr>
              <a:xfrm>
                <a:off x="395536" y="1124744"/>
                <a:ext cx="8352928" cy="5256584"/>
              </a:xfrm>
              <a:prstGeom prst="rect">
                <a:avLst/>
              </a:prstGeom>
              <a:blipFill rotWithShape="1">
                <a:blip r:embed="rId1"/>
                <a:stretch>
                  <a:fillRect l="-7" t="-3" r="1" b="-17089"/>
                </a:stretch>
              </a:blipFill>
            </p:spPr>
            <p:txBody>
              <a:bodyPr/>
              <a:lstStyle/>
              <a:p>
                <a:r>
                  <a:rPr lang="zh-CN" altLang="en-US">
                    <a:noFill/>
                  </a:rPr>
                  <a:t> </a:t>
                </a:r>
              </a:p>
            </p:txBody>
          </p:sp>
        </mc:Fallback>
      </mc:AlternateContent>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7" y="908721"/>
            <a:ext cx="4176464" cy="2419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随机</a:t>
            </a:r>
            <a:r>
              <a:rPr lang="zh-CN" altLang="en-US" b="1" dirty="0" smtClean="0">
                <a:latin typeface="黑体" panose="02010609060101010101" pitchFamily="49" charset="-122"/>
                <a:ea typeface="黑体" panose="02010609060101010101" pitchFamily="49" charset="-122"/>
              </a:rPr>
              <a:t>森林</a:t>
            </a:r>
            <a:endParaRPr lang="en-US" altLang="zh-CN" b="1"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3" name="副标题 2"/>
              <p:cNvSpPr>
                <a:spLocks noGrp="1"/>
              </p:cNvSpPr>
              <p:nvPr>
                <p:ph type="subTitle" idx="4294967295"/>
              </p:nvPr>
            </p:nvSpPr>
            <p:spPr>
              <a:xfrm>
                <a:off x="395536" y="1124744"/>
                <a:ext cx="8352928" cy="5256584"/>
              </a:xfrm>
              <a:prstGeom prst="rect">
                <a:avLst/>
              </a:prstGeom>
            </p:spPr>
            <p:txBody>
              <a:bodyPr/>
              <a:lstStyle/>
              <a:p>
                <a:endParaRPr lang="en-US" altLang="zh-CN" sz="2400" b="1" dirty="0" smtClean="0">
                  <a:latin typeface="黑体" panose="02010609060101010101" pitchFamily="49" charset="-122"/>
                  <a:ea typeface="黑体" panose="02010609060101010101" pitchFamily="49" charset="-122"/>
                </a:endParaRPr>
              </a:p>
              <a:p>
                <a:endParaRPr lang="en-US" altLang="zh-CN" sz="2400" b="1" dirty="0">
                  <a:latin typeface="黑体" panose="02010609060101010101" pitchFamily="49" charset="-122"/>
                  <a:ea typeface="黑体" panose="02010609060101010101" pitchFamily="49" charset="-122"/>
                </a:endParaRPr>
              </a:p>
              <a:p>
                <a:endParaRPr lang="en-US" altLang="zh-CN" sz="2400" b="1" dirty="0" smtClean="0">
                  <a:latin typeface="黑体" panose="02010609060101010101" pitchFamily="49" charset="-122"/>
                  <a:ea typeface="黑体" panose="02010609060101010101" pitchFamily="49" charset="-122"/>
                </a:endParaRPr>
              </a:p>
              <a:p>
                <a:endParaRPr lang="en-US" altLang="zh-CN" sz="2400" b="1" dirty="0">
                  <a:latin typeface="黑体" panose="02010609060101010101" pitchFamily="49" charset="-122"/>
                  <a:ea typeface="黑体" panose="02010609060101010101" pitchFamily="49" charset="-122"/>
                </a:endParaRPr>
              </a:p>
              <a:p>
                <a:endParaRPr lang="en-US" altLang="zh-CN" sz="2400" b="1" dirty="0" smtClean="0">
                  <a:latin typeface="黑体" panose="02010609060101010101" pitchFamily="49" charset="-122"/>
                  <a:ea typeface="黑体" panose="02010609060101010101" pitchFamily="49" charset="-122"/>
                </a:endParaRPr>
              </a:p>
              <a:p>
                <a:r>
                  <a:rPr lang="zh-CN" altLang="en-US" sz="2000" dirty="0">
                    <a:solidFill>
                      <a:prstClr val="black"/>
                    </a:solidFill>
                    <a:latin typeface="+mn-ea"/>
                  </a:rPr>
                  <a:t>根据上述计算结果，选择“肌肉疼”作为决策树根节点的划分属性，得到如图所示的初始决策树，其左右叶子节点所对应的数据子集分别为</a:t>
                </a:r>
                <a:endParaRPr lang="en-US" altLang="zh-CN" sz="2000" dirty="0">
                  <a:solidFill>
                    <a:prstClr val="black"/>
                  </a:solidFill>
                  <a:latin typeface="+mn-ea"/>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pitchFamily="18" charset="0"/>
                            </a:rPr>
                            <m:t>𝐷</m:t>
                          </m:r>
                        </m:e>
                        <m:sub>
                          <m:r>
                            <a:rPr lang="en-US" altLang="zh-CN" sz="2000">
                              <a:solidFill>
                                <a:prstClr val="black"/>
                              </a:solidFill>
                              <a:latin typeface="Cambria Math" panose="02040503050406030204" pitchFamily="18" charset="0"/>
                            </a:rPr>
                            <m:t>1</m:t>
                          </m:r>
                        </m:sub>
                      </m:sSub>
                      <m:r>
                        <a:rPr lang="en-US" altLang="zh-CN" sz="2000">
                          <a:solidFill>
                            <a:prstClr val="black"/>
                          </a:solidFill>
                          <a:latin typeface="Cambria Math" panose="02040503050406030204" pitchFamily="18" charset="0"/>
                        </a:rPr>
                        <m:t>=</m:t>
                      </m:r>
                      <m:d>
                        <m:dPr>
                          <m:begChr m:val="{"/>
                          <m:endChr m:val="}"/>
                          <m:ctrlPr>
                            <a:rPr lang="en-US" altLang="zh-CN" sz="2000" i="1">
                              <a:solidFill>
                                <a:prstClr val="black"/>
                              </a:solidFill>
                              <a:latin typeface="Cambria Math" panose="02040503050406030204"/>
                            </a:rPr>
                          </m:ctrlPr>
                        </m:dPr>
                        <m:e>
                          <m:r>
                            <a:rPr lang="en-US" altLang="zh-CN" sz="2000">
                              <a:solidFill>
                                <a:prstClr val="black"/>
                              </a:solidFill>
                              <a:latin typeface="Cambria Math" panose="02040503050406030204" pitchFamily="18" charset="0"/>
                            </a:rPr>
                            <m:t>1</m:t>
                          </m:r>
                          <m:r>
                            <a:rPr lang="en-US" altLang="zh-CN" sz="2000">
                              <a:solidFill>
                                <a:prstClr val="black"/>
                              </a:solidFill>
                              <a:latin typeface="Cambria Math" panose="02040503050406030204" pitchFamily="18" charset="0"/>
                            </a:rPr>
                            <m:t>,</m:t>
                          </m:r>
                          <m:r>
                            <a:rPr lang="en-US" altLang="zh-CN" sz="2000">
                              <a:solidFill>
                                <a:prstClr val="black"/>
                              </a:solidFill>
                              <a:latin typeface="Cambria Math" panose="02040503050406030204" pitchFamily="18" charset="0"/>
                            </a:rPr>
                            <m:t>4</m:t>
                          </m:r>
                          <m:r>
                            <a:rPr lang="en-US" altLang="zh-CN" sz="2000">
                              <a:solidFill>
                                <a:prstClr val="black"/>
                              </a:solidFill>
                              <a:latin typeface="Cambria Math" panose="02040503050406030204" pitchFamily="18" charset="0"/>
                            </a:rPr>
                            <m:t>,</m:t>
                          </m:r>
                          <m:r>
                            <a:rPr lang="en-US" altLang="zh-CN" sz="2000">
                              <a:solidFill>
                                <a:prstClr val="black"/>
                              </a:solidFill>
                              <a:latin typeface="Cambria Math" panose="02040503050406030204" pitchFamily="18" charset="0"/>
                            </a:rPr>
                            <m:t>8</m:t>
                          </m:r>
                          <m:r>
                            <a:rPr lang="en-US" altLang="zh-CN" sz="2000">
                              <a:solidFill>
                                <a:prstClr val="black"/>
                              </a:solidFill>
                              <a:latin typeface="Cambria Math" panose="02040503050406030204" pitchFamily="18" charset="0"/>
                            </a:rPr>
                            <m:t>,</m:t>
                          </m:r>
                          <m:r>
                            <a:rPr lang="en-US" altLang="zh-CN" sz="2000">
                              <a:solidFill>
                                <a:prstClr val="black"/>
                              </a:solidFill>
                              <a:latin typeface="Cambria Math" panose="02040503050406030204" pitchFamily="18" charset="0"/>
                            </a:rPr>
                            <m:t>9</m:t>
                          </m:r>
                          <m:r>
                            <a:rPr lang="en-US" altLang="zh-CN" sz="2000">
                              <a:solidFill>
                                <a:prstClr val="black"/>
                              </a:solidFill>
                              <a:latin typeface="Cambria Math" panose="02040503050406030204" pitchFamily="18" charset="0"/>
                            </a:rPr>
                            <m:t>,</m:t>
                          </m:r>
                          <m:r>
                            <a:rPr lang="en-US" altLang="zh-CN" sz="2000">
                              <a:solidFill>
                                <a:prstClr val="black"/>
                              </a:solidFill>
                              <a:latin typeface="Cambria Math" panose="02040503050406030204" pitchFamily="18" charset="0"/>
                            </a:rPr>
                            <m:t>12</m:t>
                          </m:r>
                          <m:r>
                            <a:rPr lang="en-US" altLang="zh-CN" sz="2000">
                              <a:solidFill>
                                <a:prstClr val="black"/>
                              </a:solidFill>
                              <a:latin typeface="Cambria Math" panose="02040503050406030204" pitchFamily="18" charset="0"/>
                            </a:rPr>
                            <m:t>,</m:t>
                          </m:r>
                          <m:r>
                            <a:rPr lang="en-US" altLang="zh-CN" sz="2000">
                              <a:solidFill>
                                <a:prstClr val="black"/>
                              </a:solidFill>
                              <a:latin typeface="Cambria Math" panose="02040503050406030204" pitchFamily="18" charset="0"/>
                            </a:rPr>
                            <m:t>14</m:t>
                          </m:r>
                          <m:r>
                            <a:rPr lang="en-US" altLang="zh-CN" sz="2000">
                              <a:solidFill>
                                <a:prstClr val="black"/>
                              </a:solidFill>
                              <a:latin typeface="Cambria Math" panose="02040503050406030204" pitchFamily="18" charset="0"/>
                            </a:rPr>
                            <m:t>,</m:t>
                          </m:r>
                          <m:r>
                            <a:rPr lang="en-US" altLang="zh-CN" sz="2000">
                              <a:solidFill>
                                <a:prstClr val="black"/>
                              </a:solidFill>
                              <a:latin typeface="Cambria Math" panose="02040503050406030204" pitchFamily="18" charset="0"/>
                            </a:rPr>
                            <m:t>15</m:t>
                          </m:r>
                        </m:e>
                      </m:d>
                      <m:r>
                        <a:rPr lang="en-US" altLang="zh-CN" sz="2000">
                          <a:solidFill>
                            <a:prstClr val="black"/>
                          </a:solidFill>
                          <a:latin typeface="Cambria Math" panose="02040503050406030204" pitchFamily="18" charset="0"/>
                        </a:rPr>
                        <m:t>;      </m:t>
                      </m:r>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pitchFamily="18" charset="0"/>
                            </a:rPr>
                            <m:t>𝐷</m:t>
                          </m:r>
                        </m:e>
                        <m:sub>
                          <m:r>
                            <a:rPr lang="en-US" altLang="zh-CN" sz="2000">
                              <a:solidFill>
                                <a:prstClr val="black"/>
                              </a:solidFill>
                              <a:latin typeface="Cambria Math" panose="02040503050406030204" pitchFamily="18" charset="0"/>
                            </a:rPr>
                            <m:t>2</m:t>
                          </m:r>
                        </m:sub>
                      </m:sSub>
                      <m:r>
                        <a:rPr lang="en-US" altLang="zh-CN" sz="2000">
                          <a:solidFill>
                            <a:prstClr val="black"/>
                          </a:solidFill>
                          <a:latin typeface="Cambria Math" panose="02040503050406030204" pitchFamily="18" charset="0"/>
                        </a:rPr>
                        <m:t>={</m:t>
                      </m:r>
                      <m:r>
                        <a:rPr lang="en-US" altLang="zh-CN" sz="2000">
                          <a:solidFill>
                            <a:prstClr val="black"/>
                          </a:solidFill>
                          <a:latin typeface="Cambria Math" panose="02040503050406030204" pitchFamily="18" charset="0"/>
                        </a:rPr>
                        <m:t>2</m:t>
                      </m:r>
                      <m:r>
                        <a:rPr lang="en-US" altLang="zh-CN" sz="2000">
                          <a:solidFill>
                            <a:prstClr val="black"/>
                          </a:solidFill>
                          <a:latin typeface="Cambria Math" panose="02040503050406030204" pitchFamily="18" charset="0"/>
                        </a:rPr>
                        <m:t>,</m:t>
                      </m:r>
                      <m:r>
                        <a:rPr lang="en-US" altLang="zh-CN" sz="2000">
                          <a:solidFill>
                            <a:prstClr val="black"/>
                          </a:solidFill>
                          <a:latin typeface="Cambria Math" panose="02040503050406030204" pitchFamily="18" charset="0"/>
                        </a:rPr>
                        <m:t>3</m:t>
                      </m:r>
                      <m:r>
                        <a:rPr lang="en-US" altLang="zh-CN" sz="2000">
                          <a:solidFill>
                            <a:prstClr val="black"/>
                          </a:solidFill>
                          <a:latin typeface="Cambria Math" panose="02040503050406030204" pitchFamily="18" charset="0"/>
                        </a:rPr>
                        <m:t>,</m:t>
                      </m:r>
                      <m:r>
                        <a:rPr lang="en-US" altLang="zh-CN" sz="2000">
                          <a:solidFill>
                            <a:prstClr val="black"/>
                          </a:solidFill>
                          <a:latin typeface="Cambria Math" panose="02040503050406030204" pitchFamily="18" charset="0"/>
                        </a:rPr>
                        <m:t>5</m:t>
                      </m:r>
                      <m:r>
                        <a:rPr lang="en-US" altLang="zh-CN" sz="2000">
                          <a:solidFill>
                            <a:prstClr val="black"/>
                          </a:solidFill>
                          <a:latin typeface="Cambria Math" panose="02040503050406030204" pitchFamily="18" charset="0"/>
                        </a:rPr>
                        <m:t>,</m:t>
                      </m:r>
                      <m:r>
                        <a:rPr lang="en-US" altLang="zh-CN" sz="2000">
                          <a:solidFill>
                            <a:prstClr val="black"/>
                          </a:solidFill>
                          <a:latin typeface="Cambria Math" panose="02040503050406030204" pitchFamily="18" charset="0"/>
                        </a:rPr>
                        <m:t>6</m:t>
                      </m:r>
                      <m:r>
                        <a:rPr lang="en-US" altLang="zh-CN" sz="2000">
                          <a:solidFill>
                            <a:prstClr val="black"/>
                          </a:solidFill>
                          <a:latin typeface="Cambria Math" panose="02040503050406030204" pitchFamily="18" charset="0"/>
                        </a:rPr>
                        <m:t>,</m:t>
                      </m:r>
                      <m:r>
                        <a:rPr lang="en-US" altLang="zh-CN" sz="2000">
                          <a:solidFill>
                            <a:prstClr val="black"/>
                          </a:solidFill>
                          <a:latin typeface="Cambria Math" panose="02040503050406030204" pitchFamily="18" charset="0"/>
                        </a:rPr>
                        <m:t>7</m:t>
                      </m:r>
                      <m:r>
                        <a:rPr lang="en-US" altLang="zh-CN" sz="2000">
                          <a:solidFill>
                            <a:prstClr val="black"/>
                          </a:solidFill>
                          <a:latin typeface="Cambria Math" panose="02040503050406030204" pitchFamily="18" charset="0"/>
                        </a:rPr>
                        <m:t>,</m:t>
                      </m:r>
                      <m:r>
                        <a:rPr lang="en-US" altLang="zh-CN" sz="2000">
                          <a:solidFill>
                            <a:prstClr val="black"/>
                          </a:solidFill>
                          <a:latin typeface="Cambria Math" panose="02040503050406030204" pitchFamily="18" charset="0"/>
                        </a:rPr>
                        <m:t>10</m:t>
                      </m:r>
                      <m:r>
                        <a:rPr lang="en-US" altLang="zh-CN" sz="2000">
                          <a:solidFill>
                            <a:prstClr val="black"/>
                          </a:solidFill>
                          <a:latin typeface="Cambria Math" panose="02040503050406030204" pitchFamily="18" charset="0"/>
                        </a:rPr>
                        <m:t>,</m:t>
                      </m:r>
                      <m:r>
                        <a:rPr lang="en-US" altLang="zh-CN" sz="2000">
                          <a:solidFill>
                            <a:prstClr val="black"/>
                          </a:solidFill>
                          <a:latin typeface="Cambria Math" panose="02040503050406030204" pitchFamily="18" charset="0"/>
                        </a:rPr>
                        <m:t>11</m:t>
                      </m:r>
                      <m:r>
                        <a:rPr lang="en-US" altLang="zh-CN" sz="2000">
                          <a:solidFill>
                            <a:prstClr val="black"/>
                          </a:solidFill>
                          <a:latin typeface="Cambria Math" panose="02040503050406030204" pitchFamily="18" charset="0"/>
                        </a:rPr>
                        <m:t>,</m:t>
                      </m:r>
                      <m:r>
                        <a:rPr lang="en-US" altLang="zh-CN" sz="2000">
                          <a:solidFill>
                            <a:prstClr val="black"/>
                          </a:solidFill>
                          <a:latin typeface="Cambria Math" panose="02040503050406030204" pitchFamily="18" charset="0"/>
                        </a:rPr>
                        <m:t>13</m:t>
                      </m:r>
                      <m:r>
                        <a:rPr lang="en-US" altLang="zh-CN" sz="2000">
                          <a:solidFill>
                            <a:prstClr val="black"/>
                          </a:solidFill>
                          <a:latin typeface="Cambria Math" panose="02040503050406030204" pitchFamily="18" charset="0"/>
                        </a:rPr>
                        <m:t>,</m:t>
                      </m:r>
                      <m:r>
                        <a:rPr lang="en-US" altLang="zh-CN" sz="2000">
                          <a:solidFill>
                            <a:prstClr val="black"/>
                          </a:solidFill>
                          <a:latin typeface="Cambria Math" panose="02040503050406030204" pitchFamily="18" charset="0"/>
                        </a:rPr>
                        <m:t>16</m:t>
                      </m:r>
                      <m:r>
                        <a:rPr lang="en-US" altLang="zh-CN" sz="2000">
                          <a:solidFill>
                            <a:prstClr val="black"/>
                          </a:solidFill>
                          <a:latin typeface="Cambria Math" panose="02040503050406030204" pitchFamily="18" charset="0"/>
                        </a:rPr>
                        <m:t>}</m:t>
                      </m:r>
                    </m:oMath>
                  </m:oMathPara>
                </a14:m>
                <a:endParaRPr lang="en-US" altLang="zh-CN" sz="1800" dirty="0">
                  <a:solidFill>
                    <a:prstClr val="black"/>
                  </a:solidFill>
                  <a:latin typeface="黑体" panose="02010609060101010101" pitchFamily="49" charset="-122"/>
                  <a:ea typeface="黑体" panose="02010609060101010101" pitchFamily="49" charset="-122"/>
                </a:endParaRPr>
              </a:p>
            </p:txBody>
          </p:sp>
        </mc:Choice>
        <mc:Fallback>
          <p:sp>
            <p:nvSpPr>
              <p:cNvPr id="3" name="副标题 2"/>
              <p:cNvSpPr>
                <a:spLocks noRot="1" noChangeAspect="1" noMove="1" noResize="1" noEditPoints="1" noAdjustHandles="1" noChangeArrowheads="1" noChangeShapeType="1" noTextEdit="1"/>
              </p:cNvSpPr>
              <p:nvPr>
                <p:ph type="subTitle" idx="4294967295"/>
              </p:nvPr>
            </p:nvSpPr>
            <p:spPr>
              <a:xfrm>
                <a:off x="395536" y="1124744"/>
                <a:ext cx="8352928" cy="5256584"/>
              </a:xfrm>
              <a:prstGeom prst="rect">
                <a:avLst/>
              </a:prstGeom>
              <a:blipFill rotWithShape="1">
                <a:blip r:embed="rId1"/>
                <a:stretch>
                  <a:fillRect l="-7" t="-3" r="1" b="4"/>
                </a:stretch>
              </a:blipFill>
            </p:spPr>
            <p:txBody>
              <a:bodyPr/>
              <a:lstStyle/>
              <a:p>
                <a:r>
                  <a:rPr lang="zh-CN" altLang="en-US">
                    <a:noFill/>
                  </a:rPr>
                  <a:t> </a:t>
                </a:r>
              </a:p>
            </p:txBody>
          </p:sp>
        </mc:Fallback>
      </mc:AlternateContent>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7" y="908721"/>
            <a:ext cx="4176464" cy="2419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4797152"/>
            <a:ext cx="5705932"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rPr>
              <a:t>本节目录</a:t>
            </a:r>
            <a:endParaRPr lang="zh-CN" altLang="en-US"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a:solidFill>
                  <a:schemeClr val="bg1">
                    <a:lumMod val="85000"/>
                  </a:schemeClr>
                </a:solidFill>
                <a:latin typeface="黑体" panose="02010609060101010101" pitchFamily="49" charset="-122"/>
                <a:ea typeface="黑体" panose="02010609060101010101" pitchFamily="49" charset="-122"/>
              </a:rPr>
              <a:t>集成学习概述</a:t>
            </a:r>
            <a:endParaRPr lang="en-US" altLang="zh-CN" sz="2800" b="1" dirty="0">
              <a:solidFill>
                <a:schemeClr val="bg1">
                  <a:lumMod val="85000"/>
                </a:schemeClr>
              </a:solidFill>
              <a:latin typeface="黑体" panose="02010609060101010101" pitchFamily="49" charset="-122"/>
              <a:ea typeface="黑体" panose="02010609060101010101" pitchFamily="49" charset="-122"/>
            </a:endParaRPr>
          </a:p>
          <a:p>
            <a:r>
              <a:rPr lang="en-US" altLang="zh-CN" sz="2800" b="1" dirty="0" smtClean="0">
                <a:solidFill>
                  <a:schemeClr val="bg1">
                    <a:lumMod val="85000"/>
                  </a:schemeClr>
                </a:solidFill>
                <a:latin typeface="黑体" panose="02010609060101010101" pitchFamily="49" charset="-122"/>
                <a:ea typeface="黑体" panose="02010609060101010101" pitchFamily="49" charset="-122"/>
              </a:rPr>
              <a:t>Bagging</a:t>
            </a:r>
            <a:r>
              <a:rPr lang="zh-CN" altLang="en-US" sz="2800" b="1" dirty="0" smtClean="0">
                <a:solidFill>
                  <a:schemeClr val="bg1">
                    <a:lumMod val="85000"/>
                  </a:schemeClr>
                </a:solidFill>
                <a:latin typeface="黑体" panose="02010609060101010101" pitchFamily="49" charset="-122"/>
                <a:ea typeface="黑体" panose="02010609060101010101" pitchFamily="49" charset="-122"/>
              </a:rPr>
              <a:t>集成策略</a:t>
            </a:r>
            <a:endParaRPr lang="en-US" altLang="zh-CN" sz="2800" b="1" dirty="0">
              <a:solidFill>
                <a:schemeClr val="bg1">
                  <a:lumMod val="85000"/>
                </a:schemeClr>
              </a:solidFill>
              <a:latin typeface="黑体" panose="02010609060101010101" pitchFamily="49" charset="-122"/>
              <a:ea typeface="黑体" panose="02010609060101010101" pitchFamily="49" charset="-122"/>
            </a:endParaRPr>
          </a:p>
          <a:p>
            <a:pPr algn="l">
              <a:buClrTx/>
              <a:buSzTx/>
            </a:pPr>
            <a:r>
              <a:rPr lang="zh-CN" altLang="en-US" sz="2800" b="1" dirty="0" smtClean="0">
                <a:solidFill>
                  <a:schemeClr val="bg1">
                    <a:lumMod val="85000"/>
                  </a:schemeClr>
                </a:solidFill>
                <a:latin typeface="黑体" panose="02010609060101010101" pitchFamily="49" charset="-122"/>
                <a:ea typeface="黑体" panose="02010609060101010101" pitchFamily="49" charset="-122"/>
              </a:rPr>
              <a:t>随机森林</a:t>
            </a:r>
            <a:endParaRPr lang="zh-CN" altLang="en-US" sz="2800" b="1" dirty="0" smtClean="0">
              <a:solidFill>
                <a:schemeClr val="bg1">
                  <a:lumMod val="85000"/>
                </a:schemeClr>
              </a:solidFill>
              <a:latin typeface="黑体" panose="02010609060101010101" pitchFamily="49" charset="-122"/>
              <a:ea typeface="黑体" panose="02010609060101010101" pitchFamily="49" charset="-122"/>
            </a:endParaRPr>
          </a:p>
          <a:p>
            <a:pPr algn="l">
              <a:buClrTx/>
              <a:buSzTx/>
            </a:pPr>
            <a:r>
              <a:rPr lang="zh-CN" altLang="en-US" sz="2800" b="1" dirty="0" smtClean="0">
                <a:latin typeface="黑体" panose="02010609060101010101" pitchFamily="49" charset="-122"/>
                <a:ea typeface="黑体" panose="02010609060101010101" pitchFamily="49" charset="-122"/>
                <a:sym typeface="+mn-ea"/>
              </a:rPr>
              <a:t>Boosting集成策略</a:t>
            </a:r>
            <a:endParaRPr lang="zh-CN" altLang="en-US" sz="2800" b="1" dirty="0" smtClean="0">
              <a:latin typeface="黑体" panose="02010609060101010101" pitchFamily="49" charset="-122"/>
              <a:ea typeface="黑体" panose="02010609060101010101" pitchFamily="49" charset="-122"/>
            </a:endParaRPr>
          </a:p>
          <a:p>
            <a:pPr algn="l">
              <a:buClrTx/>
              <a:buSzTx/>
            </a:pPr>
            <a:r>
              <a:rPr lang="zh-CN" altLang="en-US" sz="2800" b="1" dirty="0" smtClean="0">
                <a:solidFill>
                  <a:schemeClr val="bg1">
                    <a:lumMod val="85000"/>
                  </a:schemeClr>
                </a:solidFill>
                <a:latin typeface="黑体" panose="02010609060101010101" pitchFamily="49" charset="-122"/>
                <a:ea typeface="黑体" panose="02010609060101010101" pitchFamily="49" charset="-122"/>
                <a:sym typeface="+mn-ea"/>
              </a:rPr>
              <a:t>Adaboost学习算法</a:t>
            </a:r>
            <a:endParaRPr lang="zh-CN" altLang="en-US" sz="2800" b="1" dirty="0" smtClean="0">
              <a:solidFill>
                <a:schemeClr val="bg1">
                  <a:lumMod val="85000"/>
                </a:schemeClr>
              </a:solidFill>
              <a:latin typeface="黑体" panose="02010609060101010101" pitchFamily="49" charset="-122"/>
              <a:ea typeface="黑体" panose="02010609060101010101" pitchFamily="49" charset="-122"/>
            </a:endParaRPr>
          </a:p>
          <a:p>
            <a:endParaRPr lang="en-US" altLang="zh-CN" sz="2800" b="1" dirty="0" smtClean="0">
              <a:latin typeface="黑体" panose="02010609060101010101" pitchFamily="49" charset="-122"/>
              <a:ea typeface="黑体" panose="02010609060101010101" pitchFamily="49" charset="-122"/>
            </a:endParaRPr>
          </a:p>
          <a:p>
            <a:pPr marL="0" indent="0">
              <a:buNone/>
            </a:pPr>
            <a:endParaRPr lang="zh-CN" altLang="en-US" sz="28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en-US" altLang="zh-CN" b="1" dirty="0">
                <a:latin typeface="黑体" panose="02010609060101010101" pitchFamily="49" charset="-122"/>
                <a:ea typeface="黑体" panose="02010609060101010101" pitchFamily="49" charset="-122"/>
              </a:rPr>
              <a:t>Boosting</a:t>
            </a:r>
            <a:r>
              <a:rPr lang="zh-CN" altLang="en-US" b="1" dirty="0">
                <a:latin typeface="黑体" panose="02010609060101010101" pitchFamily="49" charset="-122"/>
                <a:ea typeface="黑体" panose="02010609060101010101" pitchFamily="49" charset="-122"/>
              </a:rPr>
              <a:t>集成策略</a:t>
            </a:r>
            <a:endParaRPr lang="en-US" altLang="zh-CN"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smtClean="0">
                <a:latin typeface="黑体" panose="02010609060101010101" pitchFamily="49" charset="-122"/>
                <a:ea typeface="黑体" panose="02010609060101010101" pitchFamily="49" charset="-122"/>
              </a:rPr>
              <a:t>基本思想</a:t>
            </a:r>
            <a:endParaRPr lang="en-US" altLang="zh-CN" sz="2800" b="1" dirty="0">
              <a:latin typeface="黑体" panose="02010609060101010101" pitchFamily="49" charset="-122"/>
              <a:ea typeface="黑体" panose="02010609060101010101" pitchFamily="49" charset="-122"/>
            </a:endParaRPr>
          </a:p>
          <a:p>
            <a:pPr lvl="1"/>
            <a:r>
              <a:rPr lang="zh-CN" altLang="en-US" sz="2400" dirty="0">
                <a:latin typeface="+mn-ea"/>
              </a:rPr>
              <a:t>主要通过集成各个弱学习器的</a:t>
            </a:r>
            <a:r>
              <a:rPr lang="zh-CN" altLang="en-US" sz="2400" dirty="0">
                <a:solidFill>
                  <a:srgbClr val="0000FF"/>
                </a:solidFill>
                <a:latin typeface="+mn-ea"/>
              </a:rPr>
              <a:t>成功经验</a:t>
            </a:r>
            <a:r>
              <a:rPr lang="zh-CN" altLang="en-US" sz="2400" dirty="0">
                <a:latin typeface="+mn-ea"/>
              </a:rPr>
              <a:t>和</a:t>
            </a:r>
            <a:r>
              <a:rPr lang="zh-CN" altLang="en-US" sz="2400" dirty="0">
                <a:solidFill>
                  <a:srgbClr val="0000FF"/>
                </a:solidFill>
                <a:latin typeface="+mn-ea"/>
              </a:rPr>
              <a:t>失败教训</a:t>
            </a:r>
            <a:r>
              <a:rPr lang="zh-CN" altLang="en-US" sz="2400" dirty="0">
                <a:latin typeface="+mn-ea"/>
              </a:rPr>
              <a:t>实现对模型</a:t>
            </a:r>
            <a:r>
              <a:rPr lang="zh-CN" altLang="en-US" sz="2400" dirty="0" smtClean="0">
                <a:latin typeface="+mn-ea"/>
              </a:rPr>
              <a:t>性能的</a:t>
            </a:r>
            <a:r>
              <a:rPr lang="zh-CN" altLang="en-US" sz="2400" dirty="0">
                <a:latin typeface="+mn-ea"/>
              </a:rPr>
              <a:t>提升</a:t>
            </a:r>
            <a:endParaRPr lang="en-US" altLang="zh-CN" sz="2400" dirty="0">
              <a:latin typeface="+mn-ea"/>
            </a:endParaRPr>
          </a:p>
          <a:p>
            <a:pPr lvl="1"/>
            <a:r>
              <a:rPr lang="zh-CN" altLang="en-US" sz="2400" dirty="0">
                <a:latin typeface="+mn-ea"/>
              </a:rPr>
              <a:t>该方法使用</a:t>
            </a:r>
            <a:r>
              <a:rPr lang="zh-CN" altLang="en-US" sz="2400" dirty="0">
                <a:solidFill>
                  <a:srgbClr val="0000FF"/>
                </a:solidFill>
                <a:latin typeface="+mn-ea"/>
              </a:rPr>
              <a:t>迭代方式</a:t>
            </a:r>
            <a:r>
              <a:rPr lang="zh-CN" altLang="en-US" sz="2400" dirty="0">
                <a:latin typeface="+mn-ea"/>
              </a:rPr>
              <a:t>完成对各个弱学习器的训练构造，每次迭代对训练样本集的选择都与前面各轮的学习结果有关</a:t>
            </a:r>
            <a:endParaRPr lang="en-US" altLang="zh-CN" sz="2400" dirty="0">
              <a:latin typeface="+mn-ea"/>
            </a:endParaRPr>
          </a:p>
          <a:p>
            <a:pPr lvl="1"/>
            <a:r>
              <a:rPr lang="zh-CN" altLang="en-US" sz="2400" dirty="0">
                <a:latin typeface="+mn-ea"/>
              </a:rPr>
              <a:t>使用前面各轮学习结果更新当前各训练</a:t>
            </a:r>
            <a:r>
              <a:rPr lang="zh-CN" altLang="en-US" sz="2400" dirty="0">
                <a:solidFill>
                  <a:srgbClr val="0000FF"/>
                </a:solidFill>
                <a:latin typeface="+mn-ea"/>
              </a:rPr>
              <a:t>样本的权重</a:t>
            </a:r>
            <a:r>
              <a:rPr lang="zh-CN" altLang="en-US" sz="2400" dirty="0">
                <a:latin typeface="+mn-ea"/>
              </a:rPr>
              <a:t>，对前面被错误预测的赋予较大的权重，实现对当前训练样本集合</a:t>
            </a:r>
            <a:r>
              <a:rPr lang="zh-CN" altLang="en-US" sz="2400" dirty="0">
                <a:solidFill>
                  <a:srgbClr val="0000FF"/>
                </a:solidFill>
                <a:latin typeface="+mn-ea"/>
              </a:rPr>
              <a:t>数据分布的优化</a:t>
            </a:r>
            <a:endParaRPr lang="en-US" altLang="zh-CN" sz="2400" dirty="0">
              <a:solidFill>
                <a:srgbClr val="0000FF"/>
              </a:solidFill>
              <a:latin typeface="+mn-ea"/>
            </a:endParaRPr>
          </a:p>
          <a:p>
            <a:pPr lvl="1"/>
            <a:endParaRPr lang="zh-CN" altLang="en-US" sz="2400" dirty="0">
              <a:latin typeface="+mn-ea"/>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en-US" altLang="zh-CN" b="1" dirty="0">
                <a:latin typeface="黑体" panose="02010609060101010101" pitchFamily="49" charset="-122"/>
                <a:ea typeface="黑体" panose="02010609060101010101" pitchFamily="49" charset="-122"/>
              </a:rPr>
              <a:t>Boosting</a:t>
            </a:r>
            <a:r>
              <a:rPr lang="zh-CN" altLang="en-US" b="1" dirty="0">
                <a:latin typeface="黑体" panose="02010609060101010101" pitchFamily="49" charset="-122"/>
                <a:ea typeface="黑体" panose="02010609060101010101" pitchFamily="49" charset="-122"/>
              </a:rPr>
              <a:t>集成策略</a:t>
            </a:r>
            <a:endParaRPr lang="en-US" altLang="zh-CN" b="1"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smtClean="0">
                    <a:latin typeface="黑体" panose="02010609060101010101" pitchFamily="49" charset="-122"/>
                    <a:ea typeface="黑体" panose="02010609060101010101" pitchFamily="49" charset="-122"/>
                  </a:rPr>
                  <a:t>学习方法</a:t>
                </a:r>
                <a:endParaRPr lang="en-US" altLang="zh-CN" sz="2800" b="1" dirty="0">
                  <a:latin typeface="黑体" panose="02010609060101010101" pitchFamily="49" charset="-122"/>
                  <a:ea typeface="黑体" panose="02010609060101010101" pitchFamily="49" charset="-122"/>
                </a:endParaRPr>
              </a:p>
              <a:p>
                <a:pPr lvl="1"/>
                <a:r>
                  <a:rPr lang="en-US" altLang="zh-CN" sz="2400" dirty="0" smtClean="0">
                    <a:latin typeface="+mn-ea"/>
                  </a:rPr>
                  <a:t>Boosting </a:t>
                </a:r>
                <a:r>
                  <a:rPr lang="zh-CN" altLang="en-US" sz="2400" dirty="0">
                    <a:latin typeface="+mn-ea"/>
                  </a:rPr>
                  <a:t>集成学习通常使用两种方式调整训练样本集的数据分布</a:t>
                </a:r>
                <a:endParaRPr lang="en-US" altLang="zh-CN" sz="2400" dirty="0">
                  <a:latin typeface="+mn-ea"/>
                </a:endParaRPr>
              </a:p>
              <a:p>
                <a:pPr lvl="2"/>
                <a:r>
                  <a:rPr lang="zh-CN" altLang="en-US" sz="2000" dirty="0">
                    <a:solidFill>
                      <a:prstClr val="black"/>
                    </a:solidFill>
                    <a:latin typeface="+mn-ea"/>
                  </a:rPr>
                  <a:t>仅</a:t>
                </a:r>
                <a:r>
                  <a:rPr lang="zh-CN" altLang="en-US" sz="2000" dirty="0">
                    <a:solidFill>
                      <a:srgbClr val="0000FF"/>
                    </a:solidFill>
                    <a:latin typeface="+mn-ea"/>
                  </a:rPr>
                  <a:t>调整样本数据的权重</a:t>
                </a:r>
                <a:r>
                  <a:rPr lang="zh-CN" altLang="en-US" sz="2000" dirty="0">
                    <a:solidFill>
                      <a:prstClr val="black"/>
                    </a:solidFill>
                    <a:latin typeface="+mn-ea"/>
                  </a:rPr>
                  <a:t>，而不改变当前训练样本集合</a:t>
                </a:r>
                <a:endParaRPr lang="en-US" altLang="zh-CN" sz="2000" dirty="0">
                  <a:solidFill>
                    <a:prstClr val="black"/>
                  </a:solidFill>
                  <a:latin typeface="+mn-ea"/>
                </a:endParaRPr>
              </a:p>
              <a:p>
                <a:pPr lvl="2"/>
                <a:r>
                  <a:rPr lang="zh-CN" altLang="en-US" sz="2000" dirty="0">
                    <a:solidFill>
                      <a:srgbClr val="0000FF"/>
                    </a:solidFill>
                    <a:latin typeface="+mn-ea"/>
                  </a:rPr>
                  <a:t>改变当前训练样本集合</a:t>
                </a:r>
                <a:r>
                  <a:rPr lang="zh-CN" altLang="en-US" sz="2000" dirty="0">
                    <a:solidFill>
                      <a:prstClr val="black"/>
                    </a:solidFill>
                    <a:latin typeface="+mn-ea"/>
                  </a:rPr>
                  <a:t>，将被前面弱学习器错误预测的样本复制到关于当前弱学习器的训练样本集合中重新进行</a:t>
                </a:r>
                <a:r>
                  <a:rPr lang="zh-CN" altLang="en-US" sz="2000" dirty="0" smtClean="0">
                    <a:solidFill>
                      <a:prstClr val="black"/>
                    </a:solidFill>
                    <a:latin typeface="+mn-ea"/>
                  </a:rPr>
                  <a:t>训练</a:t>
                </a:r>
                <a:endParaRPr lang="en-US" altLang="zh-CN" sz="2000" dirty="0">
                  <a:solidFill>
                    <a:prstClr val="black"/>
                  </a:solidFill>
                  <a:latin typeface="+mn-ea"/>
                </a:endParaRPr>
              </a:p>
              <a:p>
                <a:pPr lvl="1"/>
                <a:r>
                  <a:rPr lang="zh-CN" altLang="en-US" sz="2400" dirty="0">
                    <a:latin typeface="+mn-ea"/>
                  </a:rPr>
                  <a:t>第一种方式的基本思想是提高当前训练样本集合中被错误预测样本的权重，降低已被正确预测样本的权重，使得后续对的弱学习器的训练构造</a:t>
                </a:r>
                <a:r>
                  <a:rPr lang="zh-CN" altLang="en-US" sz="2400" dirty="0">
                    <a:solidFill>
                      <a:srgbClr val="0000FF"/>
                    </a:solidFill>
                    <a:latin typeface="+mn-ea"/>
                  </a:rPr>
                  <a:t>更加重视</a:t>
                </a:r>
                <a:r>
                  <a:rPr lang="zh-CN" altLang="en-US" sz="2400" dirty="0">
                    <a:latin typeface="+mn-ea"/>
                  </a:rPr>
                  <a:t>那些被</a:t>
                </a:r>
                <a:r>
                  <a:rPr lang="zh-CN" altLang="en-US" sz="2400" dirty="0">
                    <a:solidFill>
                      <a:srgbClr val="0000FF"/>
                    </a:solidFill>
                    <a:latin typeface="+mn-ea"/>
                  </a:rPr>
                  <a:t>错误预测的</a:t>
                </a:r>
                <a:r>
                  <a:rPr lang="zh-CN" altLang="en-US" sz="2400" dirty="0" smtClean="0">
                    <a:solidFill>
                      <a:srgbClr val="0000FF"/>
                    </a:solidFill>
                    <a:latin typeface="+mn-ea"/>
                  </a:rPr>
                  <a:t>样本</a:t>
                </a:r>
                <a:endParaRPr lang="en-US" altLang="zh-CN" sz="2400" dirty="0" smtClean="0">
                  <a:solidFill>
                    <a:srgbClr val="0000FF"/>
                  </a:solidFill>
                  <a:latin typeface="+mn-ea"/>
                </a:endParaRPr>
              </a:p>
              <a:p>
                <a:pPr lvl="2"/>
                <a:r>
                  <a:rPr lang="zh-CN" altLang="en-US" sz="2000" dirty="0" smtClean="0">
                    <a:latin typeface="+mn-ea"/>
                  </a:rPr>
                  <a:t>对于</a:t>
                </a:r>
                <a:r>
                  <a:rPr lang="en-US" altLang="zh-CN" sz="2000" dirty="0">
                    <a:solidFill>
                      <a:prstClr val="black"/>
                    </a:solidFill>
                    <a:latin typeface="Cambria Math" panose="02040503050406030204"/>
                  </a:rPr>
                  <a:t>n</a:t>
                </a:r>
                <a:r>
                  <a:rPr lang="zh-CN" altLang="en-US" sz="2000" dirty="0" smtClean="0">
                    <a:latin typeface="+mn-ea"/>
                  </a:rPr>
                  <a:t>个样本的训练集，初始样本权重为</a:t>
                </a:r>
                <a:r>
                  <a:rPr lang="en-US" altLang="zh-CN" sz="2000" dirty="0">
                    <a:solidFill>
                      <a:prstClr val="black"/>
                    </a:solidFill>
                    <a:latin typeface="Cambria Math" panose="02040503050406030204"/>
                  </a:rPr>
                  <a:t>1/n</a:t>
                </a:r>
                <a:r>
                  <a:rPr lang="zh-CN" altLang="en-US" sz="2000" dirty="0" smtClean="0">
                    <a:latin typeface="+mn-ea"/>
                  </a:rPr>
                  <a:t>，则对所有被预测错误样本集</a:t>
                </a:r>
                <a:r>
                  <a:rPr lang="en-US" altLang="zh-CN" sz="2000" dirty="0">
                    <a:solidFill>
                      <a:prstClr val="black"/>
                    </a:solidFill>
                    <a:latin typeface="Cambria Math" panose="02040503050406030204"/>
                  </a:rPr>
                  <a:t>Q</a:t>
                </a:r>
                <a:r>
                  <a:rPr lang="zh-CN" altLang="en-US" sz="2000" dirty="0" smtClean="0">
                    <a:latin typeface="+mn-ea"/>
                  </a:rPr>
                  <a:t>，其整体权重等于</a:t>
                </a:r>
                <a14:m>
                  <m:oMath xmlns:m="http://schemas.openxmlformats.org/officeDocument/2006/math">
                    <m:r>
                      <a:rPr lang="zh-CN" altLang="en-US" sz="2000">
                        <a:solidFill>
                          <a:prstClr val="black"/>
                        </a:solidFill>
                        <a:latin typeface="Cambria Math" panose="02040503050406030204"/>
                      </a:rPr>
                      <m:t>𝜀</m:t>
                    </m:r>
                  </m:oMath>
                </a14:m>
                <a:endParaRPr lang="en-US" altLang="zh-CN" sz="2000" dirty="0">
                  <a:solidFill>
                    <a:prstClr val="black"/>
                  </a:solidFill>
                  <a:latin typeface="Cambria Math" panose="02040503050406030204"/>
                </a:endParaRPr>
              </a:p>
              <a:p>
                <a:pPr lvl="2"/>
                <a:r>
                  <a:rPr lang="zh-CN" altLang="en-US" sz="2000" dirty="0">
                    <a:latin typeface="+mn-ea"/>
                  </a:rPr>
                  <a:t>若</a:t>
                </a:r>
                <a:r>
                  <a:rPr lang="zh-CN" altLang="en-US" sz="2000" dirty="0" smtClean="0">
                    <a:latin typeface="+mn-ea"/>
                  </a:rPr>
                  <a:t>规定权重更新后</a:t>
                </a:r>
                <a:r>
                  <a:rPr lang="en-US" altLang="zh-CN" sz="2000" dirty="0">
                    <a:solidFill>
                      <a:prstClr val="black"/>
                    </a:solidFill>
                    <a:latin typeface="Cambria Math" panose="02040503050406030204"/>
                  </a:rPr>
                  <a:t>Q</a:t>
                </a:r>
                <a:r>
                  <a:rPr lang="zh-CN" altLang="en-US" sz="2000" dirty="0" smtClean="0">
                    <a:latin typeface="+mn-ea"/>
                  </a:rPr>
                  <a:t>的整体权重为</a:t>
                </a:r>
                <a:r>
                  <a:rPr lang="en-US" altLang="zh-CN" sz="2000" dirty="0">
                    <a:solidFill>
                      <a:prstClr val="black"/>
                    </a:solidFill>
                    <a:latin typeface="Cambria Math" panose="02040503050406030204"/>
                  </a:rPr>
                  <a:t>1/2</a:t>
                </a:r>
                <a:r>
                  <a:rPr lang="zh-CN" altLang="en-US" sz="2000" dirty="0" smtClean="0">
                    <a:latin typeface="+mn-ea"/>
                  </a:rPr>
                  <a:t>，则需将其初始权重</a:t>
                </a:r>
                <a14:m>
                  <m:oMath xmlns:m="http://schemas.openxmlformats.org/officeDocument/2006/math">
                    <m:r>
                      <a:rPr lang="zh-CN" altLang="en-US" sz="2000">
                        <a:solidFill>
                          <a:prstClr val="black"/>
                        </a:solidFill>
                        <a:latin typeface="Cambria Math" panose="02040503050406030204"/>
                      </a:rPr>
                      <m:t>𝜀</m:t>
                    </m:r>
                  </m:oMath>
                </a14:m>
                <a:r>
                  <a:rPr lang="zh-CN" altLang="en-US" sz="2000" dirty="0" smtClean="0">
                    <a:latin typeface="+mn-ea"/>
                  </a:rPr>
                  <a:t>乘以</a:t>
                </a:r>
                <a14:m>
                  <m:oMath xmlns:m="http://schemas.openxmlformats.org/officeDocument/2006/math">
                    <m:r>
                      <a:rPr lang="en-US" altLang="zh-CN" sz="2000" b="0" i="0" smtClean="0">
                        <a:solidFill>
                          <a:prstClr val="black"/>
                        </a:solidFill>
                        <a:latin typeface="Cambria Math" panose="02040503050406030204"/>
                      </a:rPr>
                      <m:t>1</m:t>
                    </m:r>
                    <m:r>
                      <a:rPr lang="en-US" altLang="zh-CN" sz="2000" b="0" i="0" smtClean="0">
                        <a:solidFill>
                          <a:prstClr val="black"/>
                        </a:solidFill>
                        <a:latin typeface="Cambria Math" panose="02040503050406030204"/>
                      </a:rPr>
                      <m:t>/</m:t>
                    </m:r>
                    <m:r>
                      <a:rPr lang="en-US" altLang="zh-CN" sz="2000" b="0" i="0" smtClean="0">
                        <a:solidFill>
                          <a:prstClr val="black"/>
                        </a:solidFill>
                        <a:latin typeface="Cambria Math" panose="02040503050406030204"/>
                      </a:rPr>
                      <m:t>2</m:t>
                    </m:r>
                    <m:r>
                      <a:rPr lang="zh-CN" altLang="en-US" sz="2000">
                        <a:solidFill>
                          <a:prstClr val="black"/>
                        </a:solidFill>
                        <a:latin typeface="Cambria Math" panose="02040503050406030204"/>
                      </a:rPr>
                      <m:t>𝜀</m:t>
                    </m:r>
                  </m:oMath>
                </a14:m>
                <a:r>
                  <a:rPr lang="zh-CN" altLang="en-US" sz="2000" dirty="0" smtClean="0">
                    <a:latin typeface="+mn-ea"/>
                  </a:rPr>
                  <a:t>，即</a:t>
                </a:r>
                <a14:m>
                  <m:oMath xmlns:m="http://schemas.openxmlformats.org/officeDocument/2006/math">
                    <m:r>
                      <a:rPr lang="zh-CN" altLang="en-US" sz="2000">
                        <a:solidFill>
                          <a:prstClr val="black"/>
                        </a:solidFill>
                        <a:latin typeface="Cambria Math" panose="02040503050406030204"/>
                      </a:rPr>
                      <m:t>𝜀</m:t>
                    </m:r>
                  </m:oMath>
                </a14:m>
                <a:r>
                  <a:rPr lang="zh-CN" altLang="en-US" sz="2000" dirty="0" smtClean="0">
                    <a:latin typeface="+mn-ea"/>
                  </a:rPr>
                  <a:t>*</a:t>
                </a:r>
                <a14:m>
                  <m:oMath xmlns:m="http://schemas.openxmlformats.org/officeDocument/2006/math">
                    <m:r>
                      <a:rPr lang="en-US" altLang="zh-CN" sz="2000">
                        <a:solidFill>
                          <a:prstClr val="black"/>
                        </a:solidFill>
                        <a:latin typeface="Cambria Math" panose="02040503050406030204"/>
                      </a:rPr>
                      <m:t>1</m:t>
                    </m:r>
                    <m:r>
                      <a:rPr lang="en-US" altLang="zh-CN" sz="2000">
                        <a:solidFill>
                          <a:prstClr val="black"/>
                        </a:solidFill>
                        <a:latin typeface="Cambria Math" panose="02040503050406030204"/>
                      </a:rPr>
                      <m:t>/</m:t>
                    </m:r>
                    <m:r>
                      <a:rPr lang="en-US" altLang="zh-CN" sz="2000">
                        <a:solidFill>
                          <a:prstClr val="black"/>
                        </a:solidFill>
                        <a:latin typeface="Cambria Math" panose="02040503050406030204"/>
                      </a:rPr>
                      <m:t>2</m:t>
                    </m:r>
                    <m:r>
                      <a:rPr lang="zh-CN" altLang="en-US" sz="2000">
                        <a:solidFill>
                          <a:prstClr val="black"/>
                        </a:solidFill>
                        <a:latin typeface="Cambria Math" panose="02040503050406030204"/>
                      </a:rPr>
                      <m:t>𝜀</m:t>
                    </m:r>
                  </m:oMath>
                </a14:m>
                <a:r>
                  <a:rPr lang="en-US" altLang="zh-CN" sz="2000" dirty="0" smtClean="0">
                    <a:latin typeface="+mn-ea"/>
                  </a:rPr>
                  <a:t>=</a:t>
                </a:r>
                <a:r>
                  <a:rPr lang="en-US" altLang="zh-CN" sz="2000" dirty="0">
                    <a:solidFill>
                      <a:prstClr val="black"/>
                    </a:solidFill>
                  </a:rPr>
                  <a:t> </a:t>
                </a:r>
                <a14:m>
                  <m:oMath xmlns:m="http://schemas.openxmlformats.org/officeDocument/2006/math">
                    <m:r>
                      <a:rPr lang="en-US" altLang="zh-CN" sz="2000">
                        <a:solidFill>
                          <a:prstClr val="black"/>
                        </a:solidFill>
                        <a:latin typeface="Cambria Math" panose="02040503050406030204"/>
                      </a:rPr>
                      <m:t>1</m:t>
                    </m:r>
                    <m:r>
                      <a:rPr lang="en-US" altLang="zh-CN" sz="2000">
                        <a:solidFill>
                          <a:prstClr val="black"/>
                        </a:solidFill>
                        <a:latin typeface="Cambria Math" panose="02040503050406030204"/>
                      </a:rPr>
                      <m:t>/</m:t>
                    </m:r>
                    <m:r>
                      <a:rPr lang="en-US" altLang="zh-CN" sz="2000">
                        <a:solidFill>
                          <a:prstClr val="black"/>
                        </a:solidFill>
                        <a:latin typeface="Cambria Math" panose="02040503050406030204"/>
                      </a:rPr>
                      <m:t>2</m:t>
                    </m:r>
                  </m:oMath>
                </a14:m>
                <a:endParaRPr lang="en-US" altLang="zh-CN" sz="2000" dirty="0" smtClean="0">
                  <a:latin typeface="+mn-ea"/>
                </a:endParaRPr>
              </a:p>
              <a:p>
                <a:pPr lvl="2"/>
                <a:r>
                  <a:rPr lang="zh-CN" altLang="en-US" sz="2000" dirty="0" smtClean="0">
                    <a:latin typeface="+mn-ea"/>
                  </a:rPr>
                  <a:t>为了保证更新后的概率之和为</a:t>
                </a:r>
                <a:r>
                  <a:rPr lang="en-US" altLang="zh-CN" sz="2000" dirty="0" smtClean="0">
                    <a:latin typeface="+mn-ea"/>
                  </a:rPr>
                  <a:t>1</a:t>
                </a:r>
                <a:r>
                  <a:rPr lang="zh-CN" altLang="en-US" sz="2000" dirty="0" smtClean="0">
                    <a:latin typeface="+mn-ea"/>
                  </a:rPr>
                  <a:t>，则剩余样本应乘以</a:t>
                </a:r>
                <a14:m>
                  <m:oMath xmlns:m="http://schemas.openxmlformats.org/officeDocument/2006/math">
                    <m:r>
                      <a:rPr lang="en-US" altLang="zh-CN" sz="2000">
                        <a:solidFill>
                          <a:prstClr val="black"/>
                        </a:solidFill>
                        <a:latin typeface="Cambria Math" panose="02040503050406030204"/>
                      </a:rPr>
                      <m:t>1</m:t>
                    </m:r>
                    <m:r>
                      <a:rPr lang="en-US" altLang="zh-CN" sz="2000">
                        <a:solidFill>
                          <a:prstClr val="black"/>
                        </a:solidFill>
                        <a:latin typeface="Cambria Math" panose="02040503050406030204"/>
                      </a:rPr>
                      <m:t>/</m:t>
                    </m:r>
                    <m:r>
                      <a:rPr lang="en-US" altLang="zh-CN" sz="2000">
                        <a:solidFill>
                          <a:prstClr val="black"/>
                        </a:solidFill>
                        <a:latin typeface="Cambria Math" panose="02040503050406030204"/>
                      </a:rPr>
                      <m:t>2</m:t>
                    </m:r>
                    <m:r>
                      <a:rPr lang="en-US" altLang="zh-CN" sz="2000" b="0" i="0" smtClean="0">
                        <a:solidFill>
                          <a:prstClr val="black"/>
                        </a:solidFill>
                        <a:latin typeface="Cambria Math" panose="02040503050406030204"/>
                      </a:rPr>
                      <m:t>(</m:t>
                    </m:r>
                    <m:r>
                      <a:rPr lang="en-US" altLang="zh-CN" sz="2000" b="0" i="0" smtClean="0">
                        <a:solidFill>
                          <a:prstClr val="black"/>
                        </a:solidFill>
                        <a:latin typeface="Cambria Math" panose="02040503050406030204"/>
                      </a:rPr>
                      <m:t>1</m:t>
                    </m:r>
                    <m:r>
                      <a:rPr lang="en-US" altLang="zh-CN" sz="2000" b="0" i="0" smtClean="0">
                        <a:solidFill>
                          <a:prstClr val="black"/>
                        </a:solidFill>
                        <a:latin typeface="Cambria Math" panose="02040503050406030204"/>
                      </a:rPr>
                      <m:t>−</m:t>
                    </m:r>
                    <m:r>
                      <a:rPr lang="zh-CN" altLang="en-US" sz="2000">
                        <a:solidFill>
                          <a:prstClr val="black"/>
                        </a:solidFill>
                        <a:latin typeface="Cambria Math" panose="02040503050406030204"/>
                      </a:rPr>
                      <m:t>𝜀</m:t>
                    </m:r>
                    <m:r>
                      <a:rPr lang="en-US" altLang="zh-CN" sz="2000" b="0" i="0" smtClean="0">
                        <a:solidFill>
                          <a:prstClr val="black"/>
                        </a:solidFill>
                        <a:latin typeface="Cambria Math" panose="02040503050406030204"/>
                      </a:rPr>
                      <m:t>)</m:t>
                    </m:r>
                  </m:oMath>
                </a14:m>
                <a:endParaRPr lang="en-US" altLang="zh-CN" sz="2000" dirty="0">
                  <a:latin typeface="+mn-ea"/>
                </a:endParaRPr>
              </a:p>
              <a:p>
                <a:pPr lvl="1"/>
                <a:endParaRPr lang="zh-CN" altLang="en-US" sz="2400" dirty="0">
                  <a:latin typeface="+mn-ea"/>
                </a:endParaRPr>
              </a:p>
            </p:txBody>
          </p:sp>
        </mc:Choice>
        <mc:Fallback>
          <p:sp>
            <p:nvSpPr>
              <p:cNvPr id="3" name="副标题 2"/>
              <p:cNvSpPr>
                <a:spLocks noRot="1" noChangeAspect="1" noMove="1" noResize="1" noEditPoints="1" noAdjustHandles="1" noChangeArrowheads="1" noChangeShapeType="1" noTextEdit="1"/>
              </p:cNvSpPr>
              <p:nvPr>
                <p:ph type="subTitle" idx="4294967295"/>
              </p:nvPr>
            </p:nvSpPr>
            <p:spPr>
              <a:xfrm>
                <a:off x="395536" y="1124744"/>
                <a:ext cx="8352928" cy="5256584"/>
              </a:xfrm>
              <a:prstGeom prst="rect">
                <a:avLst/>
              </a:prstGeom>
              <a:blipFill rotWithShape="1">
                <a:blip r:embed="rId1"/>
                <a:stretch>
                  <a:fillRect l="-7" t="-3" r="1" b="-14045"/>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en-US" altLang="zh-CN" b="1" dirty="0">
                <a:latin typeface="黑体" panose="02010609060101010101" pitchFamily="49" charset="-122"/>
                <a:ea typeface="黑体" panose="02010609060101010101" pitchFamily="49" charset="-122"/>
              </a:rPr>
              <a:t>Boosting</a:t>
            </a:r>
            <a:r>
              <a:rPr lang="zh-CN" altLang="en-US" b="1" dirty="0">
                <a:latin typeface="黑体" panose="02010609060101010101" pitchFamily="49" charset="-122"/>
                <a:ea typeface="黑体" panose="02010609060101010101" pitchFamily="49" charset="-122"/>
              </a:rPr>
              <a:t>集成策略</a:t>
            </a:r>
            <a:endParaRPr lang="en-US" altLang="zh-CN" b="1"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400" b="1" dirty="0" smtClean="0">
                    <a:latin typeface="黑体" panose="02010609060101010101" pitchFamily="49" charset="-122"/>
                    <a:ea typeface="黑体" panose="02010609060101010101" pitchFamily="49" charset="-122"/>
                  </a:rPr>
                  <a:t>例题：</a:t>
                </a:r>
                <a:r>
                  <a:rPr lang="zh-CN" altLang="en-US" sz="2400" dirty="0">
                    <a:solidFill>
                      <a:prstClr val="black"/>
                    </a:solidFill>
                    <a:latin typeface="黑体" panose="02010609060101010101" pitchFamily="49" charset="-122"/>
                    <a:ea typeface="黑体" panose="02010609060101010101" pitchFamily="49" charset="-122"/>
                  </a:rPr>
                  <a:t>现有均匀分配权重样本集训练得到的分类器</a:t>
                </a:r>
                <a14:m>
                  <m:oMath xmlns:m="http://schemas.openxmlformats.org/officeDocument/2006/math">
                    <m:sSub>
                      <m:sSubPr>
                        <m:ctrlPr>
                          <a:rPr lang="en-US" altLang="zh-CN" sz="2400" i="1">
                            <a:solidFill>
                              <a:prstClr val="black"/>
                            </a:solidFill>
                            <a:latin typeface="Cambria Math" panose="02040503050406030204"/>
                          </a:rPr>
                        </m:ctrlPr>
                      </m:sSubPr>
                      <m:e>
                        <m:r>
                          <a:rPr lang="en-US" altLang="zh-CN" sz="2400">
                            <a:solidFill>
                              <a:prstClr val="black"/>
                            </a:solidFill>
                            <a:latin typeface="Cambria Math" panose="02040503050406030204" pitchFamily="18" charset="0"/>
                          </a:rPr>
                          <m:t>𝐶</m:t>
                        </m:r>
                      </m:e>
                      <m:sub>
                        <m:r>
                          <a:rPr lang="en-US" altLang="zh-CN" sz="2400">
                            <a:solidFill>
                              <a:prstClr val="black"/>
                            </a:solidFill>
                            <a:latin typeface="Cambria Math" panose="02040503050406030204" pitchFamily="18" charset="0"/>
                          </a:rPr>
                          <m:t>1</m:t>
                        </m:r>
                      </m:sub>
                    </m:sSub>
                    <m:r>
                      <a:rPr lang="zh-CN" altLang="en-US" sz="2400">
                        <a:solidFill>
                          <a:prstClr val="black"/>
                        </a:solidFill>
                        <a:latin typeface="Cambria Math" panose="02040503050406030204" pitchFamily="18" charset="0"/>
                      </a:rPr>
                      <m:t>，</m:t>
                    </m:r>
                  </m:oMath>
                </a14:m>
                <a:r>
                  <a:rPr lang="zh-CN" altLang="en-US" sz="2400" dirty="0">
                    <a:solidFill>
                      <a:prstClr val="black"/>
                    </a:solidFill>
                    <a:latin typeface="黑体" panose="02010609060101010101" pitchFamily="49" charset="-122"/>
                    <a:ea typeface="黑体" panose="02010609060101010101" pitchFamily="49" charset="-122"/>
                  </a:rPr>
                  <a:t>其分类结果如表所示。试更新该训练样本集的权重并求出分类器</a:t>
                </a:r>
                <a14:m>
                  <m:oMath xmlns:m="http://schemas.openxmlformats.org/officeDocument/2006/math">
                    <m:sSub>
                      <m:sSubPr>
                        <m:ctrlPr>
                          <a:rPr lang="en-US" altLang="zh-CN" sz="2400" i="1">
                            <a:solidFill>
                              <a:prstClr val="black"/>
                            </a:solidFill>
                            <a:latin typeface="Cambria Math" panose="02040503050406030204"/>
                          </a:rPr>
                        </m:ctrlPr>
                      </m:sSubPr>
                      <m:e>
                        <m:r>
                          <a:rPr lang="en-US" altLang="zh-CN" sz="2400">
                            <a:solidFill>
                              <a:prstClr val="black"/>
                            </a:solidFill>
                            <a:latin typeface="Cambria Math" panose="02040503050406030204" pitchFamily="18" charset="0"/>
                          </a:rPr>
                          <m:t>𝐶</m:t>
                        </m:r>
                      </m:e>
                      <m:sub>
                        <m:r>
                          <a:rPr lang="en-US" altLang="zh-CN" sz="2400">
                            <a:solidFill>
                              <a:prstClr val="black"/>
                            </a:solidFill>
                            <a:latin typeface="Cambria Math" panose="02040503050406030204" pitchFamily="18" charset="0"/>
                          </a:rPr>
                          <m:t>1</m:t>
                        </m:r>
                      </m:sub>
                    </m:sSub>
                  </m:oMath>
                </a14:m>
                <a:r>
                  <a:rPr lang="zh-CN" altLang="en-US" sz="2400" dirty="0">
                    <a:solidFill>
                      <a:prstClr val="black"/>
                    </a:solidFill>
                    <a:latin typeface="黑体" panose="02010609060101010101" pitchFamily="49" charset="-122"/>
                    <a:ea typeface="黑体" panose="02010609060101010101" pitchFamily="49" charset="-122"/>
                  </a:rPr>
                  <a:t>基于更新权重后样本集的分类错误率</a:t>
                </a:r>
                <a:endParaRPr lang="en-US" altLang="zh-CN" sz="2400" dirty="0">
                  <a:latin typeface="黑体" panose="02010609060101010101" pitchFamily="49" charset="-122"/>
                  <a:ea typeface="黑体" panose="02010609060101010101" pitchFamily="49" charset="-122"/>
                  <a:cs typeface="+mn-ea"/>
                </a:endParaRPr>
              </a:p>
              <a:p>
                <a:endParaRPr lang="en-US" altLang="zh-CN" sz="2800" b="1" dirty="0">
                  <a:latin typeface="黑体" panose="02010609060101010101" pitchFamily="49" charset="-122"/>
                  <a:ea typeface="黑体" panose="02010609060101010101" pitchFamily="49" charset="-122"/>
                </a:endParaRPr>
              </a:p>
              <a:p>
                <a:pPr lvl="1"/>
                <a:endParaRPr lang="en-US" altLang="zh-CN" sz="2400" dirty="0" smtClean="0">
                  <a:latin typeface="+mn-ea"/>
                </a:endParaRPr>
              </a:p>
              <a:p>
                <a:pPr lvl="1"/>
                <a:endParaRPr lang="en-US" altLang="zh-CN" sz="2400" dirty="0">
                  <a:latin typeface="+mn-ea"/>
                </a:endParaRPr>
              </a:p>
              <a:p>
                <a:pPr lvl="1"/>
                <a:endParaRPr lang="en-US" altLang="zh-CN" sz="2400" dirty="0" smtClean="0">
                  <a:latin typeface="+mn-ea"/>
                </a:endParaRPr>
              </a:p>
            </p:txBody>
          </p:sp>
        </mc:Choice>
        <mc:Fallback>
          <p:sp>
            <p:nvSpPr>
              <p:cNvPr id="3" name="副标题 2"/>
              <p:cNvSpPr>
                <a:spLocks noRot="1" noChangeAspect="1" noMove="1" noResize="1" noEditPoints="1" noAdjustHandles="1" noChangeArrowheads="1" noChangeShapeType="1" noTextEdit="1"/>
              </p:cNvSpPr>
              <p:nvPr>
                <p:ph type="subTitle" idx="4294967295"/>
              </p:nvPr>
            </p:nvSpPr>
            <p:spPr>
              <a:xfrm>
                <a:off x="395536" y="1124744"/>
                <a:ext cx="8352928" cy="5256584"/>
              </a:xfrm>
              <a:prstGeom prst="rect">
                <a:avLst/>
              </a:prstGeom>
              <a:blipFill rotWithShape="1">
                <a:blip r:embed="rId1"/>
                <a:stretch>
                  <a:fillRect l="-7" t="-3" r="1" b="4"/>
                </a:stretch>
              </a:blipFill>
            </p:spPr>
            <p:txBody>
              <a:bodyPr/>
              <a:lstStyle/>
              <a:p>
                <a:r>
                  <a:rPr lang="zh-CN" altLang="en-US">
                    <a:noFill/>
                  </a:rPr>
                  <a:t> </a:t>
                </a:r>
              </a:p>
            </p:txBody>
          </p:sp>
        </mc:Fallback>
      </mc:AlternateContent>
      <p:pic>
        <p:nvPicPr>
          <p:cNvPr id="4" name="图片 3"/>
          <p:cNvPicPr>
            <a:picLocks noChangeAspect="1"/>
          </p:cNvPicPr>
          <p:nvPr/>
        </p:nvPicPr>
        <p:blipFill>
          <a:blip r:embed="rId2"/>
          <a:stretch>
            <a:fillRect/>
          </a:stretch>
        </p:blipFill>
        <p:spPr>
          <a:xfrm>
            <a:off x="971600" y="2492896"/>
            <a:ext cx="7632848" cy="1152128"/>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rPr>
              <a:t>集成</a:t>
            </a:r>
            <a:r>
              <a:rPr lang="zh-CN" altLang="en-US" b="1" dirty="0">
                <a:latin typeface="黑体" panose="02010609060101010101" pitchFamily="49" charset="-122"/>
                <a:ea typeface="黑体" panose="02010609060101010101" pitchFamily="49" charset="-122"/>
              </a:rPr>
              <a:t>学习</a:t>
            </a:r>
            <a:r>
              <a:rPr lang="zh-CN" altLang="en-US" b="1" dirty="0">
                <a:latin typeface="黑体" panose="02010609060101010101" pitchFamily="49" charset="-122"/>
                <a:ea typeface="黑体" panose="02010609060101010101" pitchFamily="49" charset="-122"/>
                <a:sym typeface="+mn-ea"/>
              </a:rPr>
              <a:t>概述</a:t>
            </a:r>
            <a:br>
              <a:rPr lang="en-US" altLang="zh-CN" b="1" dirty="0">
                <a:latin typeface="黑体" panose="02010609060101010101" pitchFamily="49" charset="-122"/>
                <a:ea typeface="黑体" panose="02010609060101010101" pitchFamily="49" charset="-122"/>
              </a:rPr>
            </a:br>
            <a:endParaRPr lang="en-US" altLang="zh-CN"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a:latin typeface="黑体" panose="02010609060101010101" pitchFamily="49" charset="-122"/>
                <a:ea typeface="黑体" panose="02010609060101010101" pitchFamily="49" charset="-122"/>
              </a:rPr>
              <a:t>集成</a:t>
            </a:r>
            <a:r>
              <a:rPr lang="zh-CN" altLang="en-US" sz="2800" b="1" dirty="0" smtClean="0">
                <a:latin typeface="黑体" panose="02010609060101010101" pitchFamily="49" charset="-122"/>
                <a:ea typeface="黑体" panose="02010609060101010101" pitchFamily="49" charset="-122"/>
              </a:rPr>
              <a:t>学习概念</a:t>
            </a:r>
            <a:endParaRPr lang="en-US" altLang="zh-CN" sz="2800" b="1" dirty="0" smtClean="0">
              <a:latin typeface="黑体" panose="02010609060101010101" pitchFamily="49" charset="-122"/>
              <a:ea typeface="黑体" panose="02010609060101010101" pitchFamily="49" charset="-122"/>
            </a:endParaRPr>
          </a:p>
          <a:p>
            <a:pPr lvl="1"/>
            <a:r>
              <a:rPr lang="zh-CN" altLang="en-US" sz="2400" dirty="0">
                <a:solidFill>
                  <a:srgbClr val="0000FF"/>
                </a:solidFill>
                <a:latin typeface="+mn-ea"/>
              </a:rPr>
              <a:t>集成学习</a:t>
            </a:r>
            <a:r>
              <a:rPr lang="zh-CN" altLang="en-US" sz="2400" dirty="0">
                <a:latin typeface="+mn-ea"/>
              </a:rPr>
              <a:t>将多个性能一般的普通模型进行有效集成，形成一个性能优良的集成模型</a:t>
            </a:r>
            <a:endParaRPr lang="en-US" altLang="zh-CN" sz="2400" dirty="0">
              <a:latin typeface="+mn-ea"/>
            </a:endParaRPr>
          </a:p>
          <a:p>
            <a:pPr lvl="1"/>
            <a:r>
              <a:rPr lang="zh-CN" altLang="en-US" sz="2400" dirty="0">
                <a:latin typeface="+mn-ea"/>
              </a:rPr>
              <a:t>通常将这种性能一般的普通模型称为</a:t>
            </a:r>
            <a:r>
              <a:rPr lang="zh-CN" altLang="en-US" sz="2400" dirty="0">
                <a:solidFill>
                  <a:srgbClr val="0000FF"/>
                </a:solidFill>
                <a:latin typeface="+mn-ea"/>
              </a:rPr>
              <a:t>个体学习器</a:t>
            </a:r>
            <a:endParaRPr lang="en-US" altLang="zh-CN" sz="2400" dirty="0">
              <a:solidFill>
                <a:srgbClr val="0000FF"/>
              </a:solidFill>
              <a:latin typeface="+mn-ea"/>
            </a:endParaRPr>
          </a:p>
          <a:p>
            <a:pPr lvl="1"/>
            <a:r>
              <a:rPr lang="zh-CN" altLang="en-US" sz="2400" dirty="0">
                <a:latin typeface="+mn-ea"/>
              </a:rPr>
              <a:t>如果所有个体学习器都属于同类模型，则称由这些个体学习器产生的集成模型为</a:t>
            </a:r>
            <a:r>
              <a:rPr lang="zh-CN" altLang="en-US" sz="2400" dirty="0">
                <a:solidFill>
                  <a:srgbClr val="0000FF"/>
                </a:solidFill>
                <a:latin typeface="+mn-ea"/>
              </a:rPr>
              <a:t>同质集成模型</a:t>
            </a:r>
            <a:r>
              <a:rPr lang="zh-CN" altLang="en-US" sz="2400" dirty="0">
                <a:latin typeface="+mn-ea"/>
              </a:rPr>
              <a:t>，并称这些属于同类模型的个体学习器为</a:t>
            </a:r>
            <a:r>
              <a:rPr lang="zh-CN" altLang="en-US" sz="2400" dirty="0">
                <a:solidFill>
                  <a:srgbClr val="0000FF"/>
                </a:solidFill>
                <a:latin typeface="+mn-ea"/>
              </a:rPr>
              <a:t>基学习器</a:t>
            </a:r>
            <a:endParaRPr lang="en-US" altLang="zh-CN" sz="2400" dirty="0">
              <a:solidFill>
                <a:srgbClr val="0000FF"/>
              </a:solidFill>
              <a:latin typeface="+mn-ea"/>
            </a:endParaRPr>
          </a:p>
          <a:p>
            <a:pPr lvl="1"/>
            <a:r>
              <a:rPr lang="zh-CN" altLang="en-US" sz="2400" dirty="0">
                <a:latin typeface="+mn-ea"/>
              </a:rPr>
              <a:t>将属于不同类型的个体学习器进行组合产生的集成模型称为</a:t>
            </a:r>
            <a:r>
              <a:rPr lang="zh-CN" altLang="en-US" sz="2400" dirty="0">
                <a:solidFill>
                  <a:srgbClr val="0000FF"/>
                </a:solidFill>
                <a:latin typeface="+mn-ea"/>
              </a:rPr>
              <a:t>异质集成模型</a:t>
            </a:r>
            <a:endParaRPr lang="en-US" altLang="zh-CN" sz="2400" dirty="0">
              <a:solidFill>
                <a:srgbClr val="0000FF"/>
              </a:solidFill>
              <a:latin typeface="+mn-ea"/>
            </a:endParaRPr>
          </a:p>
          <a:p>
            <a:pPr lvl="1"/>
            <a:endParaRPr lang="zh-CN" altLang="en-US" sz="2400" dirty="0">
              <a:latin typeface="+mn-ea"/>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en-US" altLang="zh-CN" b="1" dirty="0">
                <a:latin typeface="黑体" panose="02010609060101010101" pitchFamily="49" charset="-122"/>
                <a:ea typeface="黑体" panose="02010609060101010101" pitchFamily="49" charset="-122"/>
              </a:rPr>
              <a:t>Boosting</a:t>
            </a:r>
            <a:r>
              <a:rPr lang="zh-CN" altLang="en-US" b="1" dirty="0">
                <a:latin typeface="黑体" panose="02010609060101010101" pitchFamily="49" charset="-122"/>
                <a:ea typeface="黑体" panose="02010609060101010101" pitchFamily="49" charset="-122"/>
              </a:rPr>
              <a:t>集成策略</a:t>
            </a:r>
            <a:endParaRPr lang="en-US" altLang="zh-CN" b="1"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000" dirty="0" smtClean="0">
                    <a:solidFill>
                      <a:prstClr val="black"/>
                    </a:solidFill>
                    <a:latin typeface="+mn-ea"/>
                  </a:rPr>
                  <a:t>依</a:t>
                </a:r>
                <a:r>
                  <a:rPr lang="zh-CN" altLang="en-US" sz="2000" dirty="0">
                    <a:solidFill>
                      <a:prstClr val="black"/>
                    </a:solidFill>
                    <a:latin typeface="+mn-ea"/>
                  </a:rPr>
                  <a:t>题意可知，共有</a:t>
                </a:r>
                <a:r>
                  <a:rPr lang="en-US" altLang="zh-CN" sz="2000" dirty="0">
                    <a:solidFill>
                      <a:prstClr val="black"/>
                    </a:solidFill>
                    <a:latin typeface="+mn-ea"/>
                  </a:rPr>
                  <a:t>60</a:t>
                </a:r>
                <a:r>
                  <a:rPr lang="zh-CN" altLang="en-US" sz="2000" dirty="0">
                    <a:solidFill>
                      <a:prstClr val="black"/>
                    </a:solidFill>
                    <a:latin typeface="+mn-ea"/>
                  </a:rPr>
                  <a:t>个分类正确样本、共</a:t>
                </a:r>
                <a:r>
                  <a:rPr lang="en-US" altLang="zh-CN" sz="2000" dirty="0">
                    <a:solidFill>
                      <a:prstClr val="black"/>
                    </a:solidFill>
                    <a:latin typeface="+mn-ea"/>
                  </a:rPr>
                  <a:t>40</a:t>
                </a:r>
                <a:r>
                  <a:rPr lang="zh-CN" altLang="en-US" sz="2000" dirty="0">
                    <a:solidFill>
                      <a:prstClr val="black"/>
                    </a:solidFill>
                    <a:latin typeface="+mn-ea"/>
                  </a:rPr>
                  <a:t>个分类错误样本，分类错误率为</a:t>
                </a:r>
                <a14:m>
                  <m:oMath xmlns:m="http://schemas.openxmlformats.org/officeDocument/2006/math">
                    <m:r>
                      <a:rPr lang="zh-CN" altLang="en-US" sz="2000">
                        <a:solidFill>
                          <a:prstClr val="black"/>
                        </a:solidFill>
                        <a:latin typeface="Cambria Math" panose="02040503050406030204"/>
                      </a:rPr>
                      <m:t>𝜀</m:t>
                    </m:r>
                    <m:r>
                      <a:rPr lang="en-US" altLang="zh-CN" sz="2000">
                        <a:solidFill>
                          <a:prstClr val="black"/>
                        </a:solidFill>
                        <a:latin typeface="Cambria Math" panose="02040503050406030204"/>
                      </a:rPr>
                      <m:t>=</m:t>
                    </m:r>
                  </m:oMath>
                </a14:m>
                <a:r>
                  <a:rPr lang="en-US" altLang="zh-CN" sz="2000" dirty="0">
                    <a:solidFill>
                      <a:prstClr val="black"/>
                    </a:solidFill>
                    <a:latin typeface="+mn-ea"/>
                  </a:rPr>
                  <a:t>0.4</a:t>
                </a:r>
                <a:r>
                  <a:rPr lang="zh-CN" altLang="en-US" sz="2000" dirty="0">
                    <a:solidFill>
                      <a:prstClr val="black"/>
                    </a:solidFill>
                    <a:latin typeface="+mn-ea"/>
                  </a:rPr>
                  <a:t>。错误分类样本权重更新因子</a:t>
                </a:r>
                <a14:m>
                  <m:oMath xmlns:m="http://schemas.openxmlformats.org/officeDocument/2006/math">
                    <m:r>
                      <a:rPr lang="zh-CN" altLang="en-US" sz="2000">
                        <a:solidFill>
                          <a:prstClr val="black"/>
                        </a:solidFill>
                        <a:latin typeface="Cambria Math" panose="02040503050406030204"/>
                      </a:rPr>
                      <m:t>𝛼</m:t>
                    </m:r>
                    <m:r>
                      <a:rPr lang="en-US" altLang="zh-CN" sz="2000">
                        <a:solidFill>
                          <a:prstClr val="black"/>
                        </a:solidFill>
                        <a:latin typeface="Cambria Math" panose="02040503050406030204"/>
                      </a:rPr>
                      <m:t>=</m:t>
                    </m:r>
                    <m:f>
                      <m:fPr>
                        <m:type m:val="lin"/>
                        <m:ctrlPr>
                          <a:rPr lang="en-US" altLang="zh-CN" sz="2000" i="1">
                            <a:solidFill>
                              <a:prstClr val="black"/>
                            </a:solidFill>
                            <a:latin typeface="Cambria Math" panose="02040503050406030204"/>
                          </a:rPr>
                        </m:ctrlPr>
                      </m:fPr>
                      <m:num>
                        <m:r>
                          <a:rPr lang="en-US" altLang="zh-CN" sz="2000">
                            <a:solidFill>
                              <a:prstClr val="black"/>
                            </a:solidFill>
                            <a:latin typeface="Cambria Math" panose="02040503050406030204"/>
                          </a:rPr>
                          <m:t>1</m:t>
                        </m:r>
                      </m:num>
                      <m:den>
                        <m:r>
                          <a:rPr lang="en-US" altLang="zh-CN" sz="2000">
                            <a:solidFill>
                              <a:prstClr val="black"/>
                            </a:solidFill>
                            <a:latin typeface="Cambria Math" panose="02040503050406030204"/>
                          </a:rPr>
                          <m:t>2</m:t>
                        </m:r>
                        <m:r>
                          <a:rPr lang="zh-CN" altLang="en-US" sz="2000">
                            <a:solidFill>
                              <a:prstClr val="black"/>
                            </a:solidFill>
                            <a:latin typeface="Cambria Math" panose="02040503050406030204"/>
                          </a:rPr>
                          <m:t>𝜀</m:t>
                        </m:r>
                        <m:r>
                          <a:rPr lang="en-US" altLang="zh-CN" sz="2000">
                            <a:solidFill>
                              <a:prstClr val="black"/>
                            </a:solidFill>
                            <a:latin typeface="Cambria Math" panose="02040503050406030204"/>
                          </a:rPr>
                          <m:t>=</m:t>
                        </m:r>
                        <m:r>
                          <a:rPr lang="en-US" altLang="zh-CN" sz="2000">
                            <a:solidFill>
                              <a:prstClr val="black"/>
                            </a:solidFill>
                            <a:latin typeface="Cambria Math" panose="02040503050406030204"/>
                          </a:rPr>
                          <m:t>1</m:t>
                        </m:r>
                        <m:r>
                          <a:rPr lang="en-US" altLang="zh-CN" sz="2000">
                            <a:solidFill>
                              <a:prstClr val="black"/>
                            </a:solidFill>
                            <a:latin typeface="Cambria Math" panose="02040503050406030204"/>
                          </a:rPr>
                          <m:t>.</m:t>
                        </m:r>
                        <m:r>
                          <a:rPr lang="en-US" altLang="zh-CN" sz="2000">
                            <a:solidFill>
                              <a:prstClr val="black"/>
                            </a:solidFill>
                            <a:latin typeface="Cambria Math" panose="02040503050406030204"/>
                          </a:rPr>
                          <m:t>25</m:t>
                        </m:r>
                      </m:den>
                    </m:f>
                  </m:oMath>
                </a14:m>
                <a:r>
                  <a:rPr lang="zh-CN" altLang="en-US" sz="2000" dirty="0">
                    <a:solidFill>
                      <a:prstClr val="black"/>
                    </a:solidFill>
                    <a:latin typeface="+mn-ea"/>
                  </a:rPr>
                  <a:t>，正确分类样本权重更新因子</a:t>
                </a:r>
                <a14:m>
                  <m:oMath xmlns:m="http://schemas.openxmlformats.org/officeDocument/2006/math">
                    <m:r>
                      <a:rPr lang="zh-CN" altLang="en-US" sz="2000">
                        <a:solidFill>
                          <a:prstClr val="black"/>
                        </a:solidFill>
                        <a:latin typeface="Cambria Math" panose="02040503050406030204"/>
                      </a:rPr>
                      <m:t>𝛽</m:t>
                    </m:r>
                    <m:r>
                      <a:rPr lang="en-US" altLang="zh-CN" sz="2000">
                        <a:solidFill>
                          <a:prstClr val="black"/>
                        </a:solidFill>
                        <a:latin typeface="Cambria Math" panose="02040503050406030204"/>
                      </a:rPr>
                      <m:t>=</m:t>
                    </m:r>
                    <m:f>
                      <m:fPr>
                        <m:type m:val="lin"/>
                        <m:ctrlPr>
                          <a:rPr lang="en-US" altLang="zh-CN" sz="2000" i="1">
                            <a:solidFill>
                              <a:prstClr val="black"/>
                            </a:solidFill>
                            <a:latin typeface="Cambria Math" panose="02040503050406030204"/>
                          </a:rPr>
                        </m:ctrlPr>
                      </m:fPr>
                      <m:num>
                        <m:r>
                          <a:rPr lang="en-US" altLang="zh-CN" sz="2000">
                            <a:solidFill>
                              <a:prstClr val="black"/>
                            </a:solidFill>
                            <a:latin typeface="Cambria Math" panose="02040503050406030204"/>
                          </a:rPr>
                          <m:t>1</m:t>
                        </m:r>
                      </m:num>
                      <m:den>
                        <m:r>
                          <a:rPr lang="en-US" altLang="zh-CN" sz="2000">
                            <a:solidFill>
                              <a:prstClr val="black"/>
                            </a:solidFill>
                            <a:latin typeface="Cambria Math" panose="02040503050406030204"/>
                          </a:rPr>
                          <m:t>2</m:t>
                        </m:r>
                        <m:d>
                          <m:dPr>
                            <m:ctrlPr>
                              <a:rPr lang="en-US" altLang="zh-CN" sz="2000" i="1">
                                <a:solidFill>
                                  <a:prstClr val="black"/>
                                </a:solidFill>
                                <a:latin typeface="Cambria Math" panose="02040503050406030204"/>
                              </a:rPr>
                            </m:ctrlPr>
                          </m:dPr>
                          <m:e>
                            <m:r>
                              <a:rPr lang="en-US" altLang="zh-CN" sz="2000">
                                <a:solidFill>
                                  <a:prstClr val="black"/>
                                </a:solidFill>
                                <a:latin typeface="Cambria Math" panose="02040503050406030204"/>
                              </a:rPr>
                              <m:t>1</m:t>
                            </m:r>
                            <m:r>
                              <a:rPr lang="en-US" altLang="zh-CN" sz="2000">
                                <a:solidFill>
                                  <a:prstClr val="black"/>
                                </a:solidFill>
                                <a:latin typeface="Cambria Math" panose="02040503050406030204"/>
                              </a:rPr>
                              <m:t>−</m:t>
                            </m:r>
                            <m:r>
                              <a:rPr lang="zh-CN" altLang="en-US" sz="2000">
                                <a:solidFill>
                                  <a:prstClr val="black"/>
                                </a:solidFill>
                                <a:latin typeface="Cambria Math" panose="02040503050406030204"/>
                              </a:rPr>
                              <m:t>𝜀</m:t>
                            </m:r>
                          </m:e>
                        </m:d>
                        <m:r>
                          <a:rPr lang="en-US" altLang="zh-CN" sz="2000">
                            <a:solidFill>
                              <a:prstClr val="black"/>
                            </a:solidFill>
                            <a:latin typeface="Cambria Math" panose="02040503050406030204"/>
                          </a:rPr>
                          <m:t>=</m:t>
                        </m:r>
                        <m:f>
                          <m:fPr>
                            <m:type m:val="lin"/>
                            <m:ctrlPr>
                              <a:rPr lang="en-US" altLang="zh-CN" sz="2000" i="1">
                                <a:solidFill>
                                  <a:prstClr val="black"/>
                                </a:solidFill>
                                <a:latin typeface="Cambria Math" panose="02040503050406030204"/>
                              </a:rPr>
                            </m:ctrlPr>
                          </m:fPr>
                          <m:num>
                            <m:r>
                              <a:rPr lang="en-US" altLang="zh-CN" sz="2000">
                                <a:solidFill>
                                  <a:prstClr val="black"/>
                                </a:solidFill>
                                <a:latin typeface="Cambria Math" panose="02040503050406030204"/>
                              </a:rPr>
                              <m:t>5</m:t>
                            </m:r>
                          </m:num>
                          <m:den>
                            <m:r>
                              <a:rPr lang="en-US" altLang="zh-CN" sz="2000">
                                <a:solidFill>
                                  <a:prstClr val="black"/>
                                </a:solidFill>
                                <a:latin typeface="Cambria Math" panose="02040503050406030204"/>
                              </a:rPr>
                              <m:t>6</m:t>
                            </m:r>
                          </m:den>
                        </m:f>
                      </m:den>
                    </m:f>
                  </m:oMath>
                </a14:m>
                <a:r>
                  <a:rPr lang="zh-CN" altLang="en-US" sz="2000" dirty="0">
                    <a:solidFill>
                      <a:prstClr val="black"/>
                    </a:solidFill>
                    <a:latin typeface="+mn-ea"/>
                  </a:rPr>
                  <a:t>，则权重更新后分类结果如表所示，此时错误率</a:t>
                </a:r>
                <a14:m>
                  <m:oMath xmlns:m="http://schemas.openxmlformats.org/officeDocument/2006/math">
                    <m:sSup>
                      <m:sSupPr>
                        <m:ctrlPr>
                          <a:rPr lang="en-US" altLang="zh-CN" sz="2000" i="1">
                            <a:solidFill>
                              <a:prstClr val="black"/>
                            </a:solidFill>
                            <a:latin typeface="Cambria Math" panose="02040503050406030204"/>
                          </a:rPr>
                        </m:ctrlPr>
                      </m:sSupPr>
                      <m:e>
                        <m:r>
                          <a:rPr lang="zh-CN" altLang="en-US" sz="2000">
                            <a:solidFill>
                              <a:prstClr val="black"/>
                            </a:solidFill>
                            <a:latin typeface="Cambria Math" panose="02040503050406030204"/>
                          </a:rPr>
                          <m:t>𝜀</m:t>
                        </m:r>
                      </m:e>
                      <m:sup>
                        <m:r>
                          <a:rPr lang="en-US" altLang="zh-CN" sz="2000">
                            <a:solidFill>
                              <a:prstClr val="black"/>
                            </a:solidFill>
                            <a:latin typeface="Cambria Math" panose="02040503050406030204"/>
                          </a:rPr>
                          <m:t>′</m:t>
                        </m:r>
                      </m:sup>
                    </m:sSup>
                    <m:r>
                      <a:rPr lang="en-US" altLang="zh-CN" sz="2000">
                        <a:solidFill>
                          <a:prstClr val="black"/>
                        </a:solidFill>
                        <a:latin typeface="Cambria Math" panose="02040503050406030204"/>
                      </a:rPr>
                      <m:t>=</m:t>
                    </m:r>
                    <m:r>
                      <a:rPr lang="en-US" altLang="zh-CN" sz="2000">
                        <a:solidFill>
                          <a:prstClr val="black"/>
                        </a:solidFill>
                        <a:latin typeface="Cambria Math" panose="02040503050406030204"/>
                      </a:rPr>
                      <m:t>0</m:t>
                    </m:r>
                    <m:r>
                      <a:rPr lang="en-US" altLang="zh-CN" sz="2000">
                        <a:solidFill>
                          <a:prstClr val="black"/>
                        </a:solidFill>
                        <a:latin typeface="Cambria Math" panose="02040503050406030204"/>
                      </a:rPr>
                      <m:t>.</m:t>
                    </m:r>
                    <m:r>
                      <a:rPr lang="en-US" altLang="zh-CN" sz="2000">
                        <a:solidFill>
                          <a:prstClr val="black"/>
                        </a:solidFill>
                        <a:latin typeface="Cambria Math" panose="02040503050406030204"/>
                      </a:rPr>
                      <m:t>5</m:t>
                    </m:r>
                  </m:oMath>
                </a14:m>
                <a:endParaRPr lang="en-US" altLang="zh-CN" sz="2000" dirty="0">
                  <a:latin typeface="+mn-ea"/>
                  <a:cs typeface="+mn-ea"/>
                </a:endParaRPr>
              </a:p>
              <a:p>
                <a:endParaRPr lang="en-US" altLang="zh-CN" sz="2800" b="1" dirty="0">
                  <a:latin typeface="黑体" panose="02010609060101010101" pitchFamily="49" charset="-122"/>
                  <a:ea typeface="黑体" panose="02010609060101010101" pitchFamily="49" charset="-122"/>
                </a:endParaRPr>
              </a:p>
              <a:p>
                <a:pPr lvl="1"/>
                <a:endParaRPr lang="en-US" altLang="zh-CN" sz="2400" dirty="0" smtClean="0">
                  <a:latin typeface="+mn-ea"/>
                </a:endParaRPr>
              </a:p>
              <a:p>
                <a:pPr lvl="1"/>
                <a:endParaRPr lang="en-US" altLang="zh-CN" sz="2400" dirty="0">
                  <a:latin typeface="+mn-ea"/>
                </a:endParaRPr>
              </a:p>
              <a:p>
                <a:pPr lvl="1"/>
                <a:endParaRPr lang="en-US" altLang="zh-CN" sz="2400" dirty="0" smtClean="0">
                  <a:latin typeface="+mn-ea"/>
                </a:endParaRPr>
              </a:p>
              <a:p>
                <a:pPr lvl="1"/>
                <a:endParaRPr lang="zh-CN" altLang="en-US" sz="2400" dirty="0">
                  <a:latin typeface="+mn-ea"/>
                </a:endParaRPr>
              </a:p>
            </p:txBody>
          </p:sp>
        </mc:Choice>
        <mc:Fallback>
          <p:sp>
            <p:nvSpPr>
              <p:cNvPr id="3" name="副标题 2"/>
              <p:cNvSpPr>
                <a:spLocks noRot="1" noChangeAspect="1" noMove="1" noResize="1" noEditPoints="1" noAdjustHandles="1" noChangeArrowheads="1" noChangeShapeType="1" noTextEdit="1"/>
              </p:cNvSpPr>
              <p:nvPr>
                <p:ph type="subTitle" idx="4294967295"/>
              </p:nvPr>
            </p:nvSpPr>
            <p:spPr>
              <a:xfrm>
                <a:off x="395536" y="1124744"/>
                <a:ext cx="8352928" cy="5256584"/>
              </a:xfrm>
              <a:prstGeom prst="rect">
                <a:avLst/>
              </a:prstGeom>
              <a:blipFill rotWithShape="1">
                <a:blip r:embed="rId1"/>
                <a:stretch>
                  <a:fillRect l="-7" t="-3" r="1" b="4"/>
                </a:stretch>
              </a:blipFill>
            </p:spPr>
            <p:txBody>
              <a:bodyPr/>
              <a:lstStyle/>
              <a:p>
                <a:r>
                  <a:rPr lang="zh-CN" altLang="en-US">
                    <a:noFill/>
                  </a:rPr>
                  <a:t> </a:t>
                </a:r>
              </a:p>
            </p:txBody>
          </p:sp>
        </mc:Fallback>
      </mc:AlternateContent>
      <p:pic>
        <p:nvPicPr>
          <p:cNvPr id="5" name="图片 4"/>
          <p:cNvPicPr>
            <a:picLocks noChangeAspect="1"/>
          </p:cNvPicPr>
          <p:nvPr/>
        </p:nvPicPr>
        <p:blipFill>
          <a:blip r:embed="rId2"/>
          <a:stretch>
            <a:fillRect/>
          </a:stretch>
        </p:blipFill>
        <p:spPr>
          <a:xfrm>
            <a:off x="1152185" y="4304694"/>
            <a:ext cx="7264814" cy="1184856"/>
          </a:xfrm>
          <a:prstGeom prst="rect">
            <a:avLst/>
          </a:prstGeom>
        </p:spPr>
      </p:pic>
      <p:pic>
        <p:nvPicPr>
          <p:cNvPr id="6" name="图片 5"/>
          <p:cNvPicPr>
            <a:picLocks noChangeAspect="1"/>
          </p:cNvPicPr>
          <p:nvPr/>
        </p:nvPicPr>
        <p:blipFill>
          <a:blip r:embed="rId3"/>
          <a:stretch>
            <a:fillRect/>
          </a:stretch>
        </p:blipFill>
        <p:spPr>
          <a:xfrm>
            <a:off x="1152184" y="2636912"/>
            <a:ext cx="7264815" cy="1235734"/>
          </a:xfrm>
          <a:prstGeom prst="rect">
            <a:avLst/>
          </a:prstGeom>
        </p:spPr>
      </p:pic>
      <p:sp>
        <p:nvSpPr>
          <p:cNvPr id="7" name="下箭头 6"/>
          <p:cNvSpPr/>
          <p:nvPr/>
        </p:nvSpPr>
        <p:spPr>
          <a:xfrm>
            <a:off x="4707224" y="3872646"/>
            <a:ext cx="144016" cy="3484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en-US" altLang="zh-CN" b="1" dirty="0">
                <a:latin typeface="黑体" panose="02010609060101010101" pitchFamily="49" charset="-122"/>
                <a:ea typeface="黑体" panose="02010609060101010101" pitchFamily="49" charset="-122"/>
              </a:rPr>
              <a:t>Boosting</a:t>
            </a:r>
            <a:r>
              <a:rPr lang="zh-CN" altLang="en-US" b="1" dirty="0">
                <a:latin typeface="黑体" panose="02010609060101010101" pitchFamily="49" charset="-122"/>
                <a:ea typeface="黑体" panose="02010609060101010101" pitchFamily="49" charset="-122"/>
              </a:rPr>
              <a:t>集成策略</a:t>
            </a:r>
            <a:endParaRPr lang="en-US" altLang="zh-CN"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smtClean="0">
                <a:latin typeface="黑体" panose="02010609060101010101" pitchFamily="49" charset="-122"/>
                <a:ea typeface="黑体" panose="02010609060101010101" pitchFamily="49" charset="-122"/>
              </a:rPr>
              <a:t>学习方法</a:t>
            </a:r>
            <a:endParaRPr lang="en-US" altLang="zh-CN" sz="2800" b="1" dirty="0">
              <a:latin typeface="黑体" panose="02010609060101010101" pitchFamily="49" charset="-122"/>
              <a:ea typeface="黑体" panose="02010609060101010101" pitchFamily="49" charset="-122"/>
            </a:endParaRPr>
          </a:p>
          <a:p>
            <a:pPr lvl="1"/>
            <a:r>
              <a:rPr lang="zh-CN" altLang="en-US" sz="2400" dirty="0" smtClean="0">
                <a:latin typeface="+mn-ea"/>
              </a:rPr>
              <a:t>第二</a:t>
            </a:r>
            <a:r>
              <a:rPr lang="zh-CN" altLang="en-US" sz="2400" dirty="0">
                <a:latin typeface="+mn-ea"/>
              </a:rPr>
              <a:t>种方式是</a:t>
            </a:r>
            <a:r>
              <a:rPr lang="zh-CN" altLang="en-US" sz="2400" dirty="0">
                <a:solidFill>
                  <a:srgbClr val="0000FF"/>
                </a:solidFill>
                <a:latin typeface="+mn-ea"/>
              </a:rPr>
              <a:t>复制</a:t>
            </a:r>
            <a:r>
              <a:rPr lang="zh-CN" altLang="en-US" sz="2400" dirty="0">
                <a:latin typeface="+mn-ea"/>
              </a:rPr>
              <a:t>被前面弱学习器</a:t>
            </a:r>
            <a:r>
              <a:rPr lang="zh-CN" altLang="en-US" sz="2400" dirty="0">
                <a:solidFill>
                  <a:srgbClr val="0000FF"/>
                </a:solidFill>
                <a:latin typeface="+mn-ea"/>
              </a:rPr>
              <a:t>错误预测</a:t>
            </a:r>
            <a:r>
              <a:rPr lang="zh-CN" altLang="en-US" sz="2400" dirty="0">
                <a:latin typeface="+mn-ea"/>
              </a:rPr>
              <a:t>样本到样本训练集当中重新进行训练</a:t>
            </a:r>
            <a:endParaRPr lang="en-US" altLang="zh-CN" sz="2400" dirty="0">
              <a:latin typeface="+mn-ea"/>
            </a:endParaRPr>
          </a:p>
          <a:p>
            <a:pPr lvl="1"/>
            <a:r>
              <a:rPr lang="en-US" altLang="zh-CN" sz="2400" dirty="0" err="1">
                <a:latin typeface="+mn-ea"/>
              </a:rPr>
              <a:t>Schapire</a:t>
            </a:r>
            <a:r>
              <a:rPr lang="zh-CN" altLang="en-US" sz="2400" dirty="0">
                <a:latin typeface="+mn-ea"/>
              </a:rPr>
              <a:t>’</a:t>
            </a:r>
            <a:r>
              <a:rPr lang="en-US" altLang="zh-CN" sz="2400" dirty="0">
                <a:latin typeface="+mn-ea"/>
              </a:rPr>
              <a:t>s Boosting</a:t>
            </a:r>
            <a:r>
              <a:rPr lang="zh-CN" altLang="en-US" sz="2400" dirty="0">
                <a:latin typeface="+mn-ea"/>
              </a:rPr>
              <a:t>算法正是采用上述思想实现对训练样本集数据分布的调整。该算法是一种用于解决分类问题的 </a:t>
            </a:r>
            <a:r>
              <a:rPr lang="en-US" altLang="zh-CN" sz="2400" dirty="0">
                <a:latin typeface="+mn-ea"/>
              </a:rPr>
              <a:t>Boosting </a:t>
            </a:r>
            <a:r>
              <a:rPr lang="zh-CN" altLang="en-US" sz="2400" dirty="0">
                <a:latin typeface="+mn-ea"/>
              </a:rPr>
              <a:t>集成学习算法，主要通过构建三个互补的弱分类器并由投票法将其集成为一个具有较强分类性能的强</a:t>
            </a:r>
            <a:r>
              <a:rPr lang="zh-CN" altLang="en-US" sz="2400" dirty="0" smtClean="0">
                <a:latin typeface="+mn-ea"/>
              </a:rPr>
              <a:t>分类器</a:t>
            </a:r>
            <a:endParaRPr lang="en-US" altLang="zh-CN" sz="2400" dirty="0" smtClean="0">
              <a:latin typeface="+mn-ea"/>
            </a:endParaRPr>
          </a:p>
          <a:p>
            <a:pPr lvl="2"/>
            <a:r>
              <a:rPr lang="zh-CN" altLang="en-US" sz="2000" dirty="0" smtClean="0">
                <a:latin typeface="+mn-ea"/>
              </a:rPr>
              <a:t>由训练集</a:t>
            </a:r>
            <a:r>
              <a:rPr lang="en-US" altLang="zh-CN" sz="2000" i="1" dirty="0" smtClean="0">
                <a:latin typeface="Times" pitchFamily="18" charset="0"/>
                <a:cs typeface="Times" pitchFamily="18" charset="0"/>
              </a:rPr>
              <a:t>D</a:t>
            </a:r>
            <a:r>
              <a:rPr lang="zh-CN" altLang="en-US" sz="2000" dirty="0" smtClean="0">
                <a:latin typeface="+mn-ea"/>
              </a:rPr>
              <a:t>随机生成子训练集合</a:t>
            </a:r>
            <a:r>
              <a:rPr lang="en-US" altLang="zh-CN" sz="2000" i="1" dirty="0" smtClean="0">
                <a:latin typeface="Times" pitchFamily="18" charset="0"/>
                <a:cs typeface="Times" pitchFamily="18" charset="0"/>
              </a:rPr>
              <a:t>D</a:t>
            </a:r>
            <a:r>
              <a:rPr lang="en-US" altLang="zh-CN" sz="2000" baseline="-25000" dirty="0" smtClean="0">
                <a:latin typeface="+mn-ea"/>
              </a:rPr>
              <a:t>1</a:t>
            </a:r>
            <a:r>
              <a:rPr lang="zh-CN" altLang="en-US" sz="2000" dirty="0" smtClean="0">
                <a:latin typeface="+mn-ea"/>
              </a:rPr>
              <a:t>，并构造第一个弱分类器</a:t>
            </a:r>
            <a:r>
              <a:rPr lang="en-US" altLang="zh-CN" sz="2000" i="1" dirty="0">
                <a:latin typeface="Times" pitchFamily="18" charset="0"/>
                <a:cs typeface="Times" pitchFamily="18" charset="0"/>
              </a:rPr>
              <a:t>C</a:t>
            </a:r>
            <a:r>
              <a:rPr lang="en-US" altLang="zh-CN" sz="2000" baseline="-25000" dirty="0">
                <a:latin typeface="+mn-ea"/>
              </a:rPr>
              <a:t>1</a:t>
            </a:r>
            <a:endParaRPr lang="en-US" altLang="zh-CN" sz="2000" baseline="-25000" dirty="0">
              <a:latin typeface="+mn-ea"/>
            </a:endParaRPr>
          </a:p>
          <a:p>
            <a:pPr lvl="2"/>
            <a:r>
              <a:rPr lang="zh-CN" altLang="en-US" sz="2000" dirty="0" smtClean="0">
                <a:latin typeface="+mn-ea"/>
              </a:rPr>
              <a:t>通过</a:t>
            </a:r>
            <a:r>
              <a:rPr lang="en-US" altLang="zh-CN" sz="2000" i="1" dirty="0">
                <a:latin typeface="Times" pitchFamily="18" charset="0"/>
                <a:cs typeface="Times" pitchFamily="18" charset="0"/>
              </a:rPr>
              <a:t>C</a:t>
            </a:r>
            <a:r>
              <a:rPr lang="en-US" altLang="zh-CN" sz="2000" baseline="-25000" dirty="0">
                <a:latin typeface="+mn-ea"/>
              </a:rPr>
              <a:t>1</a:t>
            </a:r>
            <a:r>
              <a:rPr lang="zh-CN" altLang="en-US" sz="2000" dirty="0" smtClean="0">
                <a:latin typeface="+mn-ea"/>
              </a:rPr>
              <a:t>的测试结果构造训练子集</a:t>
            </a:r>
            <a:r>
              <a:rPr lang="en-US" altLang="zh-CN" sz="2000" i="1" dirty="0">
                <a:latin typeface="Times" pitchFamily="18" charset="0"/>
                <a:cs typeface="Times" pitchFamily="18" charset="0"/>
              </a:rPr>
              <a:t>D</a:t>
            </a:r>
            <a:r>
              <a:rPr lang="en-US" altLang="zh-CN" sz="2000" baseline="-25000" dirty="0">
                <a:latin typeface="+mn-ea"/>
              </a:rPr>
              <a:t>2</a:t>
            </a:r>
            <a:r>
              <a:rPr lang="zh-CN" altLang="en-US" sz="2000" dirty="0" smtClean="0">
                <a:latin typeface="+mn-ea"/>
              </a:rPr>
              <a:t>：一半来自被正确预测的样本，另一半来自被错误预测的样本</a:t>
            </a:r>
            <a:endParaRPr lang="en-US" altLang="zh-CN" sz="2000" dirty="0" smtClean="0">
              <a:latin typeface="+mn-ea"/>
            </a:endParaRPr>
          </a:p>
          <a:p>
            <a:pPr lvl="2"/>
            <a:r>
              <a:rPr lang="zh-CN" altLang="en-US" sz="2000" dirty="0" smtClean="0">
                <a:latin typeface="+mn-ea"/>
              </a:rPr>
              <a:t>为了避免模型偏好，通过</a:t>
            </a:r>
            <a:r>
              <a:rPr lang="en-US" altLang="zh-CN" sz="2000" i="1" dirty="0">
                <a:latin typeface="Times" pitchFamily="18" charset="0"/>
                <a:cs typeface="Times" pitchFamily="18" charset="0"/>
              </a:rPr>
              <a:t>C</a:t>
            </a:r>
            <a:r>
              <a:rPr lang="en-US" altLang="zh-CN" sz="2000" baseline="-25000" dirty="0">
                <a:latin typeface="+mn-ea"/>
              </a:rPr>
              <a:t>1</a:t>
            </a:r>
            <a:r>
              <a:rPr lang="zh-CN" altLang="en-US" sz="2000" dirty="0" smtClean="0">
                <a:latin typeface="+mn-ea"/>
              </a:rPr>
              <a:t>和</a:t>
            </a:r>
            <a:r>
              <a:rPr lang="en-US" altLang="zh-CN" sz="2000" i="1" dirty="0">
                <a:latin typeface="Times" pitchFamily="18" charset="0"/>
                <a:cs typeface="Times" pitchFamily="18" charset="0"/>
              </a:rPr>
              <a:t>C</a:t>
            </a:r>
            <a:r>
              <a:rPr lang="en-US" altLang="zh-CN" sz="2000" baseline="-25000" dirty="0">
                <a:latin typeface="+mn-ea"/>
              </a:rPr>
              <a:t>2</a:t>
            </a:r>
            <a:r>
              <a:rPr lang="zh-CN" altLang="en-US" sz="2000" dirty="0" smtClean="0">
                <a:latin typeface="+mn-ea"/>
              </a:rPr>
              <a:t>预测不一致的样本组成训练子集</a:t>
            </a:r>
            <a:r>
              <a:rPr lang="en-US" altLang="zh-CN" sz="2000" i="1" dirty="0">
                <a:latin typeface="Times" pitchFamily="18" charset="0"/>
                <a:cs typeface="Times" pitchFamily="18" charset="0"/>
              </a:rPr>
              <a:t>D</a:t>
            </a:r>
            <a:r>
              <a:rPr lang="en-US" altLang="zh-CN" sz="2000" baseline="-25000" dirty="0">
                <a:latin typeface="+mn-ea"/>
              </a:rPr>
              <a:t>3</a:t>
            </a:r>
            <a:r>
              <a:rPr lang="zh-CN" altLang="en-US" sz="2000" dirty="0" smtClean="0">
                <a:latin typeface="+mn-ea"/>
              </a:rPr>
              <a:t>，用于</a:t>
            </a:r>
            <a:r>
              <a:rPr lang="en-US" altLang="zh-CN" sz="2000" i="1" dirty="0">
                <a:latin typeface="Times" pitchFamily="18" charset="0"/>
                <a:cs typeface="Times" pitchFamily="18" charset="0"/>
              </a:rPr>
              <a:t>C</a:t>
            </a:r>
            <a:r>
              <a:rPr lang="en-US" altLang="zh-CN" sz="2000" baseline="-25000" dirty="0">
                <a:latin typeface="+mn-ea"/>
              </a:rPr>
              <a:t>3</a:t>
            </a:r>
            <a:r>
              <a:rPr lang="zh-CN" altLang="en-US" sz="2000" dirty="0" smtClean="0">
                <a:latin typeface="+mn-ea"/>
              </a:rPr>
              <a:t>的训练</a:t>
            </a:r>
            <a:endParaRPr lang="en-US" altLang="zh-CN" sz="2000" dirty="0">
              <a:latin typeface="+mn-ea"/>
            </a:endParaRPr>
          </a:p>
          <a:p>
            <a:pPr lvl="1"/>
            <a:endParaRPr lang="zh-CN" altLang="en-US" sz="2400" dirty="0">
              <a:latin typeface="+mn-ea"/>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en-US" altLang="zh-CN" b="1" dirty="0">
                <a:latin typeface="黑体" panose="02010609060101010101" pitchFamily="49" charset="-122"/>
                <a:ea typeface="黑体" panose="02010609060101010101" pitchFamily="49" charset="-122"/>
              </a:rPr>
              <a:t>Boosting</a:t>
            </a:r>
            <a:r>
              <a:rPr lang="zh-CN" altLang="en-US" b="1" dirty="0">
                <a:latin typeface="黑体" panose="02010609060101010101" pitchFamily="49" charset="-122"/>
                <a:ea typeface="黑体" panose="02010609060101010101" pitchFamily="49" charset="-122"/>
              </a:rPr>
              <a:t>集成策略</a:t>
            </a:r>
            <a:endParaRPr lang="en-US" altLang="zh-CN"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a:latin typeface="黑体" panose="02010609060101010101" pitchFamily="49" charset="-122"/>
                <a:ea typeface="黑体" panose="02010609060101010101" pitchFamily="49" charset="-122"/>
              </a:rPr>
              <a:t>学习</a:t>
            </a:r>
            <a:r>
              <a:rPr lang="zh-CN" altLang="en-US" sz="2800" b="1" dirty="0" smtClean="0">
                <a:latin typeface="黑体" panose="02010609060101010101" pitchFamily="49" charset="-122"/>
                <a:ea typeface="黑体" panose="02010609060101010101" pitchFamily="49" charset="-122"/>
              </a:rPr>
              <a:t>方法</a:t>
            </a:r>
            <a:endParaRPr lang="en-US" altLang="zh-CN" sz="2800" b="1" dirty="0">
              <a:latin typeface="黑体" panose="02010609060101010101" pitchFamily="49" charset="-122"/>
              <a:ea typeface="黑体" panose="02010609060101010101" pitchFamily="49" charset="-122"/>
            </a:endParaRPr>
          </a:p>
          <a:p>
            <a:pPr lvl="1"/>
            <a:r>
              <a:rPr lang="zh-CN" altLang="zh-CN" sz="2400" dirty="0" smtClean="0">
                <a:latin typeface="+mn-ea"/>
              </a:rPr>
              <a:t>与</a:t>
            </a:r>
            <a:r>
              <a:rPr lang="en-US" altLang="zh-CN" sz="2400" dirty="0">
                <a:latin typeface="+mn-ea"/>
              </a:rPr>
              <a:t>Bagging</a:t>
            </a:r>
            <a:r>
              <a:rPr lang="zh-CN" altLang="zh-CN" sz="2400" dirty="0">
                <a:latin typeface="+mn-ea"/>
              </a:rPr>
              <a:t>集成学习方法类似，</a:t>
            </a:r>
            <a:r>
              <a:rPr lang="en-US" altLang="zh-CN" sz="2400" dirty="0">
                <a:latin typeface="+mn-ea"/>
              </a:rPr>
              <a:t>Boosting</a:t>
            </a:r>
            <a:r>
              <a:rPr lang="zh-CN" altLang="zh-CN" sz="2400" dirty="0">
                <a:latin typeface="+mn-ea"/>
              </a:rPr>
              <a:t>集成学习通常采用加权平均或加权投票方法实现对多个弱学习器的集成</a:t>
            </a:r>
            <a:endParaRPr lang="en-US" altLang="zh-CN" sz="2400" dirty="0">
              <a:latin typeface="+mn-ea"/>
            </a:endParaRPr>
          </a:p>
          <a:p>
            <a:pPr lvl="1"/>
            <a:endParaRPr lang="zh-CN" altLang="en-US" sz="2400" dirty="0">
              <a:latin typeface="+mn-ea"/>
            </a:endParaRPr>
          </a:p>
        </p:txBody>
      </p:sp>
      <p:pic>
        <p:nvPicPr>
          <p:cNvPr id="4" name="图片 3"/>
          <p:cNvPicPr>
            <a:picLocks noChangeAspect="1"/>
          </p:cNvPicPr>
          <p:nvPr/>
        </p:nvPicPr>
        <p:blipFill>
          <a:blip r:embed="rId1"/>
          <a:stretch>
            <a:fillRect/>
          </a:stretch>
        </p:blipFill>
        <p:spPr>
          <a:xfrm>
            <a:off x="1798228" y="2780928"/>
            <a:ext cx="6087796" cy="2691318"/>
          </a:xfrm>
          <a:prstGeom prst="rect">
            <a:avLst/>
          </a:prstGeom>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rPr>
              <a:t>本节目录</a:t>
            </a:r>
            <a:endParaRPr lang="zh-CN" altLang="en-US"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a:solidFill>
                  <a:schemeClr val="bg1">
                    <a:lumMod val="85000"/>
                  </a:schemeClr>
                </a:solidFill>
                <a:latin typeface="黑体" panose="02010609060101010101" pitchFamily="49" charset="-122"/>
                <a:ea typeface="黑体" panose="02010609060101010101" pitchFamily="49" charset="-122"/>
              </a:rPr>
              <a:t>集成学习概述</a:t>
            </a:r>
            <a:endParaRPr lang="en-US" altLang="zh-CN" sz="2800" b="1" dirty="0">
              <a:solidFill>
                <a:schemeClr val="bg1">
                  <a:lumMod val="85000"/>
                </a:schemeClr>
              </a:solidFill>
              <a:latin typeface="黑体" panose="02010609060101010101" pitchFamily="49" charset="-122"/>
              <a:ea typeface="黑体" panose="02010609060101010101" pitchFamily="49" charset="-122"/>
            </a:endParaRPr>
          </a:p>
          <a:p>
            <a:r>
              <a:rPr lang="en-US" altLang="zh-CN" sz="2800" b="1" dirty="0" smtClean="0">
                <a:solidFill>
                  <a:schemeClr val="bg1">
                    <a:lumMod val="85000"/>
                  </a:schemeClr>
                </a:solidFill>
                <a:latin typeface="黑体" panose="02010609060101010101" pitchFamily="49" charset="-122"/>
                <a:ea typeface="黑体" panose="02010609060101010101" pitchFamily="49" charset="-122"/>
              </a:rPr>
              <a:t>Bagging</a:t>
            </a:r>
            <a:r>
              <a:rPr lang="zh-CN" altLang="en-US" sz="2800" b="1" dirty="0" smtClean="0">
                <a:solidFill>
                  <a:schemeClr val="bg1">
                    <a:lumMod val="85000"/>
                  </a:schemeClr>
                </a:solidFill>
                <a:latin typeface="黑体" panose="02010609060101010101" pitchFamily="49" charset="-122"/>
                <a:ea typeface="黑体" panose="02010609060101010101" pitchFamily="49" charset="-122"/>
              </a:rPr>
              <a:t>集成策略</a:t>
            </a:r>
            <a:endParaRPr lang="en-US" altLang="zh-CN" sz="2800" b="1" dirty="0">
              <a:solidFill>
                <a:schemeClr val="bg1">
                  <a:lumMod val="85000"/>
                </a:schemeClr>
              </a:solidFill>
              <a:latin typeface="黑体" panose="02010609060101010101" pitchFamily="49" charset="-122"/>
              <a:ea typeface="黑体" panose="02010609060101010101" pitchFamily="49" charset="-122"/>
            </a:endParaRPr>
          </a:p>
          <a:p>
            <a:pPr algn="l">
              <a:buClrTx/>
              <a:buSzTx/>
            </a:pPr>
            <a:r>
              <a:rPr lang="zh-CN" altLang="en-US" sz="2800" b="1" dirty="0" smtClean="0">
                <a:solidFill>
                  <a:schemeClr val="bg1">
                    <a:lumMod val="85000"/>
                  </a:schemeClr>
                </a:solidFill>
                <a:latin typeface="黑体" panose="02010609060101010101" pitchFamily="49" charset="-122"/>
                <a:ea typeface="黑体" panose="02010609060101010101" pitchFamily="49" charset="-122"/>
              </a:rPr>
              <a:t>随机森林</a:t>
            </a:r>
            <a:endParaRPr lang="zh-CN" altLang="en-US" sz="2800" b="1" dirty="0" smtClean="0">
              <a:solidFill>
                <a:schemeClr val="bg1">
                  <a:lumMod val="85000"/>
                </a:schemeClr>
              </a:solidFill>
              <a:latin typeface="黑体" panose="02010609060101010101" pitchFamily="49" charset="-122"/>
              <a:ea typeface="黑体" panose="02010609060101010101" pitchFamily="49" charset="-122"/>
            </a:endParaRPr>
          </a:p>
          <a:p>
            <a:pPr algn="l">
              <a:buClrTx/>
              <a:buSzTx/>
            </a:pPr>
            <a:r>
              <a:rPr lang="zh-CN" altLang="en-US" sz="2800" b="1" dirty="0" smtClean="0">
                <a:solidFill>
                  <a:schemeClr val="bg1">
                    <a:lumMod val="85000"/>
                  </a:schemeClr>
                </a:solidFill>
                <a:latin typeface="黑体" panose="02010609060101010101" pitchFamily="49" charset="-122"/>
                <a:ea typeface="黑体" panose="02010609060101010101" pitchFamily="49" charset="-122"/>
                <a:sym typeface="+mn-ea"/>
              </a:rPr>
              <a:t>Boosting集成策略</a:t>
            </a:r>
            <a:endParaRPr lang="zh-CN" altLang="en-US" sz="2800" b="1" dirty="0" smtClean="0">
              <a:solidFill>
                <a:schemeClr val="bg1">
                  <a:lumMod val="85000"/>
                </a:schemeClr>
              </a:solidFill>
              <a:latin typeface="黑体" panose="02010609060101010101" pitchFamily="49" charset="-122"/>
              <a:ea typeface="黑体" panose="02010609060101010101" pitchFamily="49" charset="-122"/>
            </a:endParaRPr>
          </a:p>
          <a:p>
            <a:pPr algn="l">
              <a:buClrTx/>
              <a:buSzTx/>
            </a:pPr>
            <a:r>
              <a:rPr lang="zh-CN" altLang="en-US" sz="2800" b="1" dirty="0" smtClean="0">
                <a:latin typeface="黑体" panose="02010609060101010101" pitchFamily="49" charset="-122"/>
                <a:ea typeface="黑体" panose="02010609060101010101" pitchFamily="49" charset="-122"/>
                <a:sym typeface="+mn-ea"/>
              </a:rPr>
              <a:t>Adaboost学习算法</a:t>
            </a:r>
            <a:endParaRPr lang="zh-CN" altLang="en-US" sz="2800" b="1" dirty="0" smtClean="0">
              <a:latin typeface="黑体" panose="02010609060101010101" pitchFamily="49" charset="-122"/>
              <a:ea typeface="黑体" panose="02010609060101010101" pitchFamily="49" charset="-122"/>
            </a:endParaRPr>
          </a:p>
          <a:p>
            <a:endParaRPr lang="en-US" altLang="zh-CN" sz="2800" b="1" dirty="0" smtClean="0">
              <a:latin typeface="黑体" panose="02010609060101010101" pitchFamily="49" charset="-122"/>
              <a:ea typeface="黑体" panose="02010609060101010101" pitchFamily="49" charset="-122"/>
            </a:endParaRPr>
          </a:p>
          <a:p>
            <a:pPr marL="0" indent="0">
              <a:buNone/>
            </a:pPr>
            <a:endParaRPr lang="zh-CN" altLang="en-US" sz="28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en-US" altLang="zh-CN" b="1" dirty="0" err="1">
                <a:latin typeface="黑体" panose="02010609060101010101" pitchFamily="49" charset="-122"/>
                <a:ea typeface="黑体" panose="02010609060101010101" pitchFamily="49" charset="-122"/>
              </a:rPr>
              <a:t>Adaboost</a:t>
            </a:r>
            <a:r>
              <a:rPr lang="zh-CN" altLang="en-US" b="1" dirty="0">
                <a:latin typeface="黑体" panose="02010609060101010101" pitchFamily="49" charset="-122"/>
                <a:ea typeface="黑体" panose="02010609060101010101" pitchFamily="49" charset="-122"/>
              </a:rPr>
              <a:t>学习算法</a:t>
            </a:r>
            <a:endParaRPr lang="en-US" altLang="zh-CN"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a:latin typeface="黑体" panose="02010609060101010101" pitchFamily="49" charset="-122"/>
                <a:ea typeface="黑体" panose="02010609060101010101" pitchFamily="49" charset="-122"/>
              </a:rPr>
              <a:t>背景</a:t>
            </a:r>
            <a:endParaRPr lang="en-US" altLang="zh-CN" sz="2800" b="1" dirty="0">
              <a:latin typeface="黑体" panose="02010609060101010101" pitchFamily="49" charset="-122"/>
              <a:ea typeface="黑体" panose="02010609060101010101" pitchFamily="49" charset="-122"/>
            </a:endParaRPr>
          </a:p>
          <a:p>
            <a:pPr lvl="1"/>
            <a:r>
              <a:rPr lang="en-US" altLang="zh-CN" sz="2400" dirty="0">
                <a:latin typeface="+mn-ea"/>
              </a:rPr>
              <a:t>1990</a:t>
            </a:r>
            <a:r>
              <a:rPr lang="zh-CN" altLang="en-US" sz="2400" dirty="0">
                <a:latin typeface="+mn-ea"/>
              </a:rPr>
              <a:t>年，</a:t>
            </a:r>
            <a:r>
              <a:rPr lang="en-US" altLang="zh-CN" sz="2400" dirty="0" err="1">
                <a:latin typeface="+mn-ea"/>
              </a:rPr>
              <a:t>Schapire</a:t>
            </a:r>
            <a:r>
              <a:rPr lang="zh-CN" altLang="en-US" sz="2400" dirty="0">
                <a:latin typeface="+mn-ea"/>
              </a:rPr>
              <a:t>最先构造出一种多项式级的算法，即最初的</a:t>
            </a:r>
            <a:r>
              <a:rPr lang="en-US" altLang="zh-CN" sz="2400" dirty="0">
                <a:latin typeface="+mn-ea"/>
              </a:rPr>
              <a:t>Boost</a:t>
            </a:r>
            <a:r>
              <a:rPr lang="zh-CN" altLang="en-US" sz="2400" dirty="0">
                <a:latin typeface="+mn-ea"/>
              </a:rPr>
              <a:t>算法</a:t>
            </a:r>
            <a:endParaRPr lang="en-US" altLang="zh-CN" sz="2400" dirty="0">
              <a:latin typeface="+mn-ea"/>
            </a:endParaRPr>
          </a:p>
          <a:p>
            <a:pPr lvl="1"/>
            <a:r>
              <a:rPr lang="en-US" altLang="zh-CN" sz="2400" dirty="0">
                <a:latin typeface="+mn-ea"/>
              </a:rPr>
              <a:t>1993</a:t>
            </a:r>
            <a:r>
              <a:rPr lang="zh-CN" altLang="en-US" sz="2400" dirty="0">
                <a:latin typeface="+mn-ea"/>
              </a:rPr>
              <a:t>年，</a:t>
            </a:r>
            <a:r>
              <a:rPr lang="en-US" altLang="zh-CN" sz="2400" dirty="0">
                <a:latin typeface="+mn-ea"/>
              </a:rPr>
              <a:t>Drunker</a:t>
            </a:r>
            <a:r>
              <a:rPr lang="zh-CN" altLang="en-US" sz="2400" dirty="0">
                <a:latin typeface="+mn-ea"/>
              </a:rPr>
              <a:t>和</a:t>
            </a:r>
            <a:r>
              <a:rPr lang="en-US" altLang="zh-CN" sz="2400" dirty="0" err="1">
                <a:latin typeface="+mn-ea"/>
              </a:rPr>
              <a:t>Schapire</a:t>
            </a:r>
            <a:r>
              <a:rPr lang="zh-CN" altLang="en-US" sz="2400" dirty="0">
                <a:latin typeface="+mn-ea"/>
              </a:rPr>
              <a:t>第一次将神经网络作为弱学习器，应用</a:t>
            </a:r>
            <a:r>
              <a:rPr lang="en-US" altLang="zh-CN" sz="2400" dirty="0">
                <a:latin typeface="+mn-ea"/>
              </a:rPr>
              <a:t>Boosting</a:t>
            </a:r>
            <a:r>
              <a:rPr lang="zh-CN" altLang="en-US" sz="2400" dirty="0">
                <a:latin typeface="+mn-ea"/>
              </a:rPr>
              <a:t>算法解决</a:t>
            </a:r>
            <a:r>
              <a:rPr lang="en-US" altLang="zh-CN" sz="2400" dirty="0">
                <a:latin typeface="+mn-ea"/>
              </a:rPr>
              <a:t>OCR</a:t>
            </a:r>
            <a:r>
              <a:rPr lang="zh-CN" altLang="en-US" sz="2400" dirty="0">
                <a:latin typeface="+mn-ea"/>
              </a:rPr>
              <a:t>问题</a:t>
            </a:r>
            <a:endParaRPr lang="en-US" altLang="zh-CN" sz="2400" dirty="0">
              <a:latin typeface="+mn-ea"/>
            </a:endParaRPr>
          </a:p>
          <a:p>
            <a:pPr lvl="1"/>
            <a:r>
              <a:rPr lang="en-US" altLang="zh-CN" sz="2400" dirty="0">
                <a:latin typeface="+mn-ea"/>
              </a:rPr>
              <a:t>1995</a:t>
            </a:r>
            <a:r>
              <a:rPr lang="zh-CN" altLang="en-US" sz="2400" dirty="0">
                <a:latin typeface="+mn-ea"/>
              </a:rPr>
              <a:t>年，</a:t>
            </a:r>
            <a:r>
              <a:rPr lang="en-US" altLang="zh-CN" sz="2400" dirty="0">
                <a:latin typeface="+mn-ea"/>
              </a:rPr>
              <a:t>Freund</a:t>
            </a:r>
            <a:r>
              <a:rPr lang="zh-CN" altLang="en-US" sz="2400" dirty="0">
                <a:latin typeface="+mn-ea"/>
              </a:rPr>
              <a:t>和</a:t>
            </a:r>
            <a:r>
              <a:rPr lang="en-US" altLang="zh-CN" sz="2400" dirty="0" err="1">
                <a:latin typeface="+mn-ea"/>
              </a:rPr>
              <a:t>Schapire</a:t>
            </a:r>
            <a:r>
              <a:rPr lang="zh-CN" altLang="en-US" sz="2400" dirty="0">
                <a:latin typeface="+mn-ea"/>
              </a:rPr>
              <a:t>提出了</a:t>
            </a:r>
            <a:r>
              <a:rPr lang="en-US" altLang="zh-CN" sz="2400" dirty="0" err="1">
                <a:latin typeface="+mn-ea"/>
              </a:rPr>
              <a:t>Adaboost</a:t>
            </a:r>
            <a:r>
              <a:rPr lang="en-US" altLang="zh-CN" sz="2400" dirty="0">
                <a:latin typeface="+mn-ea"/>
              </a:rPr>
              <a:t>(Adaptive Boosting)</a:t>
            </a:r>
            <a:r>
              <a:rPr lang="zh-CN" altLang="en-US" sz="2400" dirty="0">
                <a:latin typeface="+mn-ea"/>
              </a:rPr>
              <a:t>算法，效率和原来</a:t>
            </a:r>
            <a:r>
              <a:rPr lang="en-US" altLang="zh-CN" sz="2400" dirty="0">
                <a:latin typeface="+mn-ea"/>
              </a:rPr>
              <a:t>Boosting</a:t>
            </a:r>
            <a:r>
              <a:rPr lang="zh-CN" altLang="en-US" sz="2400" dirty="0">
                <a:latin typeface="+mn-ea"/>
              </a:rPr>
              <a:t>算法一样，但是不需要任何关于弱学习器性能的先验知识，可以非常容易地应用到实际问题中</a:t>
            </a:r>
            <a:endParaRPr lang="en-US" altLang="zh-CN" sz="2400" dirty="0">
              <a:latin typeface="+mn-ea"/>
            </a:endParaRPr>
          </a:p>
          <a:p>
            <a:pPr lvl="1"/>
            <a:endParaRPr lang="zh-CN" altLang="en-US" sz="2400" dirty="0">
              <a:latin typeface="+mn-ea"/>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en-US" altLang="zh-CN" b="1" dirty="0" err="1">
                <a:latin typeface="黑体" panose="02010609060101010101" pitchFamily="49" charset="-122"/>
                <a:ea typeface="黑体" panose="02010609060101010101" pitchFamily="49" charset="-122"/>
              </a:rPr>
              <a:t>Adaboost</a:t>
            </a:r>
            <a:r>
              <a:rPr lang="zh-CN" altLang="en-US" b="1" dirty="0">
                <a:latin typeface="黑体" panose="02010609060101010101" pitchFamily="49" charset="-122"/>
                <a:ea typeface="黑体" panose="02010609060101010101" pitchFamily="49" charset="-122"/>
              </a:rPr>
              <a:t>学习算法</a:t>
            </a:r>
            <a:endParaRPr lang="en-US" altLang="zh-CN"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smtClean="0">
                <a:latin typeface="黑体" panose="02010609060101010101" pitchFamily="49" charset="-122"/>
                <a:ea typeface="黑体" panose="02010609060101010101" pitchFamily="49" charset="-122"/>
              </a:rPr>
              <a:t>基本</a:t>
            </a:r>
            <a:r>
              <a:rPr lang="zh-CN" altLang="en-US" sz="2800" b="1" dirty="0">
                <a:latin typeface="黑体" panose="02010609060101010101" pitchFamily="49" charset="-122"/>
                <a:ea typeface="黑体" panose="02010609060101010101" pitchFamily="49" charset="-122"/>
              </a:rPr>
              <a:t>概念</a:t>
            </a:r>
            <a:endParaRPr lang="en-US" altLang="zh-CN" sz="2800" b="1" dirty="0">
              <a:latin typeface="黑体" panose="02010609060101010101" pitchFamily="49" charset="-122"/>
              <a:ea typeface="黑体" panose="02010609060101010101" pitchFamily="49" charset="-122"/>
            </a:endParaRPr>
          </a:p>
          <a:p>
            <a:pPr lvl="1"/>
            <a:r>
              <a:rPr lang="en-US" altLang="zh-CN" sz="2400" dirty="0" err="1" smtClean="0">
                <a:latin typeface="+mn-ea"/>
              </a:rPr>
              <a:t>AdaBoost</a:t>
            </a:r>
            <a:r>
              <a:rPr lang="zh-CN" altLang="en-US" sz="2400" dirty="0" smtClean="0">
                <a:latin typeface="+mn-ea"/>
              </a:rPr>
              <a:t>是</a:t>
            </a:r>
            <a:r>
              <a:rPr lang="zh-CN" altLang="en-US" sz="2400" dirty="0">
                <a:latin typeface="+mn-ea"/>
              </a:rPr>
              <a:t>一种具有</a:t>
            </a:r>
            <a:r>
              <a:rPr lang="zh-CN" altLang="en-US" sz="2400" dirty="0">
                <a:solidFill>
                  <a:srgbClr val="0000FF"/>
                </a:solidFill>
                <a:latin typeface="+mn-ea"/>
              </a:rPr>
              <a:t>自适应性质</a:t>
            </a:r>
            <a:r>
              <a:rPr lang="zh-CN" altLang="en-US" sz="2400" dirty="0">
                <a:latin typeface="+mn-ea"/>
              </a:rPr>
              <a:t>的</a:t>
            </a:r>
            <a:r>
              <a:rPr lang="en-US" altLang="zh-CN" sz="2400" dirty="0" smtClean="0">
                <a:latin typeface="+mn-ea"/>
              </a:rPr>
              <a:t>Boosting</a:t>
            </a:r>
            <a:r>
              <a:rPr lang="zh-CN" altLang="en-US" sz="2400" dirty="0" smtClean="0">
                <a:latin typeface="+mn-ea"/>
              </a:rPr>
              <a:t>集成</a:t>
            </a:r>
            <a:r>
              <a:rPr lang="zh-CN" altLang="en-US" sz="2400" dirty="0">
                <a:latin typeface="+mn-ea"/>
              </a:rPr>
              <a:t>学习算法</a:t>
            </a:r>
            <a:endParaRPr lang="en-US" altLang="zh-CN" sz="2400" dirty="0">
              <a:latin typeface="+mn-ea"/>
            </a:endParaRPr>
          </a:p>
          <a:p>
            <a:pPr lvl="1"/>
            <a:r>
              <a:rPr lang="zh-CN" altLang="en-US" sz="2400" dirty="0">
                <a:latin typeface="+mn-ea"/>
              </a:rPr>
              <a:t>自适应性主要表现在自动提升被错误预测样本的权重，自动减少被正确预测样本的权重，使得弱学习器训练过程能够</a:t>
            </a:r>
            <a:r>
              <a:rPr lang="zh-CN" altLang="en-US" sz="2400" dirty="0">
                <a:solidFill>
                  <a:srgbClr val="0000FF"/>
                </a:solidFill>
                <a:latin typeface="+mn-ea"/>
              </a:rPr>
              <a:t>根据模型预测性能自动进行调整</a:t>
            </a:r>
            <a:endParaRPr lang="en-US" altLang="zh-CN" sz="2400" dirty="0">
              <a:solidFill>
                <a:srgbClr val="0000FF"/>
              </a:solidFill>
              <a:latin typeface="+mn-ea"/>
            </a:endParaRPr>
          </a:p>
          <a:p>
            <a:pPr lvl="1"/>
            <a:endParaRPr lang="zh-CN" altLang="en-US" sz="2400" dirty="0">
              <a:latin typeface="+mn-ea"/>
            </a:endParaRPr>
          </a:p>
        </p:txBody>
      </p:sp>
      <p:sp>
        <p:nvSpPr>
          <p:cNvPr id="5" name="Rectangle 5"/>
          <p:cNvSpPr>
            <a:spLocks noChangeArrowheads="1"/>
          </p:cNvSpPr>
          <p:nvPr/>
        </p:nvSpPr>
        <p:spPr bwMode="auto">
          <a:xfrm>
            <a:off x="2051498" y="3717032"/>
            <a:ext cx="498157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ltLang="zh-TW" sz="8000" b="1">
                <a:latin typeface="Arial" panose="020B0604020202020204" pitchFamily="34" charset="0"/>
              </a:rPr>
              <a:t>AdaBoost</a:t>
            </a:r>
            <a:endParaRPr lang="en-US" altLang="zh-TW" sz="8000" b="1">
              <a:latin typeface="Arial" panose="020B0604020202020204" pitchFamily="34" charset="0"/>
            </a:endParaRPr>
          </a:p>
        </p:txBody>
      </p:sp>
      <p:sp>
        <p:nvSpPr>
          <p:cNvPr id="6" name="AutoShape 6"/>
          <p:cNvSpPr/>
          <p:nvPr/>
        </p:nvSpPr>
        <p:spPr bwMode="auto">
          <a:xfrm rot="5400000" flipV="1">
            <a:off x="2952403" y="4041675"/>
            <a:ext cx="215900" cy="1871662"/>
          </a:xfrm>
          <a:prstGeom prst="rightBrace">
            <a:avLst>
              <a:gd name="adj1" fmla="val 72243"/>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vert="eaVert" wrap="none" anchor="ctr"/>
          <a:lstStyle/>
          <a:p>
            <a:endParaRPr lang="en-US" altLang="zh-TW" sz="3600" dirty="0"/>
          </a:p>
          <a:p>
            <a:endParaRPr lang="en-US" altLang="zh-TW" sz="3600" dirty="0"/>
          </a:p>
          <a:p>
            <a:r>
              <a:rPr lang="en-US" altLang="zh-TW" sz="3600" dirty="0" smtClean="0"/>
              <a:t> Adaptive</a:t>
            </a:r>
            <a:endParaRPr lang="en-US" altLang="zh-TW" sz="3600" dirty="0"/>
          </a:p>
        </p:txBody>
      </p:sp>
      <p:sp>
        <p:nvSpPr>
          <p:cNvPr id="9" name="AutoShape 7"/>
          <p:cNvSpPr/>
          <p:nvPr/>
        </p:nvSpPr>
        <p:spPr bwMode="auto">
          <a:xfrm rot="5400000" flipV="1">
            <a:off x="5400328" y="3609875"/>
            <a:ext cx="215900" cy="2735262"/>
          </a:xfrm>
          <a:prstGeom prst="rightBrace">
            <a:avLst>
              <a:gd name="adj1" fmla="val 105576"/>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vert="eaVert" wrap="none" anchor="ctr"/>
          <a:lstStyle/>
          <a:p>
            <a:endParaRPr lang="en-US" altLang="zh-TW" sz="3600" dirty="0"/>
          </a:p>
          <a:p>
            <a:endParaRPr lang="en-US" altLang="zh-TW" sz="3600" dirty="0"/>
          </a:p>
          <a:p>
            <a:r>
              <a:rPr lang="en-US" altLang="zh-TW" sz="3600" dirty="0" smtClean="0"/>
              <a:t>     Boosting</a:t>
            </a:r>
            <a:endParaRPr lang="en-US" altLang="zh-TW"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grpId="0" nodeType="withEffect">
                                  <p:stCondLst>
                                    <p:cond delay="1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style.rotation</p:attrName>
                                        </p:attrNameLst>
                                      </p:cBhvr>
                                      <p:tavLst>
                                        <p:tav tm="0">
                                          <p:val>
                                            <p:fltVal val="720"/>
                                          </p:val>
                                        </p:tav>
                                        <p:tav tm="100000">
                                          <p:val>
                                            <p:fltVal val="0"/>
                                          </p:val>
                                        </p:tav>
                                      </p:tavLst>
                                    </p:anim>
                                    <p:anim calcmode="lin" valueType="num">
                                      <p:cBhvr>
                                        <p:cTn id="9" dur="2000" fill="hold"/>
                                        <p:tgtEl>
                                          <p:spTgt spid="5"/>
                                        </p:tgtEl>
                                        <p:attrNameLst>
                                          <p:attrName>ppt_h</p:attrName>
                                        </p:attrNameLst>
                                      </p:cBhvr>
                                      <p:tavLst>
                                        <p:tav tm="0">
                                          <p:val>
                                            <p:fltVal val="0"/>
                                          </p:val>
                                        </p:tav>
                                        <p:tav tm="100000">
                                          <p:val>
                                            <p:strVal val="#ppt_h"/>
                                          </p:val>
                                        </p:tav>
                                      </p:tavLst>
                                    </p:anim>
                                    <p:anim calcmode="lin" valueType="num">
                                      <p:cBhvr>
                                        <p:cTn id="10" dur="2000" fill="hold"/>
                                        <p:tgtEl>
                                          <p:spTgt spid="5"/>
                                        </p:tgtEl>
                                        <p:attrNameLst>
                                          <p:attrName>ppt_w</p:attrName>
                                        </p:attrNameLst>
                                      </p:cBhvr>
                                      <p:tavLst>
                                        <p:tav tm="0">
                                          <p:val>
                                            <p:fltVal val="0"/>
                                          </p:val>
                                        </p:tav>
                                        <p:tav tm="100000">
                                          <p:val>
                                            <p:strVal val="#ppt_w"/>
                                          </p:val>
                                        </p:tav>
                                      </p:tavLst>
                                    </p:anim>
                                  </p:childTnLst>
                                </p:cTn>
                              </p:par>
                            </p:childTnLst>
                          </p:cTn>
                        </p:par>
                        <p:par>
                          <p:cTn id="11" fill="hold">
                            <p:stCondLst>
                              <p:cond delay="3500"/>
                            </p:stCondLst>
                            <p:childTnLst>
                              <p:par>
                                <p:cTn id="12" presetID="22" presetClass="entr" presetSubtype="1" fill="hold" grpId="0" nodeType="afterEffect">
                                  <p:stCondLst>
                                    <p:cond delay="150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par>
                                <p:cTn id="15" presetID="22" presetClass="entr" presetSubtype="1" fill="hold" grpId="0" nodeType="withEffect">
                                  <p:stCondLst>
                                    <p:cond delay="150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animBg="1"/>
      <p:bldP spid="9" grpId="0" bldLvl="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en-US" altLang="zh-CN" b="1" dirty="0" err="1">
                <a:latin typeface="黑体" panose="02010609060101010101" pitchFamily="49" charset="-122"/>
                <a:ea typeface="黑体" panose="02010609060101010101" pitchFamily="49" charset="-122"/>
              </a:rPr>
              <a:t>Adaboost</a:t>
            </a:r>
            <a:r>
              <a:rPr lang="zh-CN" altLang="en-US" b="1" dirty="0">
                <a:latin typeface="黑体" panose="02010609060101010101" pitchFamily="49" charset="-122"/>
                <a:ea typeface="黑体" panose="02010609060101010101" pitchFamily="49" charset="-122"/>
              </a:rPr>
              <a:t>学习算法</a:t>
            </a:r>
            <a:endParaRPr lang="en-US" altLang="zh-CN"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smtClean="0">
                <a:latin typeface="黑体" panose="02010609060101010101" pitchFamily="49" charset="-122"/>
                <a:ea typeface="黑体" panose="02010609060101010101" pitchFamily="49" charset="-122"/>
              </a:rPr>
              <a:t>基本</a:t>
            </a:r>
            <a:r>
              <a:rPr lang="zh-CN" altLang="en-US" sz="2800" b="1" dirty="0">
                <a:latin typeface="黑体" panose="02010609060101010101" pitchFamily="49" charset="-122"/>
                <a:ea typeface="黑体" panose="02010609060101010101" pitchFamily="49" charset="-122"/>
              </a:rPr>
              <a:t>概念</a:t>
            </a:r>
            <a:endParaRPr lang="en-US" altLang="zh-CN" sz="2800" b="1" dirty="0">
              <a:latin typeface="黑体" panose="02010609060101010101" pitchFamily="49" charset="-122"/>
              <a:ea typeface="黑体" panose="02010609060101010101" pitchFamily="49" charset="-122"/>
            </a:endParaRPr>
          </a:p>
          <a:p>
            <a:pPr lvl="1"/>
            <a:endParaRPr lang="zh-CN" altLang="en-US" sz="2400" dirty="0">
              <a:latin typeface="+mn-ea"/>
            </a:endParaRPr>
          </a:p>
        </p:txBody>
      </p:sp>
      <p:graphicFrame>
        <p:nvGraphicFramePr>
          <p:cNvPr id="7" name="Object 8"/>
          <p:cNvGraphicFramePr>
            <a:graphicFrameLocks noChangeAspect="1"/>
          </p:cNvGraphicFramePr>
          <p:nvPr/>
        </p:nvGraphicFramePr>
        <p:xfrm>
          <a:off x="1763688" y="2037794"/>
          <a:ext cx="2160167" cy="518801"/>
        </p:xfrm>
        <a:graphic>
          <a:graphicData uri="http://schemas.openxmlformats.org/presentationml/2006/ole">
            <mc:AlternateContent xmlns:mc="http://schemas.openxmlformats.org/markup-compatibility/2006">
              <mc:Choice xmlns:v="urn:schemas-microsoft-com:vml" Requires="v">
                <p:oleObj spid="_x0000_s2502" name="Equation" r:id="rId1" imgW="951865" imgH="228600" progId="Equation.DSMT4">
                  <p:embed/>
                </p:oleObj>
              </mc:Choice>
              <mc:Fallback>
                <p:oleObj name="Equation" r:id="rId1" imgW="951865" imgH="228600" progId="Equation.DSMT4">
                  <p:embed/>
                  <p:pic>
                    <p:nvPicPr>
                      <p:cNvPr id="0" name="图片 25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2037794"/>
                        <a:ext cx="2160167" cy="518801"/>
                      </a:xfrm>
                      <a:prstGeom prst="rect">
                        <a:avLst/>
                      </a:prstGeom>
                      <a:noFill/>
                      <a:ln>
                        <a:noFill/>
                      </a:ln>
                      <a:effectLst/>
                    </p:spPr>
                  </p:pic>
                </p:oleObj>
              </mc:Fallback>
            </mc:AlternateContent>
          </a:graphicData>
        </a:graphic>
      </p:graphicFrame>
      <p:sp>
        <p:nvSpPr>
          <p:cNvPr id="8" name="Text Box 13"/>
          <p:cNvSpPr txBox="1">
            <a:spLocks noChangeArrowheads="1"/>
          </p:cNvSpPr>
          <p:nvPr/>
        </p:nvSpPr>
        <p:spPr bwMode="auto">
          <a:xfrm>
            <a:off x="2291904" y="3285257"/>
            <a:ext cx="338554" cy="846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30000"/>
              </a:lnSpc>
            </a:pPr>
            <a:r>
              <a:rPr lang="en-US" altLang="zh-TW" sz="4800" b="1" dirty="0">
                <a:latin typeface="Times New Roman" panose="02020603050405020304" pitchFamily="18" charset="0"/>
              </a:rPr>
              <a:t>.</a:t>
            </a:r>
            <a:endParaRPr lang="en-US" altLang="zh-TW" sz="4800" b="1" dirty="0">
              <a:latin typeface="Times New Roman" panose="02020603050405020304" pitchFamily="18" charset="0"/>
            </a:endParaRPr>
          </a:p>
          <a:p>
            <a:pPr algn="l">
              <a:lnSpc>
                <a:spcPct val="30000"/>
              </a:lnSpc>
            </a:pPr>
            <a:r>
              <a:rPr lang="en-US" altLang="zh-TW" sz="4800" b="1" dirty="0">
                <a:latin typeface="Times New Roman" panose="02020603050405020304" pitchFamily="18" charset="0"/>
              </a:rPr>
              <a:t>.</a:t>
            </a:r>
            <a:endParaRPr lang="en-US" altLang="zh-TW" sz="4800" b="1" dirty="0">
              <a:latin typeface="Times New Roman" panose="02020603050405020304" pitchFamily="18" charset="0"/>
            </a:endParaRPr>
          </a:p>
          <a:p>
            <a:pPr algn="l">
              <a:lnSpc>
                <a:spcPct val="30000"/>
              </a:lnSpc>
            </a:pPr>
            <a:r>
              <a:rPr lang="en-US" altLang="zh-TW" sz="4800" b="1" dirty="0">
                <a:latin typeface="Times New Roman" panose="02020603050405020304" pitchFamily="18" charset="0"/>
              </a:rPr>
              <a:t>.</a:t>
            </a:r>
            <a:endParaRPr lang="en-US" altLang="zh-TW" sz="4800" b="1" dirty="0">
              <a:latin typeface="Times New Roman" panose="02020603050405020304" pitchFamily="18" charset="0"/>
            </a:endParaRPr>
          </a:p>
        </p:txBody>
      </p:sp>
      <p:sp>
        <p:nvSpPr>
          <p:cNvPr id="10" name="Text Box 14"/>
          <p:cNvSpPr txBox="1">
            <a:spLocks noChangeArrowheads="1"/>
          </p:cNvSpPr>
          <p:nvPr/>
        </p:nvSpPr>
        <p:spPr bwMode="auto">
          <a:xfrm>
            <a:off x="2158955" y="4820369"/>
            <a:ext cx="162095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800" dirty="0" smtClean="0"/>
              <a:t>弱学习器</a:t>
            </a:r>
            <a:endParaRPr lang="en-US" altLang="zh-TW" sz="2800" dirty="0"/>
          </a:p>
        </p:txBody>
      </p:sp>
      <p:sp>
        <p:nvSpPr>
          <p:cNvPr id="11" name="Text Box 15"/>
          <p:cNvSpPr txBox="1">
            <a:spLocks noChangeArrowheads="1"/>
          </p:cNvSpPr>
          <p:nvPr/>
        </p:nvSpPr>
        <p:spPr bwMode="auto">
          <a:xfrm>
            <a:off x="1228655" y="5373216"/>
            <a:ext cx="37753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800" dirty="0" smtClean="0">
                <a:solidFill>
                  <a:srgbClr val="CC3300"/>
                </a:solidFill>
              </a:rPr>
              <a:t>比随机猜测性能好一些</a:t>
            </a:r>
            <a:endParaRPr lang="en-US" altLang="zh-TW" sz="2800" dirty="0">
              <a:solidFill>
                <a:srgbClr val="CC3300"/>
              </a:solidFill>
            </a:endParaRPr>
          </a:p>
        </p:txBody>
      </p:sp>
      <p:graphicFrame>
        <p:nvGraphicFramePr>
          <p:cNvPr id="12" name="Object 17"/>
          <p:cNvGraphicFramePr>
            <a:graphicFrameLocks noChangeAspect="1"/>
          </p:cNvGraphicFramePr>
          <p:nvPr/>
        </p:nvGraphicFramePr>
        <p:xfrm>
          <a:off x="4860479" y="3025407"/>
          <a:ext cx="3023889" cy="848811"/>
        </p:xfrm>
        <a:graphic>
          <a:graphicData uri="http://schemas.openxmlformats.org/presentationml/2006/ole">
            <mc:AlternateContent xmlns:mc="http://schemas.openxmlformats.org/markup-compatibility/2006">
              <mc:Choice xmlns:v="urn:schemas-microsoft-com:vml" Requires="v">
                <p:oleObj spid="_x0000_s2503" name="Equation" r:id="rId3" imgW="1625600" imgH="457200" progId="Equation.DSMT4">
                  <p:embed/>
                </p:oleObj>
              </mc:Choice>
              <mc:Fallback>
                <p:oleObj name="Equation" r:id="rId3" imgW="1625600" imgH="457200" progId="Equation.DSMT4">
                  <p:embed/>
                  <p:pic>
                    <p:nvPicPr>
                      <p:cNvPr id="0" name="图片 25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479" y="3025407"/>
                        <a:ext cx="3023889" cy="848811"/>
                      </a:xfrm>
                      <a:prstGeom prst="rect">
                        <a:avLst/>
                      </a:prstGeom>
                      <a:noFill/>
                      <a:ln>
                        <a:noFill/>
                      </a:ln>
                      <a:effectLst/>
                    </p:spPr>
                  </p:pic>
                </p:oleObj>
              </mc:Fallback>
            </mc:AlternateContent>
          </a:graphicData>
        </a:graphic>
      </p:graphicFrame>
      <p:graphicFrame>
        <p:nvGraphicFramePr>
          <p:cNvPr id="13" name="Object 18"/>
          <p:cNvGraphicFramePr>
            <a:graphicFrameLocks noChangeAspect="1"/>
          </p:cNvGraphicFramePr>
          <p:nvPr/>
        </p:nvGraphicFramePr>
        <p:xfrm>
          <a:off x="1797044" y="2636912"/>
          <a:ext cx="2126810" cy="503883"/>
        </p:xfrm>
        <a:graphic>
          <a:graphicData uri="http://schemas.openxmlformats.org/presentationml/2006/ole">
            <mc:AlternateContent xmlns:mc="http://schemas.openxmlformats.org/markup-compatibility/2006">
              <mc:Choice xmlns:v="urn:schemas-microsoft-com:vml" Requires="v">
                <p:oleObj spid="_x0000_s2504" name="Equation" r:id="rId5" imgW="965200" imgH="228600" progId="Equation.DSMT4">
                  <p:embed/>
                </p:oleObj>
              </mc:Choice>
              <mc:Fallback>
                <p:oleObj name="Equation" r:id="rId5" imgW="965200" imgH="228600" progId="Equation.DSMT4">
                  <p:embed/>
                  <p:pic>
                    <p:nvPicPr>
                      <p:cNvPr id="0" name="图片 250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7044" y="2636912"/>
                        <a:ext cx="2126810" cy="503883"/>
                      </a:xfrm>
                      <a:prstGeom prst="rect">
                        <a:avLst/>
                      </a:prstGeom>
                      <a:noFill/>
                      <a:ln>
                        <a:noFill/>
                      </a:ln>
                      <a:effectLst/>
                    </p:spPr>
                  </p:pic>
                </p:oleObj>
              </mc:Fallback>
            </mc:AlternateContent>
          </a:graphicData>
        </a:graphic>
      </p:graphicFrame>
      <p:graphicFrame>
        <p:nvGraphicFramePr>
          <p:cNvPr id="14" name="Object 23"/>
          <p:cNvGraphicFramePr>
            <a:graphicFrameLocks noChangeAspect="1"/>
          </p:cNvGraphicFramePr>
          <p:nvPr/>
        </p:nvGraphicFramePr>
        <p:xfrm>
          <a:off x="1907704" y="4249469"/>
          <a:ext cx="2033612" cy="475651"/>
        </p:xfrm>
        <a:graphic>
          <a:graphicData uri="http://schemas.openxmlformats.org/presentationml/2006/ole">
            <mc:AlternateContent xmlns:mc="http://schemas.openxmlformats.org/markup-compatibility/2006">
              <mc:Choice xmlns:v="urn:schemas-microsoft-com:vml" Requires="v">
                <p:oleObj spid="_x0000_s2505" name="Equation" r:id="rId7" imgW="977900" imgH="228600" progId="Equation.DSMT4">
                  <p:embed/>
                </p:oleObj>
              </mc:Choice>
              <mc:Fallback>
                <p:oleObj name="Equation" r:id="rId7" imgW="977900" imgH="228600" progId="Equation.DSMT4">
                  <p:embed/>
                  <p:pic>
                    <p:nvPicPr>
                      <p:cNvPr id="0" name="图片 250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7704" y="4249469"/>
                        <a:ext cx="2033612" cy="475651"/>
                      </a:xfrm>
                      <a:prstGeom prst="rect">
                        <a:avLst/>
                      </a:prstGeom>
                      <a:noFill/>
                      <a:ln>
                        <a:noFill/>
                      </a:ln>
                      <a:effectLst/>
                    </p:spPr>
                  </p:pic>
                </p:oleObj>
              </mc:Fallback>
            </mc:AlternateContent>
          </a:graphicData>
        </a:graphic>
      </p:graphicFrame>
      <p:sp>
        <p:nvSpPr>
          <p:cNvPr id="15" name="AutoShape 24"/>
          <p:cNvSpPr/>
          <p:nvPr/>
        </p:nvSpPr>
        <p:spPr bwMode="auto">
          <a:xfrm>
            <a:off x="4139754" y="1989856"/>
            <a:ext cx="360362" cy="2592388"/>
          </a:xfrm>
          <a:prstGeom prst="rightBrace">
            <a:avLst>
              <a:gd name="adj1" fmla="val 59949"/>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Text Box 25"/>
          <p:cNvSpPr txBox="1">
            <a:spLocks noChangeArrowheads="1"/>
          </p:cNvSpPr>
          <p:nvPr/>
        </p:nvSpPr>
        <p:spPr bwMode="auto">
          <a:xfrm>
            <a:off x="5652120" y="4798144"/>
            <a:ext cx="162095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800" dirty="0" smtClean="0"/>
              <a:t>强学习器</a:t>
            </a:r>
            <a:endParaRPr lang="en-US" altLang="zh-TW"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1500"/>
                                  </p:stCondLst>
                                  <p:childTnLst>
                                    <p:set>
                                      <p:cBhvr>
                                        <p:cTn id="6" dur="1" fill="hold">
                                          <p:stCondLst>
                                            <p:cond delay="0"/>
                                          </p:stCondLst>
                                        </p:cTn>
                                        <p:tgtEl>
                                          <p:spTgt spid="7"/>
                                        </p:tgtEl>
                                        <p:attrNameLst>
                                          <p:attrName>style.visibility</p:attrName>
                                        </p:attrNameLst>
                                      </p:cBhvr>
                                      <p:to>
                                        <p:strVal val="visible"/>
                                      </p:to>
                                    </p:set>
                                    <p:animEffect transition="in" filter="slide(fromTop)">
                                      <p:cBhvr>
                                        <p:cTn id="7" dur="500"/>
                                        <p:tgtEl>
                                          <p:spTgt spid="7"/>
                                        </p:tgtEl>
                                      </p:cBhvr>
                                    </p:animEffect>
                                  </p:childTnLst>
                                </p:cTn>
                              </p:par>
                            </p:childTnLst>
                          </p:cTn>
                        </p:par>
                        <p:par>
                          <p:cTn id="8" fill="hold">
                            <p:stCondLst>
                              <p:cond delay="2000"/>
                            </p:stCondLst>
                            <p:childTnLst>
                              <p:par>
                                <p:cTn id="9" presetID="12" presetClass="entr" presetSubtype="1" fill="hold" nodeType="afterEffect">
                                  <p:stCondLst>
                                    <p:cond delay="1500"/>
                                  </p:stCondLst>
                                  <p:childTnLst>
                                    <p:set>
                                      <p:cBhvr>
                                        <p:cTn id="10" dur="1" fill="hold">
                                          <p:stCondLst>
                                            <p:cond delay="0"/>
                                          </p:stCondLst>
                                        </p:cTn>
                                        <p:tgtEl>
                                          <p:spTgt spid="13"/>
                                        </p:tgtEl>
                                        <p:attrNameLst>
                                          <p:attrName>style.visibility</p:attrName>
                                        </p:attrNameLst>
                                      </p:cBhvr>
                                      <p:to>
                                        <p:strVal val="visible"/>
                                      </p:to>
                                    </p:set>
                                    <p:animEffect transition="in" filter="slide(fromTop)">
                                      <p:cBhvr>
                                        <p:cTn id="11" dur="500"/>
                                        <p:tgtEl>
                                          <p:spTgt spid="13"/>
                                        </p:tgtEl>
                                      </p:cBhvr>
                                    </p:animEffect>
                                  </p:childTnLst>
                                </p:cTn>
                              </p:par>
                            </p:childTnLst>
                          </p:cTn>
                        </p:par>
                        <p:par>
                          <p:cTn id="12" fill="hold">
                            <p:stCondLst>
                              <p:cond delay="4000"/>
                            </p:stCondLst>
                            <p:childTnLst>
                              <p:par>
                                <p:cTn id="13" presetID="22" presetClass="entr" presetSubtype="1" fill="hold" grpId="0" nodeType="afterEffect">
                                  <p:stCondLst>
                                    <p:cond delay="150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500"/>
                                        <p:tgtEl>
                                          <p:spTgt spid="8"/>
                                        </p:tgtEl>
                                      </p:cBhvr>
                                    </p:animEffect>
                                  </p:childTnLst>
                                </p:cTn>
                              </p:par>
                            </p:childTnLst>
                          </p:cTn>
                        </p:par>
                        <p:par>
                          <p:cTn id="16" fill="hold">
                            <p:stCondLst>
                              <p:cond delay="6000"/>
                            </p:stCondLst>
                            <p:childTnLst>
                              <p:par>
                                <p:cTn id="17" presetID="12" presetClass="entr" presetSubtype="1" fill="hold" nodeType="afterEffect">
                                  <p:stCondLst>
                                    <p:cond delay="1500"/>
                                  </p:stCondLst>
                                  <p:childTnLst>
                                    <p:set>
                                      <p:cBhvr>
                                        <p:cTn id="18" dur="1" fill="hold">
                                          <p:stCondLst>
                                            <p:cond delay="0"/>
                                          </p:stCondLst>
                                        </p:cTn>
                                        <p:tgtEl>
                                          <p:spTgt spid="14"/>
                                        </p:tgtEl>
                                        <p:attrNameLst>
                                          <p:attrName>style.visibility</p:attrName>
                                        </p:attrNameLst>
                                      </p:cBhvr>
                                      <p:to>
                                        <p:strVal val="visible"/>
                                      </p:to>
                                    </p:set>
                                    <p:animEffect transition="in" filter="slide(fromTop)">
                                      <p:cBhvr>
                                        <p:cTn id="19" dur="500"/>
                                        <p:tgtEl>
                                          <p:spTgt spid="14"/>
                                        </p:tgtEl>
                                      </p:cBhvr>
                                    </p:animEffect>
                                  </p:childTnLst>
                                </p:cTn>
                              </p:par>
                            </p:childTnLst>
                          </p:cTn>
                        </p:par>
                        <p:par>
                          <p:cTn id="20" fill="hold">
                            <p:stCondLst>
                              <p:cond delay="8000"/>
                            </p:stCondLst>
                            <p:childTnLst>
                              <p:par>
                                <p:cTn id="21" presetID="26" presetClass="entr" presetSubtype="0" fill="hold" grpId="0" nodeType="afterEffect">
                                  <p:stCondLst>
                                    <p:cond delay="300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80">
                                          <p:stCondLst>
                                            <p:cond delay="0"/>
                                          </p:stCondLst>
                                        </p:cTn>
                                        <p:tgtEl>
                                          <p:spTgt spid="10"/>
                                        </p:tgtEl>
                                      </p:cBhvr>
                                    </p:animEffect>
                                    <p:anim calcmode="lin" valueType="num">
                                      <p:cBhvr>
                                        <p:cTn id="24"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9" dur="26">
                                          <p:stCondLst>
                                            <p:cond delay="650"/>
                                          </p:stCondLst>
                                        </p:cTn>
                                        <p:tgtEl>
                                          <p:spTgt spid="10"/>
                                        </p:tgtEl>
                                      </p:cBhvr>
                                      <p:to x="100000" y="60000"/>
                                    </p:animScale>
                                    <p:animScale>
                                      <p:cBhvr>
                                        <p:cTn id="30" dur="166" decel="50000">
                                          <p:stCondLst>
                                            <p:cond delay="676"/>
                                          </p:stCondLst>
                                        </p:cTn>
                                        <p:tgtEl>
                                          <p:spTgt spid="10"/>
                                        </p:tgtEl>
                                      </p:cBhvr>
                                      <p:to x="100000" y="100000"/>
                                    </p:animScale>
                                    <p:animScale>
                                      <p:cBhvr>
                                        <p:cTn id="31" dur="26">
                                          <p:stCondLst>
                                            <p:cond delay="1312"/>
                                          </p:stCondLst>
                                        </p:cTn>
                                        <p:tgtEl>
                                          <p:spTgt spid="10"/>
                                        </p:tgtEl>
                                      </p:cBhvr>
                                      <p:to x="100000" y="80000"/>
                                    </p:animScale>
                                    <p:animScale>
                                      <p:cBhvr>
                                        <p:cTn id="32" dur="166" decel="50000">
                                          <p:stCondLst>
                                            <p:cond delay="1338"/>
                                          </p:stCondLst>
                                        </p:cTn>
                                        <p:tgtEl>
                                          <p:spTgt spid="10"/>
                                        </p:tgtEl>
                                      </p:cBhvr>
                                      <p:to x="100000" y="100000"/>
                                    </p:animScale>
                                    <p:animScale>
                                      <p:cBhvr>
                                        <p:cTn id="33" dur="26">
                                          <p:stCondLst>
                                            <p:cond delay="1642"/>
                                          </p:stCondLst>
                                        </p:cTn>
                                        <p:tgtEl>
                                          <p:spTgt spid="10"/>
                                        </p:tgtEl>
                                      </p:cBhvr>
                                      <p:to x="100000" y="90000"/>
                                    </p:animScale>
                                    <p:animScale>
                                      <p:cBhvr>
                                        <p:cTn id="34" dur="166" decel="50000">
                                          <p:stCondLst>
                                            <p:cond delay="1668"/>
                                          </p:stCondLst>
                                        </p:cTn>
                                        <p:tgtEl>
                                          <p:spTgt spid="10"/>
                                        </p:tgtEl>
                                      </p:cBhvr>
                                      <p:to x="100000" y="100000"/>
                                    </p:animScale>
                                    <p:animScale>
                                      <p:cBhvr>
                                        <p:cTn id="35" dur="26">
                                          <p:stCondLst>
                                            <p:cond delay="1808"/>
                                          </p:stCondLst>
                                        </p:cTn>
                                        <p:tgtEl>
                                          <p:spTgt spid="10"/>
                                        </p:tgtEl>
                                      </p:cBhvr>
                                      <p:to x="100000" y="95000"/>
                                    </p:animScale>
                                    <p:animScale>
                                      <p:cBhvr>
                                        <p:cTn id="36" dur="166" decel="50000">
                                          <p:stCondLst>
                                            <p:cond delay="1834"/>
                                          </p:stCondLst>
                                        </p:cTn>
                                        <p:tgtEl>
                                          <p:spTgt spid="10"/>
                                        </p:tgtEl>
                                      </p:cBhvr>
                                      <p:to x="100000" y="100000"/>
                                    </p:animScale>
                                  </p:childTnLst>
                                </p:cTn>
                              </p:par>
                            </p:childTnLst>
                          </p:cTn>
                        </p:par>
                        <p:par>
                          <p:cTn id="37" fill="hold">
                            <p:stCondLst>
                              <p:cond delay="13000"/>
                            </p:stCondLst>
                            <p:childTnLst>
                              <p:par>
                                <p:cTn id="38" presetID="12" presetClass="entr" presetSubtype="1" fill="hold" grpId="0" nodeType="afterEffect">
                                  <p:stCondLst>
                                    <p:cond delay="1500"/>
                                  </p:stCondLst>
                                  <p:childTnLst>
                                    <p:set>
                                      <p:cBhvr>
                                        <p:cTn id="39" dur="1" fill="hold">
                                          <p:stCondLst>
                                            <p:cond delay="0"/>
                                          </p:stCondLst>
                                        </p:cTn>
                                        <p:tgtEl>
                                          <p:spTgt spid="11"/>
                                        </p:tgtEl>
                                        <p:attrNameLst>
                                          <p:attrName>style.visibility</p:attrName>
                                        </p:attrNameLst>
                                      </p:cBhvr>
                                      <p:to>
                                        <p:strVal val="visible"/>
                                      </p:to>
                                    </p:set>
                                    <p:animEffect transition="in" filter="slide(fromTop)">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left)">
                                      <p:cBhvr>
                                        <p:cTn id="45" dur="500"/>
                                        <p:tgtEl>
                                          <p:spTgt spid="15"/>
                                        </p:tgtEl>
                                      </p:cBhvr>
                                    </p:animEffect>
                                  </p:childTnLst>
                                </p:cTn>
                              </p:par>
                            </p:childTnLst>
                          </p:cTn>
                        </p:par>
                        <p:par>
                          <p:cTn id="46" fill="hold">
                            <p:stCondLst>
                              <p:cond delay="500"/>
                            </p:stCondLst>
                            <p:childTnLst>
                              <p:par>
                                <p:cTn id="47" presetID="12" presetClass="entr" presetSubtype="8" fill="hold" nodeType="afterEffect">
                                  <p:stCondLst>
                                    <p:cond delay="1500"/>
                                  </p:stCondLst>
                                  <p:childTnLst>
                                    <p:set>
                                      <p:cBhvr>
                                        <p:cTn id="48" dur="1" fill="hold">
                                          <p:stCondLst>
                                            <p:cond delay="0"/>
                                          </p:stCondLst>
                                        </p:cTn>
                                        <p:tgtEl>
                                          <p:spTgt spid="12"/>
                                        </p:tgtEl>
                                        <p:attrNameLst>
                                          <p:attrName>style.visibility</p:attrName>
                                        </p:attrNameLst>
                                      </p:cBhvr>
                                      <p:to>
                                        <p:strVal val="visible"/>
                                      </p:to>
                                    </p:set>
                                    <p:animEffect transition="in" filter="slide(fromLeft)">
                                      <p:cBhvr>
                                        <p:cTn id="49" dur="500"/>
                                        <p:tgtEl>
                                          <p:spTgt spid="12"/>
                                        </p:tgtEl>
                                      </p:cBhvr>
                                    </p:animEffect>
                                  </p:childTnLst>
                                </p:cTn>
                              </p:par>
                            </p:childTnLst>
                          </p:cTn>
                        </p:par>
                        <p:par>
                          <p:cTn id="50" fill="hold">
                            <p:stCondLst>
                              <p:cond delay="2500"/>
                            </p:stCondLst>
                            <p:childTnLst>
                              <p:par>
                                <p:cTn id="51" presetID="26" presetClass="entr" presetSubtype="0" fill="hold" grpId="0" nodeType="afterEffect">
                                  <p:stCondLst>
                                    <p:cond delay="1500"/>
                                  </p:stCondLst>
                                  <p:childTnLst>
                                    <p:set>
                                      <p:cBhvr>
                                        <p:cTn id="52" dur="1" fill="hold">
                                          <p:stCondLst>
                                            <p:cond delay="0"/>
                                          </p:stCondLst>
                                        </p:cTn>
                                        <p:tgtEl>
                                          <p:spTgt spid="16"/>
                                        </p:tgtEl>
                                        <p:attrNameLst>
                                          <p:attrName>style.visibility</p:attrName>
                                        </p:attrNameLst>
                                      </p:cBhvr>
                                      <p:to>
                                        <p:strVal val="visible"/>
                                      </p:to>
                                    </p:set>
                                    <p:animEffect transition="in" filter="wipe(down)">
                                      <p:cBhvr>
                                        <p:cTn id="53" dur="580">
                                          <p:stCondLst>
                                            <p:cond delay="0"/>
                                          </p:stCondLst>
                                        </p:cTn>
                                        <p:tgtEl>
                                          <p:spTgt spid="16"/>
                                        </p:tgtEl>
                                      </p:cBhvr>
                                    </p:animEffect>
                                    <p:anim calcmode="lin" valueType="num">
                                      <p:cBhvr>
                                        <p:cTn id="54"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55"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56"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57"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58"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59" dur="26">
                                          <p:stCondLst>
                                            <p:cond delay="650"/>
                                          </p:stCondLst>
                                        </p:cTn>
                                        <p:tgtEl>
                                          <p:spTgt spid="16"/>
                                        </p:tgtEl>
                                      </p:cBhvr>
                                      <p:to x="100000" y="60000"/>
                                    </p:animScale>
                                    <p:animScale>
                                      <p:cBhvr>
                                        <p:cTn id="60" dur="166" decel="50000">
                                          <p:stCondLst>
                                            <p:cond delay="676"/>
                                          </p:stCondLst>
                                        </p:cTn>
                                        <p:tgtEl>
                                          <p:spTgt spid="16"/>
                                        </p:tgtEl>
                                      </p:cBhvr>
                                      <p:to x="100000" y="100000"/>
                                    </p:animScale>
                                    <p:animScale>
                                      <p:cBhvr>
                                        <p:cTn id="61" dur="26">
                                          <p:stCondLst>
                                            <p:cond delay="1312"/>
                                          </p:stCondLst>
                                        </p:cTn>
                                        <p:tgtEl>
                                          <p:spTgt spid="16"/>
                                        </p:tgtEl>
                                      </p:cBhvr>
                                      <p:to x="100000" y="80000"/>
                                    </p:animScale>
                                    <p:animScale>
                                      <p:cBhvr>
                                        <p:cTn id="62" dur="166" decel="50000">
                                          <p:stCondLst>
                                            <p:cond delay="1338"/>
                                          </p:stCondLst>
                                        </p:cTn>
                                        <p:tgtEl>
                                          <p:spTgt spid="16"/>
                                        </p:tgtEl>
                                      </p:cBhvr>
                                      <p:to x="100000" y="100000"/>
                                    </p:animScale>
                                    <p:animScale>
                                      <p:cBhvr>
                                        <p:cTn id="63" dur="26">
                                          <p:stCondLst>
                                            <p:cond delay="1642"/>
                                          </p:stCondLst>
                                        </p:cTn>
                                        <p:tgtEl>
                                          <p:spTgt spid="16"/>
                                        </p:tgtEl>
                                      </p:cBhvr>
                                      <p:to x="100000" y="90000"/>
                                    </p:animScale>
                                    <p:animScale>
                                      <p:cBhvr>
                                        <p:cTn id="64" dur="166" decel="50000">
                                          <p:stCondLst>
                                            <p:cond delay="1668"/>
                                          </p:stCondLst>
                                        </p:cTn>
                                        <p:tgtEl>
                                          <p:spTgt spid="16"/>
                                        </p:tgtEl>
                                      </p:cBhvr>
                                      <p:to x="100000" y="100000"/>
                                    </p:animScale>
                                    <p:animScale>
                                      <p:cBhvr>
                                        <p:cTn id="65" dur="26">
                                          <p:stCondLst>
                                            <p:cond delay="1808"/>
                                          </p:stCondLst>
                                        </p:cTn>
                                        <p:tgtEl>
                                          <p:spTgt spid="16"/>
                                        </p:tgtEl>
                                      </p:cBhvr>
                                      <p:to x="100000" y="95000"/>
                                    </p:animScale>
                                    <p:animScale>
                                      <p:cBhvr>
                                        <p:cTn id="66"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0" grpId="0" bldLvl="0" animBg="1"/>
      <p:bldP spid="11" grpId="0" bldLvl="0" animBg="1"/>
      <p:bldP spid="15" grpId="0" bldLvl="0" animBg="1"/>
      <p:bldP spid="16" grpId="0" bldLvl="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en-US" altLang="zh-CN" b="1" dirty="0" err="1">
                <a:latin typeface="黑体" panose="02010609060101010101" pitchFamily="49" charset="-122"/>
                <a:ea typeface="黑体" panose="02010609060101010101" pitchFamily="49" charset="-122"/>
              </a:rPr>
              <a:t>Adaboost</a:t>
            </a:r>
            <a:r>
              <a:rPr lang="zh-CN" altLang="en-US" b="1" dirty="0">
                <a:latin typeface="黑体" panose="02010609060101010101" pitchFamily="49" charset="-122"/>
                <a:ea typeface="黑体" panose="02010609060101010101" pitchFamily="49" charset="-122"/>
              </a:rPr>
              <a:t>学习算法</a:t>
            </a:r>
            <a:endParaRPr lang="en-US" altLang="zh-CN" b="1"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smtClean="0">
                    <a:latin typeface="黑体" panose="02010609060101010101" pitchFamily="49" charset="-122"/>
                    <a:ea typeface="黑体" panose="02010609060101010101" pitchFamily="49" charset="-122"/>
                  </a:rPr>
                  <a:t>算法过程</a:t>
                </a:r>
                <a:endParaRPr lang="en-US" altLang="zh-CN" sz="2800" b="1" dirty="0">
                  <a:latin typeface="黑体" panose="02010609060101010101" pitchFamily="49" charset="-122"/>
                  <a:ea typeface="黑体" panose="02010609060101010101" pitchFamily="49" charset="-122"/>
                </a:endParaRPr>
              </a:p>
              <a:p>
                <a:pPr lvl="1"/>
                <a:r>
                  <a:rPr lang="zh-CN" altLang="en-US" sz="2400" dirty="0">
                    <a:latin typeface="+mn-ea"/>
                  </a:rPr>
                  <a:t>现以二分类任务为例介绍该算法的具体过程</a:t>
                </a:r>
                <a:endParaRPr lang="en-US" altLang="zh-CN" sz="2400" dirty="0">
                  <a:latin typeface="+mn-ea"/>
                </a:endParaRPr>
              </a:p>
              <a:p>
                <a:pPr lvl="2"/>
                <a:r>
                  <a:rPr lang="zh-CN" altLang="en-US" sz="2000" dirty="0">
                    <a:solidFill>
                      <a:prstClr val="black"/>
                    </a:solidFill>
                    <a:latin typeface="+mn-ea"/>
                  </a:rPr>
                  <a:t>对于训练样本集</a:t>
                </a:r>
                <a14:m>
                  <m:oMath xmlns:m="http://schemas.openxmlformats.org/officeDocument/2006/math">
                    <m:r>
                      <a:rPr lang="en-US" altLang="zh-CN" sz="2000">
                        <a:solidFill>
                          <a:prstClr val="black"/>
                        </a:solidFill>
                        <a:latin typeface="Cambria Math" panose="02040503050406030204"/>
                      </a:rPr>
                      <m:t>𝐷</m:t>
                    </m:r>
                    <m:r>
                      <a:rPr lang="en-US" altLang="zh-CN" sz="2000">
                        <a:solidFill>
                          <a:prstClr val="black"/>
                        </a:solidFill>
                        <a:latin typeface="Cambria Math" panose="02040503050406030204"/>
                      </a:rPr>
                      <m:t>={</m:t>
                    </m:r>
                    <m:d>
                      <m:dPr>
                        <m:ctrlPr>
                          <a:rPr lang="en-US" altLang="zh-CN" sz="2000" i="1">
                            <a:solidFill>
                              <a:prstClr val="black"/>
                            </a:solidFill>
                            <a:latin typeface="Cambria Math" panose="02040503050406030204"/>
                          </a:rPr>
                        </m:ctrlPr>
                      </m:dPr>
                      <m:e>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𝑋</m:t>
                            </m:r>
                          </m:e>
                          <m:sub>
                            <m:r>
                              <a:rPr lang="en-US" altLang="zh-CN" sz="2000">
                                <a:solidFill>
                                  <a:prstClr val="black"/>
                                </a:solidFill>
                                <a:latin typeface="Cambria Math" panose="02040503050406030204"/>
                              </a:rPr>
                              <m:t>1</m:t>
                            </m:r>
                          </m:sub>
                        </m:sSub>
                        <m:r>
                          <a:rPr lang="en-US" altLang="zh-CN" sz="2000">
                            <a:solidFill>
                              <a:prstClr val="black"/>
                            </a:solidFill>
                            <a:latin typeface="Cambria Math" panose="02040503050406030204"/>
                          </a:rPr>
                          <m:t>,</m:t>
                        </m:r>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𝑦</m:t>
                            </m:r>
                          </m:e>
                          <m:sub>
                            <m:r>
                              <a:rPr lang="en-US" altLang="zh-CN" sz="2000">
                                <a:solidFill>
                                  <a:prstClr val="black"/>
                                </a:solidFill>
                                <a:latin typeface="Cambria Math" panose="02040503050406030204"/>
                              </a:rPr>
                              <m:t>1</m:t>
                            </m:r>
                          </m:sub>
                        </m:sSub>
                      </m:e>
                    </m:d>
                    <m:r>
                      <a:rPr lang="en-US" altLang="zh-CN" sz="2000">
                        <a:solidFill>
                          <a:prstClr val="black"/>
                        </a:solidFill>
                        <a:latin typeface="Cambria Math" panose="02040503050406030204"/>
                      </a:rPr>
                      <m:t>,</m:t>
                    </m:r>
                    <m:d>
                      <m:dPr>
                        <m:ctrlPr>
                          <a:rPr lang="en-US" altLang="zh-CN" sz="2000" i="1">
                            <a:solidFill>
                              <a:prstClr val="black"/>
                            </a:solidFill>
                            <a:latin typeface="Cambria Math" panose="02040503050406030204"/>
                          </a:rPr>
                        </m:ctrlPr>
                      </m:dPr>
                      <m:e>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𝑋</m:t>
                            </m:r>
                          </m:e>
                          <m:sub>
                            <m:r>
                              <a:rPr lang="en-US" altLang="zh-CN" sz="2000">
                                <a:solidFill>
                                  <a:prstClr val="black"/>
                                </a:solidFill>
                                <a:latin typeface="Cambria Math" panose="02040503050406030204"/>
                              </a:rPr>
                              <m:t>2</m:t>
                            </m:r>
                          </m:sub>
                        </m:sSub>
                        <m:r>
                          <a:rPr lang="en-US" altLang="zh-CN" sz="2000">
                            <a:solidFill>
                              <a:prstClr val="black"/>
                            </a:solidFill>
                            <a:latin typeface="Cambria Math" panose="02040503050406030204"/>
                          </a:rPr>
                          <m:t>,</m:t>
                        </m:r>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𝑦</m:t>
                            </m:r>
                          </m:e>
                          <m:sub>
                            <m:r>
                              <a:rPr lang="en-US" altLang="zh-CN" sz="2000">
                                <a:solidFill>
                                  <a:prstClr val="black"/>
                                </a:solidFill>
                                <a:latin typeface="Cambria Math" panose="02040503050406030204"/>
                              </a:rPr>
                              <m:t>2</m:t>
                            </m:r>
                          </m:sub>
                        </m:sSub>
                      </m:e>
                    </m:d>
                    <m:r>
                      <a:rPr lang="en-US" altLang="zh-CN" sz="2000">
                        <a:solidFill>
                          <a:prstClr val="black"/>
                        </a:solidFill>
                        <a:latin typeface="Cambria Math" panose="02040503050406030204"/>
                      </a:rPr>
                      <m:t>,⋯,(</m:t>
                    </m:r>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𝑋</m:t>
                        </m:r>
                      </m:e>
                      <m:sub>
                        <m:r>
                          <a:rPr lang="en-US" altLang="zh-CN" sz="2000">
                            <a:solidFill>
                              <a:prstClr val="black"/>
                            </a:solidFill>
                            <a:latin typeface="Cambria Math" panose="02040503050406030204"/>
                          </a:rPr>
                          <m:t>𝑛</m:t>
                        </m:r>
                      </m:sub>
                    </m:sSub>
                    <m:r>
                      <a:rPr lang="en-US" altLang="zh-CN" sz="2000">
                        <a:solidFill>
                          <a:prstClr val="black"/>
                        </a:solidFill>
                        <a:latin typeface="Cambria Math" panose="02040503050406030204"/>
                      </a:rPr>
                      <m:t>,</m:t>
                    </m:r>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𝑦</m:t>
                        </m:r>
                      </m:e>
                      <m:sub>
                        <m:r>
                          <a:rPr lang="en-US" altLang="zh-CN" sz="2000">
                            <a:solidFill>
                              <a:prstClr val="black"/>
                            </a:solidFill>
                            <a:latin typeface="Cambria Math" panose="02040503050406030204"/>
                          </a:rPr>
                          <m:t>𝑛</m:t>
                        </m:r>
                      </m:sub>
                    </m:sSub>
                    <m:r>
                      <a:rPr lang="en-US" altLang="zh-CN" sz="2000">
                        <a:solidFill>
                          <a:prstClr val="black"/>
                        </a:solidFill>
                        <a:latin typeface="Cambria Math" panose="02040503050406030204"/>
                      </a:rPr>
                      <m:t>)}</m:t>
                    </m:r>
                  </m:oMath>
                </a14:m>
                <a:r>
                  <a:rPr lang="zh-CN" altLang="en-US" sz="2000" dirty="0">
                    <a:solidFill>
                      <a:prstClr val="black"/>
                    </a:solidFill>
                    <a:latin typeface="+mn-ea"/>
                  </a:rPr>
                  <a:t>，其中</a:t>
                </a:r>
                <a14:m>
                  <m:oMath xmlns:m="http://schemas.openxmlformats.org/officeDocument/2006/math">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𝑦</m:t>
                        </m:r>
                      </m:e>
                      <m:sub>
                        <m:r>
                          <a:rPr lang="en-US" altLang="zh-CN" sz="2000">
                            <a:solidFill>
                              <a:prstClr val="black"/>
                            </a:solidFill>
                            <a:latin typeface="Cambria Math" panose="02040503050406030204"/>
                          </a:rPr>
                          <m:t>𝑖</m:t>
                        </m:r>
                      </m:sub>
                    </m:sSub>
                    <m:r>
                      <a:rPr lang="zh-CN" altLang="en-US" sz="2000">
                        <a:solidFill>
                          <a:prstClr val="black"/>
                        </a:solidFill>
                        <a:latin typeface="Cambria Math" panose="02040503050406030204"/>
                      </a:rPr>
                      <m:t>𝜖</m:t>
                    </m:r>
                    <m:d>
                      <m:dPr>
                        <m:begChr m:val="{"/>
                        <m:endChr m:val="}"/>
                        <m:ctrlPr>
                          <a:rPr lang="en-US" altLang="zh-CN" sz="2000" i="1">
                            <a:solidFill>
                              <a:prstClr val="black"/>
                            </a:solidFill>
                            <a:latin typeface="Cambria Math" panose="02040503050406030204"/>
                          </a:rPr>
                        </m:ctrlPr>
                      </m:dPr>
                      <m:e>
                        <m:r>
                          <a:rPr lang="en-US" altLang="zh-CN" sz="2000">
                            <a:solidFill>
                              <a:prstClr val="black"/>
                            </a:solidFill>
                            <a:latin typeface="Cambria Math" panose="02040503050406030204"/>
                          </a:rPr>
                          <m:t>−</m:t>
                        </m:r>
                        <m:r>
                          <a:rPr lang="en-US" altLang="zh-CN" sz="2000">
                            <a:solidFill>
                              <a:prstClr val="black"/>
                            </a:solidFill>
                            <a:latin typeface="Cambria Math" panose="02040503050406030204"/>
                          </a:rPr>
                          <m:t>1</m:t>
                        </m:r>
                        <m:r>
                          <a:rPr lang="en-US" altLang="zh-CN" sz="2000">
                            <a:solidFill>
                              <a:prstClr val="black"/>
                            </a:solidFill>
                            <a:latin typeface="Cambria Math" panose="02040503050406030204"/>
                          </a:rPr>
                          <m:t>,+</m:t>
                        </m:r>
                        <m:r>
                          <a:rPr lang="en-US" altLang="zh-CN" sz="2000">
                            <a:solidFill>
                              <a:prstClr val="black"/>
                            </a:solidFill>
                            <a:latin typeface="Cambria Math" panose="02040503050406030204"/>
                          </a:rPr>
                          <m:t>1</m:t>
                        </m:r>
                      </m:e>
                    </m:d>
                  </m:oMath>
                </a14:m>
                <a:r>
                  <a:rPr lang="zh-CN" altLang="en-US" sz="2000" dirty="0">
                    <a:solidFill>
                      <a:prstClr val="black"/>
                    </a:solidFill>
                    <a:latin typeface="+mn-ea"/>
                  </a:rPr>
                  <a:t>，由 </a:t>
                </a:r>
                <a:r>
                  <a:rPr lang="en-US" altLang="zh-CN" sz="2000" dirty="0">
                    <a:solidFill>
                      <a:prstClr val="black"/>
                    </a:solidFill>
                    <a:latin typeface="+mn-ea"/>
                  </a:rPr>
                  <a:t>AdaBoost </a:t>
                </a:r>
                <a:r>
                  <a:rPr lang="zh-CN" altLang="en-US" sz="2000" dirty="0">
                    <a:solidFill>
                      <a:prstClr val="black"/>
                    </a:solidFill>
                    <a:latin typeface="+mn-ea"/>
                  </a:rPr>
                  <a:t>集成学习算法构造集成模型的基本步骤</a:t>
                </a:r>
                <a:r>
                  <a:rPr lang="zh-CN" altLang="en-US" sz="2000" dirty="0" smtClean="0">
                    <a:solidFill>
                      <a:prstClr val="black"/>
                    </a:solidFill>
                    <a:latin typeface="+mn-ea"/>
                  </a:rPr>
                  <a:t>如下</a:t>
                </a:r>
                <a:endParaRPr lang="en-US" altLang="zh-CN" sz="2000" dirty="0" smtClean="0">
                  <a:solidFill>
                    <a:prstClr val="black"/>
                  </a:solidFill>
                  <a:latin typeface="+mn-ea"/>
                </a:endParaRPr>
              </a:p>
              <a:p>
                <a:pPr marL="914400" lvl="2" indent="0">
                  <a:buNone/>
                </a:pPr>
                <a:endParaRPr lang="en-US" altLang="zh-CN" sz="1800" dirty="0">
                  <a:solidFill>
                    <a:prstClr val="black"/>
                  </a:solidFill>
                  <a:latin typeface="+mn-ea"/>
                </a:endParaRPr>
              </a:p>
              <a:p>
                <a:pPr marL="914400" lvl="2" indent="0">
                  <a:buNone/>
                </a:pPr>
                <a:endParaRPr lang="zh-CN" altLang="en-US" sz="2000" dirty="0">
                  <a:latin typeface="+mn-ea"/>
                </a:endParaRPr>
              </a:p>
            </p:txBody>
          </p:sp>
        </mc:Choice>
        <mc:Fallback>
          <p:sp>
            <p:nvSpPr>
              <p:cNvPr id="3" name="副标题 2"/>
              <p:cNvSpPr>
                <a:spLocks noRot="1" noChangeAspect="1" noMove="1" noResize="1" noEditPoints="1" noAdjustHandles="1" noChangeArrowheads="1" noChangeShapeType="1" noTextEdit="1"/>
              </p:cNvSpPr>
              <p:nvPr>
                <p:ph type="subTitle" idx="4294967295"/>
              </p:nvPr>
            </p:nvSpPr>
            <p:spPr>
              <a:xfrm>
                <a:off x="395536" y="1124744"/>
                <a:ext cx="8352928" cy="5256584"/>
              </a:xfrm>
              <a:prstGeom prst="rect">
                <a:avLst/>
              </a:prstGeom>
              <a:blipFill rotWithShape="1">
                <a:blip r:embed="rId1"/>
                <a:stretch>
                  <a:fillRect l="-7" t="-3" r="1" b="4"/>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en-US" altLang="zh-CN" b="1" dirty="0" err="1">
                <a:latin typeface="黑体" panose="02010609060101010101" pitchFamily="49" charset="-122"/>
                <a:ea typeface="黑体" panose="02010609060101010101" pitchFamily="49" charset="-122"/>
              </a:rPr>
              <a:t>Adaboost</a:t>
            </a:r>
            <a:r>
              <a:rPr lang="zh-CN" altLang="en-US" b="1" dirty="0">
                <a:latin typeface="黑体" panose="02010609060101010101" pitchFamily="49" charset="-122"/>
                <a:ea typeface="黑体" panose="02010609060101010101" pitchFamily="49" charset="-122"/>
              </a:rPr>
              <a:t>学习算法</a:t>
            </a:r>
            <a:endParaRPr lang="en-US" altLang="zh-CN" b="1"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smtClean="0">
                    <a:latin typeface="黑体" panose="02010609060101010101" pitchFamily="49" charset="-122"/>
                    <a:ea typeface="黑体" panose="02010609060101010101" pitchFamily="49" charset="-122"/>
                  </a:rPr>
                  <a:t>算法过程</a:t>
                </a:r>
                <a:endParaRPr lang="en-US" altLang="zh-CN" sz="2800" b="1" dirty="0">
                  <a:latin typeface="黑体" panose="02010609060101010101" pitchFamily="49" charset="-122"/>
                  <a:ea typeface="黑体" panose="02010609060101010101" pitchFamily="49" charset="-122"/>
                </a:endParaRPr>
              </a:p>
              <a:p>
                <a:pPr marL="914400" lvl="2" indent="0">
                  <a:buNone/>
                </a:pPr>
                <a:r>
                  <a:rPr lang="zh-CN" altLang="en-US" sz="1600" dirty="0" smtClean="0">
                    <a:solidFill>
                      <a:prstClr val="black"/>
                    </a:solidFill>
                    <a:latin typeface="+mn-ea"/>
                  </a:rPr>
                  <a:t>（</a:t>
                </a:r>
                <a:r>
                  <a:rPr lang="en-US" altLang="zh-CN" sz="1600" dirty="0">
                    <a:solidFill>
                      <a:prstClr val="black"/>
                    </a:solidFill>
                    <a:latin typeface="+mn-ea"/>
                  </a:rPr>
                  <a:t>1</a:t>
                </a:r>
                <a:r>
                  <a:rPr lang="zh-CN" altLang="en-US" sz="1600" dirty="0">
                    <a:solidFill>
                      <a:prstClr val="black"/>
                    </a:solidFill>
                    <a:latin typeface="+mn-ea"/>
                  </a:rPr>
                  <a:t>）令</a:t>
                </a:r>
                <a14:m>
                  <m:oMath xmlns:m="http://schemas.openxmlformats.org/officeDocument/2006/math">
                    <m:r>
                      <a:rPr lang="en-US" altLang="zh-CN" sz="1600">
                        <a:solidFill>
                          <a:prstClr val="black"/>
                        </a:solidFill>
                        <a:latin typeface="Cambria Math" panose="02040503050406030204"/>
                      </a:rPr>
                      <m:t>𝑖</m:t>
                    </m:r>
                    <m:r>
                      <a:rPr lang="en-US" altLang="zh-CN" sz="1600">
                        <a:solidFill>
                          <a:prstClr val="black"/>
                        </a:solidFill>
                        <a:latin typeface="Cambria Math" panose="02040503050406030204"/>
                      </a:rPr>
                      <m:t>=</m:t>
                    </m:r>
                    <m:r>
                      <a:rPr lang="en-US" altLang="zh-CN" sz="1600">
                        <a:solidFill>
                          <a:prstClr val="black"/>
                        </a:solidFill>
                        <a:latin typeface="Cambria Math" panose="02040503050406030204"/>
                      </a:rPr>
                      <m:t>1</m:t>
                    </m:r>
                  </m:oMath>
                </a14:m>
                <a:r>
                  <a:rPr lang="zh-CN" altLang="en-US" sz="1600" dirty="0">
                    <a:solidFill>
                      <a:prstClr val="black"/>
                    </a:solidFill>
                    <a:latin typeface="+mn-ea"/>
                  </a:rPr>
                  <a:t>并设定弱学习器的数目</a:t>
                </a:r>
                <a14:m>
                  <m:oMath xmlns:m="http://schemas.openxmlformats.org/officeDocument/2006/math">
                    <m:r>
                      <a:rPr lang="en-US" altLang="zh-CN" sz="1600">
                        <a:solidFill>
                          <a:prstClr val="black"/>
                        </a:solidFill>
                        <a:latin typeface="Cambria Math" panose="02040503050406030204"/>
                      </a:rPr>
                      <m:t>𝑚</m:t>
                    </m:r>
                  </m:oMath>
                </a14:m>
                <a:r>
                  <a:rPr lang="zh-CN" altLang="en-US" sz="1600" dirty="0">
                    <a:solidFill>
                      <a:prstClr val="black"/>
                    </a:solidFill>
                    <a:latin typeface="+mn-ea"/>
                  </a:rPr>
                  <a:t>。使用均匀分布初始化训练样本集的权重分布，令</a:t>
                </a:r>
                <a14:m>
                  <m:oMath xmlns:m="http://schemas.openxmlformats.org/officeDocument/2006/math">
                    <m:r>
                      <a:rPr lang="en-US" altLang="zh-CN" sz="1600">
                        <a:solidFill>
                          <a:prstClr val="black"/>
                        </a:solidFill>
                        <a:latin typeface="Cambria Math" panose="02040503050406030204"/>
                      </a:rPr>
                      <m:t>𝑛</m:t>
                    </m:r>
                  </m:oMath>
                </a14:m>
                <a:r>
                  <a:rPr lang="zh-CN" altLang="en-US" sz="1600" dirty="0">
                    <a:solidFill>
                      <a:prstClr val="black"/>
                    </a:solidFill>
                    <a:latin typeface="+mn-ea"/>
                  </a:rPr>
                  <a:t>维向量</a:t>
                </a:r>
                <a14:m>
                  <m:oMath xmlns:m="http://schemas.openxmlformats.org/officeDocument/2006/math">
                    <m:sSup>
                      <m:sSupPr>
                        <m:ctrlPr>
                          <a:rPr lang="en-US" altLang="zh-CN" sz="1600" i="1">
                            <a:solidFill>
                              <a:prstClr val="black"/>
                            </a:solidFill>
                            <a:latin typeface="Cambria Math" panose="02040503050406030204"/>
                          </a:rPr>
                        </m:ctrlPr>
                      </m:sSupPr>
                      <m:e>
                        <m:r>
                          <a:rPr lang="en-US" altLang="zh-CN" sz="1600">
                            <a:solidFill>
                              <a:prstClr val="black"/>
                            </a:solidFill>
                            <a:latin typeface="Cambria Math" panose="02040503050406030204"/>
                          </a:rPr>
                          <m:t>𝑤</m:t>
                        </m:r>
                      </m:e>
                      <m:sup>
                        <m:r>
                          <a:rPr lang="en-US" altLang="zh-CN" sz="1600">
                            <a:solidFill>
                              <a:prstClr val="black"/>
                            </a:solidFill>
                            <a:latin typeface="Cambria Math" panose="02040503050406030204"/>
                          </a:rPr>
                          <m:t>𝑖</m:t>
                        </m:r>
                      </m:sup>
                    </m:sSup>
                  </m:oMath>
                </a14:m>
                <a:r>
                  <a:rPr lang="zh-CN" altLang="en-US" sz="1600" dirty="0">
                    <a:solidFill>
                      <a:prstClr val="black"/>
                    </a:solidFill>
                    <a:latin typeface="+mn-ea"/>
                  </a:rPr>
                  <a:t>表示第</a:t>
                </a:r>
                <a14:m>
                  <m:oMath xmlns:m="http://schemas.openxmlformats.org/officeDocument/2006/math">
                    <m:r>
                      <a:rPr lang="en-US" altLang="zh-CN" sz="1600">
                        <a:solidFill>
                          <a:prstClr val="black"/>
                        </a:solidFill>
                        <a:latin typeface="Cambria Math" panose="02040503050406030204"/>
                      </a:rPr>
                      <m:t>𝑖</m:t>
                    </m:r>
                  </m:oMath>
                </a14:m>
                <a:r>
                  <a:rPr lang="zh-CN" altLang="en-US" sz="1600" dirty="0">
                    <a:solidFill>
                      <a:prstClr val="black"/>
                    </a:solidFill>
                    <a:latin typeface="+mn-ea"/>
                  </a:rPr>
                  <a:t>次需更新的样本权重，则有：</a:t>
                </a:r>
                <a14:m>
                  <m:oMath xmlns:m="http://schemas.openxmlformats.org/officeDocument/2006/math">
                    <m:sSup>
                      <m:sSupPr>
                        <m:ctrlPr>
                          <a:rPr lang="en-US" altLang="zh-CN" sz="1600" i="1">
                            <a:solidFill>
                              <a:prstClr val="black"/>
                            </a:solidFill>
                            <a:latin typeface="Cambria Math" panose="02040503050406030204"/>
                          </a:rPr>
                        </m:ctrlPr>
                      </m:sSupPr>
                      <m:e>
                        <m:r>
                          <a:rPr lang="en-US" altLang="zh-CN" sz="1600">
                            <a:solidFill>
                              <a:prstClr val="black"/>
                            </a:solidFill>
                            <a:latin typeface="Cambria Math" panose="02040503050406030204"/>
                          </a:rPr>
                          <m:t>𝑤</m:t>
                        </m:r>
                      </m:e>
                      <m:sup>
                        <m:r>
                          <a:rPr lang="en-US" altLang="zh-CN" sz="1600">
                            <a:solidFill>
                              <a:prstClr val="black"/>
                            </a:solidFill>
                            <a:latin typeface="Cambria Math" panose="02040503050406030204"/>
                          </a:rPr>
                          <m:t>1</m:t>
                        </m:r>
                      </m:sup>
                    </m:sSup>
                    <m:r>
                      <a:rPr lang="en-US" altLang="zh-CN" sz="1600">
                        <a:solidFill>
                          <a:prstClr val="black"/>
                        </a:solidFill>
                        <a:latin typeface="Cambria Math" panose="02040503050406030204"/>
                      </a:rPr>
                      <m:t>=</m:t>
                    </m:r>
                    <m:sSup>
                      <m:sSupPr>
                        <m:ctrlPr>
                          <a:rPr lang="en-US" altLang="zh-CN" sz="1600" i="1">
                            <a:solidFill>
                              <a:prstClr val="black"/>
                            </a:solidFill>
                            <a:latin typeface="Cambria Math" panose="02040503050406030204"/>
                          </a:rPr>
                        </m:ctrlPr>
                      </m:sSupPr>
                      <m:e>
                        <m:d>
                          <m:dPr>
                            <m:ctrlPr>
                              <a:rPr lang="en-US" altLang="zh-CN" sz="1600" i="1">
                                <a:solidFill>
                                  <a:prstClr val="black"/>
                                </a:solidFill>
                                <a:latin typeface="Cambria Math" panose="02040503050406030204"/>
                              </a:rPr>
                            </m:ctrlPr>
                          </m:dPr>
                          <m:e>
                            <m:sSub>
                              <m:sSubPr>
                                <m:ctrlPr>
                                  <a:rPr lang="en-US" altLang="zh-CN" sz="1600" i="1">
                                    <a:solidFill>
                                      <a:prstClr val="black"/>
                                    </a:solidFill>
                                    <a:latin typeface="Cambria Math" panose="02040503050406030204"/>
                                  </a:rPr>
                                </m:ctrlPr>
                              </m:sSubPr>
                              <m:e>
                                <m:r>
                                  <a:rPr lang="en-US" altLang="zh-CN" sz="1600">
                                    <a:solidFill>
                                      <a:prstClr val="black"/>
                                    </a:solidFill>
                                    <a:latin typeface="Cambria Math" panose="02040503050406030204"/>
                                  </a:rPr>
                                  <m:t>𝑤</m:t>
                                </m:r>
                              </m:e>
                              <m:sub>
                                <m:r>
                                  <a:rPr lang="en-US" altLang="zh-CN" sz="1600">
                                    <a:solidFill>
                                      <a:prstClr val="black"/>
                                    </a:solidFill>
                                    <a:latin typeface="Cambria Math" panose="02040503050406030204"/>
                                  </a:rPr>
                                  <m:t>𝑖</m:t>
                                </m:r>
                                <m:r>
                                  <a:rPr lang="en-US" altLang="zh-CN" sz="1600">
                                    <a:solidFill>
                                      <a:prstClr val="black"/>
                                    </a:solidFill>
                                    <a:latin typeface="Cambria Math" panose="02040503050406030204"/>
                                  </a:rPr>
                                  <m:t>1</m:t>
                                </m:r>
                              </m:sub>
                            </m:sSub>
                            <m:r>
                              <a:rPr lang="en-US" altLang="zh-CN" sz="1600">
                                <a:solidFill>
                                  <a:prstClr val="black"/>
                                </a:solidFill>
                                <a:latin typeface="Cambria Math" panose="02040503050406030204"/>
                              </a:rPr>
                              <m:t>,</m:t>
                            </m:r>
                            <m:sSub>
                              <m:sSubPr>
                                <m:ctrlPr>
                                  <a:rPr lang="en-US" altLang="zh-CN" sz="1600" i="1">
                                    <a:solidFill>
                                      <a:prstClr val="black"/>
                                    </a:solidFill>
                                    <a:latin typeface="Cambria Math" panose="02040503050406030204"/>
                                  </a:rPr>
                                </m:ctrlPr>
                              </m:sSubPr>
                              <m:e>
                                <m:r>
                                  <a:rPr lang="en-US" altLang="zh-CN" sz="1600">
                                    <a:solidFill>
                                      <a:prstClr val="black"/>
                                    </a:solidFill>
                                    <a:latin typeface="Cambria Math" panose="02040503050406030204"/>
                                  </a:rPr>
                                  <m:t>𝑤</m:t>
                                </m:r>
                              </m:e>
                              <m:sub>
                                <m:r>
                                  <a:rPr lang="en-US" altLang="zh-CN" sz="1600">
                                    <a:solidFill>
                                      <a:prstClr val="black"/>
                                    </a:solidFill>
                                    <a:latin typeface="Cambria Math" panose="02040503050406030204"/>
                                  </a:rPr>
                                  <m:t>𝑖</m:t>
                                </m:r>
                                <m:r>
                                  <a:rPr lang="en-US" altLang="zh-CN" sz="1600">
                                    <a:solidFill>
                                      <a:prstClr val="black"/>
                                    </a:solidFill>
                                    <a:latin typeface="Cambria Math" panose="02040503050406030204"/>
                                  </a:rPr>
                                  <m:t>2</m:t>
                                </m:r>
                              </m:sub>
                            </m:sSub>
                            <m:r>
                              <a:rPr lang="en-US" altLang="zh-CN" sz="1600">
                                <a:solidFill>
                                  <a:prstClr val="black"/>
                                </a:solidFill>
                                <a:latin typeface="Cambria Math" panose="02040503050406030204"/>
                              </a:rPr>
                              <m:t>,⋯,</m:t>
                            </m:r>
                            <m:sSub>
                              <m:sSubPr>
                                <m:ctrlPr>
                                  <a:rPr lang="en-US" altLang="zh-CN" sz="1600" i="1">
                                    <a:solidFill>
                                      <a:prstClr val="black"/>
                                    </a:solidFill>
                                    <a:latin typeface="Cambria Math" panose="02040503050406030204"/>
                                  </a:rPr>
                                </m:ctrlPr>
                              </m:sSubPr>
                              <m:e>
                                <m:r>
                                  <a:rPr lang="en-US" altLang="zh-CN" sz="1600">
                                    <a:solidFill>
                                      <a:prstClr val="black"/>
                                    </a:solidFill>
                                    <a:latin typeface="Cambria Math" panose="02040503050406030204"/>
                                  </a:rPr>
                                  <m:t>𝑤</m:t>
                                </m:r>
                              </m:e>
                              <m:sub>
                                <m:r>
                                  <a:rPr lang="en-US" altLang="zh-CN" sz="1600">
                                    <a:solidFill>
                                      <a:prstClr val="black"/>
                                    </a:solidFill>
                                    <a:latin typeface="Cambria Math" panose="02040503050406030204"/>
                                  </a:rPr>
                                  <m:t>𝑖𝑛</m:t>
                                </m:r>
                              </m:sub>
                            </m:sSub>
                          </m:e>
                        </m:d>
                      </m:e>
                      <m:sup>
                        <m:r>
                          <a:rPr lang="en-US" altLang="zh-CN" sz="1600">
                            <a:solidFill>
                              <a:prstClr val="black"/>
                            </a:solidFill>
                            <a:latin typeface="Cambria Math" panose="02040503050406030204"/>
                          </a:rPr>
                          <m:t>𝑇</m:t>
                        </m:r>
                      </m:sup>
                    </m:sSup>
                    <m:r>
                      <a:rPr lang="en-US" altLang="zh-CN" sz="1600">
                        <a:solidFill>
                          <a:prstClr val="black"/>
                        </a:solidFill>
                        <a:latin typeface="Cambria Math" panose="02040503050406030204"/>
                      </a:rPr>
                      <m:t>=</m:t>
                    </m:r>
                    <m:sSup>
                      <m:sSupPr>
                        <m:ctrlPr>
                          <a:rPr lang="en-US" altLang="zh-CN" sz="1600" i="1">
                            <a:solidFill>
                              <a:prstClr val="black"/>
                            </a:solidFill>
                            <a:latin typeface="Cambria Math" panose="02040503050406030204"/>
                          </a:rPr>
                        </m:ctrlPr>
                      </m:sSupPr>
                      <m:e>
                        <m:d>
                          <m:dPr>
                            <m:ctrlPr>
                              <a:rPr lang="en-US" altLang="zh-CN" sz="1600" i="1">
                                <a:solidFill>
                                  <a:prstClr val="black"/>
                                </a:solidFill>
                                <a:latin typeface="Cambria Math" panose="02040503050406030204"/>
                              </a:rPr>
                            </m:ctrlPr>
                          </m:dPr>
                          <m:e>
                            <m:f>
                              <m:fPr>
                                <m:ctrlPr>
                                  <a:rPr lang="en-US" altLang="zh-CN" sz="1600" i="1">
                                    <a:solidFill>
                                      <a:prstClr val="black"/>
                                    </a:solidFill>
                                    <a:latin typeface="Cambria Math" panose="02040503050406030204"/>
                                  </a:rPr>
                                </m:ctrlPr>
                              </m:fPr>
                              <m:num>
                                <m:r>
                                  <a:rPr lang="en-US" altLang="zh-CN" sz="1600">
                                    <a:solidFill>
                                      <a:prstClr val="black"/>
                                    </a:solidFill>
                                    <a:latin typeface="Cambria Math" panose="02040503050406030204"/>
                                  </a:rPr>
                                  <m:t>1</m:t>
                                </m:r>
                              </m:num>
                              <m:den>
                                <m:r>
                                  <a:rPr lang="en-US" altLang="zh-CN" sz="1600">
                                    <a:solidFill>
                                      <a:prstClr val="black"/>
                                    </a:solidFill>
                                    <a:latin typeface="Cambria Math" panose="02040503050406030204"/>
                                  </a:rPr>
                                  <m:t>𝑛</m:t>
                                </m:r>
                              </m:den>
                            </m:f>
                            <m:r>
                              <a:rPr lang="en-US" altLang="zh-CN" sz="1600">
                                <a:solidFill>
                                  <a:prstClr val="black"/>
                                </a:solidFill>
                                <a:latin typeface="Cambria Math" panose="02040503050406030204"/>
                              </a:rPr>
                              <m:t>,</m:t>
                            </m:r>
                            <m:f>
                              <m:fPr>
                                <m:ctrlPr>
                                  <a:rPr lang="en-US" altLang="zh-CN" sz="1600" i="1">
                                    <a:solidFill>
                                      <a:prstClr val="black"/>
                                    </a:solidFill>
                                    <a:latin typeface="Cambria Math" panose="02040503050406030204"/>
                                  </a:rPr>
                                </m:ctrlPr>
                              </m:fPr>
                              <m:num>
                                <m:r>
                                  <a:rPr lang="en-US" altLang="zh-CN" sz="1600">
                                    <a:solidFill>
                                      <a:prstClr val="black"/>
                                    </a:solidFill>
                                    <a:latin typeface="Cambria Math" panose="02040503050406030204"/>
                                  </a:rPr>
                                  <m:t>1</m:t>
                                </m:r>
                              </m:num>
                              <m:den>
                                <m:r>
                                  <a:rPr lang="en-US" altLang="zh-CN" sz="1600">
                                    <a:solidFill>
                                      <a:prstClr val="black"/>
                                    </a:solidFill>
                                    <a:latin typeface="Cambria Math" panose="02040503050406030204"/>
                                  </a:rPr>
                                  <m:t>𝑛</m:t>
                                </m:r>
                              </m:den>
                            </m:f>
                            <m:r>
                              <a:rPr lang="en-US" altLang="zh-CN" sz="1600">
                                <a:solidFill>
                                  <a:prstClr val="black"/>
                                </a:solidFill>
                                <a:latin typeface="Cambria Math" panose="02040503050406030204"/>
                              </a:rPr>
                              <m:t>,⋯,</m:t>
                            </m:r>
                            <m:f>
                              <m:fPr>
                                <m:ctrlPr>
                                  <a:rPr lang="en-US" altLang="zh-CN" sz="1600" i="1">
                                    <a:solidFill>
                                      <a:prstClr val="black"/>
                                    </a:solidFill>
                                    <a:latin typeface="Cambria Math" panose="02040503050406030204"/>
                                  </a:rPr>
                                </m:ctrlPr>
                              </m:fPr>
                              <m:num>
                                <m:r>
                                  <a:rPr lang="en-US" altLang="zh-CN" sz="1600">
                                    <a:solidFill>
                                      <a:prstClr val="black"/>
                                    </a:solidFill>
                                    <a:latin typeface="Cambria Math" panose="02040503050406030204"/>
                                  </a:rPr>
                                  <m:t>1</m:t>
                                </m:r>
                              </m:num>
                              <m:den>
                                <m:r>
                                  <a:rPr lang="en-US" altLang="zh-CN" sz="1600">
                                    <a:solidFill>
                                      <a:prstClr val="black"/>
                                    </a:solidFill>
                                    <a:latin typeface="Cambria Math" panose="02040503050406030204"/>
                                  </a:rPr>
                                  <m:t>𝑛</m:t>
                                </m:r>
                              </m:den>
                            </m:f>
                          </m:e>
                        </m:d>
                      </m:e>
                      <m:sup>
                        <m:r>
                          <a:rPr lang="en-US" altLang="zh-CN" sz="1600">
                            <a:solidFill>
                              <a:prstClr val="black"/>
                            </a:solidFill>
                            <a:latin typeface="Cambria Math" panose="02040503050406030204"/>
                          </a:rPr>
                          <m:t>𝑇</m:t>
                        </m:r>
                      </m:sup>
                    </m:sSup>
                  </m:oMath>
                </a14:m>
                <a:endParaRPr lang="en-US" altLang="zh-CN" sz="1600" dirty="0">
                  <a:solidFill>
                    <a:prstClr val="black"/>
                  </a:solidFill>
                  <a:latin typeface="+mn-ea"/>
                </a:endParaRPr>
              </a:p>
              <a:p>
                <a:pPr marL="914400" lvl="2" indent="0">
                  <a:buNone/>
                </a:pPr>
                <a:r>
                  <a:rPr lang="zh-CN" altLang="en-US" sz="1600" dirty="0">
                    <a:solidFill>
                      <a:prstClr val="black"/>
                    </a:solidFill>
                    <a:latin typeface="+mn-ea"/>
                  </a:rPr>
                  <a:t>（</a:t>
                </a:r>
                <a:r>
                  <a:rPr lang="en-US" altLang="zh-CN" sz="1600" dirty="0">
                    <a:solidFill>
                      <a:prstClr val="black"/>
                    </a:solidFill>
                    <a:latin typeface="+mn-ea"/>
                  </a:rPr>
                  <a:t>2</a:t>
                </a:r>
                <a:r>
                  <a:rPr lang="zh-CN" altLang="en-US" sz="1600" dirty="0">
                    <a:solidFill>
                      <a:prstClr val="black"/>
                    </a:solidFill>
                    <a:latin typeface="+mn-ea"/>
                  </a:rPr>
                  <a:t>）使用权重分布为</a:t>
                </a:r>
                <a14:m>
                  <m:oMath xmlns:m="http://schemas.openxmlformats.org/officeDocument/2006/math">
                    <m:sSup>
                      <m:sSupPr>
                        <m:ctrlPr>
                          <a:rPr lang="en-US" altLang="zh-CN" sz="1600" i="1">
                            <a:solidFill>
                              <a:prstClr val="black"/>
                            </a:solidFill>
                            <a:latin typeface="Cambria Math" panose="02040503050406030204"/>
                          </a:rPr>
                        </m:ctrlPr>
                      </m:sSupPr>
                      <m:e>
                        <m:r>
                          <a:rPr lang="en-US" altLang="zh-CN" sz="1600">
                            <a:solidFill>
                              <a:prstClr val="black"/>
                            </a:solidFill>
                            <a:latin typeface="Cambria Math" panose="02040503050406030204"/>
                          </a:rPr>
                          <m:t>𝑤</m:t>
                        </m:r>
                      </m:e>
                      <m:sup>
                        <m:r>
                          <a:rPr lang="en-US" altLang="zh-CN" sz="1600">
                            <a:solidFill>
                              <a:prstClr val="black"/>
                            </a:solidFill>
                            <a:latin typeface="Cambria Math" panose="02040503050406030204"/>
                          </a:rPr>
                          <m:t>𝑖</m:t>
                        </m:r>
                      </m:sup>
                    </m:sSup>
                  </m:oMath>
                </a14:m>
                <a:r>
                  <a:rPr lang="zh-CN" altLang="en-US" sz="1600" dirty="0">
                    <a:solidFill>
                      <a:prstClr val="black"/>
                    </a:solidFill>
                    <a:latin typeface="+mn-ea"/>
                  </a:rPr>
                  <a:t>的训练样本集</a:t>
                </a:r>
                <a14:m>
                  <m:oMath xmlns:m="http://schemas.openxmlformats.org/officeDocument/2006/math">
                    <m:sSub>
                      <m:sSubPr>
                        <m:ctrlPr>
                          <a:rPr lang="en-US" altLang="zh-CN" sz="1600" i="1">
                            <a:solidFill>
                              <a:prstClr val="black"/>
                            </a:solidFill>
                            <a:latin typeface="Cambria Math" panose="02040503050406030204"/>
                          </a:rPr>
                        </m:ctrlPr>
                      </m:sSubPr>
                      <m:e>
                        <m:r>
                          <a:rPr lang="en-US" altLang="zh-CN" sz="1600">
                            <a:solidFill>
                              <a:prstClr val="black"/>
                            </a:solidFill>
                            <a:latin typeface="Cambria Math" panose="02040503050406030204"/>
                          </a:rPr>
                          <m:t>𝐷</m:t>
                        </m:r>
                      </m:e>
                      <m:sub>
                        <m:r>
                          <a:rPr lang="en-US" altLang="zh-CN" sz="1600">
                            <a:solidFill>
                              <a:prstClr val="black"/>
                            </a:solidFill>
                            <a:latin typeface="Cambria Math" panose="02040503050406030204"/>
                          </a:rPr>
                          <m:t>𝑖</m:t>
                        </m:r>
                      </m:sub>
                    </m:sSub>
                  </m:oMath>
                </a14:m>
                <a:r>
                  <a:rPr lang="zh-CN" altLang="en-US" sz="1600" dirty="0">
                    <a:solidFill>
                      <a:prstClr val="black"/>
                    </a:solidFill>
                    <a:latin typeface="+mn-ea"/>
                  </a:rPr>
                  <a:t>学习得到第</a:t>
                </a:r>
                <a14:m>
                  <m:oMath xmlns:m="http://schemas.openxmlformats.org/officeDocument/2006/math">
                    <m:r>
                      <a:rPr lang="en-US" altLang="zh-CN" sz="1600">
                        <a:solidFill>
                          <a:prstClr val="black"/>
                        </a:solidFill>
                        <a:latin typeface="Cambria Math" panose="02040503050406030204"/>
                      </a:rPr>
                      <m:t>𝑖</m:t>
                    </m:r>
                  </m:oMath>
                </a14:m>
                <a:r>
                  <a:rPr lang="zh-CN" altLang="en-US" sz="1600" dirty="0">
                    <a:solidFill>
                      <a:prstClr val="black"/>
                    </a:solidFill>
                    <a:latin typeface="+mn-ea"/>
                  </a:rPr>
                  <a:t>个弱学习器</a:t>
                </a:r>
                <a14:m>
                  <m:oMath xmlns:m="http://schemas.openxmlformats.org/officeDocument/2006/math">
                    <m:sSub>
                      <m:sSubPr>
                        <m:ctrlPr>
                          <a:rPr lang="en-US" altLang="zh-CN" sz="1600" i="1">
                            <a:solidFill>
                              <a:prstClr val="black"/>
                            </a:solidFill>
                            <a:latin typeface="Cambria Math" panose="02040503050406030204"/>
                          </a:rPr>
                        </m:ctrlPr>
                      </m:sSubPr>
                      <m:e>
                        <m:r>
                          <a:rPr lang="en-US" altLang="zh-CN" sz="1600" i="1">
                            <a:solidFill>
                              <a:prstClr val="black"/>
                            </a:solidFill>
                            <a:latin typeface="Cambria Math" panose="02040503050406030204"/>
                          </a:rPr>
                          <m:t>𝑓</m:t>
                        </m:r>
                      </m:e>
                      <m:sub>
                        <m:r>
                          <a:rPr lang="en-US" altLang="zh-CN" sz="1600">
                            <a:solidFill>
                              <a:prstClr val="black"/>
                            </a:solidFill>
                            <a:latin typeface="Cambria Math" panose="02040503050406030204"/>
                          </a:rPr>
                          <m:t>𝑖</m:t>
                        </m:r>
                      </m:sub>
                    </m:sSub>
                  </m:oMath>
                </a14:m>
                <a:endParaRPr lang="en-US" altLang="zh-CN" sz="1600" dirty="0">
                  <a:solidFill>
                    <a:prstClr val="black"/>
                  </a:solidFill>
                  <a:latin typeface="+mn-ea"/>
                </a:endParaRPr>
              </a:p>
              <a:p>
                <a:pPr marL="914400" lvl="2" indent="0">
                  <a:buNone/>
                </a:pPr>
                <a:r>
                  <a:rPr lang="zh-CN" altLang="en-US" sz="1600" dirty="0">
                    <a:solidFill>
                      <a:prstClr val="black"/>
                    </a:solidFill>
                    <a:latin typeface="+mn-ea"/>
                  </a:rPr>
                  <a:t>（</a:t>
                </a:r>
                <a:r>
                  <a:rPr lang="en-US" altLang="zh-CN" sz="1600" dirty="0">
                    <a:solidFill>
                      <a:prstClr val="black"/>
                    </a:solidFill>
                    <a:latin typeface="+mn-ea"/>
                  </a:rPr>
                  <a:t>3</a:t>
                </a:r>
                <a:r>
                  <a:rPr lang="zh-CN" altLang="en-US" sz="1600" dirty="0">
                    <a:solidFill>
                      <a:prstClr val="black"/>
                    </a:solidFill>
                    <a:latin typeface="+mn-ea"/>
                  </a:rPr>
                  <a:t>）计算</a:t>
                </a:r>
                <a14:m>
                  <m:oMath xmlns:m="http://schemas.openxmlformats.org/officeDocument/2006/math">
                    <m:sSub>
                      <m:sSubPr>
                        <m:ctrlPr>
                          <a:rPr lang="en-US" altLang="zh-CN" sz="1600" i="1">
                            <a:solidFill>
                              <a:prstClr val="black"/>
                            </a:solidFill>
                            <a:latin typeface="Cambria Math" panose="02040503050406030204"/>
                          </a:rPr>
                        </m:ctrlPr>
                      </m:sSubPr>
                      <m:e>
                        <m:r>
                          <a:rPr lang="en-US" altLang="zh-CN" sz="1600" i="1">
                            <a:solidFill>
                              <a:prstClr val="black"/>
                            </a:solidFill>
                            <a:latin typeface="Cambria Math" panose="02040503050406030204"/>
                          </a:rPr>
                          <m:t>𝑓</m:t>
                        </m:r>
                      </m:e>
                      <m:sub>
                        <m:r>
                          <a:rPr lang="en-US" altLang="zh-CN" sz="1600">
                            <a:solidFill>
                              <a:prstClr val="black"/>
                            </a:solidFill>
                            <a:latin typeface="Cambria Math" panose="02040503050406030204"/>
                          </a:rPr>
                          <m:t>𝑖</m:t>
                        </m:r>
                      </m:sub>
                    </m:sSub>
                  </m:oMath>
                </a14:m>
                <a:r>
                  <a:rPr lang="zh-CN" altLang="en-US" sz="1600" dirty="0">
                    <a:solidFill>
                      <a:prstClr val="black"/>
                    </a:solidFill>
                    <a:latin typeface="+mn-ea"/>
                  </a:rPr>
                  <a:t>在训练样本集</a:t>
                </a:r>
                <a14:m>
                  <m:oMath xmlns:m="http://schemas.openxmlformats.org/officeDocument/2006/math">
                    <m:sSub>
                      <m:sSubPr>
                        <m:ctrlPr>
                          <a:rPr lang="en-US" altLang="zh-CN" sz="1600" i="1">
                            <a:solidFill>
                              <a:prstClr val="black"/>
                            </a:solidFill>
                            <a:latin typeface="Cambria Math" panose="02040503050406030204"/>
                          </a:rPr>
                        </m:ctrlPr>
                      </m:sSubPr>
                      <m:e>
                        <m:r>
                          <a:rPr lang="en-US" altLang="zh-CN" sz="1600">
                            <a:solidFill>
                              <a:prstClr val="black"/>
                            </a:solidFill>
                            <a:latin typeface="Cambria Math" panose="02040503050406030204"/>
                          </a:rPr>
                          <m:t>𝐷</m:t>
                        </m:r>
                      </m:e>
                      <m:sub>
                        <m:r>
                          <a:rPr lang="en-US" altLang="zh-CN" sz="1600">
                            <a:solidFill>
                              <a:prstClr val="black"/>
                            </a:solidFill>
                            <a:latin typeface="Cambria Math" panose="02040503050406030204"/>
                          </a:rPr>
                          <m:t>𝑖</m:t>
                        </m:r>
                      </m:sub>
                    </m:sSub>
                  </m:oMath>
                </a14:m>
                <a:r>
                  <a:rPr lang="zh-CN" altLang="en-US" sz="1600" dirty="0">
                    <a:solidFill>
                      <a:prstClr val="black"/>
                    </a:solidFill>
                    <a:latin typeface="+mn-ea"/>
                  </a:rPr>
                  <a:t>上的分类错误率</a:t>
                </a:r>
                <a14:m>
                  <m:oMath xmlns:m="http://schemas.openxmlformats.org/officeDocument/2006/math">
                    <m:sSub>
                      <m:sSubPr>
                        <m:ctrlPr>
                          <a:rPr lang="en-US" altLang="zh-CN" sz="1600" i="1">
                            <a:solidFill>
                              <a:prstClr val="black"/>
                            </a:solidFill>
                            <a:latin typeface="Cambria Math" panose="02040503050406030204"/>
                          </a:rPr>
                        </m:ctrlPr>
                      </m:sSubPr>
                      <m:e>
                        <m:r>
                          <a:rPr lang="en-US" altLang="zh-CN" sz="1600">
                            <a:solidFill>
                              <a:prstClr val="black"/>
                            </a:solidFill>
                            <a:latin typeface="Cambria Math" panose="02040503050406030204"/>
                          </a:rPr>
                          <m:t>𝑒</m:t>
                        </m:r>
                      </m:e>
                      <m:sub>
                        <m:r>
                          <a:rPr lang="en-US" altLang="zh-CN" sz="1600">
                            <a:solidFill>
                              <a:prstClr val="black"/>
                            </a:solidFill>
                            <a:latin typeface="Cambria Math" panose="02040503050406030204"/>
                          </a:rPr>
                          <m:t>𝑖</m:t>
                        </m:r>
                      </m:sub>
                    </m:sSub>
                  </m:oMath>
                </a14:m>
                <a:r>
                  <a:rPr lang="zh-CN" altLang="en-US" sz="1600" dirty="0">
                    <a:solidFill>
                      <a:prstClr val="black"/>
                    </a:solidFill>
                    <a:latin typeface="+mn-ea"/>
                  </a:rPr>
                  <a:t> ：</a:t>
                </a:r>
                <a:endParaRPr lang="en-US" altLang="zh-CN" sz="1600" dirty="0">
                  <a:solidFill>
                    <a:prstClr val="black"/>
                  </a:solidFill>
                  <a:latin typeface="+mn-ea"/>
                </a:endParaRPr>
              </a:p>
              <a:p>
                <a:pPr marL="0" indent="0">
                  <a:lnSpc>
                    <a:spcPct val="110000"/>
                  </a:lnSpc>
                  <a:spcBef>
                    <a:spcPct val="20000"/>
                  </a:spcBef>
                  <a:spcAft>
                    <a:spcPct val="20000"/>
                  </a:spcAft>
                  <a:buNone/>
                </a:pPr>
                <a14:m>
                  <m:oMathPara xmlns:m="http://schemas.openxmlformats.org/officeDocument/2006/math">
                    <m:oMathParaPr>
                      <m:jc m:val="centerGroup"/>
                    </m:oMathParaPr>
                    <m:oMath xmlns:m="http://schemas.openxmlformats.org/officeDocument/2006/math">
                      <m:sSub>
                        <m:sSubPr>
                          <m:ctrlPr>
                            <a:rPr lang="en-US" altLang="zh-CN" sz="1600" i="1">
                              <a:solidFill>
                                <a:prstClr val="black"/>
                              </a:solidFill>
                              <a:latin typeface="Cambria Math" panose="02040503050406030204"/>
                            </a:rPr>
                          </m:ctrlPr>
                        </m:sSubPr>
                        <m:e>
                          <m:r>
                            <a:rPr lang="en-US" altLang="zh-CN" sz="1600">
                              <a:solidFill>
                                <a:prstClr val="black"/>
                              </a:solidFill>
                              <a:latin typeface="Cambria Math" panose="02040503050406030204"/>
                            </a:rPr>
                            <m:t>𝑒</m:t>
                          </m:r>
                        </m:e>
                        <m:sub>
                          <m:r>
                            <a:rPr lang="en-US" altLang="zh-CN" sz="1600">
                              <a:solidFill>
                                <a:prstClr val="black"/>
                              </a:solidFill>
                              <a:latin typeface="Cambria Math" panose="02040503050406030204"/>
                            </a:rPr>
                            <m:t>𝑖</m:t>
                          </m:r>
                        </m:sub>
                      </m:sSub>
                      <m:r>
                        <a:rPr lang="en-US" altLang="zh-CN" sz="1600">
                          <a:solidFill>
                            <a:prstClr val="black"/>
                          </a:solidFill>
                          <a:latin typeface="Cambria Math" panose="02040503050406030204"/>
                        </a:rPr>
                        <m:t>=</m:t>
                      </m:r>
                      <m:nary>
                        <m:naryPr>
                          <m:chr m:val="∑"/>
                          <m:ctrlPr>
                            <a:rPr lang="en-US" altLang="zh-CN" sz="1600" i="1">
                              <a:solidFill>
                                <a:prstClr val="black"/>
                              </a:solidFill>
                              <a:latin typeface="Cambria Math" panose="02040503050406030204"/>
                            </a:rPr>
                          </m:ctrlPr>
                        </m:naryPr>
                        <m:sub>
                          <m:r>
                            <m:rPr>
                              <m:brk m:alnAt="23"/>
                            </m:rPr>
                            <a:rPr lang="en-US" altLang="zh-CN" sz="1600">
                              <a:solidFill>
                                <a:prstClr val="black"/>
                              </a:solidFill>
                              <a:latin typeface="Cambria Math" panose="02040503050406030204"/>
                            </a:rPr>
                            <m:t>𝑘</m:t>
                          </m:r>
                          <m:r>
                            <a:rPr lang="en-US" altLang="zh-CN" sz="1600">
                              <a:solidFill>
                                <a:prstClr val="black"/>
                              </a:solidFill>
                              <a:latin typeface="Cambria Math" panose="02040503050406030204"/>
                            </a:rPr>
                            <m:t>=</m:t>
                          </m:r>
                          <m:r>
                            <a:rPr lang="en-US" altLang="zh-CN" sz="1600">
                              <a:solidFill>
                                <a:prstClr val="black"/>
                              </a:solidFill>
                              <a:latin typeface="Cambria Math" panose="02040503050406030204"/>
                            </a:rPr>
                            <m:t>1</m:t>
                          </m:r>
                        </m:sub>
                        <m:sup>
                          <m:r>
                            <a:rPr lang="en-US" altLang="zh-CN" sz="1600">
                              <a:solidFill>
                                <a:prstClr val="black"/>
                              </a:solidFill>
                              <a:latin typeface="Cambria Math" panose="02040503050406030204"/>
                            </a:rPr>
                            <m:t>𝑛</m:t>
                          </m:r>
                        </m:sup>
                        <m:e>
                          <m:sSub>
                            <m:sSubPr>
                              <m:ctrlPr>
                                <a:rPr lang="en-US" altLang="zh-CN" sz="1600" i="1">
                                  <a:solidFill>
                                    <a:prstClr val="black"/>
                                  </a:solidFill>
                                  <a:latin typeface="Cambria Math" panose="02040503050406030204"/>
                                </a:rPr>
                              </m:ctrlPr>
                            </m:sSubPr>
                            <m:e>
                              <m:r>
                                <a:rPr lang="en-US" altLang="zh-CN" sz="1600">
                                  <a:solidFill>
                                    <a:prstClr val="black"/>
                                  </a:solidFill>
                                  <a:latin typeface="Cambria Math" panose="02040503050406030204"/>
                                </a:rPr>
                                <m:t>𝑤</m:t>
                              </m:r>
                            </m:e>
                            <m:sub>
                              <m:r>
                                <a:rPr lang="en-US" altLang="zh-CN" sz="1600">
                                  <a:solidFill>
                                    <a:prstClr val="black"/>
                                  </a:solidFill>
                                  <a:latin typeface="Cambria Math" panose="02040503050406030204"/>
                                </a:rPr>
                                <m:t>𝑖𝑘</m:t>
                              </m:r>
                            </m:sub>
                          </m:sSub>
                          <m:r>
                            <a:rPr lang="en-US" altLang="zh-CN" sz="1600">
                              <a:solidFill>
                                <a:prstClr val="black"/>
                              </a:solidFill>
                              <a:latin typeface="Cambria Math" panose="02040503050406030204"/>
                            </a:rPr>
                            <m:t>𝐼</m:t>
                          </m:r>
                          <m:r>
                            <a:rPr lang="en-US" altLang="zh-CN" sz="1600">
                              <a:solidFill>
                                <a:prstClr val="black"/>
                              </a:solidFill>
                              <a:latin typeface="Cambria Math" panose="02040503050406030204"/>
                            </a:rPr>
                            <m:t>(</m:t>
                          </m:r>
                          <m:sSub>
                            <m:sSubPr>
                              <m:ctrlPr>
                                <a:rPr lang="en-US" altLang="zh-CN" sz="1600" i="1">
                                  <a:solidFill>
                                    <a:prstClr val="black"/>
                                  </a:solidFill>
                                  <a:latin typeface="Cambria Math" panose="02040503050406030204"/>
                                </a:rPr>
                              </m:ctrlPr>
                            </m:sSubPr>
                            <m:e>
                              <m:r>
                                <a:rPr lang="en-US" altLang="zh-CN" sz="1600" i="1">
                                  <a:solidFill>
                                    <a:prstClr val="black"/>
                                  </a:solidFill>
                                  <a:latin typeface="Cambria Math" panose="02040503050406030204"/>
                                </a:rPr>
                                <m:t>𝑓</m:t>
                              </m:r>
                            </m:e>
                            <m:sub>
                              <m:r>
                                <a:rPr lang="en-US" altLang="zh-CN" sz="1600">
                                  <a:solidFill>
                                    <a:prstClr val="black"/>
                                  </a:solidFill>
                                  <a:latin typeface="Cambria Math" panose="02040503050406030204"/>
                                </a:rPr>
                                <m:t>𝑖</m:t>
                              </m:r>
                            </m:sub>
                          </m:sSub>
                          <m:r>
                            <a:rPr lang="en-US" altLang="zh-CN" sz="1600">
                              <a:solidFill>
                                <a:prstClr val="black"/>
                              </a:solidFill>
                              <a:latin typeface="Cambria Math" panose="02040503050406030204"/>
                            </a:rPr>
                            <m:t>(</m:t>
                          </m:r>
                          <m:sSub>
                            <m:sSubPr>
                              <m:ctrlPr>
                                <a:rPr lang="en-US" altLang="zh-CN" sz="1600" i="1">
                                  <a:solidFill>
                                    <a:prstClr val="black"/>
                                  </a:solidFill>
                                  <a:latin typeface="Cambria Math" panose="02040503050406030204"/>
                                </a:rPr>
                              </m:ctrlPr>
                            </m:sSubPr>
                            <m:e>
                              <m:r>
                                <a:rPr lang="en-US" altLang="zh-CN" sz="1600">
                                  <a:solidFill>
                                    <a:prstClr val="black"/>
                                  </a:solidFill>
                                  <a:latin typeface="Cambria Math" panose="02040503050406030204"/>
                                </a:rPr>
                                <m:t>𝑋</m:t>
                              </m:r>
                            </m:e>
                            <m:sub>
                              <m:r>
                                <a:rPr lang="en-US" altLang="zh-CN" sz="1600">
                                  <a:solidFill>
                                    <a:prstClr val="black"/>
                                  </a:solidFill>
                                  <a:latin typeface="Cambria Math" panose="02040503050406030204"/>
                                </a:rPr>
                                <m:t>𝑘</m:t>
                              </m:r>
                            </m:sub>
                          </m:sSub>
                          <m:r>
                            <a:rPr lang="en-US" altLang="zh-CN" sz="1600">
                              <a:solidFill>
                                <a:prstClr val="black"/>
                              </a:solidFill>
                              <a:latin typeface="Cambria Math" panose="02040503050406030204"/>
                            </a:rPr>
                            <m:t>)≠</m:t>
                          </m:r>
                          <m:sSub>
                            <m:sSubPr>
                              <m:ctrlPr>
                                <a:rPr lang="en-US" altLang="zh-CN" sz="1600" i="1">
                                  <a:solidFill>
                                    <a:prstClr val="black"/>
                                  </a:solidFill>
                                  <a:latin typeface="Cambria Math" panose="02040503050406030204"/>
                                </a:rPr>
                              </m:ctrlPr>
                            </m:sSubPr>
                            <m:e>
                              <m:r>
                                <a:rPr lang="en-US" altLang="zh-CN" sz="1600">
                                  <a:solidFill>
                                    <a:prstClr val="black"/>
                                  </a:solidFill>
                                  <a:latin typeface="Cambria Math" panose="02040503050406030204"/>
                                </a:rPr>
                                <m:t>𝑦</m:t>
                              </m:r>
                            </m:e>
                            <m:sub>
                              <m:r>
                                <a:rPr lang="en-US" altLang="zh-CN" sz="1600">
                                  <a:solidFill>
                                    <a:prstClr val="black"/>
                                  </a:solidFill>
                                  <a:latin typeface="Cambria Math" panose="02040503050406030204"/>
                                </a:rPr>
                                <m:t>𝑘</m:t>
                              </m:r>
                            </m:sub>
                          </m:sSub>
                          <m:r>
                            <a:rPr lang="en-US" altLang="zh-CN" sz="1600">
                              <a:solidFill>
                                <a:prstClr val="black"/>
                              </a:solidFill>
                              <a:latin typeface="Cambria Math" panose="02040503050406030204"/>
                            </a:rPr>
                            <m:t>)</m:t>
                          </m:r>
                        </m:e>
                      </m:nary>
                    </m:oMath>
                  </m:oMathPara>
                </a14:m>
                <a:endParaRPr lang="en-US" altLang="zh-CN" sz="1600" dirty="0">
                  <a:solidFill>
                    <a:prstClr val="black"/>
                  </a:solidFill>
                  <a:latin typeface="+mn-ea"/>
                </a:endParaRPr>
              </a:p>
              <a:p>
                <a:pPr marL="914400" lvl="2" indent="0">
                  <a:buNone/>
                </a:pPr>
                <a:r>
                  <a:rPr lang="zh-CN" altLang="en-US" sz="1600" dirty="0">
                    <a:solidFill>
                      <a:prstClr val="black"/>
                    </a:solidFill>
                    <a:latin typeface="+mn-ea"/>
                  </a:rPr>
                  <a:t>（</a:t>
                </a:r>
                <a:r>
                  <a:rPr lang="en-US" altLang="zh-CN" sz="1600" dirty="0">
                    <a:solidFill>
                      <a:prstClr val="black"/>
                    </a:solidFill>
                    <a:latin typeface="+mn-ea"/>
                  </a:rPr>
                  <a:t>4</a:t>
                </a:r>
                <a:r>
                  <a:rPr lang="zh-CN" altLang="en-US" sz="1600" dirty="0">
                    <a:solidFill>
                      <a:prstClr val="black"/>
                    </a:solidFill>
                    <a:latin typeface="+mn-ea"/>
                  </a:rPr>
                  <a:t>）确定弱学习器</a:t>
                </a:r>
                <a14:m>
                  <m:oMath xmlns:m="http://schemas.openxmlformats.org/officeDocument/2006/math">
                    <m:sSub>
                      <m:sSubPr>
                        <m:ctrlPr>
                          <a:rPr lang="en-US" altLang="zh-CN" sz="1600" i="1">
                            <a:solidFill>
                              <a:prstClr val="black"/>
                            </a:solidFill>
                            <a:latin typeface="Cambria Math" panose="02040503050406030204"/>
                          </a:rPr>
                        </m:ctrlPr>
                      </m:sSubPr>
                      <m:e>
                        <m:r>
                          <a:rPr lang="en-US" altLang="zh-CN" sz="1600" b="0" i="1" smtClean="0">
                            <a:solidFill>
                              <a:prstClr val="black"/>
                            </a:solidFill>
                            <a:latin typeface="Cambria Math" panose="02040503050406030204"/>
                          </a:rPr>
                          <m:t>𝑓</m:t>
                        </m:r>
                      </m:e>
                      <m:sub>
                        <m:r>
                          <a:rPr lang="en-US" altLang="zh-CN" sz="1600">
                            <a:solidFill>
                              <a:prstClr val="black"/>
                            </a:solidFill>
                            <a:latin typeface="Cambria Math" panose="02040503050406030204"/>
                          </a:rPr>
                          <m:t>𝑖</m:t>
                        </m:r>
                      </m:sub>
                    </m:sSub>
                  </m:oMath>
                </a14:m>
                <a:r>
                  <a:rPr lang="zh-CN" altLang="en-US" sz="1600" dirty="0">
                    <a:solidFill>
                      <a:prstClr val="black"/>
                    </a:solidFill>
                    <a:latin typeface="+mn-ea"/>
                  </a:rPr>
                  <a:t>的组合权重</a:t>
                </a:r>
                <a14:m>
                  <m:oMath xmlns:m="http://schemas.openxmlformats.org/officeDocument/2006/math">
                    <m:sSub>
                      <m:sSubPr>
                        <m:ctrlPr>
                          <a:rPr lang="en-US" altLang="zh-CN" sz="1600" i="1">
                            <a:solidFill>
                              <a:prstClr val="black"/>
                            </a:solidFill>
                            <a:latin typeface="Cambria Math" panose="02040503050406030204"/>
                          </a:rPr>
                        </m:ctrlPr>
                      </m:sSubPr>
                      <m:e>
                        <m:r>
                          <a:rPr lang="zh-CN" altLang="en-US" sz="1600">
                            <a:solidFill>
                              <a:prstClr val="black"/>
                            </a:solidFill>
                            <a:latin typeface="Cambria Math" panose="02040503050406030204"/>
                          </a:rPr>
                          <m:t>𝛼</m:t>
                        </m:r>
                      </m:e>
                      <m:sub>
                        <m:r>
                          <a:rPr lang="en-US" altLang="zh-CN" sz="1600">
                            <a:solidFill>
                              <a:prstClr val="black"/>
                            </a:solidFill>
                            <a:latin typeface="Cambria Math" panose="02040503050406030204"/>
                          </a:rPr>
                          <m:t>𝑖</m:t>
                        </m:r>
                      </m:sub>
                    </m:sSub>
                  </m:oMath>
                </a14:m>
                <a:r>
                  <a:rPr lang="zh-CN" altLang="en-US" sz="1600" dirty="0">
                    <a:solidFill>
                      <a:prstClr val="black"/>
                    </a:solidFill>
                    <a:latin typeface="+mn-ea"/>
                  </a:rPr>
                  <a:t>。由于弱学习器</a:t>
                </a:r>
                <a14:m>
                  <m:oMath xmlns:m="http://schemas.openxmlformats.org/officeDocument/2006/math">
                    <m:sSub>
                      <m:sSubPr>
                        <m:ctrlPr>
                          <a:rPr lang="en-US" altLang="zh-CN" sz="1600" i="1">
                            <a:solidFill>
                              <a:prstClr val="black"/>
                            </a:solidFill>
                            <a:latin typeface="Cambria Math" panose="02040503050406030204"/>
                          </a:rPr>
                        </m:ctrlPr>
                      </m:sSubPr>
                      <m:e>
                        <m:r>
                          <a:rPr lang="en-US" altLang="zh-CN" sz="1600" b="0" i="1" smtClean="0">
                            <a:solidFill>
                              <a:prstClr val="black"/>
                            </a:solidFill>
                            <a:latin typeface="Cambria Math" panose="02040503050406030204"/>
                          </a:rPr>
                          <m:t>𝑓</m:t>
                        </m:r>
                      </m:e>
                      <m:sub>
                        <m:r>
                          <a:rPr lang="en-US" altLang="zh-CN" sz="1600" i="1">
                            <a:solidFill>
                              <a:prstClr val="black"/>
                            </a:solidFill>
                            <a:latin typeface="Cambria Math" panose="02040503050406030204"/>
                          </a:rPr>
                          <m:t>𝑖</m:t>
                        </m:r>
                      </m:sub>
                    </m:sSub>
                  </m:oMath>
                </a14:m>
                <a:r>
                  <a:rPr lang="zh-CN" altLang="en-US" sz="1600" dirty="0">
                    <a:solidFill>
                      <a:prstClr val="black"/>
                    </a:solidFill>
                    <a:latin typeface="+mn-ea"/>
                  </a:rPr>
                  <a:t>的权重取值应与其分类性能相关，对于分类错误率</a:t>
                </a:r>
                <a14:m>
                  <m:oMath xmlns:m="http://schemas.openxmlformats.org/officeDocument/2006/math">
                    <m:sSub>
                      <m:sSubPr>
                        <m:ctrlPr>
                          <a:rPr lang="en-US" altLang="zh-CN" sz="1600" i="1">
                            <a:solidFill>
                              <a:prstClr val="black"/>
                            </a:solidFill>
                            <a:latin typeface="Cambria Math" panose="02040503050406030204"/>
                          </a:rPr>
                        </m:ctrlPr>
                      </m:sSubPr>
                      <m:e>
                        <m:r>
                          <a:rPr lang="en-US" altLang="zh-CN" sz="1600">
                            <a:solidFill>
                              <a:prstClr val="black"/>
                            </a:solidFill>
                            <a:latin typeface="Cambria Math" panose="02040503050406030204"/>
                          </a:rPr>
                          <m:t>𝑒</m:t>
                        </m:r>
                      </m:e>
                      <m:sub>
                        <m:r>
                          <a:rPr lang="en-US" altLang="zh-CN" sz="1600">
                            <a:solidFill>
                              <a:prstClr val="black"/>
                            </a:solidFill>
                            <a:latin typeface="Cambria Math" panose="02040503050406030204"/>
                          </a:rPr>
                          <m:t>𝑖</m:t>
                        </m:r>
                      </m:sub>
                    </m:sSub>
                  </m:oMath>
                </a14:m>
                <a:r>
                  <a:rPr lang="zh-CN" altLang="en-US" sz="1600" dirty="0">
                    <a:solidFill>
                      <a:prstClr val="black"/>
                    </a:solidFill>
                    <a:latin typeface="+mn-ea"/>
                  </a:rPr>
                  <a:t>越小的</a:t>
                </a:r>
                <a14:m>
                  <m:oMath xmlns:m="http://schemas.openxmlformats.org/officeDocument/2006/math">
                    <m:sSub>
                      <m:sSubPr>
                        <m:ctrlPr>
                          <a:rPr lang="en-US" altLang="zh-CN" sz="1600" i="1">
                            <a:solidFill>
                              <a:prstClr val="black"/>
                            </a:solidFill>
                            <a:latin typeface="Cambria Math" panose="02040503050406030204"/>
                          </a:rPr>
                        </m:ctrlPr>
                      </m:sSubPr>
                      <m:e>
                        <m:r>
                          <a:rPr lang="en-US" altLang="zh-CN" sz="1600" b="0" i="1" smtClean="0">
                            <a:solidFill>
                              <a:prstClr val="black"/>
                            </a:solidFill>
                            <a:latin typeface="Cambria Math" panose="02040503050406030204"/>
                          </a:rPr>
                          <m:t>𝑓</m:t>
                        </m:r>
                      </m:e>
                      <m:sub>
                        <m:r>
                          <a:rPr lang="en-US" altLang="zh-CN" sz="1600">
                            <a:solidFill>
                              <a:prstClr val="black"/>
                            </a:solidFill>
                            <a:latin typeface="Cambria Math" panose="02040503050406030204"/>
                          </a:rPr>
                          <m:t>𝑖</m:t>
                        </m:r>
                      </m:sub>
                    </m:sSub>
                  </m:oMath>
                </a14:m>
                <a:r>
                  <a:rPr lang="zh-CN" altLang="en-US" sz="1600" dirty="0">
                    <a:solidFill>
                      <a:prstClr val="black"/>
                    </a:solidFill>
                    <a:latin typeface="+mn-ea"/>
                  </a:rPr>
                  <a:t>，则其权重</a:t>
                </a:r>
                <a14:m>
                  <m:oMath xmlns:m="http://schemas.openxmlformats.org/officeDocument/2006/math">
                    <m:sSub>
                      <m:sSubPr>
                        <m:ctrlPr>
                          <a:rPr lang="en-US" altLang="zh-CN" sz="1600" i="1">
                            <a:solidFill>
                              <a:prstClr val="black"/>
                            </a:solidFill>
                            <a:latin typeface="Cambria Math" panose="02040503050406030204"/>
                          </a:rPr>
                        </m:ctrlPr>
                      </m:sSubPr>
                      <m:e>
                        <m:r>
                          <a:rPr lang="zh-CN" altLang="en-US" sz="1600">
                            <a:solidFill>
                              <a:prstClr val="black"/>
                            </a:solidFill>
                            <a:latin typeface="Cambria Math" panose="02040503050406030204"/>
                          </a:rPr>
                          <m:t>𝛼</m:t>
                        </m:r>
                      </m:e>
                      <m:sub>
                        <m:r>
                          <a:rPr lang="en-US" altLang="zh-CN" sz="1600">
                            <a:solidFill>
                              <a:prstClr val="black"/>
                            </a:solidFill>
                            <a:latin typeface="Cambria Math" panose="02040503050406030204"/>
                          </a:rPr>
                          <m:t>𝑖</m:t>
                        </m:r>
                      </m:sub>
                    </m:sSub>
                  </m:oMath>
                </a14:m>
                <a:r>
                  <a:rPr lang="zh-CN" altLang="en-US" sz="1600" dirty="0">
                    <a:solidFill>
                      <a:prstClr val="black"/>
                    </a:solidFill>
                    <a:latin typeface="+mn-ea"/>
                  </a:rPr>
                  <a:t>应该越大，故有</a:t>
                </a:r>
                <a14:m>
                  <m:oMath xmlns:m="http://schemas.openxmlformats.org/officeDocument/2006/math">
                    <m:sSub>
                      <m:sSubPr>
                        <m:ctrlPr>
                          <a:rPr lang="en-US" altLang="zh-CN" sz="1600" i="1">
                            <a:solidFill>
                              <a:prstClr val="black"/>
                            </a:solidFill>
                            <a:latin typeface="Cambria Math" panose="02040503050406030204"/>
                          </a:rPr>
                        </m:ctrlPr>
                      </m:sSubPr>
                      <m:e>
                        <m:r>
                          <a:rPr lang="zh-CN" altLang="en-US" sz="1600">
                            <a:solidFill>
                              <a:prstClr val="black"/>
                            </a:solidFill>
                            <a:latin typeface="Cambria Math" panose="02040503050406030204"/>
                          </a:rPr>
                          <m:t>𝛼</m:t>
                        </m:r>
                      </m:e>
                      <m:sub>
                        <m:r>
                          <a:rPr lang="en-US" altLang="zh-CN" sz="1600">
                            <a:solidFill>
                              <a:prstClr val="black"/>
                            </a:solidFill>
                            <a:latin typeface="Cambria Math" panose="02040503050406030204"/>
                          </a:rPr>
                          <m:t>𝑖</m:t>
                        </m:r>
                      </m:sub>
                    </m:sSub>
                    <m:r>
                      <a:rPr lang="en-US" altLang="zh-CN" sz="1600">
                        <a:solidFill>
                          <a:prstClr val="black"/>
                        </a:solidFill>
                        <a:latin typeface="Cambria Math" panose="02040503050406030204"/>
                      </a:rPr>
                      <m:t>=</m:t>
                    </m:r>
                    <m:f>
                      <m:fPr>
                        <m:ctrlPr>
                          <a:rPr lang="en-US" altLang="zh-CN" sz="1600" i="1">
                            <a:solidFill>
                              <a:prstClr val="black"/>
                            </a:solidFill>
                            <a:latin typeface="Cambria Math" panose="02040503050406030204"/>
                          </a:rPr>
                        </m:ctrlPr>
                      </m:fPr>
                      <m:num>
                        <m:r>
                          <a:rPr lang="en-US" altLang="zh-CN" sz="1600">
                            <a:solidFill>
                              <a:prstClr val="black"/>
                            </a:solidFill>
                            <a:latin typeface="Cambria Math" panose="02040503050406030204"/>
                          </a:rPr>
                          <m:t>1</m:t>
                        </m:r>
                      </m:num>
                      <m:den>
                        <m:r>
                          <a:rPr lang="en-US" altLang="zh-CN" sz="1600">
                            <a:solidFill>
                              <a:prstClr val="black"/>
                            </a:solidFill>
                            <a:latin typeface="Cambria Math" panose="02040503050406030204"/>
                          </a:rPr>
                          <m:t>2</m:t>
                        </m:r>
                      </m:den>
                    </m:f>
                    <m:func>
                      <m:funcPr>
                        <m:ctrlPr>
                          <a:rPr lang="en-US" altLang="zh-CN" sz="1600" i="1">
                            <a:solidFill>
                              <a:prstClr val="black"/>
                            </a:solidFill>
                            <a:latin typeface="Cambria Math" panose="02040503050406030204"/>
                          </a:rPr>
                        </m:ctrlPr>
                      </m:funcPr>
                      <m:fName>
                        <m:r>
                          <m:rPr>
                            <m:sty m:val="p"/>
                          </m:rPr>
                          <a:rPr lang="en-US" altLang="zh-CN" sz="1600">
                            <a:solidFill>
                              <a:prstClr val="black"/>
                            </a:solidFill>
                            <a:latin typeface="Cambria Math" panose="02040503050406030204"/>
                          </a:rPr>
                          <m:t>ln</m:t>
                        </m:r>
                      </m:fName>
                      <m:e>
                        <m:f>
                          <m:fPr>
                            <m:ctrlPr>
                              <a:rPr lang="en-US" altLang="zh-CN" sz="1600" i="1">
                                <a:solidFill>
                                  <a:prstClr val="black"/>
                                </a:solidFill>
                                <a:latin typeface="Cambria Math" panose="02040503050406030204"/>
                              </a:rPr>
                            </m:ctrlPr>
                          </m:fPr>
                          <m:num>
                            <m:r>
                              <a:rPr lang="en-US" altLang="zh-CN" sz="1600">
                                <a:solidFill>
                                  <a:prstClr val="black"/>
                                </a:solidFill>
                                <a:latin typeface="Cambria Math" panose="02040503050406030204"/>
                              </a:rPr>
                              <m:t>1</m:t>
                            </m:r>
                            <m:r>
                              <a:rPr lang="en-US" altLang="zh-CN" sz="1600">
                                <a:solidFill>
                                  <a:prstClr val="black"/>
                                </a:solidFill>
                                <a:latin typeface="Cambria Math" panose="02040503050406030204"/>
                              </a:rPr>
                              <m:t>−</m:t>
                            </m:r>
                            <m:sSub>
                              <m:sSubPr>
                                <m:ctrlPr>
                                  <a:rPr lang="en-US" altLang="zh-CN" sz="1600" i="1">
                                    <a:solidFill>
                                      <a:prstClr val="black"/>
                                    </a:solidFill>
                                    <a:latin typeface="Cambria Math" panose="02040503050406030204"/>
                                  </a:rPr>
                                </m:ctrlPr>
                              </m:sSubPr>
                              <m:e>
                                <m:r>
                                  <a:rPr lang="en-US" altLang="zh-CN" sz="1600">
                                    <a:solidFill>
                                      <a:prstClr val="black"/>
                                    </a:solidFill>
                                    <a:latin typeface="Cambria Math" panose="02040503050406030204"/>
                                  </a:rPr>
                                  <m:t>𝑒</m:t>
                                </m:r>
                              </m:e>
                              <m:sub>
                                <m:r>
                                  <a:rPr lang="en-US" altLang="zh-CN" sz="1600">
                                    <a:solidFill>
                                      <a:prstClr val="black"/>
                                    </a:solidFill>
                                    <a:latin typeface="Cambria Math" panose="02040503050406030204"/>
                                  </a:rPr>
                                  <m:t>𝑖</m:t>
                                </m:r>
                              </m:sub>
                            </m:sSub>
                          </m:num>
                          <m:den>
                            <m:sSub>
                              <m:sSubPr>
                                <m:ctrlPr>
                                  <a:rPr lang="en-US" altLang="zh-CN" sz="1600" i="1">
                                    <a:solidFill>
                                      <a:prstClr val="black"/>
                                    </a:solidFill>
                                    <a:latin typeface="Cambria Math" panose="02040503050406030204"/>
                                  </a:rPr>
                                </m:ctrlPr>
                              </m:sSubPr>
                              <m:e>
                                <m:r>
                                  <a:rPr lang="en-US" altLang="zh-CN" sz="1600">
                                    <a:solidFill>
                                      <a:prstClr val="black"/>
                                    </a:solidFill>
                                    <a:latin typeface="Cambria Math" panose="02040503050406030204"/>
                                  </a:rPr>
                                  <m:t>𝑒</m:t>
                                </m:r>
                              </m:e>
                              <m:sub>
                                <m:r>
                                  <a:rPr lang="en-US" altLang="zh-CN" sz="1600">
                                    <a:solidFill>
                                      <a:prstClr val="black"/>
                                    </a:solidFill>
                                    <a:latin typeface="Cambria Math" panose="02040503050406030204"/>
                                  </a:rPr>
                                  <m:t>𝑖</m:t>
                                </m:r>
                              </m:sub>
                            </m:sSub>
                          </m:den>
                        </m:f>
                      </m:e>
                    </m:func>
                  </m:oMath>
                </a14:m>
                <a:endParaRPr lang="en-US" altLang="zh-CN" sz="1600" dirty="0">
                  <a:solidFill>
                    <a:prstClr val="black"/>
                  </a:solidFill>
                  <a:latin typeface="+mn-ea"/>
                </a:endParaRPr>
              </a:p>
              <a:p>
                <a:pPr marL="914400" lvl="2" indent="0">
                  <a:buNone/>
                </a:pPr>
                <a:r>
                  <a:rPr lang="zh-CN" altLang="en-US" sz="1600" dirty="0">
                    <a:solidFill>
                      <a:prstClr val="black"/>
                    </a:solidFill>
                    <a:latin typeface="+mn-ea"/>
                  </a:rPr>
                  <a:t>（</a:t>
                </a:r>
                <a:r>
                  <a:rPr lang="en-US" altLang="zh-CN" sz="1600" dirty="0">
                    <a:solidFill>
                      <a:prstClr val="black"/>
                    </a:solidFill>
                    <a:latin typeface="+mn-ea"/>
                  </a:rPr>
                  <a:t>5</a:t>
                </a:r>
                <a:r>
                  <a:rPr lang="zh-CN" altLang="en-US" sz="1600" dirty="0">
                    <a:solidFill>
                      <a:prstClr val="black"/>
                    </a:solidFill>
                    <a:latin typeface="+mn-ea"/>
                  </a:rPr>
                  <a:t>）依据弱学习器</a:t>
                </a:r>
                <a14:m>
                  <m:oMath xmlns:m="http://schemas.openxmlformats.org/officeDocument/2006/math">
                    <m:sSub>
                      <m:sSubPr>
                        <m:ctrlPr>
                          <a:rPr lang="en-US" altLang="zh-CN" sz="1600" i="1">
                            <a:solidFill>
                              <a:prstClr val="black"/>
                            </a:solidFill>
                            <a:latin typeface="Cambria Math" panose="02040503050406030204"/>
                          </a:rPr>
                        </m:ctrlPr>
                      </m:sSubPr>
                      <m:e>
                        <m:r>
                          <a:rPr lang="en-US" altLang="zh-CN" sz="1600" b="0" i="1" smtClean="0">
                            <a:solidFill>
                              <a:prstClr val="black"/>
                            </a:solidFill>
                            <a:latin typeface="Cambria Math" panose="02040503050406030204"/>
                          </a:rPr>
                          <m:t>𝑓</m:t>
                        </m:r>
                      </m:e>
                      <m:sub>
                        <m:r>
                          <a:rPr lang="en-US" altLang="zh-CN" sz="1600" i="1">
                            <a:solidFill>
                              <a:prstClr val="black"/>
                            </a:solidFill>
                            <a:latin typeface="Cambria Math" panose="02040503050406030204"/>
                          </a:rPr>
                          <m:t>𝑖</m:t>
                        </m:r>
                      </m:sub>
                    </m:sSub>
                  </m:oMath>
                </a14:m>
                <a:r>
                  <a:rPr lang="zh-CN" altLang="en-US" sz="1600" dirty="0">
                    <a:solidFill>
                      <a:prstClr val="black"/>
                    </a:solidFill>
                    <a:latin typeface="+mn-ea"/>
                  </a:rPr>
                  <a:t>对训练样本集</a:t>
                </a:r>
                <a14:m>
                  <m:oMath xmlns:m="http://schemas.openxmlformats.org/officeDocument/2006/math">
                    <m:sSub>
                      <m:sSubPr>
                        <m:ctrlPr>
                          <a:rPr lang="en-US" altLang="zh-CN" sz="1600" i="1">
                            <a:solidFill>
                              <a:prstClr val="black"/>
                            </a:solidFill>
                            <a:latin typeface="Cambria Math" panose="02040503050406030204"/>
                          </a:rPr>
                        </m:ctrlPr>
                      </m:sSubPr>
                      <m:e>
                        <m:r>
                          <a:rPr lang="en-US" altLang="zh-CN" sz="1600">
                            <a:solidFill>
                              <a:prstClr val="black"/>
                            </a:solidFill>
                            <a:latin typeface="Cambria Math" panose="02040503050406030204"/>
                          </a:rPr>
                          <m:t>𝐷</m:t>
                        </m:r>
                      </m:e>
                      <m:sub>
                        <m:r>
                          <a:rPr lang="en-US" altLang="zh-CN" sz="1600">
                            <a:solidFill>
                              <a:prstClr val="black"/>
                            </a:solidFill>
                            <a:latin typeface="Cambria Math" panose="02040503050406030204"/>
                          </a:rPr>
                          <m:t>𝑖</m:t>
                        </m:r>
                      </m:sub>
                    </m:sSub>
                  </m:oMath>
                </a14:m>
                <a:r>
                  <a:rPr lang="zh-CN" altLang="en-US" sz="1600" dirty="0">
                    <a:solidFill>
                      <a:prstClr val="black"/>
                    </a:solidFill>
                    <a:latin typeface="+mn-ea"/>
                  </a:rPr>
                  <a:t>的分类错误率</a:t>
                </a:r>
                <a14:m>
                  <m:oMath xmlns:m="http://schemas.openxmlformats.org/officeDocument/2006/math">
                    <m:sSub>
                      <m:sSubPr>
                        <m:ctrlPr>
                          <a:rPr lang="en-US" altLang="zh-CN" sz="1600" i="1">
                            <a:solidFill>
                              <a:prstClr val="black"/>
                            </a:solidFill>
                            <a:latin typeface="Cambria Math" panose="02040503050406030204"/>
                          </a:rPr>
                        </m:ctrlPr>
                      </m:sSubPr>
                      <m:e>
                        <m:r>
                          <a:rPr lang="en-US" altLang="zh-CN" sz="1600">
                            <a:solidFill>
                              <a:prstClr val="black"/>
                            </a:solidFill>
                            <a:latin typeface="Cambria Math" panose="02040503050406030204"/>
                          </a:rPr>
                          <m:t>𝑒</m:t>
                        </m:r>
                      </m:e>
                      <m:sub>
                        <m:r>
                          <a:rPr lang="en-US" altLang="zh-CN" sz="1600">
                            <a:solidFill>
                              <a:prstClr val="black"/>
                            </a:solidFill>
                            <a:latin typeface="Cambria Math" panose="02040503050406030204"/>
                          </a:rPr>
                          <m:t>𝑖</m:t>
                        </m:r>
                      </m:sub>
                    </m:sSub>
                  </m:oMath>
                </a14:m>
                <a:r>
                  <a:rPr lang="zh-CN" altLang="en-US" sz="1600" dirty="0">
                    <a:solidFill>
                      <a:prstClr val="black"/>
                    </a:solidFill>
                    <a:latin typeface="+mn-ea"/>
                  </a:rPr>
                  <a:t>更新样本权重，更新公式为</a:t>
                </a:r>
                <a14:m>
                  <m:oMath xmlns:m="http://schemas.openxmlformats.org/officeDocument/2006/math">
                    <m:sSub>
                      <m:sSubPr>
                        <m:ctrlPr>
                          <a:rPr lang="en-US" altLang="zh-CN" sz="1600" i="1">
                            <a:solidFill>
                              <a:prstClr val="black"/>
                            </a:solidFill>
                            <a:latin typeface="Cambria Math" panose="02040503050406030204"/>
                          </a:rPr>
                        </m:ctrlPr>
                      </m:sSubPr>
                      <m:e>
                        <m:r>
                          <a:rPr lang="en-US" altLang="zh-CN" sz="1600">
                            <a:solidFill>
                              <a:prstClr val="black"/>
                            </a:solidFill>
                            <a:latin typeface="Cambria Math" panose="02040503050406030204"/>
                          </a:rPr>
                          <m:t>𝑤</m:t>
                        </m:r>
                      </m:e>
                      <m:sub>
                        <m:r>
                          <a:rPr lang="en-US" altLang="zh-CN" sz="1600">
                            <a:solidFill>
                              <a:prstClr val="black"/>
                            </a:solidFill>
                            <a:latin typeface="Cambria Math" panose="02040503050406030204"/>
                          </a:rPr>
                          <m:t>𝑖</m:t>
                        </m:r>
                        <m:r>
                          <a:rPr lang="en-US" altLang="zh-CN" sz="1600">
                            <a:solidFill>
                              <a:prstClr val="black"/>
                            </a:solidFill>
                            <a:latin typeface="Cambria Math" panose="02040503050406030204"/>
                          </a:rPr>
                          <m:t>+</m:t>
                        </m:r>
                        <m:r>
                          <a:rPr lang="en-US" altLang="zh-CN" sz="1600">
                            <a:solidFill>
                              <a:prstClr val="black"/>
                            </a:solidFill>
                            <a:latin typeface="Cambria Math" panose="02040503050406030204"/>
                          </a:rPr>
                          <m:t>1</m:t>
                        </m:r>
                        <m:r>
                          <a:rPr lang="en-US" altLang="zh-CN" sz="1600">
                            <a:solidFill>
                              <a:prstClr val="black"/>
                            </a:solidFill>
                            <a:latin typeface="Cambria Math" panose="02040503050406030204"/>
                          </a:rPr>
                          <m:t>,</m:t>
                        </m:r>
                        <m:r>
                          <a:rPr lang="en-US" altLang="zh-CN" sz="1600">
                            <a:solidFill>
                              <a:prstClr val="black"/>
                            </a:solidFill>
                            <a:latin typeface="Cambria Math" panose="02040503050406030204"/>
                          </a:rPr>
                          <m:t>𝑗</m:t>
                        </m:r>
                      </m:sub>
                    </m:sSub>
                    <m:r>
                      <a:rPr lang="en-US" altLang="zh-CN" sz="1600">
                        <a:solidFill>
                          <a:prstClr val="black"/>
                        </a:solidFill>
                        <a:latin typeface="Cambria Math" panose="02040503050406030204"/>
                      </a:rPr>
                      <m:t>=</m:t>
                    </m:r>
                    <m:f>
                      <m:fPr>
                        <m:ctrlPr>
                          <a:rPr lang="en-US" altLang="zh-CN" sz="1600" i="1">
                            <a:solidFill>
                              <a:prstClr val="black"/>
                            </a:solidFill>
                            <a:latin typeface="Cambria Math" panose="02040503050406030204"/>
                          </a:rPr>
                        </m:ctrlPr>
                      </m:fPr>
                      <m:num>
                        <m:sSub>
                          <m:sSubPr>
                            <m:ctrlPr>
                              <a:rPr lang="en-US" altLang="zh-CN" sz="1600" i="1">
                                <a:solidFill>
                                  <a:prstClr val="black"/>
                                </a:solidFill>
                                <a:latin typeface="Cambria Math" panose="02040503050406030204"/>
                              </a:rPr>
                            </m:ctrlPr>
                          </m:sSubPr>
                          <m:e>
                            <m:r>
                              <a:rPr lang="en-US" altLang="zh-CN" sz="1600">
                                <a:solidFill>
                                  <a:prstClr val="black"/>
                                </a:solidFill>
                                <a:latin typeface="Cambria Math" panose="02040503050406030204"/>
                              </a:rPr>
                              <m:t>𝑤</m:t>
                            </m:r>
                          </m:e>
                          <m:sub>
                            <m:r>
                              <a:rPr lang="en-US" altLang="zh-CN" sz="1600">
                                <a:solidFill>
                                  <a:prstClr val="black"/>
                                </a:solidFill>
                                <a:latin typeface="Cambria Math" panose="02040503050406030204"/>
                              </a:rPr>
                              <m:t>𝑖𝑗</m:t>
                            </m:r>
                          </m:sub>
                        </m:sSub>
                        <m:r>
                          <m:rPr>
                            <m:sty m:val="p"/>
                          </m:rPr>
                          <a:rPr lang="en-US" altLang="zh-CN" sz="1600">
                            <a:solidFill>
                              <a:prstClr val="black"/>
                            </a:solidFill>
                            <a:latin typeface="Cambria Math" panose="02040503050406030204"/>
                          </a:rPr>
                          <m:t>exp</m:t>
                        </m:r>
                        <m:r>
                          <a:rPr lang="en-US" altLang="zh-CN" sz="1600">
                            <a:solidFill>
                              <a:prstClr val="black"/>
                            </a:solidFill>
                            <a:latin typeface="Cambria Math" panose="02040503050406030204"/>
                          </a:rPr>
                          <m:t>(−</m:t>
                        </m:r>
                        <m:sSub>
                          <m:sSubPr>
                            <m:ctrlPr>
                              <a:rPr lang="en-US" altLang="zh-CN" sz="1600" i="1">
                                <a:solidFill>
                                  <a:prstClr val="black"/>
                                </a:solidFill>
                                <a:latin typeface="Cambria Math" panose="02040503050406030204"/>
                              </a:rPr>
                            </m:ctrlPr>
                          </m:sSubPr>
                          <m:e>
                            <m:r>
                              <a:rPr lang="zh-CN" altLang="en-US" sz="1600">
                                <a:solidFill>
                                  <a:prstClr val="black"/>
                                </a:solidFill>
                                <a:latin typeface="Cambria Math" panose="02040503050406030204"/>
                              </a:rPr>
                              <m:t>𝛼</m:t>
                            </m:r>
                          </m:e>
                          <m:sub>
                            <m:r>
                              <a:rPr lang="en-US" altLang="zh-CN" sz="1600">
                                <a:solidFill>
                                  <a:prstClr val="black"/>
                                </a:solidFill>
                                <a:latin typeface="Cambria Math" panose="02040503050406030204"/>
                              </a:rPr>
                              <m:t>𝑖</m:t>
                            </m:r>
                          </m:sub>
                        </m:sSub>
                        <m:sSub>
                          <m:sSubPr>
                            <m:ctrlPr>
                              <a:rPr lang="en-US" altLang="zh-CN" sz="1600" i="1">
                                <a:solidFill>
                                  <a:prstClr val="black"/>
                                </a:solidFill>
                                <a:latin typeface="Cambria Math" panose="02040503050406030204"/>
                              </a:rPr>
                            </m:ctrlPr>
                          </m:sSubPr>
                          <m:e>
                            <m:r>
                              <a:rPr lang="en-US" altLang="zh-CN" sz="1600">
                                <a:solidFill>
                                  <a:prstClr val="black"/>
                                </a:solidFill>
                                <a:latin typeface="Cambria Math" panose="02040503050406030204"/>
                              </a:rPr>
                              <m:t>𝑦</m:t>
                            </m:r>
                          </m:e>
                          <m:sub>
                            <m:r>
                              <a:rPr lang="en-US" altLang="zh-CN" sz="1600">
                                <a:solidFill>
                                  <a:prstClr val="black"/>
                                </a:solidFill>
                                <a:latin typeface="Cambria Math" panose="02040503050406030204"/>
                              </a:rPr>
                              <m:t>𝑘</m:t>
                            </m:r>
                          </m:sub>
                        </m:sSub>
                        <m:sSub>
                          <m:sSubPr>
                            <m:ctrlPr>
                              <a:rPr lang="en-US" altLang="zh-CN" sz="1600" i="1">
                                <a:solidFill>
                                  <a:prstClr val="black"/>
                                </a:solidFill>
                                <a:latin typeface="Cambria Math" panose="02040503050406030204"/>
                              </a:rPr>
                            </m:ctrlPr>
                          </m:sSubPr>
                          <m:e>
                            <m:r>
                              <a:rPr lang="en-US" altLang="zh-CN" sz="1600" b="0" i="1" smtClean="0">
                                <a:solidFill>
                                  <a:prstClr val="black"/>
                                </a:solidFill>
                                <a:latin typeface="Cambria Math" panose="02040503050406030204"/>
                              </a:rPr>
                              <m:t>𝑓</m:t>
                            </m:r>
                          </m:e>
                          <m:sub>
                            <m:r>
                              <a:rPr lang="en-US" altLang="zh-CN" sz="1600">
                                <a:solidFill>
                                  <a:prstClr val="black"/>
                                </a:solidFill>
                                <a:latin typeface="Cambria Math" panose="02040503050406030204"/>
                              </a:rPr>
                              <m:t>𝑖</m:t>
                            </m:r>
                          </m:sub>
                        </m:sSub>
                        <m:r>
                          <a:rPr lang="en-US" altLang="zh-CN" sz="1600">
                            <a:solidFill>
                              <a:prstClr val="black"/>
                            </a:solidFill>
                            <a:latin typeface="Cambria Math" panose="02040503050406030204"/>
                          </a:rPr>
                          <m:t>(</m:t>
                        </m:r>
                        <m:sSub>
                          <m:sSubPr>
                            <m:ctrlPr>
                              <a:rPr lang="en-US" altLang="zh-CN" sz="1600" i="1">
                                <a:solidFill>
                                  <a:prstClr val="black"/>
                                </a:solidFill>
                                <a:latin typeface="Cambria Math" panose="02040503050406030204"/>
                              </a:rPr>
                            </m:ctrlPr>
                          </m:sSubPr>
                          <m:e>
                            <m:r>
                              <a:rPr lang="en-US" altLang="zh-CN" sz="1600">
                                <a:solidFill>
                                  <a:prstClr val="black"/>
                                </a:solidFill>
                                <a:latin typeface="Cambria Math" panose="02040503050406030204"/>
                              </a:rPr>
                              <m:t>𝑋</m:t>
                            </m:r>
                          </m:e>
                          <m:sub>
                            <m:r>
                              <a:rPr lang="en-US" altLang="zh-CN" sz="1600">
                                <a:solidFill>
                                  <a:prstClr val="black"/>
                                </a:solidFill>
                                <a:latin typeface="Cambria Math" panose="02040503050406030204"/>
                              </a:rPr>
                              <m:t>𝑘</m:t>
                            </m:r>
                          </m:sub>
                        </m:sSub>
                        <m:r>
                          <a:rPr lang="en-US" altLang="zh-CN" sz="1600">
                            <a:solidFill>
                              <a:prstClr val="black"/>
                            </a:solidFill>
                            <a:latin typeface="Cambria Math" panose="02040503050406030204"/>
                          </a:rPr>
                          <m:t>))</m:t>
                        </m:r>
                      </m:num>
                      <m:den>
                        <m:sSub>
                          <m:sSubPr>
                            <m:ctrlPr>
                              <a:rPr lang="en-US" altLang="zh-CN" sz="1600" i="1">
                                <a:solidFill>
                                  <a:prstClr val="black"/>
                                </a:solidFill>
                                <a:latin typeface="Cambria Math" panose="02040503050406030204"/>
                              </a:rPr>
                            </m:ctrlPr>
                          </m:sSubPr>
                          <m:e>
                            <m:r>
                              <a:rPr lang="en-US" altLang="zh-CN" sz="1600">
                                <a:solidFill>
                                  <a:prstClr val="black"/>
                                </a:solidFill>
                                <a:latin typeface="Cambria Math" panose="02040503050406030204"/>
                              </a:rPr>
                              <m:t>𝑍</m:t>
                            </m:r>
                          </m:e>
                          <m:sub>
                            <m:r>
                              <a:rPr lang="en-US" altLang="zh-CN" sz="1600">
                                <a:solidFill>
                                  <a:prstClr val="black"/>
                                </a:solidFill>
                                <a:latin typeface="Cambria Math" panose="02040503050406030204"/>
                              </a:rPr>
                              <m:t>𝑖</m:t>
                            </m:r>
                          </m:sub>
                        </m:sSub>
                      </m:den>
                    </m:f>
                  </m:oMath>
                </a14:m>
                <a:r>
                  <a:rPr lang="zh-CN" altLang="en-US" sz="1600" dirty="0">
                    <a:solidFill>
                      <a:prstClr val="black"/>
                    </a:solidFill>
                    <a:latin typeface="+mn-ea"/>
                  </a:rPr>
                  <a:t>，其中</a:t>
                </a:r>
                <a14:m>
                  <m:oMath xmlns:m="http://schemas.openxmlformats.org/officeDocument/2006/math">
                    <m:sSub>
                      <m:sSubPr>
                        <m:ctrlPr>
                          <a:rPr lang="en-US" altLang="zh-CN" sz="1600" i="1">
                            <a:solidFill>
                              <a:prstClr val="black"/>
                            </a:solidFill>
                            <a:latin typeface="Cambria Math" panose="02040503050406030204"/>
                          </a:rPr>
                        </m:ctrlPr>
                      </m:sSubPr>
                      <m:e>
                        <m:r>
                          <a:rPr lang="en-US" altLang="zh-CN" sz="1600">
                            <a:solidFill>
                              <a:prstClr val="black"/>
                            </a:solidFill>
                            <a:latin typeface="Cambria Math" panose="02040503050406030204"/>
                          </a:rPr>
                          <m:t>𝑍</m:t>
                        </m:r>
                      </m:e>
                      <m:sub>
                        <m:r>
                          <a:rPr lang="en-US" altLang="zh-CN" sz="1600">
                            <a:solidFill>
                              <a:prstClr val="black"/>
                            </a:solidFill>
                            <a:latin typeface="Cambria Math" panose="02040503050406030204"/>
                          </a:rPr>
                          <m:t>𝑖</m:t>
                        </m:r>
                      </m:sub>
                    </m:sSub>
                    <m:r>
                      <a:rPr lang="en-US" altLang="zh-CN" sz="1600">
                        <a:solidFill>
                          <a:prstClr val="black"/>
                        </a:solidFill>
                        <a:latin typeface="Cambria Math" panose="02040503050406030204"/>
                      </a:rPr>
                      <m:t>=</m:t>
                    </m:r>
                    <m:nary>
                      <m:naryPr>
                        <m:chr m:val="∑"/>
                        <m:ctrlPr>
                          <a:rPr lang="en-US" altLang="zh-CN" sz="1600" i="1">
                            <a:solidFill>
                              <a:prstClr val="black"/>
                            </a:solidFill>
                            <a:latin typeface="Cambria Math" panose="02040503050406030204"/>
                          </a:rPr>
                        </m:ctrlPr>
                      </m:naryPr>
                      <m:sub>
                        <m:r>
                          <m:rPr>
                            <m:brk m:alnAt="23"/>
                          </m:rPr>
                          <a:rPr lang="en-US" altLang="zh-CN" sz="1600">
                            <a:solidFill>
                              <a:prstClr val="black"/>
                            </a:solidFill>
                            <a:latin typeface="Cambria Math" panose="02040503050406030204"/>
                          </a:rPr>
                          <m:t>𝑘</m:t>
                        </m:r>
                        <m:r>
                          <a:rPr lang="en-US" altLang="zh-CN" sz="1600">
                            <a:solidFill>
                              <a:prstClr val="black"/>
                            </a:solidFill>
                            <a:latin typeface="Cambria Math" panose="02040503050406030204"/>
                          </a:rPr>
                          <m:t>=</m:t>
                        </m:r>
                        <m:r>
                          <a:rPr lang="en-US" altLang="zh-CN" sz="1600">
                            <a:solidFill>
                              <a:prstClr val="black"/>
                            </a:solidFill>
                            <a:latin typeface="Cambria Math" panose="02040503050406030204"/>
                          </a:rPr>
                          <m:t>1</m:t>
                        </m:r>
                      </m:sub>
                      <m:sup>
                        <m:r>
                          <a:rPr lang="en-US" altLang="zh-CN" sz="1600">
                            <a:solidFill>
                              <a:prstClr val="black"/>
                            </a:solidFill>
                            <a:latin typeface="Cambria Math" panose="02040503050406030204"/>
                          </a:rPr>
                          <m:t>𝑛</m:t>
                        </m:r>
                      </m:sup>
                      <m:e>
                        <m:sSub>
                          <m:sSubPr>
                            <m:ctrlPr>
                              <a:rPr lang="en-US" altLang="zh-CN" sz="1600" i="1">
                                <a:solidFill>
                                  <a:prstClr val="black"/>
                                </a:solidFill>
                                <a:latin typeface="Cambria Math" panose="02040503050406030204"/>
                              </a:rPr>
                            </m:ctrlPr>
                          </m:sSubPr>
                          <m:e>
                            <m:r>
                              <a:rPr lang="en-US" altLang="zh-CN" sz="1600">
                                <a:solidFill>
                                  <a:prstClr val="black"/>
                                </a:solidFill>
                                <a:latin typeface="Cambria Math" panose="02040503050406030204"/>
                              </a:rPr>
                              <m:t>𝑤</m:t>
                            </m:r>
                          </m:e>
                          <m:sub>
                            <m:r>
                              <a:rPr lang="en-US" altLang="zh-CN" sz="1600">
                                <a:solidFill>
                                  <a:prstClr val="black"/>
                                </a:solidFill>
                                <a:latin typeface="Cambria Math" panose="02040503050406030204"/>
                              </a:rPr>
                              <m:t>𝑖𝑗</m:t>
                            </m:r>
                          </m:sub>
                        </m:sSub>
                        <m:r>
                          <m:rPr>
                            <m:sty m:val="p"/>
                          </m:rPr>
                          <a:rPr lang="en-US" altLang="zh-CN" sz="1600">
                            <a:solidFill>
                              <a:prstClr val="black"/>
                            </a:solidFill>
                            <a:latin typeface="Cambria Math" panose="02040503050406030204"/>
                          </a:rPr>
                          <m:t>exp</m:t>
                        </m:r>
                        <m:r>
                          <a:rPr lang="en-US" altLang="zh-CN" sz="1600">
                            <a:solidFill>
                              <a:prstClr val="black"/>
                            </a:solidFill>
                            <a:latin typeface="Cambria Math" panose="02040503050406030204"/>
                          </a:rPr>
                          <m:t>(−</m:t>
                        </m:r>
                        <m:sSub>
                          <m:sSubPr>
                            <m:ctrlPr>
                              <a:rPr lang="en-US" altLang="zh-CN" sz="1600" i="1">
                                <a:solidFill>
                                  <a:prstClr val="black"/>
                                </a:solidFill>
                                <a:latin typeface="Cambria Math" panose="02040503050406030204"/>
                              </a:rPr>
                            </m:ctrlPr>
                          </m:sSubPr>
                          <m:e>
                            <m:r>
                              <a:rPr lang="zh-CN" altLang="en-US" sz="1600">
                                <a:solidFill>
                                  <a:prstClr val="black"/>
                                </a:solidFill>
                                <a:latin typeface="Cambria Math" panose="02040503050406030204"/>
                              </a:rPr>
                              <m:t>𝛼</m:t>
                            </m:r>
                          </m:e>
                          <m:sub>
                            <m:r>
                              <a:rPr lang="en-US" altLang="zh-CN" sz="1600">
                                <a:solidFill>
                                  <a:prstClr val="black"/>
                                </a:solidFill>
                                <a:latin typeface="Cambria Math" panose="02040503050406030204"/>
                              </a:rPr>
                              <m:t>𝑖</m:t>
                            </m:r>
                          </m:sub>
                        </m:sSub>
                        <m:sSub>
                          <m:sSubPr>
                            <m:ctrlPr>
                              <a:rPr lang="en-US" altLang="zh-CN" sz="1600" i="1">
                                <a:solidFill>
                                  <a:prstClr val="black"/>
                                </a:solidFill>
                                <a:latin typeface="Cambria Math" panose="02040503050406030204"/>
                              </a:rPr>
                            </m:ctrlPr>
                          </m:sSubPr>
                          <m:e>
                            <m:r>
                              <a:rPr lang="en-US" altLang="zh-CN" sz="1600">
                                <a:solidFill>
                                  <a:prstClr val="black"/>
                                </a:solidFill>
                                <a:latin typeface="Cambria Math" panose="02040503050406030204"/>
                              </a:rPr>
                              <m:t>𝑦</m:t>
                            </m:r>
                          </m:e>
                          <m:sub>
                            <m:r>
                              <a:rPr lang="en-US" altLang="zh-CN" sz="1600">
                                <a:solidFill>
                                  <a:prstClr val="black"/>
                                </a:solidFill>
                                <a:latin typeface="Cambria Math" panose="02040503050406030204"/>
                              </a:rPr>
                              <m:t>𝑘</m:t>
                            </m:r>
                          </m:sub>
                        </m:sSub>
                        <m:sSub>
                          <m:sSubPr>
                            <m:ctrlPr>
                              <a:rPr lang="en-US" altLang="zh-CN" sz="1600" i="1">
                                <a:solidFill>
                                  <a:prstClr val="black"/>
                                </a:solidFill>
                                <a:latin typeface="Cambria Math" panose="02040503050406030204"/>
                              </a:rPr>
                            </m:ctrlPr>
                          </m:sSubPr>
                          <m:e>
                            <m:r>
                              <a:rPr lang="en-US" altLang="zh-CN" sz="1600" b="0" i="1" smtClean="0">
                                <a:solidFill>
                                  <a:prstClr val="black"/>
                                </a:solidFill>
                                <a:latin typeface="Cambria Math" panose="02040503050406030204"/>
                              </a:rPr>
                              <m:t>𝑓</m:t>
                            </m:r>
                          </m:e>
                          <m:sub>
                            <m:r>
                              <a:rPr lang="en-US" altLang="zh-CN" sz="1600">
                                <a:solidFill>
                                  <a:prstClr val="black"/>
                                </a:solidFill>
                                <a:latin typeface="Cambria Math" panose="02040503050406030204"/>
                              </a:rPr>
                              <m:t>𝑖</m:t>
                            </m:r>
                          </m:sub>
                        </m:sSub>
                        <m:r>
                          <a:rPr lang="en-US" altLang="zh-CN" sz="1600">
                            <a:solidFill>
                              <a:prstClr val="black"/>
                            </a:solidFill>
                            <a:latin typeface="Cambria Math" panose="02040503050406030204"/>
                          </a:rPr>
                          <m:t>(</m:t>
                        </m:r>
                        <m:sSub>
                          <m:sSubPr>
                            <m:ctrlPr>
                              <a:rPr lang="en-US" altLang="zh-CN" sz="1600" i="1">
                                <a:solidFill>
                                  <a:prstClr val="black"/>
                                </a:solidFill>
                                <a:latin typeface="Cambria Math" panose="02040503050406030204"/>
                              </a:rPr>
                            </m:ctrlPr>
                          </m:sSubPr>
                          <m:e>
                            <m:r>
                              <a:rPr lang="en-US" altLang="zh-CN" sz="1600">
                                <a:solidFill>
                                  <a:prstClr val="black"/>
                                </a:solidFill>
                                <a:latin typeface="Cambria Math" panose="02040503050406030204"/>
                              </a:rPr>
                              <m:t>𝑋</m:t>
                            </m:r>
                          </m:e>
                          <m:sub>
                            <m:r>
                              <a:rPr lang="en-US" altLang="zh-CN" sz="1600">
                                <a:solidFill>
                                  <a:prstClr val="black"/>
                                </a:solidFill>
                                <a:latin typeface="Cambria Math" panose="02040503050406030204"/>
                              </a:rPr>
                              <m:t>𝑘</m:t>
                            </m:r>
                          </m:sub>
                        </m:sSub>
                        <m:r>
                          <a:rPr lang="en-US" altLang="zh-CN" sz="1600">
                            <a:solidFill>
                              <a:prstClr val="black"/>
                            </a:solidFill>
                            <a:latin typeface="Cambria Math" panose="02040503050406030204"/>
                          </a:rPr>
                          <m:t>))</m:t>
                        </m:r>
                      </m:e>
                    </m:nary>
                  </m:oMath>
                </a14:m>
                <a:r>
                  <a:rPr lang="zh-CN" altLang="en-US" sz="1600" dirty="0">
                    <a:solidFill>
                      <a:prstClr val="black"/>
                    </a:solidFill>
                    <a:latin typeface="+mn-ea"/>
                  </a:rPr>
                  <a:t>为归一化因子，保证更新后权重向量为概率分布</a:t>
                </a:r>
                <a:endParaRPr lang="en-US" altLang="zh-CN" sz="1600" dirty="0">
                  <a:solidFill>
                    <a:prstClr val="black"/>
                  </a:solidFill>
                  <a:latin typeface="+mn-ea"/>
                </a:endParaRPr>
              </a:p>
              <a:p>
                <a:pPr marL="914400" lvl="2" indent="0">
                  <a:buNone/>
                </a:pPr>
                <a:r>
                  <a:rPr lang="zh-CN" altLang="en-US" sz="1600" dirty="0">
                    <a:solidFill>
                      <a:prstClr val="black"/>
                    </a:solidFill>
                    <a:latin typeface="+mn-ea"/>
                  </a:rPr>
                  <a:t>（</a:t>
                </a:r>
                <a:r>
                  <a:rPr lang="en-US" altLang="zh-CN" sz="1600" dirty="0">
                    <a:solidFill>
                      <a:prstClr val="black"/>
                    </a:solidFill>
                    <a:latin typeface="+mn-ea"/>
                  </a:rPr>
                  <a:t>6</a:t>
                </a:r>
                <a:r>
                  <a:rPr lang="zh-CN" altLang="en-US" sz="1600" dirty="0">
                    <a:solidFill>
                      <a:prstClr val="black"/>
                    </a:solidFill>
                    <a:latin typeface="+mn-ea"/>
                  </a:rPr>
                  <a:t>）若</a:t>
                </a:r>
                <a14:m>
                  <m:oMath xmlns:m="http://schemas.openxmlformats.org/officeDocument/2006/math">
                    <m:r>
                      <a:rPr lang="en-US" altLang="zh-CN" sz="1600">
                        <a:solidFill>
                          <a:prstClr val="black"/>
                        </a:solidFill>
                        <a:latin typeface="Cambria Math" panose="02040503050406030204"/>
                      </a:rPr>
                      <m:t>𝑖</m:t>
                    </m:r>
                    <m:r>
                      <a:rPr lang="en-US" altLang="zh-CN" sz="1600">
                        <a:solidFill>
                          <a:prstClr val="black"/>
                        </a:solidFill>
                        <a:latin typeface="Cambria Math" panose="02040503050406030204"/>
                      </a:rPr>
                      <m:t>&lt;</m:t>
                    </m:r>
                    <m:r>
                      <a:rPr lang="en-US" altLang="zh-CN" sz="1600">
                        <a:solidFill>
                          <a:prstClr val="black"/>
                        </a:solidFill>
                        <a:latin typeface="Cambria Math" panose="02040503050406030204"/>
                      </a:rPr>
                      <m:t>𝑚</m:t>
                    </m:r>
                  </m:oMath>
                </a14:m>
                <a:r>
                  <a:rPr lang="zh-CN" altLang="en-US" sz="1600" dirty="0">
                    <a:solidFill>
                      <a:prstClr val="black"/>
                    </a:solidFill>
                    <a:latin typeface="+mn-ea"/>
                  </a:rPr>
                  <a:t>，则令</a:t>
                </a:r>
                <a14:m>
                  <m:oMath xmlns:m="http://schemas.openxmlformats.org/officeDocument/2006/math">
                    <m:r>
                      <a:rPr lang="en-US" altLang="zh-CN" sz="1600">
                        <a:solidFill>
                          <a:prstClr val="black"/>
                        </a:solidFill>
                        <a:latin typeface="Cambria Math" panose="02040503050406030204"/>
                      </a:rPr>
                      <m:t>𝑖</m:t>
                    </m:r>
                    <m:r>
                      <a:rPr lang="en-US" altLang="zh-CN" sz="1600">
                        <a:solidFill>
                          <a:prstClr val="black"/>
                        </a:solidFill>
                        <a:latin typeface="Cambria Math" panose="02040503050406030204"/>
                      </a:rPr>
                      <m:t>=</m:t>
                    </m:r>
                    <m:r>
                      <a:rPr lang="en-US" altLang="zh-CN" sz="1600">
                        <a:solidFill>
                          <a:prstClr val="black"/>
                        </a:solidFill>
                        <a:latin typeface="Cambria Math" panose="02040503050406030204"/>
                      </a:rPr>
                      <m:t>𝑖</m:t>
                    </m:r>
                    <m:r>
                      <a:rPr lang="en-US" altLang="zh-CN" sz="1600">
                        <a:solidFill>
                          <a:prstClr val="black"/>
                        </a:solidFill>
                        <a:latin typeface="Cambria Math" panose="02040503050406030204"/>
                      </a:rPr>
                      <m:t>+</m:t>
                    </m:r>
                    <m:r>
                      <a:rPr lang="en-US" altLang="zh-CN" sz="1600">
                        <a:solidFill>
                          <a:prstClr val="black"/>
                        </a:solidFill>
                        <a:latin typeface="Cambria Math" panose="02040503050406030204"/>
                      </a:rPr>
                      <m:t>1</m:t>
                    </m:r>
                  </m:oMath>
                </a14:m>
                <a:r>
                  <a:rPr lang="zh-CN" altLang="en-US" sz="1600" dirty="0">
                    <a:solidFill>
                      <a:prstClr val="black"/>
                    </a:solidFill>
                    <a:latin typeface="+mn-ea"/>
                  </a:rPr>
                  <a:t>并返回步骤（</a:t>
                </a:r>
                <a:r>
                  <a:rPr lang="en-US" altLang="zh-CN" sz="1600" dirty="0">
                    <a:solidFill>
                      <a:prstClr val="black"/>
                    </a:solidFill>
                    <a:latin typeface="+mn-ea"/>
                  </a:rPr>
                  <a:t>2</a:t>
                </a:r>
                <a:r>
                  <a:rPr lang="zh-CN" altLang="en-US" sz="1600" dirty="0">
                    <a:solidFill>
                      <a:prstClr val="black"/>
                    </a:solidFill>
                    <a:latin typeface="+mn-ea"/>
                  </a:rPr>
                  <a:t>），否则执行步骤（</a:t>
                </a:r>
                <a:r>
                  <a:rPr lang="en-US" altLang="zh-CN" sz="1600" dirty="0">
                    <a:solidFill>
                      <a:prstClr val="black"/>
                    </a:solidFill>
                    <a:latin typeface="+mn-ea"/>
                  </a:rPr>
                  <a:t>7</a:t>
                </a:r>
                <a:r>
                  <a:rPr lang="zh-CN" altLang="en-US" sz="1600" dirty="0">
                    <a:solidFill>
                      <a:prstClr val="black"/>
                    </a:solidFill>
                    <a:latin typeface="+mn-ea"/>
                  </a:rPr>
                  <a:t>）</a:t>
                </a:r>
                <a:endParaRPr lang="en-US" altLang="zh-CN" sz="1600" dirty="0">
                  <a:solidFill>
                    <a:prstClr val="black"/>
                  </a:solidFill>
                  <a:latin typeface="+mn-ea"/>
                </a:endParaRPr>
              </a:p>
              <a:p>
                <a:pPr marL="914400" lvl="2" indent="0">
                  <a:buNone/>
                </a:pPr>
                <a:r>
                  <a:rPr lang="zh-CN" altLang="en-US" sz="1600" dirty="0">
                    <a:solidFill>
                      <a:prstClr val="black"/>
                    </a:solidFill>
                    <a:latin typeface="+mn-ea"/>
                  </a:rPr>
                  <a:t>（</a:t>
                </a:r>
                <a:r>
                  <a:rPr lang="en-US" altLang="zh-CN" sz="1600" dirty="0">
                    <a:solidFill>
                      <a:prstClr val="black"/>
                    </a:solidFill>
                    <a:latin typeface="+mn-ea"/>
                  </a:rPr>
                  <a:t>7</a:t>
                </a:r>
                <a:r>
                  <a:rPr lang="zh-CN" altLang="en-US" sz="1600" dirty="0">
                    <a:solidFill>
                      <a:prstClr val="black"/>
                    </a:solidFill>
                    <a:latin typeface="+mn-ea"/>
                  </a:rPr>
                  <a:t>）对于</a:t>
                </a:r>
                <a14:m>
                  <m:oMath xmlns:m="http://schemas.openxmlformats.org/officeDocument/2006/math">
                    <m:r>
                      <a:rPr lang="en-US" altLang="zh-CN" sz="1600">
                        <a:solidFill>
                          <a:prstClr val="black"/>
                        </a:solidFill>
                        <a:latin typeface="Cambria Math" panose="02040503050406030204"/>
                      </a:rPr>
                      <m:t>𝑚</m:t>
                    </m:r>
                  </m:oMath>
                </a14:m>
                <a:r>
                  <a:rPr lang="zh-CN" altLang="en-US" sz="1600" dirty="0">
                    <a:solidFill>
                      <a:prstClr val="black"/>
                    </a:solidFill>
                    <a:latin typeface="+mn-ea"/>
                  </a:rPr>
                  <a:t>个弱分类器</a:t>
                </a:r>
                <a14:m>
                  <m:oMath xmlns:m="http://schemas.openxmlformats.org/officeDocument/2006/math">
                    <m:sSub>
                      <m:sSubPr>
                        <m:ctrlPr>
                          <a:rPr lang="en-US" altLang="zh-CN" sz="1600" i="1">
                            <a:solidFill>
                              <a:prstClr val="black"/>
                            </a:solidFill>
                            <a:latin typeface="Cambria Math" panose="02040503050406030204"/>
                          </a:rPr>
                        </m:ctrlPr>
                      </m:sSubPr>
                      <m:e>
                        <m:r>
                          <a:rPr lang="en-US" altLang="zh-CN" sz="1600" i="1">
                            <a:solidFill>
                              <a:prstClr val="black"/>
                            </a:solidFill>
                            <a:latin typeface="Cambria Math" panose="02040503050406030204"/>
                          </a:rPr>
                          <m:t>𝑓</m:t>
                        </m:r>
                      </m:e>
                      <m:sub>
                        <m:r>
                          <a:rPr lang="en-US" altLang="zh-CN" sz="1600">
                            <a:solidFill>
                              <a:prstClr val="black"/>
                            </a:solidFill>
                            <a:latin typeface="Cambria Math" panose="02040503050406030204"/>
                          </a:rPr>
                          <m:t>1</m:t>
                        </m:r>
                      </m:sub>
                    </m:sSub>
                    <m:r>
                      <a:rPr lang="en-US" altLang="zh-CN" sz="1600">
                        <a:solidFill>
                          <a:prstClr val="black"/>
                        </a:solidFill>
                        <a:latin typeface="Cambria Math" panose="02040503050406030204"/>
                      </a:rPr>
                      <m:t>,</m:t>
                    </m:r>
                    <m:sSub>
                      <m:sSubPr>
                        <m:ctrlPr>
                          <a:rPr lang="en-US" altLang="zh-CN" sz="1600" i="1">
                            <a:solidFill>
                              <a:prstClr val="black"/>
                            </a:solidFill>
                            <a:latin typeface="Cambria Math" panose="02040503050406030204"/>
                          </a:rPr>
                        </m:ctrlPr>
                      </m:sSubPr>
                      <m:e>
                        <m:r>
                          <a:rPr lang="en-US" altLang="zh-CN" sz="1600" i="1">
                            <a:solidFill>
                              <a:prstClr val="black"/>
                            </a:solidFill>
                            <a:latin typeface="Cambria Math" panose="02040503050406030204"/>
                          </a:rPr>
                          <m:t>𝑓</m:t>
                        </m:r>
                      </m:e>
                      <m:sub>
                        <m:r>
                          <a:rPr lang="en-US" altLang="zh-CN" sz="1600">
                            <a:solidFill>
                              <a:prstClr val="black"/>
                            </a:solidFill>
                            <a:latin typeface="Cambria Math" panose="02040503050406030204"/>
                          </a:rPr>
                          <m:t>2</m:t>
                        </m:r>
                      </m:sub>
                    </m:sSub>
                    <m:r>
                      <a:rPr lang="en-US" altLang="zh-CN" sz="1600">
                        <a:solidFill>
                          <a:prstClr val="black"/>
                        </a:solidFill>
                        <a:latin typeface="Cambria Math" panose="02040503050406030204"/>
                      </a:rPr>
                      <m:t>,⋯,</m:t>
                    </m:r>
                    <m:sSub>
                      <m:sSubPr>
                        <m:ctrlPr>
                          <a:rPr lang="en-US" altLang="zh-CN" sz="1600" i="1">
                            <a:solidFill>
                              <a:prstClr val="black"/>
                            </a:solidFill>
                            <a:latin typeface="Cambria Math" panose="02040503050406030204"/>
                          </a:rPr>
                        </m:ctrlPr>
                      </m:sSubPr>
                      <m:e>
                        <m:r>
                          <a:rPr lang="en-US" altLang="zh-CN" sz="1600" i="1">
                            <a:solidFill>
                              <a:prstClr val="black"/>
                            </a:solidFill>
                            <a:latin typeface="Cambria Math" panose="02040503050406030204"/>
                          </a:rPr>
                          <m:t>𝑓</m:t>
                        </m:r>
                      </m:e>
                      <m:sub>
                        <m:r>
                          <a:rPr lang="en-US" altLang="zh-CN" sz="1600">
                            <a:solidFill>
                              <a:prstClr val="black"/>
                            </a:solidFill>
                            <a:latin typeface="Cambria Math" panose="02040503050406030204"/>
                          </a:rPr>
                          <m:t>𝑚</m:t>
                        </m:r>
                      </m:sub>
                    </m:sSub>
                  </m:oMath>
                </a14:m>
                <a:r>
                  <a:rPr lang="zh-CN" altLang="en-US" sz="1600" dirty="0">
                    <a:solidFill>
                      <a:prstClr val="black"/>
                    </a:solidFill>
                    <a:latin typeface="+mn-ea"/>
                  </a:rPr>
                  <a:t>，分别将每个</a:t>
                </a:r>
                <a14:m>
                  <m:oMath xmlns:m="http://schemas.openxmlformats.org/officeDocument/2006/math">
                    <m:sSub>
                      <m:sSubPr>
                        <m:ctrlPr>
                          <a:rPr lang="en-US" altLang="zh-CN" sz="1600" i="1">
                            <a:solidFill>
                              <a:prstClr val="black"/>
                            </a:solidFill>
                            <a:latin typeface="Cambria Math" panose="02040503050406030204"/>
                          </a:rPr>
                        </m:ctrlPr>
                      </m:sSubPr>
                      <m:e>
                        <m:r>
                          <a:rPr lang="en-US" altLang="zh-CN" sz="1600" b="0" i="1" smtClean="0">
                            <a:solidFill>
                              <a:prstClr val="black"/>
                            </a:solidFill>
                            <a:latin typeface="Cambria Math" panose="02040503050406030204"/>
                          </a:rPr>
                          <m:t>𝑓</m:t>
                        </m:r>
                      </m:e>
                      <m:sub>
                        <m:r>
                          <a:rPr lang="en-US" altLang="zh-CN" sz="1600">
                            <a:solidFill>
                              <a:prstClr val="black"/>
                            </a:solidFill>
                            <a:latin typeface="Cambria Math" panose="02040503050406030204"/>
                          </a:rPr>
                          <m:t>𝑖</m:t>
                        </m:r>
                      </m:sub>
                    </m:sSub>
                  </m:oMath>
                </a14:m>
                <a:r>
                  <a:rPr lang="zh-CN" altLang="en-US" sz="1600" dirty="0">
                    <a:solidFill>
                      <a:prstClr val="black"/>
                    </a:solidFill>
                    <a:latin typeface="+mn-ea"/>
                  </a:rPr>
                  <a:t>按权重</a:t>
                </a:r>
                <a14:m>
                  <m:oMath xmlns:m="http://schemas.openxmlformats.org/officeDocument/2006/math">
                    <m:sSub>
                      <m:sSubPr>
                        <m:ctrlPr>
                          <a:rPr lang="en-US" altLang="zh-CN" sz="1600" i="1">
                            <a:solidFill>
                              <a:prstClr val="black"/>
                            </a:solidFill>
                            <a:latin typeface="Cambria Math" panose="02040503050406030204"/>
                          </a:rPr>
                        </m:ctrlPr>
                      </m:sSubPr>
                      <m:e>
                        <m:r>
                          <a:rPr lang="zh-CN" altLang="en-US" sz="1600">
                            <a:solidFill>
                              <a:prstClr val="black"/>
                            </a:solidFill>
                            <a:latin typeface="Cambria Math" panose="02040503050406030204"/>
                          </a:rPr>
                          <m:t>𝛼</m:t>
                        </m:r>
                      </m:e>
                      <m:sub>
                        <m:r>
                          <a:rPr lang="en-US" altLang="zh-CN" sz="1600">
                            <a:solidFill>
                              <a:prstClr val="black"/>
                            </a:solidFill>
                            <a:latin typeface="Cambria Math" panose="02040503050406030204"/>
                          </a:rPr>
                          <m:t>𝑖</m:t>
                        </m:r>
                      </m:sub>
                    </m:sSub>
                  </m:oMath>
                </a14:m>
                <a:r>
                  <a:rPr lang="zh-CN" altLang="en-US" sz="1600" dirty="0">
                    <a:solidFill>
                      <a:prstClr val="black"/>
                    </a:solidFill>
                    <a:latin typeface="+mn-ea"/>
                  </a:rPr>
                  <a:t>进行组合：</a:t>
                </a:r>
                <a14:m>
                  <m:oMath xmlns:m="http://schemas.openxmlformats.org/officeDocument/2006/math">
                    <m:r>
                      <a:rPr lang="en-US" altLang="zh-CN" sz="1600" b="0" i="1" smtClean="0">
                        <a:solidFill>
                          <a:prstClr val="black"/>
                        </a:solidFill>
                        <a:latin typeface="Cambria Math" panose="02040503050406030204"/>
                      </a:rPr>
                      <m:t>𝐺</m:t>
                    </m:r>
                    <m:r>
                      <a:rPr lang="en-US" altLang="zh-CN" sz="1600">
                        <a:solidFill>
                          <a:prstClr val="black"/>
                        </a:solidFill>
                        <a:latin typeface="Cambria Math" panose="02040503050406030204"/>
                      </a:rPr>
                      <m:t>=</m:t>
                    </m:r>
                    <m:r>
                      <a:rPr lang="en-US" altLang="zh-CN" sz="1600">
                        <a:solidFill>
                          <a:prstClr val="black"/>
                        </a:solidFill>
                        <a:latin typeface="Cambria Math" panose="02040503050406030204"/>
                      </a:rPr>
                      <m:t>𝑠𝑖𝑔𝑛</m:t>
                    </m:r>
                    <m:r>
                      <a:rPr lang="en-US" altLang="zh-CN" sz="1600">
                        <a:solidFill>
                          <a:prstClr val="black"/>
                        </a:solidFill>
                        <a:latin typeface="Cambria Math" panose="02040503050406030204"/>
                      </a:rPr>
                      <m:t>(</m:t>
                    </m:r>
                    <m:nary>
                      <m:naryPr>
                        <m:chr m:val="∑"/>
                        <m:ctrlPr>
                          <a:rPr lang="en-US" altLang="zh-CN" sz="1600" i="1">
                            <a:solidFill>
                              <a:prstClr val="black"/>
                            </a:solidFill>
                            <a:latin typeface="Cambria Math" panose="02040503050406030204"/>
                          </a:rPr>
                        </m:ctrlPr>
                      </m:naryPr>
                      <m:sub>
                        <m:r>
                          <m:rPr>
                            <m:brk m:alnAt="23"/>
                          </m:rPr>
                          <a:rPr lang="en-US" altLang="zh-CN" sz="1600">
                            <a:solidFill>
                              <a:prstClr val="black"/>
                            </a:solidFill>
                            <a:latin typeface="Cambria Math" panose="02040503050406030204"/>
                          </a:rPr>
                          <m:t>𝑖</m:t>
                        </m:r>
                        <m:r>
                          <a:rPr lang="en-US" altLang="zh-CN" sz="1600">
                            <a:solidFill>
                              <a:prstClr val="black"/>
                            </a:solidFill>
                            <a:latin typeface="Cambria Math" panose="02040503050406030204"/>
                          </a:rPr>
                          <m:t>=</m:t>
                        </m:r>
                        <m:r>
                          <a:rPr lang="en-US" altLang="zh-CN" sz="1600">
                            <a:solidFill>
                              <a:prstClr val="black"/>
                            </a:solidFill>
                            <a:latin typeface="Cambria Math" panose="02040503050406030204"/>
                          </a:rPr>
                          <m:t>1</m:t>
                        </m:r>
                      </m:sub>
                      <m:sup>
                        <m:r>
                          <a:rPr lang="en-US" altLang="zh-CN" sz="1600">
                            <a:solidFill>
                              <a:prstClr val="black"/>
                            </a:solidFill>
                            <a:latin typeface="Cambria Math" panose="02040503050406030204"/>
                          </a:rPr>
                          <m:t>𝑚</m:t>
                        </m:r>
                      </m:sup>
                      <m:e>
                        <m:sSub>
                          <m:sSubPr>
                            <m:ctrlPr>
                              <a:rPr lang="en-US" altLang="zh-CN" sz="1600" i="1">
                                <a:solidFill>
                                  <a:prstClr val="black"/>
                                </a:solidFill>
                                <a:latin typeface="Cambria Math" panose="02040503050406030204"/>
                              </a:rPr>
                            </m:ctrlPr>
                          </m:sSubPr>
                          <m:e>
                            <m:r>
                              <a:rPr lang="zh-CN" altLang="en-US" sz="1600">
                                <a:solidFill>
                                  <a:prstClr val="black"/>
                                </a:solidFill>
                                <a:latin typeface="Cambria Math" panose="02040503050406030204"/>
                              </a:rPr>
                              <m:t>𝛼</m:t>
                            </m:r>
                          </m:e>
                          <m:sub>
                            <m:r>
                              <a:rPr lang="en-US" altLang="zh-CN" sz="1600">
                                <a:solidFill>
                                  <a:prstClr val="black"/>
                                </a:solidFill>
                                <a:latin typeface="Cambria Math" panose="02040503050406030204"/>
                              </a:rPr>
                              <m:t>𝑖</m:t>
                            </m:r>
                          </m:sub>
                        </m:sSub>
                        <m:sSub>
                          <m:sSubPr>
                            <m:ctrlPr>
                              <a:rPr lang="en-US" altLang="zh-CN" sz="1600" i="1">
                                <a:solidFill>
                                  <a:prstClr val="black"/>
                                </a:solidFill>
                                <a:latin typeface="Cambria Math" panose="02040503050406030204"/>
                              </a:rPr>
                            </m:ctrlPr>
                          </m:sSubPr>
                          <m:e>
                            <m:r>
                              <a:rPr lang="en-US" altLang="zh-CN" sz="1600" i="1">
                                <a:solidFill>
                                  <a:prstClr val="black"/>
                                </a:solidFill>
                                <a:latin typeface="Cambria Math" panose="02040503050406030204"/>
                              </a:rPr>
                              <m:t>𝑓</m:t>
                            </m:r>
                          </m:e>
                          <m:sub>
                            <m:r>
                              <a:rPr lang="en-US" altLang="zh-CN" sz="1600">
                                <a:solidFill>
                                  <a:prstClr val="black"/>
                                </a:solidFill>
                                <a:latin typeface="Cambria Math" panose="02040503050406030204"/>
                              </a:rPr>
                              <m:t>𝑖</m:t>
                            </m:r>
                          </m:sub>
                        </m:sSub>
                        <m:r>
                          <a:rPr lang="en-US" altLang="zh-CN" sz="1600">
                            <a:solidFill>
                              <a:prstClr val="black"/>
                            </a:solidFill>
                            <a:latin typeface="Cambria Math" panose="02040503050406030204"/>
                          </a:rPr>
                          <m:t>(</m:t>
                        </m:r>
                        <m:r>
                          <a:rPr lang="en-US" altLang="zh-CN" sz="1600">
                            <a:solidFill>
                              <a:prstClr val="black"/>
                            </a:solidFill>
                            <a:latin typeface="Cambria Math" panose="02040503050406030204"/>
                          </a:rPr>
                          <m:t>𝑋</m:t>
                        </m:r>
                        <m:r>
                          <a:rPr lang="en-US" altLang="zh-CN" sz="1600">
                            <a:solidFill>
                              <a:prstClr val="black"/>
                            </a:solidFill>
                            <a:latin typeface="Cambria Math" panose="02040503050406030204"/>
                          </a:rPr>
                          <m:t>)</m:t>
                        </m:r>
                      </m:e>
                    </m:nary>
                    <m:r>
                      <a:rPr lang="en-US" altLang="zh-CN" sz="1600">
                        <a:solidFill>
                          <a:prstClr val="black"/>
                        </a:solidFill>
                        <a:latin typeface="Cambria Math" panose="02040503050406030204"/>
                      </a:rPr>
                      <m:t>)</m:t>
                    </m:r>
                  </m:oMath>
                </a14:m>
                <a:r>
                  <a:rPr lang="zh-CN" altLang="en-US" sz="1600" dirty="0">
                    <a:solidFill>
                      <a:prstClr val="black"/>
                    </a:solidFill>
                    <a:latin typeface="+mn-ea"/>
                  </a:rPr>
                  <a:t>，得到并输出所求集成</a:t>
                </a:r>
                <a:r>
                  <a:rPr lang="zh-CN" altLang="en-US" sz="1600" dirty="0" smtClean="0">
                    <a:solidFill>
                      <a:prstClr val="black"/>
                    </a:solidFill>
                    <a:latin typeface="+mn-ea"/>
                  </a:rPr>
                  <a:t>模型</a:t>
                </a:r>
                <a:r>
                  <a:rPr lang="en-US" altLang="zh-CN" sz="1600" i="1" dirty="0" smtClean="0">
                    <a:solidFill>
                      <a:prstClr val="black"/>
                    </a:solidFill>
                    <a:latin typeface="Times New Roman" panose="02020603050405020304" pitchFamily="18" charset="0"/>
                    <a:cs typeface="Times New Roman" panose="02020603050405020304" pitchFamily="18" charset="0"/>
                  </a:rPr>
                  <a:t>G</a:t>
                </a:r>
                <a:r>
                  <a:rPr lang="zh-CN" altLang="en-US" sz="1600" dirty="0" smtClean="0">
                    <a:solidFill>
                      <a:prstClr val="black"/>
                    </a:solidFill>
                    <a:latin typeface="+mn-ea"/>
                  </a:rPr>
                  <a:t>，</a:t>
                </a:r>
                <a:r>
                  <a:rPr lang="zh-CN" altLang="en-US" sz="1600" dirty="0">
                    <a:solidFill>
                      <a:prstClr val="black"/>
                    </a:solidFill>
                    <a:latin typeface="+mn-ea"/>
                  </a:rPr>
                  <a:t>算法结束</a:t>
                </a:r>
                <a:endParaRPr lang="en-US" altLang="zh-CN" sz="1600" dirty="0">
                  <a:solidFill>
                    <a:prstClr val="black"/>
                  </a:solidFill>
                  <a:latin typeface="+mn-ea"/>
                </a:endParaRPr>
              </a:p>
              <a:p>
                <a:pPr marL="914400" lvl="2" indent="0">
                  <a:buNone/>
                </a:pPr>
                <a:endParaRPr lang="zh-CN" altLang="en-US" sz="2000" dirty="0">
                  <a:latin typeface="+mn-ea"/>
                </a:endParaRPr>
              </a:p>
            </p:txBody>
          </p:sp>
        </mc:Choice>
        <mc:Fallback>
          <p:sp>
            <p:nvSpPr>
              <p:cNvPr id="3" name="副标题 2"/>
              <p:cNvSpPr>
                <a:spLocks noRot="1" noChangeAspect="1" noMove="1" noResize="1" noEditPoints="1" noAdjustHandles="1" noChangeArrowheads="1" noChangeShapeType="1" noTextEdit="1"/>
              </p:cNvSpPr>
              <p:nvPr>
                <p:ph type="subTitle" idx="4294967295"/>
              </p:nvPr>
            </p:nvSpPr>
            <p:spPr>
              <a:xfrm>
                <a:off x="395536" y="1124744"/>
                <a:ext cx="8352928" cy="5256584"/>
              </a:xfrm>
              <a:prstGeom prst="rect">
                <a:avLst/>
              </a:prstGeom>
              <a:blipFill rotWithShape="1">
                <a:blip r:embed="rId1"/>
                <a:stretch>
                  <a:fillRect l="-7" t="-3" r="1" b="-9153"/>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en-US" altLang="zh-CN" b="1" dirty="0" err="1">
                <a:latin typeface="黑体" panose="02010609060101010101" pitchFamily="49" charset="-122"/>
                <a:ea typeface="黑体" panose="02010609060101010101" pitchFamily="49" charset="-122"/>
              </a:rPr>
              <a:t>Adaboost</a:t>
            </a:r>
            <a:r>
              <a:rPr lang="zh-CN" altLang="en-US" b="1" dirty="0">
                <a:latin typeface="黑体" panose="02010609060101010101" pitchFamily="49" charset="-122"/>
                <a:ea typeface="黑体" panose="02010609060101010101" pitchFamily="49" charset="-122"/>
              </a:rPr>
              <a:t>学习算法</a:t>
            </a:r>
            <a:endParaRPr lang="en-US" altLang="zh-CN" b="1"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smtClean="0">
                    <a:latin typeface="黑体" panose="02010609060101010101" pitchFamily="49" charset="-122"/>
                    <a:ea typeface="黑体" panose="02010609060101010101" pitchFamily="49" charset="-122"/>
                  </a:rPr>
                  <a:t>算法过程</a:t>
                </a:r>
                <a:endParaRPr lang="en-US" altLang="zh-CN" sz="2800" b="1" dirty="0">
                  <a:latin typeface="黑体" panose="02010609060101010101" pitchFamily="49" charset="-122"/>
                  <a:ea typeface="黑体" panose="02010609060101010101" pitchFamily="49" charset="-122"/>
                </a:endParaRPr>
              </a:p>
              <a:p>
                <a:pPr lvl="1"/>
                <a:r>
                  <a:rPr lang="zh-CN" altLang="en-US" sz="2400" dirty="0" smtClean="0">
                    <a:solidFill>
                      <a:prstClr val="black"/>
                    </a:solidFill>
                    <a:latin typeface="+mn-ea"/>
                  </a:rPr>
                  <a:t>算法</a:t>
                </a:r>
                <a:r>
                  <a:rPr lang="zh-CN" altLang="en-US" sz="2400" dirty="0">
                    <a:solidFill>
                      <a:prstClr val="black"/>
                    </a:solidFill>
                    <a:latin typeface="+mn-ea"/>
                  </a:rPr>
                  <a:t>关键要点是如何更新样本权重，即步骤（</a:t>
                </a:r>
                <a:r>
                  <a:rPr lang="en-US" altLang="zh-CN" sz="2400" dirty="0">
                    <a:solidFill>
                      <a:prstClr val="black"/>
                    </a:solidFill>
                    <a:latin typeface="+mn-ea"/>
                  </a:rPr>
                  <a:t>5</a:t>
                </a:r>
                <a:r>
                  <a:rPr lang="zh-CN" altLang="en-US" sz="2400" dirty="0">
                    <a:solidFill>
                      <a:prstClr val="black"/>
                    </a:solidFill>
                    <a:latin typeface="+mn-ea"/>
                  </a:rPr>
                  <a:t>）中的权重更新公式。则可将该公式改写为如下形式</a:t>
                </a:r>
                <a:endParaRPr lang="en-US" altLang="zh-CN" sz="2400" dirty="0">
                  <a:solidFill>
                    <a:prstClr val="black"/>
                  </a:solidFill>
                  <a:latin typeface="+mn-ea"/>
                </a:endParaRPr>
              </a:p>
              <a:p>
                <a:pPr marL="914400" lvl="2" indent="0">
                  <a:buNone/>
                </a:pPr>
                <a14:m>
                  <m:oMathPara xmlns:m="http://schemas.openxmlformats.org/officeDocument/2006/math">
                    <m:oMathParaPr>
                      <m:jc m:val="centerGroup"/>
                    </m:oMathParaPr>
                    <m:oMath xmlns:m="http://schemas.openxmlformats.org/officeDocument/2006/math">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𝑤</m:t>
                          </m:r>
                        </m:e>
                        <m:sub>
                          <m:r>
                            <a:rPr lang="en-US" altLang="zh-CN" sz="2000">
                              <a:solidFill>
                                <a:prstClr val="black"/>
                              </a:solidFill>
                              <a:latin typeface="Cambria Math" panose="02040503050406030204"/>
                            </a:rPr>
                            <m:t>𝑖</m:t>
                          </m:r>
                          <m:r>
                            <a:rPr lang="en-US" altLang="zh-CN" sz="2000">
                              <a:solidFill>
                                <a:prstClr val="black"/>
                              </a:solidFill>
                              <a:latin typeface="Cambria Math" panose="02040503050406030204"/>
                            </a:rPr>
                            <m:t>+</m:t>
                          </m:r>
                          <m:r>
                            <a:rPr lang="en-US" altLang="zh-CN" sz="2000">
                              <a:solidFill>
                                <a:prstClr val="black"/>
                              </a:solidFill>
                              <a:latin typeface="Cambria Math" panose="02040503050406030204"/>
                            </a:rPr>
                            <m:t>1</m:t>
                          </m:r>
                          <m:r>
                            <a:rPr lang="en-US" altLang="zh-CN" sz="2000">
                              <a:solidFill>
                                <a:prstClr val="black"/>
                              </a:solidFill>
                              <a:latin typeface="Cambria Math" panose="02040503050406030204"/>
                            </a:rPr>
                            <m:t>,</m:t>
                          </m:r>
                          <m:r>
                            <a:rPr lang="en-US" altLang="zh-CN" sz="2000">
                              <a:solidFill>
                                <a:prstClr val="black"/>
                              </a:solidFill>
                              <a:latin typeface="Cambria Math" panose="02040503050406030204"/>
                            </a:rPr>
                            <m:t>𝑗</m:t>
                          </m:r>
                        </m:sub>
                      </m:sSub>
                      <m:r>
                        <a:rPr lang="en-US" altLang="zh-CN" sz="2000">
                          <a:solidFill>
                            <a:prstClr val="black"/>
                          </a:solidFill>
                          <a:latin typeface="Cambria Math" panose="02040503050406030204"/>
                        </a:rPr>
                        <m:t>=</m:t>
                      </m:r>
                      <m:d>
                        <m:dPr>
                          <m:begChr m:val="{"/>
                          <m:endChr m:val=""/>
                          <m:ctrlPr>
                            <a:rPr lang="en-US" altLang="zh-CN" sz="2000" i="1">
                              <a:solidFill>
                                <a:prstClr val="black"/>
                              </a:solidFill>
                              <a:latin typeface="Cambria Math" panose="02040503050406030204"/>
                            </a:rPr>
                          </m:ctrlPr>
                        </m:dPr>
                        <m:e>
                          <m:eqArr>
                            <m:eqArrPr>
                              <m:ctrlPr>
                                <a:rPr lang="en-US" altLang="zh-CN" sz="2000" i="1">
                                  <a:solidFill>
                                    <a:prstClr val="black"/>
                                  </a:solidFill>
                                  <a:latin typeface="Cambria Math" panose="02040503050406030204"/>
                                </a:rPr>
                              </m:ctrlPr>
                            </m:eqArrPr>
                            <m:e>
                              <m:f>
                                <m:fPr>
                                  <m:ctrlPr>
                                    <a:rPr lang="en-US" altLang="zh-CN" sz="2000" i="1">
                                      <a:solidFill>
                                        <a:prstClr val="black"/>
                                      </a:solidFill>
                                      <a:latin typeface="Cambria Math" panose="02040503050406030204"/>
                                    </a:rPr>
                                  </m:ctrlPr>
                                </m:fPr>
                                <m:num>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𝑤</m:t>
                                      </m:r>
                                    </m:e>
                                    <m:sub>
                                      <m:r>
                                        <a:rPr lang="en-US" altLang="zh-CN" sz="2000">
                                          <a:solidFill>
                                            <a:prstClr val="black"/>
                                          </a:solidFill>
                                          <a:latin typeface="Cambria Math" panose="02040503050406030204"/>
                                        </a:rPr>
                                        <m:t>𝑖𝑗</m:t>
                                      </m:r>
                                    </m:sub>
                                  </m:sSub>
                                </m:num>
                                <m:den>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𝑍</m:t>
                                      </m:r>
                                    </m:e>
                                    <m:sub>
                                      <m:r>
                                        <a:rPr lang="en-US" altLang="zh-CN" sz="2000">
                                          <a:solidFill>
                                            <a:prstClr val="black"/>
                                          </a:solidFill>
                                          <a:latin typeface="Cambria Math" panose="02040503050406030204"/>
                                        </a:rPr>
                                        <m:t>𝑖</m:t>
                                      </m:r>
                                    </m:sub>
                                  </m:sSub>
                                </m:den>
                              </m:f>
                              <m:func>
                                <m:funcPr>
                                  <m:ctrlPr>
                                    <a:rPr lang="en-US" altLang="zh-CN" sz="2000" i="1">
                                      <a:solidFill>
                                        <a:prstClr val="black"/>
                                      </a:solidFill>
                                      <a:latin typeface="Cambria Math" panose="02040503050406030204"/>
                                    </a:rPr>
                                  </m:ctrlPr>
                                </m:funcPr>
                                <m:fName>
                                  <m:r>
                                    <m:rPr>
                                      <m:sty m:val="p"/>
                                    </m:rPr>
                                    <a:rPr lang="en-US" altLang="zh-CN" sz="2000">
                                      <a:solidFill>
                                        <a:prstClr val="black"/>
                                      </a:solidFill>
                                      <a:latin typeface="Cambria Math" panose="02040503050406030204"/>
                                    </a:rPr>
                                    <m:t>exp</m:t>
                                  </m:r>
                                </m:fName>
                                <m:e>
                                  <m:d>
                                    <m:dPr>
                                      <m:ctrlPr>
                                        <a:rPr lang="en-US" altLang="zh-CN" sz="2000" i="1">
                                          <a:solidFill>
                                            <a:prstClr val="black"/>
                                          </a:solidFill>
                                          <a:latin typeface="Cambria Math" panose="02040503050406030204"/>
                                        </a:rPr>
                                      </m:ctrlPr>
                                    </m:dPr>
                                    <m:e>
                                      <m:r>
                                        <a:rPr lang="en-US" altLang="zh-CN" sz="2000">
                                          <a:solidFill>
                                            <a:prstClr val="black"/>
                                          </a:solidFill>
                                          <a:latin typeface="Cambria Math" panose="02040503050406030204"/>
                                        </a:rPr>
                                        <m:t>−</m:t>
                                      </m:r>
                                      <m:sSub>
                                        <m:sSubPr>
                                          <m:ctrlPr>
                                            <a:rPr lang="en-US" altLang="zh-CN" sz="2000" i="1">
                                              <a:solidFill>
                                                <a:prstClr val="black"/>
                                              </a:solidFill>
                                              <a:latin typeface="Cambria Math" panose="02040503050406030204"/>
                                            </a:rPr>
                                          </m:ctrlPr>
                                        </m:sSubPr>
                                        <m:e>
                                          <m:r>
                                            <a:rPr lang="zh-CN" altLang="en-US" sz="2000">
                                              <a:solidFill>
                                                <a:prstClr val="black"/>
                                              </a:solidFill>
                                              <a:latin typeface="Cambria Math" panose="02040503050406030204"/>
                                            </a:rPr>
                                            <m:t>𝛼</m:t>
                                          </m:r>
                                        </m:e>
                                        <m:sub>
                                          <m:r>
                                            <a:rPr lang="en-US" altLang="zh-CN" sz="2000">
                                              <a:solidFill>
                                                <a:prstClr val="black"/>
                                              </a:solidFill>
                                              <a:latin typeface="Cambria Math" panose="02040503050406030204"/>
                                            </a:rPr>
                                            <m:t>𝑖</m:t>
                                          </m:r>
                                        </m:sub>
                                      </m:sSub>
                                    </m:e>
                                  </m:d>
                                </m:e>
                              </m:func>
                              <m:r>
                                <a:rPr lang="en-US" altLang="zh-CN" sz="2000">
                                  <a:solidFill>
                                    <a:prstClr val="black"/>
                                  </a:solidFill>
                                  <a:latin typeface="Cambria Math" panose="02040503050406030204"/>
                                </a:rPr>
                                <m:t>,</m:t>
                              </m:r>
                              <m:sSub>
                                <m:sSubPr>
                                  <m:ctrlPr>
                                    <a:rPr lang="en-US" altLang="zh-CN" sz="2000" i="1">
                                      <a:solidFill>
                                        <a:prstClr val="black"/>
                                      </a:solidFill>
                                      <a:latin typeface="Cambria Math" panose="02040503050406030204"/>
                                    </a:rPr>
                                  </m:ctrlPr>
                                </m:sSubPr>
                                <m:e>
                                  <m:r>
                                    <a:rPr lang="en-US" altLang="zh-CN" sz="2000" i="1">
                                      <a:solidFill>
                                        <a:prstClr val="black"/>
                                      </a:solidFill>
                                      <a:latin typeface="Cambria Math" panose="02040503050406030204"/>
                                    </a:rPr>
                                    <m:t>𝑓</m:t>
                                  </m:r>
                                </m:e>
                                <m:sub>
                                  <m:r>
                                    <a:rPr lang="en-US" altLang="zh-CN" sz="2000">
                                      <a:solidFill>
                                        <a:prstClr val="black"/>
                                      </a:solidFill>
                                      <a:latin typeface="Cambria Math" panose="02040503050406030204"/>
                                    </a:rPr>
                                    <m:t>𝑖</m:t>
                                  </m:r>
                                </m:sub>
                              </m:sSub>
                              <m:d>
                                <m:dPr>
                                  <m:ctrlPr>
                                    <a:rPr lang="en-US" altLang="zh-CN" sz="2000" i="1">
                                      <a:solidFill>
                                        <a:prstClr val="black"/>
                                      </a:solidFill>
                                      <a:latin typeface="Cambria Math" panose="02040503050406030204"/>
                                    </a:rPr>
                                  </m:ctrlPr>
                                </m:dPr>
                                <m:e>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𝑋</m:t>
                                      </m:r>
                                    </m:e>
                                    <m:sub>
                                      <m:r>
                                        <a:rPr lang="en-US" altLang="zh-CN" sz="2000">
                                          <a:solidFill>
                                            <a:prstClr val="black"/>
                                          </a:solidFill>
                                          <a:latin typeface="Cambria Math" panose="02040503050406030204"/>
                                        </a:rPr>
                                        <m:t>𝑘</m:t>
                                      </m:r>
                                    </m:sub>
                                  </m:sSub>
                                </m:e>
                              </m:d>
                              <m:r>
                                <a:rPr lang="en-US" altLang="zh-CN" sz="2000">
                                  <a:solidFill>
                                    <a:prstClr val="black"/>
                                  </a:solidFill>
                                  <a:latin typeface="Cambria Math" panose="02040503050406030204"/>
                                </a:rPr>
                                <m:t>=</m:t>
                              </m:r>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𝑦</m:t>
                                  </m:r>
                                </m:e>
                                <m:sub>
                                  <m:r>
                                    <a:rPr lang="en-US" altLang="zh-CN" sz="2000">
                                      <a:solidFill>
                                        <a:prstClr val="black"/>
                                      </a:solidFill>
                                      <a:latin typeface="Cambria Math" panose="02040503050406030204"/>
                                    </a:rPr>
                                    <m:t>𝑘</m:t>
                                  </m:r>
                                </m:sub>
                              </m:sSub>
                            </m:e>
                            <m:e>
                              <m:f>
                                <m:fPr>
                                  <m:ctrlPr>
                                    <a:rPr lang="en-US" altLang="zh-CN" sz="2000" i="1">
                                      <a:solidFill>
                                        <a:prstClr val="black"/>
                                      </a:solidFill>
                                      <a:latin typeface="Cambria Math" panose="02040503050406030204"/>
                                    </a:rPr>
                                  </m:ctrlPr>
                                </m:fPr>
                                <m:num>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𝑤</m:t>
                                      </m:r>
                                    </m:e>
                                    <m:sub>
                                      <m:r>
                                        <a:rPr lang="en-US" altLang="zh-CN" sz="2000">
                                          <a:solidFill>
                                            <a:prstClr val="black"/>
                                          </a:solidFill>
                                          <a:latin typeface="Cambria Math" panose="02040503050406030204"/>
                                        </a:rPr>
                                        <m:t>𝑖𝑗</m:t>
                                      </m:r>
                                    </m:sub>
                                  </m:sSub>
                                </m:num>
                                <m:den>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𝑍</m:t>
                                      </m:r>
                                    </m:e>
                                    <m:sub>
                                      <m:r>
                                        <a:rPr lang="en-US" altLang="zh-CN" sz="2000">
                                          <a:solidFill>
                                            <a:prstClr val="black"/>
                                          </a:solidFill>
                                          <a:latin typeface="Cambria Math" panose="02040503050406030204"/>
                                        </a:rPr>
                                        <m:t>𝑖</m:t>
                                      </m:r>
                                    </m:sub>
                                  </m:sSub>
                                </m:den>
                              </m:f>
                              <m:func>
                                <m:funcPr>
                                  <m:ctrlPr>
                                    <a:rPr lang="en-US" altLang="zh-CN" sz="2000" i="1">
                                      <a:solidFill>
                                        <a:prstClr val="black"/>
                                      </a:solidFill>
                                      <a:latin typeface="Cambria Math" panose="02040503050406030204"/>
                                    </a:rPr>
                                  </m:ctrlPr>
                                </m:funcPr>
                                <m:fName>
                                  <m:r>
                                    <m:rPr>
                                      <m:sty m:val="p"/>
                                    </m:rPr>
                                    <a:rPr lang="en-US" altLang="zh-CN" sz="2000">
                                      <a:solidFill>
                                        <a:prstClr val="black"/>
                                      </a:solidFill>
                                      <a:latin typeface="Cambria Math" panose="02040503050406030204"/>
                                    </a:rPr>
                                    <m:t>exp</m:t>
                                  </m:r>
                                </m:fName>
                                <m:e>
                                  <m:d>
                                    <m:dPr>
                                      <m:ctrlPr>
                                        <a:rPr lang="en-US" altLang="zh-CN" sz="2000" i="1">
                                          <a:solidFill>
                                            <a:prstClr val="black"/>
                                          </a:solidFill>
                                          <a:latin typeface="Cambria Math" panose="02040503050406030204"/>
                                        </a:rPr>
                                      </m:ctrlPr>
                                    </m:dPr>
                                    <m:e>
                                      <m:sSub>
                                        <m:sSubPr>
                                          <m:ctrlPr>
                                            <a:rPr lang="en-US" altLang="zh-CN" sz="2000" i="1">
                                              <a:solidFill>
                                                <a:prstClr val="black"/>
                                              </a:solidFill>
                                              <a:latin typeface="Cambria Math" panose="02040503050406030204"/>
                                            </a:rPr>
                                          </m:ctrlPr>
                                        </m:sSubPr>
                                        <m:e>
                                          <m:r>
                                            <a:rPr lang="zh-CN" altLang="en-US" sz="2000">
                                              <a:solidFill>
                                                <a:prstClr val="black"/>
                                              </a:solidFill>
                                              <a:latin typeface="Cambria Math" panose="02040503050406030204"/>
                                            </a:rPr>
                                            <m:t>𝛼</m:t>
                                          </m:r>
                                        </m:e>
                                        <m:sub>
                                          <m:r>
                                            <a:rPr lang="en-US" altLang="zh-CN" sz="2000">
                                              <a:solidFill>
                                                <a:prstClr val="black"/>
                                              </a:solidFill>
                                              <a:latin typeface="Cambria Math" panose="02040503050406030204"/>
                                            </a:rPr>
                                            <m:t>𝑖</m:t>
                                          </m:r>
                                        </m:sub>
                                      </m:sSub>
                                    </m:e>
                                  </m:d>
                                </m:e>
                              </m:func>
                              <m:r>
                                <a:rPr lang="en-US" altLang="zh-CN" sz="2000">
                                  <a:solidFill>
                                    <a:prstClr val="black"/>
                                  </a:solidFill>
                                  <a:latin typeface="Cambria Math" panose="02040503050406030204"/>
                                </a:rPr>
                                <m:t>,</m:t>
                              </m:r>
                              <m:sSub>
                                <m:sSubPr>
                                  <m:ctrlPr>
                                    <a:rPr lang="en-US" altLang="zh-CN" sz="2000" i="1">
                                      <a:solidFill>
                                        <a:prstClr val="black"/>
                                      </a:solidFill>
                                      <a:latin typeface="Cambria Math" panose="02040503050406030204"/>
                                    </a:rPr>
                                  </m:ctrlPr>
                                </m:sSubPr>
                                <m:e>
                                  <m:r>
                                    <a:rPr lang="en-US" altLang="zh-CN" sz="2000" i="1">
                                      <a:solidFill>
                                        <a:prstClr val="black"/>
                                      </a:solidFill>
                                      <a:latin typeface="Cambria Math" panose="02040503050406030204"/>
                                    </a:rPr>
                                    <m:t>𝑓</m:t>
                                  </m:r>
                                </m:e>
                                <m:sub>
                                  <m:r>
                                    <a:rPr lang="en-US" altLang="zh-CN" sz="2000">
                                      <a:solidFill>
                                        <a:prstClr val="black"/>
                                      </a:solidFill>
                                      <a:latin typeface="Cambria Math" panose="02040503050406030204"/>
                                    </a:rPr>
                                    <m:t>𝑖</m:t>
                                  </m:r>
                                </m:sub>
                              </m:sSub>
                              <m:d>
                                <m:dPr>
                                  <m:ctrlPr>
                                    <a:rPr lang="en-US" altLang="zh-CN" sz="2000" i="1">
                                      <a:solidFill>
                                        <a:prstClr val="black"/>
                                      </a:solidFill>
                                      <a:latin typeface="Cambria Math" panose="02040503050406030204"/>
                                    </a:rPr>
                                  </m:ctrlPr>
                                </m:dPr>
                                <m:e>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𝑋</m:t>
                                      </m:r>
                                    </m:e>
                                    <m:sub>
                                      <m:r>
                                        <a:rPr lang="en-US" altLang="zh-CN" sz="2000">
                                          <a:solidFill>
                                            <a:prstClr val="black"/>
                                          </a:solidFill>
                                          <a:latin typeface="Cambria Math" panose="02040503050406030204"/>
                                        </a:rPr>
                                        <m:t>𝑘</m:t>
                                      </m:r>
                                    </m:sub>
                                  </m:sSub>
                                </m:e>
                              </m:d>
                              <m:r>
                                <a:rPr lang="en-US" altLang="zh-CN" sz="2000">
                                  <a:solidFill>
                                    <a:prstClr val="black"/>
                                  </a:solidFill>
                                  <a:latin typeface="Cambria Math" panose="02040503050406030204"/>
                                </a:rPr>
                                <m:t>≠</m:t>
                              </m:r>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𝑦</m:t>
                                  </m:r>
                                </m:e>
                                <m:sub>
                                  <m:r>
                                    <a:rPr lang="en-US" altLang="zh-CN" sz="2000">
                                      <a:solidFill>
                                        <a:prstClr val="black"/>
                                      </a:solidFill>
                                      <a:latin typeface="Cambria Math" panose="02040503050406030204"/>
                                    </a:rPr>
                                    <m:t>𝑘</m:t>
                                  </m:r>
                                </m:sub>
                              </m:sSub>
                            </m:e>
                          </m:eqArr>
                        </m:e>
                      </m:d>
                    </m:oMath>
                  </m:oMathPara>
                </a14:m>
                <a:endParaRPr lang="en-US" altLang="zh-CN" sz="2000" dirty="0">
                  <a:solidFill>
                    <a:prstClr val="black"/>
                  </a:solidFill>
                  <a:latin typeface="+mn-ea"/>
                </a:endParaRPr>
              </a:p>
              <a:p>
                <a:pPr lvl="1"/>
                <a:r>
                  <a:rPr lang="zh-CN" altLang="en-US" sz="2400" dirty="0">
                    <a:solidFill>
                      <a:prstClr val="black"/>
                    </a:solidFill>
                    <a:latin typeface="+mn-ea"/>
                  </a:rPr>
                  <a:t>即当某个样本被前一个弱学习器错误预测时，该样本的权重会被</a:t>
                </a:r>
                <a:r>
                  <a:rPr lang="zh-CN" altLang="en-US" sz="2400" dirty="0" smtClean="0">
                    <a:solidFill>
                      <a:prstClr val="black"/>
                    </a:solidFill>
                    <a:latin typeface="+mn-ea"/>
                  </a:rPr>
                  <a:t>放大</a:t>
                </a:r>
                <a14:m>
                  <m:oMath xmlns:m="http://schemas.openxmlformats.org/officeDocument/2006/math">
                    <m:sSub>
                      <m:sSubPr>
                        <m:ctrlPr>
                          <a:rPr lang="en-US" altLang="zh-CN" sz="2400" i="1">
                            <a:solidFill>
                              <a:prstClr val="black"/>
                            </a:solidFill>
                            <a:latin typeface="Cambria Math" panose="02040503050406030204"/>
                          </a:rPr>
                        </m:ctrlPr>
                      </m:sSubPr>
                      <m:e>
                        <m:f>
                          <m:fPr>
                            <m:type m:val="lin"/>
                            <m:ctrlPr>
                              <a:rPr lang="zh-CN" altLang="en-US" sz="2400" i="1">
                                <a:solidFill>
                                  <a:prstClr val="black"/>
                                </a:solidFill>
                                <a:latin typeface="Cambria Math" panose="02040503050406030204"/>
                              </a:rPr>
                            </m:ctrlPr>
                          </m:fPr>
                          <m:num>
                            <m:r>
                              <a:rPr lang="en-US" altLang="zh-CN" sz="2400">
                                <a:solidFill>
                                  <a:prstClr val="black"/>
                                </a:solidFill>
                                <a:latin typeface="Cambria Math" panose="02040503050406030204"/>
                              </a:rPr>
                              <m:t>𝑒</m:t>
                            </m:r>
                            <m:sSub>
                              <m:sSubPr>
                                <m:ctrlPr>
                                  <a:rPr lang="en-US" altLang="zh-CN" sz="2400" i="1" baseline="30000" smtClean="0">
                                    <a:solidFill>
                                      <a:prstClr val="black"/>
                                    </a:solidFill>
                                    <a:latin typeface="Cambria Math" panose="02040503050406030204"/>
                                  </a:rPr>
                                </m:ctrlPr>
                              </m:sSubPr>
                              <m:e>
                                <m:r>
                                  <a:rPr lang="en-US" altLang="zh-CN" sz="2400" b="0" i="0" baseline="30000" smtClean="0">
                                    <a:solidFill>
                                      <a:prstClr val="black"/>
                                    </a:solidFill>
                                    <a:latin typeface="Cambria Math" panose="02040503050406030204"/>
                                  </a:rPr>
                                  <m:t>2</m:t>
                                </m:r>
                                <m:r>
                                  <a:rPr lang="zh-CN" altLang="en-US" sz="2400" baseline="30000">
                                    <a:solidFill>
                                      <a:prstClr val="black"/>
                                    </a:solidFill>
                                    <a:latin typeface="Cambria Math" panose="02040503050406030204"/>
                                  </a:rPr>
                                  <m:t>𝛼</m:t>
                                </m:r>
                              </m:e>
                              <m:sub>
                                <m:r>
                                  <a:rPr lang="en-US" altLang="zh-CN" sz="2400" baseline="30000">
                                    <a:solidFill>
                                      <a:prstClr val="black"/>
                                    </a:solidFill>
                                    <a:latin typeface="Cambria Math" panose="02040503050406030204"/>
                                  </a:rPr>
                                  <m:t>𝑖</m:t>
                                </m:r>
                              </m:sub>
                            </m:sSub>
                            <m:r>
                              <a:rPr lang="en-US" altLang="zh-CN" sz="2400" i="1">
                                <a:solidFill>
                                  <a:prstClr val="black"/>
                                </a:solidFill>
                                <a:latin typeface="Cambria Math" panose="02040503050406030204"/>
                              </a:rPr>
                              <m:t>=</m:t>
                            </m:r>
                            <m:r>
                              <a:rPr lang="en-US" altLang="zh-CN" sz="2400">
                                <a:solidFill>
                                  <a:prstClr val="black"/>
                                </a:solidFill>
                                <a:latin typeface="Cambria Math" panose="02040503050406030204"/>
                              </a:rPr>
                              <m:t>(</m:t>
                            </m:r>
                            <m:r>
                              <a:rPr lang="en-US" altLang="zh-CN" sz="2400">
                                <a:solidFill>
                                  <a:prstClr val="black"/>
                                </a:solidFill>
                                <a:latin typeface="Cambria Math" panose="02040503050406030204"/>
                              </a:rPr>
                              <m:t>1</m:t>
                            </m:r>
                            <m:r>
                              <a:rPr lang="en-US" altLang="zh-CN" sz="2400">
                                <a:solidFill>
                                  <a:prstClr val="black"/>
                                </a:solidFill>
                                <a:latin typeface="Cambria Math" panose="02040503050406030204"/>
                              </a:rPr>
                              <m:t>−</m:t>
                            </m:r>
                            <m:sSub>
                              <m:sSubPr>
                                <m:ctrlPr>
                                  <a:rPr lang="en-US" altLang="zh-CN" sz="2400" i="1">
                                    <a:solidFill>
                                      <a:prstClr val="black"/>
                                    </a:solidFill>
                                    <a:latin typeface="Cambria Math" panose="02040503050406030204"/>
                                  </a:rPr>
                                </m:ctrlPr>
                              </m:sSubPr>
                              <m:e>
                                <m:r>
                                  <a:rPr lang="en-US" altLang="zh-CN" sz="2400">
                                    <a:solidFill>
                                      <a:prstClr val="black"/>
                                    </a:solidFill>
                                    <a:latin typeface="Cambria Math" panose="02040503050406030204"/>
                                  </a:rPr>
                                  <m:t>𝑒</m:t>
                                </m:r>
                              </m:e>
                              <m:sub>
                                <m:r>
                                  <a:rPr lang="en-US" altLang="zh-CN" sz="2400">
                                    <a:solidFill>
                                      <a:prstClr val="black"/>
                                    </a:solidFill>
                                    <a:latin typeface="Cambria Math" panose="02040503050406030204"/>
                                  </a:rPr>
                                  <m:t>𝑖</m:t>
                                </m:r>
                              </m:sub>
                            </m:sSub>
                            <m:r>
                              <a:rPr lang="en-US" altLang="zh-CN" sz="2400">
                                <a:solidFill>
                                  <a:prstClr val="black"/>
                                </a:solidFill>
                                <a:latin typeface="Cambria Math" panose="02040503050406030204"/>
                              </a:rPr>
                              <m:t>)</m:t>
                            </m:r>
                          </m:num>
                          <m:den>
                            <m:r>
                              <a:rPr lang="en-US" altLang="zh-CN" sz="2400">
                                <a:solidFill>
                                  <a:prstClr val="black"/>
                                </a:solidFill>
                                <a:latin typeface="Cambria Math" panose="02040503050406030204"/>
                              </a:rPr>
                              <m:t>𝑒</m:t>
                            </m:r>
                          </m:den>
                        </m:f>
                      </m:e>
                      <m:sub>
                        <m:r>
                          <a:rPr lang="en-US" altLang="zh-CN" sz="2400" smtClean="0">
                            <a:solidFill>
                              <a:prstClr val="black"/>
                            </a:solidFill>
                            <a:latin typeface="Cambria Math" panose="02040503050406030204"/>
                          </a:rPr>
                          <m:t>𝑖</m:t>
                        </m:r>
                      </m:sub>
                    </m:sSub>
                  </m:oMath>
                </a14:m>
                <a:r>
                  <a:rPr lang="zh-CN" altLang="en-US" sz="2400" dirty="0">
                    <a:solidFill>
                      <a:prstClr val="black"/>
                    </a:solidFill>
                    <a:latin typeface="+mn-ea"/>
                  </a:rPr>
                  <a:t>倍</a:t>
                </a:r>
                <a:r>
                  <a:rPr lang="zh-CN" altLang="en-US" sz="2400" dirty="0" smtClean="0">
                    <a:solidFill>
                      <a:prstClr val="black"/>
                    </a:solidFill>
                    <a:latin typeface="+mn-ea"/>
                  </a:rPr>
                  <a:t>以便</a:t>
                </a:r>
                <a:r>
                  <a:rPr lang="zh-CN" altLang="en-US" sz="2400" dirty="0">
                    <a:solidFill>
                      <a:prstClr val="black"/>
                    </a:solidFill>
                    <a:latin typeface="+mn-ea"/>
                  </a:rPr>
                  <a:t>在后续弱学习器构造过程得到应有的</a:t>
                </a:r>
                <a:r>
                  <a:rPr lang="zh-CN" altLang="en-US" sz="2400" dirty="0" smtClean="0">
                    <a:solidFill>
                      <a:prstClr val="black"/>
                    </a:solidFill>
                    <a:latin typeface="+mn-ea"/>
                  </a:rPr>
                  <a:t>重视</a:t>
                </a:r>
                <a:endParaRPr lang="en-US" altLang="zh-CN" sz="2400" dirty="0" smtClean="0">
                  <a:solidFill>
                    <a:prstClr val="black"/>
                  </a:solidFill>
                  <a:latin typeface="+mn-ea"/>
                </a:endParaRPr>
              </a:p>
              <a:p>
                <a:pPr lvl="1"/>
                <a:r>
                  <a:rPr lang="zh-CN" altLang="en-US" sz="2400" dirty="0">
                    <a:solidFill>
                      <a:prstClr val="black"/>
                    </a:solidFill>
                    <a:latin typeface="+mn-ea"/>
                  </a:rPr>
                  <a:t>不</a:t>
                </a:r>
                <a:r>
                  <a:rPr lang="zh-CN" altLang="en-US" sz="2400" dirty="0" smtClean="0">
                    <a:solidFill>
                      <a:prstClr val="black"/>
                    </a:solidFill>
                    <a:latin typeface="+mn-ea"/>
                  </a:rPr>
                  <a:t>改变训练数据，而不断改变训练数据权值的分布，使得训练数据在基学习器的学习中起不同的作用，这是</a:t>
                </a:r>
                <a:r>
                  <a:rPr lang="en-US" altLang="zh-CN" sz="2400" dirty="0" err="1" smtClean="0">
                    <a:solidFill>
                      <a:prstClr val="black"/>
                    </a:solidFill>
                    <a:latin typeface="+mn-ea"/>
                  </a:rPr>
                  <a:t>Adaboost</a:t>
                </a:r>
                <a:r>
                  <a:rPr lang="zh-CN" altLang="en-US" sz="2400" dirty="0" smtClean="0">
                    <a:solidFill>
                      <a:prstClr val="black"/>
                    </a:solidFill>
                    <a:latin typeface="+mn-ea"/>
                  </a:rPr>
                  <a:t>的一个特点</a:t>
                </a:r>
                <a:endParaRPr lang="en-US" altLang="zh-CN" sz="2400" dirty="0">
                  <a:solidFill>
                    <a:prstClr val="black"/>
                  </a:solidFill>
                  <a:latin typeface="+mn-ea"/>
                </a:endParaRPr>
              </a:p>
              <a:p>
                <a:pPr marL="914400" lvl="2" indent="0">
                  <a:buNone/>
                </a:pPr>
                <a:endParaRPr lang="en-US" altLang="zh-CN" sz="1800" dirty="0">
                  <a:solidFill>
                    <a:prstClr val="black"/>
                  </a:solidFill>
                  <a:latin typeface="+mn-ea"/>
                </a:endParaRPr>
              </a:p>
              <a:p>
                <a:pPr marL="914400" lvl="2" indent="0">
                  <a:buNone/>
                </a:pPr>
                <a:endParaRPr lang="zh-CN" altLang="en-US" sz="2000" dirty="0">
                  <a:latin typeface="+mn-ea"/>
                </a:endParaRPr>
              </a:p>
            </p:txBody>
          </p:sp>
        </mc:Choice>
        <mc:Fallback>
          <p:sp>
            <p:nvSpPr>
              <p:cNvPr id="3" name="副标题 2"/>
              <p:cNvSpPr>
                <a:spLocks noRot="1" noChangeAspect="1" noMove="1" noResize="1" noEditPoints="1" noAdjustHandles="1" noChangeArrowheads="1" noChangeShapeType="1" noTextEdit="1"/>
              </p:cNvSpPr>
              <p:nvPr>
                <p:ph type="subTitle" idx="4294967295"/>
              </p:nvPr>
            </p:nvSpPr>
            <p:spPr>
              <a:xfrm>
                <a:off x="395536" y="1124744"/>
                <a:ext cx="8352928" cy="5256584"/>
              </a:xfrm>
              <a:prstGeom prst="rect">
                <a:avLst/>
              </a:prstGeom>
              <a:blipFill rotWithShape="1">
                <a:blip r:embed="rId1"/>
                <a:stretch>
                  <a:fillRect l="-7" t="-3" r="1" b="-5360"/>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集成学习</a:t>
            </a:r>
            <a:r>
              <a:rPr lang="zh-CN" altLang="en-US" b="1" dirty="0">
                <a:latin typeface="黑体" panose="02010609060101010101" pitchFamily="49" charset="-122"/>
                <a:ea typeface="黑体" panose="02010609060101010101" pitchFamily="49" charset="-122"/>
                <a:sym typeface="+mn-ea"/>
              </a:rPr>
              <a:t>概述</a:t>
            </a:r>
            <a:endParaRPr lang="en-US" altLang="zh-CN"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a:latin typeface="黑体" panose="02010609060101010101" pitchFamily="49" charset="-122"/>
                <a:ea typeface="黑体" panose="02010609060101010101" pitchFamily="49" charset="-122"/>
              </a:rPr>
              <a:t>集成</a:t>
            </a:r>
            <a:r>
              <a:rPr lang="zh-CN" altLang="en-US" sz="2800" b="1" dirty="0" smtClean="0">
                <a:latin typeface="黑体" panose="02010609060101010101" pitchFamily="49" charset="-122"/>
                <a:ea typeface="黑体" panose="02010609060101010101" pitchFamily="49" charset="-122"/>
              </a:rPr>
              <a:t>学习概念</a:t>
            </a:r>
            <a:endParaRPr lang="en-US" altLang="zh-CN" sz="2800" b="1" dirty="0" smtClean="0">
              <a:latin typeface="黑体" panose="02010609060101010101" pitchFamily="49" charset="-122"/>
              <a:ea typeface="黑体" panose="02010609060101010101" pitchFamily="49" charset="-122"/>
            </a:endParaRPr>
          </a:p>
          <a:p>
            <a:pPr lvl="1"/>
            <a:r>
              <a:rPr lang="zh-CN" altLang="en-US" sz="2400" dirty="0">
                <a:latin typeface="+mn-ea"/>
              </a:rPr>
              <a:t>若某学习问题能被个体学习器</a:t>
            </a:r>
            <a:r>
              <a:rPr lang="zh-CN" altLang="en-US" sz="2400" dirty="0">
                <a:solidFill>
                  <a:srgbClr val="0000FF"/>
                </a:solidFill>
                <a:latin typeface="+mn-ea"/>
              </a:rPr>
              <a:t>高精度地学习</a:t>
            </a:r>
            <a:r>
              <a:rPr lang="zh-CN" altLang="en-US" sz="2400" dirty="0">
                <a:latin typeface="+mn-ea"/>
              </a:rPr>
              <a:t>，则称该学习问题是</a:t>
            </a:r>
            <a:r>
              <a:rPr lang="zh-CN" altLang="en-US" sz="2400" dirty="0">
                <a:solidFill>
                  <a:srgbClr val="0000FF"/>
                </a:solidFill>
                <a:latin typeface="+mn-ea"/>
              </a:rPr>
              <a:t>强可学习问题</a:t>
            </a:r>
            <a:r>
              <a:rPr lang="zh-CN" altLang="en-US" sz="2400" dirty="0">
                <a:latin typeface="+mn-ea"/>
              </a:rPr>
              <a:t>，并称相应个体学习器为</a:t>
            </a:r>
            <a:r>
              <a:rPr lang="zh-CN" altLang="en-US" sz="2400" dirty="0">
                <a:solidFill>
                  <a:srgbClr val="0000FF"/>
                </a:solidFill>
                <a:latin typeface="+mn-ea"/>
              </a:rPr>
              <a:t>强学习器</a:t>
            </a:r>
            <a:endParaRPr lang="en-US" altLang="zh-CN" sz="2400" dirty="0">
              <a:solidFill>
                <a:srgbClr val="0000FF"/>
              </a:solidFill>
              <a:latin typeface="+mn-ea"/>
            </a:endParaRPr>
          </a:p>
          <a:p>
            <a:pPr lvl="1"/>
            <a:r>
              <a:rPr lang="zh-CN" altLang="en-US" sz="2400" dirty="0">
                <a:latin typeface="+mn-ea"/>
              </a:rPr>
              <a:t>反之，则可定义</a:t>
            </a:r>
            <a:r>
              <a:rPr lang="zh-CN" altLang="en-US" sz="2400" dirty="0">
                <a:solidFill>
                  <a:srgbClr val="0000FF"/>
                </a:solidFill>
                <a:latin typeface="+mn-ea"/>
              </a:rPr>
              <a:t>弱可学习问题</a:t>
            </a:r>
            <a:r>
              <a:rPr lang="zh-CN" altLang="en-US" sz="2400" dirty="0">
                <a:latin typeface="+mn-ea"/>
              </a:rPr>
              <a:t>，并称相应个体学习器为</a:t>
            </a:r>
            <a:r>
              <a:rPr lang="zh-CN" altLang="en-US" sz="2400" dirty="0">
                <a:solidFill>
                  <a:srgbClr val="0000FF"/>
                </a:solidFill>
                <a:latin typeface="+mn-ea"/>
              </a:rPr>
              <a:t>弱学习器</a:t>
            </a:r>
            <a:endParaRPr lang="en-US" altLang="zh-CN" sz="2400" dirty="0">
              <a:solidFill>
                <a:srgbClr val="0000FF"/>
              </a:solidFill>
              <a:latin typeface="+mn-ea"/>
            </a:endParaRPr>
          </a:p>
          <a:p>
            <a:pPr lvl="1"/>
            <a:r>
              <a:rPr lang="zh-CN" altLang="en-US" sz="2400" dirty="0">
                <a:latin typeface="+mn-ea"/>
              </a:rPr>
              <a:t>当直接构造其强学习器比较困难时，可通过构造一组弱学习器生成强学习器，将强可学习问题</a:t>
            </a:r>
            <a:r>
              <a:rPr lang="zh-CN" altLang="en-US" sz="2400" dirty="0">
                <a:solidFill>
                  <a:srgbClr val="0000FF"/>
                </a:solidFill>
                <a:latin typeface="+mn-ea"/>
              </a:rPr>
              <a:t>转化为</a:t>
            </a:r>
            <a:r>
              <a:rPr lang="zh-CN" altLang="en-US" sz="2400" dirty="0">
                <a:latin typeface="+mn-ea"/>
              </a:rPr>
              <a:t>弱可学习问题</a:t>
            </a:r>
            <a:endParaRPr lang="en-US" altLang="zh-CN" sz="2400" dirty="0">
              <a:latin typeface="+mn-ea"/>
            </a:endParaRPr>
          </a:p>
          <a:p>
            <a:pPr lvl="1"/>
            <a:endParaRPr lang="zh-CN" altLang="en-US" sz="2400" dirty="0">
              <a:latin typeface="+mn-ea"/>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en-US" altLang="zh-CN" b="1" dirty="0" err="1">
                <a:latin typeface="黑体" panose="02010609060101010101" pitchFamily="49" charset="-122"/>
                <a:ea typeface="黑体" panose="02010609060101010101" pitchFamily="49" charset="-122"/>
              </a:rPr>
              <a:t>Adaboost</a:t>
            </a:r>
            <a:r>
              <a:rPr lang="zh-CN" altLang="en-US" b="1" dirty="0">
                <a:latin typeface="黑体" panose="02010609060101010101" pitchFamily="49" charset="-122"/>
                <a:ea typeface="黑体" panose="02010609060101010101" pitchFamily="49" charset="-122"/>
              </a:rPr>
              <a:t>学习算法</a:t>
            </a:r>
            <a:endParaRPr lang="en-US" altLang="zh-CN" b="1"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000" b="1" dirty="0" smtClean="0">
                    <a:latin typeface="黑体" panose="02010609060101010101" pitchFamily="49" charset="-122"/>
                    <a:ea typeface="黑体" panose="02010609060101010101" pitchFamily="49" charset="-122"/>
                  </a:rPr>
                  <a:t>例题：</a:t>
                </a:r>
                <a:r>
                  <a:rPr lang="zh-CN" altLang="en-US" sz="2000" dirty="0">
                    <a:solidFill>
                      <a:prstClr val="black"/>
                    </a:solidFill>
                    <a:latin typeface="黑体" panose="02010609060101010101" pitchFamily="49" charset="-122"/>
                    <a:ea typeface="黑体" panose="02010609060101010101" pitchFamily="49" charset="-122"/>
                  </a:rPr>
                  <a:t>试以所示数据集为训练样本，</a:t>
                </a:r>
                <a:r>
                  <a:rPr lang="zh-CN" altLang="en-US" sz="2000" dirty="0" smtClean="0">
                    <a:solidFill>
                      <a:prstClr val="black"/>
                    </a:solidFill>
                    <a:latin typeface="黑体" panose="02010609060101010101" pitchFamily="49" charset="-122"/>
                    <a:ea typeface="黑体" panose="02010609060101010101" pitchFamily="49" charset="-122"/>
                  </a:rPr>
                  <a:t>使用</a:t>
                </a:r>
                <a:r>
                  <a:rPr lang="en-US" altLang="zh-CN" sz="2000" dirty="0" err="1" smtClean="0">
                    <a:solidFill>
                      <a:prstClr val="black"/>
                    </a:solidFill>
                    <a:latin typeface="黑体" panose="02010609060101010101" pitchFamily="49" charset="-122"/>
                    <a:ea typeface="黑体" panose="02010609060101010101" pitchFamily="49" charset="-122"/>
                  </a:rPr>
                  <a:t>AdaBoost</a:t>
                </a:r>
                <a:r>
                  <a:rPr lang="zh-CN" altLang="en-US" sz="2000" dirty="0" smtClean="0">
                    <a:solidFill>
                      <a:prstClr val="black"/>
                    </a:solidFill>
                    <a:latin typeface="黑体" panose="02010609060101010101" pitchFamily="49" charset="-122"/>
                    <a:ea typeface="黑体" panose="02010609060101010101" pitchFamily="49" charset="-122"/>
                  </a:rPr>
                  <a:t>集成</a:t>
                </a:r>
                <a:r>
                  <a:rPr lang="zh-CN" altLang="en-US" sz="2000" dirty="0">
                    <a:solidFill>
                      <a:prstClr val="black"/>
                    </a:solidFill>
                    <a:latin typeface="黑体" panose="02010609060101010101" pitchFamily="49" charset="-122"/>
                    <a:ea typeface="黑体" panose="02010609060101010101" pitchFamily="49" charset="-122"/>
                  </a:rPr>
                  <a:t>学习算法</a:t>
                </a:r>
                <a:r>
                  <a:rPr lang="zh-CN" altLang="en-US" sz="2000" dirty="0" smtClean="0">
                    <a:solidFill>
                      <a:prstClr val="black"/>
                    </a:solidFill>
                    <a:latin typeface="黑体" panose="02010609060101010101" pitchFamily="49" charset="-122"/>
                    <a:ea typeface="黑体" panose="02010609060101010101" pitchFamily="49" charset="-122"/>
                  </a:rPr>
                  <a:t>构建集成模型</a:t>
                </a:r>
                <a:endParaRPr lang="en-US" altLang="zh-CN" sz="2000" b="1" dirty="0" smtClean="0">
                  <a:latin typeface="黑体" panose="02010609060101010101" pitchFamily="49" charset="-122"/>
                  <a:ea typeface="黑体" panose="02010609060101010101" pitchFamily="49" charset="-122"/>
                </a:endParaRPr>
              </a:p>
              <a:p>
                <a:pPr marL="0" indent="0">
                  <a:buNone/>
                </a:pPr>
                <a:endParaRPr lang="en-US" altLang="zh-CN" sz="2400" b="1" dirty="0">
                  <a:solidFill>
                    <a:prstClr val="black"/>
                  </a:solidFill>
                  <a:latin typeface="黑体" panose="02010609060101010101" pitchFamily="49" charset="-122"/>
                  <a:ea typeface="黑体" panose="02010609060101010101" pitchFamily="49" charset="-122"/>
                </a:endParaRPr>
              </a:p>
              <a:p>
                <a:pPr marL="0" indent="0">
                  <a:buNone/>
                </a:pPr>
                <a:endParaRPr lang="en-US" altLang="zh-CN" sz="2400" b="1" dirty="0" smtClean="0">
                  <a:solidFill>
                    <a:prstClr val="black"/>
                  </a:solidFill>
                  <a:latin typeface="黑体" panose="02010609060101010101" pitchFamily="49" charset="-122"/>
                  <a:ea typeface="黑体" panose="02010609060101010101" pitchFamily="49" charset="-122"/>
                </a:endParaRPr>
              </a:p>
              <a:p>
                <a:pPr marL="0" indent="0">
                  <a:buNone/>
                </a:pPr>
                <a:endParaRPr lang="en-US" altLang="zh-CN" sz="2400" b="1" dirty="0" smtClean="0">
                  <a:solidFill>
                    <a:prstClr val="black"/>
                  </a:solidFill>
                  <a:latin typeface="黑体" panose="02010609060101010101" pitchFamily="49" charset="-122"/>
                  <a:ea typeface="黑体" panose="02010609060101010101" pitchFamily="49" charset="-122"/>
                </a:endParaRPr>
              </a:p>
              <a:p>
                <a:r>
                  <a:rPr lang="zh-CN" altLang="en-US" sz="1800" dirty="0" smtClean="0">
                    <a:solidFill>
                      <a:prstClr val="black"/>
                    </a:solidFill>
                  </a:rPr>
                  <a:t>对</a:t>
                </a:r>
                <a:r>
                  <a:rPr lang="en-US" altLang="zh-CN" sz="1800" dirty="0" smtClean="0">
                    <a:solidFill>
                      <a:prstClr val="black"/>
                    </a:solidFill>
                  </a:rPr>
                  <a:t>m=1</a:t>
                </a:r>
                <a:r>
                  <a:rPr lang="zh-CN" altLang="en-US" sz="1800" dirty="0" smtClean="0">
                    <a:solidFill>
                      <a:prstClr val="black"/>
                    </a:solidFill>
                  </a:rPr>
                  <a:t>，取在</a:t>
                </a:r>
                <a:r>
                  <a:rPr lang="zh-CN" altLang="en-US" sz="1800" dirty="0">
                    <a:solidFill>
                      <a:prstClr val="black"/>
                    </a:solidFill>
                  </a:rPr>
                  <a:t>训练数据集的</a:t>
                </a:r>
                <a:r>
                  <a:rPr lang="zh-CN" altLang="en-US" sz="1800" dirty="0" smtClean="0">
                    <a:solidFill>
                      <a:prstClr val="black"/>
                    </a:solidFill>
                  </a:rPr>
                  <a:t>初始样本</a:t>
                </a:r>
                <a:r>
                  <a:rPr lang="zh-CN" altLang="en-US" sz="1800" dirty="0">
                    <a:solidFill>
                      <a:prstClr val="black"/>
                    </a:solidFill>
                  </a:rPr>
                  <a:t>权值</a:t>
                </a:r>
                <a14:m>
                  <m:oMath xmlns:m="http://schemas.openxmlformats.org/officeDocument/2006/math">
                    <m:sSub>
                      <m:sSubPr>
                        <m:ctrlPr>
                          <a:rPr lang="en-US" altLang="zh-CN" sz="1800" i="1">
                            <a:solidFill>
                              <a:prstClr val="black"/>
                            </a:solidFill>
                            <a:latin typeface="Cambria Math" panose="02040503050406030204"/>
                          </a:rPr>
                        </m:ctrlPr>
                      </m:sSubPr>
                      <m:e>
                        <m:r>
                          <a:rPr lang="en-US" altLang="zh-CN" sz="1800">
                            <a:solidFill>
                              <a:prstClr val="black"/>
                            </a:solidFill>
                            <a:latin typeface="Cambria Math" panose="02040503050406030204" pitchFamily="18" charset="0"/>
                          </a:rPr>
                          <m:t>𝑤</m:t>
                        </m:r>
                      </m:e>
                      <m:sub>
                        <m:r>
                          <a:rPr lang="en-US" altLang="zh-CN" sz="1800">
                            <a:solidFill>
                              <a:prstClr val="black"/>
                            </a:solidFill>
                            <a:latin typeface="Cambria Math" panose="02040503050406030204" pitchFamily="18" charset="0"/>
                          </a:rPr>
                          <m:t>1</m:t>
                        </m:r>
                      </m:sub>
                    </m:sSub>
                    <m:r>
                      <a:rPr lang="en-US" altLang="zh-CN" sz="1800">
                        <a:solidFill>
                          <a:prstClr val="black"/>
                        </a:solidFill>
                        <a:latin typeface="Cambria Math" panose="02040503050406030204" pitchFamily="18" charset="0"/>
                      </a:rPr>
                      <m:t>=</m:t>
                    </m:r>
                    <m:sSup>
                      <m:sSupPr>
                        <m:ctrlPr>
                          <a:rPr lang="en-US" altLang="zh-CN" sz="1800" i="1">
                            <a:solidFill>
                              <a:prstClr val="black"/>
                            </a:solidFill>
                            <a:latin typeface="Cambria Math" panose="02040503050406030204"/>
                          </a:rPr>
                        </m:ctrlPr>
                      </m:sSupPr>
                      <m:e>
                        <m:d>
                          <m:dPr>
                            <m:ctrlPr>
                              <a:rPr lang="en-US" altLang="zh-CN" sz="1800" i="1">
                                <a:solidFill>
                                  <a:prstClr val="black"/>
                                </a:solidFill>
                                <a:latin typeface="Cambria Math" panose="02040503050406030204"/>
                              </a:rPr>
                            </m:ctrlPr>
                          </m:dPr>
                          <m:e>
                            <m:sSub>
                              <m:sSubPr>
                                <m:ctrlPr>
                                  <a:rPr lang="en-US" altLang="zh-CN" sz="1800" i="1">
                                    <a:solidFill>
                                      <a:prstClr val="black"/>
                                    </a:solidFill>
                                    <a:latin typeface="Cambria Math" panose="02040503050406030204"/>
                                  </a:rPr>
                                </m:ctrlPr>
                              </m:sSubPr>
                              <m:e>
                                <m:r>
                                  <a:rPr lang="en-US" altLang="zh-CN" sz="1800">
                                    <a:solidFill>
                                      <a:prstClr val="black"/>
                                    </a:solidFill>
                                    <a:latin typeface="Cambria Math" panose="02040503050406030204" pitchFamily="18" charset="0"/>
                                  </a:rPr>
                                  <m:t>𝑤</m:t>
                                </m:r>
                              </m:e>
                              <m:sub>
                                <m:r>
                                  <a:rPr lang="en-US" altLang="zh-CN" sz="1800">
                                    <a:solidFill>
                                      <a:prstClr val="black"/>
                                    </a:solidFill>
                                    <a:latin typeface="Cambria Math" panose="02040503050406030204" pitchFamily="18" charset="0"/>
                                  </a:rPr>
                                  <m:t>11</m:t>
                                </m:r>
                              </m:sub>
                            </m:sSub>
                            <m:r>
                              <a:rPr lang="en-US" altLang="zh-CN" sz="1800">
                                <a:solidFill>
                                  <a:prstClr val="black"/>
                                </a:solidFill>
                                <a:latin typeface="Cambria Math" panose="02040503050406030204" pitchFamily="18" charset="0"/>
                              </a:rPr>
                              <m:t>,</m:t>
                            </m:r>
                            <m:sSub>
                              <m:sSubPr>
                                <m:ctrlPr>
                                  <a:rPr lang="en-US" altLang="zh-CN" sz="1800" i="1">
                                    <a:solidFill>
                                      <a:prstClr val="black"/>
                                    </a:solidFill>
                                    <a:latin typeface="Cambria Math" panose="02040503050406030204"/>
                                  </a:rPr>
                                </m:ctrlPr>
                              </m:sSubPr>
                              <m:e>
                                <m:r>
                                  <a:rPr lang="en-US" altLang="zh-CN" sz="1800">
                                    <a:solidFill>
                                      <a:prstClr val="black"/>
                                    </a:solidFill>
                                    <a:latin typeface="Cambria Math" panose="02040503050406030204" pitchFamily="18" charset="0"/>
                                  </a:rPr>
                                  <m:t>𝑤</m:t>
                                </m:r>
                              </m:e>
                              <m:sub>
                                <m:r>
                                  <a:rPr lang="en-US" altLang="zh-CN" sz="1800">
                                    <a:solidFill>
                                      <a:prstClr val="black"/>
                                    </a:solidFill>
                                    <a:latin typeface="Cambria Math" panose="02040503050406030204" pitchFamily="18" charset="0"/>
                                  </a:rPr>
                                  <m:t>12</m:t>
                                </m:r>
                              </m:sub>
                            </m:sSub>
                            <m:r>
                              <a:rPr lang="en-US" altLang="zh-CN" sz="1800">
                                <a:solidFill>
                                  <a:prstClr val="black"/>
                                </a:solidFill>
                                <a:latin typeface="Cambria Math" panose="02040503050406030204" pitchFamily="18" charset="0"/>
                              </a:rPr>
                              <m:t>,⋯,</m:t>
                            </m:r>
                            <m:sSub>
                              <m:sSubPr>
                                <m:ctrlPr>
                                  <a:rPr lang="en-US" altLang="zh-CN" sz="1800" i="1">
                                    <a:solidFill>
                                      <a:prstClr val="black"/>
                                    </a:solidFill>
                                    <a:latin typeface="Cambria Math" panose="02040503050406030204"/>
                                  </a:rPr>
                                </m:ctrlPr>
                              </m:sSubPr>
                              <m:e>
                                <m:r>
                                  <a:rPr lang="en-US" altLang="zh-CN" sz="1800">
                                    <a:solidFill>
                                      <a:prstClr val="black"/>
                                    </a:solidFill>
                                    <a:latin typeface="Cambria Math" panose="02040503050406030204" pitchFamily="18" charset="0"/>
                                  </a:rPr>
                                  <m:t>𝑤</m:t>
                                </m:r>
                              </m:e>
                              <m:sub>
                                <m:r>
                                  <a:rPr lang="en-US" altLang="zh-CN" sz="1800">
                                    <a:solidFill>
                                      <a:prstClr val="black"/>
                                    </a:solidFill>
                                    <a:latin typeface="Cambria Math" panose="02040503050406030204" pitchFamily="18" charset="0"/>
                                  </a:rPr>
                                  <m:t>110</m:t>
                                </m:r>
                              </m:sub>
                            </m:sSub>
                          </m:e>
                        </m:d>
                      </m:e>
                      <m:sup>
                        <m:r>
                          <a:rPr lang="en-US" altLang="zh-CN" sz="1800">
                            <a:solidFill>
                              <a:prstClr val="black"/>
                            </a:solidFill>
                            <a:latin typeface="Cambria Math" panose="02040503050406030204" pitchFamily="18" charset="0"/>
                          </a:rPr>
                          <m:t>𝑇</m:t>
                        </m:r>
                      </m:sup>
                    </m:sSup>
                  </m:oMath>
                </a14:m>
                <a:r>
                  <a:rPr lang="zh-CN" altLang="en-US" sz="1800" dirty="0">
                    <a:solidFill>
                      <a:prstClr val="black"/>
                    </a:solidFill>
                  </a:rPr>
                  <a:t>，其中</a:t>
                </a:r>
                <a14:m>
                  <m:oMath xmlns:m="http://schemas.openxmlformats.org/officeDocument/2006/math">
                    <m:sSub>
                      <m:sSubPr>
                        <m:ctrlPr>
                          <a:rPr lang="en-US" altLang="zh-CN" sz="1800" i="1">
                            <a:solidFill>
                              <a:prstClr val="black"/>
                            </a:solidFill>
                            <a:latin typeface="Cambria Math" panose="02040503050406030204"/>
                          </a:rPr>
                        </m:ctrlPr>
                      </m:sSubPr>
                      <m:e>
                        <m:r>
                          <a:rPr lang="en-US" altLang="zh-CN" sz="1800">
                            <a:solidFill>
                              <a:prstClr val="black"/>
                            </a:solidFill>
                            <a:latin typeface="Cambria Math" panose="02040503050406030204" pitchFamily="18" charset="0"/>
                          </a:rPr>
                          <m:t>𝑤</m:t>
                        </m:r>
                      </m:e>
                      <m:sub>
                        <m:r>
                          <a:rPr lang="en-US" altLang="zh-CN" sz="1800">
                            <a:solidFill>
                              <a:prstClr val="black"/>
                            </a:solidFill>
                            <a:latin typeface="Cambria Math" panose="02040503050406030204" pitchFamily="18" charset="0"/>
                          </a:rPr>
                          <m:t>1</m:t>
                        </m:r>
                        <m:r>
                          <a:rPr lang="en-US" altLang="zh-CN" sz="1800">
                            <a:solidFill>
                              <a:prstClr val="black"/>
                            </a:solidFill>
                            <a:latin typeface="Cambria Math" panose="02040503050406030204" pitchFamily="18" charset="0"/>
                          </a:rPr>
                          <m:t>𝑖</m:t>
                        </m:r>
                      </m:sub>
                    </m:sSub>
                    <m:r>
                      <a:rPr lang="en-US" altLang="zh-CN" sz="1800">
                        <a:solidFill>
                          <a:prstClr val="black"/>
                        </a:solidFill>
                        <a:latin typeface="Cambria Math" panose="02040503050406030204" pitchFamily="18" charset="0"/>
                      </a:rPr>
                      <m:t>=</m:t>
                    </m:r>
                    <m:r>
                      <a:rPr lang="en-US" altLang="zh-CN" sz="1800">
                        <a:solidFill>
                          <a:prstClr val="black"/>
                        </a:solidFill>
                        <a:latin typeface="Cambria Math" panose="02040503050406030204" pitchFamily="18" charset="0"/>
                      </a:rPr>
                      <m:t>0</m:t>
                    </m:r>
                    <m:r>
                      <a:rPr lang="en-US" altLang="zh-CN" sz="1800">
                        <a:solidFill>
                          <a:prstClr val="black"/>
                        </a:solidFill>
                        <a:latin typeface="Cambria Math" panose="02040503050406030204" pitchFamily="18" charset="0"/>
                      </a:rPr>
                      <m:t>.</m:t>
                    </m:r>
                    <m:r>
                      <a:rPr lang="en-US" altLang="zh-CN" sz="1800">
                        <a:solidFill>
                          <a:prstClr val="black"/>
                        </a:solidFill>
                        <a:latin typeface="Cambria Math" panose="02040503050406030204" pitchFamily="18" charset="0"/>
                      </a:rPr>
                      <m:t>1</m:t>
                    </m:r>
                    <m:r>
                      <a:rPr lang="en-US" altLang="zh-CN" sz="1800">
                        <a:solidFill>
                          <a:prstClr val="black"/>
                        </a:solidFill>
                        <a:latin typeface="Cambria Math" panose="02040503050406030204" pitchFamily="18" charset="0"/>
                      </a:rPr>
                      <m:t>,</m:t>
                    </m:r>
                    <m:r>
                      <a:rPr lang="en-US" altLang="zh-CN" sz="1800">
                        <a:solidFill>
                          <a:prstClr val="black"/>
                        </a:solidFill>
                        <a:latin typeface="Cambria Math" panose="02040503050406030204" pitchFamily="18" charset="0"/>
                      </a:rPr>
                      <m:t>𝑖</m:t>
                    </m:r>
                    <m:r>
                      <a:rPr lang="en-US" altLang="zh-CN" sz="1800">
                        <a:solidFill>
                          <a:prstClr val="black"/>
                        </a:solidFill>
                        <a:latin typeface="Cambria Math" panose="02040503050406030204" pitchFamily="18" charset="0"/>
                      </a:rPr>
                      <m:t>=</m:t>
                    </m:r>
                    <m:r>
                      <a:rPr lang="en-US" altLang="zh-CN" sz="1800">
                        <a:solidFill>
                          <a:prstClr val="black"/>
                        </a:solidFill>
                        <a:latin typeface="Cambria Math" panose="02040503050406030204" pitchFamily="18" charset="0"/>
                      </a:rPr>
                      <m:t>1</m:t>
                    </m:r>
                    <m:r>
                      <a:rPr lang="en-US" altLang="zh-CN" sz="1800">
                        <a:solidFill>
                          <a:prstClr val="black"/>
                        </a:solidFill>
                        <a:latin typeface="Cambria Math" panose="02040503050406030204" pitchFamily="18" charset="0"/>
                      </a:rPr>
                      <m:t>,</m:t>
                    </m:r>
                    <m:r>
                      <a:rPr lang="en-US" altLang="zh-CN" sz="1800">
                        <a:solidFill>
                          <a:prstClr val="black"/>
                        </a:solidFill>
                        <a:latin typeface="Cambria Math" panose="02040503050406030204" pitchFamily="18" charset="0"/>
                      </a:rPr>
                      <m:t>2</m:t>
                    </m:r>
                    <m:r>
                      <a:rPr lang="en-US" altLang="zh-CN" sz="1800">
                        <a:solidFill>
                          <a:prstClr val="black"/>
                        </a:solidFill>
                        <a:latin typeface="Cambria Math" panose="02040503050406030204" pitchFamily="18" charset="0"/>
                      </a:rPr>
                      <m:t>,</m:t>
                    </m:r>
                    <m:r>
                      <a:rPr lang="en-US" altLang="zh-CN" sz="1800">
                        <a:solidFill>
                          <a:prstClr val="black"/>
                        </a:solidFill>
                        <a:latin typeface="Cambria Math" panose="02040503050406030204" pitchFamily="18" charset="0"/>
                      </a:rPr>
                      <m:t>3</m:t>
                    </m:r>
                    <m:r>
                      <a:rPr lang="en-US" altLang="zh-CN" sz="1800">
                        <a:solidFill>
                          <a:prstClr val="black"/>
                        </a:solidFill>
                        <a:latin typeface="Cambria Math" panose="02040503050406030204" pitchFamily="18" charset="0"/>
                      </a:rPr>
                      <m:t>,⋯,</m:t>
                    </m:r>
                    <m:r>
                      <a:rPr lang="en-US" altLang="zh-CN" sz="1800">
                        <a:solidFill>
                          <a:prstClr val="black"/>
                        </a:solidFill>
                        <a:latin typeface="Cambria Math" panose="02040503050406030204" pitchFamily="18" charset="0"/>
                      </a:rPr>
                      <m:t>10</m:t>
                    </m:r>
                  </m:oMath>
                </a14:m>
                <a:endParaRPr lang="en-US" altLang="zh-CN" sz="1800" dirty="0" smtClean="0">
                  <a:solidFill>
                    <a:prstClr val="black"/>
                  </a:solidFill>
                </a:endParaRPr>
              </a:p>
              <a:p>
                <a:r>
                  <a:rPr lang="zh-CN" altLang="en-US" sz="1800" dirty="0">
                    <a:solidFill>
                      <a:prstClr val="black"/>
                    </a:solidFill>
                  </a:rPr>
                  <a:t>现通过数据</a:t>
                </a:r>
                <a:r>
                  <a:rPr lang="zh-CN" altLang="en-US" sz="1800" dirty="0" smtClean="0">
                    <a:solidFill>
                      <a:prstClr val="black"/>
                    </a:solidFill>
                  </a:rPr>
                  <a:t>集训练</a:t>
                </a:r>
                <a:r>
                  <a:rPr lang="zh-CN" altLang="en-US" sz="1800" dirty="0">
                    <a:solidFill>
                      <a:prstClr val="black"/>
                    </a:solidFill>
                  </a:rPr>
                  <a:t>第一个弱学习器</a:t>
                </a:r>
                <a14:m>
                  <m:oMath xmlns:m="http://schemas.openxmlformats.org/officeDocument/2006/math">
                    <m:sSub>
                      <m:sSubPr>
                        <m:ctrlPr>
                          <a:rPr lang="en-US" altLang="zh-CN" sz="2000" i="1">
                            <a:solidFill>
                              <a:prstClr val="black"/>
                            </a:solidFill>
                            <a:latin typeface="Cambria Math" panose="02040503050406030204"/>
                          </a:rPr>
                        </m:ctrlPr>
                      </m:sSubPr>
                      <m:e>
                        <m:r>
                          <a:rPr lang="en-US" altLang="zh-CN" sz="1800" i="1">
                            <a:solidFill>
                              <a:prstClr val="black"/>
                            </a:solidFill>
                            <a:latin typeface="Cambria Math" panose="02040503050406030204"/>
                          </a:rPr>
                          <m:t>𝑓</m:t>
                        </m:r>
                      </m:e>
                      <m:sub>
                        <m:r>
                          <a:rPr lang="en-US" altLang="zh-CN" sz="2000">
                            <a:solidFill>
                              <a:prstClr val="black"/>
                            </a:solidFill>
                            <a:latin typeface="Cambria Math" panose="02040503050406030204" pitchFamily="18" charset="0"/>
                          </a:rPr>
                          <m:t>1</m:t>
                        </m:r>
                      </m:sub>
                    </m:sSub>
                  </m:oMath>
                </a14:m>
                <a:r>
                  <a:rPr lang="zh-CN" altLang="en-US" sz="1800" dirty="0">
                    <a:solidFill>
                      <a:prstClr val="black"/>
                    </a:solidFill>
                  </a:rPr>
                  <a:t>并依据</a:t>
                </a:r>
                <a14:m>
                  <m:oMath xmlns:m="http://schemas.openxmlformats.org/officeDocument/2006/math">
                    <m:sSub>
                      <m:sSubPr>
                        <m:ctrlPr>
                          <a:rPr lang="en-US" altLang="zh-CN" sz="2000" i="1">
                            <a:solidFill>
                              <a:prstClr val="black"/>
                            </a:solidFill>
                            <a:latin typeface="Cambria Math" panose="02040503050406030204"/>
                          </a:rPr>
                        </m:ctrlPr>
                      </m:sSubPr>
                      <m:e>
                        <m:r>
                          <a:rPr lang="en-US" altLang="zh-CN" sz="1800" i="1">
                            <a:solidFill>
                              <a:prstClr val="black"/>
                            </a:solidFill>
                            <a:latin typeface="Cambria Math" panose="02040503050406030204"/>
                          </a:rPr>
                          <m:t>𝑓</m:t>
                        </m:r>
                      </m:e>
                      <m:sub>
                        <m:r>
                          <a:rPr lang="en-US" altLang="zh-CN" sz="2000">
                            <a:solidFill>
                              <a:prstClr val="black"/>
                            </a:solidFill>
                            <a:latin typeface="Cambria Math" panose="02040503050406030204" pitchFamily="18" charset="0"/>
                          </a:rPr>
                          <m:t>1</m:t>
                        </m:r>
                      </m:sub>
                    </m:sSub>
                  </m:oMath>
                </a14:m>
                <a:r>
                  <a:rPr lang="zh-CN" altLang="en-US" sz="1800" dirty="0">
                    <a:solidFill>
                      <a:prstClr val="black"/>
                    </a:solidFill>
                  </a:rPr>
                  <a:t>更新样本权值分布，由于当阈值</a:t>
                </a:r>
                <a14:m>
                  <m:oMath xmlns:m="http://schemas.openxmlformats.org/officeDocument/2006/math">
                    <m:r>
                      <a:rPr lang="en-US" altLang="zh-CN" sz="1800">
                        <a:solidFill>
                          <a:prstClr val="black"/>
                        </a:solidFill>
                        <a:latin typeface="Cambria Math" panose="02040503050406030204" pitchFamily="18" charset="0"/>
                      </a:rPr>
                      <m:t>𝑣</m:t>
                    </m:r>
                    <m:r>
                      <a:rPr lang="en-US" altLang="zh-CN" sz="1800">
                        <a:solidFill>
                          <a:prstClr val="black"/>
                        </a:solidFill>
                        <a:latin typeface="Cambria Math" panose="02040503050406030204" pitchFamily="18" charset="0"/>
                      </a:rPr>
                      <m:t>=</m:t>
                    </m:r>
                    <m:r>
                      <a:rPr lang="en-US" altLang="zh-CN" sz="1800">
                        <a:solidFill>
                          <a:prstClr val="black"/>
                        </a:solidFill>
                        <a:latin typeface="Cambria Math" panose="02040503050406030204" pitchFamily="18" charset="0"/>
                      </a:rPr>
                      <m:t>2</m:t>
                    </m:r>
                    <m:r>
                      <a:rPr lang="en-US" altLang="zh-CN" sz="1800">
                        <a:solidFill>
                          <a:prstClr val="black"/>
                        </a:solidFill>
                        <a:latin typeface="Cambria Math" panose="02040503050406030204" pitchFamily="18" charset="0"/>
                      </a:rPr>
                      <m:t>.</m:t>
                    </m:r>
                    <m:r>
                      <a:rPr lang="en-US" altLang="zh-CN" sz="1800">
                        <a:solidFill>
                          <a:prstClr val="black"/>
                        </a:solidFill>
                        <a:latin typeface="Cambria Math" panose="02040503050406030204" pitchFamily="18" charset="0"/>
                      </a:rPr>
                      <m:t>5</m:t>
                    </m:r>
                  </m:oMath>
                </a14:m>
                <a:r>
                  <a:rPr lang="zh-CN" altLang="en-US" sz="1800" dirty="0">
                    <a:solidFill>
                      <a:prstClr val="black"/>
                    </a:solidFill>
                  </a:rPr>
                  <a:t>时</a:t>
                </a:r>
                <a:r>
                  <a:rPr lang="zh-CN" altLang="en-US" sz="1800" dirty="0" smtClean="0">
                    <a:solidFill>
                      <a:prstClr val="black"/>
                    </a:solidFill>
                  </a:rPr>
                  <a:t>，分类错误率</a:t>
                </a:r>
                <a14:m>
                  <m:oMath xmlns:m="http://schemas.openxmlformats.org/officeDocument/2006/math">
                    <m:sSub>
                      <m:sSubPr>
                        <m:ctrlPr>
                          <a:rPr lang="en-US" altLang="zh-CN" sz="1800" i="1">
                            <a:solidFill>
                              <a:prstClr val="black"/>
                            </a:solidFill>
                            <a:latin typeface="Cambria Math" panose="02040503050406030204"/>
                          </a:rPr>
                        </m:ctrlPr>
                      </m:sSubPr>
                      <m:e>
                        <m:r>
                          <a:rPr lang="en-US" altLang="zh-CN" sz="1800">
                            <a:solidFill>
                              <a:prstClr val="black"/>
                            </a:solidFill>
                            <a:latin typeface="Cambria Math" panose="02040503050406030204" pitchFamily="18" charset="0"/>
                          </a:rPr>
                          <m:t>𝑒</m:t>
                        </m:r>
                      </m:e>
                      <m:sub>
                        <m:r>
                          <a:rPr lang="en-US" altLang="zh-CN" sz="1800">
                            <a:solidFill>
                              <a:prstClr val="black"/>
                            </a:solidFill>
                            <a:latin typeface="Cambria Math" panose="02040503050406030204" pitchFamily="18" charset="0"/>
                          </a:rPr>
                          <m:t>1</m:t>
                        </m:r>
                      </m:sub>
                    </m:sSub>
                  </m:oMath>
                </a14:m>
                <a:r>
                  <a:rPr lang="zh-CN" altLang="en-US" sz="1800" dirty="0">
                    <a:solidFill>
                      <a:prstClr val="black"/>
                    </a:solidFill>
                  </a:rPr>
                  <a:t>最小，故可</a:t>
                </a:r>
                <a:r>
                  <a:rPr lang="zh-CN" altLang="en-US" sz="1800" dirty="0" smtClean="0">
                    <a:solidFill>
                      <a:prstClr val="black"/>
                    </a:solidFill>
                  </a:rPr>
                  <a:t>得到</a:t>
                </a:r>
                <a:r>
                  <a:rPr lang="zh-CN" altLang="en-US" sz="1800" dirty="0" smtClean="0">
                    <a:latin typeface="+mn-ea"/>
                    <a:cs typeface="+mn-ea"/>
                  </a:rPr>
                  <a:t>：</a:t>
                </a:r>
                <a:r>
                  <a:rPr lang="en-US" altLang="zh-CN" sz="1800" dirty="0" smtClean="0"/>
                  <a:t> </a:t>
                </a:r>
                <a14:m>
                  <m:oMath xmlns:m="http://schemas.openxmlformats.org/officeDocument/2006/math">
                    <m:sSub>
                      <m:sSubPr>
                        <m:ctrlPr>
                          <a:rPr lang="en-US" altLang="zh-CN" sz="2000" i="1">
                            <a:latin typeface="Cambria Math" panose="02040503050406030204"/>
                          </a:rPr>
                        </m:ctrlPr>
                      </m:sSubPr>
                      <m:e>
                        <m:r>
                          <a:rPr lang="en-US" altLang="zh-CN" sz="1800" i="1">
                            <a:solidFill>
                              <a:prstClr val="black"/>
                            </a:solidFill>
                            <a:latin typeface="Cambria Math" panose="02040503050406030204"/>
                          </a:rPr>
                          <m:t>𝑓</m:t>
                        </m:r>
                      </m:e>
                      <m:sub>
                        <m:r>
                          <a:rPr lang="en-US" altLang="zh-CN" sz="2000">
                            <a:latin typeface="Cambria Math" panose="02040503050406030204" pitchFamily="18" charset="0"/>
                          </a:rPr>
                          <m:t>1</m:t>
                        </m:r>
                      </m:sub>
                    </m:sSub>
                    <m:d>
                      <m:dPr>
                        <m:ctrlPr>
                          <a:rPr lang="en-US" altLang="zh-CN" sz="2000" i="1">
                            <a:latin typeface="Cambria Math" panose="02040503050406030204"/>
                          </a:rPr>
                        </m:ctrlPr>
                      </m:dPr>
                      <m:e>
                        <m:r>
                          <a:rPr lang="en-US" altLang="zh-CN" sz="2000">
                            <a:latin typeface="Cambria Math" panose="02040503050406030204" pitchFamily="18" charset="0"/>
                          </a:rPr>
                          <m:t>𝑋</m:t>
                        </m:r>
                      </m:e>
                    </m:d>
                    <m:r>
                      <a:rPr lang="en-US" altLang="zh-CN" sz="2000">
                        <a:latin typeface="Cambria Math" panose="02040503050406030204" pitchFamily="18" charset="0"/>
                      </a:rPr>
                      <m:t>=</m:t>
                    </m:r>
                    <m:d>
                      <m:dPr>
                        <m:begChr m:val="{"/>
                        <m:endChr m:val=""/>
                        <m:ctrlPr>
                          <a:rPr lang="en-US" altLang="zh-CN" sz="2000" i="1">
                            <a:latin typeface="Cambria Math" panose="02040503050406030204"/>
                          </a:rPr>
                        </m:ctrlPr>
                      </m:dPr>
                      <m:e>
                        <m:eqArr>
                          <m:eqArrPr>
                            <m:ctrlPr>
                              <a:rPr lang="en-US" altLang="zh-CN" sz="2000" i="1">
                                <a:latin typeface="Cambria Math" panose="02040503050406030204"/>
                              </a:rPr>
                            </m:ctrlPr>
                          </m:eqArrPr>
                          <m:e>
                            <m:r>
                              <a:rPr lang="en-US" altLang="zh-CN" sz="2000">
                                <a:latin typeface="Cambria Math" panose="02040503050406030204" pitchFamily="18" charset="0"/>
                              </a:rPr>
                              <m:t>1</m:t>
                            </m:r>
                            <m:r>
                              <a:rPr lang="en-US" altLang="zh-CN" sz="2000">
                                <a:latin typeface="Cambria Math" panose="02040503050406030204" pitchFamily="18" charset="0"/>
                              </a:rPr>
                              <m:t>,</m:t>
                            </m:r>
                            <m:r>
                              <a:rPr lang="en-US" altLang="zh-CN" sz="2000">
                                <a:latin typeface="Cambria Math" panose="02040503050406030204" pitchFamily="18" charset="0"/>
                              </a:rPr>
                              <m:t>𝑋</m:t>
                            </m:r>
                            <m:r>
                              <a:rPr lang="en-US" altLang="zh-CN" sz="2000">
                                <a:latin typeface="Cambria Math" panose="02040503050406030204" pitchFamily="18" charset="0"/>
                              </a:rPr>
                              <m:t>&lt;</m:t>
                            </m:r>
                            <m:r>
                              <a:rPr lang="en-US" altLang="zh-CN" sz="2000">
                                <a:latin typeface="Cambria Math" panose="02040503050406030204" pitchFamily="18" charset="0"/>
                              </a:rPr>
                              <m:t>2</m:t>
                            </m:r>
                            <m:r>
                              <a:rPr lang="en-US" altLang="zh-CN" sz="2000">
                                <a:latin typeface="Cambria Math" panose="02040503050406030204" pitchFamily="18" charset="0"/>
                              </a:rPr>
                              <m:t>.</m:t>
                            </m:r>
                            <m:r>
                              <a:rPr lang="en-US" altLang="zh-CN" sz="2000">
                                <a:latin typeface="Cambria Math" panose="02040503050406030204" pitchFamily="18" charset="0"/>
                              </a:rPr>
                              <m:t>5</m:t>
                            </m:r>
                          </m:e>
                          <m:e>
                            <m:r>
                              <a:rPr lang="en-US" altLang="zh-CN" sz="2000">
                                <a:latin typeface="Cambria Math" panose="02040503050406030204" pitchFamily="18" charset="0"/>
                              </a:rPr>
                              <m:t>−</m:t>
                            </m:r>
                            <m:r>
                              <a:rPr lang="en-US" altLang="zh-CN" sz="2000">
                                <a:latin typeface="Cambria Math" panose="02040503050406030204" pitchFamily="18" charset="0"/>
                              </a:rPr>
                              <m:t>1</m:t>
                            </m:r>
                            <m:r>
                              <a:rPr lang="en-US" altLang="zh-CN" sz="2000">
                                <a:latin typeface="Cambria Math" panose="02040503050406030204" pitchFamily="18" charset="0"/>
                              </a:rPr>
                              <m:t>,</m:t>
                            </m:r>
                            <m:r>
                              <a:rPr lang="en-US" altLang="zh-CN" sz="2000">
                                <a:latin typeface="Cambria Math" panose="02040503050406030204" pitchFamily="18" charset="0"/>
                              </a:rPr>
                              <m:t>𝑋</m:t>
                            </m:r>
                            <m:r>
                              <a:rPr lang="en-US" altLang="zh-CN" sz="2000">
                                <a:latin typeface="Cambria Math" panose="02040503050406030204" pitchFamily="18" charset="0"/>
                              </a:rPr>
                              <m:t>≥</m:t>
                            </m:r>
                            <m:r>
                              <a:rPr lang="en-US" altLang="zh-CN" sz="2000">
                                <a:latin typeface="Cambria Math" panose="02040503050406030204" pitchFamily="18" charset="0"/>
                              </a:rPr>
                              <m:t>2</m:t>
                            </m:r>
                            <m:r>
                              <a:rPr lang="en-US" altLang="zh-CN" sz="2000">
                                <a:latin typeface="Cambria Math" panose="02040503050406030204" pitchFamily="18" charset="0"/>
                              </a:rPr>
                              <m:t>.</m:t>
                            </m:r>
                            <m:r>
                              <a:rPr lang="en-US" altLang="zh-CN" sz="2000">
                                <a:latin typeface="Cambria Math" panose="02040503050406030204" pitchFamily="18" charset="0"/>
                              </a:rPr>
                              <m:t>5</m:t>
                            </m:r>
                          </m:e>
                        </m:eqArr>
                      </m:e>
                    </m:d>
                  </m:oMath>
                </a14:m>
                <a:endParaRPr lang="en-US" altLang="zh-CN" sz="1800" dirty="0" smtClean="0"/>
              </a:p>
              <a:p>
                <a:r>
                  <a:rPr lang="zh-CN" altLang="en-US" sz="1800" dirty="0" smtClean="0">
                    <a:solidFill>
                      <a:prstClr val="black"/>
                    </a:solidFill>
                  </a:rPr>
                  <a:t>错误率</a:t>
                </a:r>
                <a14:m>
                  <m:oMath xmlns:m="http://schemas.openxmlformats.org/officeDocument/2006/math">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pitchFamily="18" charset="0"/>
                          </a:rPr>
                          <m:t>𝑒</m:t>
                        </m:r>
                      </m:e>
                      <m:sub>
                        <m:r>
                          <a:rPr lang="en-US" altLang="zh-CN" sz="2000">
                            <a:solidFill>
                              <a:prstClr val="black"/>
                            </a:solidFill>
                            <a:latin typeface="Cambria Math" panose="02040503050406030204" pitchFamily="18" charset="0"/>
                          </a:rPr>
                          <m:t>1</m:t>
                        </m:r>
                      </m:sub>
                    </m:sSub>
                    <m:r>
                      <a:rPr lang="en-US" altLang="zh-CN" sz="2000">
                        <a:solidFill>
                          <a:prstClr val="black"/>
                        </a:solidFill>
                        <a:latin typeface="Cambria Math" panose="02040503050406030204" pitchFamily="18" charset="0"/>
                      </a:rPr>
                      <m:t>=</m:t>
                    </m:r>
                    <m:r>
                      <a:rPr lang="en-US" altLang="zh-CN" sz="2000">
                        <a:solidFill>
                          <a:prstClr val="black"/>
                        </a:solidFill>
                        <a:latin typeface="Cambria Math" panose="02040503050406030204" pitchFamily="18" charset="0"/>
                      </a:rPr>
                      <m:t>𝑃</m:t>
                    </m:r>
                    <m:d>
                      <m:dPr>
                        <m:ctrlPr>
                          <a:rPr lang="en-US" altLang="zh-CN" sz="2000" i="1">
                            <a:solidFill>
                              <a:prstClr val="black"/>
                            </a:solidFill>
                            <a:latin typeface="Cambria Math" panose="02040503050406030204"/>
                          </a:rPr>
                        </m:ctrlPr>
                      </m:dPr>
                      <m:e>
                        <m:sSub>
                          <m:sSubPr>
                            <m:ctrlPr>
                              <a:rPr lang="en-US" altLang="zh-CN" sz="2000" i="1">
                                <a:solidFill>
                                  <a:prstClr val="black"/>
                                </a:solidFill>
                                <a:latin typeface="Cambria Math" panose="02040503050406030204"/>
                              </a:rPr>
                            </m:ctrlPr>
                          </m:sSubPr>
                          <m:e>
                            <m:r>
                              <a:rPr lang="en-US" altLang="zh-CN" sz="1800" i="1">
                                <a:solidFill>
                                  <a:prstClr val="black"/>
                                </a:solidFill>
                                <a:latin typeface="Cambria Math" panose="02040503050406030204"/>
                              </a:rPr>
                              <m:t>𝑓</m:t>
                            </m:r>
                          </m:e>
                          <m:sub>
                            <m:r>
                              <a:rPr lang="en-US" altLang="zh-CN" sz="2000">
                                <a:solidFill>
                                  <a:prstClr val="black"/>
                                </a:solidFill>
                                <a:latin typeface="Cambria Math" panose="02040503050406030204" pitchFamily="18" charset="0"/>
                              </a:rPr>
                              <m:t>1</m:t>
                            </m:r>
                          </m:sub>
                        </m:sSub>
                        <m:d>
                          <m:dPr>
                            <m:ctrlPr>
                              <a:rPr lang="en-US" altLang="zh-CN" sz="2000" i="1">
                                <a:solidFill>
                                  <a:prstClr val="black"/>
                                </a:solidFill>
                                <a:latin typeface="Cambria Math" panose="02040503050406030204"/>
                              </a:rPr>
                            </m:ctrlPr>
                          </m:dPr>
                          <m:e>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pitchFamily="18" charset="0"/>
                                  </a:rPr>
                                  <m:t>𝑋</m:t>
                                </m:r>
                              </m:e>
                              <m:sub>
                                <m:r>
                                  <a:rPr lang="en-US" altLang="zh-CN" sz="2000">
                                    <a:solidFill>
                                      <a:prstClr val="black"/>
                                    </a:solidFill>
                                    <a:latin typeface="Cambria Math" panose="02040503050406030204" pitchFamily="18" charset="0"/>
                                  </a:rPr>
                                  <m:t>𝑖</m:t>
                                </m:r>
                              </m:sub>
                            </m:sSub>
                          </m:e>
                        </m:d>
                        <m:r>
                          <a:rPr lang="en-US" altLang="zh-CN" sz="2000">
                            <a:solidFill>
                              <a:prstClr val="black"/>
                            </a:solidFill>
                            <a:latin typeface="Cambria Math" panose="02040503050406030204" pitchFamily="18" charset="0"/>
                          </a:rPr>
                          <m:t>≠</m:t>
                        </m:r>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pitchFamily="18" charset="0"/>
                              </a:rPr>
                              <m:t>𝑦</m:t>
                            </m:r>
                          </m:e>
                          <m:sub>
                            <m:r>
                              <a:rPr lang="en-US" altLang="zh-CN" sz="2000">
                                <a:solidFill>
                                  <a:prstClr val="black"/>
                                </a:solidFill>
                                <a:latin typeface="Cambria Math" panose="02040503050406030204" pitchFamily="18" charset="0"/>
                              </a:rPr>
                              <m:t>𝑖</m:t>
                            </m:r>
                          </m:sub>
                        </m:sSub>
                      </m:e>
                    </m:d>
                    <m:r>
                      <a:rPr lang="en-US" altLang="zh-CN" sz="2000">
                        <a:solidFill>
                          <a:prstClr val="black"/>
                        </a:solidFill>
                        <a:latin typeface="Cambria Math" panose="02040503050406030204" pitchFamily="18" charset="0"/>
                      </a:rPr>
                      <m:t>=</m:t>
                    </m:r>
                    <m:r>
                      <a:rPr lang="en-US" altLang="zh-CN" sz="2000">
                        <a:solidFill>
                          <a:prstClr val="black"/>
                        </a:solidFill>
                        <a:latin typeface="Cambria Math" panose="02040503050406030204" pitchFamily="18" charset="0"/>
                      </a:rPr>
                      <m:t>0</m:t>
                    </m:r>
                    <m:r>
                      <a:rPr lang="en-US" altLang="zh-CN" sz="2000">
                        <a:solidFill>
                          <a:prstClr val="black"/>
                        </a:solidFill>
                        <a:latin typeface="Cambria Math" panose="02040503050406030204" pitchFamily="18" charset="0"/>
                      </a:rPr>
                      <m:t>.</m:t>
                    </m:r>
                    <m:r>
                      <a:rPr lang="en-US" altLang="zh-CN" sz="2000" b="0" i="0" smtClean="0">
                        <a:solidFill>
                          <a:prstClr val="black"/>
                        </a:solidFill>
                        <a:latin typeface="Cambria Math" panose="02040503050406030204"/>
                      </a:rPr>
                      <m:t>3</m:t>
                    </m:r>
                  </m:oMath>
                </a14:m>
                <a:r>
                  <a:rPr lang="zh-CN" altLang="en-US" sz="1800" dirty="0">
                    <a:solidFill>
                      <a:prstClr val="black"/>
                    </a:solidFill>
                  </a:rPr>
                  <a:t>。进一步计算</a:t>
                </a:r>
                <a14:m>
                  <m:oMath xmlns:m="http://schemas.openxmlformats.org/officeDocument/2006/math">
                    <m:sSub>
                      <m:sSubPr>
                        <m:ctrlPr>
                          <a:rPr lang="en-US" altLang="zh-CN" sz="2000" i="1">
                            <a:solidFill>
                              <a:prstClr val="black"/>
                            </a:solidFill>
                            <a:latin typeface="Cambria Math" panose="02040503050406030204"/>
                          </a:rPr>
                        </m:ctrlPr>
                      </m:sSubPr>
                      <m:e>
                        <m:r>
                          <a:rPr lang="en-US" altLang="zh-CN" sz="1800" i="1">
                            <a:solidFill>
                              <a:prstClr val="black"/>
                            </a:solidFill>
                            <a:latin typeface="Cambria Math" panose="02040503050406030204"/>
                          </a:rPr>
                          <m:t>𝑓</m:t>
                        </m:r>
                      </m:e>
                      <m:sub>
                        <m:r>
                          <a:rPr lang="en-US" altLang="zh-CN" sz="2000">
                            <a:solidFill>
                              <a:prstClr val="black"/>
                            </a:solidFill>
                            <a:latin typeface="Cambria Math" panose="02040503050406030204" pitchFamily="18" charset="0"/>
                          </a:rPr>
                          <m:t>1</m:t>
                        </m:r>
                      </m:sub>
                    </m:sSub>
                    <m:r>
                      <a:rPr lang="en-US" altLang="zh-CN" sz="2000">
                        <a:solidFill>
                          <a:prstClr val="black"/>
                        </a:solidFill>
                        <a:latin typeface="Cambria Math" panose="02040503050406030204" pitchFamily="18" charset="0"/>
                      </a:rPr>
                      <m:t>(</m:t>
                    </m:r>
                    <m:r>
                      <a:rPr lang="en-US" altLang="zh-CN" sz="2000">
                        <a:solidFill>
                          <a:prstClr val="black"/>
                        </a:solidFill>
                        <a:latin typeface="Cambria Math" panose="02040503050406030204" pitchFamily="18" charset="0"/>
                      </a:rPr>
                      <m:t>𝑋</m:t>
                    </m:r>
                    <m:r>
                      <a:rPr lang="en-US" altLang="zh-CN" sz="2000">
                        <a:solidFill>
                          <a:prstClr val="black"/>
                        </a:solidFill>
                        <a:latin typeface="Cambria Math" panose="02040503050406030204" pitchFamily="18" charset="0"/>
                      </a:rPr>
                      <m:t>)</m:t>
                    </m:r>
                  </m:oMath>
                </a14:m>
                <a:r>
                  <a:rPr lang="zh-CN" altLang="en-US" sz="1800" dirty="0">
                    <a:solidFill>
                      <a:prstClr val="black"/>
                    </a:solidFill>
                  </a:rPr>
                  <a:t>的集成系数</a:t>
                </a:r>
                <a14:m>
                  <m:oMath xmlns:m="http://schemas.openxmlformats.org/officeDocument/2006/math">
                    <m:sSub>
                      <m:sSubPr>
                        <m:ctrlPr>
                          <a:rPr lang="en-US" altLang="zh-CN" sz="1800" i="1">
                            <a:solidFill>
                              <a:prstClr val="black"/>
                            </a:solidFill>
                            <a:latin typeface="Cambria Math" panose="02040503050406030204"/>
                          </a:rPr>
                        </m:ctrlPr>
                      </m:sSubPr>
                      <m:e>
                        <m:r>
                          <a:rPr lang="zh-CN" altLang="en-US" sz="1800">
                            <a:solidFill>
                              <a:prstClr val="black"/>
                            </a:solidFill>
                            <a:latin typeface="Cambria Math" panose="02040503050406030204" pitchFamily="18" charset="0"/>
                          </a:rPr>
                          <m:t>𝛼</m:t>
                        </m:r>
                      </m:e>
                      <m:sub>
                        <m:r>
                          <a:rPr lang="en-US" altLang="zh-CN" sz="1800">
                            <a:solidFill>
                              <a:prstClr val="black"/>
                            </a:solidFill>
                            <a:latin typeface="Cambria Math" panose="02040503050406030204" pitchFamily="18" charset="0"/>
                          </a:rPr>
                          <m:t>1</m:t>
                        </m:r>
                      </m:sub>
                    </m:sSub>
                  </m:oMath>
                </a14:m>
                <a:r>
                  <a:rPr lang="zh-CN" altLang="en-US" sz="1800" dirty="0">
                    <a:latin typeface="+mn-ea"/>
                    <a:cs typeface="+mn-ea"/>
                  </a:rPr>
                  <a:t>：</a:t>
                </a:r>
                <a14:m>
                  <m:oMath xmlns:m="http://schemas.openxmlformats.org/officeDocument/2006/math">
                    <m:sSub>
                      <m:sSubPr>
                        <m:ctrlPr>
                          <a:rPr lang="en-US" altLang="zh-CN" sz="1800" i="1" smtClean="0">
                            <a:solidFill>
                              <a:schemeClr val="tx1"/>
                            </a:solidFill>
                            <a:latin typeface="Cambria Math" panose="02040503050406030204"/>
                          </a:rPr>
                        </m:ctrlPr>
                      </m:sSubPr>
                      <m:e>
                        <m:r>
                          <a:rPr lang="zh-CN" altLang="en-US" sz="1800">
                            <a:solidFill>
                              <a:schemeClr val="tx1"/>
                            </a:solidFill>
                            <a:latin typeface="Cambria Math" panose="02040503050406030204" pitchFamily="18" charset="0"/>
                          </a:rPr>
                          <m:t>𝛼</m:t>
                        </m:r>
                      </m:e>
                      <m:sub>
                        <m:r>
                          <a:rPr lang="en-US" altLang="zh-CN" sz="1800">
                            <a:solidFill>
                              <a:schemeClr val="tx1"/>
                            </a:solidFill>
                            <a:latin typeface="Cambria Math" panose="02040503050406030204" pitchFamily="18" charset="0"/>
                          </a:rPr>
                          <m:t>1</m:t>
                        </m:r>
                      </m:sub>
                    </m:sSub>
                    <m:r>
                      <a:rPr lang="en-US" altLang="zh-CN" sz="1800">
                        <a:solidFill>
                          <a:schemeClr val="tx1"/>
                        </a:solidFill>
                        <a:latin typeface="Cambria Math" panose="02040503050406030204" pitchFamily="18" charset="0"/>
                      </a:rPr>
                      <m:t>=</m:t>
                    </m:r>
                    <m:f>
                      <m:fPr>
                        <m:ctrlPr>
                          <a:rPr lang="en-US" altLang="zh-CN" sz="1800" i="1">
                            <a:solidFill>
                              <a:schemeClr val="tx1"/>
                            </a:solidFill>
                            <a:latin typeface="Cambria Math" panose="02040503050406030204"/>
                          </a:rPr>
                        </m:ctrlPr>
                      </m:fPr>
                      <m:num>
                        <m:r>
                          <a:rPr lang="en-US" altLang="zh-CN" sz="1800">
                            <a:solidFill>
                              <a:schemeClr val="tx1"/>
                            </a:solidFill>
                            <a:latin typeface="Cambria Math" panose="02040503050406030204" pitchFamily="18" charset="0"/>
                          </a:rPr>
                          <m:t>1</m:t>
                        </m:r>
                      </m:num>
                      <m:den>
                        <m:r>
                          <a:rPr lang="en-US" altLang="zh-CN" sz="1800">
                            <a:solidFill>
                              <a:schemeClr val="tx1"/>
                            </a:solidFill>
                            <a:latin typeface="Cambria Math" panose="02040503050406030204" pitchFamily="18" charset="0"/>
                          </a:rPr>
                          <m:t>2</m:t>
                        </m:r>
                      </m:den>
                    </m:f>
                    <m:func>
                      <m:funcPr>
                        <m:ctrlPr>
                          <a:rPr lang="en-US" altLang="zh-CN" sz="1800" i="1">
                            <a:solidFill>
                              <a:schemeClr val="tx1"/>
                            </a:solidFill>
                            <a:latin typeface="Cambria Math" panose="02040503050406030204"/>
                          </a:rPr>
                        </m:ctrlPr>
                      </m:funcPr>
                      <m:fName>
                        <m:r>
                          <m:rPr>
                            <m:sty m:val="p"/>
                          </m:rPr>
                          <a:rPr lang="en-US" altLang="zh-CN" sz="1800">
                            <a:solidFill>
                              <a:schemeClr val="tx1"/>
                            </a:solidFill>
                            <a:latin typeface="Cambria Math" panose="02040503050406030204" pitchFamily="18" charset="0"/>
                          </a:rPr>
                          <m:t>ln</m:t>
                        </m:r>
                      </m:fName>
                      <m:e>
                        <m:f>
                          <m:fPr>
                            <m:ctrlPr>
                              <a:rPr lang="en-US" altLang="zh-CN" sz="1800" i="1">
                                <a:solidFill>
                                  <a:schemeClr val="tx1"/>
                                </a:solidFill>
                                <a:latin typeface="Cambria Math" panose="02040503050406030204"/>
                              </a:rPr>
                            </m:ctrlPr>
                          </m:fPr>
                          <m:num>
                            <m:r>
                              <a:rPr lang="en-US" altLang="zh-CN" sz="1800">
                                <a:solidFill>
                                  <a:schemeClr val="tx1"/>
                                </a:solidFill>
                                <a:latin typeface="Cambria Math" panose="02040503050406030204" pitchFamily="18" charset="0"/>
                              </a:rPr>
                              <m:t>1</m:t>
                            </m:r>
                            <m:r>
                              <a:rPr lang="en-US" altLang="zh-CN" sz="1800">
                                <a:solidFill>
                                  <a:schemeClr val="tx1"/>
                                </a:solidFill>
                                <a:latin typeface="Cambria Math" panose="02040503050406030204" pitchFamily="18" charset="0"/>
                              </a:rPr>
                              <m:t>−</m:t>
                            </m:r>
                            <m:sSub>
                              <m:sSubPr>
                                <m:ctrlPr>
                                  <a:rPr lang="en-US" altLang="zh-CN" sz="1800" i="1">
                                    <a:solidFill>
                                      <a:schemeClr val="tx1"/>
                                    </a:solidFill>
                                    <a:latin typeface="Cambria Math" panose="02040503050406030204"/>
                                  </a:rPr>
                                </m:ctrlPr>
                              </m:sSubPr>
                              <m:e>
                                <m:r>
                                  <a:rPr lang="en-US" altLang="zh-CN" sz="1800">
                                    <a:solidFill>
                                      <a:schemeClr val="tx1"/>
                                    </a:solidFill>
                                    <a:latin typeface="Cambria Math" panose="02040503050406030204" pitchFamily="18" charset="0"/>
                                  </a:rPr>
                                  <m:t>𝑒</m:t>
                                </m:r>
                              </m:e>
                              <m:sub>
                                <m:r>
                                  <a:rPr lang="en-US" altLang="zh-CN" sz="1800">
                                    <a:solidFill>
                                      <a:schemeClr val="tx1"/>
                                    </a:solidFill>
                                    <a:latin typeface="Cambria Math" panose="02040503050406030204" pitchFamily="18" charset="0"/>
                                  </a:rPr>
                                  <m:t>1</m:t>
                                </m:r>
                              </m:sub>
                            </m:sSub>
                          </m:num>
                          <m:den>
                            <m:sSub>
                              <m:sSubPr>
                                <m:ctrlPr>
                                  <a:rPr lang="en-US" altLang="zh-CN" sz="1800" i="1">
                                    <a:solidFill>
                                      <a:schemeClr val="tx1"/>
                                    </a:solidFill>
                                    <a:latin typeface="Cambria Math" panose="02040503050406030204"/>
                                  </a:rPr>
                                </m:ctrlPr>
                              </m:sSubPr>
                              <m:e>
                                <m:r>
                                  <a:rPr lang="en-US" altLang="zh-CN" sz="1800">
                                    <a:solidFill>
                                      <a:schemeClr val="tx1"/>
                                    </a:solidFill>
                                    <a:latin typeface="Cambria Math" panose="02040503050406030204" pitchFamily="18" charset="0"/>
                                  </a:rPr>
                                  <m:t>𝑒</m:t>
                                </m:r>
                              </m:e>
                              <m:sub>
                                <m:r>
                                  <a:rPr lang="en-US" altLang="zh-CN" sz="1800">
                                    <a:solidFill>
                                      <a:schemeClr val="tx1"/>
                                    </a:solidFill>
                                    <a:latin typeface="Cambria Math" panose="02040503050406030204" pitchFamily="18" charset="0"/>
                                  </a:rPr>
                                  <m:t>1</m:t>
                                </m:r>
                              </m:sub>
                            </m:sSub>
                          </m:den>
                        </m:f>
                      </m:e>
                    </m:func>
                    <m:r>
                      <a:rPr lang="en-US" altLang="zh-CN" sz="1800">
                        <a:solidFill>
                          <a:schemeClr val="tx1"/>
                        </a:solidFill>
                        <a:latin typeface="Cambria Math" panose="02040503050406030204" pitchFamily="18" charset="0"/>
                      </a:rPr>
                      <m:t>=</m:t>
                    </m:r>
                    <m:r>
                      <a:rPr lang="en-US" altLang="zh-CN" sz="1800">
                        <a:solidFill>
                          <a:schemeClr val="tx1"/>
                        </a:solidFill>
                        <a:latin typeface="Cambria Math" panose="02040503050406030204" pitchFamily="18" charset="0"/>
                      </a:rPr>
                      <m:t>0</m:t>
                    </m:r>
                    <m:r>
                      <a:rPr lang="en-US" altLang="zh-CN" sz="1800">
                        <a:solidFill>
                          <a:schemeClr val="tx1"/>
                        </a:solidFill>
                        <a:latin typeface="Cambria Math" panose="02040503050406030204" pitchFamily="18" charset="0"/>
                      </a:rPr>
                      <m:t>.</m:t>
                    </m:r>
                    <m:r>
                      <a:rPr lang="en-US" altLang="zh-CN" sz="1800" b="0" i="0" smtClean="0">
                        <a:solidFill>
                          <a:schemeClr val="tx1"/>
                        </a:solidFill>
                        <a:latin typeface="Cambria Math" panose="02040503050406030204"/>
                      </a:rPr>
                      <m:t>4236</m:t>
                    </m:r>
                  </m:oMath>
                </a14:m>
                <a:endParaRPr lang="en-US" altLang="zh-CN" sz="1800" dirty="0">
                  <a:solidFill>
                    <a:schemeClr val="tx1"/>
                  </a:solidFill>
                </a:endParaRPr>
              </a:p>
              <a:p>
                <a:r>
                  <a:rPr lang="zh-CN" altLang="en-US" sz="1800" dirty="0">
                    <a:solidFill>
                      <a:prstClr val="black"/>
                    </a:solidFill>
                  </a:rPr>
                  <a:t>根据权重更新公式和弱学习器</a:t>
                </a:r>
                <a14:m>
                  <m:oMath xmlns:m="http://schemas.openxmlformats.org/officeDocument/2006/math">
                    <m:sSub>
                      <m:sSubPr>
                        <m:ctrlPr>
                          <a:rPr lang="en-US" altLang="zh-CN" sz="2000" i="1">
                            <a:solidFill>
                              <a:prstClr val="black"/>
                            </a:solidFill>
                            <a:latin typeface="Cambria Math" panose="02040503050406030204"/>
                          </a:rPr>
                        </m:ctrlPr>
                      </m:sSubPr>
                      <m:e>
                        <m:r>
                          <a:rPr lang="en-US" altLang="zh-CN" sz="1800" i="1">
                            <a:solidFill>
                              <a:prstClr val="black"/>
                            </a:solidFill>
                            <a:latin typeface="Cambria Math" panose="02040503050406030204"/>
                          </a:rPr>
                          <m:t>𝑓</m:t>
                        </m:r>
                      </m:e>
                      <m:sub>
                        <m:r>
                          <a:rPr lang="en-US" altLang="zh-CN" sz="2000">
                            <a:solidFill>
                              <a:prstClr val="black"/>
                            </a:solidFill>
                            <a:latin typeface="Cambria Math" panose="02040503050406030204" pitchFamily="18" charset="0"/>
                          </a:rPr>
                          <m:t>1</m:t>
                        </m:r>
                      </m:sub>
                    </m:sSub>
                    <m:r>
                      <a:rPr lang="en-US" altLang="zh-CN" sz="2000">
                        <a:solidFill>
                          <a:prstClr val="black"/>
                        </a:solidFill>
                        <a:latin typeface="Cambria Math" panose="02040503050406030204" pitchFamily="18" charset="0"/>
                      </a:rPr>
                      <m:t>(</m:t>
                    </m:r>
                    <m:r>
                      <a:rPr lang="en-US" altLang="zh-CN" sz="2000">
                        <a:solidFill>
                          <a:prstClr val="black"/>
                        </a:solidFill>
                        <a:latin typeface="Cambria Math" panose="02040503050406030204" pitchFamily="18" charset="0"/>
                      </a:rPr>
                      <m:t>𝑋</m:t>
                    </m:r>
                    <m:r>
                      <a:rPr lang="en-US" altLang="zh-CN" sz="2000">
                        <a:solidFill>
                          <a:prstClr val="black"/>
                        </a:solidFill>
                        <a:latin typeface="Cambria Math" panose="02040503050406030204" pitchFamily="18" charset="0"/>
                      </a:rPr>
                      <m:t>)</m:t>
                    </m:r>
                  </m:oMath>
                </a14:m>
                <a:r>
                  <a:rPr lang="zh-CN" altLang="en-US" sz="1800" dirty="0">
                    <a:solidFill>
                      <a:prstClr val="black"/>
                    </a:solidFill>
                  </a:rPr>
                  <a:t>分类结果更新权重，得到权重</a:t>
                </a:r>
                <a:r>
                  <a:rPr lang="zh-CN" altLang="en-US" sz="1800" dirty="0" smtClean="0">
                    <a:solidFill>
                      <a:prstClr val="black"/>
                    </a:solidFill>
                  </a:rPr>
                  <a:t>向量</a:t>
                </a:r>
                <a:r>
                  <a:rPr lang="en-US" altLang="zh-CN" sz="1800" dirty="0" smtClean="0">
                    <a:solidFill>
                      <a:prstClr val="black"/>
                    </a:solidFill>
                  </a:rPr>
                  <a:t> </a:t>
                </a:r>
                <a14:m>
                  <m:oMath xmlns:m="http://schemas.openxmlformats.org/officeDocument/2006/math">
                    <m:sSub>
                      <m:sSubPr>
                        <m:ctrlPr>
                          <a:rPr lang="en-US" altLang="zh-CN" sz="1800" i="1">
                            <a:solidFill>
                              <a:prstClr val="black"/>
                            </a:solidFill>
                            <a:latin typeface="Cambria Math" panose="02040503050406030204"/>
                          </a:rPr>
                        </m:ctrlPr>
                      </m:sSubPr>
                      <m:e>
                        <m:r>
                          <a:rPr lang="en-US" altLang="zh-CN" sz="1800">
                            <a:solidFill>
                              <a:prstClr val="black"/>
                            </a:solidFill>
                            <a:latin typeface="Cambria Math" panose="02040503050406030204" pitchFamily="18" charset="0"/>
                          </a:rPr>
                          <m:t>𝑤</m:t>
                        </m:r>
                      </m:e>
                      <m:sub>
                        <m:r>
                          <a:rPr lang="en-US" altLang="zh-CN" sz="1800">
                            <a:solidFill>
                              <a:prstClr val="black"/>
                            </a:solidFill>
                            <a:latin typeface="Cambria Math" panose="02040503050406030204" pitchFamily="18" charset="0"/>
                          </a:rPr>
                          <m:t>2</m:t>
                        </m:r>
                      </m:sub>
                    </m:sSub>
                    <m:r>
                      <a:rPr lang="en-US" altLang="zh-CN" sz="1800">
                        <a:solidFill>
                          <a:prstClr val="black"/>
                        </a:solidFill>
                        <a:latin typeface="Cambria Math" panose="02040503050406030204" pitchFamily="18" charset="0"/>
                      </a:rPr>
                      <m:t>=</m:t>
                    </m:r>
                  </m:oMath>
                </a14:m>
                <a:endParaRPr lang="en-US" altLang="zh-CN" sz="1800" dirty="0" smtClean="0">
                  <a:solidFill>
                    <a:prstClr val="black"/>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altLang="zh-CN" sz="1800" i="1">
                              <a:solidFill>
                                <a:prstClr val="black"/>
                              </a:solidFill>
                              <a:latin typeface="Cambria Math" panose="02040503050406030204"/>
                            </a:rPr>
                          </m:ctrlPr>
                        </m:sSupPr>
                        <m:e>
                          <m:d>
                            <m:dPr>
                              <m:ctrlPr>
                                <a:rPr lang="en-US" altLang="zh-CN" sz="1800" i="1">
                                  <a:solidFill>
                                    <a:prstClr val="black"/>
                                  </a:solidFill>
                                  <a:latin typeface="Cambria Math" panose="02040503050406030204"/>
                                </a:rPr>
                              </m:ctrlPr>
                            </m:dPr>
                            <m:e>
                              <m:r>
                                <a:rPr lang="en-US" altLang="zh-CN" sz="1800">
                                  <a:solidFill>
                                    <a:prstClr val="black"/>
                                  </a:solidFill>
                                  <a:latin typeface="Cambria Math" panose="02040503050406030204" pitchFamily="18" charset="0"/>
                                </a:rPr>
                                <m:t>0</m:t>
                              </m:r>
                              <m:r>
                                <a:rPr lang="en-US" altLang="zh-CN" sz="1800">
                                  <a:solidFill>
                                    <a:prstClr val="black"/>
                                  </a:solidFill>
                                  <a:latin typeface="Cambria Math" panose="02040503050406030204" pitchFamily="18" charset="0"/>
                                </a:rPr>
                                <m:t>.</m:t>
                              </m:r>
                              <m:r>
                                <a:rPr lang="en-US" altLang="zh-CN" sz="1800">
                                  <a:solidFill>
                                    <a:prstClr val="black"/>
                                  </a:solidFill>
                                  <a:latin typeface="Cambria Math" panose="02040503050406030204" pitchFamily="18" charset="0"/>
                                </a:rPr>
                                <m:t>0</m:t>
                              </m:r>
                              <m:r>
                                <a:rPr lang="en-US" altLang="zh-CN" sz="1800" b="0" i="0" smtClean="0">
                                  <a:solidFill>
                                    <a:prstClr val="black"/>
                                  </a:solidFill>
                                  <a:latin typeface="Cambria Math" panose="02040503050406030204"/>
                                </a:rPr>
                                <m:t>715</m:t>
                              </m:r>
                              <m:r>
                                <a:rPr lang="en-US" altLang="zh-CN" sz="1800">
                                  <a:solidFill>
                                    <a:prstClr val="black"/>
                                  </a:solidFill>
                                  <a:latin typeface="Cambria Math" panose="02040503050406030204" pitchFamily="18" charset="0"/>
                                </a:rPr>
                                <m:t>,</m:t>
                              </m:r>
                              <m:r>
                                <a:rPr lang="en-US" altLang="zh-CN" sz="1800">
                                  <a:solidFill>
                                    <a:prstClr val="black"/>
                                  </a:solidFill>
                                  <a:latin typeface="Cambria Math" panose="02040503050406030204" pitchFamily="18" charset="0"/>
                                </a:rPr>
                                <m:t>0</m:t>
                              </m:r>
                              <m:r>
                                <a:rPr lang="en-US" altLang="zh-CN" sz="1800">
                                  <a:solidFill>
                                    <a:prstClr val="black"/>
                                  </a:solidFill>
                                  <a:latin typeface="Cambria Math" panose="02040503050406030204" pitchFamily="18" charset="0"/>
                                </a:rPr>
                                <m:t>.</m:t>
                              </m:r>
                              <m:r>
                                <a:rPr lang="en-US" altLang="zh-CN" sz="1800">
                                  <a:solidFill>
                                    <a:prstClr val="black"/>
                                  </a:solidFill>
                                  <a:latin typeface="Cambria Math" panose="02040503050406030204" pitchFamily="18" charset="0"/>
                                </a:rPr>
                                <m:t>0</m:t>
                              </m:r>
                              <m:r>
                                <a:rPr lang="en-US" altLang="zh-CN" sz="1800">
                                  <a:solidFill>
                                    <a:prstClr val="black"/>
                                  </a:solidFill>
                                  <a:latin typeface="Cambria Math" panose="02040503050406030204"/>
                                </a:rPr>
                                <m:t>715</m:t>
                              </m:r>
                              <m:r>
                                <a:rPr lang="en-US" altLang="zh-CN" sz="1800">
                                  <a:solidFill>
                                    <a:prstClr val="black"/>
                                  </a:solidFill>
                                  <a:latin typeface="Cambria Math" panose="02040503050406030204" pitchFamily="18" charset="0"/>
                                </a:rPr>
                                <m:t>,</m:t>
                              </m:r>
                              <m:r>
                                <a:rPr lang="en-US" altLang="zh-CN" sz="1800">
                                  <a:solidFill>
                                    <a:prstClr val="black"/>
                                  </a:solidFill>
                                  <a:latin typeface="Cambria Math" panose="02040503050406030204" pitchFamily="18" charset="0"/>
                                </a:rPr>
                                <m:t>0</m:t>
                              </m:r>
                              <m:r>
                                <a:rPr lang="en-US" altLang="zh-CN" sz="1800">
                                  <a:solidFill>
                                    <a:prstClr val="black"/>
                                  </a:solidFill>
                                  <a:latin typeface="Cambria Math" panose="02040503050406030204" pitchFamily="18" charset="0"/>
                                </a:rPr>
                                <m:t>.</m:t>
                              </m:r>
                              <m:r>
                                <a:rPr lang="en-US" altLang="zh-CN" sz="1800">
                                  <a:solidFill>
                                    <a:prstClr val="black"/>
                                  </a:solidFill>
                                  <a:latin typeface="Cambria Math" panose="02040503050406030204" pitchFamily="18" charset="0"/>
                                </a:rPr>
                                <m:t>0</m:t>
                              </m:r>
                              <m:r>
                                <a:rPr lang="en-US" altLang="zh-CN" sz="1800">
                                  <a:solidFill>
                                    <a:prstClr val="black"/>
                                  </a:solidFill>
                                  <a:latin typeface="Cambria Math" panose="02040503050406030204"/>
                                </a:rPr>
                                <m:t>715</m:t>
                              </m:r>
                              <m:r>
                                <a:rPr lang="en-US" altLang="zh-CN" sz="1800">
                                  <a:solidFill>
                                    <a:prstClr val="black"/>
                                  </a:solidFill>
                                  <a:latin typeface="Cambria Math" panose="02040503050406030204" pitchFamily="18" charset="0"/>
                                </a:rPr>
                                <m:t>,</m:t>
                              </m:r>
                              <m:r>
                                <a:rPr lang="en-US" altLang="zh-CN" sz="1800">
                                  <a:solidFill>
                                    <a:prstClr val="black"/>
                                  </a:solidFill>
                                  <a:latin typeface="Cambria Math" panose="02040503050406030204" pitchFamily="18" charset="0"/>
                                </a:rPr>
                                <m:t>0</m:t>
                              </m:r>
                              <m:r>
                                <a:rPr lang="en-US" altLang="zh-CN" sz="1800">
                                  <a:solidFill>
                                    <a:prstClr val="black"/>
                                  </a:solidFill>
                                  <a:latin typeface="Cambria Math" panose="02040503050406030204" pitchFamily="18" charset="0"/>
                                </a:rPr>
                                <m:t>.</m:t>
                              </m:r>
                              <m:r>
                                <a:rPr lang="en-US" altLang="zh-CN" sz="1800">
                                  <a:solidFill>
                                    <a:prstClr val="black"/>
                                  </a:solidFill>
                                  <a:latin typeface="Cambria Math" panose="02040503050406030204" pitchFamily="18" charset="0"/>
                                </a:rPr>
                                <m:t>0</m:t>
                              </m:r>
                              <m:r>
                                <a:rPr lang="en-US" altLang="zh-CN" sz="1800">
                                  <a:solidFill>
                                    <a:prstClr val="black"/>
                                  </a:solidFill>
                                  <a:latin typeface="Cambria Math" panose="02040503050406030204"/>
                                </a:rPr>
                                <m:t>715</m:t>
                              </m:r>
                              <m:r>
                                <a:rPr lang="en-US" altLang="zh-CN" sz="1800">
                                  <a:solidFill>
                                    <a:prstClr val="black"/>
                                  </a:solidFill>
                                  <a:latin typeface="Cambria Math" panose="02040503050406030204" pitchFamily="18" charset="0"/>
                                </a:rPr>
                                <m:t>,</m:t>
                              </m:r>
                              <m:r>
                                <a:rPr lang="en-US" altLang="zh-CN" sz="1800">
                                  <a:solidFill>
                                    <a:prstClr val="black"/>
                                  </a:solidFill>
                                  <a:latin typeface="Cambria Math" panose="02040503050406030204" pitchFamily="18" charset="0"/>
                                </a:rPr>
                                <m:t>0</m:t>
                              </m:r>
                              <m:r>
                                <a:rPr lang="en-US" altLang="zh-CN" sz="1800">
                                  <a:solidFill>
                                    <a:prstClr val="black"/>
                                  </a:solidFill>
                                  <a:latin typeface="Cambria Math" panose="02040503050406030204" pitchFamily="18" charset="0"/>
                                </a:rPr>
                                <m:t>.</m:t>
                              </m:r>
                              <m:r>
                                <a:rPr lang="en-US" altLang="zh-CN" sz="1800">
                                  <a:solidFill>
                                    <a:prstClr val="black"/>
                                  </a:solidFill>
                                  <a:latin typeface="Cambria Math" panose="02040503050406030204" pitchFamily="18" charset="0"/>
                                </a:rPr>
                                <m:t>0</m:t>
                              </m:r>
                              <m:r>
                                <a:rPr lang="en-US" altLang="zh-CN" sz="1800">
                                  <a:solidFill>
                                    <a:prstClr val="black"/>
                                  </a:solidFill>
                                  <a:latin typeface="Cambria Math" panose="02040503050406030204"/>
                                </a:rPr>
                                <m:t>715</m:t>
                              </m:r>
                              <m:r>
                                <a:rPr lang="en-US" altLang="zh-CN" sz="1800">
                                  <a:solidFill>
                                    <a:prstClr val="black"/>
                                  </a:solidFill>
                                  <a:latin typeface="Cambria Math" panose="02040503050406030204" pitchFamily="18" charset="0"/>
                                </a:rPr>
                                <m:t>,</m:t>
                              </m:r>
                              <m:r>
                                <a:rPr lang="en-US" altLang="zh-CN" sz="1800">
                                  <a:solidFill>
                                    <a:prstClr val="black"/>
                                  </a:solidFill>
                                  <a:latin typeface="Cambria Math" panose="02040503050406030204" pitchFamily="18" charset="0"/>
                                </a:rPr>
                                <m:t>0</m:t>
                              </m:r>
                              <m:r>
                                <a:rPr lang="en-US" altLang="zh-CN" sz="1800">
                                  <a:solidFill>
                                    <a:prstClr val="black"/>
                                  </a:solidFill>
                                  <a:latin typeface="Cambria Math" panose="02040503050406030204" pitchFamily="18" charset="0"/>
                                </a:rPr>
                                <m:t>.</m:t>
                              </m:r>
                              <m:r>
                                <a:rPr lang="en-US" altLang="zh-CN" sz="1800">
                                  <a:solidFill>
                                    <a:prstClr val="black"/>
                                  </a:solidFill>
                                  <a:latin typeface="Cambria Math" panose="02040503050406030204" pitchFamily="18" charset="0"/>
                                </a:rPr>
                                <m:t>0</m:t>
                              </m:r>
                              <m:r>
                                <a:rPr lang="en-US" altLang="zh-CN" sz="1800">
                                  <a:solidFill>
                                    <a:prstClr val="black"/>
                                  </a:solidFill>
                                  <a:latin typeface="Cambria Math" panose="02040503050406030204"/>
                                </a:rPr>
                                <m:t>715</m:t>
                              </m:r>
                              <m:r>
                                <a:rPr lang="en-US" altLang="zh-CN" sz="1800">
                                  <a:solidFill>
                                    <a:prstClr val="black"/>
                                  </a:solidFill>
                                  <a:latin typeface="Cambria Math" panose="02040503050406030204" pitchFamily="18" charset="0"/>
                                </a:rPr>
                                <m:t>,</m:t>
                              </m:r>
                              <m:r>
                                <a:rPr lang="en-US" altLang="zh-CN" sz="1800">
                                  <a:solidFill>
                                    <a:prstClr val="black"/>
                                  </a:solidFill>
                                  <a:latin typeface="Cambria Math" panose="02040503050406030204" pitchFamily="18" charset="0"/>
                                </a:rPr>
                                <m:t>0</m:t>
                              </m:r>
                              <m:r>
                                <a:rPr lang="en-US" altLang="zh-CN" sz="1800">
                                  <a:solidFill>
                                    <a:prstClr val="black"/>
                                  </a:solidFill>
                                  <a:latin typeface="Cambria Math" panose="02040503050406030204" pitchFamily="18" charset="0"/>
                                </a:rPr>
                                <m:t>.</m:t>
                              </m:r>
                              <m:r>
                                <a:rPr lang="en-US" altLang="zh-CN" sz="1800" b="0" i="0" smtClean="0">
                                  <a:solidFill>
                                    <a:prstClr val="black"/>
                                  </a:solidFill>
                                  <a:latin typeface="Cambria Math" panose="02040503050406030204"/>
                                </a:rPr>
                                <m:t>1666</m:t>
                              </m:r>
                              <m:r>
                                <a:rPr lang="en-US" altLang="zh-CN" sz="1800">
                                  <a:solidFill>
                                    <a:prstClr val="black"/>
                                  </a:solidFill>
                                  <a:latin typeface="Cambria Math" panose="02040503050406030204" pitchFamily="18" charset="0"/>
                                </a:rPr>
                                <m:t>,</m:t>
                              </m:r>
                              <m:r>
                                <a:rPr lang="en-US" altLang="zh-CN" sz="1800">
                                  <a:solidFill>
                                    <a:prstClr val="black"/>
                                  </a:solidFill>
                                  <a:latin typeface="Cambria Math" panose="02040503050406030204" pitchFamily="18" charset="0"/>
                                </a:rPr>
                                <m:t>0</m:t>
                              </m:r>
                              <m:r>
                                <a:rPr lang="en-US" altLang="zh-CN" sz="1800">
                                  <a:solidFill>
                                    <a:prstClr val="black"/>
                                  </a:solidFill>
                                  <a:latin typeface="Cambria Math" panose="02040503050406030204" pitchFamily="18" charset="0"/>
                                </a:rPr>
                                <m:t>.</m:t>
                              </m:r>
                              <m:r>
                                <a:rPr lang="en-US" altLang="zh-CN" sz="1800">
                                  <a:solidFill>
                                    <a:prstClr val="black"/>
                                  </a:solidFill>
                                  <a:latin typeface="Cambria Math" panose="02040503050406030204"/>
                                </a:rPr>
                                <m:t>1666</m:t>
                              </m:r>
                              <m:r>
                                <a:rPr lang="en-US" altLang="zh-CN" sz="1800">
                                  <a:solidFill>
                                    <a:prstClr val="black"/>
                                  </a:solidFill>
                                  <a:latin typeface="Cambria Math" panose="02040503050406030204" pitchFamily="18" charset="0"/>
                                </a:rPr>
                                <m:t>,</m:t>
                              </m:r>
                              <m:r>
                                <a:rPr lang="en-US" altLang="zh-CN" sz="1800">
                                  <a:solidFill>
                                    <a:prstClr val="black"/>
                                  </a:solidFill>
                                  <a:latin typeface="Cambria Math" panose="02040503050406030204" pitchFamily="18" charset="0"/>
                                </a:rPr>
                                <m:t>0</m:t>
                              </m:r>
                              <m:r>
                                <a:rPr lang="en-US" altLang="zh-CN" sz="1800">
                                  <a:solidFill>
                                    <a:prstClr val="black"/>
                                  </a:solidFill>
                                  <a:latin typeface="Cambria Math" panose="02040503050406030204" pitchFamily="18" charset="0"/>
                                </a:rPr>
                                <m:t>.</m:t>
                              </m:r>
                              <m:r>
                                <a:rPr lang="en-US" altLang="zh-CN" sz="1800">
                                  <a:solidFill>
                                    <a:prstClr val="black"/>
                                  </a:solidFill>
                                  <a:latin typeface="Cambria Math" panose="02040503050406030204"/>
                                </a:rPr>
                                <m:t>1666</m:t>
                              </m:r>
                              <m:r>
                                <a:rPr lang="en-US" altLang="zh-CN" sz="1800">
                                  <a:solidFill>
                                    <a:prstClr val="black"/>
                                  </a:solidFill>
                                  <a:latin typeface="Cambria Math" panose="02040503050406030204" pitchFamily="18" charset="0"/>
                                </a:rPr>
                                <m:t>,</m:t>
                              </m:r>
                              <m:r>
                                <a:rPr lang="en-US" altLang="zh-CN" sz="1800">
                                  <a:solidFill>
                                    <a:prstClr val="black"/>
                                  </a:solidFill>
                                  <a:latin typeface="Cambria Math" panose="02040503050406030204" pitchFamily="18" charset="0"/>
                                </a:rPr>
                                <m:t>0</m:t>
                              </m:r>
                              <m:r>
                                <a:rPr lang="en-US" altLang="zh-CN" sz="1800">
                                  <a:solidFill>
                                    <a:prstClr val="black"/>
                                  </a:solidFill>
                                  <a:latin typeface="Cambria Math" panose="02040503050406030204" pitchFamily="18" charset="0"/>
                                </a:rPr>
                                <m:t>.</m:t>
                              </m:r>
                              <m:r>
                                <a:rPr lang="en-US" altLang="zh-CN" sz="1800">
                                  <a:solidFill>
                                    <a:prstClr val="black"/>
                                  </a:solidFill>
                                  <a:latin typeface="Cambria Math" panose="02040503050406030204" pitchFamily="18" charset="0"/>
                                </a:rPr>
                                <m:t>0</m:t>
                              </m:r>
                              <m:r>
                                <a:rPr lang="en-US" altLang="zh-CN" sz="1800">
                                  <a:solidFill>
                                    <a:prstClr val="black"/>
                                  </a:solidFill>
                                  <a:latin typeface="Cambria Math" panose="02040503050406030204"/>
                                </a:rPr>
                                <m:t>715</m:t>
                              </m:r>
                            </m:e>
                          </m:d>
                        </m:e>
                        <m:sup>
                          <m:r>
                            <a:rPr lang="en-US" altLang="zh-CN" sz="1800">
                              <a:solidFill>
                                <a:prstClr val="black"/>
                              </a:solidFill>
                              <a:latin typeface="Cambria Math" panose="02040503050406030204" pitchFamily="18" charset="0"/>
                            </a:rPr>
                            <m:t>𝑇</m:t>
                          </m:r>
                        </m:sup>
                      </m:sSup>
                    </m:oMath>
                  </m:oMathPara>
                </a14:m>
                <a:endParaRPr lang="en-US" altLang="zh-CN" sz="1800" dirty="0" smtClean="0">
                  <a:solidFill>
                    <a:prstClr val="black"/>
                  </a:solidFill>
                  <a:latin typeface="+mn-ea"/>
                </a:endParaRPr>
              </a:p>
              <a:p>
                <a14:m>
                  <m:oMath xmlns:m="http://schemas.openxmlformats.org/officeDocument/2006/math">
                    <m:r>
                      <a:rPr lang="en-US" altLang="zh-CN" sz="2000" b="0" i="1" smtClean="0">
                        <a:solidFill>
                          <a:schemeClr val="tx1"/>
                        </a:solidFill>
                        <a:latin typeface="Cambria Math" panose="02040503050406030204"/>
                      </a:rPr>
                      <m:t>𝐺</m:t>
                    </m:r>
                    <m:r>
                      <a:rPr lang="en-US" altLang="zh-CN" sz="2000" b="0" i="1" baseline="-25000" smtClean="0">
                        <a:solidFill>
                          <a:schemeClr val="tx1"/>
                        </a:solidFill>
                        <a:latin typeface="Cambria Math" panose="02040503050406030204"/>
                      </a:rPr>
                      <m:t>1</m:t>
                    </m:r>
                    <m:d>
                      <m:dPr>
                        <m:ctrlPr>
                          <a:rPr lang="en-US" altLang="zh-CN" sz="2000" i="1">
                            <a:solidFill>
                              <a:schemeClr val="tx1"/>
                            </a:solidFill>
                            <a:latin typeface="Cambria Math" panose="02040503050406030204"/>
                          </a:rPr>
                        </m:ctrlPr>
                      </m:dPr>
                      <m:e>
                        <m:r>
                          <a:rPr lang="en-US" altLang="zh-CN" sz="2000">
                            <a:solidFill>
                              <a:schemeClr val="tx1"/>
                            </a:solidFill>
                            <a:latin typeface="Cambria Math" panose="02040503050406030204"/>
                          </a:rPr>
                          <m:t>𝑋</m:t>
                        </m:r>
                      </m:e>
                    </m:d>
                    <m:r>
                      <a:rPr lang="en-US" altLang="zh-CN" sz="2000">
                        <a:solidFill>
                          <a:schemeClr val="tx1"/>
                        </a:solidFill>
                        <a:latin typeface="Cambria Math" panose="02040503050406030204"/>
                      </a:rPr>
                      <m:t>=</m:t>
                    </m:r>
                    <m:r>
                      <m:rPr>
                        <m:sty m:val="p"/>
                      </m:rPr>
                      <a:rPr lang="en-US" altLang="zh-CN" sz="2000" i="1">
                        <a:latin typeface="Cambria Math" panose="02040503050406030204"/>
                      </a:rPr>
                      <m:t>sgn</m:t>
                    </m:r>
                    <m:d>
                      <m:dPr>
                        <m:begChr m:val="["/>
                        <m:endChr m:val="]"/>
                        <m:ctrlPr>
                          <a:rPr lang="en-US" altLang="zh-CN" sz="2000" i="1">
                            <a:solidFill>
                              <a:schemeClr val="tx1"/>
                            </a:solidFill>
                            <a:latin typeface="Cambria Math" panose="02040503050406030204"/>
                          </a:rPr>
                        </m:ctrlPr>
                      </m:dPr>
                      <m:e>
                        <m:r>
                          <a:rPr lang="en-US" altLang="zh-CN" sz="2000">
                            <a:latin typeface="Cambria Math" panose="02040503050406030204" pitchFamily="18" charset="0"/>
                          </a:rPr>
                          <m:t>0</m:t>
                        </m:r>
                        <m:r>
                          <a:rPr lang="en-US" altLang="zh-CN" sz="2000">
                            <a:latin typeface="Cambria Math" panose="02040503050406030204" pitchFamily="18" charset="0"/>
                          </a:rPr>
                          <m:t>.</m:t>
                        </m:r>
                        <m:r>
                          <a:rPr lang="en-US" altLang="zh-CN" sz="2000">
                            <a:latin typeface="Cambria Math" panose="02040503050406030204"/>
                          </a:rPr>
                          <m:t>4236</m:t>
                        </m:r>
                        <m:sSub>
                          <m:sSubPr>
                            <m:ctrlPr>
                              <a:rPr lang="en-US" altLang="zh-CN" sz="2000" i="1">
                                <a:solidFill>
                                  <a:schemeClr val="tx1"/>
                                </a:solidFill>
                                <a:latin typeface="Cambria Math" panose="02040503050406030204"/>
                              </a:rPr>
                            </m:ctrlPr>
                          </m:sSubPr>
                          <m:e>
                            <m:r>
                              <a:rPr lang="en-US" altLang="zh-CN" sz="1800" i="1">
                                <a:solidFill>
                                  <a:prstClr val="black"/>
                                </a:solidFill>
                                <a:latin typeface="Cambria Math" panose="02040503050406030204"/>
                              </a:rPr>
                              <m:t>𝑓</m:t>
                            </m:r>
                          </m:e>
                          <m:sub>
                            <m:r>
                              <a:rPr lang="en-US" altLang="zh-CN" sz="2000">
                                <a:solidFill>
                                  <a:schemeClr val="tx1"/>
                                </a:solidFill>
                                <a:latin typeface="Cambria Math" panose="02040503050406030204"/>
                              </a:rPr>
                              <m:t>1</m:t>
                            </m:r>
                          </m:sub>
                        </m:sSub>
                        <m:d>
                          <m:dPr>
                            <m:ctrlPr>
                              <a:rPr lang="en-US" altLang="zh-CN" sz="2000" i="1" smtClean="0">
                                <a:solidFill>
                                  <a:schemeClr val="tx1"/>
                                </a:solidFill>
                                <a:latin typeface="Cambria Math" panose="02040503050406030204"/>
                              </a:rPr>
                            </m:ctrlPr>
                          </m:dPr>
                          <m:e>
                            <m:r>
                              <a:rPr lang="en-US" altLang="zh-CN" sz="2000">
                                <a:solidFill>
                                  <a:schemeClr val="tx1"/>
                                </a:solidFill>
                                <a:latin typeface="Cambria Math" panose="02040503050406030204"/>
                              </a:rPr>
                              <m:t>𝑋</m:t>
                            </m:r>
                          </m:e>
                        </m:d>
                      </m:e>
                    </m:d>
                  </m:oMath>
                </a14:m>
                <a:endParaRPr lang="en-US" altLang="zh-CN" sz="1800" dirty="0" smtClean="0">
                  <a:solidFill>
                    <a:schemeClr val="tx1"/>
                  </a:solidFill>
                  <a:latin typeface="+mn-ea"/>
                </a:endParaRPr>
              </a:p>
              <a:p>
                <a:r>
                  <a:rPr lang="zh-CN" altLang="en-US" sz="1800" dirty="0"/>
                  <a:t>弱基本分类器</a:t>
                </a:r>
                <a14:m>
                  <m:oMath xmlns:m="http://schemas.openxmlformats.org/officeDocument/2006/math">
                    <m:r>
                      <a:rPr lang="en-US" altLang="zh-CN" sz="1800" b="0" i="1" smtClean="0">
                        <a:latin typeface="Cambria Math" panose="02040503050406030204"/>
                      </a:rPr>
                      <m:t>𝐺</m:t>
                    </m:r>
                    <m:r>
                      <a:rPr lang="en-US" altLang="zh-CN" sz="1800" i="1" baseline="-25000">
                        <a:latin typeface="Cambria Math" panose="02040503050406030204"/>
                      </a:rPr>
                      <m:t>1</m:t>
                    </m:r>
                    <m:d>
                      <m:dPr>
                        <m:ctrlPr>
                          <a:rPr lang="en-US" altLang="zh-CN" sz="1800" i="1">
                            <a:latin typeface="Cambria Math" panose="02040503050406030204"/>
                          </a:rPr>
                        </m:ctrlPr>
                      </m:dPr>
                      <m:e>
                        <m:r>
                          <a:rPr lang="en-US" altLang="zh-CN" sz="1800">
                            <a:latin typeface="Cambria Math" panose="02040503050406030204"/>
                          </a:rPr>
                          <m:t>𝑋</m:t>
                        </m:r>
                      </m:e>
                    </m:d>
                  </m:oMath>
                </a14:m>
                <a:r>
                  <a:rPr lang="zh-CN" altLang="en-US" sz="1800" dirty="0"/>
                  <a:t>在更新的数据集上有</a:t>
                </a:r>
                <a:r>
                  <a:rPr lang="en-US" altLang="zh-CN" sz="1800" dirty="0"/>
                  <a:t>3</a:t>
                </a:r>
                <a:r>
                  <a:rPr lang="zh-CN" altLang="en-US" sz="1800" dirty="0"/>
                  <a:t>个误分类</a:t>
                </a:r>
                <a:r>
                  <a:rPr lang="zh-CN" altLang="en-US" sz="1800" dirty="0" smtClean="0"/>
                  <a:t>点</a:t>
                </a:r>
                <a:endParaRPr lang="en-US" altLang="zh-CN" sz="1800" dirty="0">
                  <a:solidFill>
                    <a:schemeClr val="tx1"/>
                  </a:solidFill>
                  <a:latin typeface="+mn-ea"/>
                </a:endParaRPr>
              </a:p>
              <a:p>
                <a:pPr marL="914400" lvl="2" indent="0">
                  <a:buNone/>
                </a:pPr>
                <a:endParaRPr lang="zh-CN" altLang="en-US" sz="2000" dirty="0">
                  <a:latin typeface="+mn-ea"/>
                </a:endParaRPr>
              </a:p>
            </p:txBody>
          </p:sp>
        </mc:Choice>
        <mc:Fallback>
          <p:sp>
            <p:nvSpPr>
              <p:cNvPr id="3" name="副标题 2"/>
              <p:cNvSpPr>
                <a:spLocks noRot="1" noChangeAspect="1" noMove="1" noResize="1" noEditPoints="1" noAdjustHandles="1" noChangeArrowheads="1" noChangeShapeType="1" noTextEdit="1"/>
              </p:cNvSpPr>
              <p:nvPr>
                <p:ph type="subTitle" idx="4294967295"/>
              </p:nvPr>
            </p:nvSpPr>
            <p:spPr>
              <a:xfrm>
                <a:off x="395536" y="1124744"/>
                <a:ext cx="8352928" cy="5256584"/>
              </a:xfrm>
              <a:prstGeom prst="rect">
                <a:avLst/>
              </a:prstGeom>
              <a:blipFill rotWithShape="1">
                <a:blip r:embed="rId1"/>
                <a:stretch>
                  <a:fillRect l="-7" t="-3" r="1" b="-139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9" name="表格 8"/>
              <p:cNvGraphicFramePr>
                <a:graphicFrameLocks noGrp="1"/>
              </p:cNvGraphicFramePr>
              <p:nvPr/>
            </p:nvGraphicFramePr>
            <p:xfrm>
              <a:off x="827579" y="1916832"/>
              <a:ext cx="7344821" cy="1179576"/>
            </p:xfrm>
            <a:graphic>
              <a:graphicData uri="http://schemas.openxmlformats.org/drawingml/2006/table">
                <a:tbl>
                  <a:tblPr firstRow="1" bandRow="1">
                    <a:tableStyleId>{5940675A-B579-460E-94D1-54222C63F5DA}</a:tableStyleId>
                  </a:tblPr>
                  <a:tblGrid>
                    <a:gridCol w="667711"/>
                    <a:gridCol w="667711"/>
                    <a:gridCol w="667711"/>
                    <a:gridCol w="667711"/>
                    <a:gridCol w="667711"/>
                    <a:gridCol w="667711"/>
                    <a:gridCol w="667711"/>
                    <a:gridCol w="667711"/>
                    <a:gridCol w="667711"/>
                    <a:gridCol w="667711"/>
                    <a:gridCol w="667711"/>
                  </a:tblGrid>
                  <a:tr h="312035">
                    <a:tc>
                      <a:txBody>
                        <a:bodyPr/>
                        <a:lstStyle/>
                        <a:p>
                          <a:pPr algn="l">
                            <a:lnSpc>
                              <a:spcPct val="110000"/>
                            </a:lnSpc>
                            <a:spcBef>
                              <a:spcPts val="20"/>
                            </a:spcBef>
                            <a:spcAft>
                              <a:spcPts val="20"/>
                            </a:spcAft>
                          </a:pPr>
                          <a:r>
                            <a:rPr lang="zh-CN" altLang="en-US" dirty="0" smtClean="0">
                              <a:latin typeface="黑体" panose="02010609060101010101" pitchFamily="49" charset="-122"/>
                              <a:ea typeface="黑体" panose="02010609060101010101" pitchFamily="49" charset="-122"/>
                            </a:rPr>
                            <a:t>编号</a:t>
                          </a:r>
                          <a:endParaRPr lang="zh-CN" altLang="en-US" dirty="0">
                            <a:latin typeface="黑体" panose="02010609060101010101" pitchFamily="49" charset="-122"/>
                            <a:ea typeface="黑体" panose="02010609060101010101" pitchFamily="49" charset="-122"/>
                          </a:endParaRPr>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2</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3</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4</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5</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6</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7</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8</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9</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10</a:t>
                          </a:r>
                          <a:endParaRPr lang="zh-CN" altLang="en-US" dirty="0"/>
                        </a:p>
                      </a:txBody>
                      <a:tcPr/>
                    </a:tc>
                  </a:tr>
                  <a:tr h="312035">
                    <a:tc>
                      <a:txBody>
                        <a:bodyPr/>
                        <a:lstStyle/>
                        <a:p>
                          <a:pPr algn="ctr">
                            <a:lnSpc>
                              <a:spcPct val="110000"/>
                            </a:lnSpc>
                            <a:spcBef>
                              <a:spcPts val="20"/>
                            </a:spcBef>
                            <a:spcAft>
                              <a:spcPts val="20"/>
                            </a:spcAft>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𝑋</m:t>
                                </m:r>
                              </m:oMath>
                            </m:oMathPara>
                          </a14:m>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0</a:t>
                          </a:r>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2</a:t>
                          </a:r>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3</a:t>
                          </a:r>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4</a:t>
                          </a:r>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5</a:t>
                          </a:r>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6</a:t>
                          </a:r>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7</a:t>
                          </a:r>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8</a:t>
                          </a:r>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9</a:t>
                          </a:r>
                          <a:endParaRPr lang="zh-CN" altLang="en-US" dirty="0"/>
                        </a:p>
                      </a:txBody>
                      <a:tcPr/>
                    </a:tc>
                  </a:tr>
                  <a:tr h="312035">
                    <a:tc>
                      <a:txBody>
                        <a:bodyPr/>
                        <a:lstStyle/>
                        <a:p>
                          <a:pPr algn="ctr">
                            <a:lnSpc>
                              <a:spcPct val="110000"/>
                            </a:lnSpc>
                            <a:spcBef>
                              <a:spcPts val="20"/>
                            </a:spcBef>
                            <a:spcAft>
                              <a:spcPts val="20"/>
                            </a:spcAft>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𝑦</m:t>
                                </m:r>
                              </m:oMath>
                            </m:oMathPara>
                          </a14:m>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-1</a:t>
                          </a:r>
                          <a:endParaRPr lang="zh-CN" altLang="en-US" dirty="0"/>
                        </a:p>
                      </a:txBody>
                      <a:tcPr/>
                    </a:tc>
                  </a:tr>
                </a:tbl>
              </a:graphicData>
            </a:graphic>
          </p:graphicFrame>
        </mc:Choice>
        <mc:Fallback xmlns="">
          <p:graphicFrame>
            <p:nvGraphicFramePr>
              <p:cNvPr id="9" name="表格 8"/>
              <p:cNvGraphicFramePr>
                <a:graphicFrameLocks noGrp="1"/>
              </p:cNvGraphicFramePr>
              <p:nvPr/>
            </p:nvGraphicFramePr>
            <p:xfrm>
              <a:off x="827579" y="1916832"/>
              <a:ext cx="7344821" cy="1179576"/>
            </p:xfrm>
            <a:graphic>
              <a:graphicData uri="http://schemas.openxmlformats.org/drawingml/2006/table">
                <a:tbl>
                  <a:tblPr firstRow="1" bandRow="1">
                    <a:tableStyleId>{5940675A-B579-460E-94D1-54222C63F5DA}</a:tableStyleId>
                  </a:tblPr>
                  <a:tblGrid>
                    <a:gridCol w="667711"/>
                    <a:gridCol w="667711"/>
                    <a:gridCol w="667711"/>
                    <a:gridCol w="667711"/>
                    <a:gridCol w="667711"/>
                    <a:gridCol w="667711"/>
                    <a:gridCol w="667711"/>
                    <a:gridCol w="667711"/>
                    <a:gridCol w="667711"/>
                    <a:gridCol w="667711"/>
                    <a:gridCol w="667711"/>
                  </a:tblGrid>
                  <a:tr h="312035">
                    <a:tc>
                      <a:txBody>
                        <a:bodyPr/>
                        <a:lstStyle/>
                        <a:p>
                          <a:pPr algn="l">
                            <a:lnSpc>
                              <a:spcPct val="110000"/>
                            </a:lnSpc>
                            <a:spcBef>
                              <a:spcPts val="20"/>
                            </a:spcBef>
                            <a:spcAft>
                              <a:spcPts val="20"/>
                            </a:spcAft>
                          </a:pPr>
                          <a:r>
                            <a:rPr lang="zh-CN" altLang="en-US" dirty="0" smtClean="0">
                              <a:latin typeface="黑体" panose="02010609060101010101" pitchFamily="49" charset="-122"/>
                              <a:ea typeface="黑体" panose="02010609060101010101" pitchFamily="49" charset="-122"/>
                            </a:rPr>
                            <a:t>编号</a:t>
                          </a:r>
                          <a:endParaRPr lang="zh-CN" altLang="en-US" dirty="0">
                            <a:latin typeface="黑体" panose="02010609060101010101" pitchFamily="49" charset="-122"/>
                            <a:ea typeface="黑体" panose="02010609060101010101" pitchFamily="49" charset="-122"/>
                          </a:endParaRPr>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2</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3</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4</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5</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6</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7</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8</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9</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10</a:t>
                          </a:r>
                          <a:endParaRPr lang="zh-CN" altLang="en-US" dirty="0"/>
                        </a:p>
                      </a:txBody>
                      <a:tcPr/>
                    </a:tc>
                  </a:tr>
                  <a:tr h="393065">
                    <a:tc>
                      <a:txBody>
                        <a:bodyPr/>
                        <a:lstStyle/>
                        <a:p>
                          <a:endParaRPr lang="zh-CN"/>
                        </a:p>
                      </a:txBody>
                      <a:tcPr>
                        <a:blipFill>
                          <a:blip r:embed="rId2"/>
                        </a:blipFill>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0</a:t>
                          </a:r>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2</a:t>
                          </a:r>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3</a:t>
                          </a:r>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4</a:t>
                          </a:r>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5</a:t>
                          </a:r>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6</a:t>
                          </a:r>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7</a:t>
                          </a:r>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8</a:t>
                          </a:r>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9</a:t>
                          </a:r>
                          <a:endParaRPr lang="zh-CN" altLang="en-US" dirty="0"/>
                        </a:p>
                      </a:txBody>
                      <a:tcPr/>
                    </a:tc>
                  </a:tr>
                  <a:tr h="393065">
                    <a:tc>
                      <a:txBody>
                        <a:bodyPr/>
                        <a:lstStyle/>
                        <a:p>
                          <a:endParaRPr lang="zh-CN"/>
                        </a:p>
                      </a:txBody>
                      <a:tcPr>
                        <a:blipFill>
                          <a:blip r:embed="rId2"/>
                        </a:blipFill>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-1</a:t>
                          </a:r>
                          <a:endParaRPr lang="zh-CN" altLang="en-US" dirty="0"/>
                        </a:p>
                      </a:txBody>
                      <a:tcPr/>
                    </a:tc>
                  </a:tr>
                </a:tbl>
              </a:graphicData>
            </a:graphic>
          </p:graphicFrame>
        </mc:Fallback>
      </mc:AlternateContent>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en-US" altLang="zh-CN" b="1" dirty="0" err="1">
                <a:latin typeface="黑体" panose="02010609060101010101" pitchFamily="49" charset="-122"/>
                <a:ea typeface="黑体" panose="02010609060101010101" pitchFamily="49" charset="-122"/>
              </a:rPr>
              <a:t>Adaboost</a:t>
            </a:r>
            <a:r>
              <a:rPr lang="zh-CN" altLang="en-US" b="1" dirty="0">
                <a:latin typeface="黑体" panose="02010609060101010101" pitchFamily="49" charset="-122"/>
                <a:ea typeface="黑体" panose="02010609060101010101" pitchFamily="49" charset="-122"/>
              </a:rPr>
              <a:t>学习算法</a:t>
            </a:r>
            <a:endParaRPr lang="en-US" altLang="zh-CN" b="1"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000" b="1" dirty="0" smtClean="0">
                    <a:latin typeface="黑体" panose="02010609060101010101" pitchFamily="49" charset="-122"/>
                    <a:ea typeface="黑体" panose="02010609060101010101" pitchFamily="49" charset="-122"/>
                  </a:rPr>
                  <a:t>例题：</a:t>
                </a:r>
                <a:r>
                  <a:rPr lang="zh-CN" altLang="en-US" sz="2000" dirty="0">
                    <a:solidFill>
                      <a:prstClr val="black"/>
                    </a:solidFill>
                    <a:latin typeface="黑体" panose="02010609060101010101" pitchFamily="49" charset="-122"/>
                    <a:ea typeface="黑体" panose="02010609060101010101" pitchFamily="49" charset="-122"/>
                  </a:rPr>
                  <a:t>试以所示数据集为训练样本，</a:t>
                </a:r>
                <a:r>
                  <a:rPr lang="zh-CN" altLang="en-US" sz="2000" dirty="0" smtClean="0">
                    <a:solidFill>
                      <a:prstClr val="black"/>
                    </a:solidFill>
                    <a:latin typeface="黑体" panose="02010609060101010101" pitchFamily="49" charset="-122"/>
                    <a:ea typeface="黑体" panose="02010609060101010101" pitchFamily="49" charset="-122"/>
                  </a:rPr>
                  <a:t>使用</a:t>
                </a:r>
                <a:r>
                  <a:rPr lang="en-US" altLang="zh-CN" sz="2000" dirty="0" err="1" smtClean="0">
                    <a:solidFill>
                      <a:prstClr val="black"/>
                    </a:solidFill>
                    <a:latin typeface="黑体" panose="02010609060101010101" pitchFamily="49" charset="-122"/>
                    <a:ea typeface="黑体" panose="02010609060101010101" pitchFamily="49" charset="-122"/>
                  </a:rPr>
                  <a:t>AdaBoost</a:t>
                </a:r>
                <a:r>
                  <a:rPr lang="zh-CN" altLang="en-US" sz="2000" dirty="0" smtClean="0">
                    <a:solidFill>
                      <a:prstClr val="black"/>
                    </a:solidFill>
                    <a:latin typeface="黑体" panose="02010609060101010101" pitchFamily="49" charset="-122"/>
                    <a:ea typeface="黑体" panose="02010609060101010101" pitchFamily="49" charset="-122"/>
                  </a:rPr>
                  <a:t>集成</a:t>
                </a:r>
                <a:r>
                  <a:rPr lang="zh-CN" altLang="en-US" sz="2000" dirty="0">
                    <a:solidFill>
                      <a:prstClr val="black"/>
                    </a:solidFill>
                    <a:latin typeface="黑体" panose="02010609060101010101" pitchFamily="49" charset="-122"/>
                    <a:ea typeface="黑体" panose="02010609060101010101" pitchFamily="49" charset="-122"/>
                  </a:rPr>
                  <a:t>学习算法</a:t>
                </a:r>
                <a:r>
                  <a:rPr lang="zh-CN" altLang="en-US" sz="2000" dirty="0" smtClean="0">
                    <a:solidFill>
                      <a:prstClr val="black"/>
                    </a:solidFill>
                    <a:latin typeface="黑体" panose="02010609060101010101" pitchFamily="49" charset="-122"/>
                    <a:ea typeface="黑体" panose="02010609060101010101" pitchFamily="49" charset="-122"/>
                  </a:rPr>
                  <a:t>构建集成模型</a:t>
                </a:r>
                <a:endParaRPr lang="en-US" altLang="zh-CN" sz="2000" b="1" dirty="0" smtClean="0">
                  <a:latin typeface="黑体" panose="02010609060101010101" pitchFamily="49" charset="-122"/>
                  <a:ea typeface="黑体" panose="02010609060101010101" pitchFamily="49" charset="-122"/>
                </a:endParaRPr>
              </a:p>
              <a:p>
                <a:pPr marL="0" indent="0">
                  <a:buNone/>
                </a:pPr>
                <a:endParaRPr lang="en-US" altLang="zh-CN" sz="2400" b="1" dirty="0">
                  <a:solidFill>
                    <a:prstClr val="black"/>
                  </a:solidFill>
                  <a:latin typeface="黑体" panose="02010609060101010101" pitchFamily="49" charset="-122"/>
                  <a:ea typeface="黑体" panose="02010609060101010101" pitchFamily="49" charset="-122"/>
                </a:endParaRPr>
              </a:p>
              <a:p>
                <a:pPr marL="0" indent="0">
                  <a:buNone/>
                </a:pPr>
                <a:endParaRPr lang="en-US" altLang="zh-CN" sz="2400" b="1" dirty="0" smtClean="0">
                  <a:solidFill>
                    <a:prstClr val="black"/>
                  </a:solidFill>
                  <a:latin typeface="黑体" panose="02010609060101010101" pitchFamily="49" charset="-122"/>
                  <a:ea typeface="黑体" panose="02010609060101010101" pitchFamily="49" charset="-122"/>
                </a:endParaRPr>
              </a:p>
              <a:p>
                <a:pPr marL="0" indent="0">
                  <a:buNone/>
                </a:pPr>
                <a:endParaRPr lang="en-US" altLang="zh-CN" sz="2400" b="1" dirty="0" smtClean="0">
                  <a:solidFill>
                    <a:prstClr val="black"/>
                  </a:solidFill>
                  <a:latin typeface="黑体" panose="02010609060101010101" pitchFamily="49" charset="-122"/>
                  <a:ea typeface="黑体" panose="02010609060101010101" pitchFamily="49" charset="-122"/>
                </a:endParaRPr>
              </a:p>
              <a:p>
                <a:r>
                  <a:rPr lang="zh-CN" altLang="en-US" sz="1800" dirty="0" smtClean="0">
                    <a:solidFill>
                      <a:prstClr val="black"/>
                    </a:solidFill>
                  </a:rPr>
                  <a:t>对</a:t>
                </a:r>
                <a:r>
                  <a:rPr lang="en-US" altLang="zh-CN" sz="1800" dirty="0" smtClean="0">
                    <a:solidFill>
                      <a:prstClr val="black"/>
                    </a:solidFill>
                  </a:rPr>
                  <a:t>m=2</a:t>
                </a:r>
                <a:r>
                  <a:rPr lang="zh-CN" altLang="en-US" sz="1800" dirty="0" smtClean="0">
                    <a:solidFill>
                      <a:prstClr val="black"/>
                    </a:solidFill>
                  </a:rPr>
                  <a:t>，</a:t>
                </a:r>
                <a:r>
                  <a:rPr lang="zh-CN" altLang="en-US" sz="1800" dirty="0">
                    <a:solidFill>
                      <a:prstClr val="black"/>
                    </a:solidFill>
                  </a:rPr>
                  <a:t>在</a:t>
                </a:r>
                <a:r>
                  <a:rPr lang="zh-CN" altLang="en-US" sz="1800" dirty="0" smtClean="0">
                    <a:solidFill>
                      <a:prstClr val="black"/>
                    </a:solidFill>
                  </a:rPr>
                  <a:t>分布权值</a:t>
                </a:r>
                <a14:m>
                  <m:oMath xmlns:m="http://schemas.openxmlformats.org/officeDocument/2006/math">
                    <m:sSub>
                      <m:sSubPr>
                        <m:ctrlPr>
                          <a:rPr lang="en-US" altLang="zh-CN" sz="1800" i="1">
                            <a:solidFill>
                              <a:prstClr val="black"/>
                            </a:solidFill>
                            <a:latin typeface="Cambria Math" panose="02040503050406030204"/>
                          </a:rPr>
                        </m:ctrlPr>
                      </m:sSubPr>
                      <m:e>
                        <m:r>
                          <a:rPr lang="en-US" altLang="zh-CN" sz="1800">
                            <a:solidFill>
                              <a:prstClr val="black"/>
                            </a:solidFill>
                            <a:latin typeface="Cambria Math" panose="02040503050406030204" pitchFamily="18" charset="0"/>
                          </a:rPr>
                          <m:t>𝑤</m:t>
                        </m:r>
                      </m:e>
                      <m:sub>
                        <m:r>
                          <a:rPr lang="en-US" altLang="zh-CN" sz="1800">
                            <a:solidFill>
                              <a:prstClr val="black"/>
                            </a:solidFill>
                            <a:latin typeface="Cambria Math" panose="02040503050406030204" pitchFamily="18" charset="0"/>
                          </a:rPr>
                          <m:t>2</m:t>
                        </m:r>
                      </m:sub>
                    </m:sSub>
                  </m:oMath>
                </a14:m>
                <a:r>
                  <a:rPr lang="zh-CN" altLang="en-US" sz="1800" dirty="0" smtClean="0">
                    <a:solidFill>
                      <a:prstClr val="black"/>
                    </a:solidFill>
                  </a:rPr>
                  <a:t>上，由于</a:t>
                </a:r>
                <a:r>
                  <a:rPr lang="zh-CN" altLang="en-US" sz="1800" dirty="0">
                    <a:solidFill>
                      <a:prstClr val="black"/>
                    </a:solidFill>
                  </a:rPr>
                  <a:t>当阈值</a:t>
                </a:r>
                <a14:m>
                  <m:oMath xmlns:m="http://schemas.openxmlformats.org/officeDocument/2006/math">
                    <m:r>
                      <a:rPr lang="en-US" altLang="zh-CN" sz="1800">
                        <a:solidFill>
                          <a:prstClr val="black"/>
                        </a:solidFill>
                        <a:latin typeface="Cambria Math" panose="02040503050406030204" pitchFamily="18" charset="0"/>
                      </a:rPr>
                      <m:t>𝑣</m:t>
                    </m:r>
                    <m:r>
                      <a:rPr lang="en-US" altLang="zh-CN" sz="1800">
                        <a:solidFill>
                          <a:prstClr val="black"/>
                        </a:solidFill>
                        <a:latin typeface="Cambria Math" panose="02040503050406030204" pitchFamily="18" charset="0"/>
                      </a:rPr>
                      <m:t>=</m:t>
                    </m:r>
                    <m:r>
                      <a:rPr lang="en-US" altLang="zh-CN" sz="1800">
                        <a:solidFill>
                          <a:prstClr val="black"/>
                        </a:solidFill>
                        <a:latin typeface="Cambria Math" panose="02040503050406030204" pitchFamily="18" charset="0"/>
                      </a:rPr>
                      <m:t>8</m:t>
                    </m:r>
                    <m:r>
                      <a:rPr lang="en-US" altLang="zh-CN" sz="1800">
                        <a:solidFill>
                          <a:prstClr val="black"/>
                        </a:solidFill>
                        <a:latin typeface="Cambria Math" panose="02040503050406030204" pitchFamily="18" charset="0"/>
                      </a:rPr>
                      <m:t>.</m:t>
                    </m:r>
                    <m:r>
                      <a:rPr lang="en-US" altLang="zh-CN" sz="1800">
                        <a:solidFill>
                          <a:prstClr val="black"/>
                        </a:solidFill>
                        <a:latin typeface="Cambria Math" panose="02040503050406030204" pitchFamily="18" charset="0"/>
                      </a:rPr>
                      <m:t>5</m:t>
                    </m:r>
                  </m:oMath>
                </a14:m>
                <a:r>
                  <a:rPr lang="zh-CN" altLang="en-US" sz="1800" dirty="0">
                    <a:solidFill>
                      <a:prstClr val="black"/>
                    </a:solidFill>
                  </a:rPr>
                  <a:t>时</a:t>
                </a:r>
                <a:r>
                  <a:rPr lang="zh-CN" altLang="en-US" sz="1800" dirty="0" smtClean="0">
                    <a:solidFill>
                      <a:prstClr val="black"/>
                    </a:solidFill>
                  </a:rPr>
                  <a:t>，分类错误率</a:t>
                </a:r>
                <a14:m>
                  <m:oMath xmlns:m="http://schemas.openxmlformats.org/officeDocument/2006/math">
                    <m:sSub>
                      <m:sSubPr>
                        <m:ctrlPr>
                          <a:rPr lang="en-US" altLang="zh-CN" sz="1800" i="1">
                            <a:solidFill>
                              <a:prstClr val="black"/>
                            </a:solidFill>
                            <a:latin typeface="Cambria Math" panose="02040503050406030204"/>
                          </a:rPr>
                        </m:ctrlPr>
                      </m:sSubPr>
                      <m:e>
                        <m:r>
                          <a:rPr lang="en-US" altLang="zh-CN" sz="1800">
                            <a:solidFill>
                              <a:prstClr val="black"/>
                            </a:solidFill>
                            <a:latin typeface="Cambria Math" panose="02040503050406030204" pitchFamily="18" charset="0"/>
                          </a:rPr>
                          <m:t>𝑒</m:t>
                        </m:r>
                      </m:e>
                      <m:sub>
                        <m:r>
                          <a:rPr lang="en-US" altLang="zh-CN" sz="1800" b="0" i="0" smtClean="0">
                            <a:solidFill>
                              <a:prstClr val="black"/>
                            </a:solidFill>
                            <a:latin typeface="Cambria Math" panose="02040503050406030204"/>
                          </a:rPr>
                          <m:t>2</m:t>
                        </m:r>
                      </m:sub>
                    </m:sSub>
                  </m:oMath>
                </a14:m>
                <a:r>
                  <a:rPr lang="zh-CN" altLang="en-US" sz="1800" dirty="0">
                    <a:solidFill>
                      <a:prstClr val="black"/>
                    </a:solidFill>
                  </a:rPr>
                  <a:t>最小，故可</a:t>
                </a:r>
                <a:r>
                  <a:rPr lang="zh-CN" altLang="en-US" sz="1800" dirty="0" smtClean="0">
                    <a:solidFill>
                      <a:prstClr val="black"/>
                    </a:solidFill>
                  </a:rPr>
                  <a:t>得到</a:t>
                </a:r>
                <a:r>
                  <a:rPr lang="zh-CN" altLang="en-US" sz="1800" dirty="0" smtClean="0">
                    <a:latin typeface="+mn-ea"/>
                    <a:cs typeface="+mn-ea"/>
                  </a:rPr>
                  <a:t>：</a:t>
                </a:r>
                <a:r>
                  <a:rPr lang="en-US" altLang="zh-CN" sz="1800" dirty="0" smtClean="0"/>
                  <a:t> </a:t>
                </a:r>
                <a14:m>
                  <m:oMath xmlns:m="http://schemas.openxmlformats.org/officeDocument/2006/math">
                    <m:sSub>
                      <m:sSubPr>
                        <m:ctrlPr>
                          <a:rPr lang="en-US" altLang="zh-CN" sz="2000" i="1">
                            <a:latin typeface="Cambria Math" panose="02040503050406030204"/>
                          </a:rPr>
                        </m:ctrlPr>
                      </m:sSubPr>
                      <m:e>
                        <m:r>
                          <a:rPr lang="en-US" altLang="zh-CN" sz="1800" i="1">
                            <a:solidFill>
                              <a:prstClr val="black"/>
                            </a:solidFill>
                            <a:latin typeface="Cambria Math" panose="02040503050406030204"/>
                          </a:rPr>
                          <m:t>𝑓</m:t>
                        </m:r>
                      </m:e>
                      <m:sub>
                        <m:r>
                          <a:rPr lang="en-US" altLang="zh-CN" sz="2000" b="0" i="0" smtClean="0">
                            <a:latin typeface="Cambria Math" panose="02040503050406030204"/>
                          </a:rPr>
                          <m:t>2</m:t>
                        </m:r>
                      </m:sub>
                    </m:sSub>
                    <m:d>
                      <m:dPr>
                        <m:ctrlPr>
                          <a:rPr lang="en-US" altLang="zh-CN" sz="2000" i="1">
                            <a:latin typeface="Cambria Math" panose="02040503050406030204"/>
                          </a:rPr>
                        </m:ctrlPr>
                      </m:dPr>
                      <m:e>
                        <m:r>
                          <a:rPr lang="en-US" altLang="zh-CN" sz="2000">
                            <a:latin typeface="Cambria Math" panose="02040503050406030204" pitchFamily="18" charset="0"/>
                          </a:rPr>
                          <m:t>𝑋</m:t>
                        </m:r>
                      </m:e>
                    </m:d>
                    <m:r>
                      <a:rPr lang="en-US" altLang="zh-CN" sz="2000">
                        <a:latin typeface="Cambria Math" panose="02040503050406030204" pitchFamily="18" charset="0"/>
                      </a:rPr>
                      <m:t>=</m:t>
                    </m:r>
                    <m:d>
                      <m:dPr>
                        <m:begChr m:val="{"/>
                        <m:endChr m:val=""/>
                        <m:ctrlPr>
                          <a:rPr lang="en-US" altLang="zh-CN" sz="2000" i="1">
                            <a:latin typeface="Cambria Math" panose="02040503050406030204"/>
                          </a:rPr>
                        </m:ctrlPr>
                      </m:dPr>
                      <m:e>
                        <m:eqArr>
                          <m:eqArrPr>
                            <m:ctrlPr>
                              <a:rPr lang="en-US" altLang="zh-CN" sz="2000" i="1">
                                <a:latin typeface="Cambria Math" panose="02040503050406030204"/>
                              </a:rPr>
                            </m:ctrlPr>
                          </m:eqArrPr>
                          <m:e>
                            <m:r>
                              <a:rPr lang="en-US" altLang="zh-CN" sz="2000">
                                <a:latin typeface="Cambria Math" panose="02040503050406030204" pitchFamily="18" charset="0"/>
                              </a:rPr>
                              <m:t>1</m:t>
                            </m:r>
                            <m:r>
                              <a:rPr lang="en-US" altLang="zh-CN" sz="2000">
                                <a:latin typeface="Cambria Math" panose="02040503050406030204" pitchFamily="18" charset="0"/>
                              </a:rPr>
                              <m:t>,</m:t>
                            </m:r>
                            <m:r>
                              <a:rPr lang="en-US" altLang="zh-CN" sz="2000">
                                <a:latin typeface="Cambria Math" panose="02040503050406030204" pitchFamily="18" charset="0"/>
                              </a:rPr>
                              <m:t>𝑋</m:t>
                            </m:r>
                            <m:r>
                              <a:rPr lang="en-US" altLang="zh-CN" sz="2000">
                                <a:latin typeface="Cambria Math" panose="02040503050406030204" pitchFamily="18" charset="0"/>
                              </a:rPr>
                              <m:t>&lt;</m:t>
                            </m:r>
                            <m:r>
                              <a:rPr lang="en-US" altLang="zh-CN" sz="2000">
                                <a:latin typeface="Cambria Math" panose="02040503050406030204" pitchFamily="18" charset="0"/>
                              </a:rPr>
                              <m:t>8</m:t>
                            </m:r>
                            <m:r>
                              <a:rPr lang="en-US" altLang="zh-CN" sz="2000">
                                <a:latin typeface="Cambria Math" panose="02040503050406030204" pitchFamily="18" charset="0"/>
                              </a:rPr>
                              <m:t>.</m:t>
                            </m:r>
                            <m:r>
                              <a:rPr lang="en-US" altLang="zh-CN" sz="2000">
                                <a:latin typeface="Cambria Math" panose="02040503050406030204" pitchFamily="18" charset="0"/>
                              </a:rPr>
                              <m:t>5</m:t>
                            </m:r>
                          </m:e>
                          <m:e>
                            <m:r>
                              <a:rPr lang="en-US" altLang="zh-CN" sz="2000">
                                <a:latin typeface="Cambria Math" panose="02040503050406030204" pitchFamily="18" charset="0"/>
                              </a:rPr>
                              <m:t>−</m:t>
                            </m:r>
                            <m:r>
                              <a:rPr lang="en-US" altLang="zh-CN" sz="2000">
                                <a:latin typeface="Cambria Math" panose="02040503050406030204" pitchFamily="18" charset="0"/>
                              </a:rPr>
                              <m:t>1</m:t>
                            </m:r>
                            <m:r>
                              <a:rPr lang="en-US" altLang="zh-CN" sz="2000">
                                <a:latin typeface="Cambria Math" panose="02040503050406030204" pitchFamily="18" charset="0"/>
                              </a:rPr>
                              <m:t>,</m:t>
                            </m:r>
                            <m:r>
                              <a:rPr lang="en-US" altLang="zh-CN" sz="2000">
                                <a:latin typeface="Cambria Math" panose="02040503050406030204" pitchFamily="18" charset="0"/>
                              </a:rPr>
                              <m:t>𝑋</m:t>
                            </m:r>
                            <m:r>
                              <a:rPr lang="en-US" altLang="zh-CN" sz="2000">
                                <a:latin typeface="Cambria Math" panose="02040503050406030204" pitchFamily="18" charset="0"/>
                              </a:rPr>
                              <m:t>≥</m:t>
                            </m:r>
                            <m:r>
                              <a:rPr lang="en-US" altLang="zh-CN" sz="2000">
                                <a:latin typeface="Cambria Math" panose="02040503050406030204" pitchFamily="18" charset="0"/>
                              </a:rPr>
                              <m:t>8</m:t>
                            </m:r>
                            <m:r>
                              <a:rPr lang="en-US" altLang="zh-CN" sz="2000">
                                <a:latin typeface="Cambria Math" panose="02040503050406030204" pitchFamily="18" charset="0"/>
                              </a:rPr>
                              <m:t>.</m:t>
                            </m:r>
                            <m:r>
                              <a:rPr lang="en-US" altLang="zh-CN" sz="2000">
                                <a:latin typeface="Cambria Math" panose="02040503050406030204" pitchFamily="18" charset="0"/>
                              </a:rPr>
                              <m:t>5</m:t>
                            </m:r>
                          </m:e>
                        </m:eqArr>
                      </m:e>
                    </m:d>
                  </m:oMath>
                </a14:m>
                <a:endParaRPr lang="en-US" altLang="zh-CN" sz="1800" dirty="0" smtClean="0"/>
              </a:p>
              <a:p>
                <a:r>
                  <a:rPr lang="zh-CN" altLang="en-US" sz="1800" dirty="0" smtClean="0">
                    <a:solidFill>
                      <a:prstClr val="black"/>
                    </a:solidFill>
                  </a:rPr>
                  <a:t>错误率</a:t>
                </a:r>
                <a14:m>
                  <m:oMath xmlns:m="http://schemas.openxmlformats.org/officeDocument/2006/math">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pitchFamily="18" charset="0"/>
                          </a:rPr>
                          <m:t>𝑒</m:t>
                        </m:r>
                      </m:e>
                      <m:sub>
                        <m:r>
                          <a:rPr lang="en-US" altLang="zh-CN" sz="2000" b="0" i="0" smtClean="0">
                            <a:solidFill>
                              <a:prstClr val="black"/>
                            </a:solidFill>
                            <a:latin typeface="Cambria Math" panose="02040503050406030204"/>
                          </a:rPr>
                          <m:t>2</m:t>
                        </m:r>
                      </m:sub>
                    </m:sSub>
                    <m:r>
                      <a:rPr lang="en-US" altLang="zh-CN" sz="2000">
                        <a:solidFill>
                          <a:prstClr val="black"/>
                        </a:solidFill>
                        <a:latin typeface="Cambria Math" panose="02040503050406030204" pitchFamily="18" charset="0"/>
                      </a:rPr>
                      <m:t>=</m:t>
                    </m:r>
                    <m:r>
                      <a:rPr lang="en-US" altLang="zh-CN" sz="2000">
                        <a:solidFill>
                          <a:prstClr val="black"/>
                        </a:solidFill>
                        <a:latin typeface="Cambria Math" panose="02040503050406030204" pitchFamily="18" charset="0"/>
                      </a:rPr>
                      <m:t>𝑃</m:t>
                    </m:r>
                    <m:d>
                      <m:dPr>
                        <m:ctrlPr>
                          <a:rPr lang="en-US" altLang="zh-CN" sz="2000" i="1">
                            <a:solidFill>
                              <a:prstClr val="black"/>
                            </a:solidFill>
                            <a:latin typeface="Cambria Math" panose="02040503050406030204"/>
                          </a:rPr>
                        </m:ctrlPr>
                      </m:dPr>
                      <m:e>
                        <m:sSub>
                          <m:sSubPr>
                            <m:ctrlPr>
                              <a:rPr lang="en-US" altLang="zh-CN" sz="2000" i="1">
                                <a:solidFill>
                                  <a:prstClr val="black"/>
                                </a:solidFill>
                                <a:latin typeface="Cambria Math" panose="02040503050406030204"/>
                              </a:rPr>
                            </m:ctrlPr>
                          </m:sSubPr>
                          <m:e>
                            <m:r>
                              <a:rPr lang="en-US" altLang="zh-CN" sz="1800" i="1">
                                <a:solidFill>
                                  <a:prstClr val="black"/>
                                </a:solidFill>
                                <a:latin typeface="Cambria Math" panose="02040503050406030204"/>
                              </a:rPr>
                              <m:t>𝑓</m:t>
                            </m:r>
                          </m:e>
                          <m:sub>
                            <m:r>
                              <a:rPr lang="en-US" altLang="zh-CN" sz="2000" b="0" i="0" smtClean="0">
                                <a:solidFill>
                                  <a:prstClr val="black"/>
                                </a:solidFill>
                                <a:latin typeface="Cambria Math" panose="02040503050406030204"/>
                              </a:rPr>
                              <m:t>2</m:t>
                            </m:r>
                          </m:sub>
                        </m:sSub>
                        <m:d>
                          <m:dPr>
                            <m:ctrlPr>
                              <a:rPr lang="en-US" altLang="zh-CN" sz="2000" i="1">
                                <a:solidFill>
                                  <a:prstClr val="black"/>
                                </a:solidFill>
                                <a:latin typeface="Cambria Math" panose="02040503050406030204"/>
                              </a:rPr>
                            </m:ctrlPr>
                          </m:dPr>
                          <m:e>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pitchFamily="18" charset="0"/>
                                  </a:rPr>
                                  <m:t>𝑋</m:t>
                                </m:r>
                              </m:e>
                              <m:sub>
                                <m:r>
                                  <a:rPr lang="en-US" altLang="zh-CN" sz="2000">
                                    <a:solidFill>
                                      <a:prstClr val="black"/>
                                    </a:solidFill>
                                    <a:latin typeface="Cambria Math" panose="02040503050406030204" pitchFamily="18" charset="0"/>
                                  </a:rPr>
                                  <m:t>𝑖</m:t>
                                </m:r>
                              </m:sub>
                            </m:sSub>
                          </m:e>
                        </m:d>
                        <m:r>
                          <a:rPr lang="en-US" altLang="zh-CN" sz="2000">
                            <a:solidFill>
                              <a:prstClr val="black"/>
                            </a:solidFill>
                            <a:latin typeface="Cambria Math" panose="02040503050406030204" pitchFamily="18" charset="0"/>
                          </a:rPr>
                          <m:t>≠</m:t>
                        </m:r>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pitchFamily="18" charset="0"/>
                              </a:rPr>
                              <m:t>𝑦</m:t>
                            </m:r>
                          </m:e>
                          <m:sub>
                            <m:r>
                              <a:rPr lang="en-US" altLang="zh-CN" sz="2000">
                                <a:solidFill>
                                  <a:prstClr val="black"/>
                                </a:solidFill>
                                <a:latin typeface="Cambria Math" panose="02040503050406030204" pitchFamily="18" charset="0"/>
                              </a:rPr>
                              <m:t>𝑖</m:t>
                            </m:r>
                          </m:sub>
                        </m:sSub>
                      </m:e>
                    </m:d>
                    <m:r>
                      <a:rPr lang="en-US" altLang="zh-CN" sz="2000">
                        <a:solidFill>
                          <a:prstClr val="black"/>
                        </a:solidFill>
                        <a:latin typeface="Cambria Math" panose="02040503050406030204" pitchFamily="18" charset="0"/>
                      </a:rPr>
                      <m:t>=</m:t>
                    </m:r>
                    <m:r>
                      <a:rPr lang="en-US" altLang="zh-CN" sz="2000">
                        <a:solidFill>
                          <a:prstClr val="black"/>
                        </a:solidFill>
                        <a:latin typeface="Cambria Math" panose="02040503050406030204" pitchFamily="18" charset="0"/>
                      </a:rPr>
                      <m:t>0</m:t>
                    </m:r>
                    <m:r>
                      <a:rPr lang="en-US" altLang="zh-CN" sz="2000">
                        <a:solidFill>
                          <a:prstClr val="black"/>
                        </a:solidFill>
                        <a:latin typeface="Cambria Math" panose="02040503050406030204" pitchFamily="18" charset="0"/>
                      </a:rPr>
                      <m:t>.</m:t>
                    </m:r>
                    <m:r>
                      <a:rPr lang="en-US" altLang="zh-CN" sz="2000" b="0" i="0" smtClean="0">
                        <a:solidFill>
                          <a:prstClr val="black"/>
                        </a:solidFill>
                        <a:latin typeface="Cambria Math" panose="02040503050406030204"/>
                      </a:rPr>
                      <m:t>2143</m:t>
                    </m:r>
                  </m:oMath>
                </a14:m>
                <a:r>
                  <a:rPr lang="zh-CN" altLang="en-US" sz="1800" dirty="0">
                    <a:solidFill>
                      <a:prstClr val="black"/>
                    </a:solidFill>
                  </a:rPr>
                  <a:t>。进一步计算</a:t>
                </a:r>
                <a14:m>
                  <m:oMath xmlns:m="http://schemas.openxmlformats.org/officeDocument/2006/math">
                    <m:sSub>
                      <m:sSubPr>
                        <m:ctrlPr>
                          <a:rPr lang="en-US" altLang="zh-CN" sz="2000" i="1" smtClean="0">
                            <a:solidFill>
                              <a:prstClr val="black"/>
                            </a:solidFill>
                            <a:latin typeface="Cambria Math" panose="02040503050406030204"/>
                          </a:rPr>
                        </m:ctrlPr>
                      </m:sSubPr>
                      <m:e>
                        <m:r>
                          <a:rPr lang="en-US" altLang="zh-CN" sz="1800" i="1">
                            <a:solidFill>
                              <a:prstClr val="black"/>
                            </a:solidFill>
                            <a:latin typeface="Cambria Math" panose="02040503050406030204"/>
                          </a:rPr>
                          <m:t>𝑓</m:t>
                        </m:r>
                      </m:e>
                      <m:sub>
                        <m:r>
                          <a:rPr lang="en-US" altLang="zh-CN" sz="2000" b="0" i="0" smtClean="0">
                            <a:solidFill>
                              <a:prstClr val="black"/>
                            </a:solidFill>
                            <a:latin typeface="Cambria Math" panose="02040503050406030204"/>
                          </a:rPr>
                          <m:t>2</m:t>
                        </m:r>
                      </m:sub>
                    </m:sSub>
                    <m:r>
                      <a:rPr lang="en-US" altLang="zh-CN" sz="2000">
                        <a:solidFill>
                          <a:prstClr val="black"/>
                        </a:solidFill>
                        <a:latin typeface="Cambria Math" panose="02040503050406030204" pitchFamily="18" charset="0"/>
                      </a:rPr>
                      <m:t>(</m:t>
                    </m:r>
                    <m:r>
                      <a:rPr lang="en-US" altLang="zh-CN" sz="2000">
                        <a:solidFill>
                          <a:prstClr val="black"/>
                        </a:solidFill>
                        <a:latin typeface="Cambria Math" panose="02040503050406030204" pitchFamily="18" charset="0"/>
                      </a:rPr>
                      <m:t>𝑋</m:t>
                    </m:r>
                    <m:r>
                      <a:rPr lang="en-US" altLang="zh-CN" sz="2000">
                        <a:solidFill>
                          <a:prstClr val="black"/>
                        </a:solidFill>
                        <a:latin typeface="Cambria Math" panose="02040503050406030204" pitchFamily="18" charset="0"/>
                      </a:rPr>
                      <m:t>)</m:t>
                    </m:r>
                  </m:oMath>
                </a14:m>
                <a:r>
                  <a:rPr lang="zh-CN" altLang="en-US" sz="1800" dirty="0">
                    <a:solidFill>
                      <a:prstClr val="black"/>
                    </a:solidFill>
                  </a:rPr>
                  <a:t>的集成系数</a:t>
                </a:r>
                <a14:m>
                  <m:oMath xmlns:m="http://schemas.openxmlformats.org/officeDocument/2006/math">
                    <m:sSub>
                      <m:sSubPr>
                        <m:ctrlPr>
                          <a:rPr lang="en-US" altLang="zh-CN" sz="1800" i="1">
                            <a:solidFill>
                              <a:prstClr val="black"/>
                            </a:solidFill>
                            <a:latin typeface="Cambria Math" panose="02040503050406030204"/>
                          </a:rPr>
                        </m:ctrlPr>
                      </m:sSubPr>
                      <m:e>
                        <m:r>
                          <a:rPr lang="zh-CN" altLang="en-US" sz="1800">
                            <a:solidFill>
                              <a:prstClr val="black"/>
                            </a:solidFill>
                            <a:latin typeface="Cambria Math" panose="02040503050406030204" pitchFamily="18" charset="0"/>
                          </a:rPr>
                          <m:t>𝛼</m:t>
                        </m:r>
                      </m:e>
                      <m:sub>
                        <m:r>
                          <a:rPr lang="en-US" altLang="zh-CN" sz="1800" b="0" i="0" smtClean="0">
                            <a:solidFill>
                              <a:prstClr val="black"/>
                            </a:solidFill>
                            <a:latin typeface="Cambria Math" panose="02040503050406030204"/>
                          </a:rPr>
                          <m:t>2</m:t>
                        </m:r>
                      </m:sub>
                    </m:sSub>
                  </m:oMath>
                </a14:m>
                <a:r>
                  <a:rPr lang="zh-CN" altLang="en-US" sz="1800" dirty="0">
                    <a:latin typeface="+mn-ea"/>
                    <a:cs typeface="+mn-ea"/>
                  </a:rPr>
                  <a:t>：</a:t>
                </a:r>
                <a14:m>
                  <m:oMath xmlns:m="http://schemas.openxmlformats.org/officeDocument/2006/math">
                    <m:sSub>
                      <m:sSubPr>
                        <m:ctrlPr>
                          <a:rPr lang="en-US" altLang="zh-CN" sz="1800" i="1" smtClean="0">
                            <a:solidFill>
                              <a:schemeClr val="tx1"/>
                            </a:solidFill>
                            <a:latin typeface="Cambria Math" panose="02040503050406030204"/>
                          </a:rPr>
                        </m:ctrlPr>
                      </m:sSubPr>
                      <m:e>
                        <m:r>
                          <a:rPr lang="zh-CN" altLang="en-US" sz="1800">
                            <a:solidFill>
                              <a:schemeClr val="tx1"/>
                            </a:solidFill>
                            <a:latin typeface="Cambria Math" panose="02040503050406030204" pitchFamily="18" charset="0"/>
                          </a:rPr>
                          <m:t>𝛼</m:t>
                        </m:r>
                      </m:e>
                      <m:sub>
                        <m:r>
                          <a:rPr lang="en-US" altLang="zh-CN" sz="1800" b="0" i="0" smtClean="0">
                            <a:solidFill>
                              <a:schemeClr val="tx1"/>
                            </a:solidFill>
                            <a:latin typeface="Cambria Math" panose="02040503050406030204"/>
                          </a:rPr>
                          <m:t>2</m:t>
                        </m:r>
                      </m:sub>
                    </m:sSub>
                    <m:r>
                      <a:rPr lang="en-US" altLang="zh-CN" sz="1800">
                        <a:solidFill>
                          <a:schemeClr val="tx1"/>
                        </a:solidFill>
                        <a:latin typeface="Cambria Math" panose="02040503050406030204" pitchFamily="18" charset="0"/>
                      </a:rPr>
                      <m:t>=</m:t>
                    </m:r>
                    <m:f>
                      <m:fPr>
                        <m:ctrlPr>
                          <a:rPr lang="en-US" altLang="zh-CN" sz="1800" i="1">
                            <a:solidFill>
                              <a:schemeClr val="tx1"/>
                            </a:solidFill>
                            <a:latin typeface="Cambria Math" panose="02040503050406030204"/>
                          </a:rPr>
                        </m:ctrlPr>
                      </m:fPr>
                      <m:num>
                        <m:r>
                          <a:rPr lang="en-US" altLang="zh-CN" sz="1800">
                            <a:solidFill>
                              <a:schemeClr val="tx1"/>
                            </a:solidFill>
                            <a:latin typeface="Cambria Math" panose="02040503050406030204" pitchFamily="18" charset="0"/>
                          </a:rPr>
                          <m:t>1</m:t>
                        </m:r>
                      </m:num>
                      <m:den>
                        <m:r>
                          <a:rPr lang="en-US" altLang="zh-CN" sz="1800">
                            <a:solidFill>
                              <a:schemeClr val="tx1"/>
                            </a:solidFill>
                            <a:latin typeface="Cambria Math" panose="02040503050406030204" pitchFamily="18" charset="0"/>
                          </a:rPr>
                          <m:t>2</m:t>
                        </m:r>
                      </m:den>
                    </m:f>
                    <m:func>
                      <m:funcPr>
                        <m:ctrlPr>
                          <a:rPr lang="en-US" altLang="zh-CN" sz="1800" i="1">
                            <a:solidFill>
                              <a:schemeClr val="tx1"/>
                            </a:solidFill>
                            <a:latin typeface="Cambria Math" panose="02040503050406030204"/>
                          </a:rPr>
                        </m:ctrlPr>
                      </m:funcPr>
                      <m:fName>
                        <m:r>
                          <m:rPr>
                            <m:sty m:val="p"/>
                          </m:rPr>
                          <a:rPr lang="en-US" altLang="zh-CN" sz="1800">
                            <a:solidFill>
                              <a:schemeClr val="tx1"/>
                            </a:solidFill>
                            <a:latin typeface="Cambria Math" panose="02040503050406030204" pitchFamily="18" charset="0"/>
                          </a:rPr>
                          <m:t>ln</m:t>
                        </m:r>
                      </m:fName>
                      <m:e>
                        <m:f>
                          <m:fPr>
                            <m:ctrlPr>
                              <a:rPr lang="en-US" altLang="zh-CN" sz="1800" i="1">
                                <a:solidFill>
                                  <a:schemeClr val="tx1"/>
                                </a:solidFill>
                                <a:latin typeface="Cambria Math" panose="02040503050406030204"/>
                              </a:rPr>
                            </m:ctrlPr>
                          </m:fPr>
                          <m:num>
                            <m:r>
                              <a:rPr lang="en-US" altLang="zh-CN" sz="1800">
                                <a:solidFill>
                                  <a:schemeClr val="tx1"/>
                                </a:solidFill>
                                <a:latin typeface="Cambria Math" panose="02040503050406030204" pitchFamily="18" charset="0"/>
                              </a:rPr>
                              <m:t>1</m:t>
                            </m:r>
                            <m:r>
                              <a:rPr lang="en-US" altLang="zh-CN" sz="1800">
                                <a:solidFill>
                                  <a:schemeClr val="tx1"/>
                                </a:solidFill>
                                <a:latin typeface="Cambria Math" panose="02040503050406030204" pitchFamily="18" charset="0"/>
                              </a:rPr>
                              <m:t>−</m:t>
                            </m:r>
                            <m:sSub>
                              <m:sSubPr>
                                <m:ctrlPr>
                                  <a:rPr lang="en-US" altLang="zh-CN" sz="1800" i="1">
                                    <a:solidFill>
                                      <a:schemeClr val="tx1"/>
                                    </a:solidFill>
                                    <a:latin typeface="Cambria Math" panose="02040503050406030204"/>
                                  </a:rPr>
                                </m:ctrlPr>
                              </m:sSubPr>
                              <m:e>
                                <m:r>
                                  <a:rPr lang="en-US" altLang="zh-CN" sz="1800">
                                    <a:solidFill>
                                      <a:schemeClr val="tx1"/>
                                    </a:solidFill>
                                    <a:latin typeface="Cambria Math" panose="02040503050406030204" pitchFamily="18" charset="0"/>
                                  </a:rPr>
                                  <m:t>𝑒</m:t>
                                </m:r>
                              </m:e>
                              <m:sub>
                                <m:r>
                                  <a:rPr lang="en-US" altLang="zh-CN" sz="1800" b="0" i="0" smtClean="0">
                                    <a:solidFill>
                                      <a:schemeClr val="tx1"/>
                                    </a:solidFill>
                                    <a:latin typeface="Cambria Math" panose="02040503050406030204"/>
                                  </a:rPr>
                                  <m:t>2</m:t>
                                </m:r>
                              </m:sub>
                            </m:sSub>
                          </m:num>
                          <m:den>
                            <m:sSub>
                              <m:sSubPr>
                                <m:ctrlPr>
                                  <a:rPr lang="en-US" altLang="zh-CN" sz="1800" i="1" smtClean="0">
                                    <a:solidFill>
                                      <a:schemeClr val="tx1"/>
                                    </a:solidFill>
                                    <a:latin typeface="Cambria Math" panose="02040503050406030204"/>
                                  </a:rPr>
                                </m:ctrlPr>
                              </m:sSubPr>
                              <m:e>
                                <m:r>
                                  <a:rPr lang="en-US" altLang="zh-CN" sz="1800">
                                    <a:solidFill>
                                      <a:schemeClr val="tx1"/>
                                    </a:solidFill>
                                    <a:latin typeface="Cambria Math" panose="02040503050406030204" pitchFamily="18" charset="0"/>
                                  </a:rPr>
                                  <m:t>𝑒</m:t>
                                </m:r>
                              </m:e>
                              <m:sub>
                                <m:r>
                                  <a:rPr lang="en-US" altLang="zh-CN" sz="1800" b="0" i="0" smtClean="0">
                                    <a:solidFill>
                                      <a:schemeClr val="tx1"/>
                                    </a:solidFill>
                                    <a:latin typeface="Cambria Math" panose="02040503050406030204"/>
                                  </a:rPr>
                                  <m:t>2</m:t>
                                </m:r>
                              </m:sub>
                            </m:sSub>
                          </m:den>
                        </m:f>
                      </m:e>
                    </m:func>
                    <m:r>
                      <a:rPr lang="en-US" altLang="zh-CN" sz="1800">
                        <a:solidFill>
                          <a:schemeClr val="tx1"/>
                        </a:solidFill>
                        <a:latin typeface="Cambria Math" panose="02040503050406030204" pitchFamily="18" charset="0"/>
                      </a:rPr>
                      <m:t>=</m:t>
                    </m:r>
                    <m:r>
                      <a:rPr lang="en-US" altLang="zh-CN" sz="1800">
                        <a:solidFill>
                          <a:schemeClr val="tx1"/>
                        </a:solidFill>
                        <a:latin typeface="Cambria Math" panose="02040503050406030204" pitchFamily="18" charset="0"/>
                      </a:rPr>
                      <m:t>0</m:t>
                    </m:r>
                    <m:r>
                      <a:rPr lang="en-US" altLang="zh-CN" sz="1800">
                        <a:solidFill>
                          <a:schemeClr val="tx1"/>
                        </a:solidFill>
                        <a:latin typeface="Cambria Math" panose="02040503050406030204" pitchFamily="18" charset="0"/>
                      </a:rPr>
                      <m:t>.</m:t>
                    </m:r>
                    <m:r>
                      <a:rPr lang="en-US" altLang="zh-CN" sz="1800" b="0" i="0" smtClean="0">
                        <a:solidFill>
                          <a:schemeClr val="tx1"/>
                        </a:solidFill>
                        <a:latin typeface="Cambria Math" panose="02040503050406030204"/>
                      </a:rPr>
                      <m:t>6496</m:t>
                    </m:r>
                  </m:oMath>
                </a14:m>
                <a:endParaRPr lang="en-US" altLang="zh-CN" sz="1800" dirty="0">
                  <a:solidFill>
                    <a:schemeClr val="tx1"/>
                  </a:solidFill>
                </a:endParaRPr>
              </a:p>
              <a:p>
                <a:r>
                  <a:rPr lang="zh-CN" altLang="en-US" sz="1800" dirty="0">
                    <a:solidFill>
                      <a:prstClr val="black"/>
                    </a:solidFill>
                  </a:rPr>
                  <a:t>根据权重更新公式和弱学习器</a:t>
                </a:r>
                <a14:m>
                  <m:oMath xmlns:m="http://schemas.openxmlformats.org/officeDocument/2006/math">
                    <m:sSub>
                      <m:sSubPr>
                        <m:ctrlPr>
                          <a:rPr lang="en-US" altLang="zh-CN" sz="2000" i="1">
                            <a:solidFill>
                              <a:prstClr val="black"/>
                            </a:solidFill>
                            <a:latin typeface="Cambria Math" panose="02040503050406030204"/>
                          </a:rPr>
                        </m:ctrlPr>
                      </m:sSubPr>
                      <m:e>
                        <m:r>
                          <a:rPr lang="en-US" altLang="zh-CN" sz="1800" i="1">
                            <a:solidFill>
                              <a:prstClr val="black"/>
                            </a:solidFill>
                            <a:latin typeface="Cambria Math" panose="02040503050406030204"/>
                          </a:rPr>
                          <m:t>𝑓</m:t>
                        </m:r>
                      </m:e>
                      <m:sub>
                        <m:r>
                          <a:rPr lang="en-US" altLang="zh-CN" sz="2000" b="0" i="0" smtClean="0">
                            <a:solidFill>
                              <a:prstClr val="black"/>
                            </a:solidFill>
                            <a:latin typeface="Cambria Math" panose="02040503050406030204"/>
                          </a:rPr>
                          <m:t>2</m:t>
                        </m:r>
                      </m:sub>
                    </m:sSub>
                    <m:r>
                      <a:rPr lang="en-US" altLang="zh-CN" sz="2000">
                        <a:solidFill>
                          <a:prstClr val="black"/>
                        </a:solidFill>
                        <a:latin typeface="Cambria Math" panose="02040503050406030204" pitchFamily="18" charset="0"/>
                      </a:rPr>
                      <m:t>(</m:t>
                    </m:r>
                    <m:r>
                      <a:rPr lang="en-US" altLang="zh-CN" sz="2000">
                        <a:solidFill>
                          <a:prstClr val="black"/>
                        </a:solidFill>
                        <a:latin typeface="Cambria Math" panose="02040503050406030204" pitchFamily="18" charset="0"/>
                      </a:rPr>
                      <m:t>𝑋</m:t>
                    </m:r>
                    <m:r>
                      <a:rPr lang="en-US" altLang="zh-CN" sz="2000">
                        <a:solidFill>
                          <a:prstClr val="black"/>
                        </a:solidFill>
                        <a:latin typeface="Cambria Math" panose="02040503050406030204" pitchFamily="18" charset="0"/>
                      </a:rPr>
                      <m:t>)</m:t>
                    </m:r>
                  </m:oMath>
                </a14:m>
                <a:r>
                  <a:rPr lang="zh-CN" altLang="en-US" sz="1800" dirty="0">
                    <a:solidFill>
                      <a:prstClr val="black"/>
                    </a:solidFill>
                  </a:rPr>
                  <a:t>分类结果更新权重，得到权重</a:t>
                </a:r>
                <a:r>
                  <a:rPr lang="zh-CN" altLang="en-US" sz="1800" dirty="0" smtClean="0">
                    <a:solidFill>
                      <a:prstClr val="black"/>
                    </a:solidFill>
                  </a:rPr>
                  <a:t>向量</a:t>
                </a:r>
                <a:r>
                  <a:rPr lang="en-US" altLang="zh-CN" sz="1800" dirty="0" smtClean="0">
                    <a:solidFill>
                      <a:prstClr val="black"/>
                    </a:solidFill>
                  </a:rPr>
                  <a:t> </a:t>
                </a:r>
                <a14:m>
                  <m:oMath xmlns:m="http://schemas.openxmlformats.org/officeDocument/2006/math">
                    <m:sSub>
                      <m:sSubPr>
                        <m:ctrlPr>
                          <a:rPr lang="en-US" altLang="zh-CN" sz="1800" i="1">
                            <a:solidFill>
                              <a:prstClr val="black"/>
                            </a:solidFill>
                            <a:latin typeface="Cambria Math" panose="02040503050406030204"/>
                          </a:rPr>
                        </m:ctrlPr>
                      </m:sSubPr>
                      <m:e>
                        <m:r>
                          <a:rPr lang="en-US" altLang="zh-CN" sz="1800">
                            <a:solidFill>
                              <a:prstClr val="black"/>
                            </a:solidFill>
                            <a:latin typeface="Cambria Math" panose="02040503050406030204" pitchFamily="18" charset="0"/>
                          </a:rPr>
                          <m:t>𝑤</m:t>
                        </m:r>
                      </m:e>
                      <m:sub>
                        <m:r>
                          <a:rPr lang="en-US" altLang="zh-CN" sz="1800" b="0" i="0" smtClean="0">
                            <a:solidFill>
                              <a:prstClr val="black"/>
                            </a:solidFill>
                            <a:latin typeface="Cambria Math" panose="02040503050406030204"/>
                          </a:rPr>
                          <m:t>3</m:t>
                        </m:r>
                      </m:sub>
                    </m:sSub>
                    <m:r>
                      <a:rPr lang="en-US" altLang="zh-CN" sz="1800">
                        <a:solidFill>
                          <a:prstClr val="black"/>
                        </a:solidFill>
                        <a:latin typeface="Cambria Math" panose="02040503050406030204" pitchFamily="18" charset="0"/>
                      </a:rPr>
                      <m:t>=</m:t>
                    </m:r>
                  </m:oMath>
                </a14:m>
                <a:endParaRPr lang="en-US" altLang="zh-CN" sz="1800" dirty="0" smtClean="0">
                  <a:solidFill>
                    <a:prstClr val="black"/>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altLang="zh-CN" sz="1800" i="1">
                              <a:solidFill>
                                <a:prstClr val="black"/>
                              </a:solidFill>
                              <a:latin typeface="Cambria Math" panose="02040503050406030204"/>
                            </a:rPr>
                          </m:ctrlPr>
                        </m:sSupPr>
                        <m:e>
                          <m:d>
                            <m:dPr>
                              <m:ctrlPr>
                                <a:rPr lang="en-US" altLang="zh-CN" sz="1800" i="1">
                                  <a:solidFill>
                                    <a:prstClr val="black"/>
                                  </a:solidFill>
                                  <a:latin typeface="Cambria Math" panose="02040503050406030204"/>
                                </a:rPr>
                              </m:ctrlPr>
                            </m:dPr>
                            <m:e>
                              <m:r>
                                <a:rPr lang="en-US" altLang="zh-CN" sz="1800">
                                  <a:solidFill>
                                    <a:prstClr val="black"/>
                                  </a:solidFill>
                                  <a:latin typeface="Cambria Math" panose="02040503050406030204" pitchFamily="18" charset="0"/>
                                </a:rPr>
                                <m:t>0</m:t>
                              </m:r>
                              <m:r>
                                <a:rPr lang="en-US" altLang="zh-CN" sz="1800">
                                  <a:solidFill>
                                    <a:prstClr val="black"/>
                                  </a:solidFill>
                                  <a:latin typeface="Cambria Math" panose="02040503050406030204" pitchFamily="18" charset="0"/>
                                </a:rPr>
                                <m:t>.</m:t>
                              </m:r>
                              <m:r>
                                <a:rPr lang="en-US" altLang="zh-CN" sz="1800">
                                  <a:solidFill>
                                    <a:prstClr val="black"/>
                                  </a:solidFill>
                                  <a:latin typeface="Cambria Math" panose="02040503050406030204" pitchFamily="18" charset="0"/>
                                </a:rPr>
                                <m:t>0</m:t>
                              </m:r>
                              <m:r>
                                <a:rPr lang="en-US" altLang="zh-CN" sz="1800" b="0" i="0" smtClean="0">
                                  <a:solidFill>
                                    <a:prstClr val="black"/>
                                  </a:solidFill>
                                  <a:latin typeface="Cambria Math" panose="02040503050406030204"/>
                                </a:rPr>
                                <m:t>455</m:t>
                              </m:r>
                              <m:r>
                                <a:rPr lang="en-US" altLang="zh-CN" sz="1800">
                                  <a:solidFill>
                                    <a:prstClr val="black"/>
                                  </a:solidFill>
                                  <a:latin typeface="Cambria Math" panose="02040503050406030204" pitchFamily="18" charset="0"/>
                                </a:rPr>
                                <m:t>,</m:t>
                              </m:r>
                              <m:r>
                                <a:rPr lang="en-US" altLang="zh-CN" sz="1800">
                                  <a:solidFill>
                                    <a:prstClr val="black"/>
                                  </a:solidFill>
                                  <a:latin typeface="Cambria Math" panose="02040503050406030204" pitchFamily="18" charset="0"/>
                                </a:rPr>
                                <m:t>0</m:t>
                              </m:r>
                              <m:r>
                                <a:rPr lang="en-US" altLang="zh-CN" sz="1800">
                                  <a:solidFill>
                                    <a:prstClr val="black"/>
                                  </a:solidFill>
                                  <a:latin typeface="Cambria Math" panose="02040503050406030204" pitchFamily="18" charset="0"/>
                                </a:rPr>
                                <m:t>.</m:t>
                              </m:r>
                              <m:r>
                                <a:rPr lang="en-US" altLang="zh-CN" sz="1800">
                                  <a:solidFill>
                                    <a:prstClr val="black"/>
                                  </a:solidFill>
                                  <a:latin typeface="Cambria Math" panose="02040503050406030204" pitchFamily="18" charset="0"/>
                                </a:rPr>
                                <m:t>0</m:t>
                              </m:r>
                              <m:r>
                                <a:rPr lang="en-US" altLang="zh-CN" sz="1800">
                                  <a:solidFill>
                                    <a:prstClr val="black"/>
                                  </a:solidFill>
                                  <a:latin typeface="Cambria Math" panose="02040503050406030204"/>
                                </a:rPr>
                                <m:t>455</m:t>
                              </m:r>
                              <m:r>
                                <a:rPr lang="en-US" altLang="zh-CN" sz="1800">
                                  <a:solidFill>
                                    <a:prstClr val="black"/>
                                  </a:solidFill>
                                  <a:latin typeface="Cambria Math" panose="02040503050406030204" pitchFamily="18" charset="0"/>
                                </a:rPr>
                                <m:t>,</m:t>
                              </m:r>
                              <m:r>
                                <a:rPr lang="en-US" altLang="zh-CN" sz="1800">
                                  <a:solidFill>
                                    <a:prstClr val="black"/>
                                  </a:solidFill>
                                  <a:latin typeface="Cambria Math" panose="02040503050406030204" pitchFamily="18" charset="0"/>
                                </a:rPr>
                                <m:t>0</m:t>
                              </m:r>
                              <m:r>
                                <a:rPr lang="en-US" altLang="zh-CN" sz="1800">
                                  <a:solidFill>
                                    <a:prstClr val="black"/>
                                  </a:solidFill>
                                  <a:latin typeface="Cambria Math" panose="02040503050406030204" pitchFamily="18" charset="0"/>
                                </a:rPr>
                                <m:t>.</m:t>
                              </m:r>
                              <m:r>
                                <a:rPr lang="en-US" altLang="zh-CN" sz="1800">
                                  <a:solidFill>
                                    <a:prstClr val="black"/>
                                  </a:solidFill>
                                  <a:latin typeface="Cambria Math" panose="02040503050406030204" pitchFamily="18" charset="0"/>
                                </a:rPr>
                                <m:t>0</m:t>
                              </m:r>
                              <m:r>
                                <a:rPr lang="en-US" altLang="zh-CN" sz="1800">
                                  <a:solidFill>
                                    <a:prstClr val="black"/>
                                  </a:solidFill>
                                  <a:latin typeface="Cambria Math" panose="02040503050406030204"/>
                                </a:rPr>
                                <m:t>455</m:t>
                              </m:r>
                              <m:r>
                                <a:rPr lang="en-US" altLang="zh-CN" sz="1800">
                                  <a:solidFill>
                                    <a:prstClr val="black"/>
                                  </a:solidFill>
                                  <a:latin typeface="Cambria Math" panose="02040503050406030204" pitchFamily="18" charset="0"/>
                                </a:rPr>
                                <m:t>,</m:t>
                              </m:r>
                              <m:r>
                                <a:rPr lang="en-US" altLang="zh-CN" sz="1800">
                                  <a:solidFill>
                                    <a:prstClr val="black"/>
                                  </a:solidFill>
                                  <a:latin typeface="Cambria Math" panose="02040503050406030204" pitchFamily="18" charset="0"/>
                                </a:rPr>
                                <m:t>0</m:t>
                              </m:r>
                              <m:r>
                                <a:rPr lang="en-US" altLang="zh-CN" sz="1800">
                                  <a:solidFill>
                                    <a:prstClr val="black"/>
                                  </a:solidFill>
                                  <a:latin typeface="Cambria Math" panose="02040503050406030204" pitchFamily="18" charset="0"/>
                                </a:rPr>
                                <m:t>.</m:t>
                              </m:r>
                              <m:r>
                                <a:rPr lang="en-US" altLang="zh-CN" sz="1800" b="0" i="0" smtClean="0">
                                  <a:solidFill>
                                    <a:prstClr val="black"/>
                                  </a:solidFill>
                                  <a:latin typeface="Cambria Math" panose="02040503050406030204"/>
                                </a:rPr>
                                <m:t>1667</m:t>
                              </m:r>
                              <m:r>
                                <a:rPr lang="en-US" altLang="zh-CN" sz="1800">
                                  <a:solidFill>
                                    <a:prstClr val="black"/>
                                  </a:solidFill>
                                  <a:latin typeface="Cambria Math" panose="02040503050406030204" pitchFamily="18" charset="0"/>
                                </a:rPr>
                                <m:t>,</m:t>
                              </m:r>
                              <m:r>
                                <a:rPr lang="en-US" altLang="zh-CN" sz="1800">
                                  <a:solidFill>
                                    <a:prstClr val="black"/>
                                  </a:solidFill>
                                  <a:latin typeface="Cambria Math" panose="02040503050406030204" pitchFamily="18" charset="0"/>
                                </a:rPr>
                                <m:t>0</m:t>
                              </m:r>
                              <m:r>
                                <a:rPr lang="en-US" altLang="zh-CN" sz="1800">
                                  <a:solidFill>
                                    <a:prstClr val="black"/>
                                  </a:solidFill>
                                  <a:latin typeface="Cambria Math" panose="02040503050406030204" pitchFamily="18" charset="0"/>
                                </a:rPr>
                                <m:t>.</m:t>
                              </m:r>
                              <m:r>
                                <a:rPr lang="en-US" altLang="zh-CN" sz="1800">
                                  <a:solidFill>
                                    <a:prstClr val="black"/>
                                  </a:solidFill>
                                  <a:latin typeface="Cambria Math" panose="02040503050406030204"/>
                                </a:rPr>
                                <m:t>1667</m:t>
                              </m:r>
                              <m:r>
                                <a:rPr lang="en-US" altLang="zh-CN" sz="1800">
                                  <a:solidFill>
                                    <a:prstClr val="black"/>
                                  </a:solidFill>
                                  <a:latin typeface="Cambria Math" panose="02040503050406030204" pitchFamily="18" charset="0"/>
                                </a:rPr>
                                <m:t>,</m:t>
                              </m:r>
                              <m:r>
                                <a:rPr lang="en-US" altLang="zh-CN" sz="1800">
                                  <a:solidFill>
                                    <a:prstClr val="black"/>
                                  </a:solidFill>
                                  <a:latin typeface="Cambria Math" panose="02040503050406030204" pitchFamily="18" charset="0"/>
                                </a:rPr>
                                <m:t>0</m:t>
                              </m:r>
                              <m:r>
                                <a:rPr lang="en-US" altLang="zh-CN" sz="1800">
                                  <a:solidFill>
                                    <a:prstClr val="black"/>
                                  </a:solidFill>
                                  <a:latin typeface="Cambria Math" panose="02040503050406030204" pitchFamily="18" charset="0"/>
                                </a:rPr>
                                <m:t>.</m:t>
                              </m:r>
                              <m:r>
                                <a:rPr lang="en-US" altLang="zh-CN" sz="1800">
                                  <a:solidFill>
                                    <a:prstClr val="black"/>
                                  </a:solidFill>
                                  <a:latin typeface="Cambria Math" panose="02040503050406030204"/>
                                </a:rPr>
                                <m:t>1667</m:t>
                              </m:r>
                              <m:r>
                                <a:rPr lang="en-US" altLang="zh-CN" sz="1800">
                                  <a:solidFill>
                                    <a:prstClr val="black"/>
                                  </a:solidFill>
                                  <a:latin typeface="Cambria Math" panose="02040503050406030204" pitchFamily="18" charset="0"/>
                                </a:rPr>
                                <m:t>,</m:t>
                              </m:r>
                              <m:r>
                                <a:rPr lang="en-US" altLang="zh-CN" sz="1800">
                                  <a:solidFill>
                                    <a:prstClr val="black"/>
                                  </a:solidFill>
                                  <a:latin typeface="Cambria Math" panose="02040503050406030204" pitchFamily="18" charset="0"/>
                                </a:rPr>
                                <m:t>0</m:t>
                              </m:r>
                              <m:r>
                                <a:rPr lang="en-US" altLang="zh-CN" sz="1800">
                                  <a:solidFill>
                                    <a:prstClr val="black"/>
                                  </a:solidFill>
                                  <a:latin typeface="Cambria Math" panose="02040503050406030204" pitchFamily="18" charset="0"/>
                                </a:rPr>
                                <m:t>.</m:t>
                              </m:r>
                              <m:r>
                                <a:rPr lang="en-US" altLang="zh-CN" sz="1800" b="0" i="0" smtClean="0">
                                  <a:solidFill>
                                    <a:prstClr val="black"/>
                                  </a:solidFill>
                                  <a:latin typeface="Cambria Math" panose="02040503050406030204"/>
                                </a:rPr>
                                <m:t>1060</m:t>
                              </m:r>
                              <m:r>
                                <a:rPr lang="en-US" altLang="zh-CN" sz="1800">
                                  <a:solidFill>
                                    <a:prstClr val="black"/>
                                  </a:solidFill>
                                  <a:latin typeface="Cambria Math" panose="02040503050406030204" pitchFamily="18" charset="0"/>
                                </a:rPr>
                                <m:t>,</m:t>
                              </m:r>
                              <m:r>
                                <a:rPr lang="en-US" altLang="zh-CN" sz="1800">
                                  <a:solidFill>
                                    <a:prstClr val="black"/>
                                  </a:solidFill>
                                  <a:latin typeface="Cambria Math" panose="02040503050406030204" pitchFamily="18" charset="0"/>
                                </a:rPr>
                                <m:t>0</m:t>
                              </m:r>
                              <m:r>
                                <a:rPr lang="en-US" altLang="zh-CN" sz="1800">
                                  <a:solidFill>
                                    <a:prstClr val="black"/>
                                  </a:solidFill>
                                  <a:latin typeface="Cambria Math" panose="02040503050406030204" pitchFamily="18" charset="0"/>
                                </a:rPr>
                                <m:t>.</m:t>
                              </m:r>
                              <m:r>
                                <a:rPr lang="en-US" altLang="zh-CN" sz="1800">
                                  <a:solidFill>
                                    <a:prstClr val="black"/>
                                  </a:solidFill>
                                  <a:latin typeface="Cambria Math" panose="02040503050406030204"/>
                                </a:rPr>
                                <m:t>1060</m:t>
                              </m:r>
                              <m:r>
                                <a:rPr lang="en-US" altLang="zh-CN" sz="1800">
                                  <a:solidFill>
                                    <a:prstClr val="black"/>
                                  </a:solidFill>
                                  <a:latin typeface="Cambria Math" panose="02040503050406030204" pitchFamily="18" charset="0"/>
                                </a:rPr>
                                <m:t>,</m:t>
                              </m:r>
                              <m:r>
                                <a:rPr lang="en-US" altLang="zh-CN" sz="1800">
                                  <a:solidFill>
                                    <a:prstClr val="black"/>
                                  </a:solidFill>
                                  <a:latin typeface="Cambria Math" panose="02040503050406030204" pitchFamily="18" charset="0"/>
                                </a:rPr>
                                <m:t>0</m:t>
                              </m:r>
                              <m:r>
                                <a:rPr lang="en-US" altLang="zh-CN" sz="1800">
                                  <a:solidFill>
                                    <a:prstClr val="black"/>
                                  </a:solidFill>
                                  <a:latin typeface="Cambria Math" panose="02040503050406030204" pitchFamily="18" charset="0"/>
                                </a:rPr>
                                <m:t>.</m:t>
                              </m:r>
                              <m:r>
                                <a:rPr lang="en-US" altLang="zh-CN" sz="1800">
                                  <a:solidFill>
                                    <a:prstClr val="black"/>
                                  </a:solidFill>
                                  <a:latin typeface="Cambria Math" panose="02040503050406030204"/>
                                </a:rPr>
                                <m:t>1060</m:t>
                              </m:r>
                              <m:r>
                                <a:rPr lang="en-US" altLang="zh-CN" sz="1800">
                                  <a:solidFill>
                                    <a:prstClr val="black"/>
                                  </a:solidFill>
                                  <a:latin typeface="Cambria Math" panose="02040503050406030204" pitchFamily="18" charset="0"/>
                                </a:rPr>
                                <m:t>,</m:t>
                              </m:r>
                              <m:r>
                                <a:rPr lang="en-US" altLang="zh-CN" sz="1800">
                                  <a:solidFill>
                                    <a:prstClr val="black"/>
                                  </a:solidFill>
                                  <a:latin typeface="Cambria Math" panose="02040503050406030204" pitchFamily="18" charset="0"/>
                                </a:rPr>
                                <m:t>0</m:t>
                              </m:r>
                              <m:r>
                                <a:rPr lang="en-US" altLang="zh-CN" sz="1800">
                                  <a:solidFill>
                                    <a:prstClr val="black"/>
                                  </a:solidFill>
                                  <a:latin typeface="Cambria Math" panose="02040503050406030204" pitchFamily="18" charset="0"/>
                                </a:rPr>
                                <m:t>.</m:t>
                              </m:r>
                              <m:r>
                                <a:rPr lang="en-US" altLang="zh-CN" sz="1800">
                                  <a:solidFill>
                                    <a:prstClr val="black"/>
                                  </a:solidFill>
                                  <a:latin typeface="Cambria Math" panose="02040503050406030204" pitchFamily="18" charset="0"/>
                                </a:rPr>
                                <m:t>0</m:t>
                              </m:r>
                              <m:r>
                                <a:rPr lang="en-US" altLang="zh-CN" sz="1800">
                                  <a:solidFill>
                                    <a:prstClr val="black"/>
                                  </a:solidFill>
                                  <a:latin typeface="Cambria Math" panose="02040503050406030204"/>
                                </a:rPr>
                                <m:t>455</m:t>
                              </m:r>
                            </m:e>
                          </m:d>
                        </m:e>
                        <m:sup>
                          <m:r>
                            <a:rPr lang="en-US" altLang="zh-CN" sz="1800">
                              <a:solidFill>
                                <a:prstClr val="black"/>
                              </a:solidFill>
                              <a:latin typeface="Cambria Math" panose="02040503050406030204" pitchFamily="18" charset="0"/>
                            </a:rPr>
                            <m:t>𝑇</m:t>
                          </m:r>
                        </m:sup>
                      </m:sSup>
                    </m:oMath>
                  </m:oMathPara>
                </a14:m>
                <a:endParaRPr lang="en-US" altLang="zh-CN" sz="1800" dirty="0" smtClean="0">
                  <a:solidFill>
                    <a:prstClr val="black"/>
                  </a:solidFill>
                  <a:latin typeface="+mn-ea"/>
                </a:endParaRPr>
              </a:p>
              <a:p>
                <a14:m>
                  <m:oMath xmlns:m="http://schemas.openxmlformats.org/officeDocument/2006/math">
                    <m:r>
                      <a:rPr lang="en-US" altLang="zh-CN" sz="2000" b="0" i="1" smtClean="0">
                        <a:solidFill>
                          <a:schemeClr val="tx1"/>
                        </a:solidFill>
                        <a:latin typeface="Cambria Math" panose="02040503050406030204"/>
                      </a:rPr>
                      <m:t>𝐺</m:t>
                    </m:r>
                    <m:r>
                      <a:rPr lang="en-US" altLang="zh-CN" sz="2000" b="0" i="1" baseline="-25000" smtClean="0">
                        <a:solidFill>
                          <a:schemeClr val="tx1"/>
                        </a:solidFill>
                        <a:latin typeface="Cambria Math" panose="02040503050406030204"/>
                      </a:rPr>
                      <m:t>2</m:t>
                    </m:r>
                    <m:d>
                      <m:dPr>
                        <m:ctrlPr>
                          <a:rPr lang="en-US" altLang="zh-CN" sz="2000" i="1">
                            <a:solidFill>
                              <a:schemeClr val="tx1"/>
                            </a:solidFill>
                            <a:latin typeface="Cambria Math" panose="02040503050406030204"/>
                          </a:rPr>
                        </m:ctrlPr>
                      </m:dPr>
                      <m:e>
                        <m:r>
                          <a:rPr lang="en-US" altLang="zh-CN" sz="2000">
                            <a:solidFill>
                              <a:schemeClr val="tx1"/>
                            </a:solidFill>
                            <a:latin typeface="Cambria Math" panose="02040503050406030204"/>
                          </a:rPr>
                          <m:t>𝑋</m:t>
                        </m:r>
                      </m:e>
                    </m:d>
                    <m:r>
                      <a:rPr lang="en-US" altLang="zh-CN" sz="2000">
                        <a:solidFill>
                          <a:schemeClr val="tx1"/>
                        </a:solidFill>
                        <a:latin typeface="Cambria Math" panose="02040503050406030204"/>
                      </a:rPr>
                      <m:t>=</m:t>
                    </m:r>
                    <m:r>
                      <m:rPr>
                        <m:sty m:val="p"/>
                      </m:rPr>
                      <a:rPr lang="en-US" altLang="zh-CN" sz="2000" i="1">
                        <a:latin typeface="Cambria Math" panose="02040503050406030204"/>
                      </a:rPr>
                      <m:t>sgn</m:t>
                    </m:r>
                    <m:d>
                      <m:dPr>
                        <m:begChr m:val="["/>
                        <m:endChr m:val="]"/>
                        <m:ctrlPr>
                          <a:rPr lang="en-US" altLang="zh-CN" sz="2000" i="1">
                            <a:solidFill>
                              <a:schemeClr val="tx1"/>
                            </a:solidFill>
                            <a:latin typeface="Cambria Math" panose="02040503050406030204"/>
                          </a:rPr>
                        </m:ctrlPr>
                      </m:dPr>
                      <m:e>
                        <m:r>
                          <a:rPr lang="en-US" altLang="zh-CN" sz="2000">
                            <a:latin typeface="Cambria Math" panose="02040503050406030204" pitchFamily="18" charset="0"/>
                          </a:rPr>
                          <m:t>0</m:t>
                        </m:r>
                        <m:r>
                          <a:rPr lang="en-US" altLang="zh-CN" sz="2000">
                            <a:latin typeface="Cambria Math" panose="02040503050406030204" pitchFamily="18" charset="0"/>
                          </a:rPr>
                          <m:t>.</m:t>
                        </m:r>
                        <m:r>
                          <a:rPr lang="en-US" altLang="zh-CN" sz="2000">
                            <a:latin typeface="Cambria Math" panose="02040503050406030204"/>
                          </a:rPr>
                          <m:t>4236</m:t>
                        </m:r>
                        <m:sSub>
                          <m:sSubPr>
                            <m:ctrlPr>
                              <a:rPr lang="en-US" altLang="zh-CN" sz="2000" i="1">
                                <a:latin typeface="Cambria Math" panose="02040503050406030204"/>
                              </a:rPr>
                            </m:ctrlPr>
                          </m:sSubPr>
                          <m:e>
                            <m:r>
                              <a:rPr lang="en-US" altLang="zh-CN" sz="2000" i="1">
                                <a:solidFill>
                                  <a:prstClr val="black"/>
                                </a:solidFill>
                                <a:latin typeface="Cambria Math" panose="02040503050406030204"/>
                              </a:rPr>
                              <m:t>𝑓</m:t>
                            </m:r>
                          </m:e>
                          <m:sub>
                            <m:r>
                              <a:rPr lang="en-US" altLang="zh-CN" sz="2000">
                                <a:latin typeface="Cambria Math" panose="02040503050406030204"/>
                              </a:rPr>
                              <m:t>1</m:t>
                            </m:r>
                          </m:sub>
                        </m:sSub>
                        <m:d>
                          <m:dPr>
                            <m:ctrlPr>
                              <a:rPr lang="en-US" altLang="zh-CN" sz="2000" i="1">
                                <a:latin typeface="Cambria Math" panose="02040503050406030204"/>
                              </a:rPr>
                            </m:ctrlPr>
                          </m:dPr>
                          <m:e>
                            <m:r>
                              <a:rPr lang="en-US" altLang="zh-CN" sz="2000">
                                <a:latin typeface="Cambria Math" panose="02040503050406030204"/>
                              </a:rPr>
                              <m:t>𝑋</m:t>
                            </m:r>
                          </m:e>
                        </m:d>
                        <m:r>
                          <a:rPr lang="en-US" altLang="zh-CN" sz="2000" b="0" i="0" smtClean="0">
                            <a:latin typeface="Cambria Math" panose="02040503050406030204"/>
                          </a:rPr>
                          <m:t>+</m:t>
                        </m:r>
                        <m:r>
                          <a:rPr lang="en-US" altLang="zh-CN" sz="2000">
                            <a:latin typeface="Cambria Math" panose="02040503050406030204" pitchFamily="18" charset="0"/>
                          </a:rPr>
                          <m:t>0</m:t>
                        </m:r>
                        <m:r>
                          <a:rPr lang="en-US" altLang="zh-CN" sz="2000">
                            <a:latin typeface="Cambria Math" panose="02040503050406030204" pitchFamily="18" charset="0"/>
                          </a:rPr>
                          <m:t>.</m:t>
                        </m:r>
                        <m:r>
                          <a:rPr lang="en-US" altLang="zh-CN" sz="2000">
                            <a:latin typeface="Cambria Math" panose="02040503050406030204"/>
                          </a:rPr>
                          <m:t>6496</m:t>
                        </m:r>
                        <m:sSub>
                          <m:sSubPr>
                            <m:ctrlPr>
                              <a:rPr lang="en-US" altLang="zh-CN" sz="2000" i="1">
                                <a:solidFill>
                                  <a:schemeClr val="tx1"/>
                                </a:solidFill>
                                <a:latin typeface="Cambria Math" panose="02040503050406030204"/>
                              </a:rPr>
                            </m:ctrlPr>
                          </m:sSubPr>
                          <m:e>
                            <m:r>
                              <a:rPr lang="en-US" altLang="zh-CN" sz="2000" i="1">
                                <a:solidFill>
                                  <a:prstClr val="black"/>
                                </a:solidFill>
                                <a:latin typeface="Cambria Math" panose="02040503050406030204"/>
                              </a:rPr>
                              <m:t>𝑓</m:t>
                            </m:r>
                          </m:e>
                          <m:sub>
                            <m:r>
                              <a:rPr lang="en-US" altLang="zh-CN" sz="2000" b="0" i="0" smtClean="0">
                                <a:solidFill>
                                  <a:schemeClr val="tx1"/>
                                </a:solidFill>
                                <a:latin typeface="Cambria Math" panose="02040503050406030204"/>
                              </a:rPr>
                              <m:t>2</m:t>
                            </m:r>
                          </m:sub>
                        </m:sSub>
                        <m:d>
                          <m:dPr>
                            <m:ctrlPr>
                              <a:rPr lang="en-US" altLang="zh-CN" sz="2000" i="1" smtClean="0">
                                <a:solidFill>
                                  <a:schemeClr val="tx1"/>
                                </a:solidFill>
                                <a:latin typeface="Cambria Math" panose="02040503050406030204"/>
                              </a:rPr>
                            </m:ctrlPr>
                          </m:dPr>
                          <m:e>
                            <m:r>
                              <a:rPr lang="en-US" altLang="zh-CN" sz="2000">
                                <a:solidFill>
                                  <a:schemeClr val="tx1"/>
                                </a:solidFill>
                                <a:latin typeface="Cambria Math" panose="02040503050406030204"/>
                              </a:rPr>
                              <m:t>𝑋</m:t>
                            </m:r>
                          </m:e>
                        </m:d>
                      </m:e>
                    </m:d>
                  </m:oMath>
                </a14:m>
                <a:endParaRPr lang="en-US" altLang="zh-CN" sz="2000" dirty="0" smtClean="0">
                  <a:solidFill>
                    <a:schemeClr val="tx1"/>
                  </a:solidFill>
                  <a:latin typeface="+mn-ea"/>
                </a:endParaRPr>
              </a:p>
              <a:p>
                <a:r>
                  <a:rPr lang="zh-CN" altLang="en-US" sz="1800" dirty="0"/>
                  <a:t>分类器</a:t>
                </a:r>
                <a14:m>
                  <m:oMath xmlns:m="http://schemas.openxmlformats.org/officeDocument/2006/math">
                    <m:r>
                      <a:rPr lang="en-US" altLang="zh-CN" sz="1800" b="0" i="1" smtClean="0">
                        <a:latin typeface="Cambria Math" panose="02040503050406030204"/>
                      </a:rPr>
                      <m:t>𝐺</m:t>
                    </m:r>
                    <m:r>
                      <a:rPr lang="en-US" altLang="zh-CN" sz="1800" i="1" baseline="-25000">
                        <a:latin typeface="Cambria Math" panose="02040503050406030204"/>
                      </a:rPr>
                      <m:t>2</m:t>
                    </m:r>
                    <m:d>
                      <m:dPr>
                        <m:ctrlPr>
                          <a:rPr lang="en-US" altLang="zh-CN" sz="1800" i="1">
                            <a:latin typeface="Cambria Math" panose="02040503050406030204"/>
                          </a:rPr>
                        </m:ctrlPr>
                      </m:dPr>
                      <m:e>
                        <m:r>
                          <a:rPr lang="en-US" altLang="zh-CN" sz="1800">
                            <a:latin typeface="Cambria Math" panose="02040503050406030204"/>
                          </a:rPr>
                          <m:t>𝑋</m:t>
                        </m:r>
                      </m:e>
                    </m:d>
                  </m:oMath>
                </a14:m>
                <a:r>
                  <a:rPr lang="zh-CN" altLang="en-US" sz="1800" dirty="0"/>
                  <a:t>有三个误分类点</a:t>
                </a:r>
                <a:endParaRPr lang="en-US" altLang="zh-CN" sz="1800" dirty="0"/>
              </a:p>
              <a:p>
                <a:endParaRPr lang="en-US" altLang="zh-CN" sz="1800" dirty="0">
                  <a:solidFill>
                    <a:schemeClr val="tx1"/>
                  </a:solidFill>
                  <a:latin typeface="+mn-ea"/>
                </a:endParaRPr>
              </a:p>
              <a:p>
                <a:pPr marL="914400" lvl="2" indent="0">
                  <a:buNone/>
                </a:pPr>
                <a:endParaRPr lang="zh-CN" altLang="en-US" sz="2000" dirty="0">
                  <a:latin typeface="+mn-ea"/>
                </a:endParaRPr>
              </a:p>
            </p:txBody>
          </p:sp>
        </mc:Choice>
        <mc:Fallback>
          <p:sp>
            <p:nvSpPr>
              <p:cNvPr id="3" name="副标题 2"/>
              <p:cNvSpPr>
                <a:spLocks noRot="1" noChangeAspect="1" noMove="1" noResize="1" noEditPoints="1" noAdjustHandles="1" noChangeArrowheads="1" noChangeShapeType="1" noTextEdit="1"/>
              </p:cNvSpPr>
              <p:nvPr>
                <p:ph type="subTitle" idx="4294967295"/>
              </p:nvPr>
            </p:nvSpPr>
            <p:spPr>
              <a:xfrm>
                <a:off x="395536" y="1124744"/>
                <a:ext cx="8352928" cy="5256584"/>
              </a:xfrm>
              <a:prstGeom prst="rect">
                <a:avLst/>
              </a:prstGeom>
              <a:blipFill rotWithShape="1">
                <a:blip r:embed="rId1"/>
                <a:stretch>
                  <a:fillRect l="-7" t="-3" r="1" b="-78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9" name="表格 8"/>
              <p:cNvGraphicFramePr>
                <a:graphicFrameLocks noGrp="1"/>
              </p:cNvGraphicFramePr>
              <p:nvPr/>
            </p:nvGraphicFramePr>
            <p:xfrm>
              <a:off x="827579" y="1916832"/>
              <a:ext cx="7344821" cy="1179576"/>
            </p:xfrm>
            <a:graphic>
              <a:graphicData uri="http://schemas.openxmlformats.org/drawingml/2006/table">
                <a:tbl>
                  <a:tblPr firstRow="1" bandRow="1">
                    <a:tableStyleId>{5940675A-B579-460E-94D1-54222C63F5DA}</a:tableStyleId>
                  </a:tblPr>
                  <a:tblGrid>
                    <a:gridCol w="667711"/>
                    <a:gridCol w="667711"/>
                    <a:gridCol w="667711"/>
                    <a:gridCol w="667711"/>
                    <a:gridCol w="667711"/>
                    <a:gridCol w="667711"/>
                    <a:gridCol w="667711"/>
                    <a:gridCol w="667711"/>
                    <a:gridCol w="667711"/>
                    <a:gridCol w="667711"/>
                    <a:gridCol w="667711"/>
                  </a:tblGrid>
                  <a:tr h="312035">
                    <a:tc>
                      <a:txBody>
                        <a:bodyPr/>
                        <a:lstStyle/>
                        <a:p>
                          <a:pPr algn="l">
                            <a:lnSpc>
                              <a:spcPct val="110000"/>
                            </a:lnSpc>
                            <a:spcBef>
                              <a:spcPts val="20"/>
                            </a:spcBef>
                            <a:spcAft>
                              <a:spcPts val="20"/>
                            </a:spcAft>
                          </a:pPr>
                          <a:r>
                            <a:rPr lang="zh-CN" altLang="en-US" dirty="0" smtClean="0">
                              <a:latin typeface="黑体" panose="02010609060101010101" pitchFamily="49" charset="-122"/>
                              <a:ea typeface="黑体" panose="02010609060101010101" pitchFamily="49" charset="-122"/>
                            </a:rPr>
                            <a:t>编号</a:t>
                          </a:r>
                          <a:endParaRPr lang="zh-CN" altLang="en-US" dirty="0">
                            <a:latin typeface="黑体" panose="02010609060101010101" pitchFamily="49" charset="-122"/>
                            <a:ea typeface="黑体" panose="02010609060101010101" pitchFamily="49" charset="-122"/>
                          </a:endParaRPr>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2</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3</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4</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5</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6</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7</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8</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9</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10</a:t>
                          </a:r>
                          <a:endParaRPr lang="zh-CN" altLang="en-US" dirty="0"/>
                        </a:p>
                      </a:txBody>
                      <a:tcPr/>
                    </a:tc>
                  </a:tr>
                  <a:tr h="312035">
                    <a:tc>
                      <a:txBody>
                        <a:bodyPr/>
                        <a:lstStyle/>
                        <a:p>
                          <a:pPr algn="ctr">
                            <a:lnSpc>
                              <a:spcPct val="110000"/>
                            </a:lnSpc>
                            <a:spcBef>
                              <a:spcPts val="20"/>
                            </a:spcBef>
                            <a:spcAft>
                              <a:spcPts val="20"/>
                            </a:spcAft>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𝑋</m:t>
                                </m:r>
                              </m:oMath>
                            </m:oMathPara>
                          </a14:m>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0</a:t>
                          </a:r>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2</a:t>
                          </a:r>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3</a:t>
                          </a:r>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4</a:t>
                          </a:r>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5</a:t>
                          </a:r>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6</a:t>
                          </a:r>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7</a:t>
                          </a:r>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8</a:t>
                          </a:r>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9</a:t>
                          </a:r>
                          <a:endParaRPr lang="zh-CN" altLang="en-US" dirty="0"/>
                        </a:p>
                      </a:txBody>
                      <a:tcPr/>
                    </a:tc>
                  </a:tr>
                  <a:tr h="312035">
                    <a:tc>
                      <a:txBody>
                        <a:bodyPr/>
                        <a:lstStyle/>
                        <a:p>
                          <a:pPr algn="ctr">
                            <a:lnSpc>
                              <a:spcPct val="110000"/>
                            </a:lnSpc>
                            <a:spcBef>
                              <a:spcPts val="20"/>
                            </a:spcBef>
                            <a:spcAft>
                              <a:spcPts val="20"/>
                            </a:spcAft>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𝑦</m:t>
                                </m:r>
                              </m:oMath>
                            </m:oMathPara>
                          </a14:m>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-1</a:t>
                          </a:r>
                          <a:endParaRPr lang="zh-CN" altLang="en-US" dirty="0"/>
                        </a:p>
                      </a:txBody>
                      <a:tcPr/>
                    </a:tc>
                  </a:tr>
                </a:tbl>
              </a:graphicData>
            </a:graphic>
          </p:graphicFrame>
        </mc:Choice>
        <mc:Fallback xmlns="">
          <p:graphicFrame>
            <p:nvGraphicFramePr>
              <p:cNvPr id="9" name="表格 8"/>
              <p:cNvGraphicFramePr>
                <a:graphicFrameLocks noGrp="1"/>
              </p:cNvGraphicFramePr>
              <p:nvPr/>
            </p:nvGraphicFramePr>
            <p:xfrm>
              <a:off x="827579" y="1916832"/>
              <a:ext cx="7344821" cy="1179576"/>
            </p:xfrm>
            <a:graphic>
              <a:graphicData uri="http://schemas.openxmlformats.org/drawingml/2006/table">
                <a:tbl>
                  <a:tblPr firstRow="1" bandRow="1">
                    <a:tableStyleId>{5940675A-B579-460E-94D1-54222C63F5DA}</a:tableStyleId>
                  </a:tblPr>
                  <a:tblGrid>
                    <a:gridCol w="667711"/>
                    <a:gridCol w="667711"/>
                    <a:gridCol w="667711"/>
                    <a:gridCol w="667711"/>
                    <a:gridCol w="667711"/>
                    <a:gridCol w="667711"/>
                    <a:gridCol w="667711"/>
                    <a:gridCol w="667711"/>
                    <a:gridCol w="667711"/>
                    <a:gridCol w="667711"/>
                    <a:gridCol w="667711"/>
                  </a:tblGrid>
                  <a:tr h="312035">
                    <a:tc>
                      <a:txBody>
                        <a:bodyPr/>
                        <a:lstStyle/>
                        <a:p>
                          <a:pPr algn="l">
                            <a:lnSpc>
                              <a:spcPct val="110000"/>
                            </a:lnSpc>
                            <a:spcBef>
                              <a:spcPts val="20"/>
                            </a:spcBef>
                            <a:spcAft>
                              <a:spcPts val="20"/>
                            </a:spcAft>
                          </a:pPr>
                          <a:r>
                            <a:rPr lang="zh-CN" altLang="en-US" dirty="0" smtClean="0">
                              <a:latin typeface="黑体" panose="02010609060101010101" pitchFamily="49" charset="-122"/>
                              <a:ea typeface="黑体" panose="02010609060101010101" pitchFamily="49" charset="-122"/>
                            </a:rPr>
                            <a:t>编号</a:t>
                          </a:r>
                          <a:endParaRPr lang="zh-CN" altLang="en-US" dirty="0">
                            <a:latin typeface="黑体" panose="02010609060101010101" pitchFamily="49" charset="-122"/>
                            <a:ea typeface="黑体" panose="02010609060101010101" pitchFamily="49" charset="-122"/>
                          </a:endParaRPr>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2</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3</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4</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5</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6</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7</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8</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9</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10</a:t>
                          </a:r>
                          <a:endParaRPr lang="zh-CN" altLang="en-US" dirty="0"/>
                        </a:p>
                      </a:txBody>
                      <a:tcPr/>
                    </a:tc>
                  </a:tr>
                  <a:tr h="393065">
                    <a:tc>
                      <a:txBody>
                        <a:bodyPr/>
                        <a:lstStyle/>
                        <a:p>
                          <a:endParaRPr lang="zh-CN"/>
                        </a:p>
                      </a:txBody>
                      <a:tcPr>
                        <a:blipFill>
                          <a:blip r:embed="rId2"/>
                        </a:blipFill>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0</a:t>
                          </a:r>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2</a:t>
                          </a:r>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3</a:t>
                          </a:r>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4</a:t>
                          </a:r>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5</a:t>
                          </a:r>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6</a:t>
                          </a:r>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7</a:t>
                          </a:r>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8</a:t>
                          </a:r>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9</a:t>
                          </a:r>
                          <a:endParaRPr lang="zh-CN" altLang="en-US" dirty="0"/>
                        </a:p>
                      </a:txBody>
                      <a:tcPr/>
                    </a:tc>
                  </a:tr>
                  <a:tr h="393065">
                    <a:tc>
                      <a:txBody>
                        <a:bodyPr/>
                        <a:lstStyle/>
                        <a:p>
                          <a:endParaRPr lang="zh-CN"/>
                        </a:p>
                      </a:txBody>
                      <a:tcPr>
                        <a:blipFill>
                          <a:blip r:embed="rId2"/>
                        </a:blipFill>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-1</a:t>
                          </a:r>
                          <a:endParaRPr lang="zh-CN" altLang="en-US" dirty="0"/>
                        </a:p>
                      </a:txBody>
                      <a:tcPr/>
                    </a:tc>
                  </a:tr>
                </a:tbl>
              </a:graphicData>
            </a:graphic>
          </p:graphicFrame>
        </mc:Fallback>
      </mc:AlternateContent>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en-US" altLang="zh-CN" b="1" dirty="0" err="1">
                <a:latin typeface="黑体" panose="02010609060101010101" pitchFamily="49" charset="-122"/>
                <a:ea typeface="黑体" panose="02010609060101010101" pitchFamily="49" charset="-122"/>
              </a:rPr>
              <a:t>Adaboost</a:t>
            </a:r>
            <a:r>
              <a:rPr lang="zh-CN" altLang="en-US" b="1" dirty="0">
                <a:latin typeface="黑体" panose="02010609060101010101" pitchFamily="49" charset="-122"/>
                <a:ea typeface="黑体" panose="02010609060101010101" pitchFamily="49" charset="-122"/>
              </a:rPr>
              <a:t>学习算法</a:t>
            </a:r>
            <a:endParaRPr lang="en-US" altLang="zh-CN" b="1"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000" b="1" dirty="0" smtClean="0">
                    <a:latin typeface="黑体" panose="02010609060101010101" pitchFamily="49" charset="-122"/>
                    <a:ea typeface="黑体" panose="02010609060101010101" pitchFamily="49" charset="-122"/>
                  </a:rPr>
                  <a:t>例题：</a:t>
                </a:r>
                <a:r>
                  <a:rPr lang="zh-CN" altLang="en-US" sz="2000" dirty="0">
                    <a:solidFill>
                      <a:prstClr val="black"/>
                    </a:solidFill>
                    <a:latin typeface="黑体" panose="02010609060101010101" pitchFamily="49" charset="-122"/>
                    <a:ea typeface="黑体" panose="02010609060101010101" pitchFamily="49" charset="-122"/>
                  </a:rPr>
                  <a:t>试以所示数据集为训练样本，</a:t>
                </a:r>
                <a:r>
                  <a:rPr lang="zh-CN" altLang="en-US" sz="2000" dirty="0" smtClean="0">
                    <a:solidFill>
                      <a:prstClr val="black"/>
                    </a:solidFill>
                    <a:latin typeface="黑体" panose="02010609060101010101" pitchFamily="49" charset="-122"/>
                    <a:ea typeface="黑体" panose="02010609060101010101" pitchFamily="49" charset="-122"/>
                  </a:rPr>
                  <a:t>使用</a:t>
                </a:r>
                <a:r>
                  <a:rPr lang="en-US" altLang="zh-CN" sz="2000" dirty="0" err="1" smtClean="0">
                    <a:solidFill>
                      <a:prstClr val="black"/>
                    </a:solidFill>
                    <a:latin typeface="黑体" panose="02010609060101010101" pitchFamily="49" charset="-122"/>
                    <a:ea typeface="黑体" panose="02010609060101010101" pitchFamily="49" charset="-122"/>
                  </a:rPr>
                  <a:t>AdaBoost</a:t>
                </a:r>
                <a:r>
                  <a:rPr lang="zh-CN" altLang="en-US" sz="2000" dirty="0" smtClean="0">
                    <a:solidFill>
                      <a:prstClr val="black"/>
                    </a:solidFill>
                    <a:latin typeface="黑体" panose="02010609060101010101" pitchFamily="49" charset="-122"/>
                    <a:ea typeface="黑体" panose="02010609060101010101" pitchFamily="49" charset="-122"/>
                  </a:rPr>
                  <a:t>集成</a:t>
                </a:r>
                <a:r>
                  <a:rPr lang="zh-CN" altLang="en-US" sz="2000" dirty="0">
                    <a:solidFill>
                      <a:prstClr val="black"/>
                    </a:solidFill>
                    <a:latin typeface="黑体" panose="02010609060101010101" pitchFamily="49" charset="-122"/>
                    <a:ea typeface="黑体" panose="02010609060101010101" pitchFamily="49" charset="-122"/>
                  </a:rPr>
                  <a:t>学习算法</a:t>
                </a:r>
                <a:r>
                  <a:rPr lang="zh-CN" altLang="en-US" sz="2000" dirty="0" smtClean="0">
                    <a:solidFill>
                      <a:prstClr val="black"/>
                    </a:solidFill>
                    <a:latin typeface="黑体" panose="02010609060101010101" pitchFamily="49" charset="-122"/>
                    <a:ea typeface="黑体" panose="02010609060101010101" pitchFamily="49" charset="-122"/>
                  </a:rPr>
                  <a:t>构建集成模型</a:t>
                </a:r>
                <a:endParaRPr lang="en-US" altLang="zh-CN" sz="2000" b="1" dirty="0" smtClean="0">
                  <a:latin typeface="黑体" panose="02010609060101010101" pitchFamily="49" charset="-122"/>
                  <a:ea typeface="黑体" panose="02010609060101010101" pitchFamily="49" charset="-122"/>
                </a:endParaRPr>
              </a:p>
              <a:p>
                <a:pPr marL="0" indent="0">
                  <a:buNone/>
                </a:pPr>
                <a:endParaRPr lang="en-US" altLang="zh-CN" sz="2400" b="1" dirty="0">
                  <a:solidFill>
                    <a:prstClr val="black"/>
                  </a:solidFill>
                  <a:latin typeface="黑体" panose="02010609060101010101" pitchFamily="49" charset="-122"/>
                  <a:ea typeface="黑体" panose="02010609060101010101" pitchFamily="49" charset="-122"/>
                </a:endParaRPr>
              </a:p>
              <a:p>
                <a:pPr marL="0" indent="0">
                  <a:buNone/>
                </a:pPr>
                <a:endParaRPr lang="en-US" altLang="zh-CN" sz="2400" b="1" dirty="0" smtClean="0">
                  <a:solidFill>
                    <a:prstClr val="black"/>
                  </a:solidFill>
                  <a:latin typeface="黑体" panose="02010609060101010101" pitchFamily="49" charset="-122"/>
                  <a:ea typeface="黑体" panose="02010609060101010101" pitchFamily="49" charset="-122"/>
                </a:endParaRPr>
              </a:p>
              <a:p>
                <a:pPr marL="0" indent="0">
                  <a:buNone/>
                </a:pPr>
                <a:endParaRPr lang="en-US" altLang="zh-CN" sz="2400" b="1" dirty="0" smtClean="0">
                  <a:solidFill>
                    <a:prstClr val="black"/>
                  </a:solidFill>
                  <a:latin typeface="黑体" panose="02010609060101010101" pitchFamily="49" charset="-122"/>
                  <a:ea typeface="黑体" panose="02010609060101010101" pitchFamily="49" charset="-122"/>
                </a:endParaRPr>
              </a:p>
              <a:p>
                <a:r>
                  <a:rPr lang="zh-CN" altLang="en-US" sz="1800" dirty="0" smtClean="0">
                    <a:solidFill>
                      <a:prstClr val="black"/>
                    </a:solidFill>
                  </a:rPr>
                  <a:t>对</a:t>
                </a:r>
                <a:r>
                  <a:rPr lang="en-US" altLang="zh-CN" sz="1800" dirty="0" smtClean="0">
                    <a:solidFill>
                      <a:prstClr val="black"/>
                    </a:solidFill>
                  </a:rPr>
                  <a:t>m=3</a:t>
                </a:r>
                <a:r>
                  <a:rPr lang="zh-CN" altLang="en-US" sz="1800" dirty="0" smtClean="0">
                    <a:solidFill>
                      <a:prstClr val="black"/>
                    </a:solidFill>
                  </a:rPr>
                  <a:t>，</a:t>
                </a:r>
                <a:r>
                  <a:rPr lang="zh-CN" altLang="en-US" sz="1800" dirty="0">
                    <a:solidFill>
                      <a:prstClr val="black"/>
                    </a:solidFill>
                  </a:rPr>
                  <a:t>在</a:t>
                </a:r>
                <a:r>
                  <a:rPr lang="zh-CN" altLang="en-US" sz="1800" dirty="0" smtClean="0">
                    <a:solidFill>
                      <a:prstClr val="black"/>
                    </a:solidFill>
                  </a:rPr>
                  <a:t>分布权值</a:t>
                </a:r>
                <a14:m>
                  <m:oMath xmlns:m="http://schemas.openxmlformats.org/officeDocument/2006/math">
                    <m:sSub>
                      <m:sSubPr>
                        <m:ctrlPr>
                          <a:rPr lang="en-US" altLang="zh-CN" sz="1800" i="1">
                            <a:solidFill>
                              <a:prstClr val="black"/>
                            </a:solidFill>
                            <a:latin typeface="Cambria Math" panose="02040503050406030204"/>
                          </a:rPr>
                        </m:ctrlPr>
                      </m:sSubPr>
                      <m:e>
                        <m:r>
                          <a:rPr lang="en-US" altLang="zh-CN" sz="1800">
                            <a:solidFill>
                              <a:prstClr val="black"/>
                            </a:solidFill>
                            <a:latin typeface="Cambria Math" panose="02040503050406030204" pitchFamily="18" charset="0"/>
                          </a:rPr>
                          <m:t>𝑤</m:t>
                        </m:r>
                      </m:e>
                      <m:sub>
                        <m:r>
                          <a:rPr lang="en-US" altLang="zh-CN" sz="1800" b="0" i="0" smtClean="0">
                            <a:solidFill>
                              <a:prstClr val="black"/>
                            </a:solidFill>
                            <a:latin typeface="Cambria Math" panose="02040503050406030204"/>
                          </a:rPr>
                          <m:t>3</m:t>
                        </m:r>
                      </m:sub>
                    </m:sSub>
                  </m:oMath>
                </a14:m>
                <a:r>
                  <a:rPr lang="zh-CN" altLang="en-US" sz="1800" dirty="0" smtClean="0">
                    <a:solidFill>
                      <a:prstClr val="black"/>
                    </a:solidFill>
                  </a:rPr>
                  <a:t>上，由于</a:t>
                </a:r>
                <a:r>
                  <a:rPr lang="zh-CN" altLang="en-US" sz="1800" dirty="0">
                    <a:solidFill>
                      <a:prstClr val="black"/>
                    </a:solidFill>
                  </a:rPr>
                  <a:t>当阈值</a:t>
                </a:r>
                <a14:m>
                  <m:oMath xmlns:m="http://schemas.openxmlformats.org/officeDocument/2006/math">
                    <m:r>
                      <a:rPr lang="en-US" altLang="zh-CN" sz="1800">
                        <a:solidFill>
                          <a:prstClr val="black"/>
                        </a:solidFill>
                        <a:latin typeface="Cambria Math" panose="02040503050406030204" pitchFamily="18" charset="0"/>
                      </a:rPr>
                      <m:t>𝑣</m:t>
                    </m:r>
                    <m:r>
                      <a:rPr lang="en-US" altLang="zh-CN" sz="1800">
                        <a:solidFill>
                          <a:prstClr val="black"/>
                        </a:solidFill>
                        <a:latin typeface="Cambria Math" panose="02040503050406030204" pitchFamily="18" charset="0"/>
                      </a:rPr>
                      <m:t>=</m:t>
                    </m:r>
                    <m:r>
                      <a:rPr lang="en-US" altLang="zh-CN" sz="1800">
                        <a:solidFill>
                          <a:prstClr val="black"/>
                        </a:solidFill>
                        <a:latin typeface="Cambria Math" panose="02040503050406030204" pitchFamily="18" charset="0"/>
                      </a:rPr>
                      <m:t>5</m:t>
                    </m:r>
                    <m:r>
                      <a:rPr lang="en-US" altLang="zh-CN" sz="1800">
                        <a:solidFill>
                          <a:prstClr val="black"/>
                        </a:solidFill>
                        <a:latin typeface="Cambria Math" panose="02040503050406030204" pitchFamily="18" charset="0"/>
                      </a:rPr>
                      <m:t>.</m:t>
                    </m:r>
                    <m:r>
                      <a:rPr lang="en-US" altLang="zh-CN" sz="1800">
                        <a:solidFill>
                          <a:prstClr val="black"/>
                        </a:solidFill>
                        <a:latin typeface="Cambria Math" panose="02040503050406030204" pitchFamily="18" charset="0"/>
                      </a:rPr>
                      <m:t>5</m:t>
                    </m:r>
                  </m:oMath>
                </a14:m>
                <a:r>
                  <a:rPr lang="zh-CN" altLang="en-US" sz="1800" dirty="0">
                    <a:solidFill>
                      <a:prstClr val="black"/>
                    </a:solidFill>
                  </a:rPr>
                  <a:t>时</a:t>
                </a:r>
                <a:r>
                  <a:rPr lang="zh-CN" altLang="en-US" sz="1800" dirty="0" smtClean="0">
                    <a:solidFill>
                      <a:prstClr val="black"/>
                    </a:solidFill>
                  </a:rPr>
                  <a:t>，分类错误率</a:t>
                </a:r>
                <a14:m>
                  <m:oMath xmlns:m="http://schemas.openxmlformats.org/officeDocument/2006/math">
                    <m:sSub>
                      <m:sSubPr>
                        <m:ctrlPr>
                          <a:rPr lang="en-US" altLang="zh-CN" sz="1800" i="1">
                            <a:solidFill>
                              <a:prstClr val="black"/>
                            </a:solidFill>
                            <a:latin typeface="Cambria Math" panose="02040503050406030204"/>
                          </a:rPr>
                        </m:ctrlPr>
                      </m:sSubPr>
                      <m:e>
                        <m:r>
                          <a:rPr lang="en-US" altLang="zh-CN" sz="1800">
                            <a:solidFill>
                              <a:prstClr val="black"/>
                            </a:solidFill>
                            <a:latin typeface="Cambria Math" panose="02040503050406030204" pitchFamily="18" charset="0"/>
                          </a:rPr>
                          <m:t>𝑒</m:t>
                        </m:r>
                      </m:e>
                      <m:sub>
                        <m:r>
                          <a:rPr lang="en-US" altLang="zh-CN" sz="1800" b="0" i="0" smtClean="0">
                            <a:solidFill>
                              <a:prstClr val="black"/>
                            </a:solidFill>
                            <a:latin typeface="Cambria Math" panose="02040503050406030204"/>
                          </a:rPr>
                          <m:t>3</m:t>
                        </m:r>
                      </m:sub>
                    </m:sSub>
                  </m:oMath>
                </a14:m>
                <a:r>
                  <a:rPr lang="zh-CN" altLang="en-US" sz="1800" dirty="0">
                    <a:solidFill>
                      <a:prstClr val="black"/>
                    </a:solidFill>
                  </a:rPr>
                  <a:t>最小，故可</a:t>
                </a:r>
                <a:r>
                  <a:rPr lang="zh-CN" altLang="en-US" sz="1800" dirty="0" smtClean="0">
                    <a:solidFill>
                      <a:prstClr val="black"/>
                    </a:solidFill>
                  </a:rPr>
                  <a:t>得到</a:t>
                </a:r>
                <a:r>
                  <a:rPr lang="zh-CN" altLang="en-US" sz="1800" dirty="0" smtClean="0">
                    <a:latin typeface="+mn-ea"/>
                    <a:cs typeface="+mn-ea"/>
                  </a:rPr>
                  <a:t>：</a:t>
                </a:r>
                <a:r>
                  <a:rPr lang="en-US" altLang="zh-CN" sz="1800" dirty="0" smtClean="0"/>
                  <a:t> </a:t>
                </a:r>
                <a14:m>
                  <m:oMath xmlns:m="http://schemas.openxmlformats.org/officeDocument/2006/math">
                    <m:sSub>
                      <m:sSubPr>
                        <m:ctrlPr>
                          <a:rPr lang="en-US" altLang="zh-CN" sz="2000" i="1">
                            <a:latin typeface="Cambria Math" panose="02040503050406030204"/>
                          </a:rPr>
                        </m:ctrlPr>
                      </m:sSubPr>
                      <m:e>
                        <m:r>
                          <a:rPr lang="en-US" altLang="zh-CN" sz="1800" i="1">
                            <a:solidFill>
                              <a:prstClr val="black"/>
                            </a:solidFill>
                            <a:latin typeface="Cambria Math" panose="02040503050406030204"/>
                          </a:rPr>
                          <m:t>𝑓</m:t>
                        </m:r>
                      </m:e>
                      <m:sub>
                        <m:r>
                          <a:rPr lang="en-US" altLang="zh-CN" sz="2000" b="0" i="0" smtClean="0">
                            <a:latin typeface="Cambria Math" panose="02040503050406030204"/>
                          </a:rPr>
                          <m:t>3</m:t>
                        </m:r>
                      </m:sub>
                    </m:sSub>
                    <m:d>
                      <m:dPr>
                        <m:ctrlPr>
                          <a:rPr lang="en-US" altLang="zh-CN" sz="2000" i="1">
                            <a:latin typeface="Cambria Math" panose="02040503050406030204"/>
                          </a:rPr>
                        </m:ctrlPr>
                      </m:dPr>
                      <m:e>
                        <m:r>
                          <a:rPr lang="en-US" altLang="zh-CN" sz="2000">
                            <a:latin typeface="Cambria Math" panose="02040503050406030204" pitchFamily="18" charset="0"/>
                          </a:rPr>
                          <m:t>𝑋</m:t>
                        </m:r>
                      </m:e>
                    </m:d>
                    <m:r>
                      <a:rPr lang="en-US" altLang="zh-CN" sz="2000">
                        <a:latin typeface="Cambria Math" panose="02040503050406030204" pitchFamily="18" charset="0"/>
                      </a:rPr>
                      <m:t>=</m:t>
                    </m:r>
                    <m:d>
                      <m:dPr>
                        <m:begChr m:val="{"/>
                        <m:endChr m:val=""/>
                        <m:ctrlPr>
                          <a:rPr lang="en-US" altLang="zh-CN" sz="2000" i="1">
                            <a:latin typeface="Cambria Math" panose="02040503050406030204"/>
                          </a:rPr>
                        </m:ctrlPr>
                      </m:dPr>
                      <m:e>
                        <m:eqArr>
                          <m:eqArrPr>
                            <m:ctrlPr>
                              <a:rPr lang="en-US" altLang="zh-CN" sz="2000" i="1">
                                <a:latin typeface="Cambria Math" panose="02040503050406030204"/>
                              </a:rPr>
                            </m:ctrlPr>
                          </m:eqArrPr>
                          <m:e>
                            <m:r>
                              <a:rPr lang="en-US" altLang="zh-CN" sz="2000">
                                <a:latin typeface="Cambria Math" panose="02040503050406030204" pitchFamily="18" charset="0"/>
                              </a:rPr>
                              <m:t>1</m:t>
                            </m:r>
                            <m:r>
                              <a:rPr lang="en-US" altLang="zh-CN" sz="2000">
                                <a:latin typeface="Cambria Math" panose="02040503050406030204" pitchFamily="18" charset="0"/>
                              </a:rPr>
                              <m:t>,</m:t>
                            </m:r>
                            <m:r>
                              <a:rPr lang="en-US" altLang="zh-CN" sz="2000">
                                <a:latin typeface="Cambria Math" panose="02040503050406030204" pitchFamily="18" charset="0"/>
                              </a:rPr>
                              <m:t>𝑋</m:t>
                            </m:r>
                            <m:r>
                              <a:rPr lang="en-US" altLang="zh-CN" sz="2000">
                                <a:latin typeface="Cambria Math" panose="02040503050406030204" pitchFamily="18" charset="0"/>
                              </a:rPr>
                              <m:t>&lt;</m:t>
                            </m:r>
                            <m:r>
                              <a:rPr lang="en-US" altLang="zh-CN" sz="2000">
                                <a:latin typeface="Cambria Math" panose="02040503050406030204" pitchFamily="18" charset="0"/>
                              </a:rPr>
                              <m:t>5</m:t>
                            </m:r>
                            <m:r>
                              <a:rPr lang="en-US" altLang="zh-CN" sz="2000">
                                <a:latin typeface="Cambria Math" panose="02040503050406030204" pitchFamily="18" charset="0"/>
                              </a:rPr>
                              <m:t>.</m:t>
                            </m:r>
                            <m:r>
                              <a:rPr lang="en-US" altLang="zh-CN" sz="2000">
                                <a:latin typeface="Cambria Math" panose="02040503050406030204" pitchFamily="18" charset="0"/>
                              </a:rPr>
                              <m:t>5</m:t>
                            </m:r>
                          </m:e>
                          <m:e>
                            <m:r>
                              <a:rPr lang="en-US" altLang="zh-CN" sz="2000">
                                <a:latin typeface="Cambria Math" panose="02040503050406030204" pitchFamily="18" charset="0"/>
                              </a:rPr>
                              <m:t>−</m:t>
                            </m:r>
                            <m:r>
                              <a:rPr lang="en-US" altLang="zh-CN" sz="2000">
                                <a:latin typeface="Cambria Math" panose="02040503050406030204" pitchFamily="18" charset="0"/>
                              </a:rPr>
                              <m:t>1</m:t>
                            </m:r>
                            <m:r>
                              <a:rPr lang="en-US" altLang="zh-CN" sz="2000">
                                <a:latin typeface="Cambria Math" panose="02040503050406030204" pitchFamily="18" charset="0"/>
                              </a:rPr>
                              <m:t>,</m:t>
                            </m:r>
                            <m:r>
                              <a:rPr lang="en-US" altLang="zh-CN" sz="2000">
                                <a:latin typeface="Cambria Math" panose="02040503050406030204" pitchFamily="18" charset="0"/>
                              </a:rPr>
                              <m:t>𝑋</m:t>
                            </m:r>
                            <m:r>
                              <a:rPr lang="en-US" altLang="zh-CN" sz="2000">
                                <a:latin typeface="Cambria Math" panose="02040503050406030204" pitchFamily="18" charset="0"/>
                              </a:rPr>
                              <m:t>≥</m:t>
                            </m:r>
                            <m:r>
                              <a:rPr lang="en-US" altLang="zh-CN" sz="2000">
                                <a:latin typeface="Cambria Math" panose="02040503050406030204" pitchFamily="18" charset="0"/>
                              </a:rPr>
                              <m:t>5</m:t>
                            </m:r>
                            <m:r>
                              <a:rPr lang="en-US" altLang="zh-CN" sz="2000">
                                <a:latin typeface="Cambria Math" panose="02040503050406030204" pitchFamily="18" charset="0"/>
                              </a:rPr>
                              <m:t>.</m:t>
                            </m:r>
                            <m:r>
                              <a:rPr lang="en-US" altLang="zh-CN" sz="2000">
                                <a:latin typeface="Cambria Math" panose="02040503050406030204" pitchFamily="18" charset="0"/>
                              </a:rPr>
                              <m:t>5</m:t>
                            </m:r>
                          </m:e>
                        </m:eqArr>
                      </m:e>
                    </m:d>
                  </m:oMath>
                </a14:m>
                <a:endParaRPr lang="en-US" altLang="zh-CN" sz="1800" dirty="0" smtClean="0"/>
              </a:p>
              <a:p>
                <a:r>
                  <a:rPr lang="zh-CN" altLang="en-US" sz="1800" dirty="0" smtClean="0">
                    <a:solidFill>
                      <a:prstClr val="black"/>
                    </a:solidFill>
                  </a:rPr>
                  <a:t>错误率</a:t>
                </a:r>
                <a14:m>
                  <m:oMath xmlns:m="http://schemas.openxmlformats.org/officeDocument/2006/math">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pitchFamily="18" charset="0"/>
                          </a:rPr>
                          <m:t>𝑒</m:t>
                        </m:r>
                      </m:e>
                      <m:sub>
                        <m:r>
                          <a:rPr lang="en-US" altLang="zh-CN" sz="2000" b="0" i="0" smtClean="0">
                            <a:solidFill>
                              <a:prstClr val="black"/>
                            </a:solidFill>
                            <a:latin typeface="Cambria Math" panose="02040503050406030204"/>
                          </a:rPr>
                          <m:t>3</m:t>
                        </m:r>
                      </m:sub>
                    </m:sSub>
                    <m:r>
                      <a:rPr lang="en-US" altLang="zh-CN" sz="2000">
                        <a:solidFill>
                          <a:prstClr val="black"/>
                        </a:solidFill>
                        <a:latin typeface="Cambria Math" panose="02040503050406030204" pitchFamily="18" charset="0"/>
                      </a:rPr>
                      <m:t>=</m:t>
                    </m:r>
                    <m:r>
                      <a:rPr lang="en-US" altLang="zh-CN" sz="2000">
                        <a:solidFill>
                          <a:prstClr val="black"/>
                        </a:solidFill>
                        <a:latin typeface="Cambria Math" panose="02040503050406030204" pitchFamily="18" charset="0"/>
                      </a:rPr>
                      <m:t>𝑃</m:t>
                    </m:r>
                    <m:d>
                      <m:dPr>
                        <m:ctrlPr>
                          <a:rPr lang="en-US" altLang="zh-CN" sz="2000" i="1">
                            <a:solidFill>
                              <a:prstClr val="black"/>
                            </a:solidFill>
                            <a:latin typeface="Cambria Math" panose="02040503050406030204"/>
                          </a:rPr>
                        </m:ctrlPr>
                      </m:dPr>
                      <m:e>
                        <m:sSub>
                          <m:sSubPr>
                            <m:ctrlPr>
                              <a:rPr lang="en-US" altLang="zh-CN" sz="2000" i="1">
                                <a:solidFill>
                                  <a:prstClr val="black"/>
                                </a:solidFill>
                                <a:latin typeface="Cambria Math" panose="02040503050406030204"/>
                              </a:rPr>
                            </m:ctrlPr>
                          </m:sSubPr>
                          <m:e>
                            <m:r>
                              <a:rPr lang="en-US" altLang="zh-CN" sz="1800" i="1">
                                <a:solidFill>
                                  <a:prstClr val="black"/>
                                </a:solidFill>
                                <a:latin typeface="Cambria Math" panose="02040503050406030204"/>
                              </a:rPr>
                              <m:t>𝑓</m:t>
                            </m:r>
                          </m:e>
                          <m:sub>
                            <m:r>
                              <a:rPr lang="en-US" altLang="zh-CN" sz="2000" b="0" i="0" smtClean="0">
                                <a:solidFill>
                                  <a:prstClr val="black"/>
                                </a:solidFill>
                                <a:latin typeface="Cambria Math" panose="02040503050406030204"/>
                              </a:rPr>
                              <m:t>3</m:t>
                            </m:r>
                          </m:sub>
                        </m:sSub>
                        <m:d>
                          <m:dPr>
                            <m:ctrlPr>
                              <a:rPr lang="en-US" altLang="zh-CN" sz="2000" i="1">
                                <a:solidFill>
                                  <a:prstClr val="black"/>
                                </a:solidFill>
                                <a:latin typeface="Cambria Math" panose="02040503050406030204"/>
                              </a:rPr>
                            </m:ctrlPr>
                          </m:dPr>
                          <m:e>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pitchFamily="18" charset="0"/>
                                  </a:rPr>
                                  <m:t>𝑋</m:t>
                                </m:r>
                              </m:e>
                              <m:sub>
                                <m:r>
                                  <a:rPr lang="en-US" altLang="zh-CN" sz="2000">
                                    <a:solidFill>
                                      <a:prstClr val="black"/>
                                    </a:solidFill>
                                    <a:latin typeface="Cambria Math" panose="02040503050406030204" pitchFamily="18" charset="0"/>
                                  </a:rPr>
                                  <m:t>𝑖</m:t>
                                </m:r>
                              </m:sub>
                            </m:sSub>
                          </m:e>
                        </m:d>
                        <m:r>
                          <a:rPr lang="en-US" altLang="zh-CN" sz="2000">
                            <a:solidFill>
                              <a:prstClr val="black"/>
                            </a:solidFill>
                            <a:latin typeface="Cambria Math" panose="02040503050406030204" pitchFamily="18" charset="0"/>
                          </a:rPr>
                          <m:t>≠</m:t>
                        </m:r>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pitchFamily="18" charset="0"/>
                              </a:rPr>
                              <m:t>𝑦</m:t>
                            </m:r>
                          </m:e>
                          <m:sub>
                            <m:r>
                              <a:rPr lang="en-US" altLang="zh-CN" sz="2000">
                                <a:solidFill>
                                  <a:prstClr val="black"/>
                                </a:solidFill>
                                <a:latin typeface="Cambria Math" panose="02040503050406030204" pitchFamily="18" charset="0"/>
                              </a:rPr>
                              <m:t>𝑖</m:t>
                            </m:r>
                          </m:sub>
                        </m:sSub>
                      </m:e>
                    </m:d>
                    <m:r>
                      <a:rPr lang="en-US" altLang="zh-CN" sz="2000">
                        <a:solidFill>
                          <a:prstClr val="black"/>
                        </a:solidFill>
                        <a:latin typeface="Cambria Math" panose="02040503050406030204" pitchFamily="18" charset="0"/>
                      </a:rPr>
                      <m:t>=</m:t>
                    </m:r>
                    <m:r>
                      <a:rPr lang="en-US" altLang="zh-CN" sz="2000">
                        <a:solidFill>
                          <a:prstClr val="black"/>
                        </a:solidFill>
                        <a:latin typeface="Cambria Math" panose="02040503050406030204" pitchFamily="18" charset="0"/>
                      </a:rPr>
                      <m:t>0</m:t>
                    </m:r>
                    <m:r>
                      <a:rPr lang="en-US" altLang="zh-CN" sz="2000">
                        <a:solidFill>
                          <a:prstClr val="black"/>
                        </a:solidFill>
                        <a:latin typeface="Cambria Math" panose="02040503050406030204" pitchFamily="18" charset="0"/>
                      </a:rPr>
                      <m:t>.</m:t>
                    </m:r>
                    <m:r>
                      <a:rPr lang="en-US" altLang="zh-CN" sz="2000" b="0" i="0" smtClean="0">
                        <a:solidFill>
                          <a:prstClr val="black"/>
                        </a:solidFill>
                        <a:latin typeface="Cambria Math" panose="02040503050406030204"/>
                      </a:rPr>
                      <m:t>1820</m:t>
                    </m:r>
                  </m:oMath>
                </a14:m>
                <a:r>
                  <a:rPr lang="zh-CN" altLang="en-US" sz="1800" dirty="0">
                    <a:solidFill>
                      <a:prstClr val="black"/>
                    </a:solidFill>
                  </a:rPr>
                  <a:t>。进一步计算</a:t>
                </a:r>
                <a14:m>
                  <m:oMath xmlns:m="http://schemas.openxmlformats.org/officeDocument/2006/math">
                    <m:sSub>
                      <m:sSubPr>
                        <m:ctrlPr>
                          <a:rPr lang="en-US" altLang="zh-CN" sz="2000" i="1" smtClean="0">
                            <a:solidFill>
                              <a:prstClr val="black"/>
                            </a:solidFill>
                            <a:latin typeface="Cambria Math" panose="02040503050406030204"/>
                          </a:rPr>
                        </m:ctrlPr>
                      </m:sSubPr>
                      <m:e>
                        <m:r>
                          <a:rPr lang="en-US" altLang="zh-CN" sz="1800" i="1">
                            <a:solidFill>
                              <a:prstClr val="black"/>
                            </a:solidFill>
                            <a:latin typeface="Cambria Math" panose="02040503050406030204"/>
                          </a:rPr>
                          <m:t>𝑓</m:t>
                        </m:r>
                      </m:e>
                      <m:sub>
                        <m:r>
                          <a:rPr lang="en-US" altLang="zh-CN" sz="2000" b="0" i="0" smtClean="0">
                            <a:solidFill>
                              <a:prstClr val="black"/>
                            </a:solidFill>
                            <a:latin typeface="Cambria Math" panose="02040503050406030204"/>
                          </a:rPr>
                          <m:t>3</m:t>
                        </m:r>
                      </m:sub>
                    </m:sSub>
                    <m:r>
                      <a:rPr lang="en-US" altLang="zh-CN" sz="2000">
                        <a:solidFill>
                          <a:prstClr val="black"/>
                        </a:solidFill>
                        <a:latin typeface="Cambria Math" panose="02040503050406030204" pitchFamily="18" charset="0"/>
                      </a:rPr>
                      <m:t>(</m:t>
                    </m:r>
                    <m:r>
                      <a:rPr lang="en-US" altLang="zh-CN" sz="2000">
                        <a:solidFill>
                          <a:prstClr val="black"/>
                        </a:solidFill>
                        <a:latin typeface="Cambria Math" panose="02040503050406030204" pitchFamily="18" charset="0"/>
                      </a:rPr>
                      <m:t>𝑋</m:t>
                    </m:r>
                    <m:r>
                      <a:rPr lang="en-US" altLang="zh-CN" sz="2000">
                        <a:solidFill>
                          <a:prstClr val="black"/>
                        </a:solidFill>
                        <a:latin typeface="Cambria Math" panose="02040503050406030204" pitchFamily="18" charset="0"/>
                      </a:rPr>
                      <m:t>)</m:t>
                    </m:r>
                  </m:oMath>
                </a14:m>
                <a:r>
                  <a:rPr lang="zh-CN" altLang="en-US" sz="1800" dirty="0">
                    <a:solidFill>
                      <a:prstClr val="black"/>
                    </a:solidFill>
                  </a:rPr>
                  <a:t>的集成系数</a:t>
                </a:r>
                <a14:m>
                  <m:oMath xmlns:m="http://schemas.openxmlformats.org/officeDocument/2006/math">
                    <m:sSub>
                      <m:sSubPr>
                        <m:ctrlPr>
                          <a:rPr lang="en-US" altLang="zh-CN" sz="1800" i="1">
                            <a:solidFill>
                              <a:prstClr val="black"/>
                            </a:solidFill>
                            <a:latin typeface="Cambria Math" panose="02040503050406030204"/>
                          </a:rPr>
                        </m:ctrlPr>
                      </m:sSubPr>
                      <m:e>
                        <m:r>
                          <a:rPr lang="zh-CN" altLang="en-US" sz="1800">
                            <a:solidFill>
                              <a:prstClr val="black"/>
                            </a:solidFill>
                            <a:latin typeface="Cambria Math" panose="02040503050406030204" pitchFamily="18" charset="0"/>
                          </a:rPr>
                          <m:t>𝛼</m:t>
                        </m:r>
                      </m:e>
                      <m:sub>
                        <m:r>
                          <a:rPr lang="en-US" altLang="zh-CN" sz="1800" b="0" i="0" smtClean="0">
                            <a:solidFill>
                              <a:prstClr val="black"/>
                            </a:solidFill>
                            <a:latin typeface="Cambria Math" panose="02040503050406030204"/>
                          </a:rPr>
                          <m:t>3</m:t>
                        </m:r>
                      </m:sub>
                    </m:sSub>
                  </m:oMath>
                </a14:m>
                <a:r>
                  <a:rPr lang="zh-CN" altLang="en-US" sz="1800" dirty="0">
                    <a:latin typeface="+mn-ea"/>
                    <a:cs typeface="+mn-ea"/>
                  </a:rPr>
                  <a:t>：</a:t>
                </a:r>
                <a14:m>
                  <m:oMath xmlns:m="http://schemas.openxmlformats.org/officeDocument/2006/math">
                    <m:sSub>
                      <m:sSubPr>
                        <m:ctrlPr>
                          <a:rPr lang="en-US" altLang="zh-CN" sz="1800" i="1" smtClean="0">
                            <a:solidFill>
                              <a:schemeClr val="tx1"/>
                            </a:solidFill>
                            <a:latin typeface="Cambria Math" panose="02040503050406030204"/>
                          </a:rPr>
                        </m:ctrlPr>
                      </m:sSubPr>
                      <m:e>
                        <m:r>
                          <a:rPr lang="zh-CN" altLang="en-US" sz="1800">
                            <a:solidFill>
                              <a:schemeClr val="tx1"/>
                            </a:solidFill>
                            <a:latin typeface="Cambria Math" panose="02040503050406030204" pitchFamily="18" charset="0"/>
                          </a:rPr>
                          <m:t>𝛼</m:t>
                        </m:r>
                      </m:e>
                      <m:sub>
                        <m:r>
                          <a:rPr lang="en-US" altLang="zh-CN" sz="1800" b="0" i="0" smtClean="0">
                            <a:solidFill>
                              <a:schemeClr val="tx1"/>
                            </a:solidFill>
                            <a:latin typeface="Cambria Math" panose="02040503050406030204"/>
                          </a:rPr>
                          <m:t>3</m:t>
                        </m:r>
                      </m:sub>
                    </m:sSub>
                    <m:r>
                      <a:rPr lang="en-US" altLang="zh-CN" sz="1800">
                        <a:solidFill>
                          <a:schemeClr val="tx1"/>
                        </a:solidFill>
                        <a:latin typeface="Cambria Math" panose="02040503050406030204" pitchFamily="18" charset="0"/>
                      </a:rPr>
                      <m:t>=</m:t>
                    </m:r>
                    <m:f>
                      <m:fPr>
                        <m:ctrlPr>
                          <a:rPr lang="en-US" altLang="zh-CN" sz="1800" i="1">
                            <a:solidFill>
                              <a:schemeClr val="tx1"/>
                            </a:solidFill>
                            <a:latin typeface="Cambria Math" panose="02040503050406030204"/>
                          </a:rPr>
                        </m:ctrlPr>
                      </m:fPr>
                      <m:num>
                        <m:r>
                          <a:rPr lang="en-US" altLang="zh-CN" sz="1800">
                            <a:solidFill>
                              <a:schemeClr val="tx1"/>
                            </a:solidFill>
                            <a:latin typeface="Cambria Math" panose="02040503050406030204" pitchFamily="18" charset="0"/>
                          </a:rPr>
                          <m:t>1</m:t>
                        </m:r>
                      </m:num>
                      <m:den>
                        <m:r>
                          <a:rPr lang="en-US" altLang="zh-CN" sz="1800">
                            <a:solidFill>
                              <a:schemeClr val="tx1"/>
                            </a:solidFill>
                            <a:latin typeface="Cambria Math" panose="02040503050406030204" pitchFamily="18" charset="0"/>
                          </a:rPr>
                          <m:t>2</m:t>
                        </m:r>
                      </m:den>
                    </m:f>
                    <m:func>
                      <m:funcPr>
                        <m:ctrlPr>
                          <a:rPr lang="en-US" altLang="zh-CN" sz="1800" i="1">
                            <a:solidFill>
                              <a:schemeClr val="tx1"/>
                            </a:solidFill>
                            <a:latin typeface="Cambria Math" panose="02040503050406030204"/>
                          </a:rPr>
                        </m:ctrlPr>
                      </m:funcPr>
                      <m:fName>
                        <m:r>
                          <m:rPr>
                            <m:sty m:val="p"/>
                          </m:rPr>
                          <a:rPr lang="en-US" altLang="zh-CN" sz="1800">
                            <a:solidFill>
                              <a:schemeClr val="tx1"/>
                            </a:solidFill>
                            <a:latin typeface="Cambria Math" panose="02040503050406030204" pitchFamily="18" charset="0"/>
                          </a:rPr>
                          <m:t>ln</m:t>
                        </m:r>
                      </m:fName>
                      <m:e>
                        <m:f>
                          <m:fPr>
                            <m:ctrlPr>
                              <a:rPr lang="en-US" altLang="zh-CN" sz="1800" i="1">
                                <a:solidFill>
                                  <a:schemeClr val="tx1"/>
                                </a:solidFill>
                                <a:latin typeface="Cambria Math" panose="02040503050406030204"/>
                              </a:rPr>
                            </m:ctrlPr>
                          </m:fPr>
                          <m:num>
                            <m:r>
                              <a:rPr lang="en-US" altLang="zh-CN" sz="1800">
                                <a:solidFill>
                                  <a:schemeClr val="tx1"/>
                                </a:solidFill>
                                <a:latin typeface="Cambria Math" panose="02040503050406030204" pitchFamily="18" charset="0"/>
                              </a:rPr>
                              <m:t>1</m:t>
                            </m:r>
                            <m:r>
                              <a:rPr lang="en-US" altLang="zh-CN" sz="1800">
                                <a:solidFill>
                                  <a:schemeClr val="tx1"/>
                                </a:solidFill>
                                <a:latin typeface="Cambria Math" panose="02040503050406030204" pitchFamily="18" charset="0"/>
                              </a:rPr>
                              <m:t>−</m:t>
                            </m:r>
                            <m:sSub>
                              <m:sSubPr>
                                <m:ctrlPr>
                                  <a:rPr lang="en-US" altLang="zh-CN" sz="1800" i="1">
                                    <a:solidFill>
                                      <a:schemeClr val="tx1"/>
                                    </a:solidFill>
                                    <a:latin typeface="Cambria Math" panose="02040503050406030204"/>
                                  </a:rPr>
                                </m:ctrlPr>
                              </m:sSubPr>
                              <m:e>
                                <m:r>
                                  <a:rPr lang="en-US" altLang="zh-CN" sz="1800">
                                    <a:solidFill>
                                      <a:schemeClr val="tx1"/>
                                    </a:solidFill>
                                    <a:latin typeface="Cambria Math" panose="02040503050406030204" pitchFamily="18" charset="0"/>
                                  </a:rPr>
                                  <m:t>𝑒</m:t>
                                </m:r>
                              </m:e>
                              <m:sub>
                                <m:r>
                                  <a:rPr lang="en-US" altLang="zh-CN" sz="1800" b="0" i="0" smtClean="0">
                                    <a:solidFill>
                                      <a:schemeClr val="tx1"/>
                                    </a:solidFill>
                                    <a:latin typeface="Cambria Math" panose="02040503050406030204"/>
                                  </a:rPr>
                                  <m:t>3</m:t>
                                </m:r>
                              </m:sub>
                            </m:sSub>
                          </m:num>
                          <m:den>
                            <m:sSub>
                              <m:sSubPr>
                                <m:ctrlPr>
                                  <a:rPr lang="en-US" altLang="zh-CN" sz="1800" i="1" smtClean="0">
                                    <a:solidFill>
                                      <a:schemeClr val="tx1"/>
                                    </a:solidFill>
                                    <a:latin typeface="Cambria Math" panose="02040503050406030204"/>
                                  </a:rPr>
                                </m:ctrlPr>
                              </m:sSubPr>
                              <m:e>
                                <m:r>
                                  <a:rPr lang="en-US" altLang="zh-CN" sz="1800">
                                    <a:solidFill>
                                      <a:schemeClr val="tx1"/>
                                    </a:solidFill>
                                    <a:latin typeface="Cambria Math" panose="02040503050406030204" pitchFamily="18" charset="0"/>
                                  </a:rPr>
                                  <m:t>𝑒</m:t>
                                </m:r>
                              </m:e>
                              <m:sub>
                                <m:r>
                                  <a:rPr lang="en-US" altLang="zh-CN" sz="1800" b="0" i="0" smtClean="0">
                                    <a:solidFill>
                                      <a:schemeClr val="tx1"/>
                                    </a:solidFill>
                                    <a:latin typeface="Cambria Math" panose="02040503050406030204"/>
                                  </a:rPr>
                                  <m:t>3</m:t>
                                </m:r>
                              </m:sub>
                            </m:sSub>
                          </m:den>
                        </m:f>
                      </m:e>
                    </m:func>
                    <m:r>
                      <a:rPr lang="en-US" altLang="zh-CN" sz="1800">
                        <a:solidFill>
                          <a:schemeClr val="tx1"/>
                        </a:solidFill>
                        <a:latin typeface="Cambria Math" panose="02040503050406030204" pitchFamily="18" charset="0"/>
                      </a:rPr>
                      <m:t>=</m:t>
                    </m:r>
                    <m:r>
                      <a:rPr lang="en-US" altLang="zh-CN" sz="1800" i="1" smtClean="0">
                        <a:solidFill>
                          <a:schemeClr val="tx1"/>
                        </a:solidFill>
                        <a:latin typeface="Cambria Math" panose="02040503050406030204"/>
                      </a:rPr>
                      <m:t>0</m:t>
                    </m:r>
                    <m:r>
                      <a:rPr lang="en-US" altLang="zh-CN" sz="1800" b="0" i="1" smtClean="0">
                        <a:solidFill>
                          <a:schemeClr val="tx1"/>
                        </a:solidFill>
                        <a:latin typeface="Cambria Math" panose="02040503050406030204"/>
                      </a:rPr>
                      <m:t>.</m:t>
                    </m:r>
                    <m:r>
                      <a:rPr lang="en-US" altLang="zh-CN" sz="1800" b="0" i="1" smtClean="0">
                        <a:solidFill>
                          <a:schemeClr val="tx1"/>
                        </a:solidFill>
                        <a:latin typeface="Cambria Math" panose="02040503050406030204"/>
                      </a:rPr>
                      <m:t>7514</m:t>
                    </m:r>
                  </m:oMath>
                </a14:m>
                <a:r>
                  <a:rPr lang="zh-CN" altLang="en-US" sz="1800" dirty="0">
                    <a:solidFill>
                      <a:prstClr val="black"/>
                    </a:solidFill>
                  </a:rPr>
                  <a:t>根据权重更新公式和弱学习器</a:t>
                </a:r>
                <a14:m>
                  <m:oMath xmlns:m="http://schemas.openxmlformats.org/officeDocument/2006/math">
                    <m:sSub>
                      <m:sSubPr>
                        <m:ctrlPr>
                          <a:rPr lang="en-US" altLang="zh-CN" sz="2000" i="1">
                            <a:solidFill>
                              <a:prstClr val="black"/>
                            </a:solidFill>
                            <a:latin typeface="Cambria Math" panose="02040503050406030204"/>
                          </a:rPr>
                        </m:ctrlPr>
                      </m:sSubPr>
                      <m:e>
                        <m:r>
                          <a:rPr lang="en-US" altLang="zh-CN" sz="1800" i="1">
                            <a:solidFill>
                              <a:prstClr val="black"/>
                            </a:solidFill>
                            <a:latin typeface="Cambria Math" panose="02040503050406030204"/>
                          </a:rPr>
                          <m:t>𝑓</m:t>
                        </m:r>
                      </m:e>
                      <m:sub>
                        <m:r>
                          <a:rPr lang="en-US" altLang="zh-CN" sz="2000" b="0" i="0" smtClean="0">
                            <a:solidFill>
                              <a:prstClr val="black"/>
                            </a:solidFill>
                            <a:latin typeface="Cambria Math" panose="02040503050406030204"/>
                          </a:rPr>
                          <m:t>3</m:t>
                        </m:r>
                      </m:sub>
                    </m:sSub>
                    <m:r>
                      <a:rPr lang="en-US" altLang="zh-CN" sz="2000">
                        <a:solidFill>
                          <a:prstClr val="black"/>
                        </a:solidFill>
                        <a:latin typeface="Cambria Math" panose="02040503050406030204" pitchFamily="18" charset="0"/>
                      </a:rPr>
                      <m:t>(</m:t>
                    </m:r>
                    <m:r>
                      <a:rPr lang="en-US" altLang="zh-CN" sz="2000">
                        <a:solidFill>
                          <a:prstClr val="black"/>
                        </a:solidFill>
                        <a:latin typeface="Cambria Math" panose="02040503050406030204" pitchFamily="18" charset="0"/>
                      </a:rPr>
                      <m:t>𝑋</m:t>
                    </m:r>
                    <m:r>
                      <a:rPr lang="en-US" altLang="zh-CN" sz="2000">
                        <a:solidFill>
                          <a:prstClr val="black"/>
                        </a:solidFill>
                        <a:latin typeface="Cambria Math" panose="02040503050406030204" pitchFamily="18" charset="0"/>
                      </a:rPr>
                      <m:t>)</m:t>
                    </m:r>
                  </m:oMath>
                </a14:m>
                <a:r>
                  <a:rPr lang="zh-CN" altLang="en-US" sz="1800" dirty="0">
                    <a:solidFill>
                      <a:prstClr val="black"/>
                    </a:solidFill>
                  </a:rPr>
                  <a:t>分类结果更新权重，得到权重</a:t>
                </a:r>
                <a:r>
                  <a:rPr lang="zh-CN" altLang="en-US" sz="1800" dirty="0" smtClean="0">
                    <a:solidFill>
                      <a:prstClr val="black"/>
                    </a:solidFill>
                  </a:rPr>
                  <a:t>向量</a:t>
                </a:r>
                <a:r>
                  <a:rPr lang="en-US" altLang="zh-CN" sz="1800" dirty="0" smtClean="0">
                    <a:solidFill>
                      <a:prstClr val="black"/>
                    </a:solidFill>
                  </a:rPr>
                  <a:t> </a:t>
                </a:r>
                <a14:m>
                  <m:oMath xmlns:m="http://schemas.openxmlformats.org/officeDocument/2006/math">
                    <m:sSub>
                      <m:sSubPr>
                        <m:ctrlPr>
                          <a:rPr lang="en-US" altLang="zh-CN" sz="1800" i="1">
                            <a:solidFill>
                              <a:prstClr val="black"/>
                            </a:solidFill>
                            <a:latin typeface="Cambria Math" panose="02040503050406030204"/>
                          </a:rPr>
                        </m:ctrlPr>
                      </m:sSubPr>
                      <m:e>
                        <m:r>
                          <a:rPr lang="en-US" altLang="zh-CN" sz="1800">
                            <a:solidFill>
                              <a:prstClr val="black"/>
                            </a:solidFill>
                            <a:latin typeface="Cambria Math" panose="02040503050406030204" pitchFamily="18" charset="0"/>
                          </a:rPr>
                          <m:t>𝑤</m:t>
                        </m:r>
                      </m:e>
                      <m:sub>
                        <m:r>
                          <a:rPr lang="en-US" altLang="zh-CN" sz="1800" b="0" i="0" smtClean="0">
                            <a:solidFill>
                              <a:prstClr val="black"/>
                            </a:solidFill>
                            <a:latin typeface="Cambria Math" panose="02040503050406030204"/>
                          </a:rPr>
                          <m:t>4</m:t>
                        </m:r>
                      </m:sub>
                    </m:sSub>
                    <m:r>
                      <a:rPr lang="en-US" altLang="zh-CN" sz="1800">
                        <a:solidFill>
                          <a:prstClr val="black"/>
                        </a:solidFill>
                        <a:latin typeface="Cambria Math" panose="02040503050406030204" pitchFamily="18" charset="0"/>
                      </a:rPr>
                      <m:t>=</m:t>
                    </m:r>
                  </m:oMath>
                </a14:m>
                <a:endParaRPr lang="en-US" altLang="zh-CN" sz="1800" dirty="0" smtClean="0">
                  <a:solidFill>
                    <a:prstClr val="black"/>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altLang="zh-CN" sz="1800" i="1">
                              <a:solidFill>
                                <a:prstClr val="black"/>
                              </a:solidFill>
                              <a:latin typeface="Cambria Math" panose="02040503050406030204"/>
                            </a:rPr>
                          </m:ctrlPr>
                        </m:sSupPr>
                        <m:e>
                          <m:d>
                            <m:dPr>
                              <m:ctrlPr>
                                <a:rPr lang="en-US" altLang="zh-CN" sz="1800" i="1">
                                  <a:solidFill>
                                    <a:prstClr val="black"/>
                                  </a:solidFill>
                                  <a:latin typeface="Cambria Math" panose="02040503050406030204"/>
                                </a:rPr>
                              </m:ctrlPr>
                            </m:dPr>
                            <m:e>
                              <m:r>
                                <a:rPr lang="en-US" altLang="zh-CN" sz="1800">
                                  <a:solidFill>
                                    <a:prstClr val="black"/>
                                  </a:solidFill>
                                  <a:latin typeface="Cambria Math" panose="02040503050406030204" pitchFamily="18" charset="0"/>
                                </a:rPr>
                                <m:t>0</m:t>
                              </m:r>
                              <m:r>
                                <a:rPr lang="en-US" altLang="zh-CN" sz="1800">
                                  <a:solidFill>
                                    <a:prstClr val="black"/>
                                  </a:solidFill>
                                  <a:latin typeface="Cambria Math" panose="02040503050406030204" pitchFamily="18" charset="0"/>
                                </a:rPr>
                                <m:t>.</m:t>
                              </m:r>
                              <m:r>
                                <a:rPr lang="en-US" altLang="zh-CN" sz="1800" i="1" smtClean="0">
                                  <a:solidFill>
                                    <a:prstClr val="black"/>
                                  </a:solidFill>
                                  <a:latin typeface="Cambria Math" panose="02040503050406030204"/>
                                </a:rPr>
                                <m:t>1</m:t>
                              </m:r>
                              <m:r>
                                <a:rPr lang="en-US" altLang="zh-CN" sz="1800" b="0" i="1" smtClean="0">
                                  <a:solidFill>
                                    <a:prstClr val="black"/>
                                  </a:solidFill>
                                  <a:latin typeface="Cambria Math" panose="02040503050406030204"/>
                                </a:rPr>
                                <m:t>25</m:t>
                              </m:r>
                              <m:r>
                                <a:rPr lang="en-US" altLang="zh-CN" sz="1800">
                                  <a:solidFill>
                                    <a:prstClr val="black"/>
                                  </a:solidFill>
                                  <a:latin typeface="Cambria Math" panose="02040503050406030204" pitchFamily="18" charset="0"/>
                                </a:rPr>
                                <m:t>,</m:t>
                              </m:r>
                              <m:r>
                                <a:rPr lang="en-US" altLang="zh-CN" sz="1800">
                                  <a:solidFill>
                                    <a:prstClr val="black"/>
                                  </a:solidFill>
                                  <a:latin typeface="Cambria Math" panose="02040503050406030204" pitchFamily="18" charset="0"/>
                                </a:rPr>
                                <m:t>0</m:t>
                              </m:r>
                              <m:r>
                                <a:rPr lang="en-US" altLang="zh-CN" sz="1800">
                                  <a:solidFill>
                                    <a:prstClr val="black"/>
                                  </a:solidFill>
                                  <a:latin typeface="Cambria Math" panose="02040503050406030204" pitchFamily="18" charset="0"/>
                                </a:rPr>
                                <m:t>.</m:t>
                              </m:r>
                              <m:r>
                                <a:rPr lang="en-US" altLang="zh-CN" sz="1800" i="1">
                                  <a:solidFill>
                                    <a:prstClr val="black"/>
                                  </a:solidFill>
                                  <a:latin typeface="Cambria Math" panose="02040503050406030204"/>
                                </a:rPr>
                                <m:t>125</m:t>
                              </m:r>
                              <m:r>
                                <a:rPr lang="en-US" altLang="zh-CN" sz="1800">
                                  <a:solidFill>
                                    <a:prstClr val="black"/>
                                  </a:solidFill>
                                  <a:latin typeface="Cambria Math" panose="02040503050406030204" pitchFamily="18" charset="0"/>
                                </a:rPr>
                                <m:t>,</m:t>
                              </m:r>
                              <m:r>
                                <a:rPr lang="en-US" altLang="zh-CN" sz="1800">
                                  <a:solidFill>
                                    <a:prstClr val="black"/>
                                  </a:solidFill>
                                  <a:latin typeface="Cambria Math" panose="02040503050406030204" pitchFamily="18" charset="0"/>
                                </a:rPr>
                                <m:t>0</m:t>
                              </m:r>
                              <m:r>
                                <a:rPr lang="en-US" altLang="zh-CN" sz="1800">
                                  <a:solidFill>
                                    <a:prstClr val="black"/>
                                  </a:solidFill>
                                  <a:latin typeface="Cambria Math" panose="02040503050406030204" pitchFamily="18" charset="0"/>
                                </a:rPr>
                                <m:t>.</m:t>
                              </m:r>
                              <m:r>
                                <a:rPr lang="en-US" altLang="zh-CN" sz="1800" i="1">
                                  <a:solidFill>
                                    <a:prstClr val="black"/>
                                  </a:solidFill>
                                  <a:latin typeface="Cambria Math" panose="02040503050406030204"/>
                                </a:rPr>
                                <m:t>125</m:t>
                              </m:r>
                              <m:r>
                                <a:rPr lang="en-US" altLang="zh-CN" sz="1800">
                                  <a:solidFill>
                                    <a:prstClr val="black"/>
                                  </a:solidFill>
                                  <a:latin typeface="Cambria Math" panose="02040503050406030204" pitchFamily="18" charset="0"/>
                                </a:rPr>
                                <m:t>,</m:t>
                              </m:r>
                              <m:r>
                                <a:rPr lang="en-US" altLang="zh-CN" sz="1800">
                                  <a:solidFill>
                                    <a:prstClr val="black"/>
                                  </a:solidFill>
                                  <a:latin typeface="Cambria Math" panose="02040503050406030204" pitchFamily="18" charset="0"/>
                                </a:rPr>
                                <m:t>0</m:t>
                              </m:r>
                              <m:r>
                                <a:rPr lang="en-US" altLang="zh-CN" sz="1800">
                                  <a:solidFill>
                                    <a:prstClr val="black"/>
                                  </a:solidFill>
                                  <a:latin typeface="Cambria Math" panose="02040503050406030204" pitchFamily="18" charset="0"/>
                                </a:rPr>
                                <m:t>.</m:t>
                              </m:r>
                              <m:r>
                                <a:rPr lang="en-US" altLang="zh-CN" sz="1800" b="0" i="0" smtClean="0">
                                  <a:solidFill>
                                    <a:prstClr val="black"/>
                                  </a:solidFill>
                                  <a:latin typeface="Cambria Math" panose="02040503050406030204"/>
                                </a:rPr>
                                <m:t>102</m:t>
                              </m:r>
                              <m:r>
                                <a:rPr lang="en-US" altLang="zh-CN" sz="1800">
                                  <a:solidFill>
                                    <a:prstClr val="black"/>
                                  </a:solidFill>
                                  <a:latin typeface="Cambria Math" panose="02040503050406030204" pitchFamily="18" charset="0"/>
                                </a:rPr>
                                <m:t>,</m:t>
                              </m:r>
                              <m:r>
                                <a:rPr lang="en-US" altLang="zh-CN" sz="1800">
                                  <a:solidFill>
                                    <a:prstClr val="black"/>
                                  </a:solidFill>
                                  <a:latin typeface="Cambria Math" panose="02040503050406030204" pitchFamily="18" charset="0"/>
                                </a:rPr>
                                <m:t>0</m:t>
                              </m:r>
                              <m:r>
                                <a:rPr lang="en-US" altLang="zh-CN" sz="1800">
                                  <a:solidFill>
                                    <a:prstClr val="black"/>
                                  </a:solidFill>
                                  <a:latin typeface="Cambria Math" panose="02040503050406030204" pitchFamily="18" charset="0"/>
                                </a:rPr>
                                <m:t>.</m:t>
                              </m:r>
                              <m:r>
                                <a:rPr lang="en-US" altLang="zh-CN" sz="1800">
                                  <a:solidFill>
                                    <a:prstClr val="black"/>
                                  </a:solidFill>
                                  <a:latin typeface="Cambria Math" panose="02040503050406030204"/>
                                </a:rPr>
                                <m:t>102</m:t>
                              </m:r>
                              <m:r>
                                <a:rPr lang="en-US" altLang="zh-CN" sz="1800">
                                  <a:solidFill>
                                    <a:prstClr val="black"/>
                                  </a:solidFill>
                                  <a:latin typeface="Cambria Math" panose="02040503050406030204" pitchFamily="18" charset="0"/>
                                </a:rPr>
                                <m:t>,</m:t>
                              </m:r>
                              <m:r>
                                <a:rPr lang="en-US" altLang="zh-CN" sz="1800">
                                  <a:solidFill>
                                    <a:prstClr val="black"/>
                                  </a:solidFill>
                                  <a:latin typeface="Cambria Math" panose="02040503050406030204" pitchFamily="18" charset="0"/>
                                </a:rPr>
                                <m:t>0</m:t>
                              </m:r>
                              <m:r>
                                <a:rPr lang="en-US" altLang="zh-CN" sz="1800">
                                  <a:solidFill>
                                    <a:prstClr val="black"/>
                                  </a:solidFill>
                                  <a:latin typeface="Cambria Math" panose="02040503050406030204" pitchFamily="18" charset="0"/>
                                </a:rPr>
                                <m:t>.</m:t>
                              </m:r>
                              <m:r>
                                <a:rPr lang="en-US" altLang="zh-CN" sz="1800">
                                  <a:solidFill>
                                    <a:prstClr val="black"/>
                                  </a:solidFill>
                                  <a:latin typeface="Cambria Math" panose="02040503050406030204"/>
                                </a:rPr>
                                <m:t>102</m:t>
                              </m:r>
                              <m:r>
                                <a:rPr lang="en-US" altLang="zh-CN" sz="1800">
                                  <a:solidFill>
                                    <a:prstClr val="black"/>
                                  </a:solidFill>
                                  <a:latin typeface="Cambria Math" panose="02040503050406030204" pitchFamily="18" charset="0"/>
                                </a:rPr>
                                <m:t>,</m:t>
                              </m:r>
                              <m:r>
                                <a:rPr lang="en-US" altLang="zh-CN" sz="1800">
                                  <a:solidFill>
                                    <a:prstClr val="black"/>
                                  </a:solidFill>
                                  <a:latin typeface="Cambria Math" panose="02040503050406030204" pitchFamily="18" charset="0"/>
                                </a:rPr>
                                <m:t>0</m:t>
                              </m:r>
                              <m:r>
                                <a:rPr lang="en-US" altLang="zh-CN" sz="1800">
                                  <a:solidFill>
                                    <a:prstClr val="black"/>
                                  </a:solidFill>
                                  <a:latin typeface="Cambria Math" panose="02040503050406030204" pitchFamily="18" charset="0"/>
                                </a:rPr>
                                <m:t>.</m:t>
                              </m:r>
                              <m:r>
                                <a:rPr lang="en-US" altLang="zh-CN" sz="1800" b="0" i="0" smtClean="0">
                                  <a:solidFill>
                                    <a:prstClr val="black"/>
                                  </a:solidFill>
                                  <a:latin typeface="Cambria Math" panose="02040503050406030204"/>
                                </a:rPr>
                                <m:t>065</m:t>
                              </m:r>
                              <m:r>
                                <a:rPr lang="en-US" altLang="zh-CN" sz="1800">
                                  <a:solidFill>
                                    <a:prstClr val="black"/>
                                  </a:solidFill>
                                  <a:latin typeface="Cambria Math" panose="02040503050406030204" pitchFamily="18" charset="0"/>
                                </a:rPr>
                                <m:t>,</m:t>
                              </m:r>
                              <m:r>
                                <a:rPr lang="en-US" altLang="zh-CN" sz="1800">
                                  <a:solidFill>
                                    <a:prstClr val="black"/>
                                  </a:solidFill>
                                  <a:latin typeface="Cambria Math" panose="02040503050406030204" pitchFamily="18" charset="0"/>
                                </a:rPr>
                                <m:t>0</m:t>
                              </m:r>
                              <m:r>
                                <a:rPr lang="en-US" altLang="zh-CN" sz="1800">
                                  <a:solidFill>
                                    <a:prstClr val="black"/>
                                  </a:solidFill>
                                  <a:latin typeface="Cambria Math" panose="02040503050406030204" pitchFamily="18" charset="0"/>
                                </a:rPr>
                                <m:t>.</m:t>
                              </m:r>
                              <m:r>
                                <a:rPr lang="en-US" altLang="zh-CN" sz="1800">
                                  <a:solidFill>
                                    <a:prstClr val="black"/>
                                  </a:solidFill>
                                  <a:latin typeface="Cambria Math" panose="02040503050406030204"/>
                                </a:rPr>
                                <m:t>065</m:t>
                              </m:r>
                              <m:r>
                                <a:rPr lang="en-US" altLang="zh-CN" sz="1800">
                                  <a:solidFill>
                                    <a:prstClr val="black"/>
                                  </a:solidFill>
                                  <a:latin typeface="Cambria Math" panose="02040503050406030204" pitchFamily="18" charset="0"/>
                                </a:rPr>
                                <m:t>,</m:t>
                              </m:r>
                              <m:r>
                                <a:rPr lang="en-US" altLang="zh-CN" sz="1800">
                                  <a:solidFill>
                                    <a:prstClr val="black"/>
                                  </a:solidFill>
                                  <a:latin typeface="Cambria Math" panose="02040503050406030204" pitchFamily="18" charset="0"/>
                                </a:rPr>
                                <m:t>0</m:t>
                              </m:r>
                              <m:r>
                                <a:rPr lang="en-US" altLang="zh-CN" sz="1800">
                                  <a:solidFill>
                                    <a:prstClr val="black"/>
                                  </a:solidFill>
                                  <a:latin typeface="Cambria Math" panose="02040503050406030204" pitchFamily="18" charset="0"/>
                                </a:rPr>
                                <m:t>.</m:t>
                              </m:r>
                              <m:r>
                                <a:rPr lang="en-US" altLang="zh-CN" sz="1800">
                                  <a:solidFill>
                                    <a:prstClr val="black"/>
                                  </a:solidFill>
                                  <a:latin typeface="Cambria Math" panose="02040503050406030204"/>
                                </a:rPr>
                                <m:t>065</m:t>
                              </m:r>
                              <m:r>
                                <a:rPr lang="en-US" altLang="zh-CN" sz="1800">
                                  <a:solidFill>
                                    <a:prstClr val="black"/>
                                  </a:solidFill>
                                  <a:latin typeface="Cambria Math" panose="02040503050406030204" pitchFamily="18" charset="0"/>
                                </a:rPr>
                                <m:t>,</m:t>
                              </m:r>
                              <m:r>
                                <a:rPr lang="en-US" altLang="zh-CN" sz="1800">
                                  <a:solidFill>
                                    <a:prstClr val="black"/>
                                  </a:solidFill>
                                  <a:latin typeface="Cambria Math" panose="02040503050406030204" pitchFamily="18" charset="0"/>
                                </a:rPr>
                                <m:t>0</m:t>
                              </m:r>
                              <m:r>
                                <a:rPr lang="en-US" altLang="zh-CN" sz="1800">
                                  <a:solidFill>
                                    <a:prstClr val="black"/>
                                  </a:solidFill>
                                  <a:latin typeface="Cambria Math" panose="02040503050406030204" pitchFamily="18" charset="0"/>
                                </a:rPr>
                                <m:t>.</m:t>
                              </m:r>
                              <m:r>
                                <a:rPr lang="en-US" altLang="zh-CN" sz="1800" b="0" i="0" smtClean="0">
                                  <a:solidFill>
                                    <a:prstClr val="black"/>
                                  </a:solidFill>
                                  <a:latin typeface="Cambria Math" panose="02040503050406030204"/>
                                </a:rPr>
                                <m:t>125</m:t>
                              </m:r>
                            </m:e>
                          </m:d>
                        </m:e>
                        <m:sup>
                          <m:r>
                            <a:rPr lang="en-US" altLang="zh-CN" sz="1800">
                              <a:solidFill>
                                <a:prstClr val="black"/>
                              </a:solidFill>
                              <a:latin typeface="Cambria Math" panose="02040503050406030204" pitchFamily="18" charset="0"/>
                            </a:rPr>
                            <m:t>𝑇</m:t>
                          </m:r>
                        </m:sup>
                      </m:sSup>
                    </m:oMath>
                  </m:oMathPara>
                </a14:m>
                <a:endParaRPr lang="en-US" altLang="zh-CN" sz="1800" dirty="0" smtClean="0">
                  <a:solidFill>
                    <a:prstClr val="black"/>
                  </a:solidFill>
                  <a:latin typeface="+mn-ea"/>
                </a:endParaRPr>
              </a:p>
              <a:p>
                <a14:m>
                  <m:oMath xmlns:m="http://schemas.openxmlformats.org/officeDocument/2006/math">
                    <m:r>
                      <a:rPr lang="en-US" altLang="zh-CN" sz="2000" b="0" i="1" smtClean="0">
                        <a:latin typeface="Cambria Math" panose="02040503050406030204"/>
                      </a:rPr>
                      <m:t>𝐺</m:t>
                    </m:r>
                    <m:r>
                      <a:rPr lang="en-US" altLang="zh-CN" sz="2000" b="0" i="1" baseline="-25000" smtClean="0">
                        <a:latin typeface="Cambria Math" panose="02040503050406030204"/>
                      </a:rPr>
                      <m:t>3</m:t>
                    </m:r>
                    <m:d>
                      <m:dPr>
                        <m:ctrlPr>
                          <a:rPr lang="en-US" altLang="zh-CN" sz="2000" i="1">
                            <a:latin typeface="Cambria Math" panose="02040503050406030204"/>
                          </a:rPr>
                        </m:ctrlPr>
                      </m:dPr>
                      <m:e>
                        <m:r>
                          <a:rPr lang="en-US" altLang="zh-CN" sz="2000">
                            <a:latin typeface="Cambria Math" panose="02040503050406030204"/>
                          </a:rPr>
                          <m:t>𝑋</m:t>
                        </m:r>
                      </m:e>
                    </m:d>
                    <m:r>
                      <a:rPr lang="en-US" altLang="zh-CN" sz="2000">
                        <a:latin typeface="Cambria Math" panose="02040503050406030204"/>
                      </a:rPr>
                      <m:t>=</m:t>
                    </m:r>
                    <m:r>
                      <m:rPr>
                        <m:sty m:val="p"/>
                      </m:rPr>
                      <a:rPr lang="en-US" altLang="zh-CN" sz="2000" i="1">
                        <a:latin typeface="Cambria Math" panose="02040503050406030204"/>
                      </a:rPr>
                      <m:t>sgn</m:t>
                    </m:r>
                    <m:d>
                      <m:dPr>
                        <m:begChr m:val="["/>
                        <m:endChr m:val="]"/>
                        <m:ctrlPr>
                          <a:rPr lang="en-US" altLang="zh-CN" sz="2000" i="1">
                            <a:latin typeface="Cambria Math" panose="02040503050406030204"/>
                          </a:rPr>
                        </m:ctrlPr>
                      </m:dPr>
                      <m:e>
                        <m:r>
                          <a:rPr lang="en-US" altLang="zh-CN" sz="2000">
                            <a:latin typeface="Cambria Math" panose="02040503050406030204" pitchFamily="18" charset="0"/>
                          </a:rPr>
                          <m:t>0</m:t>
                        </m:r>
                        <m:r>
                          <a:rPr lang="en-US" altLang="zh-CN" sz="2000">
                            <a:latin typeface="Cambria Math" panose="02040503050406030204" pitchFamily="18" charset="0"/>
                          </a:rPr>
                          <m:t>.</m:t>
                        </m:r>
                        <m:r>
                          <a:rPr lang="en-US" altLang="zh-CN" sz="2000">
                            <a:latin typeface="Cambria Math" panose="02040503050406030204"/>
                          </a:rPr>
                          <m:t>4236</m:t>
                        </m:r>
                        <m:sSub>
                          <m:sSubPr>
                            <m:ctrlPr>
                              <a:rPr lang="en-US" altLang="zh-CN" sz="2000" i="1">
                                <a:latin typeface="Cambria Math" panose="02040503050406030204"/>
                              </a:rPr>
                            </m:ctrlPr>
                          </m:sSubPr>
                          <m:e>
                            <m:r>
                              <a:rPr lang="en-US" altLang="zh-CN" sz="2000" i="1">
                                <a:solidFill>
                                  <a:prstClr val="black"/>
                                </a:solidFill>
                                <a:latin typeface="Cambria Math" panose="02040503050406030204"/>
                              </a:rPr>
                              <m:t>𝑓</m:t>
                            </m:r>
                          </m:e>
                          <m:sub>
                            <m:r>
                              <a:rPr lang="en-US" altLang="zh-CN" sz="2000">
                                <a:latin typeface="Cambria Math" panose="02040503050406030204"/>
                              </a:rPr>
                              <m:t>1</m:t>
                            </m:r>
                          </m:sub>
                        </m:sSub>
                        <m:d>
                          <m:dPr>
                            <m:ctrlPr>
                              <a:rPr lang="en-US" altLang="zh-CN" sz="2000" i="1" smtClean="0">
                                <a:latin typeface="Cambria Math" panose="02040503050406030204"/>
                              </a:rPr>
                            </m:ctrlPr>
                          </m:dPr>
                          <m:e>
                            <m:r>
                              <a:rPr lang="en-US" altLang="zh-CN" sz="2000">
                                <a:latin typeface="Cambria Math" panose="02040503050406030204"/>
                              </a:rPr>
                              <m:t>𝑋</m:t>
                            </m:r>
                          </m:e>
                        </m:d>
                        <m:r>
                          <a:rPr lang="en-US" altLang="zh-CN" sz="2000">
                            <a:latin typeface="Cambria Math" panose="02040503050406030204"/>
                          </a:rPr>
                          <m:t>+</m:t>
                        </m:r>
                        <m:r>
                          <a:rPr lang="en-US" altLang="zh-CN" sz="2000">
                            <a:latin typeface="Cambria Math" panose="02040503050406030204" pitchFamily="18" charset="0"/>
                          </a:rPr>
                          <m:t>0</m:t>
                        </m:r>
                        <m:r>
                          <a:rPr lang="en-US" altLang="zh-CN" sz="2000">
                            <a:latin typeface="Cambria Math" panose="02040503050406030204" pitchFamily="18" charset="0"/>
                          </a:rPr>
                          <m:t>.</m:t>
                        </m:r>
                        <m:r>
                          <a:rPr lang="en-US" altLang="zh-CN" sz="2000">
                            <a:latin typeface="Cambria Math" panose="02040503050406030204"/>
                          </a:rPr>
                          <m:t>6496</m:t>
                        </m:r>
                        <m:sSub>
                          <m:sSubPr>
                            <m:ctrlPr>
                              <a:rPr lang="en-US" altLang="zh-CN" sz="2000" i="1">
                                <a:latin typeface="Cambria Math" panose="02040503050406030204"/>
                              </a:rPr>
                            </m:ctrlPr>
                          </m:sSubPr>
                          <m:e>
                            <m:r>
                              <a:rPr lang="en-US" altLang="zh-CN" sz="2000" i="1">
                                <a:solidFill>
                                  <a:prstClr val="black"/>
                                </a:solidFill>
                                <a:latin typeface="Cambria Math" panose="02040503050406030204"/>
                              </a:rPr>
                              <m:t>𝑓</m:t>
                            </m:r>
                          </m:e>
                          <m:sub>
                            <m:r>
                              <a:rPr lang="en-US" altLang="zh-CN" sz="2000">
                                <a:latin typeface="Cambria Math" panose="02040503050406030204"/>
                              </a:rPr>
                              <m:t>2</m:t>
                            </m:r>
                          </m:sub>
                        </m:sSub>
                        <m:d>
                          <m:dPr>
                            <m:ctrlPr>
                              <a:rPr lang="en-US" altLang="zh-CN" sz="2000" i="1">
                                <a:latin typeface="Cambria Math" panose="02040503050406030204"/>
                              </a:rPr>
                            </m:ctrlPr>
                          </m:dPr>
                          <m:e>
                            <m:r>
                              <a:rPr lang="en-US" altLang="zh-CN" sz="2000">
                                <a:latin typeface="Cambria Math" panose="02040503050406030204"/>
                              </a:rPr>
                              <m:t>𝑋</m:t>
                            </m:r>
                          </m:e>
                        </m:d>
                        <m:r>
                          <a:rPr lang="en-US" altLang="zh-CN" sz="2000">
                            <a:latin typeface="Cambria Math" panose="02040503050406030204"/>
                          </a:rPr>
                          <m:t>+</m:t>
                        </m:r>
                        <m:r>
                          <a:rPr lang="en-US" altLang="zh-CN" sz="2000" i="1">
                            <a:latin typeface="Cambria Math" panose="02040503050406030204"/>
                          </a:rPr>
                          <m:t>0</m:t>
                        </m:r>
                        <m:r>
                          <a:rPr lang="en-US" altLang="zh-CN" sz="2000" i="1">
                            <a:latin typeface="Cambria Math" panose="02040503050406030204"/>
                          </a:rPr>
                          <m:t>.</m:t>
                        </m:r>
                        <m:r>
                          <a:rPr lang="en-US" altLang="zh-CN" sz="2000" i="1">
                            <a:latin typeface="Cambria Math" panose="02040503050406030204"/>
                          </a:rPr>
                          <m:t>7514</m:t>
                        </m:r>
                        <m:sSub>
                          <m:sSubPr>
                            <m:ctrlPr>
                              <a:rPr lang="en-US" altLang="zh-CN" sz="2000" i="1">
                                <a:latin typeface="Cambria Math" panose="02040503050406030204"/>
                              </a:rPr>
                            </m:ctrlPr>
                          </m:sSubPr>
                          <m:e>
                            <m:r>
                              <a:rPr lang="en-US" altLang="zh-CN" sz="2000" i="1">
                                <a:solidFill>
                                  <a:prstClr val="black"/>
                                </a:solidFill>
                                <a:latin typeface="Cambria Math" panose="02040503050406030204"/>
                              </a:rPr>
                              <m:t>𝑓</m:t>
                            </m:r>
                          </m:e>
                          <m:sub>
                            <m:r>
                              <a:rPr lang="en-US" altLang="zh-CN" sz="2000" b="0" i="0" smtClean="0">
                                <a:latin typeface="Cambria Math" panose="02040503050406030204"/>
                              </a:rPr>
                              <m:t>3</m:t>
                            </m:r>
                          </m:sub>
                        </m:sSub>
                        <m:d>
                          <m:dPr>
                            <m:ctrlPr>
                              <a:rPr lang="en-US" altLang="zh-CN" sz="2000" i="1">
                                <a:latin typeface="Cambria Math" panose="02040503050406030204"/>
                              </a:rPr>
                            </m:ctrlPr>
                          </m:dPr>
                          <m:e>
                            <m:r>
                              <a:rPr lang="en-US" altLang="zh-CN" sz="2000">
                                <a:latin typeface="Cambria Math" panose="02040503050406030204"/>
                              </a:rPr>
                              <m:t>𝑋</m:t>
                            </m:r>
                          </m:e>
                        </m:d>
                      </m:e>
                    </m:d>
                  </m:oMath>
                </a14:m>
                <a:endParaRPr lang="en-US" altLang="zh-CN" sz="2000" dirty="0" smtClean="0">
                  <a:solidFill>
                    <a:schemeClr val="tx1"/>
                  </a:solidFill>
                  <a:latin typeface="+mn-ea"/>
                </a:endParaRPr>
              </a:p>
              <a:p>
                <a:r>
                  <a:rPr lang="zh-CN" altLang="en-US" sz="1800" dirty="0"/>
                  <a:t>分类器</a:t>
                </a:r>
                <a14:m>
                  <m:oMath xmlns:m="http://schemas.openxmlformats.org/officeDocument/2006/math">
                    <m:r>
                      <a:rPr lang="en-US" altLang="zh-CN" sz="1800" b="0" i="1" smtClean="0">
                        <a:latin typeface="Cambria Math" panose="02040503050406030204"/>
                      </a:rPr>
                      <m:t>𝐺</m:t>
                    </m:r>
                    <m:r>
                      <a:rPr lang="en-US" altLang="zh-CN" sz="1800" b="0" i="1" baseline="-25000" smtClean="0">
                        <a:latin typeface="Cambria Math" panose="02040503050406030204"/>
                      </a:rPr>
                      <m:t>3</m:t>
                    </m:r>
                    <m:d>
                      <m:dPr>
                        <m:ctrlPr>
                          <a:rPr lang="en-US" altLang="zh-CN" sz="1800" i="1">
                            <a:latin typeface="Cambria Math" panose="02040503050406030204"/>
                          </a:rPr>
                        </m:ctrlPr>
                      </m:dPr>
                      <m:e>
                        <m:r>
                          <a:rPr lang="en-US" altLang="zh-CN" sz="1800">
                            <a:latin typeface="Cambria Math" panose="02040503050406030204"/>
                          </a:rPr>
                          <m:t>𝑋</m:t>
                        </m:r>
                      </m:e>
                    </m:d>
                    <m:r>
                      <a:rPr lang="zh-CN" altLang="en-US" sz="1800" b="0" i="1" smtClean="0">
                        <a:latin typeface="Cambria Math" panose="02040503050406030204"/>
                      </a:rPr>
                      <m:t>的</m:t>
                    </m:r>
                  </m:oMath>
                </a14:m>
                <a:r>
                  <a:rPr lang="zh-CN" altLang="en-US" sz="1800" dirty="0"/>
                  <a:t>误分类</a:t>
                </a:r>
                <a:r>
                  <a:rPr lang="zh-CN" altLang="en-US" sz="1800" dirty="0" smtClean="0"/>
                  <a:t>点为</a:t>
                </a:r>
                <a:r>
                  <a:rPr lang="en-US" altLang="zh-CN" sz="1800" dirty="0" smtClean="0"/>
                  <a:t>0</a:t>
                </a:r>
                <a:endParaRPr lang="en-US" altLang="zh-CN" sz="1800" dirty="0"/>
              </a:p>
              <a:p>
                <a:endParaRPr lang="en-US" altLang="zh-CN" sz="1800" dirty="0">
                  <a:solidFill>
                    <a:schemeClr val="tx1"/>
                  </a:solidFill>
                  <a:latin typeface="+mn-ea"/>
                </a:endParaRPr>
              </a:p>
              <a:p>
                <a:pPr marL="914400" lvl="2" indent="0">
                  <a:buNone/>
                </a:pPr>
                <a:endParaRPr lang="zh-CN" altLang="en-US" sz="2000" dirty="0">
                  <a:latin typeface="+mn-ea"/>
                </a:endParaRPr>
              </a:p>
            </p:txBody>
          </p:sp>
        </mc:Choice>
        <mc:Fallback>
          <p:sp>
            <p:nvSpPr>
              <p:cNvPr id="3" name="副标题 2"/>
              <p:cNvSpPr>
                <a:spLocks noRot="1" noChangeAspect="1" noMove="1" noResize="1" noEditPoints="1" noAdjustHandles="1" noChangeArrowheads="1" noChangeShapeType="1" noTextEdit="1"/>
              </p:cNvSpPr>
              <p:nvPr>
                <p:ph type="subTitle" idx="4294967295"/>
              </p:nvPr>
            </p:nvSpPr>
            <p:spPr>
              <a:xfrm>
                <a:off x="395536" y="1124744"/>
                <a:ext cx="8352928" cy="5256584"/>
              </a:xfrm>
              <a:prstGeom prst="rect">
                <a:avLst/>
              </a:prstGeom>
              <a:blipFill rotWithShape="1">
                <a:blip r:embed="rId1"/>
                <a:stretch>
                  <a:fillRect l="-7" t="-3" r="1" b="-639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9" name="表格 8"/>
              <p:cNvGraphicFramePr>
                <a:graphicFrameLocks noGrp="1"/>
              </p:cNvGraphicFramePr>
              <p:nvPr/>
            </p:nvGraphicFramePr>
            <p:xfrm>
              <a:off x="827579" y="1916832"/>
              <a:ext cx="7344821" cy="1179576"/>
            </p:xfrm>
            <a:graphic>
              <a:graphicData uri="http://schemas.openxmlformats.org/drawingml/2006/table">
                <a:tbl>
                  <a:tblPr firstRow="1" bandRow="1">
                    <a:tableStyleId>{5940675A-B579-460E-94D1-54222C63F5DA}</a:tableStyleId>
                  </a:tblPr>
                  <a:tblGrid>
                    <a:gridCol w="667711"/>
                    <a:gridCol w="667711"/>
                    <a:gridCol w="667711"/>
                    <a:gridCol w="667711"/>
                    <a:gridCol w="667711"/>
                    <a:gridCol w="667711"/>
                    <a:gridCol w="667711"/>
                    <a:gridCol w="667711"/>
                    <a:gridCol w="667711"/>
                    <a:gridCol w="667711"/>
                    <a:gridCol w="667711"/>
                  </a:tblGrid>
                  <a:tr h="312035">
                    <a:tc>
                      <a:txBody>
                        <a:bodyPr/>
                        <a:lstStyle/>
                        <a:p>
                          <a:pPr algn="l">
                            <a:lnSpc>
                              <a:spcPct val="110000"/>
                            </a:lnSpc>
                            <a:spcBef>
                              <a:spcPts val="20"/>
                            </a:spcBef>
                            <a:spcAft>
                              <a:spcPts val="20"/>
                            </a:spcAft>
                          </a:pPr>
                          <a:r>
                            <a:rPr lang="zh-CN" altLang="en-US" dirty="0" smtClean="0">
                              <a:latin typeface="黑体" panose="02010609060101010101" pitchFamily="49" charset="-122"/>
                              <a:ea typeface="黑体" panose="02010609060101010101" pitchFamily="49" charset="-122"/>
                            </a:rPr>
                            <a:t>编号</a:t>
                          </a:r>
                          <a:endParaRPr lang="zh-CN" altLang="en-US" dirty="0">
                            <a:latin typeface="黑体" panose="02010609060101010101" pitchFamily="49" charset="-122"/>
                            <a:ea typeface="黑体" panose="02010609060101010101" pitchFamily="49" charset="-122"/>
                          </a:endParaRPr>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2</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3</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4</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5</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6</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7</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8</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9</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10</a:t>
                          </a:r>
                          <a:endParaRPr lang="zh-CN" altLang="en-US" dirty="0"/>
                        </a:p>
                      </a:txBody>
                      <a:tcPr/>
                    </a:tc>
                  </a:tr>
                  <a:tr h="312035">
                    <a:tc>
                      <a:txBody>
                        <a:bodyPr/>
                        <a:lstStyle/>
                        <a:p>
                          <a:pPr algn="ctr">
                            <a:lnSpc>
                              <a:spcPct val="110000"/>
                            </a:lnSpc>
                            <a:spcBef>
                              <a:spcPts val="20"/>
                            </a:spcBef>
                            <a:spcAft>
                              <a:spcPts val="20"/>
                            </a:spcAft>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𝑋</m:t>
                                </m:r>
                              </m:oMath>
                            </m:oMathPara>
                          </a14:m>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0</a:t>
                          </a:r>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2</a:t>
                          </a:r>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3</a:t>
                          </a:r>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4</a:t>
                          </a:r>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5</a:t>
                          </a:r>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6</a:t>
                          </a:r>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7</a:t>
                          </a:r>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8</a:t>
                          </a:r>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9</a:t>
                          </a:r>
                          <a:endParaRPr lang="zh-CN" altLang="en-US" dirty="0"/>
                        </a:p>
                      </a:txBody>
                      <a:tcPr/>
                    </a:tc>
                  </a:tr>
                  <a:tr h="312035">
                    <a:tc>
                      <a:txBody>
                        <a:bodyPr/>
                        <a:lstStyle/>
                        <a:p>
                          <a:pPr algn="ctr">
                            <a:lnSpc>
                              <a:spcPct val="110000"/>
                            </a:lnSpc>
                            <a:spcBef>
                              <a:spcPts val="20"/>
                            </a:spcBef>
                            <a:spcAft>
                              <a:spcPts val="20"/>
                            </a:spcAft>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𝑦</m:t>
                                </m:r>
                              </m:oMath>
                            </m:oMathPara>
                          </a14:m>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-1</a:t>
                          </a:r>
                          <a:endParaRPr lang="zh-CN" altLang="en-US" dirty="0"/>
                        </a:p>
                      </a:txBody>
                      <a:tcPr/>
                    </a:tc>
                  </a:tr>
                </a:tbl>
              </a:graphicData>
            </a:graphic>
          </p:graphicFrame>
        </mc:Choice>
        <mc:Fallback xmlns="">
          <p:graphicFrame>
            <p:nvGraphicFramePr>
              <p:cNvPr id="9" name="表格 8"/>
              <p:cNvGraphicFramePr>
                <a:graphicFrameLocks noGrp="1"/>
              </p:cNvGraphicFramePr>
              <p:nvPr/>
            </p:nvGraphicFramePr>
            <p:xfrm>
              <a:off x="827579" y="1916832"/>
              <a:ext cx="7344821" cy="1179576"/>
            </p:xfrm>
            <a:graphic>
              <a:graphicData uri="http://schemas.openxmlformats.org/drawingml/2006/table">
                <a:tbl>
                  <a:tblPr firstRow="1" bandRow="1">
                    <a:tableStyleId>{5940675A-B579-460E-94D1-54222C63F5DA}</a:tableStyleId>
                  </a:tblPr>
                  <a:tblGrid>
                    <a:gridCol w="667711"/>
                    <a:gridCol w="667711"/>
                    <a:gridCol w="667711"/>
                    <a:gridCol w="667711"/>
                    <a:gridCol w="667711"/>
                    <a:gridCol w="667711"/>
                    <a:gridCol w="667711"/>
                    <a:gridCol w="667711"/>
                    <a:gridCol w="667711"/>
                    <a:gridCol w="667711"/>
                    <a:gridCol w="667711"/>
                  </a:tblGrid>
                  <a:tr h="312035">
                    <a:tc>
                      <a:txBody>
                        <a:bodyPr/>
                        <a:lstStyle/>
                        <a:p>
                          <a:pPr algn="l">
                            <a:lnSpc>
                              <a:spcPct val="110000"/>
                            </a:lnSpc>
                            <a:spcBef>
                              <a:spcPts val="20"/>
                            </a:spcBef>
                            <a:spcAft>
                              <a:spcPts val="20"/>
                            </a:spcAft>
                          </a:pPr>
                          <a:r>
                            <a:rPr lang="zh-CN" altLang="en-US" dirty="0" smtClean="0">
                              <a:latin typeface="黑体" panose="02010609060101010101" pitchFamily="49" charset="-122"/>
                              <a:ea typeface="黑体" panose="02010609060101010101" pitchFamily="49" charset="-122"/>
                            </a:rPr>
                            <a:t>编号</a:t>
                          </a:r>
                          <a:endParaRPr lang="zh-CN" altLang="en-US" dirty="0">
                            <a:latin typeface="黑体" panose="02010609060101010101" pitchFamily="49" charset="-122"/>
                            <a:ea typeface="黑体" panose="02010609060101010101" pitchFamily="49" charset="-122"/>
                          </a:endParaRPr>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2</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3</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4</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5</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6</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7</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8</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9</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10</a:t>
                          </a:r>
                          <a:endParaRPr lang="zh-CN" altLang="en-US" dirty="0"/>
                        </a:p>
                      </a:txBody>
                      <a:tcPr/>
                    </a:tc>
                  </a:tr>
                  <a:tr h="393065">
                    <a:tc>
                      <a:txBody>
                        <a:bodyPr/>
                        <a:lstStyle/>
                        <a:p>
                          <a:endParaRPr lang="zh-CN"/>
                        </a:p>
                      </a:txBody>
                      <a:tcPr>
                        <a:blipFill>
                          <a:blip r:embed="rId2"/>
                        </a:blipFill>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0</a:t>
                          </a:r>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2</a:t>
                          </a:r>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3</a:t>
                          </a:r>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4</a:t>
                          </a:r>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5</a:t>
                          </a:r>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6</a:t>
                          </a:r>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7</a:t>
                          </a:r>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8</a:t>
                          </a:r>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9</a:t>
                          </a:r>
                          <a:endParaRPr lang="zh-CN" altLang="en-US" dirty="0"/>
                        </a:p>
                      </a:txBody>
                      <a:tcPr/>
                    </a:tc>
                  </a:tr>
                  <a:tr h="393065">
                    <a:tc>
                      <a:txBody>
                        <a:bodyPr/>
                        <a:lstStyle/>
                        <a:p>
                          <a:endParaRPr lang="zh-CN"/>
                        </a:p>
                      </a:txBody>
                      <a:tcPr>
                        <a:blipFill>
                          <a:blip r:embed="rId2"/>
                        </a:blipFill>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a:latin typeface="黑体" panose="02010609060101010101" pitchFamily="49" charset="-122"/>
                              <a:ea typeface="黑体" panose="02010609060101010101" pitchFamily="49" charset="-122"/>
                            </a:rPr>
                            <a:t>1</a:t>
                          </a:r>
                          <a:endParaRPr lang="zh-CN" altLang="en-US" dirty="0"/>
                        </a:p>
                      </a:txBody>
                      <a:tcPr/>
                    </a:tc>
                    <a:tc>
                      <a:txBody>
                        <a:bodyPr/>
                        <a:lstStyle/>
                        <a:p>
                          <a:pPr algn="ctr">
                            <a:lnSpc>
                              <a:spcPct val="110000"/>
                            </a:lnSpc>
                            <a:spcBef>
                              <a:spcPts val="20"/>
                            </a:spcBef>
                            <a:spcAft>
                              <a:spcPts val="20"/>
                            </a:spcAft>
                          </a:pPr>
                          <a:r>
                            <a:rPr lang="en-US" altLang="zh-CN" dirty="0" smtClean="0">
                              <a:latin typeface="黑体" panose="02010609060101010101" pitchFamily="49" charset="-122"/>
                              <a:ea typeface="黑体" panose="02010609060101010101" pitchFamily="49" charset="-122"/>
                            </a:rPr>
                            <a:t>-1</a:t>
                          </a:r>
                          <a:endParaRPr lang="zh-CN" altLang="en-US" dirty="0"/>
                        </a:p>
                      </a:txBody>
                      <a:tcPr/>
                    </a:tc>
                  </a:tr>
                </a:tbl>
              </a:graphicData>
            </a:graphic>
          </p:graphicFrame>
        </mc:Fallback>
      </mc:AlternateContent>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en-US" altLang="zh-CN" b="1" dirty="0" err="1">
                <a:latin typeface="黑体" panose="02010609060101010101" pitchFamily="49" charset="-122"/>
                <a:ea typeface="黑体" panose="02010609060101010101" pitchFamily="49" charset="-122"/>
              </a:rPr>
              <a:t>Adaboost</a:t>
            </a:r>
            <a:r>
              <a:rPr lang="zh-CN" altLang="en-US" b="1" dirty="0">
                <a:latin typeface="黑体" panose="02010609060101010101" pitchFamily="49" charset="-122"/>
                <a:ea typeface="黑体" panose="02010609060101010101" pitchFamily="49" charset="-122"/>
              </a:rPr>
              <a:t>学习算法</a:t>
            </a:r>
            <a:endParaRPr lang="en-US" altLang="zh-CN"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en-US" altLang="zh-CN" sz="2800" b="1" dirty="0">
                <a:latin typeface="黑体" panose="02010609060101010101" pitchFamily="49" charset="-122"/>
                <a:ea typeface="黑体" panose="02010609060101010101" pitchFamily="49" charset="-122"/>
              </a:rPr>
              <a:t>Boosting</a:t>
            </a:r>
            <a:r>
              <a:rPr lang="zh-CN" altLang="en-US" sz="2800" b="1" dirty="0" smtClean="0">
                <a:latin typeface="黑体" panose="02010609060101010101" pitchFamily="49" charset="-122"/>
                <a:ea typeface="黑体" panose="02010609060101010101" pitchFamily="49" charset="-122"/>
              </a:rPr>
              <a:t>过程示例</a:t>
            </a:r>
            <a:endParaRPr lang="en-US" altLang="zh-CN" sz="2800" b="1" dirty="0">
              <a:latin typeface="黑体" panose="02010609060101010101" pitchFamily="49" charset="-122"/>
              <a:ea typeface="黑体" panose="02010609060101010101" pitchFamily="49" charset="-122"/>
            </a:endParaRPr>
          </a:p>
          <a:p>
            <a:pPr marL="914400" lvl="2" indent="0">
              <a:buNone/>
            </a:pPr>
            <a:endParaRPr lang="en-US" altLang="zh-CN" sz="1800" dirty="0">
              <a:solidFill>
                <a:prstClr val="black"/>
              </a:solidFill>
              <a:latin typeface="+mn-ea"/>
            </a:endParaRPr>
          </a:p>
          <a:p>
            <a:pPr marL="914400" lvl="2" indent="0">
              <a:buNone/>
            </a:pPr>
            <a:endParaRPr lang="zh-CN" altLang="en-US" sz="2000" dirty="0">
              <a:latin typeface="+mn-ea"/>
            </a:endParaRPr>
          </a:p>
        </p:txBody>
      </p:sp>
      <p:pic>
        <p:nvPicPr>
          <p:cNvPr id="4" name="Picture 1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89875" y="2593976"/>
            <a:ext cx="3835400" cy="3643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Line 13"/>
          <p:cNvSpPr>
            <a:spLocks noChangeShapeType="1"/>
          </p:cNvSpPr>
          <p:nvPr/>
        </p:nvSpPr>
        <p:spPr bwMode="auto">
          <a:xfrm flipV="1">
            <a:off x="4708962" y="4187825"/>
            <a:ext cx="3227388" cy="381000"/>
          </a:xfrm>
          <a:prstGeom prst="line">
            <a:avLst/>
          </a:prstGeom>
          <a:noFill/>
          <a:ln w="25400">
            <a:solidFill>
              <a:schemeClr val="tx1"/>
            </a:solidFill>
            <a:prstDash val="dash"/>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6" name="Text Box 14"/>
          <p:cNvSpPr txBox="1">
            <a:spLocks noChangeArrowheads="1"/>
          </p:cNvSpPr>
          <p:nvPr/>
        </p:nvSpPr>
        <p:spPr bwMode="auto">
          <a:xfrm>
            <a:off x="1505631" y="3544889"/>
            <a:ext cx="12298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gn="l">
              <a:defRPr kumimoji="1">
                <a:solidFill>
                  <a:schemeClr val="tx1"/>
                </a:solidFill>
                <a:latin typeface="Arial" panose="020B0604020202020204" pitchFamily="34" charset="0"/>
                <a:ea typeface="PMingLiU" panose="02020500000000000000" pitchFamily="18" charset="-120"/>
              </a:defRPr>
            </a:lvl1pPr>
            <a:lvl2pPr marL="742950" indent="-285750" algn="l">
              <a:defRPr kumimoji="1">
                <a:solidFill>
                  <a:schemeClr val="tx1"/>
                </a:solidFill>
                <a:latin typeface="Arial" panose="020B0604020202020204" pitchFamily="34" charset="0"/>
                <a:ea typeface="PMingLiU" panose="02020500000000000000" pitchFamily="18" charset="-120"/>
              </a:defRPr>
            </a:lvl2pPr>
            <a:lvl3pPr marL="1143000" indent="-228600" algn="l">
              <a:defRPr kumimoji="1">
                <a:solidFill>
                  <a:schemeClr val="tx1"/>
                </a:solidFill>
                <a:latin typeface="Arial" panose="020B0604020202020204" pitchFamily="34" charset="0"/>
                <a:ea typeface="PMingLiU" panose="02020500000000000000" pitchFamily="18" charset="-120"/>
              </a:defRPr>
            </a:lvl3pPr>
            <a:lvl4pPr marL="1600200" indent="-228600" algn="l">
              <a:defRPr kumimoji="1">
                <a:solidFill>
                  <a:schemeClr val="tx1"/>
                </a:solidFill>
                <a:latin typeface="Arial" panose="020B0604020202020204" pitchFamily="34" charset="0"/>
                <a:ea typeface="PMingLiU" panose="02020500000000000000" pitchFamily="18" charset="-120"/>
              </a:defRPr>
            </a:lvl4pPr>
            <a:lvl5pPr marL="2057400" indent="-228600" algn="l">
              <a:defRPr kumimoji="1">
                <a:solidFill>
                  <a:schemeClr val="tx1"/>
                </a:solidFill>
                <a:latin typeface="Arial" panose="020B0604020202020204" pitchFamily="34" charset="0"/>
                <a:ea typeface="PMingLiU"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pPr algn="ctr" eaLnBrk="0" hangingPunct="0"/>
            <a:r>
              <a:rPr kumimoji="0" lang="zh-CN" altLang="en-US" b="1" dirty="0" smtClean="0">
                <a:latin typeface="Times New Roman" panose="02020603050405020304" pitchFamily="18" charset="0"/>
                <a:cs typeface="Arial" panose="020B0604020202020204" pitchFamily="34" charset="0"/>
              </a:rPr>
              <a:t>弱学习器</a:t>
            </a:r>
            <a:r>
              <a:rPr kumimoji="0" lang="en-US" altLang="zh-TW" b="1" dirty="0" smtClean="0">
                <a:latin typeface="Times New Roman" panose="02020603050405020304" pitchFamily="18" charset="0"/>
                <a:cs typeface="Arial" panose="020B0604020202020204" pitchFamily="34" charset="0"/>
              </a:rPr>
              <a:t>1</a:t>
            </a:r>
            <a:endParaRPr kumimoji="0" lang="en-US" altLang="zh-TW" b="1" dirty="0">
              <a:latin typeface="Times New Roman" panose="02020603050405020304" pitchFamily="18" charset="0"/>
              <a:cs typeface="Arial" panose="020B0604020202020204" pitchFamily="34" charset="0"/>
            </a:endParaRPr>
          </a:p>
        </p:txBody>
      </p:sp>
      <p:cxnSp>
        <p:nvCxnSpPr>
          <p:cNvPr id="7" name="AutoShape 15"/>
          <p:cNvCxnSpPr>
            <a:cxnSpLocks noChangeShapeType="1"/>
            <a:stCxn id="6" idx="3"/>
            <a:endCxn id="5" idx="0"/>
          </p:cNvCxnSpPr>
          <p:nvPr/>
        </p:nvCxnSpPr>
        <p:spPr bwMode="auto">
          <a:xfrm>
            <a:off x="2735455" y="3729555"/>
            <a:ext cx="1973507" cy="839270"/>
          </a:xfrm>
          <a:prstGeom prst="straightConnector1">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500"/>
                            </p:stCondLst>
                            <p:childTnLst>
                              <p:par>
                                <p:cTn id="14" presetID="12" presetClass="entr" presetSubtype="8" fill="hold" grpId="0" nodeType="afterEffect">
                                  <p:stCondLst>
                                    <p:cond delay="1500"/>
                                  </p:stCondLst>
                                  <p:childTnLst>
                                    <p:set>
                                      <p:cBhvr>
                                        <p:cTn id="15" dur="1" fill="hold">
                                          <p:stCondLst>
                                            <p:cond delay="0"/>
                                          </p:stCondLst>
                                        </p:cTn>
                                        <p:tgtEl>
                                          <p:spTgt spid="6"/>
                                        </p:tgtEl>
                                        <p:attrNameLst>
                                          <p:attrName>style.visibility</p:attrName>
                                        </p:attrNameLst>
                                      </p:cBhvr>
                                      <p:to>
                                        <p:strVal val="visible"/>
                                      </p:to>
                                    </p:set>
                                    <p:animEffect transition="in" filter="slide(fromLeft)">
                                      <p:cBhvr>
                                        <p:cTn id="16" dur="500"/>
                                        <p:tgtEl>
                                          <p:spTgt spid="6"/>
                                        </p:tgtEl>
                                      </p:cBhvr>
                                    </p:animEffect>
                                  </p:childTnLst>
                                </p:cTn>
                              </p:par>
                            </p:childTnLst>
                          </p:cTn>
                        </p:par>
                        <p:par>
                          <p:cTn id="17" fill="hold">
                            <p:stCondLst>
                              <p:cond delay="2500"/>
                            </p:stCondLst>
                            <p:childTnLst>
                              <p:par>
                                <p:cTn id="18" presetID="22" presetClass="entr" presetSubtype="8" fill="hold" nodeType="afterEffect">
                                  <p:stCondLst>
                                    <p:cond delay="150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en-US" altLang="zh-CN" b="1" dirty="0" err="1">
                <a:latin typeface="黑体" panose="02010609060101010101" pitchFamily="49" charset="-122"/>
                <a:ea typeface="黑体" panose="02010609060101010101" pitchFamily="49" charset="-122"/>
              </a:rPr>
              <a:t>Adaboost</a:t>
            </a:r>
            <a:r>
              <a:rPr lang="zh-CN" altLang="en-US" b="1" dirty="0">
                <a:latin typeface="黑体" panose="02010609060101010101" pitchFamily="49" charset="-122"/>
                <a:ea typeface="黑体" panose="02010609060101010101" pitchFamily="49" charset="-122"/>
              </a:rPr>
              <a:t>学习算法</a:t>
            </a:r>
            <a:endParaRPr lang="en-US" altLang="zh-CN"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en-US" altLang="zh-CN" sz="2800" b="1" dirty="0">
                <a:latin typeface="黑体" panose="02010609060101010101" pitchFamily="49" charset="-122"/>
                <a:ea typeface="黑体" panose="02010609060101010101" pitchFamily="49" charset="-122"/>
              </a:rPr>
              <a:t>Boosting</a:t>
            </a:r>
            <a:r>
              <a:rPr lang="zh-CN" altLang="en-US" sz="2800" b="1" dirty="0" smtClean="0">
                <a:latin typeface="黑体" panose="02010609060101010101" pitchFamily="49" charset="-122"/>
                <a:ea typeface="黑体" panose="02010609060101010101" pitchFamily="49" charset="-122"/>
              </a:rPr>
              <a:t>过程示例</a:t>
            </a:r>
            <a:endParaRPr lang="en-US" altLang="zh-CN" sz="2800" b="1" dirty="0">
              <a:latin typeface="黑体" panose="02010609060101010101" pitchFamily="49" charset="-122"/>
              <a:ea typeface="黑体" panose="02010609060101010101" pitchFamily="49" charset="-122"/>
            </a:endParaRPr>
          </a:p>
          <a:p>
            <a:pPr marL="914400" lvl="2" indent="0">
              <a:buNone/>
            </a:pPr>
            <a:endParaRPr lang="en-US" altLang="zh-CN" sz="1800" dirty="0">
              <a:solidFill>
                <a:prstClr val="black"/>
              </a:solidFill>
              <a:latin typeface="+mn-ea"/>
            </a:endParaRPr>
          </a:p>
          <a:p>
            <a:pPr marL="914400" lvl="2" indent="0">
              <a:buNone/>
            </a:pPr>
            <a:endParaRPr lang="zh-CN" altLang="en-US" sz="2000" dirty="0">
              <a:latin typeface="+mn-ea"/>
            </a:endParaRPr>
          </a:p>
        </p:txBody>
      </p:sp>
      <p:pic>
        <p:nvPicPr>
          <p:cNvPr id="8"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409158" y="2593976"/>
            <a:ext cx="3835400" cy="3643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Box 33"/>
          <p:cNvSpPr txBox="1">
            <a:spLocks noChangeArrowheads="1"/>
          </p:cNvSpPr>
          <p:nvPr/>
        </p:nvSpPr>
        <p:spPr bwMode="auto">
          <a:xfrm>
            <a:off x="2051720" y="385175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gn="l">
              <a:defRPr kumimoji="1">
                <a:solidFill>
                  <a:schemeClr val="tx1"/>
                </a:solidFill>
                <a:latin typeface="Arial" panose="020B0604020202020204" pitchFamily="34" charset="0"/>
                <a:ea typeface="PMingLiU" panose="02020500000000000000" pitchFamily="18" charset="-120"/>
              </a:defRPr>
            </a:lvl1pPr>
            <a:lvl2pPr marL="742950" indent="-285750" algn="l">
              <a:defRPr kumimoji="1">
                <a:solidFill>
                  <a:schemeClr val="tx1"/>
                </a:solidFill>
                <a:latin typeface="Arial" panose="020B0604020202020204" pitchFamily="34" charset="0"/>
                <a:ea typeface="PMingLiU" panose="02020500000000000000" pitchFamily="18" charset="-120"/>
              </a:defRPr>
            </a:lvl2pPr>
            <a:lvl3pPr marL="1143000" indent="-228600" algn="l">
              <a:defRPr kumimoji="1">
                <a:solidFill>
                  <a:schemeClr val="tx1"/>
                </a:solidFill>
                <a:latin typeface="Arial" panose="020B0604020202020204" pitchFamily="34" charset="0"/>
                <a:ea typeface="PMingLiU" panose="02020500000000000000" pitchFamily="18" charset="-120"/>
              </a:defRPr>
            </a:lvl3pPr>
            <a:lvl4pPr marL="1600200" indent="-228600" algn="l">
              <a:defRPr kumimoji="1">
                <a:solidFill>
                  <a:schemeClr val="tx1"/>
                </a:solidFill>
                <a:latin typeface="Arial" panose="020B0604020202020204" pitchFamily="34" charset="0"/>
                <a:ea typeface="PMingLiU" panose="02020500000000000000" pitchFamily="18" charset="-120"/>
              </a:defRPr>
            </a:lvl4pPr>
            <a:lvl5pPr marL="2057400" indent="-228600" algn="l">
              <a:defRPr kumimoji="1">
                <a:solidFill>
                  <a:schemeClr val="tx1"/>
                </a:solidFill>
                <a:latin typeface="Arial" panose="020B0604020202020204" pitchFamily="34" charset="0"/>
                <a:ea typeface="PMingLiU"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pPr eaLnBrk="0" hangingPunct="0"/>
            <a:r>
              <a:rPr kumimoji="0" lang="zh-CN" altLang="en-US" b="1" dirty="0" smtClean="0">
                <a:latin typeface="Times New Roman" panose="02020603050405020304" pitchFamily="18" charset="0"/>
                <a:cs typeface="Arial" panose="020B0604020202020204" pitchFamily="34" charset="0"/>
              </a:rPr>
              <a:t>权重增加</a:t>
            </a:r>
            <a:endParaRPr kumimoji="0" lang="en-US" altLang="zh-TW" b="1" dirty="0">
              <a:latin typeface="Times New Roman" panose="02020603050405020304" pitchFamily="18" charset="0"/>
              <a:cs typeface="Arial" panose="020B0604020202020204" pitchFamily="34" charset="0"/>
            </a:endParaRPr>
          </a:p>
        </p:txBody>
      </p:sp>
      <p:sp>
        <p:nvSpPr>
          <p:cNvPr id="10" name="Line 38"/>
          <p:cNvSpPr>
            <a:spLocks noChangeShapeType="1"/>
          </p:cNvSpPr>
          <p:nvPr/>
        </p:nvSpPr>
        <p:spPr bwMode="auto">
          <a:xfrm flipV="1">
            <a:off x="3294733" y="3106738"/>
            <a:ext cx="3276600" cy="9144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 name="Line 40"/>
          <p:cNvSpPr>
            <a:spLocks noChangeShapeType="1"/>
          </p:cNvSpPr>
          <p:nvPr/>
        </p:nvSpPr>
        <p:spPr bwMode="auto">
          <a:xfrm>
            <a:off x="3294733" y="4021138"/>
            <a:ext cx="1905000" cy="14478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 name="Line 39"/>
          <p:cNvSpPr>
            <a:spLocks noChangeShapeType="1"/>
          </p:cNvSpPr>
          <p:nvPr/>
        </p:nvSpPr>
        <p:spPr bwMode="auto">
          <a:xfrm flipV="1">
            <a:off x="3294733" y="3868738"/>
            <a:ext cx="3962400" cy="1524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 name="Line 13"/>
          <p:cNvSpPr>
            <a:spLocks noChangeShapeType="1"/>
          </p:cNvSpPr>
          <p:nvPr/>
        </p:nvSpPr>
        <p:spPr bwMode="auto">
          <a:xfrm flipV="1">
            <a:off x="4728245" y="4187825"/>
            <a:ext cx="3227388" cy="381000"/>
          </a:xfrm>
          <a:prstGeom prst="line">
            <a:avLst/>
          </a:prstGeom>
          <a:noFill/>
          <a:ln w="25400">
            <a:solidFill>
              <a:schemeClr val="tx1"/>
            </a:solidFill>
            <a:prstDash val="dash"/>
            <a:round/>
          </a:ln>
          <a:extLst>
            <a:ext uri="{909E8E84-426E-40DD-AFC4-6F175D3DCCD1}">
              <a14:hiddenFill xmlns:a14="http://schemas.microsoft.com/office/drawing/2010/main">
                <a:noFill/>
              </a14:hiddenFill>
            </a:ext>
          </a:extLst>
        </p:spPr>
        <p:txBody>
          <a:bodyPr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righ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right)">
                                      <p:cBhvr>
                                        <p:cTn id="10" dur="500"/>
                                        <p:tgtEl>
                                          <p:spTgt spid="12"/>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right)">
                                      <p:cBhvr>
                                        <p:cTn id="13" dur="500"/>
                                        <p:tgtEl>
                                          <p:spTgt spid="11"/>
                                        </p:tgtEl>
                                      </p:cBhvr>
                                    </p:animEffect>
                                  </p:childTnLst>
                                </p:cTn>
                              </p:par>
                            </p:childTnLst>
                          </p:cTn>
                        </p:par>
                        <p:par>
                          <p:cTn id="14" fill="hold">
                            <p:stCondLst>
                              <p:cond delay="500"/>
                            </p:stCondLst>
                            <p:childTnLst>
                              <p:par>
                                <p:cTn id="15" presetID="12" presetClass="entr" presetSubtype="2" fill="hold" grpId="0" nodeType="afterEffect">
                                  <p:stCondLst>
                                    <p:cond delay="1500"/>
                                  </p:stCondLst>
                                  <p:childTnLst>
                                    <p:set>
                                      <p:cBhvr>
                                        <p:cTn id="16" dur="1" fill="hold">
                                          <p:stCondLst>
                                            <p:cond delay="0"/>
                                          </p:stCondLst>
                                        </p:cTn>
                                        <p:tgtEl>
                                          <p:spTgt spid="9"/>
                                        </p:tgtEl>
                                        <p:attrNameLst>
                                          <p:attrName>style.visibility</p:attrName>
                                        </p:attrNameLst>
                                      </p:cBhvr>
                                      <p:to>
                                        <p:strVal val="visible"/>
                                      </p:to>
                                    </p:set>
                                    <p:animEffect transition="in" filter="slide(fromRight)">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ldLvl="0" animBg="1"/>
      <p:bldP spid="11" grpId="0" bldLvl="0" animBg="1"/>
      <p:bldP spid="12" grpId="0" bldLvl="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en-US" altLang="zh-CN" b="1" dirty="0" err="1">
                <a:latin typeface="黑体" panose="02010609060101010101" pitchFamily="49" charset="-122"/>
                <a:ea typeface="黑体" panose="02010609060101010101" pitchFamily="49" charset="-122"/>
              </a:rPr>
              <a:t>Adaboost</a:t>
            </a:r>
            <a:r>
              <a:rPr lang="zh-CN" altLang="en-US" b="1" dirty="0">
                <a:latin typeface="黑体" panose="02010609060101010101" pitchFamily="49" charset="-122"/>
                <a:ea typeface="黑体" panose="02010609060101010101" pitchFamily="49" charset="-122"/>
              </a:rPr>
              <a:t>学习算法</a:t>
            </a:r>
            <a:endParaRPr lang="en-US" altLang="zh-CN"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en-US" altLang="zh-CN" sz="2800" b="1" dirty="0">
                <a:latin typeface="黑体" panose="02010609060101010101" pitchFamily="49" charset="-122"/>
                <a:ea typeface="黑体" panose="02010609060101010101" pitchFamily="49" charset="-122"/>
              </a:rPr>
              <a:t>Boosting</a:t>
            </a:r>
            <a:r>
              <a:rPr lang="zh-CN" altLang="en-US" sz="2800" b="1" dirty="0" smtClean="0">
                <a:latin typeface="黑体" panose="02010609060101010101" pitchFamily="49" charset="-122"/>
                <a:ea typeface="黑体" panose="02010609060101010101" pitchFamily="49" charset="-122"/>
              </a:rPr>
              <a:t>过程示例</a:t>
            </a:r>
            <a:endParaRPr lang="en-US" altLang="zh-CN" sz="2800" b="1" dirty="0">
              <a:latin typeface="黑体" panose="02010609060101010101" pitchFamily="49" charset="-122"/>
              <a:ea typeface="黑体" panose="02010609060101010101" pitchFamily="49" charset="-122"/>
            </a:endParaRPr>
          </a:p>
          <a:p>
            <a:pPr marL="914400" lvl="2" indent="0">
              <a:buNone/>
            </a:pPr>
            <a:endParaRPr lang="en-US" altLang="zh-CN" sz="1800" dirty="0">
              <a:solidFill>
                <a:prstClr val="black"/>
              </a:solidFill>
              <a:latin typeface="+mn-ea"/>
            </a:endParaRPr>
          </a:p>
          <a:p>
            <a:pPr marL="914400" lvl="2" indent="0">
              <a:buNone/>
            </a:pPr>
            <a:endParaRPr lang="zh-CN" altLang="en-US" sz="2000" dirty="0">
              <a:latin typeface="+mn-ea"/>
            </a:endParaRPr>
          </a:p>
        </p:txBody>
      </p:sp>
      <p:pic>
        <p:nvPicPr>
          <p:cNvPr id="4"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409008" y="2593976"/>
            <a:ext cx="3835400" cy="3643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Line 12"/>
          <p:cNvSpPr>
            <a:spLocks noChangeShapeType="1"/>
          </p:cNvSpPr>
          <p:nvPr/>
        </p:nvSpPr>
        <p:spPr bwMode="auto">
          <a:xfrm flipH="1" flipV="1">
            <a:off x="6379095" y="2757488"/>
            <a:ext cx="838200" cy="3048000"/>
          </a:xfrm>
          <a:prstGeom prst="line">
            <a:avLst/>
          </a:prstGeom>
          <a:noFill/>
          <a:ln w="25400">
            <a:solidFill>
              <a:schemeClr val="tx1"/>
            </a:solidFill>
            <a:prstDash val="dash"/>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6" name="Text Box 13"/>
          <p:cNvSpPr txBox="1">
            <a:spLocks noChangeArrowheads="1"/>
          </p:cNvSpPr>
          <p:nvPr/>
        </p:nvSpPr>
        <p:spPr bwMode="auto">
          <a:xfrm>
            <a:off x="2399478" y="4787860"/>
            <a:ext cx="12298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gn="l">
              <a:defRPr kumimoji="1">
                <a:solidFill>
                  <a:schemeClr val="tx1"/>
                </a:solidFill>
                <a:latin typeface="Arial" panose="020B0604020202020204" pitchFamily="34" charset="0"/>
                <a:ea typeface="PMingLiU" panose="02020500000000000000" pitchFamily="18" charset="-120"/>
              </a:defRPr>
            </a:lvl1pPr>
            <a:lvl2pPr marL="742950" indent="-285750" algn="l">
              <a:defRPr kumimoji="1">
                <a:solidFill>
                  <a:schemeClr val="tx1"/>
                </a:solidFill>
                <a:latin typeface="Arial" panose="020B0604020202020204" pitchFamily="34" charset="0"/>
                <a:ea typeface="PMingLiU" panose="02020500000000000000" pitchFamily="18" charset="-120"/>
              </a:defRPr>
            </a:lvl2pPr>
            <a:lvl3pPr marL="1143000" indent="-228600" algn="l">
              <a:defRPr kumimoji="1">
                <a:solidFill>
                  <a:schemeClr val="tx1"/>
                </a:solidFill>
                <a:latin typeface="Arial" panose="020B0604020202020204" pitchFamily="34" charset="0"/>
                <a:ea typeface="PMingLiU" panose="02020500000000000000" pitchFamily="18" charset="-120"/>
              </a:defRPr>
            </a:lvl3pPr>
            <a:lvl4pPr marL="1600200" indent="-228600" algn="l">
              <a:defRPr kumimoji="1">
                <a:solidFill>
                  <a:schemeClr val="tx1"/>
                </a:solidFill>
                <a:latin typeface="Arial" panose="020B0604020202020204" pitchFamily="34" charset="0"/>
                <a:ea typeface="PMingLiU" panose="02020500000000000000" pitchFamily="18" charset="-120"/>
              </a:defRPr>
            </a:lvl4pPr>
            <a:lvl5pPr marL="2057400" indent="-228600" algn="l">
              <a:defRPr kumimoji="1">
                <a:solidFill>
                  <a:schemeClr val="tx1"/>
                </a:solidFill>
                <a:latin typeface="Arial" panose="020B0604020202020204" pitchFamily="34" charset="0"/>
                <a:ea typeface="PMingLiU"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pPr algn="ctr" eaLnBrk="0" hangingPunct="0"/>
            <a:r>
              <a:rPr kumimoji="0" lang="zh-CN" altLang="en-US" b="1" dirty="0" smtClean="0">
                <a:latin typeface="Times New Roman" panose="02020603050405020304" pitchFamily="18" charset="0"/>
                <a:cs typeface="Arial" panose="020B0604020202020204" pitchFamily="34" charset="0"/>
              </a:rPr>
              <a:t>弱学习器</a:t>
            </a:r>
            <a:r>
              <a:rPr kumimoji="0" lang="en-US" altLang="zh-CN" b="1" dirty="0" smtClean="0">
                <a:latin typeface="Times New Roman" panose="02020603050405020304" pitchFamily="18" charset="0"/>
                <a:cs typeface="Arial" panose="020B0604020202020204" pitchFamily="34" charset="0"/>
              </a:rPr>
              <a:t>2</a:t>
            </a:r>
            <a:endParaRPr kumimoji="0" lang="en-US" altLang="zh-TW" b="1" dirty="0">
              <a:latin typeface="Times New Roman" panose="02020603050405020304" pitchFamily="18" charset="0"/>
              <a:cs typeface="Arial" panose="020B0604020202020204" pitchFamily="34" charset="0"/>
            </a:endParaRPr>
          </a:p>
        </p:txBody>
      </p:sp>
      <p:sp>
        <p:nvSpPr>
          <p:cNvPr id="7" name="Line 19"/>
          <p:cNvSpPr>
            <a:spLocks noChangeShapeType="1"/>
          </p:cNvSpPr>
          <p:nvPr/>
        </p:nvSpPr>
        <p:spPr bwMode="auto">
          <a:xfrm flipV="1">
            <a:off x="3635895" y="4357688"/>
            <a:ext cx="3048000" cy="6096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150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2000"/>
                            </p:stCondLst>
                            <p:childTnLst>
                              <p:par>
                                <p:cTn id="9" presetID="12" presetClass="entr" presetSubtype="8" fill="hold" grpId="0" nodeType="afterEffect">
                                  <p:stCondLst>
                                    <p:cond delay="1500"/>
                                  </p:stCondLst>
                                  <p:childTnLst>
                                    <p:set>
                                      <p:cBhvr>
                                        <p:cTn id="10" dur="1" fill="hold">
                                          <p:stCondLst>
                                            <p:cond delay="0"/>
                                          </p:stCondLst>
                                        </p:cTn>
                                        <p:tgtEl>
                                          <p:spTgt spid="6"/>
                                        </p:tgtEl>
                                        <p:attrNameLst>
                                          <p:attrName>style.visibility</p:attrName>
                                        </p:attrNameLst>
                                      </p:cBhvr>
                                      <p:to>
                                        <p:strVal val="visible"/>
                                      </p:to>
                                    </p:set>
                                    <p:animEffect transition="in" filter="slide(fromLeft)">
                                      <p:cBhvr>
                                        <p:cTn id="11" dur="500"/>
                                        <p:tgtEl>
                                          <p:spTgt spid="6"/>
                                        </p:tgtEl>
                                      </p:cBhvr>
                                    </p:animEffect>
                                  </p:childTnLst>
                                </p:cTn>
                              </p:par>
                            </p:childTnLst>
                          </p:cTn>
                        </p:par>
                        <p:par>
                          <p:cTn id="12" fill="hold">
                            <p:stCondLst>
                              <p:cond delay="4000"/>
                            </p:stCondLst>
                            <p:childTnLst>
                              <p:par>
                                <p:cTn id="13" presetID="22" presetClass="entr" presetSubtype="4" fill="hold" grpId="0" nodeType="afterEffect">
                                  <p:stCondLst>
                                    <p:cond delay="150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7" grpId="0" bldLvl="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en-US" altLang="zh-CN" b="1" dirty="0" err="1">
                <a:latin typeface="黑体" panose="02010609060101010101" pitchFamily="49" charset="-122"/>
                <a:ea typeface="黑体" panose="02010609060101010101" pitchFamily="49" charset="-122"/>
              </a:rPr>
              <a:t>Adaboost</a:t>
            </a:r>
            <a:r>
              <a:rPr lang="zh-CN" altLang="en-US" b="1" dirty="0">
                <a:latin typeface="黑体" panose="02010609060101010101" pitchFamily="49" charset="-122"/>
                <a:ea typeface="黑体" panose="02010609060101010101" pitchFamily="49" charset="-122"/>
              </a:rPr>
              <a:t>学习算法</a:t>
            </a:r>
            <a:endParaRPr lang="en-US" altLang="zh-CN"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en-US" altLang="zh-CN" sz="2800" b="1" dirty="0">
                <a:latin typeface="黑体" panose="02010609060101010101" pitchFamily="49" charset="-122"/>
                <a:ea typeface="黑体" panose="02010609060101010101" pitchFamily="49" charset="-122"/>
              </a:rPr>
              <a:t>Boosting</a:t>
            </a:r>
            <a:r>
              <a:rPr lang="zh-CN" altLang="en-US" sz="2800" b="1" dirty="0" smtClean="0">
                <a:latin typeface="黑体" panose="02010609060101010101" pitchFamily="49" charset="-122"/>
                <a:ea typeface="黑体" panose="02010609060101010101" pitchFamily="49" charset="-122"/>
              </a:rPr>
              <a:t>过程示例</a:t>
            </a:r>
            <a:endParaRPr lang="en-US" altLang="zh-CN" sz="2800" b="1" dirty="0">
              <a:latin typeface="黑体" panose="02010609060101010101" pitchFamily="49" charset="-122"/>
              <a:ea typeface="黑体" panose="02010609060101010101" pitchFamily="49" charset="-122"/>
            </a:endParaRPr>
          </a:p>
          <a:p>
            <a:pPr marL="914400" lvl="2" indent="0">
              <a:buNone/>
            </a:pPr>
            <a:endParaRPr lang="en-US" altLang="zh-CN" sz="1800" dirty="0">
              <a:solidFill>
                <a:prstClr val="black"/>
              </a:solidFill>
              <a:latin typeface="+mn-ea"/>
            </a:endParaRPr>
          </a:p>
          <a:p>
            <a:pPr marL="914400" lvl="2" indent="0">
              <a:buNone/>
            </a:pPr>
            <a:endParaRPr lang="zh-CN" altLang="en-US" sz="2000" dirty="0">
              <a:latin typeface="+mn-ea"/>
            </a:endParaRPr>
          </a:p>
        </p:txBody>
      </p:sp>
      <p:pic>
        <p:nvPicPr>
          <p:cNvPr id="4"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408835" y="2593976"/>
            <a:ext cx="3835400" cy="3643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Line 12"/>
          <p:cNvSpPr>
            <a:spLocks noChangeShapeType="1"/>
          </p:cNvSpPr>
          <p:nvPr/>
        </p:nvSpPr>
        <p:spPr bwMode="auto">
          <a:xfrm flipH="1" flipV="1">
            <a:off x="6378922" y="2757488"/>
            <a:ext cx="838200" cy="3048000"/>
          </a:xfrm>
          <a:prstGeom prst="line">
            <a:avLst/>
          </a:prstGeom>
          <a:noFill/>
          <a:ln w="25400">
            <a:solidFill>
              <a:schemeClr val="tx1"/>
            </a:solidFill>
            <a:prstDash val="dash"/>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6" name="Text Box 15"/>
          <p:cNvSpPr txBox="1">
            <a:spLocks noChangeArrowheads="1"/>
          </p:cNvSpPr>
          <p:nvPr/>
        </p:nvSpPr>
        <p:spPr bwMode="auto">
          <a:xfrm>
            <a:off x="2411760" y="3779748"/>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gn="l">
              <a:defRPr kumimoji="1">
                <a:solidFill>
                  <a:schemeClr val="tx1"/>
                </a:solidFill>
                <a:latin typeface="Arial" panose="020B0604020202020204" pitchFamily="34" charset="0"/>
                <a:ea typeface="PMingLiU" panose="02020500000000000000" pitchFamily="18" charset="-120"/>
              </a:defRPr>
            </a:lvl1pPr>
            <a:lvl2pPr marL="742950" indent="-285750" algn="l">
              <a:defRPr kumimoji="1">
                <a:solidFill>
                  <a:schemeClr val="tx1"/>
                </a:solidFill>
                <a:latin typeface="Arial" panose="020B0604020202020204" pitchFamily="34" charset="0"/>
                <a:ea typeface="PMingLiU" panose="02020500000000000000" pitchFamily="18" charset="-120"/>
              </a:defRPr>
            </a:lvl2pPr>
            <a:lvl3pPr marL="1143000" indent="-228600" algn="l">
              <a:defRPr kumimoji="1">
                <a:solidFill>
                  <a:schemeClr val="tx1"/>
                </a:solidFill>
                <a:latin typeface="Arial" panose="020B0604020202020204" pitchFamily="34" charset="0"/>
                <a:ea typeface="PMingLiU" panose="02020500000000000000" pitchFamily="18" charset="-120"/>
              </a:defRPr>
            </a:lvl3pPr>
            <a:lvl4pPr marL="1600200" indent="-228600" algn="l">
              <a:defRPr kumimoji="1">
                <a:solidFill>
                  <a:schemeClr val="tx1"/>
                </a:solidFill>
                <a:latin typeface="Arial" panose="020B0604020202020204" pitchFamily="34" charset="0"/>
                <a:ea typeface="PMingLiU" panose="02020500000000000000" pitchFamily="18" charset="-120"/>
              </a:defRPr>
            </a:lvl4pPr>
            <a:lvl5pPr marL="2057400" indent="-228600" algn="l">
              <a:defRPr kumimoji="1">
                <a:solidFill>
                  <a:schemeClr val="tx1"/>
                </a:solidFill>
                <a:latin typeface="Arial" panose="020B0604020202020204" pitchFamily="34" charset="0"/>
                <a:ea typeface="PMingLiU"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pPr eaLnBrk="0" hangingPunct="0"/>
            <a:r>
              <a:rPr kumimoji="0" lang="zh-CN" altLang="en-US" b="1" dirty="0" smtClean="0">
                <a:latin typeface="Times New Roman" panose="02020603050405020304" pitchFamily="18" charset="0"/>
                <a:cs typeface="Arial" panose="020B0604020202020204" pitchFamily="34" charset="0"/>
              </a:rPr>
              <a:t>权重增加</a:t>
            </a:r>
            <a:endParaRPr kumimoji="0" lang="en-US" altLang="zh-TW" b="1" dirty="0">
              <a:latin typeface="Times New Roman" panose="02020603050405020304" pitchFamily="18" charset="0"/>
              <a:cs typeface="Arial" panose="020B0604020202020204" pitchFamily="34" charset="0"/>
            </a:endParaRPr>
          </a:p>
        </p:txBody>
      </p:sp>
      <p:sp>
        <p:nvSpPr>
          <p:cNvPr id="7" name="Line 17"/>
          <p:cNvSpPr>
            <a:spLocks noChangeShapeType="1"/>
          </p:cNvSpPr>
          <p:nvPr/>
        </p:nvSpPr>
        <p:spPr bwMode="auto">
          <a:xfrm>
            <a:off x="3630960" y="3984625"/>
            <a:ext cx="2743200" cy="7620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 name="Line 18"/>
          <p:cNvSpPr>
            <a:spLocks noChangeShapeType="1"/>
          </p:cNvSpPr>
          <p:nvPr/>
        </p:nvSpPr>
        <p:spPr bwMode="auto">
          <a:xfrm>
            <a:off x="3630960" y="3984625"/>
            <a:ext cx="2819400" cy="16764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150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par>
                                <p:cTn id="8" presetID="22" presetClass="entr" presetSubtype="2" fill="hold" grpId="0" nodeType="withEffect">
                                  <p:stCondLst>
                                    <p:cond delay="1500"/>
                                  </p:stCondLst>
                                  <p:childTnLst>
                                    <p:set>
                                      <p:cBhvr>
                                        <p:cTn id="9" dur="1" fill="hold">
                                          <p:stCondLst>
                                            <p:cond delay="0"/>
                                          </p:stCondLst>
                                        </p:cTn>
                                        <p:tgtEl>
                                          <p:spTgt spid="8"/>
                                        </p:tgtEl>
                                        <p:attrNameLst>
                                          <p:attrName>style.visibility</p:attrName>
                                        </p:attrNameLst>
                                      </p:cBhvr>
                                      <p:to>
                                        <p:strVal val="visible"/>
                                      </p:to>
                                    </p:set>
                                    <p:animEffect transition="in" filter="wipe(right)">
                                      <p:cBhvr>
                                        <p:cTn id="10" dur="500"/>
                                        <p:tgtEl>
                                          <p:spTgt spid="8"/>
                                        </p:tgtEl>
                                      </p:cBhvr>
                                    </p:animEffect>
                                  </p:childTnLst>
                                </p:cTn>
                              </p:par>
                            </p:childTnLst>
                          </p:cTn>
                        </p:par>
                        <p:par>
                          <p:cTn id="11" fill="hold">
                            <p:stCondLst>
                              <p:cond delay="2000"/>
                            </p:stCondLst>
                            <p:childTnLst>
                              <p:par>
                                <p:cTn id="12" presetID="12" presetClass="entr" presetSubtype="2" fill="hold" grpId="0" nodeType="afterEffect">
                                  <p:stCondLst>
                                    <p:cond delay="1500"/>
                                  </p:stCondLst>
                                  <p:childTnLst>
                                    <p:set>
                                      <p:cBhvr>
                                        <p:cTn id="13" dur="1" fill="hold">
                                          <p:stCondLst>
                                            <p:cond delay="0"/>
                                          </p:stCondLst>
                                        </p:cTn>
                                        <p:tgtEl>
                                          <p:spTgt spid="6"/>
                                        </p:tgtEl>
                                        <p:attrNameLst>
                                          <p:attrName>style.visibility</p:attrName>
                                        </p:attrNameLst>
                                      </p:cBhvr>
                                      <p:to>
                                        <p:strVal val="visible"/>
                                      </p:to>
                                    </p:set>
                                    <p:animEffect transition="in" filter="slide(fromRight)">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ldLvl="0" animBg="1"/>
      <p:bldP spid="8" grpId="0" bldLvl="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en-US" altLang="zh-CN" b="1" dirty="0" err="1">
                <a:latin typeface="黑体" panose="02010609060101010101" pitchFamily="49" charset="-122"/>
                <a:ea typeface="黑体" panose="02010609060101010101" pitchFamily="49" charset="-122"/>
              </a:rPr>
              <a:t>Adaboost</a:t>
            </a:r>
            <a:r>
              <a:rPr lang="zh-CN" altLang="en-US" b="1" dirty="0">
                <a:latin typeface="黑体" panose="02010609060101010101" pitchFamily="49" charset="-122"/>
                <a:ea typeface="黑体" panose="02010609060101010101" pitchFamily="49" charset="-122"/>
              </a:rPr>
              <a:t>学习算法</a:t>
            </a:r>
            <a:endParaRPr lang="en-US" altLang="zh-CN"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en-US" altLang="zh-CN" sz="2800" b="1" dirty="0">
                <a:latin typeface="黑体" panose="02010609060101010101" pitchFamily="49" charset="-122"/>
                <a:ea typeface="黑体" panose="02010609060101010101" pitchFamily="49" charset="-122"/>
              </a:rPr>
              <a:t>Boosting</a:t>
            </a:r>
            <a:r>
              <a:rPr lang="zh-CN" altLang="en-US" sz="2800" b="1" dirty="0" smtClean="0">
                <a:latin typeface="黑体" panose="02010609060101010101" pitchFamily="49" charset="-122"/>
                <a:ea typeface="黑体" panose="02010609060101010101" pitchFamily="49" charset="-122"/>
              </a:rPr>
              <a:t>过程示例</a:t>
            </a:r>
            <a:endParaRPr lang="en-US" altLang="zh-CN" sz="2800" b="1" dirty="0">
              <a:latin typeface="黑体" panose="02010609060101010101" pitchFamily="49" charset="-122"/>
              <a:ea typeface="黑体" panose="02010609060101010101" pitchFamily="49" charset="-122"/>
            </a:endParaRPr>
          </a:p>
          <a:p>
            <a:pPr marL="914400" lvl="2" indent="0">
              <a:buNone/>
            </a:pPr>
            <a:endParaRPr lang="en-US" altLang="zh-CN" sz="1800" dirty="0">
              <a:solidFill>
                <a:prstClr val="black"/>
              </a:solidFill>
              <a:latin typeface="+mn-ea"/>
            </a:endParaRPr>
          </a:p>
          <a:p>
            <a:pPr marL="914400" lvl="2" indent="0">
              <a:buNone/>
            </a:pPr>
            <a:endParaRPr lang="zh-CN" altLang="en-US" sz="2000" dirty="0">
              <a:latin typeface="+mn-ea"/>
            </a:endParaRPr>
          </a:p>
        </p:txBody>
      </p:sp>
      <p:pic>
        <p:nvPicPr>
          <p:cNvPr id="4"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85608" y="2593976"/>
            <a:ext cx="3835400" cy="3643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Line 12"/>
          <p:cNvSpPr>
            <a:spLocks noChangeShapeType="1"/>
          </p:cNvSpPr>
          <p:nvPr/>
        </p:nvSpPr>
        <p:spPr bwMode="auto">
          <a:xfrm flipH="1" flipV="1">
            <a:off x="5834995" y="2852738"/>
            <a:ext cx="152400" cy="3124200"/>
          </a:xfrm>
          <a:prstGeom prst="line">
            <a:avLst/>
          </a:prstGeom>
          <a:noFill/>
          <a:ln w="25400">
            <a:solidFill>
              <a:schemeClr val="tx1"/>
            </a:solidFill>
            <a:prstDash val="dash"/>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6" name="Text Box 13"/>
          <p:cNvSpPr txBox="1">
            <a:spLocks noChangeArrowheads="1"/>
          </p:cNvSpPr>
          <p:nvPr/>
        </p:nvSpPr>
        <p:spPr bwMode="auto">
          <a:xfrm>
            <a:off x="2369728" y="4725144"/>
            <a:ext cx="12298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gn="l">
              <a:defRPr kumimoji="1">
                <a:solidFill>
                  <a:schemeClr val="tx1"/>
                </a:solidFill>
                <a:latin typeface="Arial" panose="020B0604020202020204" pitchFamily="34" charset="0"/>
                <a:ea typeface="PMingLiU" panose="02020500000000000000" pitchFamily="18" charset="-120"/>
              </a:defRPr>
            </a:lvl1pPr>
            <a:lvl2pPr marL="742950" indent="-285750" algn="l">
              <a:defRPr kumimoji="1">
                <a:solidFill>
                  <a:schemeClr val="tx1"/>
                </a:solidFill>
                <a:latin typeface="Arial" panose="020B0604020202020204" pitchFamily="34" charset="0"/>
                <a:ea typeface="PMingLiU" panose="02020500000000000000" pitchFamily="18" charset="-120"/>
              </a:defRPr>
            </a:lvl2pPr>
            <a:lvl3pPr marL="1143000" indent="-228600" algn="l">
              <a:defRPr kumimoji="1">
                <a:solidFill>
                  <a:schemeClr val="tx1"/>
                </a:solidFill>
                <a:latin typeface="Arial" panose="020B0604020202020204" pitchFamily="34" charset="0"/>
                <a:ea typeface="PMingLiU" panose="02020500000000000000" pitchFamily="18" charset="-120"/>
              </a:defRPr>
            </a:lvl3pPr>
            <a:lvl4pPr marL="1600200" indent="-228600" algn="l">
              <a:defRPr kumimoji="1">
                <a:solidFill>
                  <a:schemeClr val="tx1"/>
                </a:solidFill>
                <a:latin typeface="Arial" panose="020B0604020202020204" pitchFamily="34" charset="0"/>
                <a:ea typeface="PMingLiU" panose="02020500000000000000" pitchFamily="18" charset="-120"/>
              </a:defRPr>
            </a:lvl4pPr>
            <a:lvl5pPr marL="2057400" indent="-228600" algn="l">
              <a:defRPr kumimoji="1">
                <a:solidFill>
                  <a:schemeClr val="tx1"/>
                </a:solidFill>
                <a:latin typeface="Arial" panose="020B0604020202020204" pitchFamily="34" charset="0"/>
                <a:ea typeface="PMingLiU"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pPr algn="ctr" eaLnBrk="0" hangingPunct="0"/>
            <a:r>
              <a:rPr kumimoji="0" lang="zh-CN" altLang="en-US" b="1" dirty="0" smtClean="0">
                <a:latin typeface="Times New Roman" panose="02020603050405020304" pitchFamily="18" charset="0"/>
                <a:cs typeface="Arial" panose="020B0604020202020204" pitchFamily="34" charset="0"/>
              </a:rPr>
              <a:t>弱学习器</a:t>
            </a:r>
            <a:r>
              <a:rPr kumimoji="0" lang="en-US" altLang="zh-CN" b="1" dirty="0">
                <a:latin typeface="Times New Roman" panose="02020603050405020304" pitchFamily="18" charset="0"/>
                <a:cs typeface="Arial" panose="020B0604020202020204" pitchFamily="34" charset="0"/>
              </a:rPr>
              <a:t>3</a:t>
            </a:r>
            <a:endParaRPr kumimoji="0" lang="en-US" altLang="zh-TW" b="1" dirty="0">
              <a:latin typeface="Times New Roman" panose="02020603050405020304" pitchFamily="18" charset="0"/>
              <a:cs typeface="Arial" panose="020B0604020202020204" pitchFamily="34" charset="0"/>
            </a:endParaRPr>
          </a:p>
        </p:txBody>
      </p:sp>
      <p:sp>
        <p:nvSpPr>
          <p:cNvPr id="7" name="Line 18"/>
          <p:cNvSpPr>
            <a:spLocks noChangeShapeType="1"/>
          </p:cNvSpPr>
          <p:nvPr/>
        </p:nvSpPr>
        <p:spPr bwMode="auto">
          <a:xfrm flipV="1">
            <a:off x="3625195" y="4757738"/>
            <a:ext cx="2209800" cy="1524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150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2000"/>
                            </p:stCondLst>
                            <p:childTnLst>
                              <p:par>
                                <p:cTn id="9" presetID="12" presetClass="entr" presetSubtype="8" fill="hold" grpId="0" nodeType="afterEffect">
                                  <p:stCondLst>
                                    <p:cond delay="1500"/>
                                  </p:stCondLst>
                                  <p:childTnLst>
                                    <p:set>
                                      <p:cBhvr>
                                        <p:cTn id="10" dur="1" fill="hold">
                                          <p:stCondLst>
                                            <p:cond delay="0"/>
                                          </p:stCondLst>
                                        </p:cTn>
                                        <p:tgtEl>
                                          <p:spTgt spid="6"/>
                                        </p:tgtEl>
                                        <p:attrNameLst>
                                          <p:attrName>style.visibility</p:attrName>
                                        </p:attrNameLst>
                                      </p:cBhvr>
                                      <p:to>
                                        <p:strVal val="visible"/>
                                      </p:to>
                                    </p:set>
                                    <p:animEffect transition="in" filter="slide(fromLeft)">
                                      <p:cBhvr>
                                        <p:cTn id="11" dur="500"/>
                                        <p:tgtEl>
                                          <p:spTgt spid="6"/>
                                        </p:tgtEl>
                                      </p:cBhvr>
                                    </p:animEffect>
                                  </p:childTnLst>
                                </p:cTn>
                              </p:par>
                            </p:childTnLst>
                          </p:cTn>
                        </p:par>
                        <p:par>
                          <p:cTn id="12" fill="hold">
                            <p:stCondLst>
                              <p:cond delay="4000"/>
                            </p:stCondLst>
                            <p:childTnLst>
                              <p:par>
                                <p:cTn id="13" presetID="22" presetClass="entr" presetSubtype="8" fill="hold" grpId="0" nodeType="afterEffect">
                                  <p:stCondLst>
                                    <p:cond delay="150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7" grpId="0" bldLvl="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en-US" altLang="zh-CN" b="1" dirty="0" err="1">
                <a:latin typeface="黑体" panose="02010609060101010101" pitchFamily="49" charset="-122"/>
                <a:ea typeface="黑体" panose="02010609060101010101" pitchFamily="49" charset="-122"/>
              </a:rPr>
              <a:t>Adaboost</a:t>
            </a:r>
            <a:r>
              <a:rPr lang="zh-CN" altLang="en-US" b="1" dirty="0">
                <a:latin typeface="黑体" panose="02010609060101010101" pitchFamily="49" charset="-122"/>
                <a:ea typeface="黑体" panose="02010609060101010101" pitchFamily="49" charset="-122"/>
              </a:rPr>
              <a:t>学习算法</a:t>
            </a:r>
            <a:endParaRPr lang="en-US" altLang="zh-CN"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en-US" altLang="zh-CN" sz="2800" b="1" dirty="0">
                <a:latin typeface="黑体" panose="02010609060101010101" pitchFamily="49" charset="-122"/>
                <a:ea typeface="黑体" panose="02010609060101010101" pitchFamily="49" charset="-122"/>
              </a:rPr>
              <a:t>Boosting</a:t>
            </a:r>
            <a:r>
              <a:rPr lang="zh-CN" altLang="en-US" sz="2800" b="1" dirty="0" smtClean="0">
                <a:latin typeface="黑体" panose="02010609060101010101" pitchFamily="49" charset="-122"/>
                <a:ea typeface="黑体" panose="02010609060101010101" pitchFamily="49" charset="-122"/>
              </a:rPr>
              <a:t>过程示例</a:t>
            </a:r>
            <a:endParaRPr lang="en-US" altLang="zh-CN" sz="2800" b="1" dirty="0">
              <a:latin typeface="黑体" panose="02010609060101010101" pitchFamily="49" charset="-122"/>
              <a:ea typeface="黑体" panose="02010609060101010101" pitchFamily="49" charset="-122"/>
            </a:endParaRPr>
          </a:p>
          <a:p>
            <a:pPr marL="914400" lvl="2" indent="0">
              <a:buNone/>
            </a:pPr>
            <a:endParaRPr lang="en-US" altLang="zh-CN" sz="1800" dirty="0">
              <a:solidFill>
                <a:prstClr val="black"/>
              </a:solidFill>
              <a:latin typeface="+mn-ea"/>
            </a:endParaRPr>
          </a:p>
          <a:p>
            <a:pPr marL="914400" lvl="2" indent="0">
              <a:buNone/>
            </a:pPr>
            <a:endParaRPr lang="zh-CN" altLang="en-US" sz="2000" dirty="0">
              <a:latin typeface="+mn-ea"/>
            </a:endParaRPr>
          </a:p>
        </p:txBody>
      </p:sp>
      <p:pic>
        <p:nvPicPr>
          <p:cNvPr id="4"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82245" y="2593976"/>
            <a:ext cx="3835400" cy="3643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19"/>
          <p:cNvSpPr txBox="1">
            <a:spLocks noChangeArrowheads="1"/>
          </p:cNvSpPr>
          <p:nvPr/>
        </p:nvSpPr>
        <p:spPr bwMode="auto">
          <a:xfrm>
            <a:off x="1259632" y="3952875"/>
            <a:ext cx="27765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gn="l">
              <a:defRPr kumimoji="1">
                <a:solidFill>
                  <a:schemeClr val="tx1"/>
                </a:solidFill>
                <a:latin typeface="Arial" panose="020B0604020202020204" pitchFamily="34" charset="0"/>
                <a:ea typeface="PMingLiU" panose="02020500000000000000" pitchFamily="18" charset="-120"/>
              </a:defRPr>
            </a:lvl1pPr>
            <a:lvl2pPr marL="742950" indent="-285750" algn="l">
              <a:defRPr kumimoji="1">
                <a:solidFill>
                  <a:schemeClr val="tx1"/>
                </a:solidFill>
                <a:latin typeface="Arial" panose="020B0604020202020204" pitchFamily="34" charset="0"/>
                <a:ea typeface="PMingLiU" panose="02020500000000000000" pitchFamily="18" charset="-120"/>
              </a:defRPr>
            </a:lvl2pPr>
            <a:lvl3pPr marL="1143000" indent="-228600" algn="l">
              <a:defRPr kumimoji="1">
                <a:solidFill>
                  <a:schemeClr val="tx1"/>
                </a:solidFill>
                <a:latin typeface="Arial" panose="020B0604020202020204" pitchFamily="34" charset="0"/>
                <a:ea typeface="PMingLiU" panose="02020500000000000000" pitchFamily="18" charset="-120"/>
              </a:defRPr>
            </a:lvl3pPr>
            <a:lvl4pPr marL="1600200" indent="-228600" algn="l">
              <a:defRPr kumimoji="1">
                <a:solidFill>
                  <a:schemeClr val="tx1"/>
                </a:solidFill>
                <a:latin typeface="Arial" panose="020B0604020202020204" pitchFamily="34" charset="0"/>
                <a:ea typeface="PMingLiU" panose="02020500000000000000" pitchFamily="18" charset="-120"/>
              </a:defRPr>
            </a:lvl4pPr>
            <a:lvl5pPr marL="2057400" indent="-228600" algn="l">
              <a:defRPr kumimoji="1">
                <a:solidFill>
                  <a:schemeClr val="tx1"/>
                </a:solidFill>
                <a:latin typeface="Arial" panose="020B0604020202020204" pitchFamily="34" charset="0"/>
                <a:ea typeface="PMingLiU"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pPr eaLnBrk="0" hangingPunct="0"/>
            <a:r>
              <a:rPr kumimoji="0" lang="zh-CN" altLang="en-US" b="1" dirty="0" smtClean="0">
                <a:latin typeface="Times New Roman" panose="02020603050405020304" pitchFamily="18" charset="0"/>
                <a:cs typeface="Arial" panose="020B0604020202020204" pitchFamily="34" charset="0"/>
              </a:rPr>
              <a:t>最终的学习器为</a:t>
            </a:r>
            <a:endParaRPr kumimoji="0" lang="en-US" altLang="zh-CN" b="1" dirty="0" smtClean="0">
              <a:latin typeface="Times New Roman" panose="02020603050405020304" pitchFamily="18" charset="0"/>
              <a:cs typeface="Arial" panose="020B0604020202020204" pitchFamily="34" charset="0"/>
            </a:endParaRPr>
          </a:p>
          <a:p>
            <a:pPr eaLnBrk="0" hangingPunct="0"/>
            <a:r>
              <a:rPr kumimoji="0" lang="zh-CN" altLang="en-US" b="1" dirty="0" smtClean="0">
                <a:latin typeface="Times New Roman" panose="02020603050405020304" pitchFamily="18" charset="0"/>
                <a:cs typeface="Arial" panose="020B0604020202020204" pitchFamily="34" charset="0"/>
              </a:rPr>
              <a:t>弱学习器的组合</a:t>
            </a:r>
            <a:endParaRPr kumimoji="0" lang="en-US" altLang="zh-TW" b="1" dirty="0">
              <a:latin typeface="Times New Roman" panose="02020603050405020304" pitchFamily="18" charset="0"/>
              <a:cs typeface="Arial" panose="020B0604020202020204" pitchFamily="34" charset="0"/>
            </a:endParaRPr>
          </a:p>
        </p:txBody>
      </p:sp>
      <p:sp>
        <p:nvSpPr>
          <p:cNvPr id="6" name="Line 13"/>
          <p:cNvSpPr>
            <a:spLocks noChangeShapeType="1"/>
          </p:cNvSpPr>
          <p:nvPr/>
        </p:nvSpPr>
        <p:spPr bwMode="auto">
          <a:xfrm flipV="1">
            <a:off x="4701332" y="4187825"/>
            <a:ext cx="3227388" cy="381000"/>
          </a:xfrm>
          <a:prstGeom prst="line">
            <a:avLst/>
          </a:prstGeom>
          <a:noFill/>
          <a:ln w="25400">
            <a:solidFill>
              <a:schemeClr val="tx1"/>
            </a:solidFill>
            <a:prstDash val="dash"/>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7" name="Line 12"/>
          <p:cNvSpPr>
            <a:spLocks noChangeShapeType="1"/>
          </p:cNvSpPr>
          <p:nvPr/>
        </p:nvSpPr>
        <p:spPr bwMode="auto">
          <a:xfrm flipH="1" flipV="1">
            <a:off x="6352332" y="2757488"/>
            <a:ext cx="838200" cy="3048000"/>
          </a:xfrm>
          <a:prstGeom prst="line">
            <a:avLst/>
          </a:prstGeom>
          <a:noFill/>
          <a:ln w="25400">
            <a:solidFill>
              <a:schemeClr val="tx1"/>
            </a:solidFill>
            <a:prstDash val="dash"/>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8" name="Line 12"/>
          <p:cNvSpPr>
            <a:spLocks noChangeShapeType="1"/>
          </p:cNvSpPr>
          <p:nvPr/>
        </p:nvSpPr>
        <p:spPr bwMode="auto">
          <a:xfrm flipH="1" flipV="1">
            <a:off x="5831632" y="2852738"/>
            <a:ext cx="152400" cy="3124200"/>
          </a:xfrm>
          <a:prstGeom prst="line">
            <a:avLst/>
          </a:prstGeom>
          <a:noFill/>
          <a:ln w="25400">
            <a:solidFill>
              <a:schemeClr val="tx1"/>
            </a:solidFill>
            <a:prstDash val="dash"/>
            <a:round/>
          </a:ln>
          <a:extLst>
            <a:ext uri="{909E8E84-426E-40DD-AFC4-6F175D3DCCD1}">
              <a14:hiddenFill xmlns:a14="http://schemas.microsoft.com/office/drawing/2010/main">
                <a:noFill/>
              </a14:hiddenFill>
            </a:ext>
          </a:extLst>
        </p:spPr>
        <p:txBody>
          <a:bodyPr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50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1" fill="hold" grpId="0" nodeType="withEffect">
                                  <p:stCondLst>
                                    <p:cond delay="150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childTnLst>
                          </p:cTn>
                        </p:par>
                        <p:par>
                          <p:cTn id="11" fill="hold">
                            <p:stCondLst>
                              <p:cond delay="2000"/>
                            </p:stCondLst>
                            <p:childTnLst>
                              <p:par>
                                <p:cTn id="12" presetID="12" presetClass="entr" presetSubtype="2" fill="hold" grpId="0" nodeType="afterEffect">
                                  <p:stCondLst>
                                    <p:cond delay="1500"/>
                                  </p:stCondLst>
                                  <p:childTnLst>
                                    <p:set>
                                      <p:cBhvr>
                                        <p:cTn id="13" dur="1" fill="hold">
                                          <p:stCondLst>
                                            <p:cond delay="0"/>
                                          </p:stCondLst>
                                        </p:cTn>
                                        <p:tgtEl>
                                          <p:spTgt spid="5"/>
                                        </p:tgtEl>
                                        <p:attrNameLst>
                                          <p:attrName>style.visibility</p:attrName>
                                        </p:attrNameLst>
                                      </p:cBhvr>
                                      <p:to>
                                        <p:strVal val="visible"/>
                                      </p:to>
                                    </p:set>
                                    <p:animEffect transition="in" filter="slide(fromRight)">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animBg="1"/>
      <p:bldP spid="7" grpId="0" bldLvl="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en-US" altLang="zh-CN" b="1" dirty="0" err="1">
                <a:latin typeface="黑体" panose="02010609060101010101" pitchFamily="49" charset="-122"/>
                <a:ea typeface="黑体" panose="02010609060101010101" pitchFamily="49" charset="-122"/>
              </a:rPr>
              <a:t>Adaboost</a:t>
            </a:r>
            <a:r>
              <a:rPr lang="zh-CN" altLang="en-US" b="1" dirty="0">
                <a:latin typeface="黑体" panose="02010609060101010101" pitchFamily="49" charset="-122"/>
                <a:ea typeface="黑体" panose="02010609060101010101" pitchFamily="49" charset="-122"/>
              </a:rPr>
              <a:t>学习算法</a:t>
            </a:r>
            <a:endParaRPr lang="en-US" altLang="zh-CN" b="1"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smtClean="0">
                    <a:latin typeface="黑体" panose="02010609060101010101" pitchFamily="49" charset="-122"/>
                    <a:ea typeface="黑体" panose="02010609060101010101" pitchFamily="49" charset="-122"/>
                  </a:rPr>
                  <a:t>误差分析</a:t>
                </a:r>
                <a:endParaRPr lang="en-US" altLang="zh-CN" sz="2800" b="1" dirty="0">
                  <a:latin typeface="黑体" panose="02010609060101010101" pitchFamily="49" charset="-122"/>
                  <a:ea typeface="黑体" panose="02010609060101010101" pitchFamily="49" charset="-122"/>
                </a:endParaRPr>
              </a:p>
              <a:p>
                <a:pPr lvl="1"/>
                <a:r>
                  <a:rPr lang="zh-CN" altLang="en-US" sz="2400" dirty="0" smtClean="0">
                    <a:latin typeface="+mn-ea"/>
                  </a:rPr>
                  <a:t>算法能在学习过程中</a:t>
                </a:r>
                <a:r>
                  <a:rPr lang="zh-CN" altLang="en-US" sz="2400" dirty="0" smtClean="0">
                    <a:solidFill>
                      <a:srgbClr val="0000FF"/>
                    </a:solidFill>
                    <a:latin typeface="+mn-ea"/>
                  </a:rPr>
                  <a:t>不断减少</a:t>
                </a:r>
                <a:r>
                  <a:rPr lang="zh-CN" altLang="en-US" sz="2400" dirty="0" smtClean="0">
                    <a:latin typeface="+mn-ea"/>
                  </a:rPr>
                  <a:t>训练误差</a:t>
                </a:r>
                <a:endParaRPr lang="en-US" altLang="zh-CN" sz="2400" dirty="0" smtClean="0">
                  <a:latin typeface="+mn-ea"/>
                </a:endParaRPr>
              </a:p>
              <a:p>
                <a:pPr marL="457200" lvl="1" indent="0">
                  <a:buNone/>
                </a:pPr>
                <a:r>
                  <a:rPr lang="en-US" altLang="zh-CN" sz="2000" dirty="0" err="1" smtClean="0">
                    <a:latin typeface="+mn-ea"/>
                  </a:rPr>
                  <a:t>Adaboost</a:t>
                </a:r>
                <a:r>
                  <a:rPr lang="zh-CN" altLang="en-US" sz="2000" dirty="0" smtClean="0">
                    <a:latin typeface="+mn-ea"/>
                  </a:rPr>
                  <a:t>的误差上界：</a:t>
                </a:r>
                <a:endParaRPr lang="en-US" altLang="zh-CN" sz="2000" dirty="0">
                  <a:latin typeface="+mn-ea"/>
                </a:endParaRPr>
              </a:p>
              <a:p>
                <a:pPr lvl="1"/>
                <a:endParaRPr lang="en-US" altLang="zh-CN" sz="2400" dirty="0" smtClean="0">
                  <a:latin typeface="+mn-ea"/>
                </a:endParaRPr>
              </a:p>
              <a:p>
                <a:pPr marL="457200" lvl="1" indent="0">
                  <a:buNone/>
                </a:pPr>
                <a14:m>
                  <m:oMath xmlns:m="http://schemas.openxmlformats.org/officeDocument/2006/math">
                    <m:sSub>
                      <m:sSubPr>
                        <m:ctrlPr>
                          <a:rPr lang="en-US" altLang="zh-CN" sz="2000" i="1">
                            <a:solidFill>
                              <a:prstClr val="black"/>
                            </a:solidFill>
                            <a:latin typeface="Cambria Math" panose="02040503050406030204"/>
                          </a:rPr>
                        </m:ctrlPr>
                      </m:sSubPr>
                      <m:e>
                        <m:r>
                          <m:rPr>
                            <m:nor/>
                          </m:rPr>
                          <a:rPr lang="zh-CN" altLang="en-US" sz="2000" dirty="0">
                            <a:latin typeface="Times" pitchFamily="18" charset="0"/>
                            <a:cs typeface="Times" pitchFamily="18" charset="0"/>
                            <a:sym typeface="Symbol" panose="05050102010706020507"/>
                          </a:rPr>
                          <m:t>其中</m:t>
                        </m:r>
                        <m:r>
                          <a:rPr lang="en-US" altLang="zh-CN" sz="2000">
                            <a:solidFill>
                              <a:prstClr val="black"/>
                            </a:solidFill>
                            <a:latin typeface="Cambria Math" panose="02040503050406030204"/>
                          </a:rPr>
                          <m:t>𝑍</m:t>
                        </m:r>
                      </m:e>
                      <m:sub>
                        <m:r>
                          <a:rPr lang="en-US" altLang="zh-CN" sz="2000" b="0" i="1" smtClean="0">
                            <a:solidFill>
                              <a:prstClr val="black"/>
                            </a:solidFill>
                            <a:latin typeface="Cambria Math" panose="02040503050406030204"/>
                          </a:rPr>
                          <m:t>𝑚</m:t>
                        </m:r>
                      </m:sub>
                    </m:sSub>
                    <m:r>
                      <a:rPr lang="en-US" altLang="zh-CN" sz="2000">
                        <a:solidFill>
                          <a:prstClr val="black"/>
                        </a:solidFill>
                        <a:latin typeface="Cambria Math" panose="02040503050406030204"/>
                      </a:rPr>
                      <m:t>=</m:t>
                    </m:r>
                    <m:nary>
                      <m:naryPr>
                        <m:chr m:val="∑"/>
                        <m:ctrlPr>
                          <a:rPr lang="en-US" altLang="zh-CN" sz="2000" i="1">
                            <a:solidFill>
                              <a:prstClr val="black"/>
                            </a:solidFill>
                            <a:latin typeface="Cambria Math" panose="02040503050406030204"/>
                          </a:rPr>
                        </m:ctrlPr>
                      </m:naryPr>
                      <m:sub>
                        <m:r>
                          <m:rPr>
                            <m:brk m:alnAt="23"/>
                          </m:rPr>
                          <a:rPr lang="en-US" altLang="zh-CN" sz="2000">
                            <a:solidFill>
                              <a:prstClr val="black"/>
                            </a:solidFill>
                            <a:latin typeface="Cambria Math" panose="02040503050406030204"/>
                          </a:rPr>
                          <m:t>𝑘</m:t>
                        </m:r>
                        <m:r>
                          <a:rPr lang="en-US" altLang="zh-CN" sz="2000">
                            <a:solidFill>
                              <a:prstClr val="black"/>
                            </a:solidFill>
                            <a:latin typeface="Cambria Math" panose="02040503050406030204"/>
                          </a:rPr>
                          <m:t>=</m:t>
                        </m:r>
                        <m:r>
                          <a:rPr lang="en-US" altLang="zh-CN" sz="2000">
                            <a:solidFill>
                              <a:prstClr val="black"/>
                            </a:solidFill>
                            <a:latin typeface="Cambria Math" panose="02040503050406030204"/>
                          </a:rPr>
                          <m:t>1</m:t>
                        </m:r>
                      </m:sub>
                      <m:sup>
                        <m:r>
                          <a:rPr lang="en-US" altLang="zh-CN" sz="2000">
                            <a:solidFill>
                              <a:prstClr val="black"/>
                            </a:solidFill>
                            <a:latin typeface="Cambria Math" panose="02040503050406030204"/>
                          </a:rPr>
                          <m:t>𝑛</m:t>
                        </m:r>
                      </m:sup>
                      <m:e>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𝑤</m:t>
                            </m:r>
                          </m:e>
                          <m:sub>
                            <m:r>
                              <a:rPr lang="en-US" altLang="zh-CN" sz="2000" b="0" i="1" smtClean="0">
                                <a:solidFill>
                                  <a:prstClr val="black"/>
                                </a:solidFill>
                                <a:latin typeface="Cambria Math" panose="02040503050406030204"/>
                              </a:rPr>
                              <m:t>𝑚</m:t>
                            </m:r>
                            <m:r>
                              <a:rPr lang="en-US" altLang="zh-CN" sz="2000">
                                <a:solidFill>
                                  <a:prstClr val="black"/>
                                </a:solidFill>
                                <a:latin typeface="Cambria Math" panose="02040503050406030204"/>
                              </a:rPr>
                              <m:t>𝑗</m:t>
                            </m:r>
                          </m:sub>
                        </m:sSub>
                        <m:r>
                          <m:rPr>
                            <m:sty m:val="p"/>
                          </m:rPr>
                          <a:rPr lang="en-US" altLang="zh-CN" sz="2000">
                            <a:solidFill>
                              <a:prstClr val="black"/>
                            </a:solidFill>
                            <a:latin typeface="Cambria Math" panose="02040503050406030204"/>
                          </a:rPr>
                          <m:t>exp</m:t>
                        </m:r>
                        <m:r>
                          <a:rPr lang="en-US" altLang="zh-CN" sz="2000">
                            <a:solidFill>
                              <a:prstClr val="black"/>
                            </a:solidFill>
                            <a:latin typeface="Cambria Math" panose="02040503050406030204"/>
                          </a:rPr>
                          <m:t>(−</m:t>
                        </m:r>
                        <m:sSub>
                          <m:sSubPr>
                            <m:ctrlPr>
                              <a:rPr lang="en-US" altLang="zh-CN" sz="2000" i="1">
                                <a:solidFill>
                                  <a:prstClr val="black"/>
                                </a:solidFill>
                                <a:latin typeface="Cambria Math" panose="02040503050406030204"/>
                              </a:rPr>
                            </m:ctrlPr>
                          </m:sSubPr>
                          <m:e>
                            <m:r>
                              <a:rPr lang="zh-CN" altLang="en-US" sz="2000">
                                <a:solidFill>
                                  <a:prstClr val="black"/>
                                </a:solidFill>
                                <a:latin typeface="Cambria Math" panose="02040503050406030204"/>
                              </a:rPr>
                              <m:t>𝛼</m:t>
                            </m:r>
                          </m:e>
                          <m:sub>
                            <m:r>
                              <a:rPr lang="en-US" altLang="zh-CN" sz="2000" i="1">
                                <a:solidFill>
                                  <a:prstClr val="black"/>
                                </a:solidFill>
                                <a:latin typeface="Cambria Math" panose="02040503050406030204"/>
                              </a:rPr>
                              <m:t>𝑚</m:t>
                            </m:r>
                          </m:sub>
                        </m:sSub>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𝑦</m:t>
                            </m:r>
                          </m:e>
                          <m:sub>
                            <m:r>
                              <a:rPr lang="en-US" altLang="zh-CN" sz="2000">
                                <a:solidFill>
                                  <a:prstClr val="black"/>
                                </a:solidFill>
                                <a:latin typeface="Cambria Math" panose="02040503050406030204"/>
                              </a:rPr>
                              <m:t>𝑘</m:t>
                            </m:r>
                          </m:sub>
                        </m:sSub>
                        <m:sSub>
                          <m:sSubPr>
                            <m:ctrlPr>
                              <a:rPr lang="en-US" altLang="zh-CN" sz="2000" i="1">
                                <a:solidFill>
                                  <a:prstClr val="black"/>
                                </a:solidFill>
                                <a:latin typeface="Cambria Math" panose="02040503050406030204"/>
                              </a:rPr>
                            </m:ctrlPr>
                          </m:sSubPr>
                          <m:e>
                            <m:r>
                              <a:rPr lang="en-US" altLang="zh-CN" sz="2000" i="1">
                                <a:solidFill>
                                  <a:prstClr val="black"/>
                                </a:solidFill>
                                <a:latin typeface="Cambria Math" panose="02040503050406030204"/>
                              </a:rPr>
                              <m:t>𝑓</m:t>
                            </m:r>
                          </m:e>
                          <m:sub>
                            <m:r>
                              <a:rPr lang="en-US" altLang="zh-CN" sz="2000" i="1">
                                <a:solidFill>
                                  <a:prstClr val="black"/>
                                </a:solidFill>
                                <a:latin typeface="Cambria Math" panose="02040503050406030204"/>
                              </a:rPr>
                              <m:t>𝑚</m:t>
                            </m:r>
                          </m:sub>
                        </m:sSub>
                        <m:r>
                          <a:rPr lang="en-US" altLang="zh-CN" sz="2000">
                            <a:solidFill>
                              <a:prstClr val="black"/>
                            </a:solidFill>
                            <a:latin typeface="Cambria Math" panose="02040503050406030204"/>
                          </a:rPr>
                          <m:t>(</m:t>
                        </m:r>
                        <m:sSub>
                          <m:sSubPr>
                            <m:ctrlPr>
                              <a:rPr lang="en-US" altLang="zh-CN" sz="2000" i="1">
                                <a:solidFill>
                                  <a:prstClr val="black"/>
                                </a:solidFill>
                                <a:latin typeface="Cambria Math" panose="02040503050406030204"/>
                              </a:rPr>
                            </m:ctrlPr>
                          </m:sSubPr>
                          <m:e>
                            <m:r>
                              <a:rPr lang="en-US" altLang="zh-CN" sz="2000">
                                <a:solidFill>
                                  <a:prstClr val="black"/>
                                </a:solidFill>
                                <a:latin typeface="Cambria Math" panose="02040503050406030204"/>
                              </a:rPr>
                              <m:t>𝑋</m:t>
                            </m:r>
                          </m:e>
                          <m:sub>
                            <m:r>
                              <a:rPr lang="en-US" altLang="zh-CN" sz="2000">
                                <a:solidFill>
                                  <a:prstClr val="black"/>
                                </a:solidFill>
                                <a:latin typeface="Cambria Math" panose="02040503050406030204"/>
                              </a:rPr>
                              <m:t>𝑘</m:t>
                            </m:r>
                          </m:sub>
                        </m:sSub>
                        <m:r>
                          <a:rPr lang="en-US" altLang="zh-CN" sz="2000">
                            <a:solidFill>
                              <a:prstClr val="black"/>
                            </a:solidFill>
                            <a:latin typeface="Cambria Math" panose="02040503050406030204"/>
                          </a:rPr>
                          <m:t>))</m:t>
                        </m:r>
                      </m:e>
                    </m:nary>
                  </m:oMath>
                </a14:m>
                <a:r>
                  <a:rPr lang="zh-CN" altLang="en-US" sz="2000" dirty="0">
                    <a:solidFill>
                      <a:prstClr val="black"/>
                    </a:solidFill>
                    <a:latin typeface="+mn-ea"/>
                  </a:rPr>
                  <a:t>为</a:t>
                </a:r>
                <a:r>
                  <a:rPr lang="zh-CN" altLang="en-US" sz="2000" dirty="0" smtClean="0">
                    <a:solidFill>
                      <a:prstClr val="black"/>
                    </a:solidFill>
                    <a:latin typeface="+mn-ea"/>
                  </a:rPr>
                  <a:t>归一化因子。说明每轮选择适当的</a:t>
                </a:r>
                <a:r>
                  <a:rPr lang="en-US" altLang="zh-CN" sz="2000" i="1" dirty="0" err="1" smtClean="0">
                    <a:solidFill>
                      <a:prstClr val="black"/>
                    </a:solidFill>
                    <a:latin typeface="Times" pitchFamily="18" charset="0"/>
                    <a:cs typeface="Times" pitchFamily="18" charset="0"/>
                  </a:rPr>
                  <a:t>f</a:t>
                </a:r>
                <a:r>
                  <a:rPr lang="en-US" altLang="zh-CN" sz="2000" i="1" baseline="-25000" dirty="0" err="1">
                    <a:solidFill>
                      <a:prstClr val="black"/>
                    </a:solidFill>
                    <a:latin typeface="Times" pitchFamily="18" charset="0"/>
                    <a:cs typeface="Times" pitchFamily="18" charset="0"/>
                  </a:rPr>
                  <a:t>m</a:t>
                </a:r>
                <a:r>
                  <a:rPr lang="zh-CN" altLang="en-US" sz="2000" dirty="0" smtClean="0">
                    <a:solidFill>
                      <a:prstClr val="black"/>
                    </a:solidFill>
                    <a:latin typeface="+mn-ea"/>
                  </a:rPr>
                  <a:t>，使得</a:t>
                </a:r>
                <a:r>
                  <a:rPr lang="en-US" altLang="zh-CN" sz="2000" i="1" dirty="0" err="1">
                    <a:solidFill>
                      <a:prstClr val="black"/>
                    </a:solidFill>
                    <a:latin typeface="Times" pitchFamily="18" charset="0"/>
                    <a:cs typeface="Times" pitchFamily="18" charset="0"/>
                  </a:rPr>
                  <a:t>Z</a:t>
                </a:r>
                <a:r>
                  <a:rPr lang="en-US" altLang="zh-CN" sz="2000" i="1" baseline="-25000" dirty="0" err="1">
                    <a:solidFill>
                      <a:prstClr val="black"/>
                    </a:solidFill>
                    <a:latin typeface="Times" pitchFamily="18" charset="0"/>
                    <a:cs typeface="Times" pitchFamily="18" charset="0"/>
                  </a:rPr>
                  <a:t>m</a:t>
                </a:r>
                <a:r>
                  <a:rPr lang="zh-CN" altLang="en-US" sz="2000" dirty="0" smtClean="0">
                    <a:solidFill>
                      <a:prstClr val="black"/>
                    </a:solidFill>
                    <a:latin typeface="+mn-ea"/>
                  </a:rPr>
                  <a:t>最小，则训练误差不断减少</a:t>
                </a:r>
                <a:endParaRPr lang="en-US" altLang="zh-CN" sz="2000" dirty="0" smtClean="0">
                  <a:latin typeface="+mn-ea"/>
                </a:endParaRPr>
              </a:p>
              <a:p>
                <a:pPr lvl="1"/>
                <a:r>
                  <a:rPr lang="zh-CN" altLang="en-US" sz="2400" dirty="0" smtClean="0">
                    <a:latin typeface="+mn-ea"/>
                  </a:rPr>
                  <a:t>算法的训练误差以</a:t>
                </a:r>
                <a:r>
                  <a:rPr lang="zh-CN" altLang="en-US" sz="2400" dirty="0" smtClean="0">
                    <a:solidFill>
                      <a:srgbClr val="0000FF"/>
                    </a:solidFill>
                    <a:latin typeface="+mn-ea"/>
                  </a:rPr>
                  <a:t>指数速率</a:t>
                </a:r>
                <a:r>
                  <a:rPr lang="zh-CN" altLang="en-US" sz="2400" dirty="0" smtClean="0">
                    <a:latin typeface="+mn-ea"/>
                  </a:rPr>
                  <a:t>下降的</a:t>
                </a:r>
                <a:endParaRPr lang="en-US" altLang="zh-CN" sz="2400" dirty="0" smtClean="0">
                  <a:latin typeface="+mn-ea"/>
                </a:endParaRPr>
              </a:p>
              <a:p>
                <a:pPr marL="457200" lvl="1" indent="0">
                  <a:buNone/>
                </a:pPr>
                <a:r>
                  <a:rPr lang="en-US" altLang="zh-CN" sz="2000" dirty="0" err="1">
                    <a:latin typeface="+mn-ea"/>
                  </a:rPr>
                  <a:t>Adaboost</a:t>
                </a:r>
                <a:r>
                  <a:rPr lang="zh-CN" altLang="en-US" sz="2000" dirty="0">
                    <a:latin typeface="+mn-ea"/>
                  </a:rPr>
                  <a:t>的误差上界</a:t>
                </a:r>
                <a:r>
                  <a:rPr lang="zh-CN" altLang="en-US" sz="2000" dirty="0" smtClean="0">
                    <a:latin typeface="+mn-ea"/>
                  </a:rPr>
                  <a:t>：</a:t>
                </a:r>
                <a:endParaRPr lang="en-US" altLang="zh-CN" sz="2000" dirty="0">
                  <a:latin typeface="+mn-ea"/>
                </a:endParaRPr>
              </a:p>
              <a:p>
                <a:pPr lvl="1"/>
                <a:endParaRPr lang="en-US" altLang="zh-CN" sz="2400" dirty="0" smtClean="0">
                  <a:latin typeface="+mn-ea"/>
                </a:endParaRPr>
              </a:p>
              <a:p>
                <a:pPr marL="457200" lvl="1" indent="0">
                  <a:buNone/>
                </a:pPr>
                <a:r>
                  <a:rPr lang="zh-CN" altLang="en-US" sz="2000" dirty="0" smtClean="0">
                    <a:latin typeface="Times" pitchFamily="18" charset="0"/>
                    <a:cs typeface="Times" pitchFamily="18" charset="0"/>
                    <a:sym typeface="Symbol" panose="05050102010706020507"/>
                  </a:rPr>
                  <a:t>其中</a:t>
                </a:r>
                <a:r>
                  <a:rPr lang="en-US" altLang="zh-CN" sz="2000" i="1" dirty="0" smtClean="0">
                    <a:latin typeface="Times" pitchFamily="18" charset="0"/>
                    <a:cs typeface="Times" pitchFamily="18" charset="0"/>
                    <a:sym typeface="Symbol" panose="05050102010706020507"/>
                  </a:rPr>
                  <a:t></a:t>
                </a:r>
                <a:r>
                  <a:rPr lang="en-US" altLang="zh-CN" sz="2000" i="1" baseline="-25000" dirty="0" smtClean="0">
                    <a:latin typeface="Times" pitchFamily="18" charset="0"/>
                    <a:cs typeface="Times" pitchFamily="18" charset="0"/>
                    <a:sym typeface="Symbol" panose="05050102010706020507"/>
                  </a:rPr>
                  <a:t>m</a:t>
                </a:r>
                <a:r>
                  <a:rPr lang="en-US" altLang="zh-CN" sz="2000" dirty="0" smtClean="0">
                    <a:latin typeface="Times" pitchFamily="18" charset="0"/>
                    <a:cs typeface="Times" pitchFamily="18" charset="0"/>
                    <a:sym typeface="Symbol" panose="05050102010706020507"/>
                  </a:rPr>
                  <a:t>=</a:t>
                </a:r>
                <a:r>
                  <a:rPr lang="en-US" altLang="zh-CN" sz="2000" dirty="0" smtClean="0">
                    <a:latin typeface="Times" pitchFamily="18" charset="0"/>
                    <a:cs typeface="Times" pitchFamily="18" charset="0"/>
                  </a:rPr>
                  <a:t>1/2-</a:t>
                </a:r>
                <a:r>
                  <a:rPr lang="en-US" altLang="zh-CN" sz="2000" i="1" dirty="0" smtClean="0">
                    <a:latin typeface="Times" pitchFamily="18" charset="0"/>
                    <a:cs typeface="Times" pitchFamily="18" charset="0"/>
                  </a:rPr>
                  <a:t>e</a:t>
                </a:r>
                <a:r>
                  <a:rPr lang="en-US" altLang="zh-CN" sz="2000" i="1" baseline="-25000" dirty="0" smtClean="0">
                    <a:latin typeface="Times" pitchFamily="18" charset="0"/>
                    <a:cs typeface="Times" pitchFamily="18" charset="0"/>
                  </a:rPr>
                  <a:t>m</a:t>
                </a:r>
                <a:r>
                  <a:rPr lang="zh-CN" altLang="en-US" sz="2000" dirty="0"/>
                  <a:t> </a:t>
                </a:r>
                <a:r>
                  <a:rPr lang="zh-CN" altLang="en-US" sz="2000" dirty="0" smtClean="0"/>
                  <a:t>，</a:t>
                </a:r>
                <a:r>
                  <a:rPr lang="en-US" altLang="zh-CN" sz="2000" i="1" dirty="0">
                    <a:latin typeface="Times" pitchFamily="18" charset="0"/>
                    <a:cs typeface="Times" pitchFamily="18" charset="0"/>
                    <a:sym typeface="Symbol" panose="05050102010706020507"/>
                  </a:rPr>
                  <a:t>  </a:t>
                </a:r>
                <a:r>
                  <a:rPr lang="en-US" altLang="zh-CN" sz="2000" dirty="0" smtClean="0"/>
                  <a:t>=min(</a:t>
                </a:r>
                <a:r>
                  <a:rPr lang="en-US" altLang="zh-CN" sz="2000" i="1" dirty="0">
                    <a:latin typeface="Times" pitchFamily="18" charset="0"/>
                    <a:cs typeface="Times" pitchFamily="18" charset="0"/>
                    <a:sym typeface="Symbol" panose="05050102010706020507"/>
                  </a:rPr>
                  <a:t></a:t>
                </a:r>
                <a:r>
                  <a:rPr lang="en-US" altLang="zh-CN" sz="2000" i="1" baseline="-25000" dirty="0">
                    <a:latin typeface="Times" pitchFamily="18" charset="0"/>
                    <a:cs typeface="Times" pitchFamily="18" charset="0"/>
                    <a:sym typeface="Symbol" panose="05050102010706020507"/>
                  </a:rPr>
                  <a:t>m</a:t>
                </a:r>
                <a:r>
                  <a:rPr lang="en-US" altLang="zh-CN" sz="2000" dirty="0" smtClean="0"/>
                  <a:t>)</a:t>
                </a:r>
                <a:endParaRPr lang="en-US" altLang="zh-CN" sz="2000" i="1" baseline="30000" dirty="0" smtClean="0">
                  <a:latin typeface="Times" pitchFamily="18" charset="0"/>
                  <a:cs typeface="Times" pitchFamily="18" charset="0"/>
                </a:endParaRPr>
              </a:p>
              <a:p>
                <a:pPr lvl="1"/>
                <a:r>
                  <a:rPr lang="zh-CN" altLang="en-US" sz="2400" dirty="0"/>
                  <a:t>与一些早期的提升方法不同，</a:t>
                </a:r>
                <a:r>
                  <a:rPr lang="en-US" altLang="zh-CN" sz="2400" dirty="0" err="1"/>
                  <a:t>AdaBoost</a:t>
                </a:r>
                <a:r>
                  <a:rPr lang="zh-CN" altLang="en-US" sz="2400" dirty="0"/>
                  <a:t>具有</a:t>
                </a:r>
                <a:r>
                  <a:rPr lang="zh-CN" altLang="en-US" sz="2400" dirty="0">
                    <a:solidFill>
                      <a:srgbClr val="0000FF"/>
                    </a:solidFill>
                  </a:rPr>
                  <a:t>适应性</a:t>
                </a:r>
                <a:r>
                  <a:rPr lang="zh-CN" altLang="en-US" sz="2400" dirty="0"/>
                  <a:t>，即它能适应弱分类器各自的训练误差率，这也是它的</a:t>
                </a:r>
                <a:r>
                  <a:rPr lang="zh-CN" altLang="en-US" sz="2400" dirty="0" smtClean="0"/>
                  <a:t>名称的由来</a:t>
                </a:r>
                <a:endParaRPr lang="en-US" altLang="zh-CN" sz="2400" dirty="0" smtClean="0"/>
              </a:p>
              <a:p>
                <a:pPr marL="914400" lvl="2" indent="0">
                  <a:buNone/>
                </a:pPr>
                <a:endParaRPr lang="en-US" altLang="zh-CN" sz="1800" dirty="0">
                  <a:solidFill>
                    <a:prstClr val="black"/>
                  </a:solidFill>
                  <a:latin typeface="+mn-ea"/>
                </a:endParaRPr>
              </a:p>
              <a:p>
                <a:pPr marL="914400" lvl="2" indent="0">
                  <a:buNone/>
                </a:pPr>
                <a:endParaRPr lang="zh-CN" altLang="en-US" sz="2000" dirty="0">
                  <a:latin typeface="+mn-ea"/>
                </a:endParaRPr>
              </a:p>
            </p:txBody>
          </p:sp>
        </mc:Choice>
        <mc:Fallback>
          <p:sp>
            <p:nvSpPr>
              <p:cNvPr id="3" name="副标题 2"/>
              <p:cNvSpPr>
                <a:spLocks noRot="1" noChangeAspect="1" noMove="1" noResize="1" noEditPoints="1" noAdjustHandles="1" noChangeArrowheads="1" noChangeShapeType="1" noTextEdit="1"/>
              </p:cNvSpPr>
              <p:nvPr>
                <p:ph type="subTitle" idx="4294967295"/>
              </p:nvPr>
            </p:nvSpPr>
            <p:spPr>
              <a:xfrm>
                <a:off x="395536" y="1124744"/>
                <a:ext cx="8352928" cy="5256584"/>
              </a:xfrm>
              <a:prstGeom prst="rect">
                <a:avLst/>
              </a:prstGeom>
              <a:blipFill rotWithShape="1">
                <a:blip r:embed="rId1"/>
                <a:stretch>
                  <a:fillRect l="-7" t="-3" r="1" b="-12825"/>
                </a:stretch>
              </a:blipFill>
            </p:spPr>
            <p:txBody>
              <a:bodyPr/>
              <a:lstStyle/>
              <a:p>
                <a:r>
                  <a:rPr lang="zh-CN" altLang="en-US">
                    <a:noFill/>
                  </a:rPr>
                  <a:t> </a:t>
                </a:r>
              </a:p>
            </p:txBody>
          </p:sp>
        </mc:Fallback>
      </mc:AlternateContent>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2132855"/>
            <a:ext cx="4896544" cy="644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872" y="4281785"/>
            <a:ext cx="5566196" cy="51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集成学习</a:t>
            </a:r>
            <a:r>
              <a:rPr lang="zh-CN" altLang="en-US" b="1" dirty="0">
                <a:latin typeface="黑体" panose="02010609060101010101" pitchFamily="49" charset="-122"/>
                <a:ea typeface="黑体" panose="02010609060101010101" pitchFamily="49" charset="-122"/>
                <a:sym typeface="+mn-ea"/>
              </a:rPr>
              <a:t>概述</a:t>
            </a:r>
            <a:endParaRPr lang="en-US" altLang="zh-CN"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a:latin typeface="黑体" panose="02010609060101010101" pitchFamily="49" charset="-122"/>
                <a:ea typeface="黑体" panose="02010609060101010101" pitchFamily="49" charset="-122"/>
              </a:rPr>
              <a:t>集成</a:t>
            </a:r>
            <a:r>
              <a:rPr lang="zh-CN" altLang="en-US" sz="2800" b="1" dirty="0" smtClean="0">
                <a:latin typeface="黑体" panose="02010609060101010101" pitchFamily="49" charset="-122"/>
                <a:ea typeface="黑体" panose="02010609060101010101" pitchFamily="49" charset="-122"/>
              </a:rPr>
              <a:t>学习概念</a:t>
            </a:r>
            <a:endParaRPr lang="en-US" altLang="zh-CN" sz="2800" b="1" dirty="0" smtClean="0">
              <a:latin typeface="黑体" panose="02010609060101010101" pitchFamily="49" charset="-122"/>
              <a:ea typeface="黑体" panose="02010609060101010101" pitchFamily="49" charset="-122"/>
            </a:endParaRPr>
          </a:p>
          <a:p>
            <a:pPr lvl="1"/>
            <a:r>
              <a:rPr lang="zh-CN" altLang="en-US" sz="2400" dirty="0">
                <a:solidFill>
                  <a:srgbClr val="0000FF"/>
                </a:solidFill>
                <a:latin typeface="+mn-ea"/>
              </a:rPr>
              <a:t>合理地选择弱学习器</a:t>
            </a:r>
            <a:r>
              <a:rPr lang="zh-CN" altLang="en-US" sz="2400" dirty="0">
                <a:latin typeface="+mn-ea"/>
              </a:rPr>
              <a:t>是集成学习首要必须解决的问题</a:t>
            </a:r>
            <a:endParaRPr lang="en-US" altLang="zh-CN" sz="2400" dirty="0">
              <a:latin typeface="+mn-ea"/>
            </a:endParaRPr>
          </a:p>
          <a:p>
            <a:pPr lvl="1"/>
            <a:r>
              <a:rPr lang="zh-CN" altLang="en-US" sz="2400" dirty="0">
                <a:latin typeface="+mn-ea"/>
              </a:rPr>
              <a:t>对于图所示的二分类任务（圆圈表示分类正确，叉号表示分类错误），图中每个分类器的分类正确率均为</a:t>
            </a:r>
            <a:r>
              <a:rPr lang="en-US" altLang="zh-CN" sz="2400" dirty="0">
                <a:latin typeface="+mn-ea"/>
              </a:rPr>
              <a:t>1/3</a:t>
            </a:r>
            <a:r>
              <a:rPr lang="zh-CN" altLang="en-US" sz="2400" dirty="0">
                <a:latin typeface="+mn-ea"/>
              </a:rPr>
              <a:t>，则由</a:t>
            </a:r>
            <a:r>
              <a:rPr lang="zh-CN" altLang="en-US" sz="2400" dirty="0">
                <a:solidFill>
                  <a:srgbClr val="0000FF"/>
                </a:solidFill>
                <a:latin typeface="+mn-ea"/>
              </a:rPr>
              <a:t>少数服从多数原则</a:t>
            </a:r>
            <a:r>
              <a:rPr lang="zh-CN" altLang="en-US" sz="2400" dirty="0">
                <a:latin typeface="+mn-ea"/>
              </a:rPr>
              <a:t>进行组合得到集成模型的分类正确率为 </a:t>
            </a:r>
            <a:r>
              <a:rPr lang="en-US" altLang="zh-CN" sz="2400" dirty="0">
                <a:latin typeface="+mn-ea"/>
              </a:rPr>
              <a:t>0</a:t>
            </a:r>
            <a:endParaRPr lang="en-US" altLang="zh-CN" sz="2400" dirty="0">
              <a:latin typeface="+mn-ea"/>
            </a:endParaRPr>
          </a:p>
          <a:p>
            <a:pPr lvl="1"/>
            <a:endParaRPr lang="zh-CN" altLang="en-US" sz="2400" dirty="0">
              <a:latin typeface="+mn-ea"/>
            </a:endParaRPr>
          </a:p>
        </p:txBody>
      </p:sp>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27784" y="3789040"/>
            <a:ext cx="3819525"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en-US" altLang="zh-CN" b="1" dirty="0" err="1">
                <a:latin typeface="黑体" panose="02010609060101010101" pitchFamily="49" charset="-122"/>
                <a:ea typeface="黑体" panose="02010609060101010101" pitchFamily="49" charset="-122"/>
              </a:rPr>
              <a:t>Adaboost</a:t>
            </a:r>
            <a:r>
              <a:rPr lang="zh-CN" altLang="en-US" b="1" dirty="0">
                <a:latin typeface="黑体" panose="02010609060101010101" pitchFamily="49" charset="-122"/>
                <a:ea typeface="黑体" panose="02010609060101010101" pitchFamily="49" charset="-122"/>
              </a:rPr>
              <a:t>学习算法</a:t>
            </a:r>
            <a:endParaRPr lang="en-US" altLang="zh-CN"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a:latin typeface="黑体" panose="02010609060101010101" pitchFamily="49" charset="-122"/>
                <a:ea typeface="黑体" panose="02010609060101010101" pitchFamily="49" charset="-122"/>
              </a:rPr>
              <a:t>误差分析</a:t>
            </a:r>
            <a:endParaRPr lang="en-US" altLang="zh-CN" sz="2800" b="1" dirty="0">
              <a:latin typeface="黑体" panose="02010609060101010101" pitchFamily="49" charset="-122"/>
              <a:ea typeface="黑体" panose="02010609060101010101" pitchFamily="49" charset="-122"/>
            </a:endParaRPr>
          </a:p>
          <a:p>
            <a:pPr lvl="1"/>
            <a:r>
              <a:rPr lang="zh-CN" altLang="en-US" sz="2400" dirty="0" smtClean="0">
                <a:latin typeface="+mn-ea"/>
              </a:rPr>
              <a:t>从偏差</a:t>
            </a:r>
            <a:r>
              <a:rPr lang="en-US" altLang="zh-CN" sz="2400" dirty="0" smtClean="0">
                <a:latin typeface="+mn-ea"/>
              </a:rPr>
              <a:t>-</a:t>
            </a:r>
            <a:r>
              <a:rPr lang="zh-CN" altLang="en-US" sz="2400" dirty="0" smtClean="0">
                <a:latin typeface="+mn-ea"/>
              </a:rPr>
              <a:t>方差分解的角度看，</a:t>
            </a:r>
            <a:r>
              <a:rPr lang="en-US" altLang="zh-CN" sz="2400" dirty="0" smtClean="0">
                <a:latin typeface="+mn-ea"/>
              </a:rPr>
              <a:t>Boosting</a:t>
            </a:r>
            <a:r>
              <a:rPr lang="zh-CN" altLang="en-US" sz="2400" dirty="0" smtClean="0">
                <a:latin typeface="+mn-ea"/>
              </a:rPr>
              <a:t>主要关注</a:t>
            </a:r>
            <a:r>
              <a:rPr lang="zh-CN" altLang="en-US" sz="2400" dirty="0" smtClean="0">
                <a:solidFill>
                  <a:srgbClr val="0000FF"/>
                </a:solidFill>
                <a:latin typeface="+mn-ea"/>
              </a:rPr>
              <a:t>降低偏差</a:t>
            </a:r>
            <a:r>
              <a:rPr lang="zh-CN" altLang="en-US" sz="2400" dirty="0" smtClean="0">
                <a:latin typeface="+mn-ea"/>
              </a:rPr>
              <a:t>，因此可以基于泛化性能较弱的学习器构建很强的集成，如决策树桩</a:t>
            </a:r>
            <a:endParaRPr lang="en-US" altLang="zh-CN" sz="2400" dirty="0">
              <a:latin typeface="+mn-ea"/>
            </a:endParaRPr>
          </a:p>
          <a:p>
            <a:pPr marL="914400" lvl="2" indent="0">
              <a:buNone/>
            </a:pPr>
            <a:endParaRPr lang="en-US" altLang="zh-CN" sz="1800" dirty="0">
              <a:solidFill>
                <a:prstClr val="black"/>
              </a:solidFill>
              <a:latin typeface="+mn-ea"/>
            </a:endParaRPr>
          </a:p>
          <a:p>
            <a:pPr marL="914400" lvl="2" indent="0">
              <a:buNone/>
            </a:pPr>
            <a:endParaRPr lang="zh-CN" altLang="en-US" sz="2000" dirty="0">
              <a:latin typeface="+mn-ea"/>
            </a:endParaRPr>
          </a:p>
        </p:txBody>
      </p:sp>
      <p:cxnSp>
        <p:nvCxnSpPr>
          <p:cNvPr id="6" name="直接箭头连接符 5"/>
          <p:cNvCxnSpPr/>
          <p:nvPr/>
        </p:nvCxnSpPr>
        <p:spPr>
          <a:xfrm flipH="1" flipV="1">
            <a:off x="1236991" y="3206777"/>
            <a:ext cx="0" cy="1890000"/>
          </a:xfrm>
          <a:prstGeom prst="straightConnector1">
            <a:avLst/>
          </a:prstGeom>
          <a:ln w="19050">
            <a:headEnd type="none" w="med" len="lg"/>
            <a:tailEnd type="triangle" w="lg" len="lg"/>
          </a:ln>
        </p:spPr>
        <p:style>
          <a:lnRef idx="1">
            <a:schemeClr val="dk1"/>
          </a:lnRef>
          <a:fillRef idx="0">
            <a:schemeClr val="dk1"/>
          </a:fillRef>
          <a:effectRef idx="0">
            <a:schemeClr val="dk1"/>
          </a:effectRef>
          <a:fontRef idx="minor">
            <a:schemeClr val="tx1"/>
          </a:fontRef>
        </p:style>
      </p:cxnSp>
      <p:cxnSp>
        <p:nvCxnSpPr>
          <p:cNvPr id="7" name="直接箭头连接符 6"/>
          <p:cNvCxnSpPr/>
          <p:nvPr/>
        </p:nvCxnSpPr>
        <p:spPr>
          <a:xfrm>
            <a:off x="1230843" y="5096822"/>
            <a:ext cx="2295000" cy="0"/>
          </a:xfrm>
          <a:prstGeom prst="straightConnector1">
            <a:avLst/>
          </a:prstGeom>
          <a:ln w="19050">
            <a:headEnd type="none" w="med" len="lg"/>
            <a:tailEnd type="triangle" w="lg" len="lg"/>
          </a:ln>
        </p:spPr>
        <p:style>
          <a:lnRef idx="1">
            <a:schemeClr val="dk1"/>
          </a:lnRef>
          <a:fillRef idx="0">
            <a:schemeClr val="dk1"/>
          </a:fillRef>
          <a:effectRef idx="0">
            <a:schemeClr val="dk1"/>
          </a:effectRef>
          <a:fontRef idx="minor">
            <a:schemeClr val="tx1"/>
          </a:fontRef>
        </p:style>
      </p:cxnSp>
      <p:sp>
        <p:nvSpPr>
          <p:cNvPr id="8" name="文本框 5"/>
          <p:cNvSpPr txBox="1"/>
          <p:nvPr/>
        </p:nvSpPr>
        <p:spPr>
          <a:xfrm>
            <a:off x="1094419" y="5035677"/>
            <a:ext cx="251992" cy="253916"/>
          </a:xfrm>
          <a:prstGeom prst="rect">
            <a:avLst/>
          </a:prstGeom>
          <a:noFill/>
        </p:spPr>
        <p:txBody>
          <a:bodyPr wrap="none" rtlCol="0">
            <a:spAutoFit/>
          </a:bodyPr>
          <a:lstStyle/>
          <a:p>
            <a:r>
              <a:rPr lang="en-US" altLang="zh-CN" sz="1050" dirty="0">
                <a:latin typeface="Times"/>
              </a:rPr>
              <a:t>0</a:t>
            </a:r>
            <a:endParaRPr lang="zh-CN" altLang="en-US" sz="1050" dirty="0">
              <a:latin typeface="Times"/>
            </a:endParaRPr>
          </a:p>
        </p:txBody>
      </p:sp>
      <p:cxnSp>
        <p:nvCxnSpPr>
          <p:cNvPr id="9" name="直接连接符 8"/>
          <p:cNvCxnSpPr/>
          <p:nvPr/>
        </p:nvCxnSpPr>
        <p:spPr>
          <a:xfrm>
            <a:off x="1709348" y="5043152"/>
            <a:ext cx="0" cy="54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2175991" y="5043152"/>
            <a:ext cx="0" cy="54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1" name="直接连接符 10"/>
          <p:cNvCxnSpPr/>
          <p:nvPr/>
        </p:nvCxnSpPr>
        <p:spPr>
          <a:xfrm>
            <a:off x="2642633" y="5043152"/>
            <a:ext cx="0" cy="54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3109276" y="5043152"/>
            <a:ext cx="0" cy="54000"/>
          </a:xfrm>
          <a:prstGeom prst="line">
            <a:avLst/>
          </a:prstGeom>
          <a:ln w="12700"/>
        </p:spPr>
        <p:style>
          <a:lnRef idx="1">
            <a:schemeClr val="dk1"/>
          </a:lnRef>
          <a:fillRef idx="0">
            <a:schemeClr val="dk1"/>
          </a:fillRef>
          <a:effectRef idx="0">
            <a:schemeClr val="dk1"/>
          </a:effectRef>
          <a:fontRef idx="minor">
            <a:schemeClr val="tx1"/>
          </a:fontRef>
        </p:style>
      </p:cxnSp>
      <p:sp>
        <p:nvSpPr>
          <p:cNvPr id="13" name="文本框 10"/>
          <p:cNvSpPr txBox="1"/>
          <p:nvPr/>
        </p:nvSpPr>
        <p:spPr>
          <a:xfrm>
            <a:off x="1537901" y="5064583"/>
            <a:ext cx="386644" cy="253916"/>
          </a:xfrm>
          <a:prstGeom prst="rect">
            <a:avLst/>
          </a:prstGeom>
          <a:noFill/>
        </p:spPr>
        <p:txBody>
          <a:bodyPr wrap="none" rtlCol="0">
            <a:spAutoFit/>
          </a:bodyPr>
          <a:lstStyle/>
          <a:p>
            <a:r>
              <a:rPr lang="en-US" altLang="zh-CN" sz="1050" dirty="0">
                <a:latin typeface="Times"/>
              </a:rPr>
              <a:t>0.2</a:t>
            </a:r>
            <a:endParaRPr lang="zh-CN" altLang="en-US" sz="1050" dirty="0">
              <a:latin typeface="Times"/>
            </a:endParaRPr>
          </a:p>
        </p:txBody>
      </p:sp>
      <p:sp>
        <p:nvSpPr>
          <p:cNvPr id="14" name="文本框 11"/>
          <p:cNvSpPr txBox="1"/>
          <p:nvPr/>
        </p:nvSpPr>
        <p:spPr>
          <a:xfrm>
            <a:off x="2004716" y="5064583"/>
            <a:ext cx="386644" cy="253916"/>
          </a:xfrm>
          <a:prstGeom prst="rect">
            <a:avLst/>
          </a:prstGeom>
          <a:noFill/>
        </p:spPr>
        <p:txBody>
          <a:bodyPr wrap="none" rtlCol="0">
            <a:spAutoFit/>
          </a:bodyPr>
          <a:lstStyle/>
          <a:p>
            <a:r>
              <a:rPr lang="en-US" altLang="zh-CN" sz="1050" dirty="0">
                <a:latin typeface="Times"/>
              </a:rPr>
              <a:t>0.4</a:t>
            </a:r>
            <a:endParaRPr lang="zh-CN" altLang="en-US" sz="1050" dirty="0">
              <a:latin typeface="Times"/>
            </a:endParaRPr>
          </a:p>
        </p:txBody>
      </p:sp>
      <p:sp>
        <p:nvSpPr>
          <p:cNvPr id="15" name="文本框 12"/>
          <p:cNvSpPr txBox="1"/>
          <p:nvPr/>
        </p:nvSpPr>
        <p:spPr>
          <a:xfrm>
            <a:off x="2471532" y="5064583"/>
            <a:ext cx="386644" cy="253916"/>
          </a:xfrm>
          <a:prstGeom prst="rect">
            <a:avLst/>
          </a:prstGeom>
          <a:noFill/>
        </p:spPr>
        <p:txBody>
          <a:bodyPr wrap="none" rtlCol="0">
            <a:spAutoFit/>
          </a:bodyPr>
          <a:lstStyle/>
          <a:p>
            <a:r>
              <a:rPr lang="en-US" altLang="zh-CN" sz="1050" dirty="0">
                <a:latin typeface="Times"/>
              </a:rPr>
              <a:t>0.6</a:t>
            </a:r>
            <a:endParaRPr lang="zh-CN" altLang="en-US" sz="1050" dirty="0">
              <a:latin typeface="Times"/>
            </a:endParaRPr>
          </a:p>
        </p:txBody>
      </p:sp>
      <p:sp>
        <p:nvSpPr>
          <p:cNvPr id="16" name="文本框 13"/>
          <p:cNvSpPr txBox="1"/>
          <p:nvPr/>
        </p:nvSpPr>
        <p:spPr>
          <a:xfrm>
            <a:off x="2938348" y="5064583"/>
            <a:ext cx="386644" cy="253916"/>
          </a:xfrm>
          <a:prstGeom prst="rect">
            <a:avLst/>
          </a:prstGeom>
          <a:noFill/>
        </p:spPr>
        <p:txBody>
          <a:bodyPr wrap="none" rtlCol="0">
            <a:spAutoFit/>
          </a:bodyPr>
          <a:lstStyle/>
          <a:p>
            <a:r>
              <a:rPr lang="en-US" altLang="zh-CN" sz="1050" dirty="0">
                <a:latin typeface="Times"/>
              </a:rPr>
              <a:t>0.8</a:t>
            </a:r>
            <a:endParaRPr lang="zh-CN" altLang="en-US" sz="1050" dirty="0">
              <a:latin typeface="Times"/>
            </a:endParaRPr>
          </a:p>
        </p:txBody>
      </p:sp>
      <p:cxnSp>
        <p:nvCxnSpPr>
          <p:cNvPr id="17" name="直接连接符 16"/>
          <p:cNvCxnSpPr/>
          <p:nvPr/>
        </p:nvCxnSpPr>
        <p:spPr>
          <a:xfrm rot="5400000">
            <a:off x="1264261" y="3666775"/>
            <a:ext cx="0" cy="54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rot="5400000">
            <a:off x="1264261" y="4134457"/>
            <a:ext cx="0" cy="54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9" name="直接连接符 18"/>
          <p:cNvCxnSpPr/>
          <p:nvPr/>
        </p:nvCxnSpPr>
        <p:spPr>
          <a:xfrm rot="5400000">
            <a:off x="1264261" y="4602139"/>
            <a:ext cx="0" cy="54000"/>
          </a:xfrm>
          <a:prstGeom prst="line">
            <a:avLst/>
          </a:prstGeom>
          <a:ln w="12700"/>
        </p:spPr>
        <p:style>
          <a:lnRef idx="1">
            <a:schemeClr val="dk1"/>
          </a:lnRef>
          <a:fillRef idx="0">
            <a:schemeClr val="dk1"/>
          </a:fillRef>
          <a:effectRef idx="0">
            <a:schemeClr val="dk1"/>
          </a:effectRef>
          <a:fontRef idx="minor">
            <a:schemeClr val="tx1"/>
          </a:fontRef>
        </p:style>
      </p:cxnSp>
      <p:sp>
        <p:nvSpPr>
          <p:cNvPr id="20" name="文本框 17"/>
          <p:cNvSpPr txBox="1"/>
          <p:nvPr/>
        </p:nvSpPr>
        <p:spPr>
          <a:xfrm>
            <a:off x="921543" y="4513723"/>
            <a:ext cx="386644" cy="253916"/>
          </a:xfrm>
          <a:prstGeom prst="rect">
            <a:avLst/>
          </a:prstGeom>
          <a:noFill/>
        </p:spPr>
        <p:txBody>
          <a:bodyPr wrap="none" rtlCol="0">
            <a:spAutoFit/>
          </a:bodyPr>
          <a:lstStyle/>
          <a:p>
            <a:r>
              <a:rPr lang="en-US" altLang="zh-CN" sz="1050" dirty="0">
                <a:latin typeface="Times"/>
              </a:rPr>
              <a:t>0.2</a:t>
            </a:r>
            <a:endParaRPr lang="zh-CN" altLang="en-US" sz="1050" dirty="0">
              <a:latin typeface="Times"/>
            </a:endParaRPr>
          </a:p>
        </p:txBody>
      </p:sp>
      <p:sp>
        <p:nvSpPr>
          <p:cNvPr id="21" name="文本框 18"/>
          <p:cNvSpPr txBox="1"/>
          <p:nvPr/>
        </p:nvSpPr>
        <p:spPr>
          <a:xfrm>
            <a:off x="921543" y="4046041"/>
            <a:ext cx="386644" cy="253916"/>
          </a:xfrm>
          <a:prstGeom prst="rect">
            <a:avLst/>
          </a:prstGeom>
          <a:noFill/>
        </p:spPr>
        <p:txBody>
          <a:bodyPr wrap="none" rtlCol="0">
            <a:spAutoFit/>
          </a:bodyPr>
          <a:lstStyle/>
          <a:p>
            <a:r>
              <a:rPr lang="en-US" altLang="zh-CN" sz="1050" dirty="0">
                <a:latin typeface="Times"/>
              </a:rPr>
              <a:t>0.4</a:t>
            </a:r>
            <a:endParaRPr lang="zh-CN" altLang="en-US" sz="1050" dirty="0">
              <a:latin typeface="Times"/>
            </a:endParaRPr>
          </a:p>
        </p:txBody>
      </p:sp>
      <p:sp>
        <p:nvSpPr>
          <p:cNvPr id="22" name="文本框 19"/>
          <p:cNvSpPr txBox="1"/>
          <p:nvPr/>
        </p:nvSpPr>
        <p:spPr>
          <a:xfrm>
            <a:off x="921543" y="3578359"/>
            <a:ext cx="386644" cy="253916"/>
          </a:xfrm>
          <a:prstGeom prst="rect">
            <a:avLst/>
          </a:prstGeom>
          <a:noFill/>
        </p:spPr>
        <p:txBody>
          <a:bodyPr wrap="none" rtlCol="0">
            <a:spAutoFit/>
          </a:bodyPr>
          <a:lstStyle/>
          <a:p>
            <a:r>
              <a:rPr lang="en-US" altLang="zh-CN" sz="1050" dirty="0">
                <a:latin typeface="Times"/>
              </a:rPr>
              <a:t>0.6</a:t>
            </a:r>
            <a:endParaRPr lang="zh-CN" altLang="en-US" sz="1050" dirty="0">
              <a:latin typeface="Times"/>
            </a:endParaRPr>
          </a:p>
        </p:txBody>
      </p:sp>
      <p:grpSp>
        <p:nvGrpSpPr>
          <p:cNvPr id="23" name="组合 22"/>
          <p:cNvGrpSpPr/>
          <p:nvPr/>
        </p:nvGrpSpPr>
        <p:grpSpPr>
          <a:xfrm>
            <a:off x="1312854" y="3384070"/>
            <a:ext cx="761159" cy="470971"/>
            <a:chOff x="2902949" y="2313167"/>
            <a:chExt cx="1014878" cy="627960"/>
          </a:xfrm>
        </p:grpSpPr>
        <p:grpSp>
          <p:nvGrpSpPr>
            <p:cNvPr id="24" name="组合 23"/>
            <p:cNvGrpSpPr/>
            <p:nvPr/>
          </p:nvGrpSpPr>
          <p:grpSpPr>
            <a:xfrm>
              <a:off x="2902949" y="2313167"/>
              <a:ext cx="1014878" cy="627960"/>
              <a:chOff x="5860991" y="1513622"/>
              <a:chExt cx="1014878" cy="627960"/>
            </a:xfrm>
          </p:grpSpPr>
          <p:sp>
            <p:nvSpPr>
              <p:cNvPr id="28" name="矩形 27"/>
              <p:cNvSpPr/>
              <p:nvPr/>
            </p:nvSpPr>
            <p:spPr>
              <a:xfrm>
                <a:off x="5860991" y="1521176"/>
                <a:ext cx="936000" cy="57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p>
            </p:txBody>
          </p:sp>
          <p:sp>
            <p:nvSpPr>
              <p:cNvPr id="29" name="文本框 26"/>
              <p:cNvSpPr txBox="1"/>
              <p:nvPr/>
            </p:nvSpPr>
            <p:spPr>
              <a:xfrm>
                <a:off x="6219278" y="1513622"/>
                <a:ext cx="656591" cy="369332"/>
              </a:xfrm>
              <a:prstGeom prst="rect">
                <a:avLst/>
              </a:prstGeom>
              <a:noFill/>
            </p:spPr>
            <p:txBody>
              <a:bodyPr wrap="none" rtlCol="0">
                <a:spAutoFit/>
              </a:bodyPr>
              <a:lstStyle/>
              <a:p>
                <a:r>
                  <a:rPr lang="zh-CN" altLang="en-US" sz="1200" dirty="0">
                    <a:latin typeface="楷体" panose="02010609060101010101" pitchFamily="49" charset="-122"/>
                    <a:ea typeface="楷体" panose="02010609060101010101" pitchFamily="49" charset="-122"/>
                  </a:rPr>
                  <a:t>好瓜</a:t>
                </a:r>
                <a:endParaRPr lang="zh-CN" altLang="en-US" sz="1200" dirty="0">
                  <a:latin typeface="楷体" panose="02010609060101010101" pitchFamily="49" charset="-122"/>
                  <a:ea typeface="楷体" panose="02010609060101010101" pitchFamily="49" charset="-122"/>
                </a:endParaRPr>
              </a:p>
            </p:txBody>
          </p:sp>
          <p:sp>
            <p:nvSpPr>
              <p:cNvPr id="30" name="文本框 27"/>
              <p:cNvSpPr txBox="1"/>
              <p:nvPr/>
            </p:nvSpPr>
            <p:spPr>
              <a:xfrm>
                <a:off x="6219277" y="1772250"/>
                <a:ext cx="656590" cy="369332"/>
              </a:xfrm>
              <a:prstGeom prst="rect">
                <a:avLst/>
              </a:prstGeom>
              <a:noFill/>
            </p:spPr>
            <p:txBody>
              <a:bodyPr wrap="none" rtlCol="0">
                <a:spAutoFit/>
              </a:bodyPr>
              <a:lstStyle/>
              <a:p>
                <a:r>
                  <a:rPr lang="zh-CN" altLang="en-US" sz="1200" dirty="0">
                    <a:latin typeface="楷体" panose="02010609060101010101" pitchFamily="49" charset="-122"/>
                    <a:ea typeface="楷体" panose="02010609060101010101" pitchFamily="49" charset="-122"/>
                  </a:rPr>
                  <a:t>坏瓜</a:t>
                </a:r>
                <a:endParaRPr lang="zh-CN" altLang="en-US" sz="1200" dirty="0">
                  <a:latin typeface="楷体" panose="02010609060101010101" pitchFamily="49" charset="-122"/>
                  <a:ea typeface="楷体" panose="02010609060101010101" pitchFamily="49" charset="-122"/>
                </a:endParaRPr>
              </a:p>
            </p:txBody>
          </p:sp>
          <p:cxnSp>
            <p:nvCxnSpPr>
              <p:cNvPr id="31" name="直接连接符 30"/>
              <p:cNvCxnSpPr/>
              <p:nvPr/>
            </p:nvCxnSpPr>
            <p:spPr>
              <a:xfrm>
                <a:off x="6001969" y="1949727"/>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25" name="组合 24"/>
            <p:cNvGrpSpPr/>
            <p:nvPr/>
          </p:nvGrpSpPr>
          <p:grpSpPr>
            <a:xfrm>
              <a:off x="3043927" y="2444745"/>
              <a:ext cx="108000" cy="108000"/>
              <a:chOff x="5476803" y="2392530"/>
              <a:chExt cx="108000" cy="108000"/>
            </a:xfrm>
          </p:grpSpPr>
          <p:cxnSp>
            <p:nvCxnSpPr>
              <p:cNvPr id="26" name="直接连接符 25"/>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grpSp>
        <p:nvGrpSpPr>
          <p:cNvPr id="32" name="组合 31"/>
          <p:cNvGrpSpPr/>
          <p:nvPr/>
        </p:nvGrpSpPr>
        <p:grpSpPr>
          <a:xfrm>
            <a:off x="2848649" y="3966436"/>
            <a:ext cx="81000" cy="81000"/>
            <a:chOff x="5476803" y="2392530"/>
            <a:chExt cx="108000" cy="108000"/>
          </a:xfrm>
        </p:grpSpPr>
        <p:cxnSp>
          <p:nvCxnSpPr>
            <p:cNvPr id="33" name="直接连接符 32"/>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4" name="直接连接符 33"/>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5" name="组合 34"/>
          <p:cNvGrpSpPr/>
          <p:nvPr/>
        </p:nvGrpSpPr>
        <p:grpSpPr>
          <a:xfrm>
            <a:off x="2991524" y="4237898"/>
            <a:ext cx="81000" cy="81000"/>
            <a:chOff x="5476803" y="2392530"/>
            <a:chExt cx="108000" cy="108000"/>
          </a:xfrm>
        </p:grpSpPr>
        <p:cxnSp>
          <p:nvCxnSpPr>
            <p:cNvPr id="36" name="直接连接符 35"/>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8" name="组合 37"/>
          <p:cNvGrpSpPr/>
          <p:nvPr/>
        </p:nvGrpSpPr>
        <p:grpSpPr>
          <a:xfrm>
            <a:off x="2753549" y="4453822"/>
            <a:ext cx="81000" cy="81000"/>
            <a:chOff x="5476803" y="2392530"/>
            <a:chExt cx="108000" cy="108000"/>
          </a:xfrm>
        </p:grpSpPr>
        <p:cxnSp>
          <p:nvCxnSpPr>
            <p:cNvPr id="39" name="直接连接符 38"/>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0" name="直接连接符 39"/>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41" name="组合 40"/>
          <p:cNvGrpSpPr/>
          <p:nvPr/>
        </p:nvGrpSpPr>
        <p:grpSpPr>
          <a:xfrm>
            <a:off x="2622619" y="4335394"/>
            <a:ext cx="81000" cy="81000"/>
            <a:chOff x="5476803" y="2392530"/>
            <a:chExt cx="108000" cy="108000"/>
          </a:xfrm>
        </p:grpSpPr>
        <p:cxnSp>
          <p:nvCxnSpPr>
            <p:cNvPr id="42" name="直接连接符 41"/>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3" name="直接连接符 42"/>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44" name="组合 43"/>
          <p:cNvGrpSpPr/>
          <p:nvPr/>
        </p:nvGrpSpPr>
        <p:grpSpPr>
          <a:xfrm>
            <a:off x="2351924" y="4505230"/>
            <a:ext cx="81000" cy="81000"/>
            <a:chOff x="5476803" y="2392530"/>
            <a:chExt cx="108000" cy="108000"/>
          </a:xfrm>
        </p:grpSpPr>
        <p:cxnSp>
          <p:nvCxnSpPr>
            <p:cNvPr id="45" name="直接连接符 44"/>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6" name="直接连接符 45"/>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47" name="组合 46"/>
          <p:cNvGrpSpPr/>
          <p:nvPr/>
        </p:nvGrpSpPr>
        <p:grpSpPr>
          <a:xfrm>
            <a:off x="2141408" y="4455153"/>
            <a:ext cx="81000" cy="81000"/>
            <a:chOff x="5476803" y="2392530"/>
            <a:chExt cx="108000" cy="108000"/>
          </a:xfrm>
        </p:grpSpPr>
        <p:cxnSp>
          <p:nvCxnSpPr>
            <p:cNvPr id="48" name="直接连接符 47"/>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9" name="直接连接符 48"/>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50" name="组合 49"/>
          <p:cNvGrpSpPr/>
          <p:nvPr/>
        </p:nvGrpSpPr>
        <p:grpSpPr>
          <a:xfrm>
            <a:off x="2329502" y="4716632"/>
            <a:ext cx="81000" cy="81000"/>
            <a:chOff x="5476803" y="2392530"/>
            <a:chExt cx="108000" cy="108000"/>
          </a:xfrm>
        </p:grpSpPr>
        <p:cxnSp>
          <p:nvCxnSpPr>
            <p:cNvPr id="51" name="直接连接符 50"/>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2" name="直接连接符 51"/>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53" name="组合 52"/>
          <p:cNvGrpSpPr/>
          <p:nvPr/>
        </p:nvGrpSpPr>
        <p:grpSpPr>
          <a:xfrm>
            <a:off x="2222346" y="4513253"/>
            <a:ext cx="81000" cy="81000"/>
            <a:chOff x="5476803" y="2392530"/>
            <a:chExt cx="108000" cy="108000"/>
          </a:xfrm>
        </p:grpSpPr>
        <p:cxnSp>
          <p:nvCxnSpPr>
            <p:cNvPr id="54" name="直接连接符 53"/>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5" name="直接连接符 54"/>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56" name="直接连接符 55"/>
          <p:cNvCxnSpPr/>
          <p:nvPr/>
        </p:nvCxnSpPr>
        <p:spPr>
          <a:xfrm>
            <a:off x="2794049" y="4877580"/>
            <a:ext cx="81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7" name="直接连接符 56"/>
          <p:cNvCxnSpPr/>
          <p:nvPr/>
        </p:nvCxnSpPr>
        <p:spPr>
          <a:xfrm>
            <a:off x="1837878" y="4479764"/>
            <a:ext cx="81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8" name="直接连接符 57"/>
          <p:cNvCxnSpPr/>
          <p:nvPr/>
        </p:nvCxnSpPr>
        <p:spPr>
          <a:xfrm>
            <a:off x="1856947" y="4972683"/>
            <a:ext cx="81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9" name="直接连接符 58"/>
          <p:cNvCxnSpPr/>
          <p:nvPr/>
        </p:nvCxnSpPr>
        <p:spPr>
          <a:xfrm>
            <a:off x="1986143" y="4850035"/>
            <a:ext cx="81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0" name="直接连接符 59"/>
          <p:cNvCxnSpPr/>
          <p:nvPr/>
        </p:nvCxnSpPr>
        <p:spPr>
          <a:xfrm>
            <a:off x="2731010" y="4735983"/>
            <a:ext cx="81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1" name="直接连接符 60"/>
          <p:cNvCxnSpPr/>
          <p:nvPr/>
        </p:nvCxnSpPr>
        <p:spPr>
          <a:xfrm>
            <a:off x="2765287" y="4638161"/>
            <a:ext cx="81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2" name="直接连接符 61"/>
          <p:cNvCxnSpPr/>
          <p:nvPr/>
        </p:nvCxnSpPr>
        <p:spPr>
          <a:xfrm>
            <a:off x="1983285" y="4341400"/>
            <a:ext cx="81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3" name="直接连接符 62"/>
          <p:cNvCxnSpPr/>
          <p:nvPr/>
        </p:nvCxnSpPr>
        <p:spPr>
          <a:xfrm>
            <a:off x="2595131" y="5008402"/>
            <a:ext cx="81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4" name="直接连接符 63"/>
          <p:cNvCxnSpPr/>
          <p:nvPr/>
        </p:nvCxnSpPr>
        <p:spPr>
          <a:xfrm>
            <a:off x="2855706" y="4843921"/>
            <a:ext cx="81000" cy="0"/>
          </a:xfrm>
          <a:prstGeom prst="line">
            <a:avLst/>
          </a:prstGeom>
          <a:ln w="19050"/>
        </p:spPr>
        <p:style>
          <a:lnRef idx="1">
            <a:schemeClr val="dk1"/>
          </a:lnRef>
          <a:fillRef idx="0">
            <a:schemeClr val="dk1"/>
          </a:fillRef>
          <a:effectRef idx="0">
            <a:schemeClr val="dk1"/>
          </a:effectRef>
          <a:fontRef idx="minor">
            <a:schemeClr val="tx1"/>
          </a:fontRef>
        </p:style>
      </p:cxnSp>
      <p:sp>
        <p:nvSpPr>
          <p:cNvPr id="65" name="文本框 62"/>
          <p:cNvSpPr txBox="1"/>
          <p:nvPr/>
        </p:nvSpPr>
        <p:spPr>
          <a:xfrm>
            <a:off x="2158789" y="5210352"/>
            <a:ext cx="492443" cy="276999"/>
          </a:xfrm>
          <a:prstGeom prst="rect">
            <a:avLst/>
          </a:prstGeom>
          <a:noFill/>
        </p:spPr>
        <p:txBody>
          <a:bodyPr wrap="none" rtlCol="0">
            <a:spAutoFit/>
          </a:bodyPr>
          <a:lstStyle/>
          <a:p>
            <a:r>
              <a:rPr lang="zh-CN" altLang="en-US" sz="1200" dirty="0">
                <a:latin typeface="楷体" panose="02010609060101010101" pitchFamily="49" charset="-122"/>
                <a:ea typeface="楷体" panose="02010609060101010101" pitchFamily="49" charset="-122"/>
              </a:rPr>
              <a:t>密度</a:t>
            </a:r>
            <a:endParaRPr lang="zh-CN" altLang="en-US" sz="1200" dirty="0">
              <a:latin typeface="楷体" panose="02010609060101010101" pitchFamily="49" charset="-122"/>
              <a:ea typeface="楷体" panose="02010609060101010101" pitchFamily="49" charset="-122"/>
            </a:endParaRPr>
          </a:p>
        </p:txBody>
      </p:sp>
      <p:sp>
        <p:nvSpPr>
          <p:cNvPr id="66" name="文本框 63"/>
          <p:cNvSpPr txBox="1"/>
          <p:nvPr/>
        </p:nvSpPr>
        <p:spPr>
          <a:xfrm>
            <a:off x="683568" y="3720909"/>
            <a:ext cx="369332" cy="553998"/>
          </a:xfrm>
          <a:prstGeom prst="rect">
            <a:avLst/>
          </a:prstGeom>
          <a:noFill/>
        </p:spPr>
        <p:txBody>
          <a:bodyPr vert="eaVert" wrap="none" rtlCol="0">
            <a:spAutoFit/>
          </a:bodyPr>
          <a:lstStyle/>
          <a:p>
            <a:r>
              <a:rPr lang="zh-CN" altLang="en-US" sz="1200" dirty="0">
                <a:latin typeface="楷体" panose="02010609060101010101" pitchFamily="49" charset="-122"/>
                <a:ea typeface="楷体" panose="02010609060101010101" pitchFamily="49" charset="-122"/>
              </a:rPr>
              <a:t>含糖率</a:t>
            </a:r>
            <a:endParaRPr lang="zh-CN" altLang="en-US" sz="1200" dirty="0">
              <a:latin typeface="楷体" panose="02010609060101010101" pitchFamily="49" charset="-122"/>
              <a:ea typeface="楷体" panose="02010609060101010101" pitchFamily="49" charset="-122"/>
            </a:endParaRPr>
          </a:p>
        </p:txBody>
      </p:sp>
      <p:cxnSp>
        <p:nvCxnSpPr>
          <p:cNvPr id="67" name="直接箭头连接符 66"/>
          <p:cNvCxnSpPr/>
          <p:nvPr/>
        </p:nvCxnSpPr>
        <p:spPr>
          <a:xfrm flipH="1" flipV="1">
            <a:off x="3912553" y="3206649"/>
            <a:ext cx="0" cy="1890000"/>
          </a:xfrm>
          <a:prstGeom prst="straightConnector1">
            <a:avLst/>
          </a:prstGeom>
          <a:ln w="19050">
            <a:headEnd type="none" w="med" len="lg"/>
            <a:tailEnd type="triangle" w="lg" len="lg"/>
          </a:ln>
        </p:spPr>
        <p:style>
          <a:lnRef idx="1">
            <a:schemeClr val="dk1"/>
          </a:lnRef>
          <a:fillRef idx="0">
            <a:schemeClr val="dk1"/>
          </a:fillRef>
          <a:effectRef idx="0">
            <a:schemeClr val="dk1"/>
          </a:effectRef>
          <a:fontRef idx="minor">
            <a:schemeClr val="tx1"/>
          </a:fontRef>
        </p:style>
      </p:cxnSp>
      <p:cxnSp>
        <p:nvCxnSpPr>
          <p:cNvPr id="68" name="直接箭头连接符 67"/>
          <p:cNvCxnSpPr/>
          <p:nvPr/>
        </p:nvCxnSpPr>
        <p:spPr>
          <a:xfrm>
            <a:off x="3906405" y="5096694"/>
            <a:ext cx="2295000" cy="0"/>
          </a:xfrm>
          <a:prstGeom prst="straightConnector1">
            <a:avLst/>
          </a:prstGeom>
          <a:ln w="19050">
            <a:headEnd type="none" w="med" len="lg"/>
            <a:tailEnd type="triangle" w="lg" len="lg"/>
          </a:ln>
        </p:spPr>
        <p:style>
          <a:lnRef idx="1">
            <a:schemeClr val="dk1"/>
          </a:lnRef>
          <a:fillRef idx="0">
            <a:schemeClr val="dk1"/>
          </a:fillRef>
          <a:effectRef idx="0">
            <a:schemeClr val="dk1"/>
          </a:effectRef>
          <a:fontRef idx="minor">
            <a:schemeClr val="tx1"/>
          </a:fontRef>
        </p:style>
      </p:cxnSp>
      <p:sp>
        <p:nvSpPr>
          <p:cNvPr id="69" name="文本框 72"/>
          <p:cNvSpPr txBox="1"/>
          <p:nvPr/>
        </p:nvSpPr>
        <p:spPr>
          <a:xfrm>
            <a:off x="3769981" y="5035549"/>
            <a:ext cx="251992" cy="253916"/>
          </a:xfrm>
          <a:prstGeom prst="rect">
            <a:avLst/>
          </a:prstGeom>
          <a:noFill/>
        </p:spPr>
        <p:txBody>
          <a:bodyPr wrap="none" rtlCol="0">
            <a:spAutoFit/>
          </a:bodyPr>
          <a:lstStyle/>
          <a:p>
            <a:r>
              <a:rPr lang="en-US" altLang="zh-CN" sz="1050" dirty="0">
                <a:latin typeface="Times"/>
              </a:rPr>
              <a:t>0</a:t>
            </a:r>
            <a:endParaRPr lang="zh-CN" altLang="en-US" sz="1050" dirty="0">
              <a:latin typeface="Times"/>
            </a:endParaRPr>
          </a:p>
        </p:txBody>
      </p:sp>
      <p:cxnSp>
        <p:nvCxnSpPr>
          <p:cNvPr id="70" name="直接连接符 69"/>
          <p:cNvCxnSpPr/>
          <p:nvPr/>
        </p:nvCxnSpPr>
        <p:spPr>
          <a:xfrm>
            <a:off x="4384910" y="5043024"/>
            <a:ext cx="0" cy="54000"/>
          </a:xfrm>
          <a:prstGeom prst="line">
            <a:avLst/>
          </a:prstGeom>
          <a:ln w="12700"/>
        </p:spPr>
        <p:style>
          <a:lnRef idx="1">
            <a:schemeClr val="dk1"/>
          </a:lnRef>
          <a:fillRef idx="0">
            <a:schemeClr val="dk1"/>
          </a:fillRef>
          <a:effectRef idx="0">
            <a:schemeClr val="dk1"/>
          </a:effectRef>
          <a:fontRef idx="minor">
            <a:schemeClr val="tx1"/>
          </a:fontRef>
        </p:style>
      </p:cxnSp>
      <p:cxnSp>
        <p:nvCxnSpPr>
          <p:cNvPr id="71" name="直接连接符 70"/>
          <p:cNvCxnSpPr/>
          <p:nvPr/>
        </p:nvCxnSpPr>
        <p:spPr>
          <a:xfrm>
            <a:off x="4851553" y="5043024"/>
            <a:ext cx="0" cy="54000"/>
          </a:xfrm>
          <a:prstGeom prst="line">
            <a:avLst/>
          </a:prstGeom>
          <a:ln w="12700"/>
        </p:spPr>
        <p:style>
          <a:lnRef idx="1">
            <a:schemeClr val="dk1"/>
          </a:lnRef>
          <a:fillRef idx="0">
            <a:schemeClr val="dk1"/>
          </a:fillRef>
          <a:effectRef idx="0">
            <a:schemeClr val="dk1"/>
          </a:effectRef>
          <a:fontRef idx="minor">
            <a:schemeClr val="tx1"/>
          </a:fontRef>
        </p:style>
      </p:cxnSp>
      <p:cxnSp>
        <p:nvCxnSpPr>
          <p:cNvPr id="72" name="直接连接符 71"/>
          <p:cNvCxnSpPr/>
          <p:nvPr/>
        </p:nvCxnSpPr>
        <p:spPr>
          <a:xfrm>
            <a:off x="5318195" y="5043024"/>
            <a:ext cx="0" cy="54000"/>
          </a:xfrm>
          <a:prstGeom prst="line">
            <a:avLst/>
          </a:prstGeom>
          <a:ln w="12700"/>
        </p:spPr>
        <p:style>
          <a:lnRef idx="1">
            <a:schemeClr val="dk1"/>
          </a:lnRef>
          <a:fillRef idx="0">
            <a:schemeClr val="dk1"/>
          </a:fillRef>
          <a:effectRef idx="0">
            <a:schemeClr val="dk1"/>
          </a:effectRef>
          <a:fontRef idx="minor">
            <a:schemeClr val="tx1"/>
          </a:fontRef>
        </p:style>
      </p:cxnSp>
      <p:cxnSp>
        <p:nvCxnSpPr>
          <p:cNvPr id="73" name="直接连接符 72"/>
          <p:cNvCxnSpPr/>
          <p:nvPr/>
        </p:nvCxnSpPr>
        <p:spPr>
          <a:xfrm>
            <a:off x="5784838" y="5043024"/>
            <a:ext cx="0" cy="54000"/>
          </a:xfrm>
          <a:prstGeom prst="line">
            <a:avLst/>
          </a:prstGeom>
          <a:ln w="12700"/>
        </p:spPr>
        <p:style>
          <a:lnRef idx="1">
            <a:schemeClr val="dk1"/>
          </a:lnRef>
          <a:fillRef idx="0">
            <a:schemeClr val="dk1"/>
          </a:fillRef>
          <a:effectRef idx="0">
            <a:schemeClr val="dk1"/>
          </a:effectRef>
          <a:fontRef idx="minor">
            <a:schemeClr val="tx1"/>
          </a:fontRef>
        </p:style>
      </p:cxnSp>
      <p:sp>
        <p:nvSpPr>
          <p:cNvPr id="74" name="文本框 77"/>
          <p:cNvSpPr txBox="1"/>
          <p:nvPr/>
        </p:nvSpPr>
        <p:spPr>
          <a:xfrm>
            <a:off x="4213463" y="5064455"/>
            <a:ext cx="386644" cy="253916"/>
          </a:xfrm>
          <a:prstGeom prst="rect">
            <a:avLst/>
          </a:prstGeom>
          <a:noFill/>
        </p:spPr>
        <p:txBody>
          <a:bodyPr wrap="none" rtlCol="0">
            <a:spAutoFit/>
          </a:bodyPr>
          <a:lstStyle/>
          <a:p>
            <a:r>
              <a:rPr lang="en-US" altLang="zh-CN" sz="1050" dirty="0">
                <a:latin typeface="Times"/>
              </a:rPr>
              <a:t>0.2</a:t>
            </a:r>
            <a:endParaRPr lang="zh-CN" altLang="en-US" sz="1050" dirty="0">
              <a:latin typeface="Times"/>
            </a:endParaRPr>
          </a:p>
        </p:txBody>
      </p:sp>
      <p:sp>
        <p:nvSpPr>
          <p:cNvPr id="75" name="文本框 78"/>
          <p:cNvSpPr txBox="1"/>
          <p:nvPr/>
        </p:nvSpPr>
        <p:spPr>
          <a:xfrm>
            <a:off x="4680278" y="5064455"/>
            <a:ext cx="386644" cy="253916"/>
          </a:xfrm>
          <a:prstGeom prst="rect">
            <a:avLst/>
          </a:prstGeom>
          <a:noFill/>
        </p:spPr>
        <p:txBody>
          <a:bodyPr wrap="none" rtlCol="0">
            <a:spAutoFit/>
          </a:bodyPr>
          <a:lstStyle/>
          <a:p>
            <a:r>
              <a:rPr lang="en-US" altLang="zh-CN" sz="1050" dirty="0">
                <a:latin typeface="Times"/>
              </a:rPr>
              <a:t>0.4</a:t>
            </a:r>
            <a:endParaRPr lang="zh-CN" altLang="en-US" sz="1050" dirty="0">
              <a:latin typeface="Times"/>
            </a:endParaRPr>
          </a:p>
        </p:txBody>
      </p:sp>
      <p:sp>
        <p:nvSpPr>
          <p:cNvPr id="76" name="文本框 79"/>
          <p:cNvSpPr txBox="1"/>
          <p:nvPr/>
        </p:nvSpPr>
        <p:spPr>
          <a:xfrm>
            <a:off x="5147094" y="5064455"/>
            <a:ext cx="386644" cy="253916"/>
          </a:xfrm>
          <a:prstGeom prst="rect">
            <a:avLst/>
          </a:prstGeom>
          <a:noFill/>
        </p:spPr>
        <p:txBody>
          <a:bodyPr wrap="none" rtlCol="0">
            <a:spAutoFit/>
          </a:bodyPr>
          <a:lstStyle/>
          <a:p>
            <a:r>
              <a:rPr lang="en-US" altLang="zh-CN" sz="1050" dirty="0">
                <a:latin typeface="Times"/>
              </a:rPr>
              <a:t>0.6</a:t>
            </a:r>
            <a:endParaRPr lang="zh-CN" altLang="en-US" sz="1050" dirty="0">
              <a:latin typeface="Times"/>
            </a:endParaRPr>
          </a:p>
        </p:txBody>
      </p:sp>
      <p:sp>
        <p:nvSpPr>
          <p:cNvPr id="77" name="文本框 80"/>
          <p:cNvSpPr txBox="1"/>
          <p:nvPr/>
        </p:nvSpPr>
        <p:spPr>
          <a:xfrm>
            <a:off x="5613910" y="5064455"/>
            <a:ext cx="386644" cy="253916"/>
          </a:xfrm>
          <a:prstGeom prst="rect">
            <a:avLst/>
          </a:prstGeom>
          <a:noFill/>
        </p:spPr>
        <p:txBody>
          <a:bodyPr wrap="none" rtlCol="0">
            <a:spAutoFit/>
          </a:bodyPr>
          <a:lstStyle/>
          <a:p>
            <a:r>
              <a:rPr lang="en-US" altLang="zh-CN" sz="1050" dirty="0">
                <a:latin typeface="Times"/>
              </a:rPr>
              <a:t>0.8</a:t>
            </a:r>
            <a:endParaRPr lang="zh-CN" altLang="en-US" sz="1050" dirty="0">
              <a:latin typeface="Times"/>
            </a:endParaRPr>
          </a:p>
        </p:txBody>
      </p:sp>
      <p:cxnSp>
        <p:nvCxnSpPr>
          <p:cNvPr id="78" name="直接连接符 77"/>
          <p:cNvCxnSpPr/>
          <p:nvPr/>
        </p:nvCxnSpPr>
        <p:spPr>
          <a:xfrm rot="5400000">
            <a:off x="3939823" y="3666647"/>
            <a:ext cx="0" cy="54000"/>
          </a:xfrm>
          <a:prstGeom prst="line">
            <a:avLst/>
          </a:prstGeom>
          <a:ln w="12700"/>
        </p:spPr>
        <p:style>
          <a:lnRef idx="1">
            <a:schemeClr val="dk1"/>
          </a:lnRef>
          <a:fillRef idx="0">
            <a:schemeClr val="dk1"/>
          </a:fillRef>
          <a:effectRef idx="0">
            <a:schemeClr val="dk1"/>
          </a:effectRef>
          <a:fontRef idx="minor">
            <a:schemeClr val="tx1"/>
          </a:fontRef>
        </p:style>
      </p:cxnSp>
      <p:cxnSp>
        <p:nvCxnSpPr>
          <p:cNvPr id="79" name="直接连接符 78"/>
          <p:cNvCxnSpPr/>
          <p:nvPr/>
        </p:nvCxnSpPr>
        <p:spPr>
          <a:xfrm rot="5400000">
            <a:off x="3939823" y="4134329"/>
            <a:ext cx="0" cy="54000"/>
          </a:xfrm>
          <a:prstGeom prst="line">
            <a:avLst/>
          </a:prstGeom>
          <a:ln w="12700"/>
        </p:spPr>
        <p:style>
          <a:lnRef idx="1">
            <a:schemeClr val="dk1"/>
          </a:lnRef>
          <a:fillRef idx="0">
            <a:schemeClr val="dk1"/>
          </a:fillRef>
          <a:effectRef idx="0">
            <a:schemeClr val="dk1"/>
          </a:effectRef>
          <a:fontRef idx="minor">
            <a:schemeClr val="tx1"/>
          </a:fontRef>
        </p:style>
      </p:cxnSp>
      <p:cxnSp>
        <p:nvCxnSpPr>
          <p:cNvPr id="80" name="直接连接符 79"/>
          <p:cNvCxnSpPr/>
          <p:nvPr/>
        </p:nvCxnSpPr>
        <p:spPr>
          <a:xfrm rot="5400000">
            <a:off x="3939823" y="4602011"/>
            <a:ext cx="0" cy="54000"/>
          </a:xfrm>
          <a:prstGeom prst="line">
            <a:avLst/>
          </a:prstGeom>
          <a:ln w="12700"/>
        </p:spPr>
        <p:style>
          <a:lnRef idx="1">
            <a:schemeClr val="dk1"/>
          </a:lnRef>
          <a:fillRef idx="0">
            <a:schemeClr val="dk1"/>
          </a:fillRef>
          <a:effectRef idx="0">
            <a:schemeClr val="dk1"/>
          </a:effectRef>
          <a:fontRef idx="minor">
            <a:schemeClr val="tx1"/>
          </a:fontRef>
        </p:style>
      </p:cxnSp>
      <p:sp>
        <p:nvSpPr>
          <p:cNvPr id="81" name="文本框 84"/>
          <p:cNvSpPr txBox="1"/>
          <p:nvPr/>
        </p:nvSpPr>
        <p:spPr>
          <a:xfrm>
            <a:off x="3597105" y="4513594"/>
            <a:ext cx="386644" cy="253916"/>
          </a:xfrm>
          <a:prstGeom prst="rect">
            <a:avLst/>
          </a:prstGeom>
          <a:noFill/>
        </p:spPr>
        <p:txBody>
          <a:bodyPr wrap="none" rtlCol="0">
            <a:spAutoFit/>
          </a:bodyPr>
          <a:lstStyle/>
          <a:p>
            <a:r>
              <a:rPr lang="en-US" altLang="zh-CN" sz="1050" dirty="0">
                <a:latin typeface="Times"/>
              </a:rPr>
              <a:t>0.2</a:t>
            </a:r>
            <a:endParaRPr lang="zh-CN" altLang="en-US" sz="1050" dirty="0">
              <a:latin typeface="Times"/>
            </a:endParaRPr>
          </a:p>
        </p:txBody>
      </p:sp>
      <p:sp>
        <p:nvSpPr>
          <p:cNvPr id="82" name="文本框 85"/>
          <p:cNvSpPr txBox="1"/>
          <p:nvPr/>
        </p:nvSpPr>
        <p:spPr>
          <a:xfrm>
            <a:off x="3597105" y="4045912"/>
            <a:ext cx="386644" cy="253916"/>
          </a:xfrm>
          <a:prstGeom prst="rect">
            <a:avLst/>
          </a:prstGeom>
          <a:noFill/>
        </p:spPr>
        <p:txBody>
          <a:bodyPr wrap="none" rtlCol="0">
            <a:spAutoFit/>
          </a:bodyPr>
          <a:lstStyle/>
          <a:p>
            <a:r>
              <a:rPr lang="en-US" altLang="zh-CN" sz="1050" dirty="0">
                <a:latin typeface="Times"/>
              </a:rPr>
              <a:t>0.4</a:t>
            </a:r>
            <a:endParaRPr lang="zh-CN" altLang="en-US" sz="1050" dirty="0">
              <a:latin typeface="Times"/>
            </a:endParaRPr>
          </a:p>
        </p:txBody>
      </p:sp>
      <p:sp>
        <p:nvSpPr>
          <p:cNvPr id="83" name="文本框 86"/>
          <p:cNvSpPr txBox="1"/>
          <p:nvPr/>
        </p:nvSpPr>
        <p:spPr>
          <a:xfrm>
            <a:off x="3597105" y="3578230"/>
            <a:ext cx="386644" cy="253916"/>
          </a:xfrm>
          <a:prstGeom prst="rect">
            <a:avLst/>
          </a:prstGeom>
          <a:noFill/>
        </p:spPr>
        <p:txBody>
          <a:bodyPr wrap="none" rtlCol="0">
            <a:spAutoFit/>
          </a:bodyPr>
          <a:lstStyle/>
          <a:p>
            <a:r>
              <a:rPr lang="en-US" altLang="zh-CN" sz="1050" dirty="0">
                <a:latin typeface="Times"/>
              </a:rPr>
              <a:t>0.6</a:t>
            </a:r>
            <a:endParaRPr lang="zh-CN" altLang="en-US" sz="1050" dirty="0">
              <a:latin typeface="Times"/>
            </a:endParaRPr>
          </a:p>
        </p:txBody>
      </p:sp>
      <p:grpSp>
        <p:nvGrpSpPr>
          <p:cNvPr id="84" name="组合 83"/>
          <p:cNvGrpSpPr/>
          <p:nvPr/>
        </p:nvGrpSpPr>
        <p:grpSpPr>
          <a:xfrm>
            <a:off x="3988416" y="3383942"/>
            <a:ext cx="761159" cy="470971"/>
            <a:chOff x="2902949" y="2313167"/>
            <a:chExt cx="1014878" cy="627960"/>
          </a:xfrm>
        </p:grpSpPr>
        <p:grpSp>
          <p:nvGrpSpPr>
            <p:cNvPr id="85" name="组合 84"/>
            <p:cNvGrpSpPr/>
            <p:nvPr/>
          </p:nvGrpSpPr>
          <p:grpSpPr>
            <a:xfrm>
              <a:off x="2902949" y="2313167"/>
              <a:ext cx="1014878" cy="627960"/>
              <a:chOff x="5860991" y="1513622"/>
              <a:chExt cx="1014878" cy="627960"/>
            </a:xfrm>
          </p:grpSpPr>
          <p:sp>
            <p:nvSpPr>
              <p:cNvPr id="89" name="矩形 88"/>
              <p:cNvSpPr/>
              <p:nvPr/>
            </p:nvSpPr>
            <p:spPr>
              <a:xfrm>
                <a:off x="5860991" y="1521176"/>
                <a:ext cx="936000" cy="57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p>
            </p:txBody>
          </p:sp>
          <p:sp>
            <p:nvSpPr>
              <p:cNvPr id="90" name="文本框 128"/>
              <p:cNvSpPr txBox="1"/>
              <p:nvPr/>
            </p:nvSpPr>
            <p:spPr>
              <a:xfrm>
                <a:off x="6219278" y="1513622"/>
                <a:ext cx="656591" cy="369332"/>
              </a:xfrm>
              <a:prstGeom prst="rect">
                <a:avLst/>
              </a:prstGeom>
              <a:noFill/>
            </p:spPr>
            <p:txBody>
              <a:bodyPr wrap="none" rtlCol="0">
                <a:spAutoFit/>
              </a:bodyPr>
              <a:lstStyle/>
              <a:p>
                <a:r>
                  <a:rPr lang="zh-CN" altLang="en-US" sz="1200" dirty="0">
                    <a:latin typeface="楷体" panose="02010609060101010101" pitchFamily="49" charset="-122"/>
                    <a:ea typeface="楷体" panose="02010609060101010101" pitchFamily="49" charset="-122"/>
                  </a:rPr>
                  <a:t>好瓜</a:t>
                </a:r>
                <a:endParaRPr lang="zh-CN" altLang="en-US" sz="1200" dirty="0">
                  <a:latin typeface="楷体" panose="02010609060101010101" pitchFamily="49" charset="-122"/>
                  <a:ea typeface="楷体" panose="02010609060101010101" pitchFamily="49" charset="-122"/>
                </a:endParaRPr>
              </a:p>
            </p:txBody>
          </p:sp>
          <p:sp>
            <p:nvSpPr>
              <p:cNvPr id="91" name="文本框 129"/>
              <p:cNvSpPr txBox="1"/>
              <p:nvPr/>
            </p:nvSpPr>
            <p:spPr>
              <a:xfrm>
                <a:off x="6219277" y="1772250"/>
                <a:ext cx="656590" cy="369332"/>
              </a:xfrm>
              <a:prstGeom prst="rect">
                <a:avLst/>
              </a:prstGeom>
              <a:noFill/>
            </p:spPr>
            <p:txBody>
              <a:bodyPr wrap="none" rtlCol="0">
                <a:spAutoFit/>
              </a:bodyPr>
              <a:lstStyle/>
              <a:p>
                <a:r>
                  <a:rPr lang="zh-CN" altLang="en-US" sz="1200" dirty="0">
                    <a:latin typeface="楷体" panose="02010609060101010101" pitchFamily="49" charset="-122"/>
                    <a:ea typeface="楷体" panose="02010609060101010101" pitchFamily="49" charset="-122"/>
                  </a:rPr>
                  <a:t>坏瓜</a:t>
                </a:r>
                <a:endParaRPr lang="zh-CN" altLang="en-US" sz="1200" dirty="0">
                  <a:latin typeface="楷体" panose="02010609060101010101" pitchFamily="49" charset="-122"/>
                  <a:ea typeface="楷体" panose="02010609060101010101" pitchFamily="49" charset="-122"/>
                </a:endParaRPr>
              </a:p>
            </p:txBody>
          </p:sp>
          <p:cxnSp>
            <p:nvCxnSpPr>
              <p:cNvPr id="92" name="直接连接符 91"/>
              <p:cNvCxnSpPr/>
              <p:nvPr/>
            </p:nvCxnSpPr>
            <p:spPr>
              <a:xfrm>
                <a:off x="6001969" y="1949727"/>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86" name="组合 85"/>
            <p:cNvGrpSpPr/>
            <p:nvPr/>
          </p:nvGrpSpPr>
          <p:grpSpPr>
            <a:xfrm>
              <a:off x="3043927" y="2444745"/>
              <a:ext cx="108000" cy="108000"/>
              <a:chOff x="5476803" y="2392530"/>
              <a:chExt cx="108000" cy="108000"/>
            </a:xfrm>
          </p:grpSpPr>
          <p:cxnSp>
            <p:nvCxnSpPr>
              <p:cNvPr id="87" name="直接连接符 86"/>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8" name="直接连接符 87"/>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grpSp>
        <p:nvGrpSpPr>
          <p:cNvPr id="93" name="组合 92"/>
          <p:cNvGrpSpPr/>
          <p:nvPr/>
        </p:nvGrpSpPr>
        <p:grpSpPr>
          <a:xfrm>
            <a:off x="5524211" y="3966307"/>
            <a:ext cx="81000" cy="81000"/>
            <a:chOff x="5476803" y="2392530"/>
            <a:chExt cx="108000" cy="108000"/>
          </a:xfrm>
        </p:grpSpPr>
        <p:cxnSp>
          <p:nvCxnSpPr>
            <p:cNvPr id="94" name="直接连接符 93"/>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5" name="直接连接符 94"/>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96" name="组合 95"/>
          <p:cNvGrpSpPr/>
          <p:nvPr/>
        </p:nvGrpSpPr>
        <p:grpSpPr>
          <a:xfrm>
            <a:off x="5667086" y="4237770"/>
            <a:ext cx="81000" cy="81000"/>
            <a:chOff x="5476803" y="2392530"/>
            <a:chExt cx="108000" cy="108000"/>
          </a:xfrm>
        </p:grpSpPr>
        <p:cxnSp>
          <p:nvCxnSpPr>
            <p:cNvPr id="97" name="直接连接符 96"/>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8" name="直接连接符 97"/>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99" name="组合 98"/>
          <p:cNvGrpSpPr/>
          <p:nvPr/>
        </p:nvGrpSpPr>
        <p:grpSpPr>
          <a:xfrm>
            <a:off x="5429111" y="4453694"/>
            <a:ext cx="81000" cy="81000"/>
            <a:chOff x="5476803" y="2392530"/>
            <a:chExt cx="108000" cy="108000"/>
          </a:xfrm>
        </p:grpSpPr>
        <p:cxnSp>
          <p:nvCxnSpPr>
            <p:cNvPr id="100" name="直接连接符 99"/>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1" name="直接连接符 100"/>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02" name="组合 101"/>
          <p:cNvGrpSpPr/>
          <p:nvPr/>
        </p:nvGrpSpPr>
        <p:grpSpPr>
          <a:xfrm>
            <a:off x="5298181" y="4335266"/>
            <a:ext cx="81000" cy="81000"/>
            <a:chOff x="5476803" y="2392530"/>
            <a:chExt cx="108000" cy="108000"/>
          </a:xfrm>
        </p:grpSpPr>
        <p:cxnSp>
          <p:nvCxnSpPr>
            <p:cNvPr id="103" name="直接连接符 102"/>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4" name="直接连接符 103"/>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05" name="组合 104"/>
          <p:cNvGrpSpPr/>
          <p:nvPr/>
        </p:nvGrpSpPr>
        <p:grpSpPr>
          <a:xfrm>
            <a:off x="5027486" y="4505101"/>
            <a:ext cx="81000" cy="81000"/>
            <a:chOff x="5476803" y="2392530"/>
            <a:chExt cx="108000" cy="108000"/>
          </a:xfrm>
        </p:grpSpPr>
        <p:cxnSp>
          <p:nvCxnSpPr>
            <p:cNvPr id="106" name="直接连接符 105"/>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7" name="直接连接符 106"/>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08" name="组合 107"/>
          <p:cNvGrpSpPr/>
          <p:nvPr/>
        </p:nvGrpSpPr>
        <p:grpSpPr>
          <a:xfrm>
            <a:off x="4816970" y="4455025"/>
            <a:ext cx="81000" cy="81000"/>
            <a:chOff x="5476803" y="2392530"/>
            <a:chExt cx="108000" cy="108000"/>
          </a:xfrm>
        </p:grpSpPr>
        <p:cxnSp>
          <p:nvCxnSpPr>
            <p:cNvPr id="109" name="直接连接符 108"/>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0" name="直接连接符 109"/>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11" name="组合 110"/>
          <p:cNvGrpSpPr/>
          <p:nvPr/>
        </p:nvGrpSpPr>
        <p:grpSpPr>
          <a:xfrm>
            <a:off x="5005064" y="4716504"/>
            <a:ext cx="81000" cy="81000"/>
            <a:chOff x="5476803" y="2392530"/>
            <a:chExt cx="108000" cy="108000"/>
          </a:xfrm>
        </p:grpSpPr>
        <p:cxnSp>
          <p:nvCxnSpPr>
            <p:cNvPr id="112" name="直接连接符 111"/>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3" name="直接连接符 112"/>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14" name="组合 113"/>
          <p:cNvGrpSpPr/>
          <p:nvPr/>
        </p:nvGrpSpPr>
        <p:grpSpPr>
          <a:xfrm>
            <a:off x="4897908" y="4513125"/>
            <a:ext cx="81000" cy="81000"/>
            <a:chOff x="5476803" y="2392530"/>
            <a:chExt cx="108000" cy="108000"/>
          </a:xfrm>
        </p:grpSpPr>
        <p:cxnSp>
          <p:nvCxnSpPr>
            <p:cNvPr id="115" name="直接连接符 114"/>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6" name="直接连接符 115"/>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117" name="直接连接符 116"/>
          <p:cNvCxnSpPr/>
          <p:nvPr/>
        </p:nvCxnSpPr>
        <p:spPr>
          <a:xfrm>
            <a:off x="5469611" y="4877452"/>
            <a:ext cx="81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8" name="直接连接符 117"/>
          <p:cNvCxnSpPr/>
          <p:nvPr/>
        </p:nvCxnSpPr>
        <p:spPr>
          <a:xfrm>
            <a:off x="4513440" y="4479636"/>
            <a:ext cx="81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9" name="直接连接符 118"/>
          <p:cNvCxnSpPr/>
          <p:nvPr/>
        </p:nvCxnSpPr>
        <p:spPr>
          <a:xfrm>
            <a:off x="4532509" y="4972555"/>
            <a:ext cx="81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20" name="直接连接符 119"/>
          <p:cNvCxnSpPr/>
          <p:nvPr/>
        </p:nvCxnSpPr>
        <p:spPr>
          <a:xfrm>
            <a:off x="4661705" y="4849906"/>
            <a:ext cx="81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21" name="直接连接符 120"/>
          <p:cNvCxnSpPr/>
          <p:nvPr/>
        </p:nvCxnSpPr>
        <p:spPr>
          <a:xfrm>
            <a:off x="5406572" y="4735855"/>
            <a:ext cx="81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22" name="直接连接符 121"/>
          <p:cNvCxnSpPr/>
          <p:nvPr/>
        </p:nvCxnSpPr>
        <p:spPr>
          <a:xfrm>
            <a:off x="5440849" y="4638033"/>
            <a:ext cx="81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23" name="直接连接符 122"/>
          <p:cNvCxnSpPr/>
          <p:nvPr/>
        </p:nvCxnSpPr>
        <p:spPr>
          <a:xfrm>
            <a:off x="4658847" y="4341271"/>
            <a:ext cx="81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24" name="直接连接符 123"/>
          <p:cNvCxnSpPr/>
          <p:nvPr/>
        </p:nvCxnSpPr>
        <p:spPr>
          <a:xfrm>
            <a:off x="5270693" y="5008273"/>
            <a:ext cx="81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25" name="直接连接符 124"/>
          <p:cNvCxnSpPr/>
          <p:nvPr/>
        </p:nvCxnSpPr>
        <p:spPr>
          <a:xfrm>
            <a:off x="5531268" y="4843792"/>
            <a:ext cx="81000" cy="0"/>
          </a:xfrm>
          <a:prstGeom prst="line">
            <a:avLst/>
          </a:prstGeom>
          <a:ln w="19050"/>
        </p:spPr>
        <p:style>
          <a:lnRef idx="1">
            <a:schemeClr val="dk1"/>
          </a:lnRef>
          <a:fillRef idx="0">
            <a:schemeClr val="dk1"/>
          </a:fillRef>
          <a:effectRef idx="0">
            <a:schemeClr val="dk1"/>
          </a:effectRef>
          <a:fontRef idx="minor">
            <a:schemeClr val="tx1"/>
          </a:fontRef>
        </p:style>
      </p:cxnSp>
      <p:sp>
        <p:nvSpPr>
          <p:cNvPr id="126" name="文本框 105"/>
          <p:cNvSpPr txBox="1"/>
          <p:nvPr/>
        </p:nvSpPr>
        <p:spPr>
          <a:xfrm>
            <a:off x="4834351" y="5210224"/>
            <a:ext cx="492443" cy="276999"/>
          </a:xfrm>
          <a:prstGeom prst="rect">
            <a:avLst/>
          </a:prstGeom>
          <a:noFill/>
        </p:spPr>
        <p:txBody>
          <a:bodyPr wrap="none" rtlCol="0">
            <a:spAutoFit/>
          </a:bodyPr>
          <a:lstStyle/>
          <a:p>
            <a:r>
              <a:rPr lang="zh-CN" altLang="en-US" sz="1200" dirty="0">
                <a:latin typeface="楷体" panose="02010609060101010101" pitchFamily="49" charset="-122"/>
                <a:ea typeface="楷体" panose="02010609060101010101" pitchFamily="49" charset="-122"/>
              </a:rPr>
              <a:t>密度</a:t>
            </a:r>
            <a:endParaRPr lang="zh-CN" altLang="en-US" sz="1200" dirty="0">
              <a:latin typeface="楷体" panose="02010609060101010101" pitchFamily="49" charset="-122"/>
              <a:ea typeface="楷体" panose="02010609060101010101" pitchFamily="49" charset="-122"/>
            </a:endParaRPr>
          </a:p>
        </p:txBody>
      </p:sp>
      <p:sp>
        <p:nvSpPr>
          <p:cNvPr id="127" name="文本框 106"/>
          <p:cNvSpPr txBox="1"/>
          <p:nvPr/>
        </p:nvSpPr>
        <p:spPr>
          <a:xfrm>
            <a:off x="3359130" y="3720780"/>
            <a:ext cx="369332" cy="553998"/>
          </a:xfrm>
          <a:prstGeom prst="rect">
            <a:avLst/>
          </a:prstGeom>
          <a:noFill/>
        </p:spPr>
        <p:txBody>
          <a:bodyPr vert="eaVert" wrap="none" rtlCol="0">
            <a:spAutoFit/>
          </a:bodyPr>
          <a:lstStyle/>
          <a:p>
            <a:r>
              <a:rPr lang="zh-CN" altLang="en-US" sz="1200" dirty="0">
                <a:latin typeface="楷体" panose="02010609060101010101" pitchFamily="49" charset="-122"/>
                <a:ea typeface="楷体" panose="02010609060101010101" pitchFamily="49" charset="-122"/>
              </a:rPr>
              <a:t>含糖率</a:t>
            </a:r>
            <a:endParaRPr lang="zh-CN" altLang="en-US" sz="1200" dirty="0">
              <a:latin typeface="楷体" panose="02010609060101010101" pitchFamily="49" charset="-122"/>
              <a:ea typeface="楷体" panose="02010609060101010101" pitchFamily="49" charset="-122"/>
            </a:endParaRPr>
          </a:p>
        </p:txBody>
      </p:sp>
      <p:cxnSp>
        <p:nvCxnSpPr>
          <p:cNvPr id="128" name="直接箭头连接符 127"/>
          <p:cNvCxnSpPr/>
          <p:nvPr/>
        </p:nvCxnSpPr>
        <p:spPr>
          <a:xfrm flipH="1" flipV="1">
            <a:off x="6588115" y="3247021"/>
            <a:ext cx="0" cy="1890000"/>
          </a:xfrm>
          <a:prstGeom prst="straightConnector1">
            <a:avLst/>
          </a:prstGeom>
          <a:ln w="19050">
            <a:headEnd type="none" w="med" len="lg"/>
            <a:tailEnd type="triangle" w="lg" len="lg"/>
          </a:ln>
        </p:spPr>
        <p:style>
          <a:lnRef idx="1">
            <a:schemeClr val="dk1"/>
          </a:lnRef>
          <a:fillRef idx="0">
            <a:schemeClr val="dk1"/>
          </a:fillRef>
          <a:effectRef idx="0">
            <a:schemeClr val="dk1"/>
          </a:effectRef>
          <a:fontRef idx="minor">
            <a:schemeClr val="tx1"/>
          </a:fontRef>
        </p:style>
      </p:cxnSp>
      <p:cxnSp>
        <p:nvCxnSpPr>
          <p:cNvPr id="129" name="直接箭头连接符 128"/>
          <p:cNvCxnSpPr/>
          <p:nvPr/>
        </p:nvCxnSpPr>
        <p:spPr>
          <a:xfrm>
            <a:off x="6581967" y="5137066"/>
            <a:ext cx="2295000" cy="0"/>
          </a:xfrm>
          <a:prstGeom prst="straightConnector1">
            <a:avLst/>
          </a:prstGeom>
          <a:ln w="19050">
            <a:headEnd type="none" w="med" len="lg"/>
            <a:tailEnd type="triangle" w="lg" len="lg"/>
          </a:ln>
        </p:spPr>
        <p:style>
          <a:lnRef idx="1">
            <a:schemeClr val="dk1"/>
          </a:lnRef>
          <a:fillRef idx="0">
            <a:schemeClr val="dk1"/>
          </a:fillRef>
          <a:effectRef idx="0">
            <a:schemeClr val="dk1"/>
          </a:effectRef>
          <a:fontRef idx="minor">
            <a:schemeClr val="tx1"/>
          </a:fontRef>
        </p:style>
      </p:cxnSp>
      <p:sp>
        <p:nvSpPr>
          <p:cNvPr id="130" name="文本框 134"/>
          <p:cNvSpPr txBox="1"/>
          <p:nvPr/>
        </p:nvSpPr>
        <p:spPr>
          <a:xfrm>
            <a:off x="6445543" y="5075920"/>
            <a:ext cx="251992" cy="253916"/>
          </a:xfrm>
          <a:prstGeom prst="rect">
            <a:avLst/>
          </a:prstGeom>
          <a:noFill/>
        </p:spPr>
        <p:txBody>
          <a:bodyPr wrap="none" rtlCol="0">
            <a:spAutoFit/>
          </a:bodyPr>
          <a:lstStyle/>
          <a:p>
            <a:r>
              <a:rPr lang="en-US" altLang="zh-CN" sz="1050" dirty="0">
                <a:latin typeface="Times"/>
              </a:rPr>
              <a:t>0</a:t>
            </a:r>
            <a:endParaRPr lang="zh-CN" altLang="en-US" sz="1050" dirty="0">
              <a:latin typeface="Times"/>
            </a:endParaRPr>
          </a:p>
        </p:txBody>
      </p:sp>
      <p:cxnSp>
        <p:nvCxnSpPr>
          <p:cNvPr id="131" name="直接连接符 130"/>
          <p:cNvCxnSpPr/>
          <p:nvPr/>
        </p:nvCxnSpPr>
        <p:spPr>
          <a:xfrm>
            <a:off x="7060472" y="5083396"/>
            <a:ext cx="0" cy="54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32" name="直接连接符 131"/>
          <p:cNvCxnSpPr/>
          <p:nvPr/>
        </p:nvCxnSpPr>
        <p:spPr>
          <a:xfrm>
            <a:off x="7527115" y="5083396"/>
            <a:ext cx="0" cy="54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33" name="直接连接符 132"/>
          <p:cNvCxnSpPr/>
          <p:nvPr/>
        </p:nvCxnSpPr>
        <p:spPr>
          <a:xfrm>
            <a:off x="7993757" y="5083396"/>
            <a:ext cx="0" cy="54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34" name="直接连接符 133"/>
          <p:cNvCxnSpPr/>
          <p:nvPr/>
        </p:nvCxnSpPr>
        <p:spPr>
          <a:xfrm>
            <a:off x="8460400" y="5083396"/>
            <a:ext cx="0" cy="54000"/>
          </a:xfrm>
          <a:prstGeom prst="line">
            <a:avLst/>
          </a:prstGeom>
          <a:ln w="12700"/>
        </p:spPr>
        <p:style>
          <a:lnRef idx="1">
            <a:schemeClr val="dk1"/>
          </a:lnRef>
          <a:fillRef idx="0">
            <a:schemeClr val="dk1"/>
          </a:fillRef>
          <a:effectRef idx="0">
            <a:schemeClr val="dk1"/>
          </a:effectRef>
          <a:fontRef idx="minor">
            <a:schemeClr val="tx1"/>
          </a:fontRef>
        </p:style>
      </p:cxnSp>
      <p:sp>
        <p:nvSpPr>
          <p:cNvPr id="135" name="文本框 139"/>
          <p:cNvSpPr txBox="1"/>
          <p:nvPr/>
        </p:nvSpPr>
        <p:spPr>
          <a:xfrm>
            <a:off x="6889025" y="5104827"/>
            <a:ext cx="386644" cy="253916"/>
          </a:xfrm>
          <a:prstGeom prst="rect">
            <a:avLst/>
          </a:prstGeom>
          <a:noFill/>
        </p:spPr>
        <p:txBody>
          <a:bodyPr wrap="none" rtlCol="0">
            <a:spAutoFit/>
          </a:bodyPr>
          <a:lstStyle/>
          <a:p>
            <a:r>
              <a:rPr lang="en-US" altLang="zh-CN" sz="1050" dirty="0">
                <a:latin typeface="Times"/>
              </a:rPr>
              <a:t>0.2</a:t>
            </a:r>
            <a:endParaRPr lang="zh-CN" altLang="en-US" sz="1050" dirty="0">
              <a:latin typeface="Times"/>
            </a:endParaRPr>
          </a:p>
        </p:txBody>
      </p:sp>
      <p:sp>
        <p:nvSpPr>
          <p:cNvPr id="136" name="文本框 140"/>
          <p:cNvSpPr txBox="1"/>
          <p:nvPr/>
        </p:nvSpPr>
        <p:spPr>
          <a:xfrm>
            <a:off x="7355840" y="5104827"/>
            <a:ext cx="386644" cy="253916"/>
          </a:xfrm>
          <a:prstGeom prst="rect">
            <a:avLst/>
          </a:prstGeom>
          <a:noFill/>
        </p:spPr>
        <p:txBody>
          <a:bodyPr wrap="none" rtlCol="0">
            <a:spAutoFit/>
          </a:bodyPr>
          <a:lstStyle/>
          <a:p>
            <a:r>
              <a:rPr lang="en-US" altLang="zh-CN" sz="1050" dirty="0">
                <a:latin typeface="Times"/>
              </a:rPr>
              <a:t>0.4</a:t>
            </a:r>
            <a:endParaRPr lang="zh-CN" altLang="en-US" sz="1050" dirty="0">
              <a:latin typeface="Times"/>
            </a:endParaRPr>
          </a:p>
        </p:txBody>
      </p:sp>
      <p:sp>
        <p:nvSpPr>
          <p:cNvPr id="137" name="文本框 141"/>
          <p:cNvSpPr txBox="1"/>
          <p:nvPr/>
        </p:nvSpPr>
        <p:spPr>
          <a:xfrm>
            <a:off x="7822656" y="5104827"/>
            <a:ext cx="386644" cy="253916"/>
          </a:xfrm>
          <a:prstGeom prst="rect">
            <a:avLst/>
          </a:prstGeom>
          <a:noFill/>
        </p:spPr>
        <p:txBody>
          <a:bodyPr wrap="none" rtlCol="0">
            <a:spAutoFit/>
          </a:bodyPr>
          <a:lstStyle/>
          <a:p>
            <a:r>
              <a:rPr lang="en-US" altLang="zh-CN" sz="1050" dirty="0">
                <a:latin typeface="Times"/>
              </a:rPr>
              <a:t>0.6</a:t>
            </a:r>
            <a:endParaRPr lang="zh-CN" altLang="en-US" sz="1050" dirty="0">
              <a:latin typeface="Times"/>
            </a:endParaRPr>
          </a:p>
        </p:txBody>
      </p:sp>
      <p:sp>
        <p:nvSpPr>
          <p:cNvPr id="138" name="文本框 142"/>
          <p:cNvSpPr txBox="1"/>
          <p:nvPr/>
        </p:nvSpPr>
        <p:spPr>
          <a:xfrm>
            <a:off x="8289472" y="5104827"/>
            <a:ext cx="386644" cy="253916"/>
          </a:xfrm>
          <a:prstGeom prst="rect">
            <a:avLst/>
          </a:prstGeom>
          <a:noFill/>
        </p:spPr>
        <p:txBody>
          <a:bodyPr wrap="none" rtlCol="0">
            <a:spAutoFit/>
          </a:bodyPr>
          <a:lstStyle/>
          <a:p>
            <a:r>
              <a:rPr lang="en-US" altLang="zh-CN" sz="1050" dirty="0">
                <a:latin typeface="Times"/>
              </a:rPr>
              <a:t>0.8</a:t>
            </a:r>
            <a:endParaRPr lang="zh-CN" altLang="en-US" sz="1050" dirty="0">
              <a:latin typeface="Times"/>
            </a:endParaRPr>
          </a:p>
        </p:txBody>
      </p:sp>
      <p:cxnSp>
        <p:nvCxnSpPr>
          <p:cNvPr id="139" name="直接连接符 138"/>
          <p:cNvCxnSpPr/>
          <p:nvPr/>
        </p:nvCxnSpPr>
        <p:spPr>
          <a:xfrm rot="5400000">
            <a:off x="6615385" y="3707019"/>
            <a:ext cx="0" cy="54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40" name="直接连接符 139"/>
          <p:cNvCxnSpPr/>
          <p:nvPr/>
        </p:nvCxnSpPr>
        <p:spPr>
          <a:xfrm rot="5400000">
            <a:off x="6615385" y="4174701"/>
            <a:ext cx="0" cy="54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41" name="直接连接符 140"/>
          <p:cNvCxnSpPr/>
          <p:nvPr/>
        </p:nvCxnSpPr>
        <p:spPr>
          <a:xfrm rot="5400000">
            <a:off x="6615385" y="4642383"/>
            <a:ext cx="0" cy="54000"/>
          </a:xfrm>
          <a:prstGeom prst="line">
            <a:avLst/>
          </a:prstGeom>
          <a:ln w="12700"/>
        </p:spPr>
        <p:style>
          <a:lnRef idx="1">
            <a:schemeClr val="dk1"/>
          </a:lnRef>
          <a:fillRef idx="0">
            <a:schemeClr val="dk1"/>
          </a:fillRef>
          <a:effectRef idx="0">
            <a:schemeClr val="dk1"/>
          </a:effectRef>
          <a:fontRef idx="minor">
            <a:schemeClr val="tx1"/>
          </a:fontRef>
        </p:style>
      </p:cxnSp>
      <p:sp>
        <p:nvSpPr>
          <p:cNvPr id="142" name="文本框 146"/>
          <p:cNvSpPr txBox="1"/>
          <p:nvPr/>
        </p:nvSpPr>
        <p:spPr>
          <a:xfrm>
            <a:off x="6272667" y="4553966"/>
            <a:ext cx="386644" cy="253916"/>
          </a:xfrm>
          <a:prstGeom prst="rect">
            <a:avLst/>
          </a:prstGeom>
          <a:noFill/>
        </p:spPr>
        <p:txBody>
          <a:bodyPr wrap="none" rtlCol="0">
            <a:spAutoFit/>
          </a:bodyPr>
          <a:lstStyle/>
          <a:p>
            <a:r>
              <a:rPr lang="en-US" altLang="zh-CN" sz="1050" dirty="0">
                <a:latin typeface="Times"/>
              </a:rPr>
              <a:t>0.2</a:t>
            </a:r>
            <a:endParaRPr lang="zh-CN" altLang="en-US" sz="1050" dirty="0">
              <a:latin typeface="Times"/>
            </a:endParaRPr>
          </a:p>
        </p:txBody>
      </p:sp>
      <p:sp>
        <p:nvSpPr>
          <p:cNvPr id="143" name="文本框 147"/>
          <p:cNvSpPr txBox="1"/>
          <p:nvPr/>
        </p:nvSpPr>
        <p:spPr>
          <a:xfrm>
            <a:off x="6272667" y="4086284"/>
            <a:ext cx="386644" cy="253916"/>
          </a:xfrm>
          <a:prstGeom prst="rect">
            <a:avLst/>
          </a:prstGeom>
          <a:noFill/>
        </p:spPr>
        <p:txBody>
          <a:bodyPr wrap="none" rtlCol="0">
            <a:spAutoFit/>
          </a:bodyPr>
          <a:lstStyle/>
          <a:p>
            <a:r>
              <a:rPr lang="en-US" altLang="zh-CN" sz="1050" dirty="0">
                <a:latin typeface="Times"/>
              </a:rPr>
              <a:t>0.4</a:t>
            </a:r>
            <a:endParaRPr lang="zh-CN" altLang="en-US" sz="1050" dirty="0">
              <a:latin typeface="Times"/>
            </a:endParaRPr>
          </a:p>
        </p:txBody>
      </p:sp>
      <p:sp>
        <p:nvSpPr>
          <p:cNvPr id="144" name="文本框 148"/>
          <p:cNvSpPr txBox="1"/>
          <p:nvPr/>
        </p:nvSpPr>
        <p:spPr>
          <a:xfrm>
            <a:off x="6272667" y="3618602"/>
            <a:ext cx="386644" cy="253916"/>
          </a:xfrm>
          <a:prstGeom prst="rect">
            <a:avLst/>
          </a:prstGeom>
          <a:noFill/>
        </p:spPr>
        <p:txBody>
          <a:bodyPr wrap="none" rtlCol="0">
            <a:spAutoFit/>
          </a:bodyPr>
          <a:lstStyle/>
          <a:p>
            <a:r>
              <a:rPr lang="en-US" altLang="zh-CN" sz="1050" dirty="0">
                <a:latin typeface="Times"/>
              </a:rPr>
              <a:t>0.6</a:t>
            </a:r>
            <a:endParaRPr lang="zh-CN" altLang="en-US" sz="1050" dirty="0">
              <a:latin typeface="Times"/>
            </a:endParaRPr>
          </a:p>
        </p:txBody>
      </p:sp>
      <p:grpSp>
        <p:nvGrpSpPr>
          <p:cNvPr id="145" name="组合 144"/>
          <p:cNvGrpSpPr/>
          <p:nvPr/>
        </p:nvGrpSpPr>
        <p:grpSpPr>
          <a:xfrm>
            <a:off x="6663978" y="3424313"/>
            <a:ext cx="761159" cy="470971"/>
            <a:chOff x="2902949" y="2313167"/>
            <a:chExt cx="1014878" cy="627960"/>
          </a:xfrm>
        </p:grpSpPr>
        <p:grpSp>
          <p:nvGrpSpPr>
            <p:cNvPr id="146" name="组合 145"/>
            <p:cNvGrpSpPr/>
            <p:nvPr/>
          </p:nvGrpSpPr>
          <p:grpSpPr>
            <a:xfrm>
              <a:off x="2902949" y="2313167"/>
              <a:ext cx="1014878" cy="627960"/>
              <a:chOff x="5860991" y="1513622"/>
              <a:chExt cx="1014878" cy="627960"/>
            </a:xfrm>
          </p:grpSpPr>
          <p:sp>
            <p:nvSpPr>
              <p:cNvPr id="150" name="矩形 149"/>
              <p:cNvSpPr/>
              <p:nvPr/>
            </p:nvSpPr>
            <p:spPr>
              <a:xfrm>
                <a:off x="5860991" y="1521176"/>
                <a:ext cx="936000" cy="57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p>
            </p:txBody>
          </p:sp>
          <p:sp>
            <p:nvSpPr>
              <p:cNvPr id="151" name="文本框 190"/>
              <p:cNvSpPr txBox="1"/>
              <p:nvPr/>
            </p:nvSpPr>
            <p:spPr>
              <a:xfrm>
                <a:off x="6219278" y="1513622"/>
                <a:ext cx="656591" cy="369332"/>
              </a:xfrm>
              <a:prstGeom prst="rect">
                <a:avLst/>
              </a:prstGeom>
              <a:noFill/>
            </p:spPr>
            <p:txBody>
              <a:bodyPr wrap="none" rtlCol="0">
                <a:spAutoFit/>
              </a:bodyPr>
              <a:lstStyle/>
              <a:p>
                <a:r>
                  <a:rPr lang="zh-CN" altLang="en-US" sz="1200" dirty="0">
                    <a:latin typeface="楷体" panose="02010609060101010101" pitchFamily="49" charset="-122"/>
                    <a:ea typeface="楷体" panose="02010609060101010101" pitchFamily="49" charset="-122"/>
                  </a:rPr>
                  <a:t>好瓜</a:t>
                </a:r>
                <a:endParaRPr lang="zh-CN" altLang="en-US" sz="1200" dirty="0">
                  <a:latin typeface="楷体" panose="02010609060101010101" pitchFamily="49" charset="-122"/>
                  <a:ea typeface="楷体" panose="02010609060101010101" pitchFamily="49" charset="-122"/>
                </a:endParaRPr>
              </a:p>
            </p:txBody>
          </p:sp>
          <p:sp>
            <p:nvSpPr>
              <p:cNvPr id="152" name="文本框 191"/>
              <p:cNvSpPr txBox="1"/>
              <p:nvPr/>
            </p:nvSpPr>
            <p:spPr>
              <a:xfrm>
                <a:off x="6219277" y="1772250"/>
                <a:ext cx="656590" cy="369332"/>
              </a:xfrm>
              <a:prstGeom prst="rect">
                <a:avLst/>
              </a:prstGeom>
              <a:noFill/>
            </p:spPr>
            <p:txBody>
              <a:bodyPr wrap="none" rtlCol="0">
                <a:spAutoFit/>
              </a:bodyPr>
              <a:lstStyle/>
              <a:p>
                <a:r>
                  <a:rPr lang="zh-CN" altLang="en-US" sz="1200" dirty="0">
                    <a:latin typeface="楷体" panose="02010609060101010101" pitchFamily="49" charset="-122"/>
                    <a:ea typeface="楷体" panose="02010609060101010101" pitchFamily="49" charset="-122"/>
                  </a:rPr>
                  <a:t>坏瓜</a:t>
                </a:r>
                <a:endParaRPr lang="zh-CN" altLang="en-US" sz="1200" dirty="0">
                  <a:latin typeface="楷体" panose="02010609060101010101" pitchFamily="49" charset="-122"/>
                  <a:ea typeface="楷体" panose="02010609060101010101" pitchFamily="49" charset="-122"/>
                </a:endParaRPr>
              </a:p>
            </p:txBody>
          </p:sp>
          <p:cxnSp>
            <p:nvCxnSpPr>
              <p:cNvPr id="153" name="直接连接符 152"/>
              <p:cNvCxnSpPr/>
              <p:nvPr/>
            </p:nvCxnSpPr>
            <p:spPr>
              <a:xfrm>
                <a:off x="6001969" y="1949727"/>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47" name="组合 146"/>
            <p:cNvGrpSpPr/>
            <p:nvPr/>
          </p:nvGrpSpPr>
          <p:grpSpPr>
            <a:xfrm>
              <a:off x="3043927" y="2444745"/>
              <a:ext cx="108000" cy="108000"/>
              <a:chOff x="5476803" y="2392530"/>
              <a:chExt cx="108000" cy="108000"/>
            </a:xfrm>
          </p:grpSpPr>
          <p:cxnSp>
            <p:nvCxnSpPr>
              <p:cNvPr id="148" name="直接连接符 147"/>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49" name="直接连接符 148"/>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grpSp>
        <p:nvGrpSpPr>
          <p:cNvPr id="154" name="组合 153"/>
          <p:cNvGrpSpPr/>
          <p:nvPr/>
        </p:nvGrpSpPr>
        <p:grpSpPr>
          <a:xfrm>
            <a:off x="8199773" y="4006679"/>
            <a:ext cx="81000" cy="81000"/>
            <a:chOff x="5476803" y="2392530"/>
            <a:chExt cx="108000" cy="108000"/>
          </a:xfrm>
        </p:grpSpPr>
        <p:cxnSp>
          <p:nvCxnSpPr>
            <p:cNvPr id="155" name="直接连接符 154"/>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56" name="直接连接符 155"/>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57" name="组合 156"/>
          <p:cNvGrpSpPr/>
          <p:nvPr/>
        </p:nvGrpSpPr>
        <p:grpSpPr>
          <a:xfrm>
            <a:off x="8342648" y="4278142"/>
            <a:ext cx="81000" cy="81000"/>
            <a:chOff x="5476803" y="2392530"/>
            <a:chExt cx="108000" cy="108000"/>
          </a:xfrm>
        </p:grpSpPr>
        <p:cxnSp>
          <p:nvCxnSpPr>
            <p:cNvPr id="158" name="直接连接符 157"/>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59" name="直接连接符 158"/>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60" name="组合 159"/>
          <p:cNvGrpSpPr/>
          <p:nvPr/>
        </p:nvGrpSpPr>
        <p:grpSpPr>
          <a:xfrm>
            <a:off x="8104673" y="4494066"/>
            <a:ext cx="81000" cy="81000"/>
            <a:chOff x="5476803" y="2392530"/>
            <a:chExt cx="108000" cy="108000"/>
          </a:xfrm>
        </p:grpSpPr>
        <p:cxnSp>
          <p:nvCxnSpPr>
            <p:cNvPr id="161" name="直接连接符 160"/>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62" name="直接连接符 161"/>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63" name="组合 162"/>
          <p:cNvGrpSpPr/>
          <p:nvPr/>
        </p:nvGrpSpPr>
        <p:grpSpPr>
          <a:xfrm>
            <a:off x="7973743" y="4375638"/>
            <a:ext cx="81000" cy="81000"/>
            <a:chOff x="5476803" y="2392530"/>
            <a:chExt cx="108000" cy="108000"/>
          </a:xfrm>
        </p:grpSpPr>
        <p:cxnSp>
          <p:nvCxnSpPr>
            <p:cNvPr id="164" name="直接连接符 163"/>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65" name="直接连接符 164"/>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66" name="组合 165"/>
          <p:cNvGrpSpPr/>
          <p:nvPr/>
        </p:nvGrpSpPr>
        <p:grpSpPr>
          <a:xfrm>
            <a:off x="7703048" y="4547875"/>
            <a:ext cx="81000" cy="81000"/>
            <a:chOff x="5476803" y="2392530"/>
            <a:chExt cx="108000" cy="108000"/>
          </a:xfrm>
        </p:grpSpPr>
        <p:cxnSp>
          <p:nvCxnSpPr>
            <p:cNvPr id="167" name="直接连接符 166"/>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68" name="直接连接符 167"/>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69" name="组合 168"/>
          <p:cNvGrpSpPr/>
          <p:nvPr/>
        </p:nvGrpSpPr>
        <p:grpSpPr>
          <a:xfrm>
            <a:off x="7492532" y="4495396"/>
            <a:ext cx="81000" cy="81000"/>
            <a:chOff x="5476803" y="2392530"/>
            <a:chExt cx="108000" cy="108000"/>
          </a:xfrm>
        </p:grpSpPr>
        <p:cxnSp>
          <p:nvCxnSpPr>
            <p:cNvPr id="170" name="直接连接符 169"/>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71" name="直接连接符 170"/>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72" name="组合 171"/>
          <p:cNvGrpSpPr/>
          <p:nvPr/>
        </p:nvGrpSpPr>
        <p:grpSpPr>
          <a:xfrm>
            <a:off x="7680626" y="4756876"/>
            <a:ext cx="81000" cy="81000"/>
            <a:chOff x="5476803" y="2392530"/>
            <a:chExt cx="108000" cy="108000"/>
          </a:xfrm>
        </p:grpSpPr>
        <p:cxnSp>
          <p:nvCxnSpPr>
            <p:cNvPr id="173" name="直接连接符 172"/>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74" name="直接连接符 173"/>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75" name="组合 174"/>
          <p:cNvGrpSpPr/>
          <p:nvPr/>
        </p:nvGrpSpPr>
        <p:grpSpPr>
          <a:xfrm>
            <a:off x="7573470" y="4555898"/>
            <a:ext cx="81000" cy="81000"/>
            <a:chOff x="5476803" y="2392530"/>
            <a:chExt cx="108000" cy="108000"/>
          </a:xfrm>
        </p:grpSpPr>
        <p:cxnSp>
          <p:nvCxnSpPr>
            <p:cNvPr id="176" name="直接连接符 175"/>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77" name="直接连接符 176"/>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178" name="直接连接符 177"/>
          <p:cNvCxnSpPr/>
          <p:nvPr/>
        </p:nvCxnSpPr>
        <p:spPr>
          <a:xfrm>
            <a:off x="8145173" y="4917823"/>
            <a:ext cx="81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79" name="直接连接符 178"/>
          <p:cNvCxnSpPr/>
          <p:nvPr/>
        </p:nvCxnSpPr>
        <p:spPr>
          <a:xfrm>
            <a:off x="7189002" y="4520008"/>
            <a:ext cx="81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80" name="直接连接符 179"/>
          <p:cNvCxnSpPr/>
          <p:nvPr/>
        </p:nvCxnSpPr>
        <p:spPr>
          <a:xfrm>
            <a:off x="7208071" y="5012926"/>
            <a:ext cx="81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81" name="直接连接符 180"/>
          <p:cNvCxnSpPr/>
          <p:nvPr/>
        </p:nvCxnSpPr>
        <p:spPr>
          <a:xfrm>
            <a:off x="7337267" y="4890278"/>
            <a:ext cx="81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82" name="直接连接符 181"/>
          <p:cNvCxnSpPr/>
          <p:nvPr/>
        </p:nvCxnSpPr>
        <p:spPr>
          <a:xfrm>
            <a:off x="8082134" y="4776226"/>
            <a:ext cx="81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83" name="直接连接符 182"/>
          <p:cNvCxnSpPr/>
          <p:nvPr/>
        </p:nvCxnSpPr>
        <p:spPr>
          <a:xfrm>
            <a:off x="8116411" y="4678405"/>
            <a:ext cx="81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84" name="直接连接符 183"/>
          <p:cNvCxnSpPr/>
          <p:nvPr/>
        </p:nvCxnSpPr>
        <p:spPr>
          <a:xfrm>
            <a:off x="7334409" y="4381643"/>
            <a:ext cx="81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85" name="直接连接符 184"/>
          <p:cNvCxnSpPr/>
          <p:nvPr/>
        </p:nvCxnSpPr>
        <p:spPr>
          <a:xfrm>
            <a:off x="7946255" y="5048645"/>
            <a:ext cx="81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86" name="直接连接符 185"/>
          <p:cNvCxnSpPr/>
          <p:nvPr/>
        </p:nvCxnSpPr>
        <p:spPr>
          <a:xfrm>
            <a:off x="8206830" y="4884164"/>
            <a:ext cx="81000" cy="0"/>
          </a:xfrm>
          <a:prstGeom prst="line">
            <a:avLst/>
          </a:prstGeom>
          <a:ln w="19050"/>
        </p:spPr>
        <p:style>
          <a:lnRef idx="1">
            <a:schemeClr val="dk1"/>
          </a:lnRef>
          <a:fillRef idx="0">
            <a:schemeClr val="dk1"/>
          </a:fillRef>
          <a:effectRef idx="0">
            <a:schemeClr val="dk1"/>
          </a:effectRef>
          <a:fontRef idx="minor">
            <a:schemeClr val="tx1"/>
          </a:fontRef>
        </p:style>
      </p:cxnSp>
      <p:sp>
        <p:nvSpPr>
          <p:cNvPr id="187" name="文本框 167"/>
          <p:cNvSpPr txBox="1"/>
          <p:nvPr/>
        </p:nvSpPr>
        <p:spPr>
          <a:xfrm>
            <a:off x="7509913" y="5250596"/>
            <a:ext cx="492443" cy="276999"/>
          </a:xfrm>
          <a:prstGeom prst="rect">
            <a:avLst/>
          </a:prstGeom>
          <a:noFill/>
        </p:spPr>
        <p:txBody>
          <a:bodyPr wrap="none" rtlCol="0">
            <a:spAutoFit/>
          </a:bodyPr>
          <a:lstStyle/>
          <a:p>
            <a:r>
              <a:rPr lang="zh-CN" altLang="en-US" sz="1200" dirty="0">
                <a:latin typeface="楷体" panose="02010609060101010101" pitchFamily="49" charset="-122"/>
                <a:ea typeface="楷体" panose="02010609060101010101" pitchFamily="49" charset="-122"/>
              </a:rPr>
              <a:t>密度</a:t>
            </a:r>
            <a:endParaRPr lang="zh-CN" altLang="en-US" sz="1200" dirty="0">
              <a:latin typeface="楷体" panose="02010609060101010101" pitchFamily="49" charset="-122"/>
              <a:ea typeface="楷体" panose="02010609060101010101" pitchFamily="49" charset="-122"/>
            </a:endParaRPr>
          </a:p>
        </p:txBody>
      </p:sp>
      <p:sp>
        <p:nvSpPr>
          <p:cNvPr id="188" name="文本框 168"/>
          <p:cNvSpPr txBox="1"/>
          <p:nvPr/>
        </p:nvSpPr>
        <p:spPr>
          <a:xfrm>
            <a:off x="6034692" y="3761152"/>
            <a:ext cx="369332" cy="553998"/>
          </a:xfrm>
          <a:prstGeom prst="rect">
            <a:avLst/>
          </a:prstGeom>
          <a:noFill/>
        </p:spPr>
        <p:txBody>
          <a:bodyPr vert="eaVert" wrap="none" rtlCol="0">
            <a:spAutoFit/>
          </a:bodyPr>
          <a:lstStyle/>
          <a:p>
            <a:r>
              <a:rPr lang="zh-CN" altLang="en-US" sz="1200" dirty="0">
                <a:latin typeface="楷体" panose="02010609060101010101" pitchFamily="49" charset="-122"/>
                <a:ea typeface="楷体" panose="02010609060101010101" pitchFamily="49" charset="-122"/>
              </a:rPr>
              <a:t>含糖率</a:t>
            </a:r>
            <a:endParaRPr lang="zh-CN" altLang="en-US" sz="1200" dirty="0">
              <a:latin typeface="楷体" panose="02010609060101010101" pitchFamily="49" charset="-122"/>
              <a:ea typeface="楷体" panose="02010609060101010101" pitchFamily="49" charset="-122"/>
            </a:endParaRPr>
          </a:p>
        </p:txBody>
      </p:sp>
      <p:cxnSp>
        <p:nvCxnSpPr>
          <p:cNvPr id="189" name="直接连接符 188"/>
          <p:cNvCxnSpPr/>
          <p:nvPr/>
        </p:nvCxnSpPr>
        <p:spPr>
          <a:xfrm rot="16200000" flipV="1">
            <a:off x="2312616" y="3869763"/>
            <a:ext cx="0" cy="1890000"/>
          </a:xfrm>
          <a:prstGeom prst="line">
            <a:avLst/>
          </a:prstGeom>
        </p:spPr>
        <p:style>
          <a:lnRef idx="1">
            <a:schemeClr val="dk1"/>
          </a:lnRef>
          <a:fillRef idx="0">
            <a:schemeClr val="dk1"/>
          </a:fillRef>
          <a:effectRef idx="0">
            <a:schemeClr val="dk1"/>
          </a:effectRef>
          <a:fontRef idx="minor">
            <a:schemeClr val="tx1"/>
          </a:fontRef>
        </p:style>
      </p:cxnSp>
      <p:cxnSp>
        <p:nvCxnSpPr>
          <p:cNvPr id="190" name="直接连接符 189"/>
          <p:cNvCxnSpPr/>
          <p:nvPr/>
        </p:nvCxnSpPr>
        <p:spPr>
          <a:xfrm rot="5400000">
            <a:off x="1484348" y="4326084"/>
            <a:ext cx="1269000" cy="2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91" name="文本框 198"/>
          <p:cNvSpPr txBox="1"/>
          <p:nvPr/>
        </p:nvSpPr>
        <p:spPr>
          <a:xfrm>
            <a:off x="1597430" y="5431443"/>
            <a:ext cx="1415772" cy="300082"/>
          </a:xfrm>
          <a:prstGeom prst="rect">
            <a:avLst/>
          </a:prstGeom>
          <a:noFill/>
        </p:spPr>
        <p:txBody>
          <a:bodyPr wrap="none" rtlCol="0">
            <a:spAutoFit/>
          </a:bodyPr>
          <a:lstStyle/>
          <a:p>
            <a:r>
              <a:rPr lang="en-US" altLang="zh-CN" sz="1350" dirty="0">
                <a:latin typeface="Times" pitchFamily="18" charset="0"/>
                <a:ea typeface="楷体" panose="02010609060101010101" pitchFamily="49" charset="-122"/>
              </a:rPr>
              <a:t>(a)  3</a:t>
            </a:r>
            <a:r>
              <a:rPr lang="zh-CN" altLang="en-US" sz="1350" dirty="0">
                <a:latin typeface="Times" pitchFamily="18" charset="0"/>
                <a:ea typeface="楷体" panose="02010609060101010101" pitchFamily="49" charset="-122"/>
              </a:rPr>
              <a:t>个基学习器</a:t>
            </a:r>
            <a:endParaRPr lang="zh-CN" altLang="en-US" sz="1350" dirty="0">
              <a:latin typeface="Times" pitchFamily="18" charset="0"/>
              <a:ea typeface="楷体" panose="02010609060101010101" pitchFamily="49" charset="-122"/>
            </a:endParaRPr>
          </a:p>
        </p:txBody>
      </p:sp>
      <p:cxnSp>
        <p:nvCxnSpPr>
          <p:cNvPr id="192" name="直接连接符 191"/>
          <p:cNvCxnSpPr/>
          <p:nvPr/>
        </p:nvCxnSpPr>
        <p:spPr>
          <a:xfrm rot="16200000" flipV="1">
            <a:off x="5026187" y="3865528"/>
            <a:ext cx="0" cy="1890000"/>
          </a:xfrm>
          <a:prstGeom prst="line">
            <a:avLst/>
          </a:prstGeom>
        </p:spPr>
        <p:style>
          <a:lnRef idx="1">
            <a:schemeClr val="dk1"/>
          </a:lnRef>
          <a:fillRef idx="0">
            <a:schemeClr val="dk1"/>
          </a:fillRef>
          <a:effectRef idx="0">
            <a:schemeClr val="dk1"/>
          </a:effectRef>
          <a:fontRef idx="minor">
            <a:schemeClr val="tx1"/>
          </a:fontRef>
        </p:style>
      </p:cxnSp>
      <p:sp>
        <p:nvSpPr>
          <p:cNvPr id="193" name="文本框 206"/>
          <p:cNvSpPr txBox="1"/>
          <p:nvPr/>
        </p:nvSpPr>
        <p:spPr>
          <a:xfrm>
            <a:off x="4320261" y="5423132"/>
            <a:ext cx="1425390" cy="300082"/>
          </a:xfrm>
          <a:prstGeom prst="rect">
            <a:avLst/>
          </a:prstGeom>
          <a:noFill/>
        </p:spPr>
        <p:txBody>
          <a:bodyPr wrap="none" rtlCol="0">
            <a:spAutoFit/>
          </a:bodyPr>
          <a:lstStyle/>
          <a:p>
            <a:r>
              <a:rPr lang="en-US" altLang="zh-CN" sz="1350" dirty="0">
                <a:latin typeface="Times" pitchFamily="18" charset="0"/>
                <a:ea typeface="楷体" panose="02010609060101010101" pitchFamily="49" charset="-122"/>
              </a:rPr>
              <a:t>(b)  5</a:t>
            </a:r>
            <a:r>
              <a:rPr lang="zh-CN" altLang="en-US" sz="1350" dirty="0">
                <a:latin typeface="Times" pitchFamily="18" charset="0"/>
                <a:ea typeface="楷体" panose="02010609060101010101" pitchFamily="49" charset="-122"/>
              </a:rPr>
              <a:t>个基学习器</a:t>
            </a:r>
            <a:endParaRPr lang="zh-CN" altLang="en-US" sz="1350" dirty="0">
              <a:latin typeface="Times" pitchFamily="18" charset="0"/>
              <a:ea typeface="楷体" panose="02010609060101010101" pitchFamily="49" charset="-122"/>
            </a:endParaRPr>
          </a:p>
        </p:txBody>
      </p:sp>
      <p:cxnSp>
        <p:nvCxnSpPr>
          <p:cNvPr id="194" name="直接连接符 193"/>
          <p:cNvCxnSpPr/>
          <p:nvPr/>
        </p:nvCxnSpPr>
        <p:spPr>
          <a:xfrm rot="16200000" flipV="1">
            <a:off x="7708703" y="3697436"/>
            <a:ext cx="0" cy="1890000"/>
          </a:xfrm>
          <a:prstGeom prst="line">
            <a:avLst/>
          </a:prstGeom>
        </p:spPr>
        <p:style>
          <a:lnRef idx="1">
            <a:schemeClr val="dk1"/>
          </a:lnRef>
          <a:fillRef idx="0">
            <a:schemeClr val="dk1"/>
          </a:fillRef>
          <a:effectRef idx="0">
            <a:schemeClr val="dk1"/>
          </a:effectRef>
          <a:fontRef idx="minor">
            <a:schemeClr val="tx1"/>
          </a:fontRef>
        </p:style>
      </p:cxnSp>
      <p:cxnSp>
        <p:nvCxnSpPr>
          <p:cNvPr id="195" name="直接连接符 194"/>
          <p:cNvCxnSpPr/>
          <p:nvPr/>
        </p:nvCxnSpPr>
        <p:spPr>
          <a:xfrm rot="16200000" flipV="1">
            <a:off x="7712935" y="3907980"/>
            <a:ext cx="0" cy="1890000"/>
          </a:xfrm>
          <a:prstGeom prst="line">
            <a:avLst/>
          </a:prstGeom>
        </p:spPr>
        <p:style>
          <a:lnRef idx="1">
            <a:schemeClr val="dk1"/>
          </a:lnRef>
          <a:fillRef idx="0">
            <a:schemeClr val="dk1"/>
          </a:fillRef>
          <a:effectRef idx="0">
            <a:schemeClr val="dk1"/>
          </a:effectRef>
          <a:fontRef idx="minor">
            <a:schemeClr val="tx1"/>
          </a:fontRef>
        </p:style>
      </p:cxnSp>
      <p:cxnSp>
        <p:nvCxnSpPr>
          <p:cNvPr id="196" name="直接连接符 195"/>
          <p:cNvCxnSpPr/>
          <p:nvPr/>
        </p:nvCxnSpPr>
        <p:spPr>
          <a:xfrm rot="10800000" flipV="1">
            <a:off x="7465490" y="3700638"/>
            <a:ext cx="0" cy="1350000"/>
          </a:xfrm>
          <a:prstGeom prst="line">
            <a:avLst/>
          </a:prstGeom>
        </p:spPr>
        <p:style>
          <a:lnRef idx="1">
            <a:schemeClr val="dk1"/>
          </a:lnRef>
          <a:fillRef idx="0">
            <a:schemeClr val="dk1"/>
          </a:fillRef>
          <a:effectRef idx="0">
            <a:schemeClr val="dk1"/>
          </a:effectRef>
          <a:fontRef idx="minor">
            <a:schemeClr val="tx1"/>
          </a:fontRef>
        </p:style>
      </p:cxnSp>
      <p:cxnSp>
        <p:nvCxnSpPr>
          <p:cNvPr id="197" name="直接连接符 196"/>
          <p:cNvCxnSpPr/>
          <p:nvPr/>
        </p:nvCxnSpPr>
        <p:spPr>
          <a:xfrm rot="10800000" flipV="1">
            <a:off x="7478189" y="3704870"/>
            <a:ext cx="0" cy="1350000"/>
          </a:xfrm>
          <a:prstGeom prst="line">
            <a:avLst/>
          </a:prstGeom>
        </p:spPr>
        <p:style>
          <a:lnRef idx="1">
            <a:schemeClr val="dk1"/>
          </a:lnRef>
          <a:fillRef idx="0">
            <a:schemeClr val="dk1"/>
          </a:fillRef>
          <a:effectRef idx="0">
            <a:schemeClr val="dk1"/>
          </a:effectRef>
          <a:fontRef idx="minor">
            <a:schemeClr val="tx1"/>
          </a:fontRef>
        </p:style>
      </p:cxnSp>
      <p:cxnSp>
        <p:nvCxnSpPr>
          <p:cNvPr id="198" name="直接连接符 197"/>
          <p:cNvCxnSpPr/>
          <p:nvPr/>
        </p:nvCxnSpPr>
        <p:spPr>
          <a:xfrm rot="10800000" flipV="1">
            <a:off x="7472628" y="3700635"/>
            <a:ext cx="0" cy="1350000"/>
          </a:xfrm>
          <a:prstGeom prst="line">
            <a:avLst/>
          </a:prstGeom>
        </p:spPr>
        <p:style>
          <a:lnRef idx="1">
            <a:schemeClr val="dk1"/>
          </a:lnRef>
          <a:fillRef idx="0">
            <a:schemeClr val="dk1"/>
          </a:fillRef>
          <a:effectRef idx="0">
            <a:schemeClr val="dk1"/>
          </a:effectRef>
          <a:fontRef idx="minor">
            <a:schemeClr val="tx1"/>
          </a:fontRef>
        </p:style>
      </p:cxnSp>
      <p:sp>
        <p:nvSpPr>
          <p:cNvPr id="199" name="文本框 222"/>
          <p:cNvSpPr txBox="1"/>
          <p:nvPr/>
        </p:nvSpPr>
        <p:spPr>
          <a:xfrm>
            <a:off x="6914964" y="5433174"/>
            <a:ext cx="1502334" cy="300082"/>
          </a:xfrm>
          <a:prstGeom prst="rect">
            <a:avLst/>
          </a:prstGeom>
          <a:noFill/>
        </p:spPr>
        <p:txBody>
          <a:bodyPr wrap="none" rtlCol="0">
            <a:spAutoFit/>
          </a:bodyPr>
          <a:lstStyle/>
          <a:p>
            <a:r>
              <a:rPr lang="en-US" altLang="zh-CN" sz="1350" dirty="0">
                <a:latin typeface="Times" pitchFamily="18" charset="0"/>
                <a:ea typeface="楷体" panose="02010609060101010101" pitchFamily="49" charset="-122"/>
              </a:rPr>
              <a:t>(c)  11</a:t>
            </a:r>
            <a:r>
              <a:rPr lang="zh-CN" altLang="en-US" sz="1350" dirty="0">
                <a:latin typeface="Times" pitchFamily="18" charset="0"/>
                <a:ea typeface="楷体" panose="02010609060101010101" pitchFamily="49" charset="-122"/>
              </a:rPr>
              <a:t>个基学习器</a:t>
            </a:r>
            <a:endParaRPr lang="zh-CN" altLang="en-US" sz="1350" dirty="0">
              <a:latin typeface="Times" pitchFamily="18" charset="0"/>
              <a:ea typeface="楷体" panose="02010609060101010101" pitchFamily="49" charset="-122"/>
            </a:endParaRPr>
          </a:p>
        </p:txBody>
      </p:sp>
      <p:cxnSp>
        <p:nvCxnSpPr>
          <p:cNvPr id="200" name="直接连接符 199"/>
          <p:cNvCxnSpPr/>
          <p:nvPr/>
        </p:nvCxnSpPr>
        <p:spPr>
          <a:xfrm rot="10800000" flipV="1">
            <a:off x="2112833" y="3647221"/>
            <a:ext cx="0" cy="1350000"/>
          </a:xfrm>
          <a:prstGeom prst="line">
            <a:avLst/>
          </a:prstGeom>
        </p:spPr>
        <p:style>
          <a:lnRef idx="1">
            <a:schemeClr val="dk1"/>
          </a:lnRef>
          <a:fillRef idx="0">
            <a:schemeClr val="dk1"/>
          </a:fillRef>
          <a:effectRef idx="0">
            <a:schemeClr val="dk1"/>
          </a:effectRef>
          <a:fontRef idx="minor">
            <a:schemeClr val="tx1"/>
          </a:fontRef>
        </p:style>
      </p:cxnSp>
      <p:cxnSp>
        <p:nvCxnSpPr>
          <p:cNvPr id="201" name="直接连接符 200"/>
          <p:cNvCxnSpPr/>
          <p:nvPr/>
        </p:nvCxnSpPr>
        <p:spPr>
          <a:xfrm rot="10800000" flipV="1">
            <a:off x="2119974" y="3654358"/>
            <a:ext cx="0" cy="1350000"/>
          </a:xfrm>
          <a:prstGeom prst="line">
            <a:avLst/>
          </a:prstGeom>
        </p:spPr>
        <p:style>
          <a:lnRef idx="1">
            <a:schemeClr val="dk1"/>
          </a:lnRef>
          <a:fillRef idx="0">
            <a:schemeClr val="dk1"/>
          </a:fillRef>
          <a:effectRef idx="0">
            <a:schemeClr val="dk1"/>
          </a:effectRef>
          <a:fontRef idx="minor">
            <a:schemeClr val="tx1"/>
          </a:fontRef>
        </p:style>
      </p:cxnSp>
      <p:cxnSp>
        <p:nvCxnSpPr>
          <p:cNvPr id="202" name="直接连接符 201"/>
          <p:cNvCxnSpPr/>
          <p:nvPr/>
        </p:nvCxnSpPr>
        <p:spPr>
          <a:xfrm rot="10800000" flipV="1">
            <a:off x="4783087" y="3659050"/>
            <a:ext cx="0" cy="1350000"/>
          </a:xfrm>
          <a:prstGeom prst="line">
            <a:avLst/>
          </a:prstGeom>
        </p:spPr>
        <p:style>
          <a:lnRef idx="1">
            <a:schemeClr val="dk1"/>
          </a:lnRef>
          <a:fillRef idx="0">
            <a:schemeClr val="dk1"/>
          </a:fillRef>
          <a:effectRef idx="0">
            <a:schemeClr val="dk1"/>
          </a:effectRef>
          <a:fontRef idx="minor">
            <a:schemeClr val="tx1"/>
          </a:fontRef>
        </p:style>
      </p:cxnSp>
      <p:cxnSp>
        <p:nvCxnSpPr>
          <p:cNvPr id="203" name="直接连接符 202"/>
          <p:cNvCxnSpPr/>
          <p:nvPr/>
        </p:nvCxnSpPr>
        <p:spPr>
          <a:xfrm rot="10800000" flipV="1">
            <a:off x="4791023" y="3666219"/>
            <a:ext cx="0" cy="1350000"/>
          </a:xfrm>
          <a:prstGeom prst="line">
            <a:avLst/>
          </a:prstGeom>
        </p:spPr>
        <p:style>
          <a:lnRef idx="1">
            <a:schemeClr val="dk1"/>
          </a:lnRef>
          <a:fillRef idx="0">
            <a:schemeClr val="dk1"/>
          </a:fillRef>
          <a:effectRef idx="0">
            <a:schemeClr val="dk1"/>
          </a:effectRef>
          <a:fontRef idx="minor">
            <a:schemeClr val="tx1"/>
          </a:fontRef>
        </p:style>
      </p:cxnSp>
      <p:cxnSp>
        <p:nvCxnSpPr>
          <p:cNvPr id="204" name="直接连接符 203"/>
          <p:cNvCxnSpPr/>
          <p:nvPr/>
        </p:nvCxnSpPr>
        <p:spPr>
          <a:xfrm rot="16200000" flipV="1">
            <a:off x="5024345" y="3653523"/>
            <a:ext cx="0" cy="1890000"/>
          </a:xfrm>
          <a:prstGeom prst="line">
            <a:avLst/>
          </a:prstGeom>
        </p:spPr>
        <p:style>
          <a:lnRef idx="1">
            <a:schemeClr val="dk1"/>
          </a:lnRef>
          <a:fillRef idx="0">
            <a:schemeClr val="dk1"/>
          </a:fillRef>
          <a:effectRef idx="0">
            <a:schemeClr val="dk1"/>
          </a:effectRef>
          <a:fontRef idx="minor">
            <a:schemeClr val="tx1"/>
          </a:fontRef>
        </p:style>
      </p:cxnSp>
      <p:cxnSp>
        <p:nvCxnSpPr>
          <p:cNvPr id="205" name="直接连接符 204"/>
          <p:cNvCxnSpPr/>
          <p:nvPr/>
        </p:nvCxnSpPr>
        <p:spPr>
          <a:xfrm rot="10800000" flipV="1">
            <a:off x="4775392" y="3675438"/>
            <a:ext cx="0" cy="1350000"/>
          </a:xfrm>
          <a:prstGeom prst="line">
            <a:avLst/>
          </a:prstGeom>
        </p:spPr>
        <p:style>
          <a:lnRef idx="1">
            <a:schemeClr val="dk1"/>
          </a:lnRef>
          <a:fillRef idx="0">
            <a:schemeClr val="dk1"/>
          </a:fillRef>
          <a:effectRef idx="0">
            <a:schemeClr val="dk1"/>
          </a:effectRef>
          <a:fontRef idx="minor">
            <a:schemeClr val="tx1"/>
          </a:fontRef>
        </p:style>
      </p:cxnSp>
      <p:cxnSp>
        <p:nvCxnSpPr>
          <p:cNvPr id="206" name="直接连接符 205"/>
          <p:cNvCxnSpPr/>
          <p:nvPr/>
        </p:nvCxnSpPr>
        <p:spPr>
          <a:xfrm>
            <a:off x="4111426" y="4600424"/>
            <a:ext cx="675000" cy="2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7" name="直接连接符 206"/>
          <p:cNvCxnSpPr/>
          <p:nvPr/>
        </p:nvCxnSpPr>
        <p:spPr>
          <a:xfrm>
            <a:off x="4794934" y="4806130"/>
            <a:ext cx="1107000" cy="2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p:nvPr/>
        </p:nvCxnSpPr>
        <p:spPr>
          <a:xfrm rot="16200000" flipH="1">
            <a:off x="4688093" y="4705900"/>
            <a:ext cx="216000" cy="2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9" name="直接连接符 208"/>
          <p:cNvCxnSpPr/>
          <p:nvPr/>
        </p:nvCxnSpPr>
        <p:spPr>
          <a:xfrm rot="10800000" flipV="1">
            <a:off x="7922684" y="3700635"/>
            <a:ext cx="0" cy="1350000"/>
          </a:xfrm>
          <a:prstGeom prst="line">
            <a:avLst/>
          </a:prstGeom>
        </p:spPr>
        <p:style>
          <a:lnRef idx="1">
            <a:schemeClr val="dk1"/>
          </a:lnRef>
          <a:fillRef idx="0">
            <a:schemeClr val="dk1"/>
          </a:fillRef>
          <a:effectRef idx="0">
            <a:schemeClr val="dk1"/>
          </a:effectRef>
          <a:fontRef idx="minor">
            <a:schemeClr val="tx1"/>
          </a:fontRef>
        </p:style>
      </p:cxnSp>
      <p:cxnSp>
        <p:nvCxnSpPr>
          <p:cNvPr id="210" name="直接连接符 209"/>
          <p:cNvCxnSpPr/>
          <p:nvPr/>
        </p:nvCxnSpPr>
        <p:spPr>
          <a:xfrm rot="16200000" flipV="1">
            <a:off x="7701559" y="3390255"/>
            <a:ext cx="0" cy="1890000"/>
          </a:xfrm>
          <a:prstGeom prst="line">
            <a:avLst/>
          </a:prstGeom>
        </p:spPr>
        <p:style>
          <a:lnRef idx="1">
            <a:schemeClr val="dk1"/>
          </a:lnRef>
          <a:fillRef idx="0">
            <a:schemeClr val="dk1"/>
          </a:fillRef>
          <a:effectRef idx="0">
            <a:schemeClr val="dk1"/>
          </a:effectRef>
          <a:fontRef idx="minor">
            <a:schemeClr val="tx1"/>
          </a:fontRef>
        </p:style>
      </p:cxnSp>
      <p:cxnSp>
        <p:nvCxnSpPr>
          <p:cNvPr id="211" name="直接连接符 210"/>
          <p:cNvCxnSpPr/>
          <p:nvPr/>
        </p:nvCxnSpPr>
        <p:spPr>
          <a:xfrm rot="10800000" flipV="1">
            <a:off x="8099955" y="3707779"/>
            <a:ext cx="0" cy="1350000"/>
          </a:xfrm>
          <a:prstGeom prst="line">
            <a:avLst/>
          </a:prstGeom>
        </p:spPr>
        <p:style>
          <a:lnRef idx="1">
            <a:schemeClr val="dk1"/>
          </a:lnRef>
          <a:fillRef idx="0">
            <a:schemeClr val="dk1"/>
          </a:fillRef>
          <a:effectRef idx="0">
            <a:schemeClr val="dk1"/>
          </a:effectRef>
          <a:fontRef idx="minor">
            <a:schemeClr val="tx1"/>
          </a:fontRef>
        </p:style>
      </p:cxnSp>
      <p:cxnSp>
        <p:nvCxnSpPr>
          <p:cNvPr id="212" name="直接连接符 211"/>
          <p:cNvCxnSpPr/>
          <p:nvPr/>
        </p:nvCxnSpPr>
        <p:spPr>
          <a:xfrm rot="16200000" flipH="1">
            <a:off x="6926718" y="4320494"/>
            <a:ext cx="1080000" cy="2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3" name="直接连接符 212"/>
          <p:cNvCxnSpPr/>
          <p:nvPr/>
        </p:nvCxnSpPr>
        <p:spPr>
          <a:xfrm>
            <a:off x="8084888" y="4630123"/>
            <a:ext cx="513000" cy="2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4" name="直接连接符 213"/>
          <p:cNvCxnSpPr/>
          <p:nvPr/>
        </p:nvCxnSpPr>
        <p:spPr>
          <a:xfrm>
            <a:off x="7462760" y="4861766"/>
            <a:ext cx="648000" cy="2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5" name="直接连接符 214"/>
          <p:cNvCxnSpPr/>
          <p:nvPr/>
        </p:nvCxnSpPr>
        <p:spPr>
          <a:xfrm rot="16200000" flipH="1">
            <a:off x="7989360" y="4751135"/>
            <a:ext cx="216000" cy="2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520190" y="5805805"/>
            <a:ext cx="6665595" cy="337185"/>
          </a:xfrm>
          <a:prstGeom prst="rect">
            <a:avLst/>
          </a:prstGeom>
          <a:noFill/>
        </p:spPr>
        <p:txBody>
          <a:bodyPr wrap="square" rtlCol="0">
            <a:spAutoFit/>
          </a:bodyPr>
          <a:p>
            <a:pPr algn="ctr"/>
            <a:r>
              <a:rPr lang="zh-CN" altLang="en-US" sz="1600"/>
              <a:t>采用决策树桩为基学习器，西瓜数据集</a:t>
            </a:r>
            <a:r>
              <a:rPr lang="en-US" altLang="zh-CN" sz="1600"/>
              <a:t>3.0a</a:t>
            </a:r>
            <a:r>
              <a:rPr lang="zh-CN" altLang="en-US" sz="1600"/>
              <a:t>的运行结果</a:t>
            </a:r>
            <a:endParaRPr lang="zh-CN" altLang="en-US" sz="160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en-US" altLang="zh-CN" b="1" dirty="0" err="1">
                <a:latin typeface="黑体" panose="02010609060101010101" pitchFamily="49" charset="-122"/>
                <a:ea typeface="黑体" panose="02010609060101010101" pitchFamily="49" charset="-122"/>
              </a:rPr>
              <a:t>Adaboost</a:t>
            </a:r>
            <a:r>
              <a:rPr lang="zh-CN" altLang="en-US" b="1" dirty="0">
                <a:latin typeface="黑体" panose="02010609060101010101" pitchFamily="49" charset="-122"/>
                <a:ea typeface="黑体" panose="02010609060101010101" pitchFamily="49" charset="-122"/>
              </a:rPr>
              <a:t>学习算法</a:t>
            </a:r>
            <a:endParaRPr lang="en-US" altLang="zh-CN"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smtClean="0">
                <a:latin typeface="黑体" panose="02010609060101010101" pitchFamily="49" charset="-122"/>
                <a:ea typeface="黑体" panose="02010609060101010101" pitchFamily="49" charset="-122"/>
              </a:rPr>
              <a:t>算法解释</a:t>
            </a:r>
            <a:endParaRPr lang="en-US" altLang="zh-CN" sz="2800" b="1" dirty="0">
              <a:latin typeface="黑体" panose="02010609060101010101" pitchFamily="49" charset="-122"/>
              <a:ea typeface="黑体" panose="02010609060101010101" pitchFamily="49" charset="-122"/>
            </a:endParaRPr>
          </a:p>
          <a:p>
            <a:pPr lvl="1"/>
            <a:r>
              <a:rPr lang="zh-CN" altLang="en-US" sz="2400" dirty="0" smtClean="0">
                <a:solidFill>
                  <a:srgbClr val="0000FF"/>
                </a:solidFill>
              </a:rPr>
              <a:t>从前</a:t>
            </a:r>
            <a:r>
              <a:rPr lang="zh-CN" altLang="en-US" sz="2400" dirty="0">
                <a:solidFill>
                  <a:srgbClr val="0000FF"/>
                </a:solidFill>
              </a:rPr>
              <a:t>向分步算法</a:t>
            </a:r>
            <a:r>
              <a:rPr lang="zh-CN" altLang="en-US" sz="2400" dirty="0"/>
              <a:t>的角度来</a:t>
            </a:r>
            <a:r>
              <a:rPr lang="zh-CN" altLang="en-US" sz="2400" dirty="0" smtClean="0"/>
              <a:t>解释</a:t>
            </a:r>
            <a:r>
              <a:rPr lang="zh-CN" altLang="en-US" sz="2400" dirty="0"/>
              <a:t>分类器权重、分类误差以样本权重的更新公式</a:t>
            </a:r>
            <a:r>
              <a:rPr lang="zh-CN" altLang="en-US" sz="2400" dirty="0" smtClean="0"/>
              <a:t>的由来</a:t>
            </a:r>
            <a:endParaRPr lang="en-US" altLang="zh-CN" sz="2400" dirty="0" smtClean="0"/>
          </a:p>
          <a:p>
            <a:pPr lvl="2"/>
            <a:r>
              <a:rPr lang="zh-CN" altLang="en-US" sz="2000" dirty="0"/>
              <a:t>分类器</a:t>
            </a:r>
            <a:r>
              <a:rPr lang="zh-CN" altLang="en-US" sz="2000" dirty="0" smtClean="0"/>
              <a:t>权重公式</a:t>
            </a:r>
            <a:endParaRPr lang="en-US" altLang="zh-CN" sz="2000" dirty="0" smtClean="0"/>
          </a:p>
          <a:p>
            <a:pPr lvl="2"/>
            <a:endParaRPr lang="en-US" altLang="zh-CN" sz="2000" dirty="0"/>
          </a:p>
          <a:p>
            <a:pPr lvl="2"/>
            <a:endParaRPr lang="en-US" altLang="zh-CN" sz="2000" dirty="0" smtClean="0"/>
          </a:p>
          <a:p>
            <a:pPr lvl="2"/>
            <a:r>
              <a:rPr lang="zh-CN" altLang="en-US" sz="2000" dirty="0"/>
              <a:t>分类</a:t>
            </a:r>
            <a:r>
              <a:rPr lang="zh-CN" altLang="en-US" sz="2000" dirty="0" smtClean="0"/>
              <a:t>误差公式</a:t>
            </a:r>
            <a:endParaRPr lang="en-US" altLang="zh-CN" sz="2000" dirty="0" smtClean="0"/>
          </a:p>
          <a:p>
            <a:pPr lvl="2"/>
            <a:endParaRPr lang="en-US" altLang="zh-CN" sz="2000" dirty="0"/>
          </a:p>
          <a:p>
            <a:pPr lvl="2"/>
            <a:endParaRPr lang="en-US" altLang="zh-CN" sz="2000" dirty="0" smtClean="0"/>
          </a:p>
          <a:p>
            <a:pPr lvl="2"/>
            <a:r>
              <a:rPr lang="zh-CN" altLang="en-US" sz="2000" dirty="0"/>
              <a:t>样本权重的更新公式</a:t>
            </a:r>
            <a:endParaRPr lang="en-US" altLang="zh-CN" sz="2000" dirty="0">
              <a:solidFill>
                <a:prstClr val="black"/>
              </a:solidFill>
              <a:latin typeface="+mn-ea"/>
            </a:endParaRPr>
          </a:p>
          <a:p>
            <a:pPr marL="1371600" lvl="3" indent="0">
              <a:buNone/>
            </a:pPr>
            <a:endParaRPr lang="zh-CN" altLang="en-US" sz="1600" dirty="0">
              <a:latin typeface="+mn-ea"/>
            </a:endParaRPr>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75856" y="2806761"/>
            <a:ext cx="1600572" cy="568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5" y="3932167"/>
            <a:ext cx="4176117" cy="674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5085184"/>
            <a:ext cx="3301156" cy="486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en-US" altLang="zh-CN" b="1" dirty="0" err="1">
                <a:latin typeface="黑体" panose="02010609060101010101" pitchFamily="49" charset="-122"/>
                <a:ea typeface="黑体" panose="02010609060101010101" pitchFamily="49" charset="-122"/>
              </a:rPr>
              <a:t>Adaboost</a:t>
            </a:r>
            <a:r>
              <a:rPr lang="zh-CN" altLang="en-US" b="1" dirty="0">
                <a:latin typeface="黑体" panose="02010609060101010101" pitchFamily="49" charset="-122"/>
                <a:ea typeface="黑体" panose="02010609060101010101" pitchFamily="49" charset="-122"/>
              </a:rPr>
              <a:t>学习算法</a:t>
            </a:r>
            <a:endParaRPr lang="en-US" altLang="zh-CN"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smtClean="0">
                <a:latin typeface="黑体" panose="02010609060101010101" pitchFamily="49" charset="-122"/>
                <a:ea typeface="黑体" panose="02010609060101010101" pitchFamily="49" charset="-122"/>
              </a:rPr>
              <a:t>算法解释</a:t>
            </a:r>
            <a:endParaRPr lang="en-US" altLang="zh-CN" sz="2800" b="1" dirty="0">
              <a:latin typeface="黑体" panose="02010609060101010101" pitchFamily="49" charset="-122"/>
              <a:ea typeface="黑体" panose="02010609060101010101" pitchFamily="49" charset="-122"/>
            </a:endParaRPr>
          </a:p>
          <a:p>
            <a:pPr lvl="1"/>
            <a:r>
              <a:rPr lang="en-US" altLang="zh-CN" sz="2400" dirty="0" err="1"/>
              <a:t>Adaboost</a:t>
            </a:r>
            <a:r>
              <a:rPr lang="zh-CN" altLang="en-US" sz="2400" dirty="0"/>
              <a:t>算法其实可以认为是模型为</a:t>
            </a:r>
            <a:r>
              <a:rPr lang="zh-CN" altLang="en-US" sz="2400" dirty="0">
                <a:solidFill>
                  <a:srgbClr val="0000FF"/>
                </a:solidFill>
              </a:rPr>
              <a:t>加法</a:t>
            </a:r>
            <a:r>
              <a:rPr lang="zh-CN" altLang="en-US" sz="2400" dirty="0" smtClean="0">
                <a:solidFill>
                  <a:srgbClr val="0000FF"/>
                </a:solidFill>
              </a:rPr>
              <a:t>模型</a:t>
            </a:r>
            <a:r>
              <a:rPr lang="zh-CN" altLang="en-US" sz="2400" dirty="0" smtClean="0"/>
              <a:t>、损失函数</a:t>
            </a:r>
            <a:r>
              <a:rPr lang="zh-CN" altLang="en-US" sz="2400" dirty="0"/>
              <a:t>为</a:t>
            </a:r>
            <a:r>
              <a:rPr lang="zh-CN" altLang="en-US" sz="2400" dirty="0" smtClean="0">
                <a:solidFill>
                  <a:srgbClr val="0000FF"/>
                </a:solidFill>
              </a:rPr>
              <a:t>指数函数</a:t>
            </a:r>
            <a:r>
              <a:rPr lang="zh-CN" altLang="en-US" sz="2400" dirty="0" smtClean="0"/>
              <a:t>、学习</a:t>
            </a:r>
            <a:r>
              <a:rPr lang="zh-CN" altLang="en-US" sz="2400" dirty="0"/>
              <a:t>算法为</a:t>
            </a:r>
            <a:r>
              <a:rPr lang="zh-CN" altLang="en-US" sz="2400" dirty="0">
                <a:solidFill>
                  <a:srgbClr val="0000FF"/>
                </a:solidFill>
              </a:rPr>
              <a:t>前向分布算法</a:t>
            </a:r>
            <a:r>
              <a:rPr lang="zh-CN" altLang="en-US" sz="2400" dirty="0"/>
              <a:t>的二分类</a:t>
            </a:r>
            <a:r>
              <a:rPr lang="zh-CN" altLang="en-US" sz="2400" dirty="0" smtClean="0"/>
              <a:t>学习方法</a:t>
            </a:r>
            <a:endParaRPr lang="en-US" altLang="zh-CN" sz="2400" dirty="0" smtClean="0"/>
          </a:p>
          <a:p>
            <a:pPr lvl="2"/>
            <a:r>
              <a:rPr lang="zh-CN" altLang="en-US" sz="2000" dirty="0"/>
              <a:t>加法模型</a:t>
            </a:r>
            <a:endParaRPr lang="en-US" altLang="zh-CN" sz="2000" dirty="0" smtClean="0"/>
          </a:p>
          <a:p>
            <a:pPr lvl="2"/>
            <a:endParaRPr lang="en-US" altLang="zh-CN" sz="2000" dirty="0"/>
          </a:p>
          <a:p>
            <a:pPr lvl="2"/>
            <a:endParaRPr lang="en-US" altLang="zh-CN" sz="2000" dirty="0" smtClean="0"/>
          </a:p>
          <a:p>
            <a:pPr lvl="2"/>
            <a:endParaRPr lang="en-US" altLang="zh-CN" sz="2000" dirty="0" smtClean="0"/>
          </a:p>
          <a:p>
            <a:pPr marL="914400" lvl="2" indent="0">
              <a:buNone/>
            </a:pPr>
            <a:endParaRPr lang="en-US" altLang="zh-CN" sz="2000" dirty="0" smtClean="0"/>
          </a:p>
          <a:p>
            <a:pPr lvl="2"/>
            <a:r>
              <a:rPr lang="zh-CN" altLang="en-US" sz="2000" dirty="0" smtClean="0"/>
              <a:t>指数损失函数</a:t>
            </a:r>
            <a:endParaRPr lang="en-US" altLang="zh-CN" sz="2000" dirty="0" smtClean="0"/>
          </a:p>
          <a:p>
            <a:pPr lvl="2"/>
            <a:endParaRPr lang="en-US" altLang="zh-CN" sz="2000" dirty="0"/>
          </a:p>
          <a:p>
            <a:pPr lvl="2"/>
            <a:endParaRPr lang="en-US" altLang="zh-CN" sz="2000" dirty="0" smtClean="0"/>
          </a:p>
          <a:p>
            <a:pPr lvl="2"/>
            <a:r>
              <a:rPr lang="zh-CN" altLang="en-US" sz="2000" dirty="0"/>
              <a:t>优化目标：经验风险</a:t>
            </a:r>
            <a:r>
              <a:rPr lang="zh-CN" altLang="en-US" sz="2000" dirty="0" smtClean="0"/>
              <a:t>极小化问题</a:t>
            </a:r>
            <a:endParaRPr lang="en-US" altLang="zh-CN" sz="2000" dirty="0">
              <a:solidFill>
                <a:prstClr val="black"/>
              </a:solidFill>
              <a:latin typeface="+mn-ea"/>
            </a:endParaRPr>
          </a:p>
          <a:p>
            <a:pPr marL="1371600" lvl="3" indent="0">
              <a:buNone/>
            </a:pPr>
            <a:endParaRPr lang="zh-CN" altLang="en-US" sz="1600" dirty="0">
              <a:latin typeface="+mn-ea"/>
            </a:endParaRPr>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55776" y="3165467"/>
            <a:ext cx="1800200" cy="650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线形标注 2 7"/>
          <p:cNvSpPr/>
          <p:nvPr/>
        </p:nvSpPr>
        <p:spPr>
          <a:xfrm>
            <a:off x="4635216" y="3200635"/>
            <a:ext cx="792088" cy="459440"/>
          </a:xfrm>
          <a:prstGeom prst="borderCallout2">
            <a:avLst>
              <a:gd name="adj1" fmla="val 18750"/>
              <a:gd name="adj2" fmla="val -8333"/>
              <a:gd name="adj3" fmla="val 98783"/>
              <a:gd name="adj4" fmla="val -35030"/>
              <a:gd name="adj5" fmla="val 96494"/>
              <a:gd name="adj6" fmla="val -1219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t>基函数</a:t>
            </a:r>
            <a:endParaRPr lang="en-US" altLang="zh-CN" sz="1400" b="1" dirty="0"/>
          </a:p>
        </p:txBody>
      </p:sp>
      <p:sp>
        <p:nvSpPr>
          <p:cNvPr id="9" name="TextBox 8"/>
          <p:cNvSpPr txBox="1"/>
          <p:nvPr/>
        </p:nvSpPr>
        <p:spPr>
          <a:xfrm>
            <a:off x="3022084" y="4221088"/>
            <a:ext cx="1261884" cy="307777"/>
          </a:xfrm>
          <a:prstGeom prst="rect">
            <a:avLst/>
          </a:prstGeom>
          <a:solidFill>
            <a:schemeClr val="bg2"/>
          </a:solidFill>
        </p:spPr>
        <p:txBody>
          <a:bodyPr wrap="none" rtlCol="0">
            <a:spAutoFit/>
          </a:bodyPr>
          <a:lstStyle/>
          <a:p>
            <a:r>
              <a:rPr lang="zh-CN" altLang="en-US" sz="1400" b="1" dirty="0"/>
              <a:t>基函数的系数</a:t>
            </a:r>
            <a:endParaRPr lang="en-US" altLang="zh-CN" sz="1400" b="1" dirty="0"/>
          </a:p>
        </p:txBody>
      </p:sp>
      <p:sp>
        <p:nvSpPr>
          <p:cNvPr id="10" name="上箭头 9"/>
          <p:cNvSpPr/>
          <p:nvPr/>
        </p:nvSpPr>
        <p:spPr>
          <a:xfrm>
            <a:off x="3561506" y="3653290"/>
            <a:ext cx="72008" cy="57606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3563888" y="2708920"/>
            <a:ext cx="1261884" cy="307777"/>
          </a:xfrm>
          <a:prstGeom prst="rect">
            <a:avLst/>
          </a:prstGeom>
          <a:solidFill>
            <a:schemeClr val="bg2"/>
          </a:solidFill>
        </p:spPr>
        <p:txBody>
          <a:bodyPr wrap="none" rtlCol="0">
            <a:spAutoFit/>
          </a:bodyPr>
          <a:lstStyle/>
          <a:p>
            <a:r>
              <a:rPr lang="zh-CN" altLang="en-US" sz="1400" b="1" dirty="0"/>
              <a:t>基函数的参数</a:t>
            </a:r>
            <a:endParaRPr lang="en-US" altLang="zh-CN" sz="1400" b="1" dirty="0"/>
          </a:p>
        </p:txBody>
      </p:sp>
      <p:sp>
        <p:nvSpPr>
          <p:cNvPr id="12" name="上箭头 11"/>
          <p:cNvSpPr/>
          <p:nvPr/>
        </p:nvSpPr>
        <p:spPr>
          <a:xfrm flipV="1">
            <a:off x="4085528" y="3046757"/>
            <a:ext cx="58908" cy="36004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燕尾形箭头 12"/>
          <p:cNvSpPr/>
          <p:nvPr/>
        </p:nvSpPr>
        <p:spPr>
          <a:xfrm rot="1991081">
            <a:off x="4466752" y="3886286"/>
            <a:ext cx="718042" cy="215807"/>
          </a:xfrm>
          <a:prstGeom prst="notched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5303" y="4005064"/>
            <a:ext cx="1690953" cy="530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2084" y="5013176"/>
            <a:ext cx="2322998" cy="582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3755" y="6165304"/>
            <a:ext cx="2392288" cy="548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6"/>
          <p:cNvSpPr txBox="1"/>
          <p:nvPr/>
        </p:nvSpPr>
        <p:spPr>
          <a:xfrm>
            <a:off x="5584819" y="6237312"/>
            <a:ext cx="1980029" cy="400110"/>
          </a:xfrm>
          <a:prstGeom prst="rect">
            <a:avLst/>
          </a:prstGeom>
          <a:solidFill>
            <a:schemeClr val="bg2">
              <a:lumMod val="75000"/>
            </a:schemeClr>
          </a:solidFill>
          <a:ln>
            <a:solidFill>
              <a:schemeClr val="tx1"/>
            </a:solidFill>
          </a:ln>
        </p:spPr>
        <p:txBody>
          <a:bodyPr wrap="none" rtlCol="0">
            <a:spAutoFit/>
          </a:bodyPr>
          <a:lstStyle/>
          <a:p>
            <a:r>
              <a:rPr lang="zh-CN" altLang="en-US" sz="2000" b="1" dirty="0"/>
              <a:t>复杂的优化问题</a:t>
            </a:r>
            <a:endParaRPr lang="zh-CN" altLang="en-US" sz="2000" b="1"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en-US" altLang="zh-CN" b="1" dirty="0" err="1">
                <a:latin typeface="黑体" panose="02010609060101010101" pitchFamily="49" charset="-122"/>
                <a:ea typeface="黑体" panose="02010609060101010101" pitchFamily="49" charset="-122"/>
              </a:rPr>
              <a:t>Adaboost</a:t>
            </a:r>
            <a:r>
              <a:rPr lang="zh-CN" altLang="en-US" b="1" dirty="0">
                <a:latin typeface="黑体" panose="02010609060101010101" pitchFamily="49" charset="-122"/>
                <a:ea typeface="黑体" panose="02010609060101010101" pitchFamily="49" charset="-122"/>
              </a:rPr>
              <a:t>学习算法</a:t>
            </a:r>
            <a:endParaRPr lang="en-US" altLang="zh-CN"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smtClean="0">
                <a:latin typeface="黑体" panose="02010609060101010101" pitchFamily="49" charset="-122"/>
                <a:ea typeface="黑体" panose="02010609060101010101" pitchFamily="49" charset="-122"/>
              </a:rPr>
              <a:t>算法解释</a:t>
            </a:r>
            <a:endParaRPr lang="en-US" altLang="zh-CN" sz="2800" b="1" dirty="0">
              <a:latin typeface="黑体" panose="02010609060101010101" pitchFamily="49" charset="-122"/>
              <a:ea typeface="黑体" panose="02010609060101010101" pitchFamily="49" charset="-122"/>
            </a:endParaRPr>
          </a:p>
          <a:p>
            <a:pPr lvl="1"/>
            <a:r>
              <a:rPr lang="zh-CN" altLang="en-US" sz="2400" dirty="0" smtClean="0"/>
              <a:t>前向</a:t>
            </a:r>
            <a:r>
              <a:rPr lang="zh-CN" altLang="en-US" sz="2400" dirty="0"/>
              <a:t>分步</a:t>
            </a:r>
            <a:r>
              <a:rPr lang="zh-CN" altLang="en-US" sz="2400" dirty="0" smtClean="0"/>
              <a:t>算法</a:t>
            </a:r>
            <a:endParaRPr lang="en-US" altLang="zh-CN" sz="2400" dirty="0" smtClean="0"/>
          </a:p>
          <a:p>
            <a:pPr lvl="2"/>
            <a:r>
              <a:rPr lang="zh-CN" altLang="en-US" sz="2000" dirty="0" smtClean="0"/>
              <a:t>求解</a:t>
            </a:r>
            <a:r>
              <a:rPr lang="zh-CN" altLang="en-US" sz="2000" dirty="0"/>
              <a:t>这一优化问题的思路是： 从前往后每一步只学习一个基函数及其系数，逐步逼近优化</a:t>
            </a:r>
            <a:r>
              <a:rPr lang="zh-CN" altLang="en-US" sz="2000" dirty="0" smtClean="0"/>
              <a:t>目标函数</a:t>
            </a:r>
            <a:endParaRPr lang="en-US" altLang="zh-CN" sz="2000" dirty="0" smtClean="0"/>
          </a:p>
          <a:p>
            <a:pPr lvl="2"/>
            <a:r>
              <a:rPr lang="zh-CN" altLang="en-US" sz="2000" dirty="0"/>
              <a:t>每步只需优化如下损失函数</a:t>
            </a:r>
            <a:endParaRPr lang="en-US" altLang="zh-CN" sz="2000" dirty="0" smtClean="0"/>
          </a:p>
          <a:p>
            <a:pPr lvl="2"/>
            <a:endParaRPr lang="en-US" altLang="zh-CN" sz="2000" dirty="0"/>
          </a:p>
          <a:p>
            <a:pPr lvl="2"/>
            <a:endParaRPr lang="en-US" altLang="zh-CN" sz="2000" dirty="0" smtClean="0"/>
          </a:p>
          <a:p>
            <a:pPr lvl="2"/>
            <a:endParaRPr lang="en-US" altLang="zh-CN" sz="2000" dirty="0" smtClean="0"/>
          </a:p>
          <a:p>
            <a:pPr marL="914400" lvl="2" indent="0">
              <a:buNone/>
            </a:pPr>
            <a:endParaRPr lang="en-US" altLang="zh-CN" sz="2000" dirty="0" smtClean="0"/>
          </a:p>
          <a:p>
            <a:pPr lvl="2"/>
            <a:endParaRPr lang="en-US" altLang="zh-CN" sz="2000" dirty="0" smtClean="0"/>
          </a:p>
          <a:p>
            <a:pPr lvl="2"/>
            <a:r>
              <a:rPr lang="zh-CN" altLang="en-US" sz="2000" dirty="0"/>
              <a:t>假设经过</a:t>
            </a:r>
            <a:r>
              <a:rPr lang="en-US" altLang="zh-CN" sz="2000" dirty="0"/>
              <a:t>m-1</a:t>
            </a:r>
            <a:r>
              <a:rPr lang="zh-CN" altLang="en-US" sz="2000" dirty="0"/>
              <a:t>轮迭代前向分步算法已经</a:t>
            </a:r>
            <a:r>
              <a:rPr lang="zh-CN" altLang="en-US" sz="2000" dirty="0" smtClean="0"/>
              <a:t>得到：</a:t>
            </a:r>
            <a:endParaRPr lang="en-US" altLang="zh-CN" sz="2000" dirty="0" smtClean="0"/>
          </a:p>
          <a:p>
            <a:pPr marL="914400" lvl="2" indent="0">
              <a:buNone/>
            </a:pPr>
            <a:endParaRPr lang="en-US" altLang="zh-CN" sz="2000" dirty="0" smtClean="0"/>
          </a:p>
          <a:p>
            <a:pPr lvl="2"/>
            <a:r>
              <a:rPr lang="zh-CN" altLang="en-US" sz="2000" dirty="0"/>
              <a:t>在第</a:t>
            </a:r>
            <a:r>
              <a:rPr lang="en-US" altLang="zh-CN" sz="2000" dirty="0"/>
              <a:t>m</a:t>
            </a:r>
            <a:r>
              <a:rPr lang="zh-CN" altLang="en-US" sz="2000" dirty="0"/>
              <a:t>轮迭代</a:t>
            </a:r>
            <a:r>
              <a:rPr lang="zh-CN" altLang="en-US" sz="2000" dirty="0" smtClean="0"/>
              <a:t>得到      ，         和          ：</a:t>
            </a:r>
            <a:endParaRPr lang="en-US" altLang="zh-CN" sz="2000" dirty="0">
              <a:solidFill>
                <a:prstClr val="black"/>
              </a:solidFill>
              <a:latin typeface="+mn-ea"/>
            </a:endParaRPr>
          </a:p>
          <a:p>
            <a:pPr marL="1371600" lvl="3" indent="0">
              <a:buNone/>
            </a:pPr>
            <a:endParaRPr lang="zh-CN" altLang="en-US" sz="1600" dirty="0">
              <a:latin typeface="+mn-ea"/>
            </a:endParaRPr>
          </a:p>
        </p:txBody>
      </p:sp>
      <p:pic>
        <p:nvPicPr>
          <p:cNvPr id="410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63888" y="3140968"/>
            <a:ext cx="2392288" cy="548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4245664"/>
            <a:ext cx="4680520" cy="335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燕尾形箭头 15"/>
          <p:cNvSpPr/>
          <p:nvPr/>
        </p:nvSpPr>
        <p:spPr>
          <a:xfrm rot="5400000">
            <a:off x="4601729" y="3889140"/>
            <a:ext cx="448087" cy="215807"/>
          </a:xfrm>
          <a:prstGeom prst="notched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8453" y="5301208"/>
            <a:ext cx="5655915" cy="33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896" y="5695200"/>
            <a:ext cx="288032"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1398" y="5716384"/>
            <a:ext cx="606472" cy="266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77638" y="5690008"/>
            <a:ext cx="549594" cy="299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7"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84916" y="6054094"/>
            <a:ext cx="2822240" cy="361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en-US" altLang="zh-CN" b="1" dirty="0" err="1">
                <a:latin typeface="黑体" panose="02010609060101010101" pitchFamily="49" charset="-122"/>
                <a:ea typeface="黑体" panose="02010609060101010101" pitchFamily="49" charset="-122"/>
              </a:rPr>
              <a:t>Adaboost</a:t>
            </a:r>
            <a:r>
              <a:rPr lang="zh-CN" altLang="en-US" b="1" dirty="0">
                <a:latin typeface="黑体" panose="02010609060101010101" pitchFamily="49" charset="-122"/>
                <a:ea typeface="黑体" panose="02010609060101010101" pitchFamily="49" charset="-122"/>
              </a:rPr>
              <a:t>学习算法</a:t>
            </a:r>
            <a:endParaRPr lang="en-US" altLang="zh-CN"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smtClean="0">
                <a:latin typeface="黑体" panose="02010609060101010101" pitchFamily="49" charset="-122"/>
                <a:ea typeface="黑体" panose="02010609060101010101" pitchFamily="49" charset="-122"/>
              </a:rPr>
              <a:t>算法解释</a:t>
            </a:r>
            <a:endParaRPr lang="en-US" altLang="zh-CN" sz="2800" b="1" dirty="0">
              <a:latin typeface="黑体" panose="02010609060101010101" pitchFamily="49" charset="-122"/>
              <a:ea typeface="黑体" panose="02010609060101010101" pitchFamily="49" charset="-122"/>
            </a:endParaRPr>
          </a:p>
          <a:p>
            <a:pPr lvl="1"/>
            <a:r>
              <a:rPr lang="zh-CN" altLang="en-US" sz="2400" dirty="0" smtClean="0"/>
              <a:t>前</a:t>
            </a:r>
            <a:r>
              <a:rPr lang="zh-CN" altLang="en-US" sz="2400" dirty="0"/>
              <a:t>向分步算法</a:t>
            </a:r>
            <a:endParaRPr lang="en-US" altLang="zh-CN" sz="2400" dirty="0" smtClean="0"/>
          </a:p>
          <a:p>
            <a:pPr lvl="2"/>
            <a:r>
              <a:rPr lang="zh-CN" altLang="en-US" sz="2000" dirty="0"/>
              <a:t>目标是使前向分布算法得到</a:t>
            </a:r>
            <a:r>
              <a:rPr lang="zh-CN" altLang="en-US" sz="2000" dirty="0" smtClean="0"/>
              <a:t>的      ，         和         在训练集上</a:t>
            </a:r>
            <a:r>
              <a:rPr lang="zh-CN" altLang="en-US" sz="2000" dirty="0"/>
              <a:t>的指数损失最小，可以表示</a:t>
            </a:r>
            <a:r>
              <a:rPr lang="zh-CN" altLang="en-US" sz="2000" dirty="0" smtClean="0"/>
              <a:t>为：</a:t>
            </a:r>
            <a:endParaRPr lang="en-US" altLang="zh-CN" sz="2000" dirty="0" smtClean="0"/>
          </a:p>
          <a:p>
            <a:pPr lvl="2"/>
            <a:endParaRPr lang="en-US" altLang="zh-CN" sz="2000" dirty="0"/>
          </a:p>
          <a:p>
            <a:pPr lvl="2"/>
            <a:endParaRPr lang="en-US" altLang="zh-CN" sz="2000" dirty="0" smtClean="0"/>
          </a:p>
          <a:p>
            <a:pPr lvl="2"/>
            <a:endParaRPr lang="en-US" altLang="zh-CN" sz="2000" dirty="0"/>
          </a:p>
          <a:p>
            <a:pPr lvl="2"/>
            <a:endParaRPr lang="en-US" altLang="zh-CN" sz="2000" dirty="0" smtClean="0"/>
          </a:p>
          <a:p>
            <a:pPr marL="914400" lvl="2" indent="0">
              <a:buNone/>
            </a:pPr>
            <a:r>
              <a:rPr lang="zh-CN" altLang="en-US" sz="2000" dirty="0" smtClean="0"/>
              <a:t>其中                                        和优化变量无关</a:t>
            </a:r>
            <a:endParaRPr lang="en-US" altLang="zh-CN" sz="2000" dirty="0" smtClean="0"/>
          </a:p>
          <a:p>
            <a:pPr lvl="2"/>
            <a:r>
              <a:rPr lang="zh-CN" altLang="en-US" sz="2000" dirty="0"/>
              <a:t>对于任意的 </a:t>
            </a:r>
            <a:r>
              <a:rPr lang="el-GR" altLang="zh-CN" sz="2000" i="1" dirty="0">
                <a:latin typeface="Times" pitchFamily="18" charset="0"/>
                <a:cs typeface="Times" pitchFamily="18" charset="0"/>
              </a:rPr>
              <a:t>α</a:t>
            </a:r>
            <a:r>
              <a:rPr lang="el-GR" altLang="zh-CN" sz="2000" dirty="0" smtClean="0"/>
              <a:t>&gt;0</a:t>
            </a:r>
            <a:r>
              <a:rPr lang="zh-CN" altLang="el-GR" sz="2000" dirty="0" smtClean="0"/>
              <a:t>，</a:t>
            </a:r>
            <a:r>
              <a:rPr lang="zh-CN" altLang="en-US" sz="2000" dirty="0"/>
              <a:t>使上式子最小的</a:t>
            </a:r>
            <a:r>
              <a:rPr lang="zh-CN" altLang="en-US" sz="2000" i="1" dirty="0"/>
              <a:t> </a:t>
            </a:r>
            <a:r>
              <a:rPr lang="en-US" altLang="zh-CN" sz="2000" i="1" dirty="0">
                <a:latin typeface="Times" pitchFamily="18" charset="0"/>
                <a:cs typeface="Times" pitchFamily="18" charset="0"/>
              </a:rPr>
              <a:t>G</a:t>
            </a:r>
            <a:r>
              <a:rPr lang="en-US" altLang="zh-CN" sz="2000" dirty="0" smtClean="0"/>
              <a:t>(</a:t>
            </a:r>
            <a:r>
              <a:rPr lang="en-US" altLang="zh-CN" sz="2000" i="1" dirty="0" smtClean="0">
                <a:latin typeface="Times" pitchFamily="18" charset="0"/>
                <a:cs typeface="Times" pitchFamily="18" charset="0"/>
              </a:rPr>
              <a:t>x</a:t>
            </a:r>
            <a:r>
              <a:rPr lang="en-US" altLang="zh-CN" sz="2000" dirty="0" smtClean="0"/>
              <a:t>)</a:t>
            </a:r>
            <a:r>
              <a:rPr lang="zh-CN" altLang="en-US" sz="2000" dirty="0" smtClean="0"/>
              <a:t>可以</a:t>
            </a:r>
            <a:r>
              <a:rPr lang="zh-CN" altLang="en-US" sz="2000" dirty="0"/>
              <a:t>由下式子</a:t>
            </a:r>
            <a:r>
              <a:rPr lang="zh-CN" altLang="en-US" sz="2000" dirty="0" smtClean="0"/>
              <a:t>得到：</a:t>
            </a:r>
            <a:endParaRPr lang="en-US" altLang="zh-CN" sz="2000" dirty="0" smtClean="0"/>
          </a:p>
          <a:p>
            <a:pPr lvl="2"/>
            <a:endParaRPr lang="en-US" altLang="zh-CN" sz="2000" dirty="0"/>
          </a:p>
          <a:p>
            <a:pPr lvl="2"/>
            <a:endParaRPr lang="en-US" altLang="zh-CN" sz="2000" dirty="0" smtClean="0"/>
          </a:p>
          <a:p>
            <a:pPr marL="914400" lvl="2" indent="0">
              <a:buNone/>
            </a:pPr>
            <a:r>
              <a:rPr lang="en-US" altLang="zh-CN" sz="2000" i="1" dirty="0" err="1">
                <a:latin typeface="Times" pitchFamily="18" charset="0"/>
                <a:cs typeface="Times" pitchFamily="18" charset="0"/>
              </a:rPr>
              <a:t>G</a:t>
            </a:r>
            <a:r>
              <a:rPr lang="en-US" altLang="zh-CN" sz="2000" i="1" baseline="-25000" dirty="0" err="1">
                <a:latin typeface="Times" pitchFamily="18" charset="0"/>
                <a:cs typeface="Times" pitchFamily="18" charset="0"/>
              </a:rPr>
              <a:t>m</a:t>
            </a:r>
            <a:r>
              <a:rPr lang="en-US" altLang="zh-CN" sz="2000" baseline="30000" dirty="0"/>
              <a:t>∗</a:t>
            </a:r>
            <a:r>
              <a:rPr lang="zh-CN" altLang="en-US" sz="2000" dirty="0"/>
              <a:t>其实就是</a:t>
            </a:r>
            <a:r>
              <a:rPr lang="en-US" altLang="zh-CN" sz="2000" dirty="0" err="1"/>
              <a:t>Adaboost</a:t>
            </a:r>
            <a:r>
              <a:rPr lang="zh-CN" altLang="en-US" sz="2000" dirty="0"/>
              <a:t>算法的基</a:t>
            </a:r>
            <a:r>
              <a:rPr lang="zh-CN" altLang="en-US" sz="2000" dirty="0" smtClean="0"/>
              <a:t>分类器，基本</a:t>
            </a:r>
            <a:r>
              <a:rPr lang="zh-CN" altLang="en-US" sz="2000" dirty="0"/>
              <a:t>思想就是让使加权训练数据分类误差率最小的分类器</a:t>
            </a:r>
            <a:endParaRPr lang="en-US" altLang="zh-CN" sz="2000" dirty="0"/>
          </a:p>
          <a:p>
            <a:pPr marL="1371600" lvl="3" indent="0">
              <a:buNone/>
            </a:pPr>
            <a:endParaRPr lang="zh-CN" altLang="en-US" sz="1600" dirty="0">
              <a:latin typeface="+mn-ea"/>
            </a:endParaRPr>
          </a:p>
        </p:txBody>
      </p:sp>
      <p:pic>
        <p:nvPicPr>
          <p:cNvPr id="512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32040" y="2100660"/>
            <a:ext cx="288032"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7542" y="2121844"/>
            <a:ext cx="606472" cy="266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3782" y="2095468"/>
            <a:ext cx="549594" cy="299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0172" y="2708920"/>
            <a:ext cx="5386164" cy="1346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7704" y="4238672"/>
            <a:ext cx="2226741" cy="295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93881" y="4941168"/>
            <a:ext cx="3454698" cy="645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en-US" altLang="zh-CN" b="1" dirty="0" err="1">
                <a:latin typeface="黑体" panose="02010609060101010101" pitchFamily="49" charset="-122"/>
                <a:ea typeface="黑体" panose="02010609060101010101" pitchFamily="49" charset="-122"/>
              </a:rPr>
              <a:t>Adaboost</a:t>
            </a:r>
            <a:r>
              <a:rPr lang="zh-CN" altLang="en-US" b="1" dirty="0">
                <a:latin typeface="黑体" panose="02010609060101010101" pitchFamily="49" charset="-122"/>
                <a:ea typeface="黑体" panose="02010609060101010101" pitchFamily="49" charset="-122"/>
              </a:rPr>
              <a:t>学习算法</a:t>
            </a:r>
            <a:endParaRPr lang="en-US" altLang="zh-CN"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smtClean="0">
                <a:latin typeface="黑体" panose="02010609060101010101" pitchFamily="49" charset="-122"/>
                <a:ea typeface="黑体" panose="02010609060101010101" pitchFamily="49" charset="-122"/>
              </a:rPr>
              <a:t>算法解释</a:t>
            </a:r>
            <a:endParaRPr lang="en-US" altLang="zh-CN" sz="2800" b="1" dirty="0">
              <a:latin typeface="黑体" panose="02010609060101010101" pitchFamily="49" charset="-122"/>
              <a:ea typeface="黑体" panose="02010609060101010101" pitchFamily="49" charset="-122"/>
            </a:endParaRPr>
          </a:p>
          <a:p>
            <a:pPr lvl="1"/>
            <a:r>
              <a:rPr lang="zh-CN" altLang="en-US" sz="2400" dirty="0" smtClean="0"/>
              <a:t>前</a:t>
            </a:r>
            <a:r>
              <a:rPr lang="zh-CN" altLang="en-US" sz="2400" dirty="0"/>
              <a:t>向分步算法</a:t>
            </a:r>
            <a:endParaRPr lang="en-US" altLang="zh-CN" sz="2400" dirty="0" smtClean="0"/>
          </a:p>
          <a:p>
            <a:pPr lvl="2"/>
            <a:r>
              <a:rPr lang="zh-CN" altLang="en-US" sz="2000" dirty="0" smtClean="0"/>
              <a:t>通过推导，可以得到：</a:t>
            </a:r>
            <a:endParaRPr lang="en-US" altLang="zh-CN" sz="2000" dirty="0" smtClean="0"/>
          </a:p>
          <a:p>
            <a:pPr lvl="2"/>
            <a:endParaRPr lang="en-US" altLang="zh-CN" sz="2000" dirty="0"/>
          </a:p>
          <a:p>
            <a:pPr lvl="2"/>
            <a:endParaRPr lang="en-US" altLang="zh-CN" sz="2000" dirty="0" smtClean="0"/>
          </a:p>
          <a:p>
            <a:pPr lvl="2"/>
            <a:endParaRPr lang="en-US" altLang="zh-CN" sz="2000" dirty="0"/>
          </a:p>
          <a:p>
            <a:pPr lvl="2"/>
            <a:endParaRPr lang="en-US" altLang="zh-CN" sz="2000" dirty="0" smtClean="0"/>
          </a:p>
          <a:p>
            <a:pPr marL="914400" lvl="2" indent="0">
              <a:buNone/>
            </a:pPr>
            <a:endParaRPr lang="en-US" altLang="zh-CN" sz="2000" dirty="0" smtClean="0"/>
          </a:p>
          <a:p>
            <a:pPr marL="914400" lvl="2" indent="0">
              <a:buNone/>
            </a:pPr>
            <a:endParaRPr lang="en-US" altLang="zh-CN" sz="2000" dirty="0"/>
          </a:p>
          <a:p>
            <a:pPr lvl="2"/>
            <a:r>
              <a:rPr lang="zh-CN" altLang="en-US" sz="2000" dirty="0" smtClean="0"/>
              <a:t>对</a:t>
            </a:r>
            <a:r>
              <a:rPr lang="zh-CN" altLang="en-US" sz="2000" dirty="0"/>
              <a:t> </a:t>
            </a:r>
            <a:r>
              <a:rPr lang="el-GR" altLang="zh-CN" sz="2000" i="1" dirty="0" smtClean="0">
                <a:latin typeface="Times" pitchFamily="18" charset="0"/>
                <a:cs typeface="Times" pitchFamily="18" charset="0"/>
              </a:rPr>
              <a:t>α</a:t>
            </a:r>
            <a:r>
              <a:rPr lang="zh-CN" altLang="en-US" sz="2000" dirty="0" smtClean="0"/>
              <a:t>求导</a:t>
            </a:r>
            <a:r>
              <a:rPr lang="zh-CN" altLang="en-US" sz="2000" dirty="0"/>
              <a:t>并令导数为</a:t>
            </a:r>
            <a:r>
              <a:rPr lang="en-US" altLang="zh-CN" sz="2000" dirty="0" smtClean="0"/>
              <a:t>0</a:t>
            </a:r>
            <a:r>
              <a:rPr lang="zh-CN" altLang="en-US" sz="2000" dirty="0" smtClean="0"/>
              <a:t>，可</a:t>
            </a:r>
            <a:r>
              <a:rPr lang="zh-CN" altLang="en-US" sz="2000" dirty="0"/>
              <a:t>得到</a:t>
            </a:r>
            <a:r>
              <a:rPr lang="zh-CN" altLang="en-US" sz="2000" dirty="0" smtClean="0"/>
              <a:t>：</a:t>
            </a:r>
            <a:endParaRPr lang="en-US" altLang="zh-CN" sz="2000" dirty="0" smtClean="0"/>
          </a:p>
          <a:p>
            <a:pPr lvl="2"/>
            <a:endParaRPr lang="en-US" altLang="zh-CN" sz="2000" dirty="0"/>
          </a:p>
          <a:p>
            <a:pPr lvl="2"/>
            <a:endParaRPr lang="en-US" altLang="zh-CN" sz="2000" dirty="0" smtClean="0"/>
          </a:p>
          <a:p>
            <a:pPr marL="914400" lvl="2" indent="0">
              <a:buNone/>
            </a:pPr>
            <a:r>
              <a:rPr lang="zh-CN" altLang="en-US" sz="2000" dirty="0" smtClean="0"/>
              <a:t>其中</a:t>
            </a:r>
            <a:r>
              <a:rPr lang="en-US" altLang="zh-CN" sz="2000" i="1" dirty="0" err="1" smtClean="0">
                <a:latin typeface="Times" pitchFamily="18" charset="0"/>
                <a:cs typeface="Times" pitchFamily="18" charset="0"/>
              </a:rPr>
              <a:t>e</a:t>
            </a:r>
            <a:r>
              <a:rPr lang="en-US" altLang="zh-CN" sz="2000" i="1" baseline="30000" dirty="0" err="1" smtClean="0">
                <a:latin typeface="Times" pitchFamily="18" charset="0"/>
                <a:cs typeface="Times" pitchFamily="18" charset="0"/>
              </a:rPr>
              <a:t>m</a:t>
            </a:r>
            <a:r>
              <a:rPr lang="zh-CN" altLang="en-US" sz="2000" dirty="0" smtClean="0"/>
              <a:t>是</a:t>
            </a:r>
            <a:r>
              <a:rPr lang="zh-CN" altLang="en-US" sz="2000" dirty="0"/>
              <a:t>分类误差</a:t>
            </a:r>
            <a:endParaRPr lang="zh-CN" altLang="en-US" sz="1600" dirty="0">
              <a:latin typeface="+mn-ea"/>
            </a:endParaRPr>
          </a:p>
        </p:txBody>
      </p:sp>
      <p:pic>
        <p:nvPicPr>
          <p:cNvPr id="71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51720" y="2478733"/>
            <a:ext cx="4392488" cy="1879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5013176"/>
            <a:ext cx="1728192" cy="607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6093296"/>
            <a:ext cx="4906491" cy="646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en-US" altLang="zh-CN" b="1" dirty="0" err="1">
                <a:latin typeface="黑体" panose="02010609060101010101" pitchFamily="49" charset="-122"/>
                <a:ea typeface="黑体" panose="02010609060101010101" pitchFamily="49" charset="-122"/>
              </a:rPr>
              <a:t>Adaboost</a:t>
            </a:r>
            <a:r>
              <a:rPr lang="zh-CN" altLang="en-US" b="1" dirty="0">
                <a:latin typeface="黑体" panose="02010609060101010101" pitchFamily="49" charset="-122"/>
                <a:ea typeface="黑体" panose="02010609060101010101" pitchFamily="49" charset="-122"/>
              </a:rPr>
              <a:t>学习算法</a:t>
            </a:r>
            <a:endParaRPr lang="en-US" altLang="zh-CN"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smtClean="0">
                <a:latin typeface="黑体" panose="02010609060101010101" pitchFamily="49" charset="-122"/>
                <a:ea typeface="黑体" panose="02010609060101010101" pitchFamily="49" charset="-122"/>
              </a:rPr>
              <a:t>算法解释</a:t>
            </a:r>
            <a:endParaRPr lang="en-US" altLang="zh-CN" sz="2800" b="1" dirty="0">
              <a:latin typeface="黑体" panose="02010609060101010101" pitchFamily="49" charset="-122"/>
              <a:ea typeface="黑体" panose="02010609060101010101" pitchFamily="49" charset="-122"/>
            </a:endParaRPr>
          </a:p>
          <a:p>
            <a:pPr lvl="1"/>
            <a:r>
              <a:rPr lang="zh-CN" altLang="en-US" sz="2400" dirty="0" smtClean="0"/>
              <a:t>前</a:t>
            </a:r>
            <a:r>
              <a:rPr lang="zh-CN" altLang="en-US" sz="2400" dirty="0"/>
              <a:t>向分步算法</a:t>
            </a:r>
            <a:endParaRPr lang="en-US" altLang="zh-CN" sz="2400" dirty="0" smtClean="0"/>
          </a:p>
          <a:p>
            <a:pPr lvl="2"/>
            <a:r>
              <a:rPr lang="zh-CN" altLang="en-US" sz="2000" dirty="0"/>
              <a:t>对于样本权重的更新而言，</a:t>
            </a:r>
            <a:r>
              <a:rPr lang="zh-CN" altLang="en-US" sz="2000" dirty="0" smtClean="0"/>
              <a:t>由于</a:t>
            </a:r>
            <a:endParaRPr lang="en-US" altLang="zh-CN" sz="2000" dirty="0" smtClean="0"/>
          </a:p>
          <a:p>
            <a:pPr lvl="2"/>
            <a:endParaRPr lang="en-US" altLang="zh-CN" sz="2000" dirty="0"/>
          </a:p>
          <a:p>
            <a:pPr lvl="2"/>
            <a:endParaRPr lang="en-US" altLang="zh-CN" sz="2000" dirty="0" smtClean="0"/>
          </a:p>
          <a:p>
            <a:pPr lvl="2"/>
            <a:endParaRPr lang="en-US" altLang="zh-CN" sz="2000" dirty="0" smtClean="0"/>
          </a:p>
          <a:p>
            <a:pPr marL="914400" lvl="2" indent="0">
              <a:buNone/>
            </a:pPr>
            <a:r>
              <a:rPr lang="zh-CN" altLang="en-US" sz="2000" dirty="0" smtClean="0"/>
              <a:t>所以可得：</a:t>
            </a:r>
            <a:endParaRPr lang="en-US" altLang="zh-CN" sz="2000" dirty="0"/>
          </a:p>
          <a:p>
            <a:pPr lvl="2"/>
            <a:endParaRPr lang="en-US" altLang="zh-CN" sz="2000" dirty="0" smtClean="0"/>
          </a:p>
          <a:p>
            <a:pPr marL="914400" lvl="2" indent="0">
              <a:buNone/>
            </a:pPr>
            <a:endParaRPr lang="en-US" altLang="zh-CN" sz="2000" dirty="0" smtClean="0"/>
          </a:p>
          <a:p>
            <a:pPr marL="914400" lvl="2" indent="0">
              <a:buNone/>
            </a:pPr>
            <a:endParaRPr lang="en-US" altLang="zh-CN" sz="2000" dirty="0"/>
          </a:p>
          <a:p>
            <a:pPr lvl="2"/>
            <a:endParaRPr lang="en-US" altLang="zh-CN" sz="2000" dirty="0" smtClean="0"/>
          </a:p>
          <a:p>
            <a:pPr lvl="2"/>
            <a:r>
              <a:rPr lang="zh-CN" altLang="en-US" sz="2000" dirty="0"/>
              <a:t>标注为红色的公式即</a:t>
            </a:r>
            <a:r>
              <a:rPr lang="zh-CN" altLang="en-US" sz="2000" dirty="0" smtClean="0"/>
              <a:t>为</a:t>
            </a:r>
            <a:r>
              <a:rPr lang="zh-CN" altLang="en-US" sz="2000" dirty="0" smtClean="0">
                <a:solidFill>
                  <a:srgbClr val="0000FF"/>
                </a:solidFill>
              </a:rPr>
              <a:t>从前</a:t>
            </a:r>
            <a:r>
              <a:rPr lang="zh-CN" altLang="en-US" sz="2000" dirty="0">
                <a:solidFill>
                  <a:srgbClr val="0000FF"/>
                </a:solidFill>
              </a:rPr>
              <a:t>向分步的角度</a:t>
            </a:r>
            <a:r>
              <a:rPr lang="zh-CN" altLang="en-US" sz="2000" dirty="0"/>
              <a:t>推导出来的分类器权重、分类误差以及样本权重更新</a:t>
            </a:r>
            <a:r>
              <a:rPr lang="zh-CN" altLang="en-US" sz="2000" dirty="0" smtClean="0"/>
              <a:t>公式</a:t>
            </a:r>
            <a:endParaRPr lang="en-US" altLang="zh-CN" sz="2000" dirty="0" smtClean="0"/>
          </a:p>
          <a:p>
            <a:pPr lvl="2"/>
            <a:endParaRPr lang="en-US" altLang="zh-CN" sz="2000" dirty="0"/>
          </a:p>
          <a:p>
            <a:pPr marL="914400" lvl="2" indent="0">
              <a:buNone/>
            </a:pPr>
            <a:endParaRPr lang="en-US" altLang="zh-CN" sz="2000" dirty="0" smtClean="0"/>
          </a:p>
        </p:txBody>
      </p:sp>
      <p:pic>
        <p:nvPicPr>
          <p:cNvPr id="7"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03848" y="2557133"/>
            <a:ext cx="2822240" cy="361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1597" y="3061189"/>
            <a:ext cx="2226741" cy="295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7067" y="3969153"/>
            <a:ext cx="2119187" cy="411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0423" y="4428497"/>
            <a:ext cx="2134657" cy="364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3848" y="4854198"/>
            <a:ext cx="3024336" cy="378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总结</a:t>
            </a:r>
            <a:endParaRPr lang="zh-CN" altLang="en-US"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a:latin typeface="黑体" panose="02010609060101010101" pitchFamily="49" charset="-122"/>
                <a:ea typeface="黑体" panose="02010609060101010101" pitchFamily="49" charset="-122"/>
              </a:rPr>
              <a:t>集成学习概述</a:t>
            </a:r>
            <a:endParaRPr lang="en-US" altLang="zh-CN" sz="2800" b="1" dirty="0">
              <a:latin typeface="黑体" panose="02010609060101010101" pitchFamily="49" charset="-122"/>
              <a:ea typeface="黑体" panose="02010609060101010101" pitchFamily="49" charset="-122"/>
            </a:endParaRPr>
          </a:p>
          <a:p>
            <a:pPr lvl="1"/>
            <a:r>
              <a:rPr lang="zh-CN" altLang="en-US" sz="2000" dirty="0" smtClean="0">
                <a:latin typeface="+mn-ea"/>
              </a:rPr>
              <a:t>概念、基本范式、泛化策略、多样性</a:t>
            </a:r>
            <a:endParaRPr lang="en-US" altLang="zh-CN" sz="2000" dirty="0" smtClean="0">
              <a:latin typeface="+mn-ea"/>
            </a:endParaRPr>
          </a:p>
          <a:p>
            <a:r>
              <a:rPr lang="en-US" altLang="zh-CN" sz="2800" b="1" dirty="0" smtClean="0">
                <a:latin typeface="黑体" panose="02010609060101010101" pitchFamily="49" charset="-122"/>
                <a:ea typeface="黑体" panose="02010609060101010101" pitchFamily="49" charset="-122"/>
              </a:rPr>
              <a:t>Bagging</a:t>
            </a:r>
            <a:r>
              <a:rPr lang="zh-CN" altLang="en-US" sz="2800" b="1" dirty="0" smtClean="0">
                <a:latin typeface="黑体" panose="02010609060101010101" pitchFamily="49" charset="-122"/>
                <a:ea typeface="黑体" panose="02010609060101010101" pitchFamily="49" charset="-122"/>
              </a:rPr>
              <a:t>集成策略</a:t>
            </a:r>
            <a:endParaRPr lang="en-US" altLang="zh-CN" sz="2800" b="1" dirty="0" smtClean="0">
              <a:latin typeface="黑体" panose="02010609060101010101" pitchFamily="49" charset="-122"/>
              <a:ea typeface="黑体" panose="02010609060101010101" pitchFamily="49" charset="-122"/>
            </a:endParaRPr>
          </a:p>
          <a:p>
            <a:pPr lvl="1"/>
            <a:r>
              <a:rPr lang="zh-CN" altLang="en-US" sz="2000" dirty="0">
                <a:latin typeface="+mn-ea"/>
              </a:rPr>
              <a:t>自助采样法</a:t>
            </a:r>
            <a:endParaRPr lang="en-US" altLang="zh-CN" sz="2000" dirty="0">
              <a:latin typeface="+mn-ea"/>
            </a:endParaRPr>
          </a:p>
          <a:p>
            <a:r>
              <a:rPr lang="zh-CN" altLang="en-US" sz="2800" b="1" dirty="0" smtClean="0">
                <a:latin typeface="黑体" panose="02010609060101010101" pitchFamily="49" charset="-122"/>
                <a:ea typeface="黑体" panose="02010609060101010101" pitchFamily="49" charset="-122"/>
              </a:rPr>
              <a:t>随机森林模型</a:t>
            </a:r>
            <a:endParaRPr lang="en-US" altLang="zh-CN" sz="2800" b="1" dirty="0" smtClean="0">
              <a:latin typeface="黑体" panose="02010609060101010101" pitchFamily="49" charset="-122"/>
              <a:ea typeface="黑体" panose="02010609060101010101" pitchFamily="49" charset="-122"/>
            </a:endParaRPr>
          </a:p>
          <a:p>
            <a:pPr lvl="1"/>
            <a:r>
              <a:rPr lang="zh-CN" altLang="en-US" sz="2000" dirty="0">
                <a:latin typeface="+mn-ea"/>
              </a:rPr>
              <a:t>模型结构、学习算法</a:t>
            </a:r>
            <a:endParaRPr lang="zh-CN" altLang="en-US" sz="2000" dirty="0">
              <a:latin typeface="+mn-ea"/>
            </a:endParaRPr>
          </a:p>
          <a:p>
            <a:pPr marL="342900" lvl="1" indent="-342900" algn="l">
              <a:buClrTx/>
              <a:buSzTx/>
              <a:buChar char="•"/>
            </a:pPr>
            <a:r>
              <a:rPr lang="zh-CN" altLang="en-US" sz="2800" b="1" dirty="0" smtClean="0">
                <a:latin typeface="黑体" panose="02010609060101010101" pitchFamily="49" charset="-122"/>
                <a:ea typeface="黑体" panose="02010609060101010101" pitchFamily="49" charset="-122"/>
                <a:sym typeface="+mn-ea"/>
              </a:rPr>
              <a:t>Boosting集成策略</a:t>
            </a:r>
            <a:endParaRPr lang="zh-CN" altLang="en-US" sz="2800" b="1" dirty="0" smtClean="0">
              <a:latin typeface="黑体" panose="02010609060101010101" pitchFamily="49" charset="-122"/>
              <a:ea typeface="黑体" panose="02010609060101010101" pitchFamily="49" charset="-122"/>
            </a:endParaRPr>
          </a:p>
          <a:p>
            <a:pPr lvl="1"/>
            <a:r>
              <a:rPr lang="zh-CN" altLang="en-US" sz="2000" dirty="0" smtClean="0">
                <a:latin typeface="+mn-ea"/>
                <a:sym typeface="+mn-ea"/>
              </a:rPr>
              <a:t>基本思想、学习方法</a:t>
            </a:r>
            <a:endParaRPr lang="en-US" altLang="zh-CN" sz="2000" dirty="0">
              <a:latin typeface="+mn-ea"/>
            </a:endParaRPr>
          </a:p>
          <a:p>
            <a:pPr marL="342900" lvl="1" indent="-342900" algn="l">
              <a:buClrTx/>
              <a:buSzTx/>
              <a:buChar char="•"/>
            </a:pPr>
            <a:r>
              <a:rPr lang="zh-CN" altLang="en-US" sz="2800" b="1" dirty="0" smtClean="0">
                <a:latin typeface="黑体" panose="02010609060101010101" pitchFamily="49" charset="-122"/>
                <a:ea typeface="黑体" panose="02010609060101010101" pitchFamily="49" charset="-122"/>
                <a:sym typeface="+mn-ea"/>
              </a:rPr>
              <a:t>Adaboost学习算法</a:t>
            </a:r>
            <a:endParaRPr lang="zh-CN" altLang="en-US" sz="2800" b="1" dirty="0" smtClean="0">
              <a:latin typeface="黑体" panose="02010609060101010101" pitchFamily="49" charset="-122"/>
              <a:ea typeface="黑体" panose="02010609060101010101" pitchFamily="49" charset="-122"/>
            </a:endParaRPr>
          </a:p>
          <a:p>
            <a:pPr lvl="1"/>
            <a:r>
              <a:rPr lang="zh-CN" altLang="en-US" sz="2000" dirty="0">
                <a:latin typeface="+mn-ea"/>
                <a:sym typeface="+mn-ea"/>
              </a:rPr>
              <a:t>基本概念、算法过程、</a:t>
            </a:r>
            <a:r>
              <a:rPr lang="zh-CN" altLang="en-US" sz="2000" dirty="0" smtClean="0">
                <a:latin typeface="+mn-ea"/>
                <a:sym typeface="+mn-ea"/>
              </a:rPr>
              <a:t>误差分析、算法解释</a:t>
            </a:r>
            <a:endParaRPr lang="en-US" altLang="zh-CN" sz="2000" dirty="0">
              <a:latin typeface="+mn-ea"/>
            </a:endParaRPr>
          </a:p>
          <a:p>
            <a:pPr marL="457200" lvl="1" indent="0">
              <a:buNone/>
            </a:pPr>
            <a:endParaRPr lang="en-US" altLang="zh-CN" sz="2000" dirty="0">
              <a:latin typeface="+mn-ea"/>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rPr>
              <a:t>作业题</a:t>
            </a:r>
            <a:endParaRPr lang="zh-CN" altLang="en-US"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pPr marL="0" algn="l">
              <a:lnSpc>
                <a:spcPct val="150000"/>
              </a:lnSpc>
              <a:buClrTx/>
              <a:buSzTx/>
              <a:buFontTx/>
              <a:buNone/>
            </a:pPr>
            <a:r>
              <a:rPr lang="zh-CN" altLang="en-US" sz="1800" dirty="0"/>
              <a:t>1.</a:t>
            </a:r>
            <a:r>
              <a:rPr lang="en-US" altLang="zh-CN" sz="1800" dirty="0"/>
              <a:t> </a:t>
            </a:r>
            <a:r>
              <a:rPr lang="zh-CN" altLang="en-US" sz="1800" dirty="0" smtClean="0">
                <a:latin typeface="黑体" panose="02010609060101010101" pitchFamily="49" charset="-122"/>
                <a:ea typeface="黑体" panose="02010609060101010101" pitchFamily="49" charset="-122"/>
                <a:sym typeface="+mn-ea"/>
              </a:rPr>
              <a:t>试分析</a:t>
            </a:r>
            <a:r>
              <a:rPr lang="en-US" altLang="zh-CN" sz="1800" dirty="0" smtClean="0">
                <a:latin typeface="黑体" panose="02010609060101010101" pitchFamily="49" charset="-122"/>
                <a:ea typeface="黑体" panose="02010609060101010101" pitchFamily="49" charset="-122"/>
                <a:sym typeface="+mn-ea"/>
              </a:rPr>
              <a:t>Bagging</a:t>
            </a:r>
            <a:r>
              <a:rPr lang="zh-CN" altLang="en-US" sz="1800" dirty="0" smtClean="0">
                <a:latin typeface="黑体" panose="02010609060101010101" pitchFamily="49" charset="-122"/>
                <a:ea typeface="黑体" panose="02010609060101010101" pitchFamily="49" charset="-122"/>
                <a:sym typeface="+mn-ea"/>
              </a:rPr>
              <a:t>算法为何难以提升朴素贝叶斯分类器的性能。</a:t>
            </a:r>
            <a:endParaRPr lang="en-US" altLang="zh-CN" sz="1800" dirty="0" smtClean="0">
              <a:latin typeface="黑体" panose="02010609060101010101" pitchFamily="49" charset="-122"/>
              <a:ea typeface="黑体" panose="02010609060101010101" pitchFamily="49" charset="-122"/>
            </a:endParaRPr>
          </a:p>
          <a:p>
            <a:pPr marL="0" algn="l">
              <a:lnSpc>
                <a:spcPct val="150000"/>
              </a:lnSpc>
              <a:buClrTx/>
              <a:buSzTx/>
              <a:buFontTx/>
              <a:buNone/>
            </a:pPr>
            <a:r>
              <a:rPr lang="en-US" altLang="zh-CN" sz="1800" dirty="0">
                <a:latin typeface="黑体" panose="02010609060101010101" pitchFamily="49" charset="-122"/>
                <a:ea typeface="黑体" panose="02010609060101010101" pitchFamily="49" charset="-122"/>
                <a:sym typeface="+mn-ea"/>
              </a:rPr>
              <a:t>2.</a:t>
            </a:r>
            <a:r>
              <a:rPr lang="zh-CN" altLang="en-US" sz="1800" dirty="0">
                <a:latin typeface="黑体" panose="02010609060101010101" pitchFamily="49" charset="-122"/>
                <a:ea typeface="黑体" panose="02010609060101010101" pitchFamily="49" charset="-122"/>
                <a:sym typeface="+mn-ea"/>
              </a:rPr>
              <a:t>试</a:t>
            </a:r>
            <a:r>
              <a:rPr lang="zh-CN" altLang="en-US" sz="1800" dirty="0" smtClean="0">
                <a:latin typeface="黑体" panose="02010609060101010101" pitchFamily="49" charset="-122"/>
                <a:ea typeface="黑体" panose="02010609060101010101" pitchFamily="49" charset="-122"/>
                <a:sym typeface="+mn-ea"/>
              </a:rPr>
              <a:t>分析随机森林为何比决策树</a:t>
            </a:r>
            <a:r>
              <a:rPr lang="en-US" altLang="zh-CN" sz="1800" dirty="0" smtClean="0">
                <a:latin typeface="黑体" panose="02010609060101010101" pitchFamily="49" charset="-122"/>
                <a:ea typeface="黑体" panose="02010609060101010101" pitchFamily="49" charset="-122"/>
                <a:sym typeface="+mn-ea"/>
              </a:rPr>
              <a:t>Bagging</a:t>
            </a:r>
            <a:r>
              <a:rPr lang="zh-CN" altLang="en-US" sz="1800" dirty="0" smtClean="0">
                <a:latin typeface="黑体" panose="02010609060101010101" pitchFamily="49" charset="-122"/>
                <a:ea typeface="黑体" panose="02010609060101010101" pitchFamily="49" charset="-122"/>
                <a:sym typeface="+mn-ea"/>
              </a:rPr>
              <a:t>集成的训练速度更快。</a:t>
            </a:r>
            <a:endParaRPr lang="zh-CN" altLang="en-US" sz="1800" dirty="0" smtClean="0">
              <a:latin typeface="黑体" panose="02010609060101010101" pitchFamily="49" charset="-122"/>
              <a:ea typeface="黑体" panose="02010609060101010101" pitchFamily="49" charset="-122"/>
            </a:endParaRPr>
          </a:p>
          <a:p>
            <a:pPr marL="0" algn="l">
              <a:lnSpc>
                <a:spcPct val="150000"/>
              </a:lnSpc>
              <a:buClrTx/>
              <a:buSzTx/>
              <a:buFontTx/>
              <a:buNone/>
            </a:pPr>
            <a:r>
              <a:rPr lang="en-US" altLang="zh-CN" sz="1800" dirty="0">
                <a:latin typeface="黑体" panose="02010609060101010101" pitchFamily="49" charset="-122"/>
                <a:ea typeface="黑体" panose="02010609060101010101" pitchFamily="49" charset="-122"/>
                <a:sym typeface="+mn-ea"/>
              </a:rPr>
              <a:t>3.</a:t>
            </a:r>
            <a:r>
              <a:rPr lang="zh-CN" altLang="en-US" sz="1800" dirty="0">
                <a:latin typeface="黑体" panose="02010609060101010101" pitchFamily="49" charset="-122"/>
                <a:ea typeface="黑体" panose="02010609060101010101" pitchFamily="49" charset="-122"/>
                <a:sym typeface="+mn-ea"/>
              </a:rPr>
              <a:t>与</a:t>
            </a:r>
            <a:r>
              <a:rPr lang="en-US" altLang="zh-CN" sz="1800" dirty="0" smtClean="0">
                <a:latin typeface="黑体" panose="02010609060101010101" pitchFamily="49" charset="-122"/>
                <a:ea typeface="黑体" panose="02010609060101010101" pitchFamily="49" charset="-122"/>
                <a:sym typeface="+mn-ea"/>
              </a:rPr>
              <a:t>Bagging</a:t>
            </a:r>
            <a:r>
              <a:rPr lang="zh-CN" altLang="en-US" sz="1800" dirty="0" smtClean="0">
                <a:latin typeface="黑体" panose="02010609060101010101" pitchFamily="49" charset="-122"/>
                <a:ea typeface="黑体" panose="02010609060101010101" pitchFamily="49" charset="-122"/>
                <a:sym typeface="+mn-ea"/>
              </a:rPr>
              <a:t>集成策略相比，</a:t>
            </a:r>
            <a:r>
              <a:rPr lang="en-US" altLang="zh-CN" sz="1800" dirty="0" smtClean="0">
                <a:latin typeface="黑体" panose="02010609060101010101" pitchFamily="49" charset="-122"/>
                <a:ea typeface="黑体" panose="02010609060101010101" pitchFamily="49" charset="-122"/>
                <a:sym typeface="+mn-ea"/>
              </a:rPr>
              <a:t>Boosting</a:t>
            </a:r>
            <a:r>
              <a:rPr lang="zh-CN" altLang="en-US" sz="1800" dirty="0" smtClean="0">
                <a:latin typeface="黑体" panose="02010609060101010101" pitchFamily="49" charset="-122"/>
                <a:ea typeface="黑体" panose="02010609060101010101" pitchFamily="49" charset="-122"/>
                <a:sym typeface="+mn-ea"/>
              </a:rPr>
              <a:t>集成策略有哪些优点和缺陷。</a:t>
            </a:r>
            <a:endParaRPr lang="zh-CN" altLang="en-US" sz="1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集成学习</a:t>
            </a:r>
            <a:r>
              <a:rPr lang="zh-CN" altLang="en-US" b="1" dirty="0">
                <a:latin typeface="黑体" panose="02010609060101010101" pitchFamily="49" charset="-122"/>
                <a:ea typeface="黑体" panose="02010609060101010101" pitchFamily="49" charset="-122"/>
                <a:sym typeface="+mn-ea"/>
              </a:rPr>
              <a:t>概述</a:t>
            </a:r>
            <a:endParaRPr lang="en-US" altLang="zh-CN"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a:latin typeface="黑体" panose="02010609060101010101" pitchFamily="49" charset="-122"/>
                <a:ea typeface="黑体" panose="02010609060101010101" pitchFamily="49" charset="-122"/>
              </a:rPr>
              <a:t>集成</a:t>
            </a:r>
            <a:r>
              <a:rPr lang="zh-CN" altLang="en-US" sz="2800" b="1" dirty="0" smtClean="0">
                <a:latin typeface="黑体" panose="02010609060101010101" pitchFamily="49" charset="-122"/>
                <a:ea typeface="黑体" panose="02010609060101010101" pitchFamily="49" charset="-122"/>
              </a:rPr>
              <a:t>学习概念</a:t>
            </a:r>
            <a:endParaRPr lang="en-US" altLang="zh-CN" sz="2800" b="1" dirty="0" smtClean="0">
              <a:latin typeface="黑体" panose="02010609060101010101" pitchFamily="49" charset="-122"/>
              <a:ea typeface="黑体" panose="02010609060101010101" pitchFamily="49" charset="-122"/>
            </a:endParaRPr>
          </a:p>
          <a:p>
            <a:pPr lvl="1"/>
            <a:r>
              <a:rPr lang="zh-CN" altLang="en-US" sz="2400" dirty="0">
                <a:latin typeface="+mn-ea"/>
                <a:cs typeface="+mn-ea"/>
              </a:rPr>
              <a:t>上述情况是由于弱学习器</a:t>
            </a:r>
            <a:r>
              <a:rPr lang="zh-CN" altLang="en-US" sz="2400" dirty="0">
                <a:solidFill>
                  <a:srgbClr val="0000FF"/>
                </a:solidFill>
                <a:latin typeface="+mn-ea"/>
                <a:cs typeface="+mn-ea"/>
              </a:rPr>
              <a:t>泛化性能均太弱</a:t>
            </a:r>
            <a:r>
              <a:rPr lang="zh-CN" altLang="en-US" sz="2400" dirty="0">
                <a:latin typeface="+mn-ea"/>
                <a:cs typeface="+mn-ea"/>
              </a:rPr>
              <a:t>造成的</a:t>
            </a:r>
            <a:endParaRPr lang="en-US" altLang="zh-CN" sz="2400" dirty="0">
              <a:latin typeface="+mn-ea"/>
              <a:cs typeface="+mn-ea"/>
            </a:endParaRPr>
          </a:p>
          <a:p>
            <a:pPr lvl="1"/>
            <a:r>
              <a:rPr lang="zh-CN" altLang="en-US" sz="2400" dirty="0">
                <a:latin typeface="+mn-ea"/>
                <a:cs typeface="+mn-ea"/>
              </a:rPr>
              <a:t>在集成学习的实际应用当中，应尽可能选择泛化性能较强的弱学习器进行组合</a:t>
            </a:r>
            <a:endParaRPr lang="en-US" altLang="zh-CN" sz="2400" dirty="0">
              <a:latin typeface="+mn-ea"/>
              <a:cs typeface="+mn-ea"/>
            </a:endParaRPr>
          </a:p>
          <a:p>
            <a:pPr lvl="1"/>
            <a:r>
              <a:rPr lang="zh-CN" altLang="en-US" sz="2400" dirty="0">
                <a:latin typeface="+mn-ea"/>
                <a:cs typeface="+mn-ea"/>
              </a:rPr>
              <a:t>如图所示，当每个弱分类器分类错误的样本</a:t>
            </a:r>
            <a:r>
              <a:rPr lang="zh-CN" altLang="en-US" sz="2400" dirty="0">
                <a:solidFill>
                  <a:srgbClr val="0000FF"/>
                </a:solidFill>
                <a:latin typeface="+mn-ea"/>
                <a:cs typeface="+mn-ea"/>
              </a:rPr>
              <a:t>各不相同</a:t>
            </a:r>
            <a:r>
              <a:rPr lang="zh-CN" altLang="en-US" sz="2400" dirty="0">
                <a:latin typeface="+mn-ea"/>
                <a:cs typeface="+mn-ea"/>
              </a:rPr>
              <a:t>时，则能得到一个效果优异的集成模型</a:t>
            </a:r>
            <a:endParaRPr lang="en-US" altLang="zh-CN" sz="2400" dirty="0">
              <a:latin typeface="+mn-ea"/>
              <a:cs typeface="+mn-ea"/>
            </a:endParaRPr>
          </a:p>
          <a:p>
            <a:pPr lvl="1"/>
            <a:endParaRPr lang="zh-CN" altLang="en-US" sz="2400" dirty="0">
              <a:latin typeface="+mn-ea"/>
            </a:endParaRPr>
          </a:p>
        </p:txBody>
      </p:sp>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39752" y="3933056"/>
            <a:ext cx="4229100"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190.xml><?xml version="1.0" encoding="utf-8"?>
<p:tagLst xmlns:p="http://schemas.openxmlformats.org/presentationml/2006/main">
  <p:tag name="KSO_WM_BEAUTIFY_FLAG" va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BEAUTIFY_FLAG" val=""/>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KSO_WM_BEAUTIFY_FLAG" val=""/>
</p:tagLst>
</file>

<file path=ppt/tags/tag202.xml><?xml version="1.0" encoding="utf-8"?>
<p:tagLst xmlns:p="http://schemas.openxmlformats.org/presentationml/2006/main">
  <p:tag name="KSO_WM_BEAUTIFY_FLAG" val=""/>
</p:tagLst>
</file>

<file path=ppt/tags/tag203.xml><?xml version="1.0" encoding="utf-8"?>
<p:tagLst xmlns:p="http://schemas.openxmlformats.org/presentationml/2006/main">
  <p:tag name="KSO_WM_BEAUTIFY_FLAG" val=""/>
</p:tagLst>
</file>

<file path=ppt/tags/tag204.xml><?xml version="1.0" encoding="utf-8"?>
<p:tagLst xmlns:p="http://schemas.openxmlformats.org/presentationml/2006/main">
  <p:tag name="KSO_WM_BEAUTIFY_FLAG" val=""/>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BEAUTIFY_FLAG" val=""/>
</p:tagLst>
</file>

<file path=ppt/tags/tag207.xml><?xml version="1.0" encoding="utf-8"?>
<p:tagLst xmlns:p="http://schemas.openxmlformats.org/presentationml/2006/main">
  <p:tag name="KSO_WM_BEAUTIFY_FLAG" val=""/>
</p:tagLst>
</file>

<file path=ppt/tags/tag208.xml><?xml version="1.0" encoding="utf-8"?>
<p:tagLst xmlns:p="http://schemas.openxmlformats.org/presentationml/2006/main">
  <p:tag name="KSO_WM_BEAUTIFY_FLAG" val=""/>
</p:tagLst>
</file>

<file path=ppt/tags/tag209.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BEAUTIFY_FLAG" val=""/>
</p:tagLst>
</file>

<file path=ppt/tags/tag212.xml><?xml version="1.0" encoding="utf-8"?>
<p:tagLst xmlns:p="http://schemas.openxmlformats.org/presentationml/2006/main">
  <p:tag name="KSO_WM_BEAUTIFY_FLAG" val=""/>
</p:tagLst>
</file>

<file path=ppt/tags/tag213.xml><?xml version="1.0" encoding="utf-8"?>
<p:tagLst xmlns:p="http://schemas.openxmlformats.org/presentationml/2006/main">
  <p:tag name="KSO_WM_BEAUTIFY_FLAG" val=""/>
</p:tagLst>
</file>

<file path=ppt/tags/tag214.xml><?xml version="1.0" encoding="utf-8"?>
<p:tagLst xmlns:p="http://schemas.openxmlformats.org/presentationml/2006/main">
  <p:tag name="KSO_WM_BEAUTIFY_FLAG" val=""/>
</p:tagLst>
</file>

<file path=ppt/tags/tag215.xml><?xml version="1.0" encoding="utf-8"?>
<p:tagLst xmlns:p="http://schemas.openxmlformats.org/presentationml/2006/main">
  <p:tag name="KSO_WM_BEAUTIFY_FLAG" val=""/>
</p:tagLst>
</file>

<file path=ppt/tags/tag216.xml><?xml version="1.0" encoding="utf-8"?>
<p:tagLst xmlns:p="http://schemas.openxmlformats.org/presentationml/2006/main">
  <p:tag name="KSO_WM_BEAUTIFY_FLAG" val=""/>
</p:tagLst>
</file>

<file path=ppt/tags/tag217.xml><?xml version="1.0" encoding="utf-8"?>
<p:tagLst xmlns:p="http://schemas.openxmlformats.org/presentationml/2006/main">
  <p:tag name="KSO_WM_BEAUTIFY_FLAG" val=""/>
</p:tagLst>
</file>

<file path=ppt/tags/tag218.xml><?xml version="1.0" encoding="utf-8"?>
<p:tagLst xmlns:p="http://schemas.openxmlformats.org/presentationml/2006/main">
  <p:tag name="KSO_WM_BEAUTIFY_FLAG" val=""/>
</p:tagLst>
</file>

<file path=ppt/tags/tag219.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20.xml><?xml version="1.0" encoding="utf-8"?>
<p:tagLst xmlns:p="http://schemas.openxmlformats.org/presentationml/2006/main">
  <p:tag name="KSO_WM_BEAUTIFY_FLAG" val=""/>
</p:tagLst>
</file>

<file path=ppt/tags/tag221.xml><?xml version="1.0" encoding="utf-8"?>
<p:tagLst xmlns:p="http://schemas.openxmlformats.org/presentationml/2006/main">
  <p:tag name="KSO_WM_BEAUTIFY_FLAG" val=""/>
</p:tagLst>
</file>

<file path=ppt/tags/tag222.xml><?xml version="1.0" encoding="utf-8"?>
<p:tagLst xmlns:p="http://schemas.openxmlformats.org/presentationml/2006/main">
  <p:tag name="KSO_WM_BEAUTIFY_FLAG" val=""/>
</p:tagLst>
</file>

<file path=ppt/tags/tag223.xml><?xml version="1.0" encoding="utf-8"?>
<p:tagLst xmlns:p="http://schemas.openxmlformats.org/presentationml/2006/main">
  <p:tag name="KSO_WM_BEAUTIFY_FLAG" val=""/>
</p:tagLst>
</file>

<file path=ppt/tags/tag224.xml><?xml version="1.0" encoding="utf-8"?>
<p:tagLst xmlns:p="http://schemas.openxmlformats.org/presentationml/2006/main">
  <p:tag name="KSO_WM_BEAUTIFY_FLAG" val=""/>
</p:tagLst>
</file>

<file path=ppt/tags/tag225.xml><?xml version="1.0" encoding="utf-8"?>
<p:tagLst xmlns:p="http://schemas.openxmlformats.org/presentationml/2006/main">
  <p:tag name="KSO_WM_BEAUTIFY_FLAG" val=""/>
</p:tagLst>
</file>

<file path=ppt/tags/tag226.xml><?xml version="1.0" encoding="utf-8"?>
<p:tagLst xmlns:p="http://schemas.openxmlformats.org/presentationml/2006/main">
  <p:tag name="KSO_WM_BEAUTIFY_FLAG" val=""/>
</p:tagLst>
</file>

<file path=ppt/tags/tag227.xml><?xml version="1.0" encoding="utf-8"?>
<p:tagLst xmlns:p="http://schemas.openxmlformats.org/presentationml/2006/main">
  <p:tag name="KSO_WM_BEAUTIFY_FLAG" val=""/>
</p:tagLst>
</file>

<file path=ppt/tags/tag228.xml><?xml version="1.0" encoding="utf-8"?>
<p:tagLst xmlns:p="http://schemas.openxmlformats.org/presentationml/2006/main">
  <p:tag name="KSO_WM_BEAUTIFY_FLAG" val=""/>
</p:tagLst>
</file>

<file path=ppt/tags/tag229.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30.xml><?xml version="1.0" encoding="utf-8"?>
<p:tagLst xmlns:p="http://schemas.openxmlformats.org/presentationml/2006/main">
  <p:tag name="KSO_WM_BEAUTIFY_FLAG" val=""/>
</p:tagLst>
</file>

<file path=ppt/tags/tag231.xml><?xml version="1.0" encoding="utf-8"?>
<p:tagLst xmlns:p="http://schemas.openxmlformats.org/presentationml/2006/main">
  <p:tag name="KSO_WM_BEAUTIFY_FLAG" val=""/>
</p:tagLst>
</file>

<file path=ppt/tags/tag232.xml><?xml version="1.0" encoding="utf-8"?>
<p:tagLst xmlns:p="http://schemas.openxmlformats.org/presentationml/2006/main">
  <p:tag name="KSO_WM_BEAUTIFY_FLAG" val=""/>
</p:tagLst>
</file>

<file path=ppt/tags/tag233.xml><?xml version="1.0" encoding="utf-8"?>
<p:tagLst xmlns:p="http://schemas.openxmlformats.org/presentationml/2006/main">
  <p:tag name="KSO_WM_BEAUTIFY_FLAG" val=""/>
</p:tagLst>
</file>

<file path=ppt/tags/tag234.xml><?xml version="1.0" encoding="utf-8"?>
<p:tagLst xmlns:p="http://schemas.openxmlformats.org/presentationml/2006/main">
  <p:tag name="KSO_WM_BEAUTIFY_FLAG" val=""/>
</p:tagLst>
</file>

<file path=ppt/tags/tag235.xml><?xml version="1.0" encoding="utf-8"?>
<p:tagLst xmlns:p="http://schemas.openxmlformats.org/presentationml/2006/main">
  <p:tag name="KSO_WM_BEAUTIFY_FLAG" val=""/>
</p:tagLst>
</file>

<file path=ppt/tags/tag236.xml><?xml version="1.0" encoding="utf-8"?>
<p:tagLst xmlns:p="http://schemas.openxmlformats.org/presentationml/2006/main">
  <p:tag name="KSO_WM_BEAUTIFY_FLAG" val=""/>
</p:tagLst>
</file>

<file path=ppt/tags/tag237.xml><?xml version="1.0" encoding="utf-8"?>
<p:tagLst xmlns:p="http://schemas.openxmlformats.org/presentationml/2006/main">
  <p:tag name="KSO_WM_BEAUTIFY_FLAG" val=""/>
</p:tagLst>
</file>

<file path=ppt/tags/tag238.xml><?xml version="1.0" encoding="utf-8"?>
<p:tagLst xmlns:p="http://schemas.openxmlformats.org/presentationml/2006/main">
  <p:tag name="KSO_WM_BEAUTIFY_FLAG" val=""/>
</p:tagLst>
</file>

<file path=ppt/tags/tag239.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40.xml><?xml version="1.0" encoding="utf-8"?>
<p:tagLst xmlns:p="http://schemas.openxmlformats.org/presentationml/2006/main">
  <p:tag name="KSO_WM_BEAUTIFY_FLAG" val=""/>
</p:tagLst>
</file>

<file path=ppt/tags/tag241.xml><?xml version="1.0" encoding="utf-8"?>
<p:tagLst xmlns:p="http://schemas.openxmlformats.org/presentationml/2006/main">
  <p:tag name="KSO_WM_BEAUTIFY_FLAG" val=""/>
</p:tagLst>
</file>

<file path=ppt/tags/tag242.xml><?xml version="1.0" encoding="utf-8"?>
<p:tagLst xmlns:p="http://schemas.openxmlformats.org/presentationml/2006/main">
  <p:tag name="KSO_WM_BEAUTIFY_FLAG" val=""/>
</p:tagLst>
</file>

<file path=ppt/tags/tag243.xml><?xml version="1.0" encoding="utf-8"?>
<p:tagLst xmlns:p="http://schemas.openxmlformats.org/presentationml/2006/main">
  <p:tag name="KSO_WM_BEAUTIFY_FLAG" val=""/>
</p:tagLst>
</file>

<file path=ppt/tags/tag244.xml><?xml version="1.0" encoding="utf-8"?>
<p:tagLst xmlns:p="http://schemas.openxmlformats.org/presentationml/2006/main">
  <p:tag name="KSO_WM_BEAUTIFY_FLAG" val=""/>
</p:tagLst>
</file>

<file path=ppt/tags/tag245.xml><?xml version="1.0" encoding="utf-8"?>
<p:tagLst xmlns:p="http://schemas.openxmlformats.org/presentationml/2006/main">
  <p:tag name="KSO_WM_BEAUTIFY_FLAG" val=""/>
</p:tagLst>
</file>

<file path=ppt/tags/tag246.xml><?xml version="1.0" encoding="utf-8"?>
<p:tagLst xmlns:p="http://schemas.openxmlformats.org/presentationml/2006/main">
  <p:tag name="KSO_WM_BEAUTIFY_FLAG" val=""/>
</p:tagLst>
</file>

<file path=ppt/tags/tag247.xml><?xml version="1.0" encoding="utf-8"?>
<p:tagLst xmlns:p="http://schemas.openxmlformats.org/presentationml/2006/main">
  <p:tag name="KSO_WM_BEAUTIFY_FLAG" val=""/>
</p:tagLst>
</file>

<file path=ppt/tags/tag248.xml><?xml version="1.0" encoding="utf-8"?>
<p:tagLst xmlns:p="http://schemas.openxmlformats.org/presentationml/2006/main">
  <p:tag name="KSO_WM_BEAUTIFY_FLAG" val=""/>
</p:tagLst>
</file>

<file path=ppt/tags/tag249.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50.xml><?xml version="1.0" encoding="utf-8"?>
<p:tagLst xmlns:p="http://schemas.openxmlformats.org/presentationml/2006/main">
  <p:tag name="KSO_WM_BEAUTIFY_FLAG" val=""/>
</p:tagLst>
</file>

<file path=ppt/tags/tag251.xml><?xml version="1.0" encoding="utf-8"?>
<p:tagLst xmlns:p="http://schemas.openxmlformats.org/presentationml/2006/main">
  <p:tag name="KSO_WM_BEAUTIFY_FLAG" val=""/>
</p:tagLst>
</file>

<file path=ppt/tags/tag252.xml><?xml version="1.0" encoding="utf-8"?>
<p:tagLst xmlns:p="http://schemas.openxmlformats.org/presentationml/2006/main">
  <p:tag name="KSO_WM_BEAUTIFY_FLAG" val=""/>
</p:tagLst>
</file>

<file path=ppt/tags/tag253.xml><?xml version="1.0" encoding="utf-8"?>
<p:tagLst xmlns:p="http://schemas.openxmlformats.org/presentationml/2006/main">
  <p:tag name="KSO_WM_BEAUTIFY_FLAG" val=""/>
</p:tagLst>
</file>

<file path=ppt/tags/tag254.xml><?xml version="1.0" encoding="utf-8"?>
<p:tagLst xmlns:p="http://schemas.openxmlformats.org/presentationml/2006/main">
  <p:tag name="KSO_WM_BEAUTIFY_FLAG" val=""/>
</p:tagLst>
</file>

<file path=ppt/tags/tag255.xml><?xml version="1.0" encoding="utf-8"?>
<p:tagLst xmlns:p="http://schemas.openxmlformats.org/presentationml/2006/main">
  <p:tag name="KSO_WM_BEAUTIFY_FLAG" val=""/>
</p:tagLst>
</file>

<file path=ppt/tags/tag256.xml><?xml version="1.0" encoding="utf-8"?>
<p:tagLst xmlns:p="http://schemas.openxmlformats.org/presentationml/2006/main">
  <p:tag name="KSO_WM_BEAUTIFY_FLAG" val=""/>
</p:tagLst>
</file>

<file path=ppt/tags/tag257.xml><?xml version="1.0" encoding="utf-8"?>
<p:tagLst xmlns:p="http://schemas.openxmlformats.org/presentationml/2006/main">
  <p:tag name="KSO_WM_BEAUTIFY_FLAG" val=""/>
</p:tagLst>
</file>

<file path=ppt/tags/tag258.xml><?xml version="1.0" encoding="utf-8"?>
<p:tagLst xmlns:p="http://schemas.openxmlformats.org/presentationml/2006/main">
  <p:tag name="KSO_WM_BEAUTIFY_FLAG" val=""/>
</p:tagLst>
</file>

<file path=ppt/tags/tag259.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60.xml><?xml version="1.0" encoding="utf-8"?>
<p:tagLst xmlns:p="http://schemas.openxmlformats.org/presentationml/2006/main">
  <p:tag name="KSO_WM_BEAUTIFY_FLAG" val=""/>
</p:tagLst>
</file>

<file path=ppt/tags/tag261.xml><?xml version="1.0" encoding="utf-8"?>
<p:tagLst xmlns:p="http://schemas.openxmlformats.org/presentationml/2006/main">
  <p:tag name="KSO_WM_BEAUTIFY_FLAG" val=""/>
</p:tagLst>
</file>

<file path=ppt/tags/tag262.xml><?xml version="1.0" encoding="utf-8"?>
<p:tagLst xmlns:p="http://schemas.openxmlformats.org/presentationml/2006/main">
  <p:tag name="KSO_WM_BEAUTIFY_FLAG" val=""/>
</p:tagLst>
</file>

<file path=ppt/tags/tag263.xml><?xml version="1.0" encoding="utf-8"?>
<p:tagLst xmlns:p="http://schemas.openxmlformats.org/presentationml/2006/main">
  <p:tag name="KSO_WM_BEAUTIFY_FLAG" val=""/>
</p:tagLst>
</file>

<file path=ppt/tags/tag264.xml><?xml version="1.0" encoding="utf-8"?>
<p:tagLst xmlns:p="http://schemas.openxmlformats.org/presentationml/2006/main">
  <p:tag name="KSO_WM_BEAUTIFY_FLAG" val=""/>
</p:tagLst>
</file>

<file path=ppt/tags/tag265.xml><?xml version="1.0" encoding="utf-8"?>
<p:tagLst xmlns:p="http://schemas.openxmlformats.org/presentationml/2006/main">
  <p:tag name="KSO_WM_BEAUTIFY_FLAG" val=""/>
</p:tagLst>
</file>

<file path=ppt/tags/tag266.xml><?xml version="1.0" encoding="utf-8"?>
<p:tagLst xmlns:p="http://schemas.openxmlformats.org/presentationml/2006/main">
  <p:tag name="KSO_WM_BEAUTIFY_FLAG" val=""/>
</p:tagLst>
</file>

<file path=ppt/tags/tag267.xml><?xml version="1.0" encoding="utf-8"?>
<p:tagLst xmlns:p="http://schemas.openxmlformats.org/presentationml/2006/main">
  <p:tag name="KSO_WM_BEAUTIFY_FLAG" val=""/>
</p:tagLst>
</file>

<file path=ppt/tags/tag268.xml><?xml version="1.0" encoding="utf-8"?>
<p:tagLst xmlns:p="http://schemas.openxmlformats.org/presentationml/2006/main">
  <p:tag name="KSO_WM_BEAUTIFY_FLAG" val=""/>
</p:tagLst>
</file>

<file path=ppt/tags/tag269.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70.xml><?xml version="1.0" encoding="utf-8"?>
<p:tagLst xmlns:p="http://schemas.openxmlformats.org/presentationml/2006/main">
  <p:tag name="KSO_WM_BEAUTIFY_FLAG" val=""/>
</p:tagLst>
</file>

<file path=ppt/tags/tag271.xml><?xml version="1.0" encoding="utf-8"?>
<p:tagLst xmlns:p="http://schemas.openxmlformats.org/presentationml/2006/main">
  <p:tag name="KSO_WM_BEAUTIFY_FLAG" val=""/>
</p:tagLst>
</file>

<file path=ppt/tags/tag272.xml><?xml version="1.0" encoding="utf-8"?>
<p:tagLst xmlns:p="http://schemas.openxmlformats.org/presentationml/2006/main">
  <p:tag name="KSO_WM_BEAUTIFY_FLAG" val=""/>
</p:tagLst>
</file>

<file path=ppt/tags/tag273.xml><?xml version="1.0" encoding="utf-8"?>
<p:tagLst xmlns:p="http://schemas.openxmlformats.org/presentationml/2006/main">
  <p:tag name="KSO_WM_BEAUTIFY_FLAG" val=""/>
</p:tagLst>
</file>

<file path=ppt/tags/tag274.xml><?xml version="1.0" encoding="utf-8"?>
<p:tagLst xmlns:p="http://schemas.openxmlformats.org/presentationml/2006/main">
  <p:tag name="KSO_WM_BEAUTIFY_FLAG" val=""/>
</p:tagLst>
</file>

<file path=ppt/tags/tag275.xml><?xml version="1.0" encoding="utf-8"?>
<p:tagLst xmlns:p="http://schemas.openxmlformats.org/presentationml/2006/main">
  <p:tag name="KSO_WM_BEAUTIFY_FLAG" val=""/>
</p:tagLst>
</file>

<file path=ppt/tags/tag276.xml><?xml version="1.0" encoding="utf-8"?>
<p:tagLst xmlns:p="http://schemas.openxmlformats.org/presentationml/2006/main">
  <p:tag name="KSO_WM_BEAUTIFY_FLAG" val=""/>
</p:tagLst>
</file>

<file path=ppt/tags/tag277.xml><?xml version="1.0" encoding="utf-8"?>
<p:tagLst xmlns:p="http://schemas.openxmlformats.org/presentationml/2006/main">
  <p:tag name="KSO_WM_BEAUTIFY_FLAG" val=""/>
</p:tagLst>
</file>

<file path=ppt/tags/tag278.xml><?xml version="1.0" encoding="utf-8"?>
<p:tagLst xmlns:p="http://schemas.openxmlformats.org/presentationml/2006/main">
  <p:tag name="KSO_WM_BEAUTIFY_FLAG" val=""/>
</p:tagLst>
</file>

<file path=ppt/tags/tag279.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80.xml><?xml version="1.0" encoding="utf-8"?>
<p:tagLst xmlns:p="http://schemas.openxmlformats.org/presentationml/2006/main">
  <p:tag name="KSO_WM_BEAUTIFY_FLAG" val=""/>
</p:tagLst>
</file>

<file path=ppt/tags/tag281.xml><?xml version="1.0" encoding="utf-8"?>
<p:tagLst xmlns:p="http://schemas.openxmlformats.org/presentationml/2006/main">
  <p:tag name="KSO_WM_BEAUTIFY_FLAG" val=""/>
</p:tagLst>
</file>

<file path=ppt/tags/tag282.xml><?xml version="1.0" encoding="utf-8"?>
<p:tagLst xmlns:p="http://schemas.openxmlformats.org/presentationml/2006/main">
  <p:tag name="KSO_WM_BEAUTIFY_FLAG" val=""/>
</p:tagLst>
</file>

<file path=ppt/tags/tag283.xml><?xml version="1.0" encoding="utf-8"?>
<p:tagLst xmlns:p="http://schemas.openxmlformats.org/presentationml/2006/main">
  <p:tag name="KSO_WM_BEAUTIFY_FLAG" val=""/>
</p:tagLst>
</file>

<file path=ppt/tags/tag284.xml><?xml version="1.0" encoding="utf-8"?>
<p:tagLst xmlns:p="http://schemas.openxmlformats.org/presentationml/2006/main">
  <p:tag name="KSO_WM_BEAUTIFY_FLAG" val=""/>
</p:tagLst>
</file>

<file path=ppt/tags/tag285.xml><?xml version="1.0" encoding="utf-8"?>
<p:tagLst xmlns:p="http://schemas.openxmlformats.org/presentationml/2006/main">
  <p:tag name="KSO_WM_BEAUTIFY_FLAG" val=""/>
</p:tagLst>
</file>

<file path=ppt/tags/tag286.xml><?xml version="1.0" encoding="utf-8"?>
<p:tagLst xmlns:p="http://schemas.openxmlformats.org/presentationml/2006/main">
  <p:tag name="KSO_WM_BEAUTIFY_FLAG" val=""/>
</p:tagLst>
</file>

<file path=ppt/tags/tag287.xml><?xml version="1.0" encoding="utf-8"?>
<p:tagLst xmlns:p="http://schemas.openxmlformats.org/presentationml/2006/main">
  <p:tag name="KSO_WM_BEAUTIFY_FLAG" val=""/>
</p:tagLst>
</file>

<file path=ppt/tags/tag288.xml><?xml version="1.0" encoding="utf-8"?>
<p:tagLst xmlns:p="http://schemas.openxmlformats.org/presentationml/2006/main">
  <p:tag name="KSO_WM_BEAUTIFY_FLAG" val=""/>
</p:tagLst>
</file>

<file path=ppt/tags/tag289.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290.xml><?xml version="1.0" encoding="utf-8"?>
<p:tagLst xmlns:p="http://schemas.openxmlformats.org/presentationml/2006/main">
  <p:tag name="KSO_WM_BEAUTIFY_FLAG" val=""/>
</p:tagLst>
</file>

<file path=ppt/tags/tag291.xml><?xml version="1.0" encoding="utf-8"?>
<p:tagLst xmlns:p="http://schemas.openxmlformats.org/presentationml/2006/main">
  <p:tag name="KSO_WM_BEAUTIFY_FLAG" val=""/>
</p:tagLst>
</file>

<file path=ppt/tags/tag292.xml><?xml version="1.0" encoding="utf-8"?>
<p:tagLst xmlns:p="http://schemas.openxmlformats.org/presentationml/2006/main">
  <p:tag name="KSO_WM_BEAUTIFY_FLAG" val=""/>
</p:tagLst>
</file>

<file path=ppt/tags/tag293.xml><?xml version="1.0" encoding="utf-8"?>
<p:tagLst xmlns:p="http://schemas.openxmlformats.org/presentationml/2006/main">
  <p:tag name="KSO_WM_BEAUTIFY_FLAG" val=""/>
</p:tagLst>
</file>

<file path=ppt/tags/tag294.xml><?xml version="1.0" encoding="utf-8"?>
<p:tagLst xmlns:p="http://schemas.openxmlformats.org/presentationml/2006/main">
  <p:tag name="KSO_WM_BEAUTIFY_FLAG" val=""/>
</p:tagLst>
</file>

<file path=ppt/tags/tag295.xml><?xml version="1.0" encoding="utf-8"?>
<p:tagLst xmlns:p="http://schemas.openxmlformats.org/presentationml/2006/main">
  <p:tag name="KSO_WM_BEAUTIFY_FLAG" val=""/>
</p:tagLst>
</file>

<file path=ppt/tags/tag296.xml><?xml version="1.0" encoding="utf-8"?>
<p:tagLst xmlns:p="http://schemas.openxmlformats.org/presentationml/2006/main">
  <p:tag name="KSO_WM_BEAUTIFY_FLAG" val=""/>
</p:tagLst>
</file>

<file path=ppt/tags/tag297.xml><?xml version="1.0" encoding="utf-8"?>
<p:tagLst xmlns:p="http://schemas.openxmlformats.org/presentationml/2006/main">
  <p:tag name="KSO_WM_BEAUTIFY_FLAG" val=""/>
</p:tagLst>
</file>

<file path=ppt/tags/tag298.xml><?xml version="1.0" encoding="utf-8"?>
<p:tagLst xmlns:p="http://schemas.openxmlformats.org/presentationml/2006/main">
  <p:tag name="KSO_WM_BEAUTIFY_FLAG" val=""/>
</p:tagLst>
</file>

<file path=ppt/tags/tag29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00.xml><?xml version="1.0" encoding="utf-8"?>
<p:tagLst xmlns:p="http://schemas.openxmlformats.org/presentationml/2006/main">
  <p:tag name="KSO_WM_BEAUTIFY_FLAG" val=""/>
</p:tagLst>
</file>

<file path=ppt/tags/tag301.xml><?xml version="1.0" encoding="utf-8"?>
<p:tagLst xmlns:p="http://schemas.openxmlformats.org/presentationml/2006/main">
  <p:tag name="KSO_WM_BEAUTIFY_FLAG" val=""/>
</p:tagLst>
</file>

<file path=ppt/tags/tag302.xml><?xml version="1.0" encoding="utf-8"?>
<p:tagLst xmlns:p="http://schemas.openxmlformats.org/presentationml/2006/main">
  <p:tag name="KSO_WM_BEAUTIFY_FLAG" val=""/>
</p:tagLst>
</file>

<file path=ppt/tags/tag303.xml><?xml version="1.0" encoding="utf-8"?>
<p:tagLst xmlns:p="http://schemas.openxmlformats.org/presentationml/2006/main">
  <p:tag name="KSO_WM_BEAUTIFY_FLAG" val=""/>
</p:tagLst>
</file>

<file path=ppt/tags/tag304.xml><?xml version="1.0" encoding="utf-8"?>
<p:tagLst xmlns:p="http://schemas.openxmlformats.org/presentationml/2006/main">
  <p:tag name="KSO_WM_BEAUTIFY_FLAG" val=""/>
</p:tagLst>
</file>

<file path=ppt/tags/tag305.xml><?xml version="1.0" encoding="utf-8"?>
<p:tagLst xmlns:p="http://schemas.openxmlformats.org/presentationml/2006/main">
  <p:tag name="KSO_WM_BEAUTIFY_FLAG" val=""/>
</p:tagLst>
</file>

<file path=ppt/tags/tag306.xml><?xml version="1.0" encoding="utf-8"?>
<p:tagLst xmlns:p="http://schemas.openxmlformats.org/presentationml/2006/main">
  <p:tag name="KSO_WM_BEAUTIFY_FLAG" val=""/>
</p:tagLst>
</file>

<file path=ppt/tags/tag307.xml><?xml version="1.0" encoding="utf-8"?>
<p:tagLst xmlns:p="http://schemas.openxmlformats.org/presentationml/2006/main">
  <p:tag name="KSO_WM_BEAUTIFY_FLAG" val=""/>
</p:tagLst>
</file>

<file path=ppt/tags/tag308.xml><?xml version="1.0" encoding="utf-8"?>
<p:tagLst xmlns:p="http://schemas.openxmlformats.org/presentationml/2006/main">
  <p:tag name="KSO_WM_BEAUTIFY_FLAG" val=""/>
</p:tagLst>
</file>

<file path=ppt/tags/tag309.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10.xml><?xml version="1.0" encoding="utf-8"?>
<p:tagLst xmlns:p="http://schemas.openxmlformats.org/presentationml/2006/main">
  <p:tag name="KSO_WM_BEAUTIFY_FLAG" val=""/>
</p:tagLst>
</file>

<file path=ppt/tags/tag311.xml><?xml version="1.0" encoding="utf-8"?>
<p:tagLst xmlns:p="http://schemas.openxmlformats.org/presentationml/2006/main">
  <p:tag name="KSO_WM_BEAUTIFY_FLAG" val=""/>
</p:tagLst>
</file>

<file path=ppt/tags/tag312.xml><?xml version="1.0" encoding="utf-8"?>
<p:tagLst xmlns:p="http://schemas.openxmlformats.org/presentationml/2006/main">
  <p:tag name="KSO_WM_BEAUTIFY_FLAG" val=""/>
</p:tagLst>
</file>

<file path=ppt/tags/tag313.xml><?xml version="1.0" encoding="utf-8"?>
<p:tagLst xmlns:p="http://schemas.openxmlformats.org/presentationml/2006/main">
  <p:tag name="KSO_WM_BEAUTIFY_FLAG" val=""/>
</p:tagLst>
</file>

<file path=ppt/tags/tag314.xml><?xml version="1.0" encoding="utf-8"?>
<p:tagLst xmlns:p="http://schemas.openxmlformats.org/presentationml/2006/main">
  <p:tag name="KSO_WM_BEAUTIFY_FLAG" val=""/>
</p:tagLst>
</file>

<file path=ppt/tags/tag315.xml><?xml version="1.0" encoding="utf-8"?>
<p:tagLst xmlns:p="http://schemas.openxmlformats.org/presentationml/2006/main">
  <p:tag name="KSO_WM_BEAUTIFY_FLAG" val=""/>
</p:tagLst>
</file>

<file path=ppt/tags/tag316.xml><?xml version="1.0" encoding="utf-8"?>
<p:tagLst xmlns:p="http://schemas.openxmlformats.org/presentationml/2006/main">
  <p:tag name="KSO_WM_BEAUTIFY_FLAG" val=""/>
</p:tagLst>
</file>

<file path=ppt/tags/tag317.xml><?xml version="1.0" encoding="utf-8"?>
<p:tagLst xmlns:p="http://schemas.openxmlformats.org/presentationml/2006/main">
  <p:tag name="KSO_WM_BEAUTIFY_FLAG" val=""/>
</p:tagLst>
</file>

<file path=ppt/tags/tag318.xml><?xml version="1.0" encoding="utf-8"?>
<p:tagLst xmlns:p="http://schemas.openxmlformats.org/presentationml/2006/main">
  <p:tag name="KSO_WM_BEAUTIFY_FLAG" val=""/>
</p:tagLst>
</file>

<file path=ppt/tags/tag319.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20.xml><?xml version="1.0" encoding="utf-8"?>
<p:tagLst xmlns:p="http://schemas.openxmlformats.org/presentationml/2006/main">
  <p:tag name="KSO_WM_BEAUTIFY_FLAG" val=""/>
</p:tagLst>
</file>

<file path=ppt/tags/tag321.xml><?xml version="1.0" encoding="utf-8"?>
<p:tagLst xmlns:p="http://schemas.openxmlformats.org/presentationml/2006/main">
  <p:tag name="KSO_WM_BEAUTIFY_FLAG" val=""/>
</p:tagLst>
</file>

<file path=ppt/tags/tag322.xml><?xml version="1.0" encoding="utf-8"?>
<p:tagLst xmlns:p="http://schemas.openxmlformats.org/presentationml/2006/main">
  <p:tag name="KSO_WM_BEAUTIFY_FLAG" val=""/>
</p:tagLst>
</file>

<file path=ppt/tags/tag323.xml><?xml version="1.0" encoding="utf-8"?>
<p:tagLst xmlns:p="http://schemas.openxmlformats.org/presentationml/2006/main">
  <p:tag name="KSO_WM_BEAUTIFY_FLAG" val=""/>
</p:tagLst>
</file>

<file path=ppt/tags/tag324.xml><?xml version="1.0" encoding="utf-8"?>
<p:tagLst xmlns:p="http://schemas.openxmlformats.org/presentationml/2006/main">
  <p:tag name="KSO_WM_BEAUTIFY_FLAG" val=""/>
</p:tagLst>
</file>

<file path=ppt/tags/tag325.xml><?xml version="1.0" encoding="utf-8"?>
<p:tagLst xmlns:p="http://schemas.openxmlformats.org/presentationml/2006/main">
  <p:tag name="KSO_WM_BEAUTIFY_FLAG" val=""/>
</p:tagLst>
</file>

<file path=ppt/tags/tag326.xml><?xml version="1.0" encoding="utf-8"?>
<p:tagLst xmlns:p="http://schemas.openxmlformats.org/presentationml/2006/main">
  <p:tag name="KSO_WM_BEAUTIFY_FLAG" val=""/>
</p:tagLst>
</file>

<file path=ppt/tags/tag327.xml><?xml version="1.0" encoding="utf-8"?>
<p:tagLst xmlns:p="http://schemas.openxmlformats.org/presentationml/2006/main">
  <p:tag name="KSO_WM_BEAUTIFY_FLAG" val=""/>
</p:tagLst>
</file>

<file path=ppt/tags/tag328.xml><?xml version="1.0" encoding="utf-8"?>
<p:tagLst xmlns:p="http://schemas.openxmlformats.org/presentationml/2006/main">
  <p:tag name="KSO_WM_BEAUTIFY_FLAG" val=""/>
</p:tagLst>
</file>

<file path=ppt/tags/tag329.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30.xml><?xml version="1.0" encoding="utf-8"?>
<p:tagLst xmlns:p="http://schemas.openxmlformats.org/presentationml/2006/main">
  <p:tag name="KSO_WM_BEAUTIFY_FLAG" val=""/>
</p:tagLst>
</file>

<file path=ppt/tags/tag331.xml><?xml version="1.0" encoding="utf-8"?>
<p:tagLst xmlns:p="http://schemas.openxmlformats.org/presentationml/2006/main">
  <p:tag name="KSO_WM_BEAUTIFY_FLAG" val=""/>
</p:tagLst>
</file>

<file path=ppt/tags/tag332.xml><?xml version="1.0" encoding="utf-8"?>
<p:tagLst xmlns:p="http://schemas.openxmlformats.org/presentationml/2006/main">
  <p:tag name="KSO_WM_BEAUTIFY_FLAG" val=""/>
</p:tagLst>
</file>

<file path=ppt/tags/tag333.xml><?xml version="1.0" encoding="utf-8"?>
<p:tagLst xmlns:p="http://schemas.openxmlformats.org/presentationml/2006/main">
  <p:tag name="KSO_WM_BEAUTIFY_FLAG" val=""/>
</p:tagLst>
</file>

<file path=ppt/tags/tag334.xml><?xml version="1.0" encoding="utf-8"?>
<p:tagLst xmlns:p="http://schemas.openxmlformats.org/presentationml/2006/main">
  <p:tag name="KSO_WM_BEAUTIFY_FLAG" val=""/>
</p:tagLst>
</file>

<file path=ppt/tags/tag335.xml><?xml version="1.0" encoding="utf-8"?>
<p:tagLst xmlns:p="http://schemas.openxmlformats.org/presentationml/2006/main">
  <p:tag name="KSO_WM_BEAUTIFY_FLAG" val=""/>
</p:tagLst>
</file>

<file path=ppt/tags/tag336.xml><?xml version="1.0" encoding="utf-8"?>
<p:tagLst xmlns:p="http://schemas.openxmlformats.org/presentationml/2006/main">
  <p:tag name="KSO_WM_BEAUTIFY_FLAG" val=""/>
</p:tagLst>
</file>

<file path=ppt/tags/tag337.xml><?xml version="1.0" encoding="utf-8"?>
<p:tagLst xmlns:p="http://schemas.openxmlformats.org/presentationml/2006/main">
  <p:tag name="KSO_WM_BEAUTIFY_FLAG" val=""/>
</p:tagLst>
</file>

<file path=ppt/tags/tag338.xml><?xml version="1.0" encoding="utf-8"?>
<p:tagLst xmlns:p="http://schemas.openxmlformats.org/presentationml/2006/main">
  <p:tag name="KSO_WM_BEAUTIFY_FLAG" val=""/>
</p:tagLst>
</file>

<file path=ppt/tags/tag339.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40.xml><?xml version="1.0" encoding="utf-8"?>
<p:tagLst xmlns:p="http://schemas.openxmlformats.org/presentationml/2006/main">
  <p:tag name="KSO_WM_BEAUTIFY_FLAG" val=""/>
</p:tagLst>
</file>

<file path=ppt/tags/tag341.xml><?xml version="1.0" encoding="utf-8"?>
<p:tagLst xmlns:p="http://schemas.openxmlformats.org/presentationml/2006/main">
  <p:tag name="KSO_WM_BEAUTIFY_FLAG" val=""/>
</p:tagLst>
</file>

<file path=ppt/tags/tag342.xml><?xml version="1.0" encoding="utf-8"?>
<p:tagLst xmlns:p="http://schemas.openxmlformats.org/presentationml/2006/main">
  <p:tag name="KSO_WM_BEAUTIFY_FLAG" val=""/>
</p:tagLst>
</file>

<file path=ppt/tags/tag343.xml><?xml version="1.0" encoding="utf-8"?>
<p:tagLst xmlns:p="http://schemas.openxmlformats.org/presentationml/2006/main">
  <p:tag name="KSO_WM_BEAUTIFY_FLAG" val=""/>
</p:tagLst>
</file>

<file path=ppt/tags/tag344.xml><?xml version="1.0" encoding="utf-8"?>
<p:tagLst xmlns:p="http://schemas.openxmlformats.org/presentationml/2006/main">
  <p:tag name="KSO_WM_BEAUTIFY_FLAG" val=""/>
</p:tagLst>
</file>

<file path=ppt/tags/tag345.xml><?xml version="1.0" encoding="utf-8"?>
<p:tagLst xmlns:p="http://schemas.openxmlformats.org/presentationml/2006/main">
  <p:tag name="KSO_WM_BEAUTIFY_FLAG" val=""/>
</p:tagLst>
</file>

<file path=ppt/tags/tag346.xml><?xml version="1.0" encoding="utf-8"?>
<p:tagLst xmlns:p="http://schemas.openxmlformats.org/presentationml/2006/main">
  <p:tag name="KSO_WM_BEAUTIFY_FLAG" val=""/>
</p:tagLst>
</file>

<file path=ppt/tags/tag347.xml><?xml version="1.0" encoding="utf-8"?>
<p:tagLst xmlns:p="http://schemas.openxmlformats.org/presentationml/2006/main">
  <p:tag name="KSO_WM_BEAUTIFY_FLAG" val=""/>
</p:tagLst>
</file>

<file path=ppt/tags/tag348.xml><?xml version="1.0" encoding="utf-8"?>
<p:tagLst xmlns:p="http://schemas.openxmlformats.org/presentationml/2006/main">
  <p:tag name="KSO_WM_BEAUTIFY_FLAG" val=""/>
</p:tagLst>
</file>

<file path=ppt/tags/tag349.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BEAUTIFY_FLAG" val=""/>
</p:tagLst>
</file>

<file path=ppt/tags/tag354.xml><?xml version="1.0" encoding="utf-8"?>
<p:tagLst xmlns:p="http://schemas.openxmlformats.org/presentationml/2006/main">
  <p:tag name="KSO_WM_BEAUTIFY_FLAG" val=""/>
</p:tagLst>
</file>

<file path=ppt/tags/tag355.xml><?xml version="1.0" encoding="utf-8"?>
<p:tagLst xmlns:p="http://schemas.openxmlformats.org/presentationml/2006/main">
  <p:tag name="KSO_WM_BEAUTIFY_FLAG" val=""/>
</p:tagLst>
</file>

<file path=ppt/tags/tag356.xml><?xml version="1.0" encoding="utf-8"?>
<p:tagLst xmlns:p="http://schemas.openxmlformats.org/presentationml/2006/main">
  <p:tag name="KSO_WM_BEAUTIFY_FLAG" val=""/>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BEAUTIFY_FLAG" val=""/>
</p:tagLst>
</file>

<file path=ppt/tags/tag359.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60.xml><?xml version="1.0" encoding="utf-8"?>
<p:tagLst xmlns:p="http://schemas.openxmlformats.org/presentationml/2006/main">
  <p:tag name="KSO_WM_BEAUTIFY_FLAG" val=""/>
</p:tagLst>
</file>

<file path=ppt/tags/tag361.xml><?xml version="1.0" encoding="utf-8"?>
<p:tagLst xmlns:p="http://schemas.openxmlformats.org/presentationml/2006/main">
  <p:tag name="KSO_WM_BEAUTIFY_FLAG" val=""/>
</p:tagLst>
</file>

<file path=ppt/tags/tag362.xml><?xml version="1.0" encoding="utf-8"?>
<p:tagLst xmlns:p="http://schemas.openxmlformats.org/presentationml/2006/main">
  <p:tag name="KSO_WM_BEAUTIFY_FLAG" val=""/>
</p:tagLst>
</file>

<file path=ppt/tags/tag363.xml><?xml version="1.0" encoding="utf-8"?>
<p:tagLst xmlns:p="http://schemas.openxmlformats.org/presentationml/2006/main">
  <p:tag name="KSO_WM_BEAUTIFY_FLAG" val=""/>
</p:tagLst>
</file>

<file path=ppt/tags/tag364.xml><?xml version="1.0" encoding="utf-8"?>
<p:tagLst xmlns:p="http://schemas.openxmlformats.org/presentationml/2006/main">
  <p:tag name="KSO_WM_BEAUTIFY_FLAG" val=""/>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BEAUTIFY_FLAG" val=""/>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KSO_WM_BEAUTIFY_FLAG" val=""/>
</p:tagLst>
</file>

<file path=ppt/tags/tag369.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70.xml><?xml version="1.0" encoding="utf-8"?>
<p:tagLst xmlns:p="http://schemas.openxmlformats.org/presentationml/2006/main">
  <p:tag name="KSO_WM_BEAUTIFY_FLAG" val=""/>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BEAUTIFY_FLAG" val=""/>
</p:tagLst>
</file>

<file path=ppt/tags/tag373.xml><?xml version="1.0" encoding="utf-8"?>
<p:tagLst xmlns:p="http://schemas.openxmlformats.org/presentationml/2006/main">
  <p:tag name="KSO_WM_BEAUTIFY_FLAG" val=""/>
</p:tagLst>
</file>

<file path=ppt/tags/tag374.xml><?xml version="1.0" encoding="utf-8"?>
<p:tagLst xmlns:p="http://schemas.openxmlformats.org/presentationml/2006/main">
  <p:tag name="KSO_WM_BEAUTIFY_FLAG" val=""/>
</p:tagLst>
</file>

<file path=ppt/tags/tag375.xml><?xml version="1.0" encoding="utf-8"?>
<p:tagLst xmlns:p="http://schemas.openxmlformats.org/presentationml/2006/main">
  <p:tag name="KSO_WM_BEAUTIFY_FLAG" val=""/>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BEAUTIFY_FLAG" val=""/>
</p:tagLst>
</file>

<file path=ppt/tags/tag378.xml><?xml version="1.0" encoding="utf-8"?>
<p:tagLst xmlns:p="http://schemas.openxmlformats.org/presentationml/2006/main">
  <p:tag name="KSO_WM_BEAUTIFY_FLAG" val=""/>
</p:tagLst>
</file>

<file path=ppt/tags/tag379.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80.xml><?xml version="1.0" encoding="utf-8"?>
<p:tagLst xmlns:p="http://schemas.openxmlformats.org/presentationml/2006/main">
  <p:tag name="KSO_WM_BEAUTIFY_FLAG" val=""/>
</p:tagLst>
</file>

<file path=ppt/tags/tag381.xml><?xml version="1.0" encoding="utf-8"?>
<p:tagLst xmlns:p="http://schemas.openxmlformats.org/presentationml/2006/main">
  <p:tag name="KSO_WM_BEAUTIFY_FLAG" val=""/>
</p:tagLst>
</file>

<file path=ppt/tags/tag382.xml><?xml version="1.0" encoding="utf-8"?>
<p:tagLst xmlns:p="http://schemas.openxmlformats.org/presentationml/2006/main">
  <p:tag name="KSO_WM_BEAUTIFY_FLAG" val=""/>
</p:tagLst>
</file>

<file path=ppt/tags/tag383.xml><?xml version="1.0" encoding="utf-8"?>
<p:tagLst xmlns:p="http://schemas.openxmlformats.org/presentationml/2006/main">
  <p:tag name="KSO_WM_BEAUTIFY_FLAG" val=""/>
</p:tagLst>
</file>

<file path=ppt/tags/tag384.xml><?xml version="1.0" encoding="utf-8"?>
<p:tagLst xmlns:p="http://schemas.openxmlformats.org/presentationml/2006/main">
  <p:tag name="KSO_WM_BEAUTIFY_FLAG" val=""/>
</p:tagLst>
</file>

<file path=ppt/tags/tag385.xml><?xml version="1.0" encoding="utf-8"?>
<p:tagLst xmlns:p="http://schemas.openxmlformats.org/presentationml/2006/main">
  <p:tag name="KSO_WM_BEAUTIFY_FLAG" val=""/>
</p:tagLst>
</file>

<file path=ppt/tags/tag386.xml><?xml version="1.0" encoding="utf-8"?>
<p:tagLst xmlns:p="http://schemas.openxmlformats.org/presentationml/2006/main">
  <p:tag name="KSO_WM_BEAUTIFY_FLAG" val=""/>
</p:tagLst>
</file>

<file path=ppt/tags/tag387.xml><?xml version="1.0" encoding="utf-8"?>
<p:tagLst xmlns:p="http://schemas.openxmlformats.org/presentationml/2006/main">
  <p:tag name="KSO_WM_BEAUTIFY_FLAG" val=""/>
</p:tagLst>
</file>

<file path=ppt/tags/tag388.xml><?xml version="1.0" encoding="utf-8"?>
<p:tagLst xmlns:p="http://schemas.openxmlformats.org/presentationml/2006/main">
  <p:tag name="KSO_WM_BEAUTIFY_FLAG" val=""/>
</p:tagLst>
</file>

<file path=ppt/tags/tag389.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390.xml><?xml version="1.0" encoding="utf-8"?>
<p:tagLst xmlns:p="http://schemas.openxmlformats.org/presentationml/2006/main">
  <p:tag name="KSO_WM_BEAUTIFY_FLAG" val=""/>
</p:tagLst>
</file>

<file path=ppt/tags/tag391.xml><?xml version="1.0" encoding="utf-8"?>
<p:tagLst xmlns:p="http://schemas.openxmlformats.org/presentationml/2006/main">
  <p:tag name="KSO_WM_BEAUTIFY_FLAG" val=""/>
</p:tagLst>
</file>

<file path=ppt/tags/tag392.xml><?xml version="1.0" encoding="utf-8"?>
<p:tagLst xmlns:p="http://schemas.openxmlformats.org/presentationml/2006/main">
  <p:tag name="KSO_WM_BEAUTIFY_FLAG" val=""/>
</p:tagLst>
</file>

<file path=ppt/tags/tag393.xml><?xml version="1.0" encoding="utf-8"?>
<p:tagLst xmlns:p="http://schemas.openxmlformats.org/presentationml/2006/main">
  <p:tag name="KSO_WM_BEAUTIFY_FLAG" val=""/>
</p:tagLst>
</file>

<file path=ppt/tags/tag394.xml><?xml version="1.0" encoding="utf-8"?>
<p:tagLst xmlns:p="http://schemas.openxmlformats.org/presentationml/2006/main">
  <p:tag name="KSO_WM_BEAUTIFY_FLAG" val=""/>
</p:tagLst>
</file>

<file path=ppt/tags/tag395.xml><?xml version="1.0" encoding="utf-8"?>
<p:tagLst xmlns:p="http://schemas.openxmlformats.org/presentationml/2006/main">
  <p:tag name="KSO_WM_BEAUTIFY_FLAG" val=""/>
</p:tagLst>
</file>

<file path=ppt/tags/tag396.xml><?xml version="1.0" encoding="utf-8"?>
<p:tagLst xmlns:p="http://schemas.openxmlformats.org/presentationml/2006/main">
  <p:tag name="KSO_WM_BEAUTIFY_FLAG" val=""/>
</p:tagLst>
</file>

<file path=ppt/tags/tag397.xml><?xml version="1.0" encoding="utf-8"?>
<p:tagLst xmlns:p="http://schemas.openxmlformats.org/presentationml/2006/main">
  <p:tag name="KSO_WM_BEAUTIFY_FLAG" val=""/>
</p:tagLst>
</file>

<file path=ppt/tags/tag398.xml><?xml version="1.0" encoding="utf-8"?>
<p:tagLst xmlns:p="http://schemas.openxmlformats.org/presentationml/2006/main">
  <p:tag name="KSO_WM_BEAUTIFY_FLAG" val=""/>
</p:tagLst>
</file>

<file path=ppt/tags/tag39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00.xml><?xml version="1.0" encoding="utf-8"?>
<p:tagLst xmlns:p="http://schemas.openxmlformats.org/presentationml/2006/main">
  <p:tag name="KSO_WM_BEAUTIFY_FLAG" val=""/>
</p:tagLst>
</file>

<file path=ppt/tags/tag401.xml><?xml version="1.0" encoding="utf-8"?>
<p:tagLst xmlns:p="http://schemas.openxmlformats.org/presentationml/2006/main">
  <p:tag name="KSO_WM_BEAUTIFY_FLAG" val=""/>
</p:tagLst>
</file>

<file path=ppt/tags/tag402.xml><?xml version="1.0" encoding="utf-8"?>
<p:tagLst xmlns:p="http://schemas.openxmlformats.org/presentationml/2006/main">
  <p:tag name="KSO_WM_BEAUTIFY_FLAG" val=""/>
</p:tagLst>
</file>

<file path=ppt/tags/tag403.xml><?xml version="1.0" encoding="utf-8"?>
<p:tagLst xmlns:p="http://schemas.openxmlformats.org/presentationml/2006/main">
  <p:tag name="KSO_WM_BEAUTIFY_FLAG" val=""/>
</p:tagLst>
</file>

<file path=ppt/tags/tag404.xml><?xml version="1.0" encoding="utf-8"?>
<p:tagLst xmlns:p="http://schemas.openxmlformats.org/presentationml/2006/main">
  <p:tag name="KSO_WM_BEAUTIFY_FLAG" val=""/>
</p:tagLst>
</file>

<file path=ppt/tags/tag405.xml><?xml version="1.0" encoding="utf-8"?>
<p:tagLst xmlns:p="http://schemas.openxmlformats.org/presentationml/2006/main">
  <p:tag name="KSO_WM_BEAUTIFY_FLAG" val=""/>
</p:tagLst>
</file>

<file path=ppt/tags/tag406.xml><?xml version="1.0" encoding="utf-8"?>
<p:tagLst xmlns:p="http://schemas.openxmlformats.org/presentationml/2006/main">
  <p:tag name="KSO_WM_BEAUTIFY_FLAG" val=""/>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KSO_WM_BEAUTIFY_FLAG" val=""/>
</p:tagLst>
</file>

<file path=ppt/tags/tag409.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10.xml><?xml version="1.0" encoding="utf-8"?>
<p:tagLst xmlns:p="http://schemas.openxmlformats.org/presentationml/2006/main">
  <p:tag name="KSO_WM_BEAUTIFY_FLAG" val=""/>
</p:tagLst>
</file>

<file path=ppt/tags/tag411.xml><?xml version="1.0" encoding="utf-8"?>
<p:tagLst xmlns:p="http://schemas.openxmlformats.org/presentationml/2006/main">
  <p:tag name="KSO_WM_BEAUTIFY_FLAG" val=""/>
</p:tagLst>
</file>

<file path=ppt/tags/tag412.xml><?xml version="1.0" encoding="utf-8"?>
<p:tagLst xmlns:p="http://schemas.openxmlformats.org/presentationml/2006/main">
  <p:tag name="KSO_WM_BEAUTIFY_FLAG" val=""/>
</p:tagLst>
</file>

<file path=ppt/tags/tag413.xml><?xml version="1.0" encoding="utf-8"?>
<p:tagLst xmlns:p="http://schemas.openxmlformats.org/presentationml/2006/main">
  <p:tag name="KSO_WM_BEAUTIFY_FLAG" val=""/>
</p:tagLst>
</file>

<file path=ppt/tags/tag414.xml><?xml version="1.0" encoding="utf-8"?>
<p:tagLst xmlns:p="http://schemas.openxmlformats.org/presentationml/2006/main">
  <p:tag name="KSO_WM_BEAUTIFY_FLAG" val=""/>
</p:tagLst>
</file>

<file path=ppt/tags/tag415.xml><?xml version="1.0" encoding="utf-8"?>
<p:tagLst xmlns:p="http://schemas.openxmlformats.org/presentationml/2006/main">
  <p:tag name="KSO_WM_BEAUTIFY_FLAG" val=""/>
</p:tagLst>
</file>

<file path=ppt/tags/tag416.xml><?xml version="1.0" encoding="utf-8"?>
<p:tagLst xmlns:p="http://schemas.openxmlformats.org/presentationml/2006/main">
  <p:tag name="KSO_WM_BEAUTIFY_FLAG" val=""/>
</p:tagLst>
</file>

<file path=ppt/tags/tag417.xml><?xml version="1.0" encoding="utf-8"?>
<p:tagLst xmlns:p="http://schemas.openxmlformats.org/presentationml/2006/main">
  <p:tag name="KSO_WM_BEAUTIFY_FLAG" val=""/>
</p:tagLst>
</file>

<file path=ppt/tags/tag418.xml><?xml version="1.0" encoding="utf-8"?>
<p:tagLst xmlns:p="http://schemas.openxmlformats.org/presentationml/2006/main">
  <p:tag name="KSO_WM_BEAUTIFY_FLAG" val=""/>
</p:tagLst>
</file>

<file path=ppt/tags/tag419.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20.xml><?xml version="1.0" encoding="utf-8"?>
<p:tagLst xmlns:p="http://schemas.openxmlformats.org/presentationml/2006/main">
  <p:tag name="KSO_WM_BEAUTIFY_FLAG" val=""/>
</p:tagLst>
</file>

<file path=ppt/tags/tag421.xml><?xml version="1.0" encoding="utf-8"?>
<p:tagLst xmlns:p="http://schemas.openxmlformats.org/presentationml/2006/main">
  <p:tag name="KSO_WM_BEAUTIFY_FLAG" val=""/>
</p:tagLst>
</file>

<file path=ppt/tags/tag422.xml><?xml version="1.0" encoding="utf-8"?>
<p:tagLst xmlns:p="http://schemas.openxmlformats.org/presentationml/2006/main">
  <p:tag name="KSO_WM_BEAUTIFY_FLAG" val=""/>
</p:tagLst>
</file>

<file path=ppt/tags/tag423.xml><?xml version="1.0" encoding="utf-8"?>
<p:tagLst xmlns:p="http://schemas.openxmlformats.org/presentationml/2006/main">
  <p:tag name="KSO_WM_BEAUTIFY_FLAG" val=""/>
</p:tagLst>
</file>

<file path=ppt/tags/tag424.xml><?xml version="1.0" encoding="utf-8"?>
<p:tagLst xmlns:p="http://schemas.openxmlformats.org/presentationml/2006/main">
  <p:tag name="KSO_WM_BEAUTIFY_FLAG" val=""/>
</p:tagLst>
</file>

<file path=ppt/tags/tag425.xml><?xml version="1.0" encoding="utf-8"?>
<p:tagLst xmlns:p="http://schemas.openxmlformats.org/presentationml/2006/main">
  <p:tag name="KSO_WM_BEAUTIFY_FLAG" val=""/>
</p:tagLst>
</file>

<file path=ppt/tags/tag426.xml><?xml version="1.0" encoding="utf-8"?>
<p:tagLst xmlns:p="http://schemas.openxmlformats.org/presentationml/2006/main">
  <p:tag name="KSO_WM_BEAUTIFY_FLAG" val=""/>
</p:tagLst>
</file>

<file path=ppt/tags/tag427.xml><?xml version="1.0" encoding="utf-8"?>
<p:tagLst xmlns:p="http://schemas.openxmlformats.org/presentationml/2006/main">
  <p:tag name="KSO_WM_BEAUTIFY_FLAG" val=""/>
</p:tagLst>
</file>

<file path=ppt/tags/tag428.xml><?xml version="1.0" encoding="utf-8"?>
<p:tagLst xmlns:p="http://schemas.openxmlformats.org/presentationml/2006/main">
  <p:tag name="KSO_WM_BEAUTIFY_FLAG" val=""/>
</p:tagLst>
</file>

<file path=ppt/tags/tag429.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30.xml><?xml version="1.0" encoding="utf-8"?>
<p:tagLst xmlns:p="http://schemas.openxmlformats.org/presentationml/2006/main">
  <p:tag name="KSO_WM_BEAUTIFY_FLAG" val=""/>
</p:tagLst>
</file>

<file path=ppt/tags/tag431.xml><?xml version="1.0" encoding="utf-8"?>
<p:tagLst xmlns:p="http://schemas.openxmlformats.org/presentationml/2006/main">
  <p:tag name="KSO_WM_BEAUTIFY_FLAG" val=""/>
</p:tagLst>
</file>

<file path=ppt/tags/tag432.xml><?xml version="1.0" encoding="utf-8"?>
<p:tagLst xmlns:p="http://schemas.openxmlformats.org/presentationml/2006/main">
  <p:tag name="KSO_WM_BEAUTIFY_FLAG" val=""/>
</p:tagLst>
</file>

<file path=ppt/tags/tag433.xml><?xml version="1.0" encoding="utf-8"?>
<p:tagLst xmlns:p="http://schemas.openxmlformats.org/presentationml/2006/main">
  <p:tag name="KSO_WM_BEAUTIFY_FLAG" val=""/>
</p:tagLst>
</file>

<file path=ppt/tags/tag434.xml><?xml version="1.0" encoding="utf-8"?>
<p:tagLst xmlns:p="http://schemas.openxmlformats.org/presentationml/2006/main">
  <p:tag name="KSO_WM_BEAUTIFY_FLAG" val=""/>
</p:tagLst>
</file>

<file path=ppt/tags/tag435.xml><?xml version="1.0" encoding="utf-8"?>
<p:tagLst xmlns:p="http://schemas.openxmlformats.org/presentationml/2006/main">
  <p:tag name="KSO_WM_BEAUTIFY_FLAG" val=""/>
</p:tagLst>
</file>

<file path=ppt/tags/tag436.xml><?xml version="1.0" encoding="utf-8"?>
<p:tagLst xmlns:p="http://schemas.openxmlformats.org/presentationml/2006/main">
  <p:tag name="KSO_WM_BEAUTIFY_FLAG" val=""/>
</p:tagLst>
</file>

<file path=ppt/tags/tag437.xml><?xml version="1.0" encoding="utf-8"?>
<p:tagLst xmlns:p="http://schemas.openxmlformats.org/presentationml/2006/main">
  <p:tag name="KSO_WM_BEAUTIFY_FLAG" val=""/>
</p:tagLst>
</file>

<file path=ppt/tags/tag438.xml><?xml version="1.0" encoding="utf-8"?>
<p:tagLst xmlns:p="http://schemas.openxmlformats.org/presentationml/2006/main">
  <p:tag name="KSO_WM_BEAUTIFY_FLAG" val=""/>
</p:tagLst>
</file>

<file path=ppt/tags/tag439.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40.xml><?xml version="1.0" encoding="utf-8"?>
<p:tagLst xmlns:p="http://schemas.openxmlformats.org/presentationml/2006/main">
  <p:tag name="KSO_WM_BEAUTIFY_FLAG" val=""/>
</p:tagLst>
</file>

<file path=ppt/tags/tag441.xml><?xml version="1.0" encoding="utf-8"?>
<p:tagLst xmlns:p="http://schemas.openxmlformats.org/presentationml/2006/main">
  <p:tag name="KSO_WM_BEAUTIFY_FLAG" val=""/>
</p:tagLst>
</file>

<file path=ppt/tags/tag442.xml><?xml version="1.0" encoding="utf-8"?>
<p:tagLst xmlns:p="http://schemas.openxmlformats.org/presentationml/2006/main">
  <p:tag name="KSO_WM_BEAUTIFY_FLAG" val=""/>
</p:tagLst>
</file>

<file path=ppt/tags/tag443.xml><?xml version="1.0" encoding="utf-8"?>
<p:tagLst xmlns:p="http://schemas.openxmlformats.org/presentationml/2006/main">
  <p:tag name="KSO_WM_BEAUTIFY_FLAG" val=""/>
</p:tagLst>
</file>

<file path=ppt/tags/tag444.xml><?xml version="1.0" encoding="utf-8"?>
<p:tagLst xmlns:p="http://schemas.openxmlformats.org/presentationml/2006/main">
  <p:tag name="KSO_WM_BEAUTIFY_FLAG" val=""/>
</p:tagLst>
</file>

<file path=ppt/tags/tag445.xml><?xml version="1.0" encoding="utf-8"?>
<p:tagLst xmlns:p="http://schemas.openxmlformats.org/presentationml/2006/main">
  <p:tag name="KSO_WM_BEAUTIFY_FLAG" val=""/>
</p:tagLst>
</file>

<file path=ppt/tags/tag446.xml><?xml version="1.0" encoding="utf-8"?>
<p:tagLst xmlns:p="http://schemas.openxmlformats.org/presentationml/2006/main">
  <p:tag name="KSO_WM_BEAUTIFY_FLAG" val=""/>
</p:tagLst>
</file>

<file path=ppt/tags/tag447.xml><?xml version="1.0" encoding="utf-8"?>
<p:tagLst xmlns:p="http://schemas.openxmlformats.org/presentationml/2006/main">
  <p:tag name="KSO_WM_BEAUTIFY_FLAG" val=""/>
</p:tagLst>
</file>

<file path=ppt/tags/tag448.xml><?xml version="1.0" encoding="utf-8"?>
<p:tagLst xmlns:p="http://schemas.openxmlformats.org/presentationml/2006/main">
  <p:tag name="KSO_WM_BEAUTIFY_FLAG" val=""/>
</p:tagLst>
</file>

<file path=ppt/tags/tag449.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50.xml><?xml version="1.0" encoding="utf-8"?>
<p:tagLst xmlns:p="http://schemas.openxmlformats.org/presentationml/2006/main">
  <p:tag name="KSO_WM_BEAUTIFY_FLAG" val=""/>
</p:tagLst>
</file>

<file path=ppt/tags/tag451.xml><?xml version="1.0" encoding="utf-8"?>
<p:tagLst xmlns:p="http://schemas.openxmlformats.org/presentationml/2006/main">
  <p:tag name="KSO_WM_BEAUTIFY_FLAG" val=""/>
</p:tagLst>
</file>

<file path=ppt/tags/tag452.xml><?xml version="1.0" encoding="utf-8"?>
<p:tagLst xmlns:p="http://schemas.openxmlformats.org/presentationml/2006/main">
  <p:tag name="KSO_WM_BEAUTIFY_FLAG" val=""/>
</p:tagLst>
</file>

<file path=ppt/tags/tag453.xml><?xml version="1.0" encoding="utf-8"?>
<p:tagLst xmlns:p="http://schemas.openxmlformats.org/presentationml/2006/main">
  <p:tag name="KSO_WM_BEAUTIFY_FLAG" val=""/>
</p:tagLst>
</file>

<file path=ppt/tags/tag454.xml><?xml version="1.0" encoding="utf-8"?>
<p:tagLst xmlns:p="http://schemas.openxmlformats.org/presentationml/2006/main">
  <p:tag name="KSO_WM_BEAUTIFY_FLAG" val=""/>
</p:tagLst>
</file>

<file path=ppt/tags/tag455.xml><?xml version="1.0" encoding="utf-8"?>
<p:tagLst xmlns:p="http://schemas.openxmlformats.org/presentationml/2006/main">
  <p:tag name="KSO_WM_BEAUTIFY_FLAG" val=""/>
</p:tagLst>
</file>

<file path=ppt/tags/tag456.xml><?xml version="1.0" encoding="utf-8"?>
<p:tagLst xmlns:p="http://schemas.openxmlformats.org/presentationml/2006/main">
  <p:tag name="KSO_WM_BEAUTIFY_FLAG" val=""/>
</p:tagLst>
</file>

<file path=ppt/tags/tag457.xml><?xml version="1.0" encoding="utf-8"?>
<p:tagLst xmlns:p="http://schemas.openxmlformats.org/presentationml/2006/main">
  <p:tag name="KSO_WM_BEAUTIFY_FLAG" val=""/>
</p:tagLst>
</file>

<file path=ppt/tags/tag458.xml><?xml version="1.0" encoding="utf-8"?>
<p:tagLst xmlns:p="http://schemas.openxmlformats.org/presentationml/2006/main">
  <p:tag name="KSO_WM_BEAUTIFY_FLAG" val=""/>
</p:tagLst>
</file>

<file path=ppt/tags/tag459.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60.xml><?xml version="1.0" encoding="utf-8"?>
<p:tagLst xmlns:p="http://schemas.openxmlformats.org/presentationml/2006/main">
  <p:tag name="KSO_WM_BEAUTIFY_FLAG" val=""/>
</p:tagLst>
</file>

<file path=ppt/tags/tag461.xml><?xml version="1.0" encoding="utf-8"?>
<p:tagLst xmlns:p="http://schemas.openxmlformats.org/presentationml/2006/main">
  <p:tag name="KSO_WM_BEAUTIFY_FLAG" val=""/>
</p:tagLst>
</file>

<file path=ppt/tags/tag462.xml><?xml version="1.0" encoding="utf-8"?>
<p:tagLst xmlns:p="http://schemas.openxmlformats.org/presentationml/2006/main">
  <p:tag name="KSO_WM_BEAUTIFY_FLAG" val=""/>
</p:tagLst>
</file>

<file path=ppt/tags/tag463.xml><?xml version="1.0" encoding="utf-8"?>
<p:tagLst xmlns:p="http://schemas.openxmlformats.org/presentationml/2006/main">
  <p:tag name="KSO_WM_BEAUTIFY_FLAG" val=""/>
</p:tagLst>
</file>

<file path=ppt/tags/tag464.xml><?xml version="1.0" encoding="utf-8"?>
<p:tagLst xmlns:p="http://schemas.openxmlformats.org/presentationml/2006/main">
  <p:tag name="KSO_WM_BEAUTIFY_FLAG" val=""/>
</p:tagLst>
</file>

<file path=ppt/tags/tag465.xml><?xml version="1.0" encoding="utf-8"?>
<p:tagLst xmlns:p="http://schemas.openxmlformats.org/presentationml/2006/main">
  <p:tag name="KSO_WM_BEAUTIFY_FLAG" val=""/>
</p:tagLst>
</file>

<file path=ppt/tags/tag466.xml><?xml version="1.0" encoding="utf-8"?>
<p:tagLst xmlns:p="http://schemas.openxmlformats.org/presentationml/2006/main">
  <p:tag name="KSO_WM_BEAUTIFY_FLAG" val=""/>
</p:tagLst>
</file>

<file path=ppt/tags/tag467.xml><?xml version="1.0" encoding="utf-8"?>
<p:tagLst xmlns:p="http://schemas.openxmlformats.org/presentationml/2006/main">
  <p:tag name="KSO_WM_BEAUTIFY_FLAG" val=""/>
</p:tagLst>
</file>

<file path=ppt/tags/tag468.xml><?xml version="1.0" encoding="utf-8"?>
<p:tagLst xmlns:p="http://schemas.openxmlformats.org/presentationml/2006/main">
  <p:tag name="KSO_WM_BEAUTIFY_FLAG" val=""/>
</p:tagLst>
</file>

<file path=ppt/tags/tag469.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70.xml><?xml version="1.0" encoding="utf-8"?>
<p:tagLst xmlns:p="http://schemas.openxmlformats.org/presentationml/2006/main">
  <p:tag name="KSO_WPP_MARK_KEY" val="47bac4cf-7533-4cfb-a597-5b8fd06ca43e"/>
  <p:tag name="COMMONDATA" val="eyJoZGlkIjoiYzcyNDA3ZWU5ZjBhOTlmMGJhNWQxYWZkMzY5MjBmODcifQ=="/>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15696</Words>
  <Application>WPS 演示</Application>
  <PresentationFormat>全屏显示(4:3)</PresentationFormat>
  <Paragraphs>1986</Paragraphs>
  <Slides>88</Slides>
  <Notes>0</Notes>
  <HiddenSlides>0</HiddenSlides>
  <MMClips>0</MMClips>
  <ScaleCrop>false</ScaleCrop>
  <HeadingPairs>
    <vt:vector size="8" baseType="variant">
      <vt:variant>
        <vt:lpstr>已用的字体</vt:lpstr>
      </vt:variant>
      <vt:variant>
        <vt:i4>21</vt:i4>
      </vt:variant>
      <vt:variant>
        <vt:lpstr>主题</vt:lpstr>
      </vt:variant>
      <vt:variant>
        <vt:i4>1</vt:i4>
      </vt:variant>
      <vt:variant>
        <vt:lpstr>嵌入 OLE 服务器</vt:lpstr>
      </vt:variant>
      <vt:variant>
        <vt:i4>4</vt:i4>
      </vt:variant>
      <vt:variant>
        <vt:lpstr>幻灯片标题</vt:lpstr>
      </vt:variant>
      <vt:variant>
        <vt:i4>88</vt:i4>
      </vt:variant>
    </vt:vector>
  </HeadingPairs>
  <TitlesOfParts>
    <vt:vector size="114" baseType="lpstr">
      <vt:lpstr>Arial</vt:lpstr>
      <vt:lpstr>宋体</vt:lpstr>
      <vt:lpstr>Wingdings</vt:lpstr>
      <vt:lpstr>黑体</vt:lpstr>
      <vt:lpstr>Calibri</vt:lpstr>
      <vt:lpstr>微软雅黑</vt:lpstr>
      <vt:lpstr>Arial Unicode MS</vt:lpstr>
      <vt:lpstr>Cambria Math</vt:lpstr>
      <vt:lpstr>Times New Roman</vt:lpstr>
      <vt:lpstr>华文楷体</vt:lpstr>
      <vt:lpstr>Cambria Math</vt:lpstr>
      <vt:lpstr>Times</vt:lpstr>
      <vt:lpstr>楷体</vt:lpstr>
      <vt:lpstr>Times</vt:lpstr>
      <vt:lpstr>等线</vt:lpstr>
      <vt:lpstr>PMingLiU</vt:lpstr>
      <vt:lpstr>PMingLiU-ExtB</vt:lpstr>
      <vt:lpstr>Symbol</vt:lpstr>
      <vt:lpstr>PMingLiU</vt:lpstr>
      <vt:lpstr>Segoe Print</vt:lpstr>
      <vt:lpstr>BatangChe</vt:lpstr>
      <vt:lpstr>Office 主题</vt:lpstr>
      <vt:lpstr>Equation.DSMT4</vt:lpstr>
      <vt:lpstr>Equation.DSMT4</vt:lpstr>
      <vt:lpstr>Equation.DSMT4</vt:lpstr>
      <vt:lpstr>Equation.DSMT4</vt:lpstr>
      <vt:lpstr>PowerPoint 演示文稿</vt:lpstr>
      <vt:lpstr>内容安排</vt:lpstr>
      <vt:lpstr>内容安排</vt:lpstr>
      <vt:lpstr>本节目录</vt:lpstr>
      <vt:lpstr>本节目录</vt:lpstr>
      <vt:lpstr>集成学习概述 </vt:lpstr>
      <vt:lpstr>集成学习概述</vt:lpstr>
      <vt:lpstr>集成学习概述</vt:lpstr>
      <vt:lpstr>集成学习概述</vt:lpstr>
      <vt:lpstr>集成学习概述</vt:lpstr>
      <vt:lpstr>集成学习概述</vt:lpstr>
      <vt:lpstr>集成学习概述</vt:lpstr>
      <vt:lpstr>集成学习概述</vt:lpstr>
      <vt:lpstr>集成学习概述</vt:lpstr>
      <vt:lpstr>集成学习概述</vt:lpstr>
      <vt:lpstr>集成学习概述</vt:lpstr>
      <vt:lpstr>集成学习概述</vt:lpstr>
      <vt:lpstr>集成学习概述</vt:lpstr>
      <vt:lpstr>集成学习概述</vt:lpstr>
      <vt:lpstr>集成学习概述</vt:lpstr>
      <vt:lpstr>集成学习概述</vt:lpstr>
      <vt:lpstr>集成学习概述</vt:lpstr>
      <vt:lpstr>集成学习概述</vt:lpstr>
      <vt:lpstr>集成学习概述</vt:lpstr>
      <vt:lpstr>集成学习概述</vt:lpstr>
      <vt:lpstr>集成学习概述</vt:lpstr>
      <vt:lpstr>集成学习概述</vt:lpstr>
      <vt:lpstr>集成学习概述</vt:lpstr>
      <vt:lpstr>集成学习概述</vt:lpstr>
      <vt:lpstr>集成学习概述</vt:lpstr>
      <vt:lpstr>本节目录</vt:lpstr>
      <vt:lpstr>Bagging集成策略</vt:lpstr>
      <vt:lpstr>Bagging集成策略</vt:lpstr>
      <vt:lpstr>Bagging集成策略</vt:lpstr>
      <vt:lpstr>Bagging集成策略</vt:lpstr>
      <vt:lpstr>Bagging集成策略</vt:lpstr>
      <vt:lpstr>Bagging集成策略</vt:lpstr>
      <vt:lpstr>Bagging集成策略</vt:lpstr>
      <vt:lpstr>Bagging集成策略</vt:lpstr>
      <vt:lpstr>Bagging集成策略</vt:lpstr>
      <vt:lpstr>Bagging集成策略</vt:lpstr>
      <vt:lpstr>Bagging集成策略</vt:lpstr>
      <vt:lpstr>Bagging集成策略</vt:lpstr>
      <vt:lpstr>本节目录</vt:lpstr>
      <vt:lpstr>随机森林</vt:lpstr>
      <vt:lpstr>随机森林</vt:lpstr>
      <vt:lpstr>随机森林</vt:lpstr>
      <vt:lpstr>随机森林</vt:lpstr>
      <vt:lpstr>随机森林</vt:lpstr>
      <vt:lpstr>随机森林</vt:lpstr>
      <vt:lpstr>随机森林</vt:lpstr>
      <vt:lpstr>随机森林</vt:lpstr>
      <vt:lpstr>随机森林</vt:lpstr>
      <vt:lpstr>随机森林</vt:lpstr>
      <vt:lpstr>随机森林</vt:lpstr>
      <vt:lpstr>本节目录</vt:lpstr>
      <vt:lpstr>Boosting集成策略</vt:lpstr>
      <vt:lpstr>Boosting集成策略</vt:lpstr>
      <vt:lpstr>Boosting集成策略</vt:lpstr>
      <vt:lpstr>Boosting集成策略</vt:lpstr>
      <vt:lpstr>Boosting集成策略</vt:lpstr>
      <vt:lpstr>Boosting集成策略</vt:lpstr>
      <vt:lpstr>本节目录</vt:lpstr>
      <vt:lpstr>Adaboost学习算法</vt:lpstr>
      <vt:lpstr>Adaboost学习算法</vt:lpstr>
      <vt:lpstr>Adaboost学习算法</vt:lpstr>
      <vt:lpstr>Adaboost学习算法</vt:lpstr>
      <vt:lpstr>Adaboost学习算法</vt:lpstr>
      <vt:lpstr>Adaboost学习算法</vt:lpstr>
      <vt:lpstr>Adaboost学习算法</vt:lpstr>
      <vt:lpstr>Adaboost学习算法</vt:lpstr>
      <vt:lpstr>Adaboost学习算法</vt:lpstr>
      <vt:lpstr>Adaboost学习算法</vt:lpstr>
      <vt:lpstr>Adaboost学习算法</vt:lpstr>
      <vt:lpstr>Adaboost学习算法</vt:lpstr>
      <vt:lpstr>Adaboost学习算法</vt:lpstr>
      <vt:lpstr>Adaboost学习算法</vt:lpstr>
      <vt:lpstr>Adaboost学习算法</vt:lpstr>
      <vt:lpstr>Adaboost学习算法</vt:lpstr>
      <vt:lpstr>Adaboost学习算法</vt:lpstr>
      <vt:lpstr>Adaboost学习算法</vt:lpstr>
      <vt:lpstr>Adaboost学习算法</vt:lpstr>
      <vt:lpstr>Adaboost学习算法</vt:lpstr>
      <vt:lpstr>Adaboost学习算法</vt:lpstr>
      <vt:lpstr>Adaboost学习算法</vt:lpstr>
      <vt:lpstr>Adaboost学习算法</vt:lpstr>
      <vt:lpstr>总结</vt:lpstr>
      <vt:lpstr>作业题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lcl</dc:creator>
  <cp:lastModifiedBy>lcl</cp:lastModifiedBy>
  <cp:revision>1159</cp:revision>
  <dcterms:created xsi:type="dcterms:W3CDTF">2020-09-26T01:51:00Z</dcterms:created>
  <dcterms:modified xsi:type="dcterms:W3CDTF">2024-10-21T11:45:44Z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FEB577F022AF4906B0ACF8333532F1B3</vt:lpwstr>
  </property>
  <property fmtid="{D5CDD505-2E9C-101B-9397-08002B2CF9AE}" pid="3" name="KSOProductBuildVer">
    <vt:lpwstr>2052-12.1.0.18608</vt:lpwstr>
  </property>
</Properties>
</file>