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340" r:id="rId3"/>
    <p:sldId id="576" r:id="rId4"/>
    <p:sldId id="577" r:id="rId5"/>
    <p:sldId id="288" r:id="rId6"/>
    <p:sldId id="578" r:id="rId7"/>
    <p:sldId id="579" r:id="rId8"/>
    <p:sldId id="580" r:id="rId9"/>
    <p:sldId id="581" r:id="rId10"/>
    <p:sldId id="582" r:id="rId11"/>
    <p:sldId id="586" r:id="rId12"/>
    <p:sldId id="587" r:id="rId13"/>
    <p:sldId id="588" r:id="rId14"/>
    <p:sldId id="583" r:id="rId15"/>
    <p:sldId id="584" r:id="rId16"/>
    <p:sldId id="633" r:id="rId17"/>
    <p:sldId id="634" r:id="rId18"/>
    <p:sldId id="637" r:id="rId19"/>
    <p:sldId id="585" r:id="rId20"/>
    <p:sldId id="636" r:id="rId21"/>
    <p:sldId id="638" r:id="rId22"/>
    <p:sldId id="639" r:id="rId23"/>
    <p:sldId id="642" r:id="rId24"/>
    <p:sldId id="676" r:id="rId25"/>
    <p:sldId id="677" r:id="rId26"/>
    <p:sldId id="678" r:id="rId27"/>
    <p:sldId id="679" r:id="rId28"/>
    <p:sldId id="680" r:id="rId29"/>
    <p:sldId id="681" r:id="rId30"/>
    <p:sldId id="682" r:id="rId31"/>
    <p:sldId id="683" r:id="rId32"/>
    <p:sldId id="684" r:id="rId33"/>
    <p:sldId id="685" r:id="rId34"/>
    <p:sldId id="686" r:id="rId35"/>
    <p:sldId id="687" r:id="rId36"/>
    <p:sldId id="688" r:id="rId37"/>
    <p:sldId id="689" r:id="rId38"/>
    <p:sldId id="690" r:id="rId39"/>
    <p:sldId id="691" r:id="rId40"/>
    <p:sldId id="692" r:id="rId41"/>
    <p:sldId id="693" r:id="rId42"/>
    <p:sldId id="694" r:id="rId43"/>
    <p:sldId id="695" r:id="rId44"/>
    <p:sldId id="696" r:id="rId45"/>
    <p:sldId id="697" r:id="rId46"/>
    <p:sldId id="698" r:id="rId47"/>
    <p:sldId id="699" r:id="rId48"/>
    <p:sldId id="700" r:id="rId49"/>
    <p:sldId id="701" r:id="rId50"/>
    <p:sldId id="702" r:id="rId51"/>
    <p:sldId id="703" r:id="rId52"/>
    <p:sldId id="704" r:id="rId53"/>
    <p:sldId id="705" r:id="rId54"/>
    <p:sldId id="706" r:id="rId55"/>
    <p:sldId id="407" r:id="rId56"/>
    <p:sldId id="358" r:id="rId57"/>
  </p:sldIdLst>
  <p:sldSz cx="9144000" cy="6858000" type="screen4x3"/>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1692" y="-84"/>
      </p:cViewPr>
      <p:guideLst>
        <p:guide orient="horz" pos="2160"/>
        <p:guide pos="29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gs" Target="tags/tag51.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4.xml"/><Relationship Id="rId59" Type="http://schemas.openxmlformats.org/officeDocument/2006/relationships/presProps" Target="presProps.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1ECDC13-191A-461F-982B-9F2902872718}" type="doc">
      <dgm:prSet loTypeId="urn:microsoft.com/office/officeart/2005/8/layout/process1" loCatId="process" qsTypeId="urn:microsoft.com/office/officeart/2005/8/quickstyle/simple1" qsCatId="simple" csTypeId="urn:microsoft.com/office/officeart/2005/8/colors/accent1_2" csCatId="accent1" phldr="1"/>
      <dgm:spPr/>
    </dgm:pt>
    <dgm:pt modelId="{D1C77F9F-B447-4899-BE51-C5F4DF0ECE01}">
      <dgm:prSet phldrT="[文本]" phldr="0" custT="0"/>
      <dgm:spPr/>
      <dgm:t>
        <a:bodyPr vert="horz" wrap="square"/>
        <a:p>
          <a:pPr>
            <a:lnSpc>
              <a:spcPct val="100000"/>
            </a:lnSpc>
            <a:spcBef>
              <a:spcPct val="0"/>
            </a:spcBef>
            <a:spcAft>
              <a:spcPct val="35000"/>
            </a:spcAft>
          </a:pPr>
          <a:r>
            <a:rPr lang="zh-CN" altLang="en-US" b="1" dirty="0" smtClean="0"/>
            <a:t>产生初始候选子集</a:t>
          </a:r>
          <a:r>
            <a:rPr lang="zh-CN" altLang="en-US" b="1" dirty="0"/>
            <a:t/>
          </a:r>
          <a:endParaRPr lang="zh-CN" altLang="en-US" b="1" dirty="0"/>
        </a:p>
      </dgm:t>
    </dgm:pt>
    <dgm:pt modelId="{5FF7FA40-C405-40E0-B1FC-14274B5AD9AD}" cxnId="{743A2159-AEC2-49D8-A729-ACAAE2AC8000}" type="parTrans">
      <dgm:prSet/>
      <dgm:spPr/>
      <dgm:t>
        <a:bodyPr/>
        <a:lstStyle/>
        <a:p>
          <a:endParaRPr lang="zh-CN" altLang="en-US"/>
        </a:p>
      </dgm:t>
    </dgm:pt>
    <dgm:pt modelId="{9C898CE1-613D-47DE-9921-BAA7E92EF284}" cxnId="{743A2159-AEC2-49D8-A729-ACAAE2AC8000}" type="sibTrans">
      <dgm:prSet/>
      <dgm:spPr/>
      <dgm:t>
        <a:bodyPr/>
        <a:lstStyle/>
        <a:p>
          <a:endParaRPr lang="zh-CN" altLang="en-US"/>
        </a:p>
      </dgm:t>
    </dgm:pt>
    <dgm:pt modelId="{03CD8F39-DB55-4143-A47C-51E22AD826F1}">
      <dgm:prSet phldrT="[文本]" phldr="0" custT="0"/>
      <dgm:spPr/>
      <dgm:t>
        <a:bodyPr vert="horz" wrap="square"/>
        <a:p>
          <a:pPr>
            <a:lnSpc>
              <a:spcPct val="100000"/>
            </a:lnSpc>
            <a:spcBef>
              <a:spcPct val="0"/>
            </a:spcBef>
            <a:spcAft>
              <a:spcPct val="35000"/>
            </a:spcAft>
          </a:pPr>
          <a:r>
            <a:rPr lang="zh-CN" altLang="en-US" b="1" dirty="0" smtClean="0"/>
            <a:t>评价候选子集的好坏</a:t>
          </a:r>
          <a:r>
            <a:rPr lang="zh-CN" altLang="en-US" b="1" dirty="0"/>
            <a:t/>
          </a:r>
          <a:endParaRPr lang="zh-CN" altLang="en-US" b="1" dirty="0"/>
        </a:p>
      </dgm:t>
    </dgm:pt>
    <dgm:pt modelId="{185AD99D-F329-4C8E-9918-8CB1A5968858}" cxnId="{36AB8783-BA36-497B-A6A9-2CD3DCD6883F}" type="parTrans">
      <dgm:prSet/>
      <dgm:spPr/>
      <dgm:t>
        <a:bodyPr/>
        <a:lstStyle/>
        <a:p>
          <a:endParaRPr lang="zh-CN" altLang="en-US"/>
        </a:p>
      </dgm:t>
    </dgm:pt>
    <dgm:pt modelId="{3D6D331E-F4C1-48BF-A493-C9787BA5AC82}" cxnId="{36AB8783-BA36-497B-A6A9-2CD3DCD6883F}" type="sibTrans">
      <dgm:prSet/>
      <dgm:spPr/>
      <dgm:t>
        <a:bodyPr/>
        <a:lstStyle/>
        <a:p>
          <a:endParaRPr lang="zh-CN" altLang="en-US"/>
        </a:p>
      </dgm:t>
    </dgm:pt>
    <dgm:pt modelId="{C829AFD7-D88F-41D1-AF8A-A146DDED5ED3}">
      <dgm:prSet phldrT="[文本]" phldr="0" custT="0"/>
      <dgm:spPr/>
      <dgm:t>
        <a:bodyPr vert="horz" wrap="square"/>
        <a:p>
          <a:pPr>
            <a:lnSpc>
              <a:spcPct val="100000"/>
            </a:lnSpc>
            <a:spcBef>
              <a:spcPct val="0"/>
            </a:spcBef>
            <a:spcAft>
              <a:spcPct val="35000"/>
            </a:spcAft>
          </a:pPr>
          <a:r>
            <a:rPr lang="zh-CN" altLang="en-US" b="1" dirty="0" smtClean="0"/>
            <a:t>基于评价结果产生下一个候选子集</a:t>
          </a:r>
          <a:r>
            <a:rPr lang="zh-CN" altLang="en-US" b="1" dirty="0"/>
            <a:t/>
          </a:r>
          <a:endParaRPr lang="zh-CN" altLang="en-US" b="1" dirty="0"/>
        </a:p>
      </dgm:t>
    </dgm:pt>
    <dgm:pt modelId="{9FA83764-3D80-4674-923F-97C70504516C}" cxnId="{D0D2441F-191C-4310-817B-C59E3865AF42}" type="parTrans">
      <dgm:prSet/>
      <dgm:spPr/>
      <dgm:t>
        <a:bodyPr/>
        <a:lstStyle/>
        <a:p>
          <a:endParaRPr lang="zh-CN" altLang="en-US"/>
        </a:p>
      </dgm:t>
    </dgm:pt>
    <dgm:pt modelId="{7090DF00-1D4A-4FA1-B31B-58BCB6CFD893}" cxnId="{D0D2441F-191C-4310-817B-C59E3865AF42}" type="sibTrans">
      <dgm:prSet/>
      <dgm:spPr/>
      <dgm:t>
        <a:bodyPr/>
        <a:lstStyle/>
        <a:p>
          <a:endParaRPr lang="zh-CN" altLang="en-US"/>
        </a:p>
      </dgm:t>
    </dgm:pt>
    <dgm:pt modelId="{A996E2B1-6632-403D-B5B1-0D9569E853B5}" type="pres">
      <dgm:prSet presAssocID="{D1ECDC13-191A-461F-982B-9F2902872718}" presName="Name0" presStyleCnt="0">
        <dgm:presLayoutVars>
          <dgm:dir/>
          <dgm:resizeHandles val="exact"/>
        </dgm:presLayoutVars>
      </dgm:prSet>
      <dgm:spPr/>
    </dgm:pt>
    <dgm:pt modelId="{D8A84710-4996-4C77-A1DD-D8842EDD8047}" type="pres">
      <dgm:prSet presAssocID="{D1C77F9F-B447-4899-BE51-C5F4DF0ECE01}" presName="node" presStyleLbl="node1" presStyleIdx="0" presStyleCnt="3">
        <dgm:presLayoutVars>
          <dgm:bulletEnabled val="1"/>
        </dgm:presLayoutVars>
      </dgm:prSet>
      <dgm:spPr/>
      <dgm:t>
        <a:bodyPr/>
        <a:lstStyle/>
        <a:p>
          <a:endParaRPr lang="zh-CN" altLang="en-US"/>
        </a:p>
      </dgm:t>
    </dgm:pt>
    <dgm:pt modelId="{558BC5DE-665D-4ADF-A3D7-0DC46436CCD8}" type="pres">
      <dgm:prSet presAssocID="{9C898CE1-613D-47DE-9921-BAA7E92EF284}" presName="sibTrans" presStyleLbl="sibTrans2D1" presStyleIdx="0" presStyleCnt="2"/>
      <dgm:spPr/>
      <dgm:t>
        <a:bodyPr/>
        <a:lstStyle/>
        <a:p>
          <a:endParaRPr lang="zh-CN" altLang="en-US"/>
        </a:p>
      </dgm:t>
    </dgm:pt>
    <dgm:pt modelId="{C6B9F39F-4BD1-4178-BACB-B2A4477065A6}" type="pres">
      <dgm:prSet presAssocID="{9C898CE1-613D-47DE-9921-BAA7E92EF284}" presName="connectorText" presStyleCnt="0"/>
      <dgm:spPr/>
      <dgm:t>
        <a:bodyPr/>
        <a:lstStyle/>
        <a:p>
          <a:endParaRPr lang="zh-CN" altLang="en-US"/>
        </a:p>
      </dgm:t>
    </dgm:pt>
    <dgm:pt modelId="{9080954D-C80C-4956-8BF3-ADB4FACDDBC7}" type="pres">
      <dgm:prSet presAssocID="{03CD8F39-DB55-4143-A47C-51E22AD826F1}" presName="node" presStyleLbl="node1" presStyleIdx="1" presStyleCnt="3">
        <dgm:presLayoutVars>
          <dgm:bulletEnabled val="1"/>
        </dgm:presLayoutVars>
      </dgm:prSet>
      <dgm:spPr/>
      <dgm:t>
        <a:bodyPr/>
        <a:lstStyle/>
        <a:p>
          <a:endParaRPr lang="zh-CN" altLang="en-US"/>
        </a:p>
      </dgm:t>
    </dgm:pt>
    <dgm:pt modelId="{65E9B4F3-98DD-441F-AE7F-4B2AEC56C51C}" type="pres">
      <dgm:prSet presAssocID="{3D6D331E-F4C1-48BF-A493-C9787BA5AC82}" presName="sibTrans" presStyleLbl="sibTrans2D1" presStyleIdx="1" presStyleCnt="2"/>
      <dgm:spPr/>
      <dgm:t>
        <a:bodyPr/>
        <a:lstStyle/>
        <a:p>
          <a:endParaRPr lang="zh-CN" altLang="en-US"/>
        </a:p>
      </dgm:t>
    </dgm:pt>
    <dgm:pt modelId="{40541501-6293-4703-8586-4AD96D452A06}" type="pres">
      <dgm:prSet presAssocID="{3D6D331E-F4C1-48BF-A493-C9787BA5AC82}" presName="connectorText" presStyleCnt="0"/>
      <dgm:spPr/>
      <dgm:t>
        <a:bodyPr/>
        <a:lstStyle/>
        <a:p>
          <a:endParaRPr lang="zh-CN" altLang="en-US"/>
        </a:p>
      </dgm:t>
    </dgm:pt>
    <dgm:pt modelId="{6ED35884-B6D1-4133-BAF0-47ED263A5C6F}" type="pres">
      <dgm:prSet presAssocID="{C829AFD7-D88F-41D1-AF8A-A146DDED5ED3}" presName="node" presStyleLbl="node1" presStyleIdx="2" presStyleCnt="3">
        <dgm:presLayoutVars>
          <dgm:bulletEnabled val="1"/>
        </dgm:presLayoutVars>
      </dgm:prSet>
      <dgm:spPr/>
      <dgm:t>
        <a:bodyPr/>
        <a:lstStyle/>
        <a:p>
          <a:endParaRPr lang="zh-CN" altLang="en-US"/>
        </a:p>
      </dgm:t>
    </dgm:pt>
  </dgm:ptLst>
  <dgm:cxnLst>
    <dgm:cxn modelId="{743A2159-AEC2-49D8-A729-ACAAE2AC8000}" srcId="{D1ECDC13-191A-461F-982B-9F2902872718}" destId="{D1C77F9F-B447-4899-BE51-C5F4DF0ECE01}" srcOrd="0" destOrd="0" parTransId="{5FF7FA40-C405-40E0-B1FC-14274B5AD9AD}" sibTransId="{9C898CE1-613D-47DE-9921-BAA7E92EF284}"/>
    <dgm:cxn modelId="{36AB8783-BA36-497B-A6A9-2CD3DCD6883F}" srcId="{D1ECDC13-191A-461F-982B-9F2902872718}" destId="{03CD8F39-DB55-4143-A47C-51E22AD826F1}" srcOrd="1" destOrd="0" parTransId="{185AD99D-F329-4C8E-9918-8CB1A5968858}" sibTransId="{3D6D331E-F4C1-48BF-A493-C9787BA5AC82}"/>
    <dgm:cxn modelId="{D0D2441F-191C-4310-817B-C59E3865AF42}" srcId="{D1ECDC13-191A-461F-982B-9F2902872718}" destId="{C829AFD7-D88F-41D1-AF8A-A146DDED5ED3}" srcOrd="2" destOrd="0" parTransId="{9FA83764-3D80-4674-923F-97C70504516C}" sibTransId="{7090DF00-1D4A-4FA1-B31B-58BCB6CFD893}"/>
    <dgm:cxn modelId="{5E1F1C00-21FE-4A48-BBDD-D6E3A439DAF0}" type="presOf" srcId="{D1ECDC13-191A-461F-982B-9F2902872718}" destId="{A996E2B1-6632-403D-B5B1-0D9569E853B5}" srcOrd="0" destOrd="0" presId="urn:microsoft.com/office/officeart/2005/8/layout/process1"/>
    <dgm:cxn modelId="{4FE20F47-4A68-4BB3-91B9-177E79A7F454}" type="presParOf" srcId="{A996E2B1-6632-403D-B5B1-0D9569E853B5}" destId="{D8A84710-4996-4C77-A1DD-D8842EDD8047}" srcOrd="0" destOrd="0" presId="urn:microsoft.com/office/officeart/2005/8/layout/process1"/>
    <dgm:cxn modelId="{BB4218A0-6DE9-4623-BCB6-1B69094108E4}" type="presOf" srcId="{D1C77F9F-B447-4899-BE51-C5F4DF0ECE01}" destId="{D8A84710-4996-4C77-A1DD-D8842EDD8047}" srcOrd="0" destOrd="0" presId="urn:microsoft.com/office/officeart/2005/8/layout/process1"/>
    <dgm:cxn modelId="{A4B5857D-16BF-4316-B0CB-DE47E5870C74}" type="presParOf" srcId="{A996E2B1-6632-403D-B5B1-0D9569E853B5}" destId="{558BC5DE-665D-4ADF-A3D7-0DC46436CCD8}" srcOrd="1" destOrd="0" presId="urn:microsoft.com/office/officeart/2005/8/layout/process1"/>
    <dgm:cxn modelId="{62171992-4A83-498C-8540-CA812F77E6EC}" type="presOf" srcId="{9C898CE1-613D-47DE-9921-BAA7E92EF284}" destId="{558BC5DE-665D-4ADF-A3D7-0DC46436CCD8}" srcOrd="0" destOrd="0" presId="urn:microsoft.com/office/officeart/2005/8/layout/process1"/>
    <dgm:cxn modelId="{1D16D5B5-A9BB-43F9-AF6B-0D535C3AC333}" type="presParOf" srcId="{558BC5DE-665D-4ADF-A3D7-0DC46436CCD8}" destId="{C6B9F39F-4BD1-4178-BACB-B2A4477065A6}" srcOrd="0" destOrd="1" presId="urn:microsoft.com/office/officeart/2005/8/layout/process1"/>
    <dgm:cxn modelId="{849B4B87-E874-4DAE-B9A1-6218D586E08A}" type="presOf" srcId="{9C898CE1-613D-47DE-9921-BAA7E92EF284}" destId="{C6B9F39F-4BD1-4178-BACB-B2A4477065A6}" srcOrd="1" destOrd="0" presId="urn:microsoft.com/office/officeart/2005/8/layout/process1"/>
    <dgm:cxn modelId="{AE835BB5-8975-4798-85A1-7BBAA82BAD74}" type="presParOf" srcId="{A996E2B1-6632-403D-B5B1-0D9569E853B5}" destId="{9080954D-C80C-4956-8BF3-ADB4FACDDBC7}" srcOrd="2" destOrd="0" presId="urn:microsoft.com/office/officeart/2005/8/layout/process1"/>
    <dgm:cxn modelId="{906B94A4-B3C1-4150-9E39-86807E6B9F8B}" type="presOf" srcId="{03CD8F39-DB55-4143-A47C-51E22AD826F1}" destId="{9080954D-C80C-4956-8BF3-ADB4FACDDBC7}" srcOrd="0" destOrd="0" presId="urn:microsoft.com/office/officeart/2005/8/layout/process1"/>
    <dgm:cxn modelId="{66F2E774-92B2-4F76-8438-BBDB19B94FD5}" type="presParOf" srcId="{A996E2B1-6632-403D-B5B1-0D9569E853B5}" destId="{65E9B4F3-98DD-441F-AE7F-4B2AEC56C51C}" srcOrd="3" destOrd="0" presId="urn:microsoft.com/office/officeart/2005/8/layout/process1"/>
    <dgm:cxn modelId="{5200FAD7-414E-4841-BD0A-41CEF22A85A6}" type="presOf" srcId="{3D6D331E-F4C1-48BF-A493-C9787BA5AC82}" destId="{65E9B4F3-98DD-441F-AE7F-4B2AEC56C51C}" srcOrd="0" destOrd="0" presId="urn:microsoft.com/office/officeart/2005/8/layout/process1"/>
    <dgm:cxn modelId="{269C3649-D786-4C86-B72C-753ABAFBBC5F}" type="presParOf" srcId="{65E9B4F3-98DD-441F-AE7F-4B2AEC56C51C}" destId="{40541501-6293-4703-8586-4AD96D452A06}" srcOrd="0" destOrd="3" presId="urn:microsoft.com/office/officeart/2005/8/layout/process1"/>
    <dgm:cxn modelId="{8C9FEC29-C64F-47F6-A175-043D6F2AA2D5}" type="presOf" srcId="{3D6D331E-F4C1-48BF-A493-C9787BA5AC82}" destId="{40541501-6293-4703-8586-4AD96D452A06}" srcOrd="1" destOrd="0" presId="urn:microsoft.com/office/officeart/2005/8/layout/process1"/>
    <dgm:cxn modelId="{27F84092-14F8-4B34-B9A1-24E98680A190}" type="presParOf" srcId="{A996E2B1-6632-403D-B5B1-0D9569E853B5}" destId="{6ED35884-B6D1-4133-BAF0-47ED263A5C6F}" srcOrd="4" destOrd="0" presId="urn:microsoft.com/office/officeart/2005/8/layout/process1"/>
    <dgm:cxn modelId="{49EA490E-83FD-4DC7-A97C-CBF312E491C9}" type="presOf" srcId="{C829AFD7-D88F-41D1-AF8A-A146DDED5ED3}" destId="{6ED35884-B6D1-4133-BAF0-47ED263A5C6F}"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096000" cy="4064000"/>
        <a:chOff x="0" y="0"/>
        <a:chExt cx="6096000" cy="4064000"/>
      </a:xfrm>
    </dsp:grpSpPr>
    <dsp:sp modelId="{D8A84710-4996-4C77-A1DD-D8842EDD8047}">
      <dsp:nvSpPr>
        <dsp:cNvPr id="3" name="圆角矩形 2"/>
        <dsp:cNvSpPr/>
      </dsp:nvSpPr>
      <dsp:spPr bwMode="white">
        <a:xfrm>
          <a:off x="0" y="1521778"/>
          <a:ext cx="1604211" cy="10204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b="1" dirty="0" smtClean="0"/>
            <a:t>产生初始候选子集</a:t>
          </a:r>
          <a:endParaRPr lang="zh-CN" altLang="en-US" b="1" dirty="0"/>
        </a:p>
      </dsp:txBody>
      <dsp:txXfrm>
        <a:off x="0" y="1521778"/>
        <a:ext cx="1604211" cy="1020445"/>
      </dsp:txXfrm>
    </dsp:sp>
    <dsp:sp modelId="{558BC5DE-665D-4ADF-A3D7-0DC46436CCD8}">
      <dsp:nvSpPr>
        <dsp:cNvPr id="4" name="右箭头 3"/>
        <dsp:cNvSpPr/>
      </dsp:nvSpPr>
      <dsp:spPr bwMode="white">
        <a:xfrm>
          <a:off x="1755006" y="1833078"/>
          <a:ext cx="340093" cy="397844"/>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a:off x="1755006" y="1833078"/>
        <a:ext cx="340093" cy="397844"/>
      </dsp:txXfrm>
    </dsp:sp>
    <dsp:sp modelId="{9080954D-C80C-4956-8BF3-ADB4FACDDBC7}">
      <dsp:nvSpPr>
        <dsp:cNvPr id="5" name="圆角矩形 4"/>
        <dsp:cNvSpPr/>
      </dsp:nvSpPr>
      <dsp:spPr bwMode="white">
        <a:xfrm>
          <a:off x="2245895" y="1521778"/>
          <a:ext cx="1604211" cy="10204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b="1" dirty="0" smtClean="0"/>
            <a:t>评价候选子集的好坏</a:t>
          </a:r>
          <a:endParaRPr lang="zh-CN" altLang="en-US" b="1" dirty="0"/>
        </a:p>
      </dsp:txBody>
      <dsp:txXfrm>
        <a:off x="2245895" y="1521778"/>
        <a:ext cx="1604211" cy="1020445"/>
      </dsp:txXfrm>
    </dsp:sp>
    <dsp:sp modelId="{65E9B4F3-98DD-441F-AE7F-4B2AEC56C51C}">
      <dsp:nvSpPr>
        <dsp:cNvPr id="6" name="右箭头 5"/>
        <dsp:cNvSpPr/>
      </dsp:nvSpPr>
      <dsp:spPr bwMode="white">
        <a:xfrm>
          <a:off x="4000901" y="1833078"/>
          <a:ext cx="340093" cy="397844"/>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p>
      </dsp:txBody>
      <dsp:txXfrm>
        <a:off x="4000901" y="1833078"/>
        <a:ext cx="340093" cy="397844"/>
      </dsp:txXfrm>
    </dsp:sp>
    <dsp:sp modelId="{6ED35884-B6D1-4133-BAF0-47ED263A5C6F}">
      <dsp:nvSpPr>
        <dsp:cNvPr id="7" name="圆角矩形 6"/>
        <dsp:cNvSpPr/>
      </dsp:nvSpPr>
      <dsp:spPr bwMode="white">
        <a:xfrm>
          <a:off x="4491789" y="1521778"/>
          <a:ext cx="1604211" cy="102044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b="1" dirty="0" smtClean="0"/>
            <a:t>基于评价结果产生下一个候选子集</a:t>
          </a:r>
          <a:endParaRPr lang="zh-CN" altLang="en-US" b="1" dirty="0"/>
        </a:p>
      </dsp:txBody>
      <dsp:txXfrm>
        <a:off x="4491789" y="1521778"/>
        <a:ext cx="1604211" cy="10204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FB7CD9-437C-42E9-AA7C-FB34E81D8F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D7B0E-E2A2-4918-B20C-8FEA3755F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占位符 1"/>
          <p:cNvSpPr txBox="1"/>
          <p:nvPr userDrawn="1"/>
        </p:nvSpPr>
        <p:spPr>
          <a:xfrm>
            <a:off x="251520" y="77876"/>
            <a:ext cx="8435280"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729908"/>
            <a:ext cx="9144000" cy="1511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image" Target="../media/image4.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image" Target="../media/image3.png"/><Relationship Id="rId3" Type="http://schemas.openxmlformats.org/officeDocument/2006/relationships/tags" Target="../tags/tag8.xml"/><Relationship Id="rId24" Type="http://schemas.openxmlformats.org/officeDocument/2006/relationships/slideLayout" Target="../slideLayouts/slideLayout1.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7.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image" Target="../media/image6.png"/><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image" Target="../media/image5.png"/><Relationship Id="rId10" Type="http://schemas.openxmlformats.org/officeDocument/2006/relationships/tags" Target="../tags/tag13.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image" Target="../media/image9.wmf"/><Relationship Id="rId3" Type="http://schemas.openxmlformats.org/officeDocument/2006/relationships/oleObject" Target="../embeddings/oleObject1.bin"/><Relationship Id="rId2" Type="http://schemas.openxmlformats.org/officeDocument/2006/relationships/tags" Target="../tags/tag26.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image" Target="../media/image13.wmf"/><Relationship Id="rId7" Type="http://schemas.openxmlformats.org/officeDocument/2006/relationships/oleObject" Target="../embeddings/oleObject3.bin"/><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tags" Target="../tags/tag29.xml"/><Relationship Id="rId11" Type="http://schemas.openxmlformats.org/officeDocument/2006/relationships/vmlDrawing" Target="../drawings/vmlDrawing2.vml"/><Relationship Id="rId10" Type="http://schemas.openxmlformats.org/officeDocument/2006/relationships/slideLayout" Target="../slideLayouts/slideLayout1.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image" Target="../media/image16.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image" Target="../media/image15.png"/><Relationship Id="rId2" Type="http://schemas.openxmlformats.org/officeDocument/2006/relationships/tags" Target="../tags/tag33.xml"/><Relationship Id="rId15" Type="http://schemas.openxmlformats.org/officeDocument/2006/relationships/vmlDrawing" Target="../drawings/vmlDrawing3.vml"/><Relationship Id="rId14" Type="http://schemas.openxmlformats.org/officeDocument/2006/relationships/slideLayout" Target="../slideLayouts/slideLayout1.xml"/><Relationship Id="rId13" Type="http://schemas.openxmlformats.org/officeDocument/2006/relationships/image" Target="../media/image12.wmf"/><Relationship Id="rId12" Type="http://schemas.openxmlformats.org/officeDocument/2006/relationships/oleObject" Target="../embeddings/oleObject5.bin"/><Relationship Id="rId11" Type="http://schemas.openxmlformats.org/officeDocument/2006/relationships/tags" Target="../tags/tag38.xml"/><Relationship Id="rId10" Type="http://schemas.openxmlformats.org/officeDocument/2006/relationships/image" Target="../media/image13.wmf"/><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tags" Target="../tags/tag41.xml"/><Relationship Id="rId7" Type="http://schemas.openxmlformats.org/officeDocument/2006/relationships/image" Target="../media/image18.wmf"/><Relationship Id="rId6" Type="http://schemas.openxmlformats.org/officeDocument/2006/relationships/oleObject" Target="../embeddings/oleObject7.bin"/><Relationship Id="rId5" Type="http://schemas.openxmlformats.org/officeDocument/2006/relationships/tags" Target="../tags/tag40.xml"/><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tags" Target="../tags/tag39.xml"/><Relationship Id="rId12" Type="http://schemas.openxmlformats.org/officeDocument/2006/relationships/vmlDrawing" Target="../drawings/vmlDrawing4.vml"/><Relationship Id="rId11" Type="http://schemas.openxmlformats.org/officeDocument/2006/relationships/slideLayout" Target="../slideLayouts/slideLayout1.xml"/><Relationship Id="rId10" Type="http://schemas.openxmlformats.org/officeDocument/2006/relationships/image" Target="../media/image19.wmf"/><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tags" Target="../tags/tag44.xml"/><Relationship Id="rId7" Type="http://schemas.openxmlformats.org/officeDocument/2006/relationships/image" Target="../media/image18.wmf"/><Relationship Id="rId6" Type="http://schemas.openxmlformats.org/officeDocument/2006/relationships/oleObject" Target="../embeddings/oleObject10.bin"/><Relationship Id="rId5" Type="http://schemas.openxmlformats.org/officeDocument/2006/relationships/tags" Target="../tags/tag43.xml"/><Relationship Id="rId4" Type="http://schemas.openxmlformats.org/officeDocument/2006/relationships/image" Target="../media/image13.wmf"/><Relationship Id="rId3" Type="http://schemas.openxmlformats.org/officeDocument/2006/relationships/oleObject" Target="../embeddings/oleObject9.bin"/><Relationship Id="rId20" Type="http://schemas.openxmlformats.org/officeDocument/2006/relationships/vmlDrawing" Target="../drawings/vmlDrawing5.vml"/><Relationship Id="rId2" Type="http://schemas.openxmlformats.org/officeDocument/2006/relationships/tags" Target="../tags/tag42.xml"/><Relationship Id="rId19" Type="http://schemas.openxmlformats.org/officeDocument/2006/relationships/slideLayout" Target="../slideLayouts/slideLayout1.xml"/><Relationship Id="rId18" Type="http://schemas.openxmlformats.org/officeDocument/2006/relationships/image" Target="../media/image23.png"/><Relationship Id="rId17" Type="http://schemas.openxmlformats.org/officeDocument/2006/relationships/tags" Target="../tags/tag47.xml"/><Relationship Id="rId16" Type="http://schemas.openxmlformats.org/officeDocument/2006/relationships/image" Target="../media/image22.wmf"/><Relationship Id="rId15" Type="http://schemas.openxmlformats.org/officeDocument/2006/relationships/oleObject" Target="../embeddings/oleObject13.bin"/><Relationship Id="rId14" Type="http://schemas.openxmlformats.org/officeDocument/2006/relationships/tags" Target="../tags/tag46.xml"/><Relationship Id="rId13" Type="http://schemas.openxmlformats.org/officeDocument/2006/relationships/image" Target="../media/image21.wmf"/><Relationship Id="rId12" Type="http://schemas.openxmlformats.org/officeDocument/2006/relationships/oleObject" Target="../embeddings/oleObject12.bin"/><Relationship Id="rId11" Type="http://schemas.openxmlformats.org/officeDocument/2006/relationships/tags" Target="../tags/tag45.xml"/><Relationship Id="rId10" Type="http://schemas.openxmlformats.org/officeDocument/2006/relationships/image" Target="../media/image19.wmf"/><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tags" Target="../tags/tag49.xml"/><Relationship Id="rId4" Type="http://schemas.openxmlformats.org/officeDocument/2006/relationships/image" Target="../media/image13.wmf"/><Relationship Id="rId3" Type="http://schemas.openxmlformats.org/officeDocument/2006/relationships/oleObject" Target="../embeddings/oleObject14.bin"/><Relationship Id="rId2" Type="http://schemas.openxmlformats.org/officeDocument/2006/relationships/tags" Target="../tags/tag48.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1.xml"/><Relationship Id="rId5" Type="http://schemas.openxmlformats.org/officeDocument/2006/relationships/image" Target="../media/image50.wmf"/><Relationship Id="rId4" Type="http://schemas.openxmlformats.org/officeDocument/2006/relationships/oleObject" Target="../embeddings/oleObject16.bin"/><Relationship Id="rId3" Type="http://schemas.openxmlformats.org/officeDocument/2006/relationships/image" Target="../media/image49.wmf"/><Relationship Id="rId2" Type="http://schemas.openxmlformats.org/officeDocument/2006/relationships/oleObject" Target="../embeddings/oleObject15.bin"/><Relationship Id="rId1" Type="http://schemas.openxmlformats.org/officeDocument/2006/relationships/image" Target="../media/image48.png"/></Relationships>
</file>

<file path=ppt/slides/_rels/slide51.x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oleObject" Target="../embeddings/oleObject20.bin"/><Relationship Id="rId7" Type="http://schemas.openxmlformats.org/officeDocument/2006/relationships/image" Target="../media/image54.wmf"/><Relationship Id="rId6" Type="http://schemas.openxmlformats.org/officeDocument/2006/relationships/oleObject" Target="../embeddings/oleObject19.bin"/><Relationship Id="rId5" Type="http://schemas.openxmlformats.org/officeDocument/2006/relationships/image" Target="../media/image53.wmf"/><Relationship Id="rId4" Type="http://schemas.openxmlformats.org/officeDocument/2006/relationships/oleObject" Target="../embeddings/oleObject18.bin"/><Relationship Id="rId3" Type="http://schemas.openxmlformats.org/officeDocument/2006/relationships/image" Target="../media/image52.wmf"/><Relationship Id="rId2" Type="http://schemas.openxmlformats.org/officeDocument/2006/relationships/oleObject" Target="../embeddings/oleObject17.bin"/><Relationship Id="rId16" Type="http://schemas.openxmlformats.org/officeDocument/2006/relationships/vmlDrawing" Target="../drawings/vmlDrawing8.vml"/><Relationship Id="rId15" Type="http://schemas.openxmlformats.org/officeDocument/2006/relationships/slideLayout" Target="../slideLayouts/slideLayout1.xml"/><Relationship Id="rId14" Type="http://schemas.openxmlformats.org/officeDocument/2006/relationships/oleObject" Target="../embeddings/oleObject23.bin"/><Relationship Id="rId13" Type="http://schemas.openxmlformats.org/officeDocument/2006/relationships/image" Target="../media/image57.wmf"/><Relationship Id="rId12" Type="http://schemas.openxmlformats.org/officeDocument/2006/relationships/oleObject" Target="../embeddings/oleObject22.bin"/><Relationship Id="rId11" Type="http://schemas.openxmlformats.org/officeDocument/2006/relationships/image" Target="../media/image56.wmf"/><Relationship Id="rId10" Type="http://schemas.openxmlformats.org/officeDocument/2006/relationships/oleObject" Target="../embeddings/oleObject21.bin"/><Relationship Id="rId1" Type="http://schemas.openxmlformats.org/officeDocument/2006/relationships/image" Target="../media/image5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8.png"/></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64.png"/><Relationship Id="rId7" Type="http://schemas.openxmlformats.org/officeDocument/2006/relationships/tags" Target="../tags/tag50.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 Id="rId3" Type="http://schemas.openxmlformats.org/officeDocument/2006/relationships/image" Target="../media/image60.wmf"/><Relationship Id="rId2" Type="http://schemas.openxmlformats.org/officeDocument/2006/relationships/oleObject" Target="../embeddings/oleObject24.bin"/><Relationship Id="rId10" Type="http://schemas.openxmlformats.org/officeDocument/2006/relationships/vmlDrawing" Target="../drawings/vmlDrawing9.vml"/><Relationship Id="rId1" Type="http://schemas.openxmlformats.org/officeDocument/2006/relationships/image" Target="../media/image5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microsoft.com/office/2007/relationships/diagramDrawing" Target="../diagrams/drawing1.xml"/><Relationship Id="rId7" Type="http://schemas.openxmlformats.org/officeDocument/2006/relationships/diagramColors" Target="../diagrams/colors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9087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030080"/>
            <a:ext cx="9152792"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1"/>
          <p:cNvSpPr txBox="1"/>
          <p:nvPr/>
        </p:nvSpPr>
        <p:spPr>
          <a:xfrm>
            <a:off x="318782" y="1887413"/>
            <a:ext cx="8556770" cy="132556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zh-CN" altLang="en-US" sz="6000" b="1" dirty="0" smtClean="0">
                <a:latin typeface="黑体" panose="02010609060101010101" pitchFamily="49" charset="-122"/>
                <a:ea typeface="黑体" panose="02010609060101010101" pitchFamily="49" charset="-122"/>
              </a:rPr>
              <a:t>机器学习</a:t>
            </a:r>
            <a:br>
              <a:rPr lang="en-US" altLang="zh-CN" dirty="0" smtClean="0">
                <a:latin typeface="黑体" panose="02010609060101010101" pitchFamily="49" charset="-122"/>
                <a:ea typeface="黑体" panose="02010609060101010101" pitchFamily="49" charset="-122"/>
              </a:rPr>
            </a:br>
            <a:endParaRPr lang="en-US" altLang="zh-CN" dirty="0" smtClean="0">
              <a:latin typeface="黑体" panose="02010609060101010101" pitchFamily="49" charset="-122"/>
              <a:ea typeface="黑体" panose="02010609060101010101" pitchFamily="49" charset="-122"/>
            </a:endParaRPr>
          </a:p>
          <a:p>
            <a:pPr algn="ctr">
              <a:spcAft>
                <a:spcPts val="600"/>
              </a:spcAft>
            </a:pPr>
            <a:br>
              <a:rPr lang="en-US" altLang="zh-CN" dirty="0" smtClean="0">
                <a:latin typeface="黑体" panose="02010609060101010101" pitchFamily="49" charset="-122"/>
                <a:ea typeface="黑体" panose="02010609060101010101" pitchFamily="49" charset="-122"/>
              </a:rPr>
            </a:br>
            <a:r>
              <a:rPr lang="zh-CN" altLang="en-US" sz="3200" dirty="0" smtClean="0">
                <a:latin typeface="黑体" panose="02010609060101010101" pitchFamily="49" charset="-122"/>
                <a:ea typeface="黑体" panose="02010609060101010101" pitchFamily="49" charset="-122"/>
              </a:rPr>
              <a:t>李成龙</a:t>
            </a:r>
            <a:br>
              <a:rPr lang="en-US" altLang="zh-CN" sz="800" dirty="0" smtClean="0">
                <a:latin typeface="黑体" panose="02010609060101010101" pitchFamily="49" charset="-122"/>
                <a:ea typeface="黑体" panose="02010609060101010101" pitchFamily="49" charset="-122"/>
              </a:rPr>
            </a:br>
            <a:br>
              <a:rPr lang="en-US" altLang="zh-CN"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安徽大学人工智能学院</a:t>
            </a:r>
            <a:endParaRPr lang="en-US" altLang="zh-CN" sz="2000" dirty="0" smtClean="0">
              <a:latin typeface="黑体" panose="02010609060101010101" pitchFamily="49" charset="-122"/>
              <a:ea typeface="黑体" panose="02010609060101010101" pitchFamily="49" charset="-122"/>
            </a:endParaRPr>
          </a:p>
          <a:p>
            <a:pPr algn="ctr">
              <a:spcAft>
                <a:spcPts val="600"/>
              </a:spcAft>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rPr>
              <a:t>子集搜索</a:t>
            </a:r>
            <a:endParaRPr lang="zh-CN" altLang="zh-CN" sz="2800" dirty="0">
              <a:latin typeface="黑体" panose="02010609060101010101" pitchFamily="49" charset="-122"/>
              <a:ea typeface="黑体" panose="02010609060101010101" pitchFamily="49" charset="-122"/>
              <a:cs typeface="+mn-ea"/>
            </a:endParaRPr>
          </a:p>
          <a:p>
            <a:pPr lvl="1" algn="l">
              <a:buClrTx/>
              <a:buSzTx/>
            </a:pPr>
            <a:r>
              <a:rPr lang="zh-CN" altLang="en-US" sz="2450" b="1" dirty="0" smtClean="0">
                <a:solidFill>
                  <a:schemeClr val="tx1"/>
                </a:solidFill>
                <a:sym typeface="+mn-ea"/>
              </a:rPr>
              <a:t>前向搜索</a:t>
            </a:r>
            <a:endParaRPr lang="zh-CN" altLang="en-US" sz="2450" b="1" dirty="0" smtClean="0">
              <a:solidFill>
                <a:schemeClr val="tx1"/>
              </a:solidFill>
              <a:sym typeface="+mn-ea"/>
            </a:endParaRPr>
          </a:p>
          <a:p>
            <a:pPr lvl="2" algn="l">
              <a:buClrTx/>
              <a:buSzTx/>
            </a:pPr>
            <a:r>
              <a:rPr lang="zh-CN" altLang="en-US" sz="2100" dirty="0" smtClean="0">
                <a:sym typeface="+mn-ea"/>
              </a:rPr>
              <a:t>最优子集初始为空集，特征集合初始时包括所有给定特征</a:t>
            </a:r>
            <a:endParaRPr lang="en-US" altLang="zh-CN" sz="2450" dirty="0">
              <a:latin typeface="黑体" panose="02010609060101010101" pitchFamily="49" charset="-122"/>
              <a:ea typeface="黑体" panose="02010609060101010101" pitchFamily="49" charset="-122"/>
              <a:cs typeface="+mn-ea"/>
            </a:endParaRPr>
          </a:p>
        </p:txBody>
      </p:sp>
      <p:sp>
        <p:nvSpPr>
          <p:cNvPr id="3" name="矩形 2"/>
          <p:cNvSpPr/>
          <p:nvPr>
            <p:custDataLst>
              <p:tags r:id="rId1"/>
            </p:custDataLst>
          </p:nvPr>
        </p:nvSpPr>
        <p:spPr>
          <a:xfrm>
            <a:off x="1102772" y="2734613"/>
            <a:ext cx="14926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t>特征集合</a:t>
            </a:r>
            <a:endParaRPr lang="zh-CN" altLang="en-US" b="1" dirty="0" smtClean="0"/>
          </a:p>
        </p:txBody>
      </p:sp>
      <mc:AlternateContent xmlns:mc="http://schemas.openxmlformats.org/markup-compatibility/2006">
        <mc:Choice xmlns:a14="http://schemas.microsoft.com/office/drawing/2010/main" Requires="a14">
          <p:sp>
            <p:nvSpPr>
              <p:cNvPr id="4" name="矩形 3"/>
              <p:cNvSpPr/>
              <p:nvPr>
                <p:custDataLst>
                  <p:tags r:id="rId2"/>
                </p:custDataLst>
              </p:nvPr>
            </p:nvSpPr>
            <p:spPr>
              <a:xfrm>
                <a:off x="1102772" y="3545734"/>
                <a:ext cx="149262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t>最优子</a:t>
                </a:r>
                <a:r>
                  <a:rPr lang="zh-CN" altLang="en-US" b="1" dirty="0"/>
                  <a:t>集</a:t>
                </a:r>
                <a14:m>
                  <m:oMath xmlns:m="http://schemas.openxmlformats.org/officeDocument/2006/math">
                    <m:r>
                      <a:rPr lang="en-US" altLang="zh-CN" b="1" i="1" smtClean="0">
                        <a:latin typeface="Cambria Math" panose="02040503050406030204" charset="0"/>
                      </a:rPr>
                      <m:t> </m:t>
                    </m:r>
                  </m:oMath>
                </a14:m>
                <a:endParaRPr lang="zh-CN" altLang="en-US" b="1" dirty="0"/>
              </a:p>
            </p:txBody>
          </p:sp>
        </mc:Choice>
        <mc:Fallback>
          <p:sp>
            <p:nvSpPr>
              <p:cNvPr id="4" name="矩形 3"/>
              <p:cNvSpPr>
                <a:spLocks noRot="1" noChangeAspect="1" noMove="1" noResize="1" noEditPoints="1" noAdjustHandles="1" noChangeArrowheads="1" noChangeShapeType="1" noTextEdit="1"/>
              </p:cNvSpPr>
              <p:nvPr>
                <p:custDataLst>
                  <p:tags r:id="rId3"/>
                </p:custDataLst>
              </p:nvPr>
            </p:nvSpPr>
            <p:spPr>
              <a:xfrm>
                <a:off x="1102772" y="3545734"/>
                <a:ext cx="1492621" cy="685800"/>
              </a:xfrm>
              <a:prstGeom prst="rect">
                <a:avLst/>
              </a:prstGeom>
              <a:blipFill rotWithShape="1">
                <a:blip r:embed="rId4"/>
                <a:stretch>
                  <a:fillRect l="-878" t="-1929" r="-841" b="-1775"/>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5" name="矩形 4"/>
          <p:cNvSpPr/>
          <p:nvPr>
            <p:custDataLst>
              <p:tags r:id="rId5"/>
            </p:custDataLst>
          </p:nvPr>
        </p:nvSpPr>
        <p:spPr>
          <a:xfrm>
            <a:off x="1008644" y="2627038"/>
            <a:ext cx="1707774" cy="1707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mc:AlternateContent xmlns:mc="http://schemas.openxmlformats.org/markup-compatibility/2006">
        <mc:Choice xmlns:a14="http://schemas.microsoft.com/office/drawing/2010/main" Requires="a14">
          <p:sp>
            <p:nvSpPr>
              <p:cNvPr id="6" name="矩形 5"/>
              <p:cNvSpPr/>
              <p:nvPr>
                <p:custDataLst>
                  <p:tags r:id="rId6"/>
                </p:custDataLst>
              </p:nvPr>
            </p:nvSpPr>
            <p:spPr>
              <a:xfrm>
                <a:off x="6607102" y="2748061"/>
                <a:ext cx="191807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t>特征集合 </a:t>
                </a:r>
                <a:r>
                  <a:rPr lang="en-US" altLang="zh-CN" b="1" dirty="0" smtClean="0"/>
                  <a:t>- {</a:t>
                </a:r>
                <a14:m>
                  <m:oMath xmlns:m="http://schemas.openxmlformats.org/officeDocument/2006/math">
                    <m:sSub>
                      <m:sSubPr>
                        <m:ctrlPr>
                          <a:rPr lang="en-US" altLang="zh-CN" b="1" i="1">
                            <a:latin typeface="Cambria Math" panose="02040503050406030204" charset="0"/>
                          </a:rPr>
                        </m:ctrlPr>
                      </m:sSubPr>
                      <m:e>
                        <m:r>
                          <a:rPr lang="en-US" altLang="zh-CN" b="1" i="1">
                            <a:latin typeface="Cambria Math" panose="02040503050406030204" charset="0"/>
                          </a:rPr>
                          <m:t>𝒂</m:t>
                        </m:r>
                      </m:e>
                      <m:sub>
                        <m:r>
                          <a:rPr lang="en-US" altLang="zh-CN" b="1" i="1">
                            <a:latin typeface="Cambria Math" panose="02040503050406030204" charset="0"/>
                          </a:rPr>
                          <m:t>𝒊</m:t>
                        </m:r>
                      </m:sub>
                    </m:sSub>
                  </m:oMath>
                </a14:m>
                <a:r>
                  <a:rPr lang="en-US" altLang="zh-CN" b="1" dirty="0" smtClean="0"/>
                  <a:t>} </a:t>
                </a:r>
                <a:endParaRPr lang="en-US" altLang="zh-CN" b="1" dirty="0" smtClean="0"/>
              </a:p>
            </p:txBody>
          </p:sp>
        </mc:Choice>
        <mc:Fallback>
          <p:sp>
            <p:nvSpPr>
              <p:cNvPr id="6" name="矩形 5"/>
              <p:cNvSpPr>
                <a:spLocks noRot="1" noChangeAspect="1" noMove="1" noResize="1" noEditPoints="1" noAdjustHandles="1" noChangeArrowheads="1" noChangeShapeType="1" noTextEdit="1"/>
              </p:cNvSpPr>
              <p:nvPr>
                <p:custDataLst>
                  <p:tags r:id="rId7"/>
                </p:custDataLst>
              </p:nvPr>
            </p:nvSpPr>
            <p:spPr>
              <a:xfrm>
                <a:off x="6607102" y="2748061"/>
                <a:ext cx="1918074" cy="685800"/>
              </a:xfrm>
              <a:prstGeom prst="rect">
                <a:avLst/>
              </a:prstGeom>
              <a:blipFill rotWithShape="1">
                <a:blip r:embed="rId8"/>
                <a:stretch>
                  <a:fillRect l="-691" t="-1913" r="-646" b="-1791"/>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custDataLst>
                  <p:tags r:id="rId9"/>
                </p:custDataLst>
              </p:nvPr>
            </p:nvSpPr>
            <p:spPr>
              <a:xfrm>
                <a:off x="6607102" y="3559182"/>
                <a:ext cx="1918074"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t>最优子集 </a:t>
                </a:r>
                <a:r>
                  <a:rPr lang="en-US" altLang="zh-CN" b="1" dirty="0"/>
                  <a:t>+</a:t>
                </a:r>
                <a:r>
                  <a:rPr lang="en-US" altLang="zh-CN" b="1" dirty="0" smtClean="0"/>
                  <a:t> </a:t>
                </a:r>
                <a:r>
                  <a:rPr lang="en-US" altLang="zh-CN" b="1" dirty="0"/>
                  <a:t>{</a:t>
                </a:r>
                <a14:m>
                  <m:oMath xmlns:m="http://schemas.openxmlformats.org/officeDocument/2006/math">
                    <m:sSub>
                      <m:sSubPr>
                        <m:ctrlPr>
                          <a:rPr lang="en-US" altLang="zh-CN" b="1" i="1">
                            <a:latin typeface="Cambria Math" panose="02040503050406030204" charset="0"/>
                          </a:rPr>
                        </m:ctrlPr>
                      </m:sSubPr>
                      <m:e>
                        <m:r>
                          <a:rPr lang="en-US" altLang="zh-CN" b="1" i="1">
                            <a:latin typeface="Cambria Math" panose="02040503050406030204" charset="0"/>
                          </a:rPr>
                          <m:t>𝒂</m:t>
                        </m:r>
                      </m:e>
                      <m:sub>
                        <m:r>
                          <a:rPr lang="en-US" altLang="zh-CN" b="1" i="1">
                            <a:latin typeface="Cambria Math" panose="02040503050406030204" charset="0"/>
                          </a:rPr>
                          <m:t>𝒊</m:t>
                        </m:r>
                      </m:sub>
                    </m:sSub>
                  </m:oMath>
                </a14:m>
                <a:r>
                  <a:rPr lang="en-US" altLang="zh-CN" b="1" dirty="0" smtClean="0"/>
                  <a:t>}</a:t>
                </a:r>
                <a:endParaRPr lang="zh-CN" altLang="en-US" b="1" dirty="0"/>
              </a:p>
            </p:txBody>
          </p:sp>
        </mc:Choice>
        <mc:Fallback>
          <p:sp>
            <p:nvSpPr>
              <p:cNvPr id="7" name="矩形 6"/>
              <p:cNvSpPr>
                <a:spLocks noRot="1" noChangeAspect="1" noMove="1" noResize="1" noEditPoints="1" noAdjustHandles="1" noChangeArrowheads="1" noChangeShapeType="1" noTextEdit="1"/>
              </p:cNvSpPr>
              <p:nvPr>
                <p:custDataLst>
                  <p:tags r:id="rId10"/>
                </p:custDataLst>
              </p:nvPr>
            </p:nvSpPr>
            <p:spPr>
              <a:xfrm>
                <a:off x="6607102" y="3559182"/>
                <a:ext cx="1918074" cy="685800"/>
              </a:xfrm>
              <a:prstGeom prst="rect">
                <a:avLst/>
              </a:prstGeom>
              <a:blipFill rotWithShape="1">
                <a:blip r:embed="rId11"/>
                <a:stretch>
                  <a:fillRect l="-691" t="-1853" r="-646" b="-1851"/>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8" name="矩形 7"/>
          <p:cNvSpPr/>
          <p:nvPr>
            <p:custDataLst>
              <p:tags r:id="rId12"/>
            </p:custDataLst>
          </p:nvPr>
        </p:nvSpPr>
        <p:spPr>
          <a:xfrm>
            <a:off x="6512972" y="2640486"/>
            <a:ext cx="2077941" cy="17077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p>
        </p:txBody>
      </p:sp>
      <p:cxnSp>
        <p:nvCxnSpPr>
          <p:cNvPr id="9" name="直接箭头连接符 8"/>
          <p:cNvCxnSpPr>
            <a:stCxn id="5" idx="3"/>
            <a:endCxn id="8" idx="1"/>
          </p:cNvCxnSpPr>
          <p:nvPr>
            <p:custDataLst>
              <p:tags r:id="rId13"/>
            </p:custDataLst>
          </p:nvPr>
        </p:nvCxnSpPr>
        <p:spPr>
          <a:xfrm>
            <a:off x="2716418" y="3480926"/>
            <a:ext cx="3796554" cy="13448"/>
          </a:xfrm>
          <a:prstGeom prst="straightConnector1">
            <a:avLst/>
          </a:prstGeom>
          <a:ln w="25400">
            <a:headEnd type="none"/>
            <a:tailEnd type="arrow" w="lg"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文本框 9"/>
              <p:cNvSpPr txBox="1"/>
              <p:nvPr>
                <p:custDataLst>
                  <p:tags r:id="rId14"/>
                </p:custDataLst>
              </p:nvPr>
            </p:nvSpPr>
            <p:spPr>
              <a:xfrm>
                <a:off x="3043632" y="2983102"/>
                <a:ext cx="3898907" cy="368300"/>
              </a:xfrm>
              <a:prstGeom prst="rect">
                <a:avLst/>
              </a:prstGeom>
              <a:noFill/>
            </p:spPr>
            <p:txBody>
              <a:bodyPr wrap="square" rtlCol="0">
                <a:spAutoFit/>
              </a:bodyPr>
              <a:p>
                <a:r>
                  <a:rPr lang="zh-CN" altLang="en-US" b="1" dirty="0" smtClean="0"/>
                  <a:t>从特征集合中选出最优特征</a:t>
                </a:r>
                <a14:m>
                  <m:oMath xmlns:m="http://schemas.openxmlformats.org/officeDocument/2006/math">
                    <m:sSub>
                      <m:sSubPr>
                        <m:ctrlPr>
                          <a:rPr lang="en-US" altLang="zh-CN" b="1" i="1" smtClean="0">
                            <a:latin typeface="Cambria Math" panose="02040503050406030204" charset="0"/>
                          </a:rPr>
                        </m:ctrlPr>
                      </m:sSubPr>
                      <m:e>
                        <m:r>
                          <a:rPr lang="en-US" altLang="zh-CN" b="1" i="1" smtClean="0">
                            <a:latin typeface="Cambria Math" panose="02040503050406030204" charset="0"/>
                          </a:rPr>
                          <m:t>𝒂</m:t>
                        </m:r>
                      </m:e>
                      <m:sub>
                        <m:r>
                          <a:rPr lang="en-US" altLang="zh-CN" b="1" i="1" smtClean="0">
                            <a:latin typeface="Cambria Math" panose="02040503050406030204" charset="0"/>
                          </a:rPr>
                          <m:t>𝒊</m:t>
                        </m:r>
                      </m:sub>
                    </m:sSub>
                  </m:oMath>
                </a14:m>
                <a:endParaRPr lang="zh-CN" altLang="en-US" b="1" baseline="-25000" dirty="0"/>
              </a:p>
            </p:txBody>
          </p:sp>
        </mc:Choice>
        <mc:Fallback>
          <p:sp>
            <p:nvSpPr>
              <p:cNvPr id="10" name="文本框 9"/>
              <p:cNvSpPr txBox="1">
                <a:spLocks noRot="1" noChangeAspect="1" noMove="1" noResize="1" noEditPoints="1" noAdjustHandles="1" noChangeArrowheads="1" noChangeShapeType="1" noTextEdit="1"/>
              </p:cNvSpPr>
              <p:nvPr>
                <p:custDataLst>
                  <p:tags r:id="rId15"/>
                </p:custDataLst>
              </p:nvPr>
            </p:nvSpPr>
            <p:spPr>
              <a:xfrm>
                <a:off x="3043632" y="2983102"/>
                <a:ext cx="3898907" cy="368300"/>
              </a:xfrm>
              <a:prstGeom prst="rect">
                <a:avLst/>
              </a:prstGeom>
              <a:blipFill rotWithShape="1">
                <a:blip r:embed="rId16"/>
                <a:stretch>
                  <a:fillRect l="-2" t="-138" r="2" b="138"/>
                </a:stretch>
              </a:blipFill>
            </p:spPr>
            <p:txBody>
              <a:bodyPr/>
              <a:lstStyle/>
              <a:p>
                <a:r>
                  <a:rPr lang="zh-CN" altLang="en-US">
                    <a:noFill/>
                  </a:rPr>
                  <a:t> </a:t>
                </a:r>
              </a:p>
            </p:txBody>
          </p:sp>
        </mc:Fallback>
      </mc:AlternateContent>
      <p:sp>
        <p:nvSpPr>
          <p:cNvPr id="12" name="流程图: 决策 11"/>
          <p:cNvSpPr/>
          <p:nvPr>
            <p:custDataLst>
              <p:tags r:id="rId17"/>
            </p:custDataLst>
          </p:nvPr>
        </p:nvSpPr>
        <p:spPr>
          <a:xfrm>
            <a:off x="3052593" y="4321367"/>
            <a:ext cx="3133165" cy="126629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b="1" dirty="0" smtClean="0">
                <a:solidFill>
                  <a:schemeClr val="bg1"/>
                </a:solidFill>
                <a:latin typeface="+mj-ea"/>
              </a:rPr>
              <a:t>当前</a:t>
            </a:r>
            <a:r>
              <a:rPr lang="zh-CN" altLang="en-US" b="1" dirty="0">
                <a:solidFill>
                  <a:schemeClr val="bg1"/>
                </a:solidFill>
                <a:latin typeface="+mj-ea"/>
              </a:rPr>
              <a:t>最优</a:t>
            </a:r>
            <a:r>
              <a:rPr lang="zh-CN" altLang="en-US" b="1" dirty="0" smtClean="0">
                <a:solidFill>
                  <a:schemeClr val="bg1"/>
                </a:solidFill>
                <a:latin typeface="+mj-ea"/>
              </a:rPr>
              <a:t>子集优于</a:t>
            </a:r>
            <a:r>
              <a:rPr lang="zh-CN" altLang="en-US" b="1" dirty="0">
                <a:solidFill>
                  <a:schemeClr val="bg1"/>
                </a:solidFill>
                <a:latin typeface="+mj-ea"/>
              </a:rPr>
              <a:t>上一轮最优</a:t>
            </a:r>
            <a:r>
              <a:rPr lang="zh-CN" altLang="en-US" b="1" dirty="0" smtClean="0">
                <a:solidFill>
                  <a:schemeClr val="bg1"/>
                </a:solidFill>
                <a:latin typeface="+mj-ea"/>
              </a:rPr>
              <a:t>子集？</a:t>
            </a:r>
            <a:endParaRPr lang="zh-CN" altLang="en-US" b="1" dirty="0">
              <a:solidFill>
                <a:schemeClr val="bg1"/>
              </a:solidFill>
              <a:latin typeface="+mj-ea"/>
            </a:endParaRPr>
          </a:p>
        </p:txBody>
      </p:sp>
      <p:cxnSp>
        <p:nvCxnSpPr>
          <p:cNvPr id="13" name="肘形连接符 12"/>
          <p:cNvCxnSpPr>
            <a:stCxn id="12" idx="1"/>
            <a:endCxn id="5" idx="2"/>
          </p:cNvCxnSpPr>
          <p:nvPr>
            <p:custDataLst>
              <p:tags r:id="rId18"/>
            </p:custDataLst>
          </p:nvPr>
        </p:nvCxnSpPr>
        <p:spPr>
          <a:xfrm rot="10800000">
            <a:off x="1862531" y="4334814"/>
            <a:ext cx="1190062" cy="619702"/>
          </a:xfrm>
          <a:prstGeom prst="bentConnector2">
            <a:avLst/>
          </a:prstGeom>
          <a:ln w="25400">
            <a:tailEnd type="arrow" w="lg" len="med"/>
          </a:ln>
        </p:spPr>
        <p:style>
          <a:lnRef idx="1">
            <a:schemeClr val="dk1"/>
          </a:lnRef>
          <a:fillRef idx="0">
            <a:schemeClr val="dk1"/>
          </a:fillRef>
          <a:effectRef idx="0">
            <a:schemeClr val="dk1"/>
          </a:effectRef>
          <a:fontRef idx="minor">
            <a:schemeClr val="tx1"/>
          </a:fontRef>
        </p:style>
      </p:cxnSp>
      <p:cxnSp>
        <p:nvCxnSpPr>
          <p:cNvPr id="14" name="肘形连接符 13"/>
          <p:cNvCxnSpPr>
            <a:stCxn id="8" idx="2"/>
            <a:endCxn id="12" idx="3"/>
          </p:cNvCxnSpPr>
          <p:nvPr>
            <p:custDataLst>
              <p:tags r:id="rId19"/>
            </p:custDataLst>
          </p:nvPr>
        </p:nvCxnSpPr>
        <p:spPr>
          <a:xfrm rot="5400000">
            <a:off x="6565724" y="3968297"/>
            <a:ext cx="606254" cy="1366185"/>
          </a:xfrm>
          <a:prstGeom prst="bentConnector2">
            <a:avLst/>
          </a:prstGeom>
          <a:ln w="25400">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20"/>
            </p:custDataLst>
          </p:nvPr>
        </p:nvSpPr>
        <p:spPr>
          <a:xfrm>
            <a:off x="1882099" y="4500240"/>
            <a:ext cx="296436" cy="368300"/>
          </a:xfrm>
          <a:prstGeom prst="rect">
            <a:avLst/>
          </a:prstGeom>
          <a:noFill/>
        </p:spPr>
        <p:txBody>
          <a:bodyPr wrap="square" rtlCol="0">
            <a:spAutoFit/>
          </a:bodyPr>
          <a:p>
            <a:r>
              <a:rPr lang="en-US" altLang="zh-CN" b="1" dirty="0" smtClean="0"/>
              <a:t>Y</a:t>
            </a:r>
            <a:endParaRPr lang="en-US" altLang="zh-CN" b="1" baseline="-25000" dirty="0" smtClean="0"/>
          </a:p>
        </p:txBody>
      </p:sp>
      <p:sp>
        <p:nvSpPr>
          <p:cNvPr id="16" name="文本框 15"/>
          <p:cNvSpPr txBox="1"/>
          <p:nvPr>
            <p:custDataLst>
              <p:tags r:id="rId21"/>
            </p:custDataLst>
          </p:nvPr>
        </p:nvSpPr>
        <p:spPr>
          <a:xfrm>
            <a:off x="4132240" y="5631828"/>
            <a:ext cx="296436" cy="368300"/>
          </a:xfrm>
          <a:prstGeom prst="rect">
            <a:avLst/>
          </a:prstGeom>
          <a:noFill/>
        </p:spPr>
        <p:txBody>
          <a:bodyPr wrap="square" rtlCol="0">
            <a:spAutoFit/>
          </a:bodyPr>
          <a:p>
            <a:r>
              <a:rPr lang="en-US" altLang="zh-CN" b="1" dirty="0" smtClean="0"/>
              <a:t>N</a:t>
            </a:r>
            <a:endParaRPr lang="en-US" altLang="zh-CN" b="1" baseline="-25000" dirty="0" smtClean="0"/>
          </a:p>
        </p:txBody>
      </p:sp>
      <p:cxnSp>
        <p:nvCxnSpPr>
          <p:cNvPr id="17" name="直接箭头连接符 16"/>
          <p:cNvCxnSpPr>
            <a:stCxn id="12" idx="2"/>
          </p:cNvCxnSpPr>
          <p:nvPr>
            <p:custDataLst>
              <p:tags r:id="rId22"/>
            </p:custDataLst>
          </p:nvPr>
        </p:nvCxnSpPr>
        <p:spPr>
          <a:xfrm>
            <a:off x="4619176" y="5587664"/>
            <a:ext cx="10906" cy="457661"/>
          </a:xfrm>
          <a:prstGeom prst="straightConnector1">
            <a:avLst/>
          </a:prstGeom>
          <a:ln w="25400">
            <a:tailEnd type="arrow" w="lg" len="med"/>
          </a:ln>
        </p:spPr>
        <p:style>
          <a:lnRef idx="1">
            <a:schemeClr val="dk1"/>
          </a:lnRef>
          <a:fillRef idx="0">
            <a:schemeClr val="dk1"/>
          </a:fillRef>
          <a:effectRef idx="0">
            <a:schemeClr val="dk1"/>
          </a:effectRef>
          <a:fontRef idx="minor">
            <a:schemeClr val="tx1"/>
          </a:fontRef>
        </p:style>
      </p:cxnSp>
      <p:sp>
        <p:nvSpPr>
          <p:cNvPr id="21" name="圆角矩形 20"/>
          <p:cNvSpPr/>
          <p:nvPr>
            <p:custDataLst>
              <p:tags r:id="rId23"/>
            </p:custDataLst>
          </p:nvPr>
        </p:nvSpPr>
        <p:spPr>
          <a:xfrm>
            <a:off x="3872865" y="6045325"/>
            <a:ext cx="1506070" cy="669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dirty="0" smtClean="0"/>
              <a:t>结束</a:t>
            </a:r>
            <a:endParaRPr lang="zh-CN" alt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rPr>
              <a:t>子集评价</a:t>
            </a:r>
            <a:endParaRPr lang="zh-CN" altLang="zh-CN" sz="2800" dirty="0">
              <a:latin typeface="黑体" panose="02010609060101010101" pitchFamily="49" charset="-122"/>
              <a:ea typeface="黑体" panose="02010609060101010101" pitchFamily="49" charset="-122"/>
              <a:cs typeface="+mn-ea"/>
            </a:endParaRPr>
          </a:p>
          <a:p>
            <a:pPr lvl="1" algn="l">
              <a:buClrTx/>
              <a:buSzTx/>
            </a:pPr>
            <a:r>
              <a:rPr lang="zh-CN" altLang="en-US" sz="2450" dirty="0" smtClean="0">
                <a:sym typeface="+mn-ea"/>
              </a:rPr>
              <a:t>特征子集确定了对数据集的一个划分</a:t>
            </a:r>
            <a:endParaRPr lang="zh-CN" altLang="en-US" sz="2450" dirty="0" smtClean="0">
              <a:sym typeface="+mn-ea"/>
            </a:endParaRPr>
          </a:p>
          <a:p>
            <a:pPr lvl="2" algn="l">
              <a:buClrTx/>
              <a:buSzTx/>
            </a:pPr>
            <a:r>
              <a:rPr lang="zh-CN" altLang="en-US" sz="2100" dirty="0" smtClean="0">
                <a:sym typeface="+mn-ea"/>
              </a:rPr>
              <a:t>每个划分区域对应着特征</a:t>
            </a:r>
            <a:r>
              <a:rPr lang="zh-CN" altLang="en-US" sz="2100" dirty="0">
                <a:sym typeface="+mn-ea"/>
              </a:rPr>
              <a:t>子集</a:t>
            </a:r>
            <a:r>
              <a:rPr lang="zh-CN" altLang="en-US" sz="2100" dirty="0" smtClean="0">
                <a:sym typeface="+mn-ea"/>
              </a:rPr>
              <a:t>的某种取值</a:t>
            </a:r>
            <a:endParaRPr lang="zh-CN" altLang="en-US" sz="2100" dirty="0" smtClean="0">
              <a:sym typeface="+mn-ea"/>
            </a:endParaRPr>
          </a:p>
          <a:p>
            <a:pPr lvl="1" algn="l">
              <a:buClrTx/>
              <a:buSzTx/>
            </a:pPr>
            <a:r>
              <a:rPr lang="zh-CN" altLang="en-US" sz="2450" dirty="0" smtClean="0">
                <a:sym typeface="+mn-ea"/>
              </a:rPr>
              <a:t>样本标记对应着对</a:t>
            </a:r>
            <a:r>
              <a:rPr lang="zh-CN" altLang="en-US" sz="2450" dirty="0">
                <a:sym typeface="+mn-ea"/>
              </a:rPr>
              <a:t>数据</a:t>
            </a:r>
            <a:r>
              <a:rPr lang="zh-CN" altLang="en-US" sz="2450" dirty="0" smtClean="0">
                <a:sym typeface="+mn-ea"/>
              </a:rPr>
              <a:t>集的真实划分</a:t>
            </a:r>
            <a:endParaRPr lang="zh-CN" altLang="en-US" sz="2450" dirty="0" smtClean="0">
              <a:solidFill>
                <a:srgbClr val="0000FF"/>
              </a:solidFill>
              <a:sym typeface="+mn-ea"/>
            </a:endParaRPr>
          </a:p>
          <a:p>
            <a:pPr lvl="1" algn="l">
              <a:buClrTx/>
              <a:buSzTx/>
            </a:pPr>
            <a:endParaRPr lang="en-US" altLang="zh-CN" sz="2450" dirty="0">
              <a:latin typeface="黑体" panose="02010609060101010101" pitchFamily="49" charset="-122"/>
              <a:ea typeface="黑体" panose="02010609060101010101" pitchFamily="49" charset="-122"/>
              <a:cs typeface="+mn-ea"/>
            </a:endParaRPr>
          </a:p>
        </p:txBody>
      </p:sp>
      <p:sp>
        <p:nvSpPr>
          <p:cNvPr id="10" name="文本框 9"/>
          <p:cNvSpPr txBox="1"/>
          <p:nvPr>
            <p:custDataLst>
              <p:tags r:id="rId1"/>
            </p:custDataLst>
          </p:nvPr>
        </p:nvSpPr>
        <p:spPr>
          <a:xfrm>
            <a:off x="1188085" y="3501390"/>
            <a:ext cx="6598920" cy="1383665"/>
          </a:xfrm>
          <a:prstGeom prst="rect">
            <a:avLst/>
          </a:prstGeom>
          <a:noFill/>
        </p:spPr>
        <p:txBody>
          <a:bodyPr wrap="square" rtlCol="0">
            <a:spAutoFit/>
          </a:bodyPr>
          <a:p>
            <a:pPr algn="just"/>
            <a:r>
              <a:rPr lang="zh-CN" altLang="en-US" sz="2800" dirty="0" smtClean="0">
                <a:solidFill>
                  <a:srgbClr val="C00000"/>
                </a:solidFill>
                <a:latin typeface="微软雅黑" panose="020B0503020204020204" charset="-122"/>
                <a:ea typeface="微软雅黑" panose="020B0503020204020204" charset="-122"/>
              </a:rPr>
              <a:t>通过估算这两个划分的差异，就能对</a:t>
            </a:r>
            <a:r>
              <a:rPr lang="zh-CN" altLang="en-US" sz="2800" dirty="0">
                <a:solidFill>
                  <a:srgbClr val="C00000"/>
                </a:solidFill>
                <a:latin typeface="微软雅黑" panose="020B0503020204020204" charset="-122"/>
                <a:ea typeface="微软雅黑" panose="020B0503020204020204" charset="-122"/>
              </a:rPr>
              <a:t>特征</a:t>
            </a:r>
            <a:r>
              <a:rPr lang="zh-CN" altLang="en-US" sz="2800" dirty="0" smtClean="0">
                <a:solidFill>
                  <a:srgbClr val="C00000"/>
                </a:solidFill>
                <a:latin typeface="微软雅黑" panose="020B0503020204020204" charset="-122"/>
                <a:ea typeface="微软雅黑" panose="020B0503020204020204" charset="-122"/>
              </a:rPr>
              <a:t>子集进行评价；与样本标记对应的划分的差异越小，则说明当前特征子集越好</a:t>
            </a:r>
            <a:endParaRPr lang="zh-CN" altLang="en-US" sz="2800" dirty="0" smtClean="0">
              <a:solidFill>
                <a:srgbClr val="C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rPr>
                  <a:t>子集评价</a:t>
                </a:r>
                <a:endParaRPr lang="zh-CN" altLang="zh-CN" sz="2800" dirty="0">
                  <a:latin typeface="黑体" panose="02010609060101010101" pitchFamily="49" charset="-122"/>
                  <a:ea typeface="黑体" panose="02010609060101010101" pitchFamily="49" charset="-122"/>
                  <a:cs typeface="+mn-ea"/>
                </a:endParaRPr>
              </a:p>
              <a:p>
                <a:pPr lvl="1" algn="l">
                  <a:buClrTx/>
                  <a:buSzTx/>
                </a:pPr>
                <a:r>
                  <a:rPr lang="zh-CN" altLang="en-US" sz="2450" dirty="0" smtClean="0">
                    <a:sym typeface="+mn-ea"/>
                  </a:rPr>
                  <a:t>用信息熵进行子集</a:t>
                </a:r>
                <a:r>
                  <a:rPr lang="zh-CN" altLang="en-US" sz="2450" dirty="0">
                    <a:sym typeface="+mn-ea"/>
                  </a:rPr>
                  <a:t>评价</a:t>
                </a:r>
                <a:endParaRPr lang="zh-CN" altLang="en-US" sz="2450" dirty="0" smtClean="0">
                  <a:sym typeface="+mn-ea"/>
                </a:endParaRPr>
              </a:p>
              <a:p>
                <a:pPr marL="914400" lvl="2" indent="0" algn="l">
                  <a:buClrTx/>
                  <a:buSzTx/>
                </a:pPr>
                <a:r>
                  <a:rPr lang="en-US" altLang="zh-CN" sz="2100" dirty="0" smtClean="0">
                    <a:sym typeface="+mn-ea"/>
                  </a:rPr>
                  <a:t> </a:t>
                </a:r>
                <a:r>
                  <a:rPr lang="zh-CN" altLang="en-US" sz="2100" dirty="0" smtClean="0">
                    <a:sym typeface="+mn-ea"/>
                  </a:rPr>
                  <a:t>特征子集</a:t>
                </a:r>
                <a14:m>
                  <m:oMath xmlns:m="http://schemas.openxmlformats.org/officeDocument/2006/math">
                    <m:r>
                      <a:rPr lang="en-US" altLang="zh-CN" sz="2100" b="0" i="1" smtClean="0">
                        <a:latin typeface="Cambria Math" panose="02040503050406030204" charset="0"/>
                      </a:rPr>
                      <m:t>𝐴</m:t>
                    </m:r>
                  </m:oMath>
                </a14:m>
                <a:r>
                  <a:rPr lang="zh-CN" altLang="en-US" sz="2100" dirty="0" smtClean="0">
                    <a:sym typeface="+mn-ea"/>
                  </a:rPr>
                  <a:t>确定了对数据集</a:t>
                </a:r>
                <a14:m>
                  <m:oMath xmlns:m="http://schemas.openxmlformats.org/officeDocument/2006/math">
                    <m:r>
                      <a:rPr lang="en-US" altLang="zh-CN" sz="2100" b="0" i="1" smtClean="0">
                        <a:latin typeface="Cambria Math" panose="02040503050406030204" charset="0"/>
                      </a:rPr>
                      <m:t>𝐷</m:t>
                    </m:r>
                  </m:oMath>
                </a14:m>
                <a:r>
                  <a:rPr lang="zh-CN" altLang="en-US" sz="2100" dirty="0" smtClean="0">
                    <a:sym typeface="+mn-ea"/>
                  </a:rPr>
                  <a:t>的一个划分：</a:t>
                </a:r>
                <a:r>
                  <a:rPr lang="en-US" altLang="zh-CN" sz="2100" dirty="0" smtClean="0">
                    <a:sym typeface="+mn-ea"/>
                  </a:rPr>
                  <a:t> </a:t>
                </a:r>
                <a14:m>
                  <m:oMath xmlns:m="http://schemas.openxmlformats.org/officeDocument/2006/math">
                    <m:r>
                      <a:rPr lang="en-US" altLang="zh-CN" sz="2100" b="0" i="1" smtClean="0">
                        <a:latin typeface="Cambria Math" panose="02040503050406030204" charset="0"/>
                      </a:rPr>
                      <m:t>𝐴</m:t>
                    </m:r>
                  </m:oMath>
                </a14:m>
                <a:r>
                  <a:rPr lang="zh-CN" altLang="en-US" sz="2100" dirty="0" smtClean="0">
                    <a:sym typeface="+mn-ea"/>
                  </a:rPr>
                  <a:t>上的取值将</a:t>
                </a:r>
                <a:r>
                  <a:rPr lang="zh-CN" altLang="en-US" sz="2100" dirty="0">
                    <a:sym typeface="+mn-ea"/>
                  </a:rPr>
                  <a:t>数据</a:t>
                </a:r>
                <a:r>
                  <a:rPr lang="zh-CN" altLang="en-US" sz="2100" dirty="0" smtClean="0">
                    <a:sym typeface="+mn-ea"/>
                  </a:rPr>
                  <a:t>集</a:t>
                </a:r>
                <a14:m>
                  <m:oMath xmlns:m="http://schemas.openxmlformats.org/officeDocument/2006/math">
                    <m:r>
                      <a:rPr lang="en-US" altLang="zh-CN" sz="2100" b="0" i="1" smtClean="0">
                        <a:latin typeface="Cambria Math" panose="02040503050406030204" charset="0"/>
                      </a:rPr>
                      <m:t>𝐷</m:t>
                    </m:r>
                  </m:oMath>
                </a14:m>
                <a:r>
                  <a:rPr lang="zh-CN" altLang="en-US" sz="2100" dirty="0" smtClean="0">
                    <a:sym typeface="+mn-ea"/>
                  </a:rPr>
                  <a:t>分为</a:t>
                </a:r>
                <a14:m>
                  <m:oMath xmlns:m="http://schemas.openxmlformats.org/officeDocument/2006/math">
                    <m:r>
                      <a:rPr lang="en-US" altLang="zh-CN" sz="2100" b="0" i="1" smtClean="0">
                        <a:latin typeface="Cambria Math" panose="02040503050406030204" charset="0"/>
                      </a:rPr>
                      <m:t>𝑉</m:t>
                    </m:r>
                  </m:oMath>
                </a14:m>
                <a:r>
                  <a:rPr lang="zh-CN" altLang="en-US" sz="2100" dirty="0" smtClean="0">
                    <a:sym typeface="+mn-ea"/>
                  </a:rPr>
                  <a:t>份</a:t>
                </a:r>
                <a:r>
                  <a:rPr lang="zh-CN" altLang="en-US" sz="2100" dirty="0">
                    <a:sym typeface="+mn-ea"/>
                  </a:rPr>
                  <a:t>，每一份用</a:t>
                </a:r>
                <a14:m>
                  <m:oMath xmlns:m="http://schemas.openxmlformats.org/officeDocument/2006/math">
                    <m:sSup>
                      <m:sSupPr>
                        <m:ctrlPr>
                          <a:rPr lang="en-US" altLang="zh-CN" sz="2100" i="1">
                            <a:latin typeface="Cambria Math" panose="02040503050406030204" charset="0"/>
                          </a:rPr>
                        </m:ctrlPr>
                      </m:sSupPr>
                      <m:e>
                        <m:r>
                          <a:rPr lang="en-US" altLang="zh-CN" sz="2100" i="1">
                            <a:latin typeface="Cambria Math" panose="02040503050406030204" charset="0"/>
                          </a:rPr>
                          <m:t>𝐷</m:t>
                        </m:r>
                      </m:e>
                      <m:sup>
                        <m:r>
                          <a:rPr lang="en-US" altLang="zh-CN" sz="2100" i="1">
                            <a:latin typeface="Cambria Math" panose="02040503050406030204" charset="0"/>
                          </a:rPr>
                          <m:t>𝑣</m:t>
                        </m:r>
                      </m:sup>
                    </m:sSup>
                  </m:oMath>
                </a14:m>
                <a:r>
                  <a:rPr lang="zh-CN" altLang="en-US" sz="2100" dirty="0" smtClean="0">
                    <a:sym typeface="+mn-ea"/>
                  </a:rPr>
                  <a:t>表示</a:t>
                </a:r>
                <a:endParaRPr lang="zh-CN" altLang="en-US" sz="2100" dirty="0" smtClean="0">
                  <a:sym typeface="+mn-ea"/>
                </a:endParaRPr>
              </a:p>
              <a:p>
                <a:pPr lvl="1" algn="l">
                  <a:buClrTx/>
                  <a:buSzTx/>
                </a:pPr>
                <a:r>
                  <a:rPr lang="zh-CN" altLang="en-US" sz="2450" dirty="0" smtClean="0">
                    <a:sym typeface="+mn-ea"/>
                  </a:rPr>
                  <a:t>样本标记</a:t>
                </a:r>
                <a14:m>
                  <m:oMath xmlns:m="http://schemas.openxmlformats.org/officeDocument/2006/math">
                    <m:r>
                      <a:rPr lang="en-US" altLang="zh-CN" sz="2450" b="0" i="1" smtClean="0">
                        <a:latin typeface="Cambria Math" panose="02040503050406030204" charset="0"/>
                      </a:rPr>
                      <m:t>𝑌</m:t>
                    </m:r>
                  </m:oMath>
                </a14:m>
                <a:r>
                  <a:rPr lang="zh-CN" altLang="en-US" sz="2450" dirty="0" smtClean="0">
                    <a:sym typeface="+mn-ea"/>
                  </a:rPr>
                  <a:t>对应着对</a:t>
                </a:r>
                <a:r>
                  <a:rPr lang="zh-CN" altLang="en-US" sz="2450" dirty="0">
                    <a:sym typeface="+mn-ea"/>
                  </a:rPr>
                  <a:t>数据</a:t>
                </a:r>
                <a:r>
                  <a:rPr lang="zh-CN" altLang="en-US" sz="2450" dirty="0" smtClean="0">
                    <a:sym typeface="+mn-ea"/>
                  </a:rPr>
                  <a:t>集</a:t>
                </a:r>
                <a14:m>
                  <m:oMath xmlns:m="http://schemas.openxmlformats.org/officeDocument/2006/math">
                    <m:r>
                      <a:rPr lang="en-US" altLang="zh-CN" sz="2450" b="0" i="1" smtClean="0">
                        <a:latin typeface="Cambria Math" panose="02040503050406030204" charset="0"/>
                      </a:rPr>
                      <m:t>𝐷</m:t>
                    </m:r>
                  </m:oMath>
                </a14:m>
                <a:r>
                  <a:rPr lang="zh-CN" altLang="en-US" sz="2450" dirty="0" smtClean="0">
                    <a:sym typeface="+mn-ea"/>
                  </a:rPr>
                  <a:t>的真实划分</a:t>
                </a:r>
                <a:endParaRPr lang="zh-CN" altLang="en-US" sz="2450" dirty="0" smtClean="0">
                  <a:solidFill>
                    <a:srgbClr val="0000FF"/>
                  </a:solidFill>
                  <a:sym typeface="+mn-ea"/>
                </a:endParaRPr>
              </a:p>
              <a:p>
                <a:pPr lvl="1" algn="l">
                  <a:buClrTx/>
                  <a:buSzTx/>
                </a:pPr>
                <a:r>
                  <a:rPr lang="zh-CN" altLang="en-US" sz="2450" dirty="0" smtClean="0"/>
                  <a:t>那么</a:t>
                </a:r>
                <a14:m>
                  <m:oMath xmlns:m="http://schemas.openxmlformats.org/officeDocument/2006/math">
                    <m:r>
                      <a:rPr lang="en-US" altLang="zh-CN" sz="2450" b="0" i="1" smtClean="0">
                        <a:latin typeface="Cambria Math" panose="02040503050406030204" charset="0"/>
                      </a:rPr>
                      <m:t>𝐴</m:t>
                    </m:r>
                  </m:oMath>
                </a14:m>
                <a:r>
                  <a:rPr lang="zh-CN" altLang="en-US" sz="2450" dirty="0" smtClean="0"/>
                  <a:t>的信息增益</a:t>
                </a:r>
                <a14:m>
                  <m:oMath xmlns:m="http://schemas.openxmlformats.org/officeDocument/2006/math">
                    <m:r>
                      <a:rPr lang="en-US" altLang="zh-CN" sz="2450" b="0" i="1" smtClean="0">
                        <a:latin typeface="Cambria Math" panose="02040503050406030204" charset="0"/>
                      </a:rPr>
                      <m:t>𝐺𝑎𝑖𝑛</m:t>
                    </m:r>
                    <m:r>
                      <a:rPr lang="en-US" altLang="zh-CN" sz="2450" b="0" i="1" smtClean="0">
                        <a:latin typeface="Cambria Math" panose="02040503050406030204" charset="0"/>
                      </a:rPr>
                      <m:t>(</m:t>
                    </m:r>
                    <m:r>
                      <a:rPr lang="en-US" altLang="zh-CN" sz="2450" b="0" i="1" smtClean="0">
                        <a:latin typeface="Cambria Math" panose="02040503050406030204" charset="0"/>
                      </a:rPr>
                      <m:t>𝐴</m:t>
                    </m:r>
                    <m:r>
                      <a:rPr lang="en-US" altLang="zh-CN" sz="2450" b="0" i="1" smtClean="0">
                        <a:latin typeface="Cambria Math" panose="02040503050406030204" charset="0"/>
                      </a:rPr>
                      <m:t>)</m:t>
                    </m:r>
                  </m:oMath>
                </a14:m>
                <a:r>
                  <a:rPr lang="zh-CN" altLang="en-US" sz="2450" smtClean="0">
                    <a:latin typeface="Cambria Math" panose="02040503050406030204" charset="0"/>
                  </a:rPr>
                  <a:t>就表示了</a:t>
                </a:r>
                <a14:m>
                  <m:oMath xmlns:m="http://schemas.openxmlformats.org/officeDocument/2006/math">
                    <m:r>
                      <a:rPr lang="en-US" altLang="zh-CN" sz="2450" b="0" i="1" smtClean="0">
                        <a:latin typeface="Cambria Math" panose="02040503050406030204" charset="0"/>
                      </a:rPr>
                      <m:t>𝐴</m:t>
                    </m:r>
                  </m:oMath>
                </a14:m>
                <a:r>
                  <a:rPr lang="zh-CN" altLang="en-US" sz="2450" smtClean="0">
                    <a:latin typeface="Cambria Math" panose="02040503050406030204" charset="0"/>
                  </a:rPr>
                  <a:t>包含的有助于分类的信息：</a:t>
                </a:r>
                <a14:m>
                  <m:oMath xmlns:m="http://schemas.openxmlformats.org/officeDocument/2006/math">
                    <m:r>
                      <a:rPr lang="en-US" altLang="zh-CN" sz="2450" b="0" i="1" smtClean="0">
                        <a:latin typeface="Cambria Math" panose="02040503050406030204" charset="0"/>
                      </a:rPr>
                      <m:t>𝐺𝑎𝑖𝑛</m:t>
                    </m:r>
                    <m:r>
                      <a:rPr lang="en-US" altLang="zh-CN" sz="2450" b="0" i="1" smtClean="0">
                        <a:latin typeface="Cambria Math" panose="02040503050406030204" charset="0"/>
                      </a:rPr>
                      <m:t>(</m:t>
                    </m:r>
                    <m:r>
                      <a:rPr lang="en-US" altLang="zh-CN" sz="2450" b="0" i="1" smtClean="0">
                        <a:latin typeface="Cambria Math" panose="02040503050406030204" charset="0"/>
                      </a:rPr>
                      <m:t>𝐴</m:t>
                    </m:r>
                    <m:r>
                      <a:rPr lang="en-US" altLang="zh-CN" sz="2450" b="0" i="1" smtClean="0">
                        <a:latin typeface="Cambria Math" panose="02040503050406030204" charset="0"/>
                      </a:rPr>
                      <m:t>)</m:t>
                    </m:r>
                  </m:oMath>
                </a14:m>
                <a:r>
                  <a:rPr lang="zh-CN" altLang="en-US" sz="2450" smtClean="0">
                    <a:latin typeface="Cambria Math" panose="02040503050406030204" charset="0"/>
                  </a:rPr>
                  <a:t>越大，</a:t>
                </a:r>
                <a:r>
                  <a:rPr lang="zh-CN" altLang="en-US" sz="2450" smtClean="0">
                    <a:latin typeface="Cambria Math" panose="02040503050406030204" charset="0"/>
                    <a:sym typeface="+mn-ea"/>
                  </a:rPr>
                  <a:t>说明</a:t>
                </a:r>
                <a14:m>
                  <m:oMath xmlns:m="http://schemas.openxmlformats.org/officeDocument/2006/math">
                    <m:r>
                      <a:rPr lang="en-US" altLang="zh-CN" sz="2450" b="0" i="1" smtClean="0">
                        <a:latin typeface="Cambria Math" panose="02040503050406030204" charset="0"/>
                      </a:rPr>
                      <m:t>𝐴</m:t>
                    </m:r>
                  </m:oMath>
                </a14:m>
                <a:r>
                  <a:rPr lang="zh-CN" altLang="en-US" sz="2450" smtClean="0">
                    <a:latin typeface="Cambria Math" panose="02040503050406030204" charset="0"/>
                    <a:sym typeface="+mn-ea"/>
                  </a:rPr>
                  <a:t>越好</a:t>
                </a:r>
                <a:endParaRPr lang="zh-CN" altLang="en-US" sz="2450" smtClean="0">
                  <a:latin typeface="Cambria Math" panose="02040503050406030204" charset="0"/>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将特征子集搜索机制与子集评价机制相结合，即可得到特征选择方法</a:t>
            </a:r>
            <a:endParaRPr lang="zh-CN" altLang="zh-CN" sz="2800" dirty="0">
              <a:latin typeface="黑体" panose="02010609060101010101" pitchFamily="49" charset="-122"/>
              <a:ea typeface="黑体" panose="02010609060101010101" pitchFamily="49" charset="-122"/>
              <a:cs typeface="+mn-ea"/>
            </a:endParaRPr>
          </a:p>
          <a:p>
            <a:pPr algn="l">
              <a:buClrTx/>
              <a:buSzTx/>
            </a:pPr>
            <a:r>
              <a:rPr lang="zh-CN" altLang="zh-CN" sz="2800" dirty="0">
                <a:latin typeface="黑体" panose="02010609060101010101" pitchFamily="49" charset="-122"/>
                <a:ea typeface="黑体" panose="02010609060101010101" pitchFamily="49" charset="-122"/>
                <a:cs typeface="+mn-ea"/>
                <a:sym typeface="+mn-ea"/>
              </a:rPr>
              <a:t>常见的特征选择方法</a:t>
            </a:r>
            <a:endParaRPr lang="zh-CN" altLang="zh-CN" sz="2800" dirty="0">
              <a:latin typeface="黑体" panose="02010609060101010101" pitchFamily="49" charset="-122"/>
              <a:ea typeface="黑体" panose="02010609060101010101" pitchFamily="49" charset="-122"/>
              <a:cs typeface="+mn-ea"/>
              <a:sym typeface="+mn-ea"/>
            </a:endParaRPr>
          </a:p>
          <a:p>
            <a:pPr lvl="1" algn="l">
              <a:buClrTx/>
              <a:buSzTx/>
            </a:pPr>
            <a:r>
              <a:rPr lang="zh-CN" altLang="en-US" sz="2450" dirty="0">
                <a:sym typeface="+mn-ea"/>
              </a:rPr>
              <a:t>过滤式</a:t>
            </a:r>
            <a:endParaRPr lang="zh-CN" altLang="en-US" sz="2450" dirty="0" smtClean="0">
              <a:sym typeface="+mn-ea"/>
            </a:endParaRPr>
          </a:p>
          <a:p>
            <a:pPr lvl="1" algn="l">
              <a:buClrTx/>
              <a:buSzTx/>
            </a:pPr>
            <a:r>
              <a:rPr lang="zh-CN" sz="2450" dirty="0">
                <a:sym typeface="+mn-ea"/>
              </a:rPr>
              <a:t>包裹式</a:t>
            </a:r>
            <a:endParaRPr lang="zh-CN" altLang="en-US" sz="2450" dirty="0" smtClean="0">
              <a:sym typeface="+mn-ea"/>
            </a:endParaRPr>
          </a:p>
          <a:p>
            <a:pPr lvl="1" algn="l">
              <a:buClrTx/>
              <a:buSzTx/>
            </a:pPr>
            <a:r>
              <a:rPr lang="zh-CN" sz="2450" dirty="0">
                <a:sym typeface="+mn-ea"/>
              </a:rPr>
              <a:t>嵌入式</a:t>
            </a:r>
            <a:endParaRPr lang="zh-CN" sz="2450" dirty="0">
              <a:latin typeface="黑体" panose="02010609060101010101" pitchFamily="49" charset="-122"/>
              <a:ea typeface="黑体" panose="02010609060101010101" pitchFamily="49" charset="-122"/>
              <a:cs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过滤式选择</a:t>
            </a:r>
            <a:endParaRPr lang="zh-CN" altLang="zh-CN" sz="2800" dirty="0">
              <a:latin typeface="黑体" panose="02010609060101010101" pitchFamily="49" charset="-122"/>
              <a:ea typeface="黑体" panose="02010609060101010101" pitchFamily="49" charset="-122"/>
              <a:cs typeface="+mn-ea"/>
              <a:sym typeface="+mn-ea"/>
            </a:endParaRPr>
          </a:p>
          <a:p>
            <a:pPr lvl="1" algn="l">
              <a:buClrTx/>
              <a:buSzTx/>
            </a:pPr>
            <a:r>
              <a:rPr lang="zh-CN" altLang="en-US" sz="2450" dirty="0">
                <a:sym typeface="+mn-ea"/>
              </a:rPr>
              <a:t>先用特征选择过程过滤原始数据，再用过滤后的特征来训练模型；特征选择过程与后续学习器无关</a:t>
            </a:r>
            <a:endParaRPr lang="zh-CN" altLang="en-US" sz="2450" dirty="0">
              <a:sym typeface="+mn-ea"/>
            </a:endParaRPr>
          </a:p>
          <a:p>
            <a:pPr lvl="1" algn="l">
              <a:buClrTx/>
              <a:buSzTx/>
            </a:pPr>
            <a:r>
              <a:rPr lang="en-US" altLang="zh-CN" sz="2450" dirty="0">
                <a:sym typeface="+mn-ea"/>
              </a:rPr>
              <a:t>Relief (Relevant Features) </a:t>
            </a:r>
            <a:r>
              <a:rPr lang="zh-CN" altLang="en-US" sz="2450" dirty="0">
                <a:sym typeface="+mn-ea"/>
              </a:rPr>
              <a:t>方法 </a:t>
            </a:r>
            <a:r>
              <a:rPr lang="en-US" altLang="zh-CN" sz="2450" dirty="0">
                <a:sym typeface="+mn-ea"/>
              </a:rPr>
              <a:t>[Kira and Rendell, 1992</a:t>
            </a:r>
            <a:r>
              <a:rPr lang="en-US" altLang="zh-CN" sz="2450" dirty="0" smtClean="0">
                <a:sym typeface="+mn-ea"/>
              </a:rPr>
              <a:t>]</a:t>
            </a:r>
            <a:endParaRPr lang="zh-CN" altLang="en-US" sz="2450" dirty="0" smtClean="0">
              <a:sym typeface="+mn-ea"/>
            </a:endParaRPr>
          </a:p>
          <a:p>
            <a:pPr lvl="2" algn="l">
              <a:buClrTx/>
              <a:buSzTx/>
            </a:pPr>
            <a:r>
              <a:rPr lang="zh-CN" altLang="en-US" sz="2100" dirty="0">
                <a:sym typeface="+mn-ea"/>
              </a:rPr>
              <a:t>为</a:t>
            </a:r>
            <a:r>
              <a:rPr lang="zh-CN" altLang="en-US" sz="2100" dirty="0" smtClean="0">
                <a:sym typeface="+mn-ea"/>
              </a:rPr>
              <a:t>每个初始特征</a:t>
            </a:r>
            <a:r>
              <a:rPr lang="zh-CN" altLang="en-US" sz="2100" dirty="0">
                <a:sym typeface="+mn-ea"/>
              </a:rPr>
              <a:t>赋予一个</a:t>
            </a:r>
            <a:r>
              <a:rPr lang="zh-CN" altLang="en-US" sz="2100" dirty="0" smtClean="0">
                <a:sym typeface="+mn-ea"/>
              </a:rPr>
              <a:t>“</a:t>
            </a:r>
            <a:r>
              <a:rPr lang="zh-CN" altLang="en-US" sz="2100" b="1" dirty="0" smtClean="0">
                <a:solidFill>
                  <a:srgbClr val="0000FF"/>
                </a:solidFill>
                <a:sym typeface="+mn-ea"/>
              </a:rPr>
              <a:t>相关统计量</a:t>
            </a:r>
            <a:r>
              <a:rPr lang="zh-CN" altLang="en-US" sz="2100" dirty="0" smtClean="0">
                <a:sym typeface="+mn-ea"/>
              </a:rPr>
              <a:t>”，度量特征的重要性</a:t>
            </a:r>
            <a:endParaRPr lang="zh-CN" altLang="en-US" sz="2100" dirty="0" smtClean="0">
              <a:sym typeface="+mn-ea"/>
            </a:endParaRPr>
          </a:p>
          <a:p>
            <a:pPr lvl="2" algn="l">
              <a:buClrTx/>
              <a:buSzTx/>
            </a:pPr>
            <a:r>
              <a:rPr lang="zh-CN" altLang="en-US" sz="2100" dirty="0" smtClean="0">
                <a:sym typeface="+mn-ea"/>
              </a:rPr>
              <a:t>特征子集的重要性由子集中每个特征所对应的相关统计量之和决定</a:t>
            </a:r>
            <a:endParaRPr lang="zh-CN" altLang="en-US" sz="2100" dirty="0" smtClean="0">
              <a:sym typeface="+mn-ea"/>
            </a:endParaRPr>
          </a:p>
          <a:p>
            <a:pPr lvl="2" algn="l">
              <a:buClrTx/>
              <a:buSzTx/>
            </a:pPr>
            <a:r>
              <a:rPr lang="zh-CN" altLang="en-US" sz="2100" dirty="0" smtClean="0">
                <a:sym typeface="+mn-ea"/>
              </a:rPr>
              <a:t>设计一个阈值，然后选择比阈值大的相关统计量分量所对应的特征</a:t>
            </a:r>
            <a:endParaRPr lang="zh-CN" altLang="en-US" sz="2100" dirty="0" smtClean="0">
              <a:sym typeface="+mn-ea"/>
            </a:endParaRPr>
          </a:p>
          <a:p>
            <a:pPr lvl="2" algn="l">
              <a:buClrTx/>
              <a:buSzTx/>
            </a:pPr>
            <a:r>
              <a:rPr lang="zh-CN" altLang="en-US" sz="2100" dirty="0" smtClean="0">
                <a:sym typeface="+mn-ea"/>
              </a:rPr>
              <a:t>或者指定欲选取的特征个数，然后选择相关统计量分量最大的指定个数特征</a:t>
            </a:r>
            <a:endParaRPr lang="en-US" altLang="zh-CN" sz="2100" dirty="0">
              <a:latin typeface="黑体" panose="02010609060101010101" pitchFamily="49" charset="-122"/>
              <a:ea typeface="黑体" panose="02010609060101010101" pitchFamily="49" charset="-122"/>
              <a:cs typeface="+mn-ea"/>
            </a:endParaRPr>
          </a:p>
        </p:txBody>
      </p:sp>
      <p:sp>
        <p:nvSpPr>
          <p:cNvPr id="3" name="文本框 2"/>
          <p:cNvSpPr txBox="1"/>
          <p:nvPr/>
        </p:nvSpPr>
        <p:spPr>
          <a:xfrm>
            <a:off x="2412365" y="5859145"/>
            <a:ext cx="4572000" cy="521970"/>
          </a:xfrm>
          <a:prstGeom prst="rect">
            <a:avLst/>
          </a:prstGeom>
          <a:noFill/>
        </p:spPr>
        <p:txBody>
          <a:bodyPr wrap="square" rtlCol="0" anchor="t">
            <a:spAutoFit/>
          </a:bodyPr>
          <a:p>
            <a:pPr algn="ctr"/>
            <a:r>
              <a:rPr lang="zh-CN" altLang="en-US" sz="2800" dirty="0" smtClean="0">
                <a:solidFill>
                  <a:srgbClr val="C00000"/>
                </a:solidFill>
                <a:latin typeface="微软雅黑" panose="020B0503020204020204" charset="-122"/>
                <a:ea typeface="微软雅黑" panose="020B0503020204020204" charset="-122"/>
                <a:sym typeface="+mn-ea"/>
              </a:rPr>
              <a:t>如何确定相关统计量？</a:t>
            </a:r>
            <a:endParaRPr lang="zh-CN" altLang="en-US" sz="2800" dirty="0" smtClean="0">
              <a:solidFill>
                <a:srgbClr val="C00000"/>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过滤式选择</a:t>
                </a:r>
                <a:endParaRPr lang="zh-CN" altLang="zh-CN" sz="2800" dirty="0">
                  <a:latin typeface="黑体" panose="02010609060101010101" pitchFamily="49" charset="-122"/>
                  <a:ea typeface="黑体" panose="02010609060101010101" pitchFamily="49" charset="-122"/>
                  <a:cs typeface="+mn-ea"/>
                  <a:sym typeface="+mn-ea"/>
                </a:endParaRPr>
              </a:p>
              <a:p>
                <a:pPr lvl="1" algn="l">
                  <a:buClrTx/>
                  <a:buSzTx/>
                </a:pPr>
                <a:r>
                  <a:rPr lang="en-US" altLang="zh-CN" sz="2450" dirty="0" smtClean="0">
                    <a:sym typeface="+mn-ea"/>
                  </a:rPr>
                  <a:t>Relief</a:t>
                </a:r>
                <a:r>
                  <a:rPr lang="zh-CN" altLang="en-US" sz="2450" dirty="0" smtClean="0">
                    <a:sym typeface="+mn-ea"/>
                  </a:rPr>
                  <a:t>方法中相关统计量的确定</a:t>
                </a:r>
                <a:endParaRPr lang="zh-CN" altLang="en-US" sz="2450" dirty="0" smtClean="0">
                  <a:sym typeface="+mn-ea"/>
                </a:endParaRPr>
              </a:p>
              <a:p>
                <a:pPr marL="914400" lvl="2" indent="0" algn="l">
                  <a:buClrTx/>
                  <a:buSzTx/>
                </a:pPr>
                <a:r>
                  <a:rPr lang="en-US" altLang="zh-CN" sz="2100" dirty="0" smtClean="0">
                    <a:sym typeface="+mn-ea"/>
                  </a:rPr>
                  <a:t> </a:t>
                </a:r>
                <a:r>
                  <a:rPr lang="zh-CN" altLang="en-US" sz="2100" dirty="0" smtClean="0">
                    <a:sym typeface="+mn-ea"/>
                  </a:rPr>
                  <a:t>猜中近邻（</a:t>
                </a:r>
                <a:r>
                  <a:rPr lang="en-US" altLang="zh-CN" sz="2100" dirty="0" smtClean="0">
                    <a:sym typeface="+mn-ea"/>
                  </a:rPr>
                  <a:t>near-hit</a:t>
                </a:r>
                <a:r>
                  <a:rPr lang="zh-CN" altLang="en-US" sz="2100" dirty="0" smtClean="0">
                    <a:sym typeface="+mn-ea"/>
                  </a:rPr>
                  <a:t>）：</a:t>
                </a:r>
                <a14:m>
                  <m:oMath xmlns:m="http://schemas.openxmlformats.org/officeDocument/2006/math">
                    <m:sSub>
                      <m:sSubPr>
                        <m:ctrlPr>
                          <a:rPr lang="en-US" altLang="zh-CN" sz="2100" b="0" i="1" smtClean="0">
                            <a:latin typeface="Cambria Math" panose="02040503050406030204" charset="0"/>
                          </a:rPr>
                        </m:ctrlPr>
                      </m:sSubPr>
                      <m:e>
                        <m:r>
                          <a:rPr lang="en-US" altLang="zh-CN" sz="2100" b="1" i="1" smtClean="0">
                            <a:latin typeface="Cambria Math" panose="02040503050406030204" charset="0"/>
                          </a:rPr>
                          <m:t>𝒙</m:t>
                        </m:r>
                      </m:e>
                      <m:sub>
                        <m:r>
                          <a:rPr lang="en-US" altLang="zh-CN" sz="2100" b="0" i="1" smtClean="0">
                            <a:latin typeface="Cambria Math" panose="02040503050406030204" charset="0"/>
                          </a:rPr>
                          <m:t>𝑖</m:t>
                        </m:r>
                      </m:sub>
                    </m:sSub>
                  </m:oMath>
                </a14:m>
                <a:r>
                  <a:rPr lang="zh-CN" altLang="en-US" sz="2100" dirty="0" smtClean="0">
                    <a:sym typeface="+mn-ea"/>
                  </a:rPr>
                  <a:t>的同类样本中的最近邻</a:t>
                </a:r>
                <a14:m>
                  <m:oMath xmlns:m="http://schemas.openxmlformats.org/officeDocument/2006/math">
                    <m:sSub>
                      <m:sSubPr>
                        <m:ctrlPr>
                          <a:rPr lang="en-US" altLang="zh-CN" sz="2100" b="0" i="1" smtClean="0">
                            <a:latin typeface="Cambria Math" panose="02040503050406030204" charset="0"/>
                          </a:rPr>
                        </m:ctrlPr>
                      </m:sSubPr>
                      <m:e>
                        <m:r>
                          <a:rPr lang="en-US" altLang="zh-CN" sz="2100" b="1" i="1" smtClean="0">
                            <a:latin typeface="Cambria Math" panose="02040503050406030204" charset="0"/>
                          </a:rPr>
                          <m:t>𝒙</m:t>
                        </m:r>
                      </m:e>
                      <m:sub>
                        <m:r>
                          <a:rPr lang="en-US" altLang="zh-CN" sz="2100" b="0" i="1" smtClean="0">
                            <a:latin typeface="Cambria Math" panose="02040503050406030204" charset="0"/>
                          </a:rPr>
                          <m:t>𝑖</m:t>
                        </m:r>
                        <m:r>
                          <a:rPr lang="en-US" altLang="zh-CN" sz="2100" b="0" i="1" smtClean="0">
                            <a:latin typeface="Cambria Math" panose="02040503050406030204" charset="0"/>
                          </a:rPr>
                          <m:t>,</m:t>
                        </m:r>
                        <m:r>
                          <a:rPr lang="en-US" altLang="zh-CN" sz="2100" b="0" i="1" smtClean="0">
                            <a:latin typeface="Cambria Math" panose="02040503050406030204" charset="0"/>
                          </a:rPr>
                          <m:t>𝑛ℎ</m:t>
                        </m:r>
                      </m:sub>
                    </m:sSub>
                  </m:oMath>
                </a14:m>
                <a:endParaRPr lang="zh-CN" altLang="en-US" sz="2100" dirty="0" smtClean="0">
                  <a:sym typeface="+mn-ea"/>
                </a:endParaRPr>
              </a:p>
              <a:p>
                <a:pPr marL="914400" lvl="2" indent="0" algn="l">
                  <a:buClrTx/>
                  <a:buSzTx/>
                </a:pPr>
                <a:r>
                  <a:rPr lang="en-US" altLang="zh-CN" sz="2100" dirty="0" smtClean="0">
                    <a:sym typeface="+mn-ea"/>
                  </a:rPr>
                  <a:t> </a:t>
                </a:r>
                <a:r>
                  <a:rPr lang="zh-CN" altLang="en-US" sz="2100" dirty="0" smtClean="0">
                    <a:sym typeface="+mn-ea"/>
                  </a:rPr>
                  <a:t>猜错近邻（</a:t>
                </a:r>
                <a:r>
                  <a:rPr lang="en-US" altLang="zh-CN" sz="2100" dirty="0" smtClean="0">
                    <a:sym typeface="+mn-ea"/>
                  </a:rPr>
                  <a:t>near-miss</a:t>
                </a:r>
                <a:r>
                  <a:rPr lang="zh-CN" altLang="en-US" sz="2100" dirty="0" smtClean="0">
                    <a:sym typeface="+mn-ea"/>
                  </a:rPr>
                  <a:t>）</a:t>
                </a:r>
                <a:r>
                  <a:rPr lang="zh-CN" altLang="en-US" sz="2100" dirty="0">
                    <a:sym typeface="+mn-ea"/>
                  </a:rPr>
                  <a:t>：</a:t>
                </a:r>
                <a14:m>
                  <m:oMath xmlns:m="http://schemas.openxmlformats.org/officeDocument/2006/math">
                    <m:sSub>
                      <m:sSubPr>
                        <m:ctrlPr>
                          <a:rPr lang="en-US" altLang="zh-CN" sz="2100" i="1">
                            <a:latin typeface="Cambria Math" panose="02040503050406030204" charset="0"/>
                          </a:rPr>
                        </m:ctrlPr>
                      </m:sSubPr>
                      <m:e>
                        <m:r>
                          <a:rPr lang="en-US" altLang="zh-CN" sz="2100" b="1" i="1">
                            <a:latin typeface="Cambria Math" panose="02040503050406030204" charset="0"/>
                          </a:rPr>
                          <m:t>𝒙</m:t>
                        </m:r>
                      </m:e>
                      <m:sub>
                        <m:r>
                          <a:rPr lang="en-US" altLang="zh-CN" sz="2100" i="1">
                            <a:latin typeface="Cambria Math" panose="02040503050406030204" charset="0"/>
                          </a:rPr>
                          <m:t>𝑖</m:t>
                        </m:r>
                      </m:sub>
                    </m:sSub>
                  </m:oMath>
                </a14:m>
                <a:r>
                  <a:rPr lang="zh-CN" altLang="en-US" sz="2100" dirty="0" smtClean="0">
                    <a:sym typeface="+mn-ea"/>
                  </a:rPr>
                  <a:t>的</a:t>
                </a:r>
                <a:r>
                  <a:rPr lang="zh-CN" altLang="en-US" sz="2100" dirty="0">
                    <a:sym typeface="+mn-ea"/>
                  </a:rPr>
                  <a:t>异</a:t>
                </a:r>
                <a:r>
                  <a:rPr lang="zh-CN" altLang="en-US" sz="2100" dirty="0" smtClean="0">
                    <a:sym typeface="+mn-ea"/>
                  </a:rPr>
                  <a:t>类</a:t>
                </a:r>
                <a:r>
                  <a:rPr lang="zh-CN" altLang="en-US" sz="2100" dirty="0">
                    <a:sym typeface="+mn-ea"/>
                  </a:rPr>
                  <a:t>样本中的最近邻</a:t>
                </a:r>
                <a14:m>
                  <m:oMath xmlns:m="http://schemas.openxmlformats.org/officeDocument/2006/math">
                    <m:sSub>
                      <m:sSubPr>
                        <m:ctrlPr>
                          <a:rPr lang="en-US" altLang="zh-CN" sz="2100" i="1">
                            <a:latin typeface="Cambria Math" panose="02040503050406030204" charset="0"/>
                          </a:rPr>
                        </m:ctrlPr>
                      </m:sSubPr>
                      <m:e>
                        <m:r>
                          <a:rPr lang="en-US" altLang="zh-CN" sz="2100" b="1" i="1">
                            <a:latin typeface="Cambria Math" panose="02040503050406030204" charset="0"/>
                          </a:rPr>
                          <m:t>𝒙</m:t>
                        </m:r>
                      </m:e>
                      <m:sub>
                        <m:r>
                          <a:rPr lang="en-US" altLang="zh-CN" sz="2100" i="1">
                            <a:latin typeface="Cambria Math" panose="02040503050406030204" charset="0"/>
                          </a:rPr>
                          <m:t>𝑖</m:t>
                        </m:r>
                        <m:r>
                          <a:rPr lang="en-US" altLang="zh-CN" sz="2100" i="1">
                            <a:latin typeface="Cambria Math" panose="02040503050406030204" charset="0"/>
                          </a:rPr>
                          <m:t>,</m:t>
                        </m:r>
                        <m:r>
                          <a:rPr lang="en-US" altLang="zh-CN" sz="2100" i="1">
                            <a:latin typeface="Cambria Math" panose="02040503050406030204" charset="0"/>
                          </a:rPr>
                          <m:t>𝑛</m:t>
                        </m:r>
                        <m:r>
                          <m:rPr>
                            <m:sty m:val="p"/>
                          </m:rPr>
                          <a:rPr lang="en-US" altLang="zh-CN" sz="2100" i="1" smtClean="0">
                            <a:latin typeface="Cambria Math" panose="02040503050406030204" charset="0"/>
                          </a:rPr>
                          <m:t>m</m:t>
                        </m:r>
                      </m:sub>
                    </m:sSub>
                  </m:oMath>
                </a14:m>
                <a:endParaRPr lang="zh-CN" altLang="en-US" sz="2100" dirty="0" smtClean="0">
                  <a:sym typeface="+mn-ea"/>
                </a:endParaRPr>
              </a:p>
              <a:p>
                <a:pPr marL="914400" lvl="2" indent="0" algn="l">
                  <a:buClrTx/>
                  <a:buSzTx/>
                </a:pPr>
                <a:r>
                  <a:rPr lang="en-US" altLang="zh-CN" sz="2100" dirty="0" smtClean="0">
                    <a:sym typeface="+mn-ea"/>
                  </a:rPr>
                  <a:t> </a:t>
                </a:r>
                <a:r>
                  <a:rPr lang="zh-CN" altLang="en-US" sz="2100" dirty="0" smtClean="0">
                    <a:sym typeface="+mn-ea"/>
                  </a:rPr>
                  <a:t>相关统计量对应于属性</a:t>
                </a:r>
                <a14:m>
                  <m:oMath xmlns:m="http://schemas.openxmlformats.org/officeDocument/2006/math">
                    <m:r>
                      <a:rPr lang="en-US" altLang="zh-CN" sz="2100" b="0" i="1" smtClean="0">
                        <a:latin typeface="Cambria Math" panose="02040503050406030204" charset="0"/>
                      </a:rPr>
                      <m:t>𝑗</m:t>
                    </m:r>
                  </m:oMath>
                </a14:m>
                <a:r>
                  <a:rPr lang="zh-CN" altLang="en-US" sz="2100" dirty="0" smtClean="0">
                    <a:sym typeface="+mn-ea"/>
                  </a:rPr>
                  <a:t>的分量为</a:t>
                </a:r>
                <a:endParaRPr lang="zh-CN" altLang="en-US" sz="2100" dirty="0" smtClean="0">
                  <a:sym typeface="+mn-ea"/>
                </a:endParaRPr>
              </a:p>
              <a:p>
                <a:pPr marL="914400" lvl="2" indent="0" algn="l">
                  <a:buClrTx/>
                  <a:buSzTx/>
                </a:pPr>
                <a:endParaRPr lang="zh-CN" altLang="en-US" sz="2100" dirty="0" smtClean="0">
                  <a:sym typeface="+mn-ea"/>
                </a:endParaRPr>
              </a:p>
              <a:p>
                <a:pPr marL="914400" lvl="2" indent="0" algn="l">
                  <a:buClrTx/>
                  <a:buSzTx/>
                </a:pPr>
                <a:endParaRPr lang="zh-CN" altLang="en-US" sz="2100" dirty="0" smtClean="0">
                  <a:sym typeface="+mn-ea"/>
                </a:endParaRPr>
              </a:p>
              <a:p>
                <a:pPr marL="914400" lvl="2" indent="0" algn="l">
                  <a:buClrTx/>
                  <a:buSzTx/>
                  <a:buNone/>
                </a:pPr>
                <a:endParaRPr lang="en-US" altLang="zh-CN" sz="2100" dirty="0">
                  <a:sym typeface="+mn-ea"/>
                </a:endParaRPr>
              </a:p>
              <a:p>
                <a:pPr marL="914400" lvl="2" indent="0" algn="l">
                  <a:buClrTx/>
                  <a:buSzTx/>
                  <a:buNone/>
                </a:pPr>
                <a:endParaRPr lang="en-US" altLang="zh-CN" sz="2100" dirty="0">
                  <a:sym typeface="+mn-ea"/>
                </a:endParaRPr>
              </a:p>
              <a:p>
                <a:pPr marL="914400" lvl="2" indent="0" algn="l">
                  <a:buClrTx/>
                  <a:buSzTx/>
                </a:pPr>
                <a:r>
                  <a:rPr lang="en-US" altLang="zh-CN" sz="2100" dirty="0">
                    <a:sym typeface="+mn-ea"/>
                  </a:rPr>
                  <a:t> </a:t>
                </a:r>
                <a:r>
                  <a:rPr lang="zh-CN" altLang="en-US" sz="2100" dirty="0">
                    <a:sym typeface="+mn-ea"/>
                  </a:rPr>
                  <a:t>相关统计量越大，</a:t>
                </a:r>
                <a:r>
                  <a:rPr lang="zh-CN" altLang="en-US" sz="2100" dirty="0" smtClean="0">
                    <a:sym typeface="+mn-ea"/>
                  </a:rPr>
                  <a:t>属性</a:t>
                </a:r>
                <a14:m>
                  <m:oMath xmlns:m="http://schemas.openxmlformats.org/officeDocument/2006/math">
                    <m:r>
                      <a:rPr lang="en-US" altLang="zh-CN" sz="2100" i="1">
                        <a:latin typeface="Cambria Math" panose="02040503050406030204" charset="0"/>
                      </a:rPr>
                      <m:t>𝑗</m:t>
                    </m:r>
                  </m:oMath>
                </a14:m>
                <a:r>
                  <a:rPr lang="zh-CN" altLang="en-US" sz="2100" dirty="0" smtClean="0">
                    <a:sym typeface="+mn-ea"/>
                  </a:rPr>
                  <a:t>上</a:t>
                </a:r>
                <a:r>
                  <a:rPr lang="zh-CN" altLang="en-US" sz="2100" dirty="0">
                    <a:sym typeface="+mn-ea"/>
                  </a:rPr>
                  <a:t>，猜对近邻比猜错近邻越近，即</a:t>
                </a:r>
                <a:r>
                  <a:rPr lang="zh-CN" altLang="en-US" sz="2100" dirty="0" smtClean="0">
                    <a:sym typeface="+mn-ea"/>
                  </a:rPr>
                  <a:t>属性</a:t>
                </a:r>
                <a14:m>
                  <m:oMath xmlns:m="http://schemas.openxmlformats.org/officeDocument/2006/math">
                    <m:r>
                      <a:rPr lang="en-US" altLang="zh-CN" sz="2100" i="1">
                        <a:latin typeface="Cambria Math" panose="02040503050406030204" charset="0"/>
                      </a:rPr>
                      <m:t>𝑗</m:t>
                    </m:r>
                  </m:oMath>
                </a14:m>
                <a:r>
                  <a:rPr lang="zh-CN" altLang="en-US" sz="2100" dirty="0" smtClean="0">
                    <a:sym typeface="+mn-ea"/>
                  </a:rPr>
                  <a:t>对</a:t>
                </a:r>
                <a:r>
                  <a:rPr lang="zh-CN" altLang="en-US" sz="2100" dirty="0">
                    <a:sym typeface="+mn-ea"/>
                  </a:rPr>
                  <a:t>区分对错越</a:t>
                </a:r>
                <a:r>
                  <a:rPr lang="zh-CN" altLang="en-US" sz="2100" dirty="0" smtClean="0">
                    <a:sym typeface="+mn-ea"/>
                  </a:rPr>
                  <a:t>有用</a:t>
                </a:r>
                <a:endParaRPr lang="zh-CN" altLang="en-US" sz="2100" dirty="0" smtClean="0">
                  <a:sym typeface="+mn-ea"/>
                </a:endParaRPr>
              </a:p>
              <a:p>
                <a:pPr marL="914400" lvl="2" indent="0" algn="l">
                  <a:buClrTx/>
                  <a:buSzTx/>
                </a:pPr>
                <a:r>
                  <a:rPr lang="en-US" altLang="zh-CN" sz="2100" dirty="0" smtClean="0">
                    <a:sym typeface="+mn-ea"/>
                  </a:rPr>
                  <a:t> Relief</a:t>
                </a:r>
                <a:r>
                  <a:rPr lang="zh-CN" altLang="en-US" sz="2100" dirty="0" smtClean="0">
                    <a:sym typeface="+mn-ea"/>
                  </a:rPr>
                  <a:t>方法的时间开销随采样次数以及原始特征数线性增长，运行效率很高</a:t>
                </a:r>
                <a:endParaRPr lang="en-US" altLang="zh-CN" sz="21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custDataLst>
              <p:tags r:id="rId2"/>
            </p:custDataLst>
          </p:nvPr>
        </p:nvGraphicFramePr>
        <p:xfrm>
          <a:off x="1547495" y="3591560"/>
          <a:ext cx="4186555" cy="549275"/>
        </p:xfrm>
        <a:graphic>
          <a:graphicData uri="http://schemas.openxmlformats.org/presentationml/2006/ole">
            <mc:AlternateContent xmlns:mc="http://schemas.openxmlformats.org/markup-compatibility/2006">
              <mc:Choice xmlns:v="urn:schemas-microsoft-com:vml" Requires="v">
                <p:oleObj spid="_x0000_s13766" name="Formula" r:id="rId3" imgW="35309175" imgH="4648200" progId="Equation.Ribbit">
                  <p:embed/>
                </p:oleObj>
              </mc:Choice>
              <mc:Fallback>
                <p:oleObj name="Formula" r:id="rId3" imgW="35309175" imgH="4648200" progId="Equation.Ribbit">
                  <p:embed/>
                  <p:pic>
                    <p:nvPicPr>
                      <p:cNvPr id="0" name="图片 13765"/>
                      <p:cNvPicPr>
                        <a:picLocks noChangeAspect="1" noChangeArrowheads="1"/>
                      </p:cNvPicPr>
                      <p:nvPr/>
                    </p:nvPicPr>
                    <p:blipFill>
                      <a:blip r:embed="rId4"/>
                      <a:srcRect/>
                      <a:stretch>
                        <a:fillRect/>
                      </a:stretch>
                    </p:blipFill>
                    <p:spPr bwMode="auto">
                      <a:xfrm>
                        <a:off x="1547495" y="3591560"/>
                        <a:ext cx="418655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5" name="文本框 4"/>
              <p:cNvSpPr txBox="1"/>
              <p:nvPr>
                <p:custDataLst>
                  <p:tags r:id="rId5"/>
                </p:custDataLst>
              </p:nvPr>
            </p:nvSpPr>
            <p:spPr>
              <a:xfrm>
                <a:off x="5796203" y="2925102"/>
                <a:ext cx="3130627" cy="1710690"/>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dirty="0" smtClean="0">
                    <a:latin typeface="+mj-lt"/>
                    <a:ea typeface="+mj-ea"/>
                  </a:rPr>
                  <a:t>若</a:t>
                </a:r>
                <a14:m>
                  <m:oMath xmlns:m="http://schemas.openxmlformats.org/officeDocument/2006/math">
                    <m:r>
                      <a:rPr lang="en-US" altLang="zh-CN" b="0" i="1" smtClean="0">
                        <a:latin typeface="Cambria Math" panose="02040503050406030204" charset="0"/>
                        <a:ea typeface="+mj-ea"/>
                      </a:rPr>
                      <m:t>𝑗</m:t>
                    </m:r>
                  </m:oMath>
                </a14:m>
                <a:r>
                  <a:rPr lang="zh-CN" altLang="en-US" dirty="0" smtClean="0">
                    <a:latin typeface="+mj-lt"/>
                    <a:ea typeface="+mj-ea"/>
                  </a:rPr>
                  <a:t>为离散型，则</a:t>
                </a:r>
                <a14:m>
                  <m:oMath xmlns:m="http://schemas.openxmlformats.org/officeDocument/2006/math">
                    <m:sSubSup>
                      <m:sSubSupPr>
                        <m:ctrlPr>
                          <a:rPr lang="en-US" altLang="zh-CN" i="1">
                            <a:latin typeface="Cambria Math" panose="02040503050406030204" charset="0"/>
                          </a:rPr>
                        </m:ctrlPr>
                      </m:sSubSupPr>
                      <m:e>
                        <m:r>
                          <a:rPr lang="en-US" altLang="zh-CN" i="1">
                            <a:latin typeface="Cambria Math" panose="02040503050406030204" charset="0"/>
                          </a:rPr>
                          <m:t>𝑥</m:t>
                        </m:r>
                      </m:e>
                      <m:sub>
                        <m:r>
                          <a:rPr lang="en-US" altLang="zh-CN" i="1">
                            <a:latin typeface="Cambria Math" panose="02040503050406030204" charset="0"/>
                          </a:rPr>
                          <m:t>𝑎</m:t>
                        </m:r>
                      </m:sub>
                      <m:sup>
                        <m:r>
                          <a:rPr lang="en-US" altLang="zh-CN" i="1">
                            <a:latin typeface="Cambria Math" panose="02040503050406030204" charset="0"/>
                          </a:rPr>
                          <m:t>𝑗</m:t>
                        </m:r>
                      </m:sup>
                    </m:sSubSup>
                    <m:r>
                      <a:rPr lang="en-US" altLang="zh-CN" i="1">
                        <a:latin typeface="Cambria Math" panose="02040503050406030204" charset="0"/>
                      </a:rPr>
                      <m:t> </m:t>
                    </m:r>
                    <m:r>
                      <a:rPr lang="en-US" altLang="zh-CN" b="0" i="1" smtClean="0">
                        <a:latin typeface="Cambria Math" panose="02040503050406030204" charset="0"/>
                      </a:rPr>
                      <m:t>=</m:t>
                    </m:r>
                    <m:sSubSup>
                      <m:sSubSupPr>
                        <m:ctrlPr>
                          <a:rPr lang="en-US" altLang="zh-CN" i="1">
                            <a:latin typeface="Cambria Math" panose="02040503050406030204" charset="0"/>
                          </a:rPr>
                        </m:ctrlPr>
                      </m:sSubSupPr>
                      <m:e>
                        <m:r>
                          <a:rPr lang="en-US" altLang="zh-CN" i="1">
                            <a:latin typeface="Cambria Math" panose="02040503050406030204" charset="0"/>
                          </a:rPr>
                          <m:t>𝑥</m:t>
                        </m:r>
                      </m:e>
                      <m:sub>
                        <m:r>
                          <a:rPr lang="en-US" altLang="zh-CN" i="1">
                            <a:latin typeface="Cambria Math" panose="02040503050406030204" charset="0"/>
                          </a:rPr>
                          <m:t>𝑏</m:t>
                        </m:r>
                      </m:sub>
                      <m:sup>
                        <m:r>
                          <a:rPr lang="en-US" altLang="zh-CN" i="1">
                            <a:latin typeface="Cambria Math" panose="02040503050406030204" charset="0"/>
                          </a:rPr>
                          <m:t>𝑗</m:t>
                        </m:r>
                      </m:sup>
                    </m:sSubSup>
                  </m:oMath>
                </a14:m>
                <a:r>
                  <a:rPr lang="zh-CN" altLang="en-US" dirty="0" smtClean="0">
                    <a:latin typeface="+mj-lt"/>
                    <a:ea typeface="+mj-ea"/>
                  </a:rPr>
                  <a:t>时</a:t>
                </a:r>
                <a14:m>
                  <m:oMath xmlns:m="http://schemas.openxmlformats.org/officeDocument/2006/math">
                    <m:r>
                      <m:rPr>
                        <m:sty m:val="p"/>
                      </m:rPr>
                      <a:rPr lang="en-US" altLang="zh-CN">
                        <a:latin typeface="Cambria Math" panose="02040503050406030204" charset="0"/>
                      </a:rPr>
                      <m:t>diff</m:t>
                    </m:r>
                    <m:d>
                      <m:dPr>
                        <m:ctrlPr>
                          <a:rPr lang="en-US" altLang="zh-CN" i="1">
                            <a:latin typeface="Cambria Math" panose="02040503050406030204" charset="0"/>
                          </a:rPr>
                        </m:ctrlPr>
                      </m:dPr>
                      <m:e>
                        <m:sSubSup>
                          <m:sSubSupPr>
                            <m:ctrlPr>
                              <a:rPr lang="en-US" altLang="zh-CN" i="1">
                                <a:latin typeface="Cambria Math" panose="02040503050406030204" charset="0"/>
                              </a:rPr>
                            </m:ctrlPr>
                          </m:sSubSupPr>
                          <m:e>
                            <m:r>
                              <a:rPr lang="en-US" altLang="zh-CN" i="1">
                                <a:latin typeface="Cambria Math" panose="02040503050406030204" charset="0"/>
                              </a:rPr>
                              <m:t>𝑥</m:t>
                            </m:r>
                          </m:e>
                          <m:sub>
                            <m:r>
                              <a:rPr lang="en-US" altLang="zh-CN" i="1">
                                <a:latin typeface="Cambria Math" panose="02040503050406030204" charset="0"/>
                              </a:rPr>
                              <m:t>𝑎</m:t>
                            </m:r>
                          </m:sub>
                          <m:sup>
                            <m:r>
                              <a:rPr lang="en-US" altLang="zh-CN" i="1">
                                <a:latin typeface="Cambria Math" panose="02040503050406030204" charset="0"/>
                              </a:rPr>
                              <m:t>𝑗</m:t>
                            </m:r>
                          </m:sup>
                        </m:sSubSup>
                        <m:r>
                          <a:rPr lang="en-US" altLang="zh-CN" i="1">
                            <a:latin typeface="Cambria Math" panose="02040503050406030204" charset="0"/>
                          </a:rPr>
                          <m:t>,</m:t>
                        </m:r>
                        <m:sSubSup>
                          <m:sSubSupPr>
                            <m:ctrlPr>
                              <a:rPr lang="en-US" altLang="zh-CN" i="1">
                                <a:latin typeface="Cambria Math" panose="02040503050406030204" charset="0"/>
                              </a:rPr>
                            </m:ctrlPr>
                          </m:sSubSupPr>
                          <m:e>
                            <m:r>
                              <a:rPr lang="en-US" altLang="zh-CN" i="1">
                                <a:latin typeface="Cambria Math" panose="02040503050406030204" charset="0"/>
                              </a:rPr>
                              <m:t>𝑥</m:t>
                            </m:r>
                          </m:e>
                          <m:sub>
                            <m:r>
                              <a:rPr lang="en-US" altLang="zh-CN" i="1">
                                <a:latin typeface="Cambria Math" panose="02040503050406030204" charset="0"/>
                              </a:rPr>
                              <m:t>𝑏</m:t>
                            </m:r>
                          </m:sub>
                          <m:sup>
                            <m:r>
                              <a:rPr lang="en-US" altLang="zh-CN" i="1">
                                <a:latin typeface="Cambria Math" panose="02040503050406030204" charset="0"/>
                              </a:rPr>
                              <m:t>𝑗</m:t>
                            </m:r>
                          </m:sup>
                        </m:sSubSup>
                      </m:e>
                    </m:d>
                    <m:r>
                      <a:rPr lang="en-US" altLang="zh-CN" b="0" i="1" smtClean="0">
                        <a:latin typeface="Cambria Math" panose="02040503050406030204" charset="0"/>
                      </a:rPr>
                      <m:t>=</m:t>
                    </m:r>
                    <m:r>
                      <a:rPr lang="en-US" altLang="zh-CN" b="0" i="1" smtClean="0">
                        <a:latin typeface="Cambria Math" panose="02040503050406030204" charset="0"/>
                      </a:rPr>
                      <m:t>0</m:t>
                    </m:r>
                  </m:oMath>
                </a14:m>
                <a:r>
                  <a:rPr lang="zh-CN" altLang="en-US" dirty="0" smtClean="0">
                    <a:latin typeface="+mj-lt"/>
                    <a:ea typeface="+mj-ea"/>
                  </a:rPr>
                  <a:t>，否则为</a:t>
                </a:r>
                <a14:m>
                  <m:oMath xmlns:m="http://schemas.openxmlformats.org/officeDocument/2006/math">
                    <m:r>
                      <a:rPr lang="en-US" altLang="zh-CN" b="0" i="1" smtClean="0">
                        <a:latin typeface="Cambria Math" panose="02040503050406030204" charset="0"/>
                      </a:rPr>
                      <m:t>1</m:t>
                    </m:r>
                    <m:r>
                      <a:rPr lang="en-US" altLang="zh-CN" i="1">
                        <a:latin typeface="Cambria Math" panose="02040503050406030204" charset="0"/>
                      </a:rPr>
                      <m:t> </m:t>
                    </m:r>
                  </m:oMath>
                </a14:m>
                <a:r>
                  <a:rPr lang="zh-CN" altLang="en-US" dirty="0" smtClean="0">
                    <a:latin typeface="+mj-lt"/>
                    <a:ea typeface="+mj-ea"/>
                  </a:rPr>
                  <a:t>；若</a:t>
                </a:r>
                <a14:m>
                  <m:oMath xmlns:m="http://schemas.openxmlformats.org/officeDocument/2006/math">
                    <m:r>
                      <a:rPr lang="en-US" altLang="zh-CN" i="1">
                        <a:latin typeface="Cambria Math" panose="02040503050406030204" charset="0"/>
                      </a:rPr>
                      <m:t>𝑗</m:t>
                    </m:r>
                  </m:oMath>
                </a14:m>
                <a:r>
                  <a:rPr lang="zh-CN" altLang="en-US" dirty="0" smtClean="0">
                    <a:latin typeface="+mj-lt"/>
                    <a:ea typeface="+mj-ea"/>
                  </a:rPr>
                  <a:t>为连续型，</a:t>
                </a:r>
                <a:r>
                  <a:rPr lang="zh-CN" altLang="en-US" dirty="0">
                    <a:latin typeface="+mj-lt"/>
                    <a:ea typeface="+mj-ea"/>
                  </a:rPr>
                  <a:t>则</a:t>
                </a:r>
                <a14:m>
                  <m:oMath xmlns:m="http://schemas.openxmlformats.org/officeDocument/2006/math">
                    <m:r>
                      <m:rPr>
                        <m:sty m:val="p"/>
                      </m:rPr>
                      <a:rPr lang="en-US" altLang="zh-CN">
                        <a:latin typeface="Cambria Math" panose="02040503050406030204" charset="0"/>
                      </a:rPr>
                      <m:t>diff</m:t>
                    </m:r>
                    <m:d>
                      <m:dPr>
                        <m:ctrlPr>
                          <a:rPr lang="en-US" altLang="zh-CN" i="1">
                            <a:latin typeface="Cambria Math" panose="02040503050406030204" charset="0"/>
                          </a:rPr>
                        </m:ctrlPr>
                      </m:dPr>
                      <m:e>
                        <m:sSubSup>
                          <m:sSubSupPr>
                            <m:ctrlPr>
                              <a:rPr lang="en-US" altLang="zh-CN" i="1">
                                <a:latin typeface="Cambria Math" panose="02040503050406030204" charset="0"/>
                              </a:rPr>
                            </m:ctrlPr>
                          </m:sSubSupPr>
                          <m:e>
                            <m:r>
                              <a:rPr lang="en-US" altLang="zh-CN" i="1">
                                <a:latin typeface="Cambria Math" panose="02040503050406030204" charset="0"/>
                              </a:rPr>
                              <m:t>𝑥</m:t>
                            </m:r>
                          </m:e>
                          <m:sub>
                            <m:r>
                              <a:rPr lang="en-US" altLang="zh-CN" i="1">
                                <a:latin typeface="Cambria Math" panose="02040503050406030204" charset="0"/>
                              </a:rPr>
                              <m:t>𝑎</m:t>
                            </m:r>
                          </m:sub>
                          <m:sup>
                            <m:r>
                              <a:rPr lang="en-US" altLang="zh-CN" i="1">
                                <a:latin typeface="Cambria Math" panose="02040503050406030204" charset="0"/>
                              </a:rPr>
                              <m:t>𝑗</m:t>
                            </m:r>
                          </m:sup>
                        </m:sSubSup>
                        <m:r>
                          <a:rPr lang="en-US" altLang="zh-CN" i="1">
                            <a:latin typeface="Cambria Math" panose="02040503050406030204" charset="0"/>
                          </a:rPr>
                          <m:t>,</m:t>
                        </m:r>
                        <m:sSubSup>
                          <m:sSubSupPr>
                            <m:ctrlPr>
                              <a:rPr lang="en-US" altLang="zh-CN" i="1">
                                <a:latin typeface="Cambria Math" panose="02040503050406030204" charset="0"/>
                              </a:rPr>
                            </m:ctrlPr>
                          </m:sSubSupPr>
                          <m:e>
                            <m:r>
                              <a:rPr lang="en-US" altLang="zh-CN" i="1">
                                <a:latin typeface="Cambria Math" panose="02040503050406030204" charset="0"/>
                              </a:rPr>
                              <m:t>𝑥</m:t>
                            </m:r>
                          </m:e>
                          <m:sub>
                            <m:r>
                              <a:rPr lang="en-US" altLang="zh-CN" i="1">
                                <a:latin typeface="Cambria Math" panose="02040503050406030204" charset="0"/>
                              </a:rPr>
                              <m:t>𝑏</m:t>
                            </m:r>
                          </m:sub>
                          <m:sup>
                            <m:r>
                              <a:rPr lang="en-US" altLang="zh-CN" i="1">
                                <a:latin typeface="Cambria Math" panose="02040503050406030204" charset="0"/>
                              </a:rPr>
                              <m:t>𝑗</m:t>
                            </m:r>
                          </m:sup>
                        </m:sSubSup>
                      </m:e>
                    </m:d>
                    <m:r>
                      <a:rPr lang="en-US" altLang="zh-CN" i="1">
                        <a:latin typeface="Cambria Math" panose="02040503050406030204" charset="0"/>
                      </a:rPr>
                      <m:t>=|</m:t>
                    </m:r>
                    <m:sSubSup>
                      <m:sSubSupPr>
                        <m:ctrlPr>
                          <a:rPr lang="en-US" altLang="zh-CN" i="1">
                            <a:latin typeface="Cambria Math" panose="02040503050406030204" charset="0"/>
                          </a:rPr>
                        </m:ctrlPr>
                      </m:sSubSupPr>
                      <m:e>
                        <m:r>
                          <a:rPr lang="en-US" altLang="zh-CN" i="1">
                            <a:latin typeface="Cambria Math" panose="02040503050406030204" charset="0"/>
                          </a:rPr>
                          <m:t>𝑥</m:t>
                        </m:r>
                      </m:e>
                      <m:sub>
                        <m:r>
                          <a:rPr lang="en-US" altLang="zh-CN" i="1">
                            <a:latin typeface="Cambria Math" panose="02040503050406030204" charset="0"/>
                          </a:rPr>
                          <m:t>𝑎</m:t>
                        </m:r>
                      </m:sub>
                      <m:sup>
                        <m:r>
                          <a:rPr lang="en-US" altLang="zh-CN" i="1">
                            <a:latin typeface="Cambria Math" panose="02040503050406030204" charset="0"/>
                          </a:rPr>
                          <m:t>𝑗</m:t>
                        </m:r>
                      </m:sup>
                    </m:sSubSup>
                    <m:r>
                      <a:rPr lang="en-US" altLang="zh-CN" i="1">
                        <a:latin typeface="Cambria Math" panose="02040503050406030204" charset="0"/>
                      </a:rPr>
                      <m:t>−</m:t>
                    </m:r>
                    <m:sSubSup>
                      <m:sSubSupPr>
                        <m:ctrlPr>
                          <a:rPr lang="en-US" altLang="zh-CN" i="1">
                            <a:latin typeface="Cambria Math" panose="02040503050406030204" charset="0"/>
                          </a:rPr>
                        </m:ctrlPr>
                      </m:sSubSupPr>
                      <m:e>
                        <m:r>
                          <a:rPr lang="en-US" altLang="zh-CN" i="1">
                            <a:latin typeface="Cambria Math" panose="02040503050406030204" charset="0"/>
                          </a:rPr>
                          <m:t>𝑥</m:t>
                        </m:r>
                      </m:e>
                      <m:sub>
                        <m:r>
                          <a:rPr lang="en-US" altLang="zh-CN" i="1">
                            <a:latin typeface="Cambria Math" panose="02040503050406030204" charset="0"/>
                          </a:rPr>
                          <m:t>𝑏</m:t>
                        </m:r>
                      </m:sub>
                      <m:sup>
                        <m:r>
                          <a:rPr lang="en-US" altLang="zh-CN" i="1">
                            <a:latin typeface="Cambria Math" panose="02040503050406030204" charset="0"/>
                          </a:rPr>
                          <m:t>𝑗</m:t>
                        </m:r>
                      </m:sup>
                    </m:sSubSup>
                    <m:r>
                      <a:rPr lang="en-US" altLang="zh-CN" i="1">
                        <a:latin typeface="Cambria Math" panose="02040503050406030204" charset="0"/>
                      </a:rPr>
                      <m:t>| </m:t>
                    </m:r>
                  </m:oMath>
                </a14:m>
                <a:r>
                  <a:rPr lang="zh-CN" altLang="en-US" dirty="0" smtClean="0">
                    <a:latin typeface="+mj-lt"/>
                    <a:ea typeface="+mj-ea"/>
                  </a:rPr>
                  <a:t>，注意</a:t>
                </a:r>
                <a14:m>
                  <m:oMath xmlns:m="http://schemas.openxmlformats.org/officeDocument/2006/math">
                    <m:sSubSup>
                      <m:sSubSupPr>
                        <m:ctrlPr>
                          <a:rPr lang="en-US" altLang="zh-CN" b="0" i="1" smtClean="0">
                            <a:latin typeface="Cambria Math" panose="02040503050406030204" charset="0"/>
                            <a:ea typeface="+mj-ea"/>
                          </a:rPr>
                        </m:ctrlPr>
                      </m:sSubSupPr>
                      <m:e>
                        <m:r>
                          <a:rPr lang="en-US" altLang="zh-CN" b="0" i="1" smtClean="0">
                            <a:latin typeface="Cambria Math" panose="02040503050406030204" charset="0"/>
                            <a:ea typeface="+mj-ea"/>
                          </a:rPr>
                          <m:t>𝑥</m:t>
                        </m:r>
                      </m:e>
                      <m:sub>
                        <m:r>
                          <a:rPr lang="en-US" altLang="zh-CN" b="0" i="1" smtClean="0">
                            <a:latin typeface="Cambria Math" panose="02040503050406030204" charset="0"/>
                            <a:ea typeface="+mj-ea"/>
                          </a:rPr>
                          <m:t>𝑎</m:t>
                        </m:r>
                      </m:sub>
                      <m:sup>
                        <m:r>
                          <a:rPr lang="en-US" altLang="zh-CN" b="0" i="1" smtClean="0">
                            <a:latin typeface="Cambria Math" panose="02040503050406030204" charset="0"/>
                            <a:ea typeface="+mj-ea"/>
                          </a:rPr>
                          <m:t>𝑗</m:t>
                        </m:r>
                      </m:sup>
                    </m:sSubSup>
                    <m:r>
                      <a:rPr lang="en-US" altLang="zh-CN" b="0" i="1" smtClean="0">
                        <a:latin typeface="Cambria Math" panose="02040503050406030204" charset="0"/>
                        <a:ea typeface="+mj-ea"/>
                      </a:rPr>
                      <m:t>,  </m:t>
                    </m:r>
                    <m:sSubSup>
                      <m:sSubSupPr>
                        <m:ctrlPr>
                          <a:rPr lang="en-US" altLang="zh-CN" b="0" i="1" smtClean="0">
                            <a:latin typeface="Cambria Math" panose="02040503050406030204" charset="0"/>
                            <a:ea typeface="+mj-ea"/>
                          </a:rPr>
                        </m:ctrlPr>
                      </m:sSubSupPr>
                      <m:e>
                        <m:r>
                          <a:rPr lang="en-US" altLang="zh-CN" b="0" i="1" smtClean="0">
                            <a:latin typeface="Cambria Math" panose="02040503050406030204" charset="0"/>
                            <a:ea typeface="+mj-ea"/>
                          </a:rPr>
                          <m:t>𝑥</m:t>
                        </m:r>
                      </m:e>
                      <m:sub>
                        <m:r>
                          <a:rPr lang="en-US" altLang="zh-CN" b="0" i="1" smtClean="0">
                            <a:latin typeface="Cambria Math" panose="02040503050406030204" charset="0"/>
                            <a:ea typeface="+mj-ea"/>
                          </a:rPr>
                          <m:t>𝑏</m:t>
                        </m:r>
                      </m:sub>
                      <m:sup>
                        <m:r>
                          <a:rPr lang="en-US" altLang="zh-CN" b="0" i="1" smtClean="0">
                            <a:latin typeface="Cambria Math" panose="02040503050406030204" charset="0"/>
                            <a:ea typeface="+mj-ea"/>
                          </a:rPr>
                          <m:t>𝑗</m:t>
                        </m:r>
                      </m:sup>
                    </m:sSubSup>
                  </m:oMath>
                </a14:m>
                <a:r>
                  <a:rPr lang="zh-CN" altLang="en-US" dirty="0" smtClean="0">
                    <a:latin typeface="+mj-lt"/>
                    <a:ea typeface="+mj-ea"/>
                  </a:rPr>
                  <a:t>已规范化到</a:t>
                </a:r>
                <a14:m>
                  <m:oMath xmlns:m="http://schemas.openxmlformats.org/officeDocument/2006/math">
                    <m:r>
                      <a:rPr lang="en-US" altLang="zh-CN" b="0" i="1" smtClean="0">
                        <a:latin typeface="Cambria Math" panose="02040503050406030204" charset="0"/>
                        <a:ea typeface="+mj-ea"/>
                      </a:rPr>
                      <m:t>[</m:t>
                    </m:r>
                    <m:r>
                      <a:rPr lang="en-US" altLang="zh-CN" b="0" i="1" smtClean="0">
                        <a:latin typeface="Cambria Math" panose="02040503050406030204" charset="0"/>
                        <a:ea typeface="+mj-ea"/>
                      </a:rPr>
                      <m:t>0</m:t>
                    </m:r>
                    <m:r>
                      <a:rPr lang="en-US" altLang="zh-CN" b="0" i="1" smtClean="0">
                        <a:latin typeface="Cambria Math" panose="02040503050406030204" charset="0"/>
                        <a:ea typeface="+mj-ea"/>
                      </a:rPr>
                      <m:t>,</m:t>
                    </m:r>
                    <m:r>
                      <a:rPr lang="en-US" altLang="zh-CN" b="0" i="1" smtClean="0">
                        <a:latin typeface="Cambria Math" panose="02040503050406030204" charset="0"/>
                        <a:ea typeface="+mj-ea"/>
                      </a:rPr>
                      <m:t>1</m:t>
                    </m:r>
                    <m:r>
                      <a:rPr lang="en-US" altLang="zh-CN" b="0" i="1" smtClean="0">
                        <a:latin typeface="Cambria Math" panose="02040503050406030204" charset="0"/>
                        <a:ea typeface="+mj-ea"/>
                      </a:rPr>
                      <m:t>]</m:t>
                    </m:r>
                  </m:oMath>
                </a14:m>
                <a:r>
                  <a:rPr lang="zh-CN" altLang="en-US" dirty="0" smtClean="0">
                    <a:latin typeface="+mj-lt"/>
                    <a:ea typeface="+mj-ea"/>
                  </a:rPr>
                  <a:t>区间</a:t>
                </a:r>
                <a:endParaRPr lang="zh-CN" altLang="en-US" dirty="0">
                  <a:latin typeface="+mj-lt"/>
                  <a:ea typeface="+mj-ea"/>
                </a:endParaRPr>
              </a:p>
            </p:txBody>
          </p:sp>
        </mc:Choice>
        <mc:Fallback>
          <p:sp>
            <p:nvSpPr>
              <p:cNvPr id="5" name="文本框 4"/>
              <p:cNvSpPr txBox="1">
                <a:spLocks noRot="1" noChangeAspect="1" noMove="1" noResize="1" noEditPoints="1" noAdjustHandles="1" noChangeArrowheads="1" noChangeShapeType="1" noTextEdit="1"/>
              </p:cNvSpPr>
              <p:nvPr>
                <p:custDataLst>
                  <p:tags r:id="rId6"/>
                </p:custDataLst>
              </p:nvPr>
            </p:nvSpPr>
            <p:spPr>
              <a:xfrm>
                <a:off x="5796203" y="2925102"/>
                <a:ext cx="3130627" cy="1710690"/>
              </a:xfrm>
              <a:prstGeom prst="rect">
                <a:avLst/>
              </a:prstGeom>
              <a:blipFill rotWithShape="1">
                <a:blip r:embed="rId7"/>
                <a:stretch>
                  <a:fillRect l="-423" t="-759" r="-406" b="-725"/>
                </a:stretch>
              </a:blipFill>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p:sp>
        <p:nvSpPr>
          <p:cNvPr id="3" name="文本框 2"/>
          <p:cNvSpPr txBox="1"/>
          <p:nvPr/>
        </p:nvSpPr>
        <p:spPr>
          <a:xfrm>
            <a:off x="2195830" y="4140835"/>
            <a:ext cx="2837180" cy="521970"/>
          </a:xfrm>
          <a:prstGeom prst="rect">
            <a:avLst/>
          </a:prstGeom>
          <a:noFill/>
        </p:spPr>
        <p:txBody>
          <a:bodyPr wrap="square" rtlCol="0">
            <a:spAutoFit/>
          </a:bodyPr>
          <a:p>
            <a:pPr algn="ctr"/>
            <a:r>
              <a:rPr lang="zh-CN" altLang="en-US" sz="1400" b="1"/>
              <a:t>求和运算在数据集的采样上计算，而不必在整个数据集上计算</a:t>
            </a:r>
            <a:endParaRPr lang="zh-CN" altLang="en-US" sz="1400" b="1"/>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包裹式选择</a:t>
            </a:r>
            <a:endParaRPr lang="zh-CN" altLang="zh-CN" sz="2800" dirty="0">
              <a:latin typeface="黑体" panose="02010609060101010101" pitchFamily="49" charset="-122"/>
              <a:ea typeface="黑体" panose="02010609060101010101" pitchFamily="49" charset="-122"/>
              <a:cs typeface="+mn-ea"/>
              <a:sym typeface="+mn-ea"/>
            </a:endParaRPr>
          </a:p>
          <a:p>
            <a:pPr lvl="1" algn="l">
              <a:buClrTx/>
              <a:buSzTx/>
            </a:pPr>
            <a:r>
              <a:rPr lang="en-US" altLang="zh-CN" sz="2450" dirty="0" smtClean="0">
                <a:sym typeface="+mn-ea"/>
              </a:rPr>
              <a:t>包裹式选择直接把最终将要使用的</a:t>
            </a:r>
            <a:r>
              <a:rPr lang="en-US" altLang="zh-CN" sz="2450" dirty="0" smtClean="0">
                <a:solidFill>
                  <a:srgbClr val="0000FF"/>
                </a:solidFill>
                <a:sym typeface="+mn-ea"/>
              </a:rPr>
              <a:t>学习器的性能</a:t>
            </a:r>
            <a:r>
              <a:rPr lang="en-US" altLang="zh-CN" sz="2450" dirty="0" smtClean="0">
                <a:sym typeface="+mn-ea"/>
              </a:rPr>
              <a:t>作为特征子集的</a:t>
            </a:r>
            <a:r>
              <a:rPr lang="en-US" altLang="zh-CN" sz="2450" dirty="0" smtClean="0">
                <a:solidFill>
                  <a:srgbClr val="0000FF"/>
                </a:solidFill>
                <a:sym typeface="+mn-ea"/>
              </a:rPr>
              <a:t>评价准则</a:t>
            </a:r>
            <a:endParaRPr lang="en-US" altLang="zh-CN" sz="2450" dirty="0" smtClean="0">
              <a:sym typeface="+mn-ea"/>
            </a:endParaRPr>
          </a:p>
          <a:p>
            <a:pPr lvl="2" algn="l">
              <a:buClrTx/>
              <a:buSzTx/>
            </a:pPr>
            <a:r>
              <a:rPr lang="zh-CN" altLang="en-US" sz="2100" dirty="0">
                <a:sym typeface="+mn-ea"/>
              </a:rPr>
              <a:t>包裹式特征选择的目的就是为给定学习器选择最有利于其性能、“量身定做”的特征</a:t>
            </a:r>
            <a:r>
              <a:rPr lang="zh-CN" altLang="en-US" sz="2100" dirty="0" smtClean="0">
                <a:sym typeface="+mn-ea"/>
              </a:rPr>
              <a:t>子集</a:t>
            </a:r>
            <a:endParaRPr lang="zh-CN" altLang="en-US" sz="2100" dirty="0" smtClean="0">
              <a:sym typeface="+mn-ea"/>
            </a:endParaRPr>
          </a:p>
          <a:p>
            <a:pPr lvl="2" algn="l">
              <a:buClrTx/>
              <a:buSzTx/>
            </a:pPr>
            <a:r>
              <a:rPr lang="zh-CN" altLang="en-US" sz="2100" dirty="0" smtClean="0">
                <a:sym typeface="+mn-ea"/>
              </a:rPr>
              <a:t>包裹式选择方法直接针对给定学习器进行优化，因此从最终学习器性能来看，包裹式特征选择比过滤式特征选择更好</a:t>
            </a:r>
            <a:endParaRPr lang="zh-CN" altLang="en-US" sz="2100" dirty="0" smtClean="0">
              <a:sym typeface="+mn-ea"/>
            </a:endParaRPr>
          </a:p>
          <a:p>
            <a:pPr lvl="2" algn="l">
              <a:buClrTx/>
              <a:buSzTx/>
            </a:pPr>
            <a:r>
              <a:rPr lang="zh-CN" altLang="en-US" sz="2100" dirty="0" smtClean="0">
                <a:sym typeface="+mn-ea"/>
              </a:rPr>
              <a:t>包裹式特征选择过程中需多次训练学习器，计算开销通常比过滤式特征选择大得多</a:t>
            </a:r>
            <a:endParaRPr lang="en-US" altLang="zh-CN" sz="2100" dirty="0" smtClean="0">
              <a:sym typeface="+mn-ea"/>
            </a:endParaRPr>
          </a:p>
          <a:p>
            <a:pPr marL="1371600" lvl="3" indent="0" algn="l">
              <a:buClrTx/>
              <a:buSzTx/>
              <a:buNone/>
            </a:pPr>
            <a:endParaRPr lang="en-US" altLang="zh-CN" sz="1750" dirty="0">
              <a:latin typeface="黑体" panose="02010609060101010101" pitchFamily="49" charset="-122"/>
              <a:ea typeface="黑体" panose="02010609060101010101" pitchFamily="49" charset="-122"/>
              <a:cs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包裹式选择</a:t>
            </a:r>
            <a:endParaRPr lang="zh-CN" altLang="zh-CN" sz="2800" dirty="0">
              <a:latin typeface="黑体" panose="02010609060101010101" pitchFamily="49" charset="-122"/>
              <a:ea typeface="黑体" panose="02010609060101010101" pitchFamily="49" charset="-122"/>
              <a:cs typeface="+mn-ea"/>
              <a:sym typeface="+mn-ea"/>
            </a:endParaRPr>
          </a:p>
          <a:p>
            <a:pPr lvl="1" algn="l">
              <a:buClrTx/>
              <a:buSzTx/>
            </a:pPr>
            <a:r>
              <a:rPr lang="en-US" altLang="zh-CN" sz="2450" dirty="0" smtClean="0">
                <a:sym typeface="+mn-ea"/>
              </a:rPr>
              <a:t>LVW（Las Vegas Wrapper）[Liu and Setiono, 1996] 在拉斯维加斯方法框架下使用随机策略来进行子集搜索，并以最终分类器的误差作为特征子集评价准则</a:t>
            </a:r>
            <a:endParaRPr lang="en-US" altLang="zh-CN" sz="2450" dirty="0" smtClean="0">
              <a:sym typeface="+mn-ea"/>
            </a:endParaRPr>
          </a:p>
          <a:p>
            <a:pPr lvl="2" algn="l">
              <a:buClrTx/>
              <a:buSzTx/>
            </a:pPr>
            <a:r>
              <a:rPr lang="zh-CN" altLang="en-US" sz="2100" dirty="0" smtClean="0">
                <a:sym typeface="+mn-ea"/>
              </a:rPr>
              <a:t>在循环的每一轮随机产生一个特征子集</a:t>
            </a:r>
            <a:endParaRPr lang="zh-CN" altLang="en-US" sz="2100" dirty="0" smtClean="0">
              <a:sym typeface="+mn-ea"/>
            </a:endParaRPr>
          </a:p>
          <a:p>
            <a:pPr lvl="2" algn="l">
              <a:buClrTx/>
              <a:buSzTx/>
            </a:pPr>
            <a:r>
              <a:rPr lang="zh-CN" altLang="en-US" sz="2100" dirty="0" smtClean="0">
                <a:sym typeface="+mn-ea"/>
              </a:rPr>
              <a:t>在随机产生</a:t>
            </a:r>
            <a:r>
              <a:rPr lang="zh-CN" altLang="en-US" sz="2100" dirty="0">
                <a:sym typeface="+mn-ea"/>
              </a:rPr>
              <a:t>的特征子集上通过交叉验证推断当前特征子集的</a:t>
            </a:r>
            <a:r>
              <a:rPr lang="zh-CN" altLang="en-US" sz="2100" dirty="0" smtClean="0">
                <a:sym typeface="+mn-ea"/>
              </a:rPr>
              <a:t>误差</a:t>
            </a:r>
            <a:endParaRPr lang="zh-CN" altLang="en-US" sz="2100" dirty="0" smtClean="0">
              <a:sym typeface="+mn-ea"/>
            </a:endParaRPr>
          </a:p>
          <a:p>
            <a:pPr lvl="2" algn="l">
              <a:buClrTx/>
              <a:buSzTx/>
            </a:pPr>
            <a:r>
              <a:rPr lang="zh-CN" altLang="en-US" sz="2100" dirty="0" smtClean="0">
                <a:sym typeface="+mn-ea"/>
              </a:rPr>
              <a:t>进行多次循环，在多个随机产生的特征子集中选择误差最小的特征子集作为最终解（</a:t>
            </a:r>
            <a:r>
              <a:rPr lang="zh-CN" altLang="en-US" sz="2100" dirty="0" smtClean="0">
                <a:latin typeface="+mn-ea"/>
                <a:sym typeface="+mn-ea"/>
              </a:rPr>
              <a:t>若有运行时间限制，则该算法有可能给不出解，因为每次都要训练学习器，复杂度较高</a:t>
            </a:r>
            <a:r>
              <a:rPr lang="zh-CN" altLang="en-US" sz="2100" dirty="0" smtClean="0">
                <a:sym typeface="+mn-ea"/>
              </a:rPr>
              <a:t>）</a:t>
            </a:r>
            <a:endParaRPr lang="en-US" altLang="zh-CN" sz="2100" dirty="0" smtClean="0">
              <a:sym typeface="+mn-ea"/>
            </a:endParaRPr>
          </a:p>
          <a:p>
            <a:pPr marL="1371600" lvl="3" indent="0" algn="l">
              <a:buClrTx/>
              <a:buSzTx/>
              <a:buNone/>
            </a:pPr>
            <a:endParaRPr lang="en-US" altLang="zh-CN" sz="1750" dirty="0">
              <a:latin typeface="黑体" panose="02010609060101010101" pitchFamily="49" charset="-122"/>
              <a:ea typeface="黑体" panose="02010609060101010101" pitchFamily="49" charset="-122"/>
              <a:cs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嵌入式选择</a:t>
                </a:r>
                <a:endParaRPr lang="zh-CN" altLang="zh-CN" sz="2800" dirty="0">
                  <a:latin typeface="黑体" panose="02010609060101010101" pitchFamily="49" charset="-122"/>
                  <a:ea typeface="黑体" panose="02010609060101010101" pitchFamily="49" charset="-122"/>
                  <a:cs typeface="+mn-ea"/>
                </a:endParaRPr>
              </a:p>
              <a:p>
                <a:pPr lvl="1" algn="l">
                  <a:buClrTx/>
                  <a:buSzTx/>
                </a:pPr>
                <a:r>
                  <a:rPr lang="zh-CN" altLang="en-US" sz="2450" dirty="0">
                    <a:sym typeface="+mn-ea"/>
                  </a:rPr>
                  <a:t>嵌入式特征选择是将</a:t>
                </a:r>
                <a:r>
                  <a:rPr lang="zh-CN" altLang="en-US" sz="2450" dirty="0">
                    <a:solidFill>
                      <a:srgbClr val="0000FF"/>
                    </a:solidFill>
                    <a:sym typeface="+mn-ea"/>
                  </a:rPr>
                  <a:t>特征选择过程与学习器训练过程融为一体</a:t>
                </a:r>
                <a:r>
                  <a:rPr lang="zh-CN" altLang="en-US" sz="2450" dirty="0">
                    <a:sym typeface="+mn-ea"/>
                  </a:rPr>
                  <a:t>，两者在同一个优化过程中完成，在学习器训练过程中自动地进行特征选择</a:t>
                </a:r>
                <a:endParaRPr lang="zh-CN" altLang="en-US" sz="2450" dirty="0">
                  <a:sym typeface="+mn-ea"/>
                </a:endParaRPr>
              </a:p>
              <a:p>
                <a:pPr lvl="2" algn="l">
                  <a:buClrTx/>
                  <a:buSzTx/>
                </a:pPr>
                <a:r>
                  <a:rPr lang="zh-CN" altLang="en-US" sz="2100" dirty="0" smtClean="0">
                    <a:sym typeface="+mn-ea"/>
                  </a:rPr>
                  <a:t>考虑最简单的线性回归模型，以平方误差为损失函数，并引入</a:t>
                </a:r>
                <a14:m>
                  <m:oMath xmlns:m="http://schemas.openxmlformats.org/officeDocument/2006/math">
                    <m:sSub>
                      <m:sSubPr>
                        <m:ctrlPr>
                          <a:rPr lang="en-US" altLang="zh-CN" sz="2100" b="0" i="1" smtClean="0">
                            <a:latin typeface="Cambria Math" panose="02040503050406030204" charset="0"/>
                          </a:rPr>
                        </m:ctrlPr>
                      </m:sSubPr>
                      <m:e>
                        <m:r>
                          <m:rPr>
                            <m:sty m:val="p"/>
                          </m:rPr>
                          <a:rPr lang="en-US" altLang="zh-CN" sz="2100" b="0" i="0" smtClean="0">
                            <a:latin typeface="Cambria Math" panose="02040503050406030204" charset="0"/>
                          </a:rPr>
                          <m:t>L</m:t>
                        </m:r>
                      </m:e>
                      <m:sub>
                        <m:r>
                          <a:rPr lang="en-US" altLang="zh-CN" sz="2100" b="0" i="0" smtClean="0">
                            <a:latin typeface="Cambria Math" panose="02040503050406030204" charset="0"/>
                          </a:rPr>
                          <m:t>2</m:t>
                        </m:r>
                      </m:sub>
                    </m:sSub>
                  </m:oMath>
                </a14:m>
                <a:r>
                  <a:rPr lang="zh-CN" altLang="en-US" sz="2100" dirty="0" smtClean="0">
                    <a:sym typeface="+mn-ea"/>
                  </a:rPr>
                  <a:t>范数正则化项防止过拟合，则有</a:t>
                </a:r>
                <a:endParaRPr lang="zh-CN" altLang="en-US" sz="2100" dirty="0" smtClean="0">
                  <a:sym typeface="+mn-ea"/>
                </a:endParaRPr>
              </a:p>
              <a:p>
                <a:pPr lvl="2" algn="l">
                  <a:buClrTx/>
                  <a:buSzTx/>
                </a:pPr>
                <a:endParaRPr lang="zh-CN" altLang="en-US" sz="2100" dirty="0" smtClean="0">
                  <a:sym typeface="+mn-ea"/>
                </a:endParaRPr>
              </a:p>
              <a:p>
                <a:pPr lvl="2" algn="l">
                  <a:buClrTx/>
                  <a:buSzTx/>
                </a:pPr>
                <a:endParaRPr lang="zh-CN" altLang="en-US" sz="2100" dirty="0" smtClean="0">
                  <a:sym typeface="+mn-ea"/>
                </a:endParaRPr>
              </a:p>
              <a:p>
                <a:pPr lvl="2" algn="l">
                  <a:buClrTx/>
                  <a:buSzTx/>
                </a:pPr>
                <a:endParaRPr lang="zh-CN" altLang="en-US" sz="2100" dirty="0" smtClean="0">
                  <a:sym typeface="+mn-ea"/>
                </a:endParaRPr>
              </a:p>
              <a:p>
                <a:pPr lvl="2" algn="l">
                  <a:buClrTx/>
                  <a:buSzTx/>
                </a:pPr>
                <a:r>
                  <a:rPr lang="zh-CN" altLang="en-US" sz="2100" dirty="0" smtClean="0">
                    <a:sym typeface="+mn-ea"/>
                  </a:rPr>
                  <a:t>将</a:t>
                </a:r>
                <a14:m>
                  <m:oMath xmlns:m="http://schemas.openxmlformats.org/officeDocument/2006/math">
                    <m:sSub>
                      <m:sSubPr>
                        <m:ctrlPr>
                          <a:rPr lang="en-US" altLang="zh-CN" sz="2100" i="1">
                            <a:latin typeface="Cambria Math" panose="02040503050406030204" charset="0"/>
                          </a:rPr>
                        </m:ctrlPr>
                      </m:sSubPr>
                      <m:e>
                        <m:r>
                          <m:rPr>
                            <m:sty m:val="p"/>
                          </m:rPr>
                          <a:rPr lang="en-US" altLang="zh-CN" sz="2100">
                            <a:latin typeface="Cambria Math" panose="02040503050406030204" charset="0"/>
                          </a:rPr>
                          <m:t>L</m:t>
                        </m:r>
                      </m:e>
                      <m:sub>
                        <m:r>
                          <a:rPr lang="en-US" altLang="zh-CN" sz="2100">
                            <a:latin typeface="Cambria Math" panose="02040503050406030204" charset="0"/>
                          </a:rPr>
                          <m:t>2</m:t>
                        </m:r>
                      </m:sub>
                    </m:sSub>
                  </m:oMath>
                </a14:m>
                <a:r>
                  <a:rPr lang="zh-CN" altLang="en-US" sz="2100" dirty="0" smtClean="0">
                    <a:sym typeface="+mn-ea"/>
                  </a:rPr>
                  <a:t>范数替换为</a:t>
                </a:r>
                <a14:m>
                  <m:oMath xmlns:m="http://schemas.openxmlformats.org/officeDocument/2006/math">
                    <m:sSub>
                      <m:sSubPr>
                        <m:ctrlPr>
                          <a:rPr lang="en-US" altLang="zh-CN" sz="2100" i="1">
                            <a:latin typeface="Cambria Math" panose="02040503050406030204" charset="0"/>
                          </a:rPr>
                        </m:ctrlPr>
                      </m:sSubPr>
                      <m:e>
                        <m:r>
                          <m:rPr>
                            <m:sty m:val="p"/>
                          </m:rPr>
                          <a:rPr lang="en-US" altLang="zh-CN" sz="2100">
                            <a:latin typeface="Cambria Math" panose="02040503050406030204" charset="0"/>
                          </a:rPr>
                          <m:t>L</m:t>
                        </m:r>
                      </m:e>
                      <m:sub>
                        <m:r>
                          <a:rPr lang="en-US" altLang="zh-CN" sz="2100">
                            <a:latin typeface="Cambria Math" panose="02040503050406030204" charset="0"/>
                          </a:rPr>
                          <m:t>1</m:t>
                        </m:r>
                      </m:sub>
                    </m:sSub>
                  </m:oMath>
                </a14:m>
                <a:r>
                  <a:rPr lang="zh-CN" altLang="en-US" sz="2100" dirty="0" smtClean="0">
                    <a:sym typeface="+mn-ea"/>
                  </a:rPr>
                  <a:t>范数，则有</a:t>
                </a:r>
                <a:r>
                  <a:rPr lang="en-US" altLang="zh-CN" sz="2100" b="1" dirty="0">
                    <a:solidFill>
                      <a:srgbClr val="C30D23"/>
                    </a:solidFill>
                    <a:sym typeface="+mn-ea"/>
                  </a:rPr>
                  <a:t>LASSO</a:t>
                </a:r>
                <a:r>
                  <a:rPr lang="zh-CN" altLang="en-US" sz="2100" b="1" dirty="0">
                    <a:solidFill>
                      <a:srgbClr val="C30D23"/>
                    </a:solidFill>
                    <a:sym typeface="+mn-ea"/>
                  </a:rPr>
                  <a:t> </a:t>
                </a:r>
                <a:r>
                  <a:rPr lang="en-US" altLang="zh-CN" sz="2100" dirty="0">
                    <a:sym typeface="+mn-ea"/>
                  </a:rPr>
                  <a:t>[Tibshirani, 1996]</a:t>
                </a:r>
                <a:endParaRPr lang="zh-CN" altLang="en-US" sz="2100" dirty="0">
                  <a:sym typeface="+mn-ea"/>
                </a:endParaRPr>
              </a:p>
              <a:p>
                <a:pPr lvl="1" algn="l">
                  <a:buClrTx/>
                  <a:buSzTx/>
                </a:pPr>
                <a:endParaRPr lang="en-US" altLang="zh-CN" sz="245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graphicFrame>
        <p:nvGraphicFramePr>
          <p:cNvPr id="6" name="对象 5"/>
          <p:cNvGraphicFramePr>
            <a:graphicFrameLocks noChangeAspect="1"/>
          </p:cNvGraphicFramePr>
          <p:nvPr>
            <p:custDataLst>
              <p:tags r:id="rId2"/>
            </p:custDataLst>
          </p:nvPr>
        </p:nvGraphicFramePr>
        <p:xfrm>
          <a:off x="2412365" y="3717290"/>
          <a:ext cx="3004185" cy="685165"/>
        </p:xfrm>
        <a:graphic>
          <a:graphicData uri="http://schemas.openxmlformats.org/presentationml/2006/ole">
            <mc:AlternateContent xmlns:mc="http://schemas.openxmlformats.org/markup-compatibility/2006">
              <mc:Choice xmlns:v="urn:schemas-microsoft-com:vml" Requires="v">
                <p:oleObj spid="_x0000_s16162" name="Formula" r:id="rId3" imgW="25955625" imgH="5915025" progId="Equation.Ribbit">
                  <p:embed/>
                </p:oleObj>
              </mc:Choice>
              <mc:Fallback>
                <p:oleObj name="Formula" r:id="rId3" imgW="25955625" imgH="5915025" progId="Equation.Ribbit">
                  <p:embed/>
                  <p:pic>
                    <p:nvPicPr>
                      <p:cNvPr id="0" name="图片 16161"/>
                      <p:cNvPicPr>
                        <a:picLocks noChangeAspect="1" noChangeArrowheads="1"/>
                      </p:cNvPicPr>
                      <p:nvPr/>
                    </p:nvPicPr>
                    <p:blipFill>
                      <a:blip r:embed="rId4"/>
                      <a:srcRect/>
                      <a:stretch>
                        <a:fillRect/>
                      </a:stretch>
                    </p:blipFill>
                    <p:spPr bwMode="auto">
                      <a:xfrm>
                        <a:off x="2412365" y="3717290"/>
                        <a:ext cx="3004185" cy="685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本框 7"/>
          <p:cNvSpPr txBox="1"/>
          <p:nvPr>
            <p:custDataLst>
              <p:tags r:id="rId5"/>
            </p:custDataLst>
          </p:nvPr>
        </p:nvSpPr>
        <p:spPr>
          <a:xfrm>
            <a:off x="5580259" y="3717445"/>
            <a:ext cx="3464341" cy="615553"/>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b="1" dirty="0">
                <a:solidFill>
                  <a:schemeClr val="tx1"/>
                </a:solidFill>
              </a:rPr>
              <a:t>岭回归</a:t>
            </a:r>
            <a:r>
              <a:rPr lang="zh-CN" altLang="en-US" dirty="0"/>
              <a:t> </a:t>
            </a:r>
            <a:r>
              <a:rPr lang="en-US" altLang="zh-CN" dirty="0"/>
              <a:t>(ridge regression) </a:t>
            </a:r>
            <a:r>
              <a:rPr lang="en-US" altLang="zh-CN" sz="1600" dirty="0"/>
              <a:t>[Tikhonov and </a:t>
            </a:r>
            <a:r>
              <a:rPr lang="en-US" altLang="zh-CN" sz="1600" dirty="0" err="1"/>
              <a:t>Arsenin</a:t>
            </a:r>
            <a:r>
              <a:rPr lang="en-US" altLang="zh-CN" sz="1600" dirty="0"/>
              <a:t>, 1977]</a:t>
            </a:r>
            <a:endParaRPr lang="zh-CN" altLang="en-US" sz="1600" dirty="0"/>
          </a:p>
        </p:txBody>
      </p:sp>
      <p:graphicFrame>
        <p:nvGraphicFramePr>
          <p:cNvPr id="9" name="对象 8"/>
          <p:cNvGraphicFramePr>
            <a:graphicFrameLocks noChangeAspect="1"/>
          </p:cNvGraphicFramePr>
          <p:nvPr>
            <p:custDataLst>
              <p:tags r:id="rId6"/>
            </p:custDataLst>
          </p:nvPr>
        </p:nvGraphicFramePr>
        <p:xfrm>
          <a:off x="1980565" y="5300980"/>
          <a:ext cx="3454400" cy="788988"/>
        </p:xfrm>
        <a:graphic>
          <a:graphicData uri="http://schemas.openxmlformats.org/presentationml/2006/ole">
            <mc:AlternateContent xmlns:mc="http://schemas.openxmlformats.org/markup-compatibility/2006">
              <mc:Choice xmlns:v="urn:schemas-microsoft-com:vml" Requires="v">
                <p:oleObj spid="_x0000_s16163" name="Formula" r:id="rId7" imgW="25908000" imgH="5915025" progId="Equation.Ribbit">
                  <p:embed/>
                </p:oleObj>
              </mc:Choice>
              <mc:Fallback>
                <p:oleObj name="Formula" r:id="rId7" imgW="25908000" imgH="5915025" progId="Equation.Ribbit">
                  <p:embed/>
                  <p:pic>
                    <p:nvPicPr>
                      <p:cNvPr id="0" name="图片 16162"/>
                      <p:cNvPicPr>
                        <a:picLocks noChangeAspect="1" noChangeArrowheads="1"/>
                      </p:cNvPicPr>
                      <p:nvPr/>
                    </p:nvPicPr>
                    <p:blipFill>
                      <a:blip r:embed="rId8"/>
                      <a:srcRect/>
                      <a:stretch>
                        <a:fillRect/>
                      </a:stretch>
                    </p:blipFill>
                    <p:spPr bwMode="auto">
                      <a:xfrm>
                        <a:off x="1980565" y="5300980"/>
                        <a:ext cx="34544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8"/>
          <p:cNvSpPr>
            <a:spLocks noChangeArrowheads="1"/>
          </p:cNvSpPr>
          <p:nvPr>
            <p:custDataLst>
              <p:tags r:id="rId9"/>
            </p:custDataLst>
          </p:nvPr>
        </p:nvSpPr>
        <p:spPr bwMode="auto">
          <a:xfrm>
            <a:off x="5652015" y="5371663"/>
            <a:ext cx="3464341" cy="646973"/>
          </a:xfrm>
          <a:prstGeom prst="rect">
            <a:avLst/>
          </a:prstGeom>
          <a:solidFill>
            <a:schemeClr val="accent2">
              <a:lumMod val="75000"/>
            </a:schemeClr>
          </a:solidFill>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p>
            <a:pPr marL="0" marR="0" lvl="0" indent="0" defTabSz="914400" eaLnBrk="1" fontAlgn="base" latinLnBrk="0" hangingPunct="1">
              <a:lnSpc>
                <a:spcPct val="100000"/>
              </a:lnSpc>
              <a:spcBef>
                <a:spcPct val="0"/>
              </a:spcBef>
              <a:spcAft>
                <a:spcPct val="0"/>
              </a:spcAft>
              <a:buClrTx/>
              <a:buSzTx/>
              <a:buFontTx/>
              <a:buNone/>
              <a:defRPr/>
            </a:pPr>
            <a:r>
              <a:rPr kumimoji="1" lang="zh-CN" altLang="en-US" b="0" i="0" u="none" strike="noStrike" kern="0" cap="none" spc="0" normalizeH="0" baseline="0" noProof="0" dirty="0" smtClean="0">
                <a:ln>
                  <a:noFill/>
                </a:ln>
                <a:solidFill>
                  <a:schemeClr val="bg1"/>
                </a:solidFill>
                <a:effectLst/>
                <a:uLnTx/>
                <a:uFillTx/>
                <a:latin typeface="+mj-ea"/>
                <a:ea typeface="+mj-ea"/>
              </a:rPr>
              <a:t>易获得稀疏解，是一种嵌入式特征选择方法</a:t>
            </a:r>
            <a:endParaRPr kumimoji="1" lang="en-US" altLang="zh-CN" b="0" i="0" u="none" strike="noStrike" kern="0" cap="none" spc="0" normalizeH="0" baseline="0" noProof="0" dirty="0">
              <a:ln>
                <a:noFill/>
              </a:ln>
              <a:solidFill>
                <a:schemeClr val="bg1"/>
              </a:solidFill>
              <a:effectLst/>
              <a:uLnTx/>
              <a:uFillTx/>
              <a:latin typeface="+mj-ea"/>
              <a:ea typeface="+mj-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嵌入式选择</a:t>
                </a:r>
                <a:endParaRPr lang="zh-CN" altLang="zh-CN" sz="2800" dirty="0">
                  <a:latin typeface="黑体" panose="02010609060101010101" pitchFamily="49" charset="-122"/>
                  <a:ea typeface="黑体" panose="02010609060101010101" pitchFamily="49" charset="-122"/>
                  <a:cs typeface="+mn-ea"/>
                </a:endParaRPr>
              </a:p>
              <a:p>
                <a:pPr lvl="1" algn="l">
                  <a:buClrTx/>
                  <a:buSzTx/>
                </a:pPr>
                <a:r>
                  <a:rPr lang="zh-CN" altLang="en-US" sz="2450" dirty="0">
                    <a:sym typeface="+mn-ea"/>
                  </a:rPr>
                  <a:t>嵌入式</a:t>
                </a:r>
                <a:r>
                  <a:rPr lang="zh-CN" altLang="en-US" sz="2450" dirty="0" smtClean="0">
                    <a:sym typeface="+mn-ea"/>
                  </a:rPr>
                  <a:t>使用</a:t>
                </a:r>
                <a14:m>
                  <m:oMath xmlns:m="http://schemas.openxmlformats.org/officeDocument/2006/math">
                    <m:sSub>
                      <m:sSubPr>
                        <m:ctrlPr>
                          <a:rPr lang="en-US" altLang="zh-CN" sz="2450" b="1" i="1" dirty="0" smtClean="0">
                            <a:latin typeface="Cambria Math" panose="02040503050406030204" charset="0"/>
                          </a:rPr>
                        </m:ctrlPr>
                      </m:sSubPr>
                      <m:e>
                        <m:r>
                          <m:rPr>
                            <m:sty m:val="p"/>
                          </m:rPr>
                          <a:rPr lang="en-US" altLang="zh-CN" sz="2450" i="0" dirty="0" smtClean="0">
                            <a:latin typeface="Cambria Math" panose="02040503050406030204" charset="0"/>
                          </a:rPr>
                          <m:t>L</m:t>
                        </m:r>
                      </m:e>
                      <m:sub>
                        <m:r>
                          <a:rPr lang="en-US" altLang="zh-CN" sz="2450" i="1" dirty="0" smtClean="0">
                            <a:latin typeface="Cambria Math" panose="02040503050406030204" charset="0"/>
                          </a:rPr>
                          <m:t>1</m:t>
                        </m:r>
                      </m:sub>
                    </m:sSub>
                  </m:oMath>
                </a14:m>
                <a:r>
                  <a:rPr lang="zh-CN" altLang="en-US" sz="2450" dirty="0" smtClean="0">
                    <a:sym typeface="+mn-ea"/>
                  </a:rPr>
                  <a:t>范数正则化易获得稀疏解</a:t>
                </a:r>
                <a:endParaRPr lang="zh-CN" altLang="en-US" sz="2450" dirty="0">
                  <a:sym typeface="+mn-ea"/>
                </a:endParaRPr>
              </a:p>
              <a:p>
                <a:pPr lvl="1" algn="l">
                  <a:buClrTx/>
                  <a:buSzTx/>
                </a:pPr>
                <a:endParaRPr lang="en-US" altLang="zh-CN" sz="245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stretch>
            <a:fillRect/>
          </a:stretch>
        </p:blipFill>
        <p:spPr>
          <a:xfrm>
            <a:off x="683444" y="3042672"/>
            <a:ext cx="3960440" cy="3565237"/>
          </a:xfrm>
          <a:prstGeom prst="rect">
            <a:avLst/>
          </a:prstGeom>
        </p:spPr>
      </p:pic>
      <mc:AlternateContent xmlns:mc="http://schemas.openxmlformats.org/markup-compatibility/2006">
        <mc:Choice xmlns:a14="http://schemas.microsoft.com/office/drawing/2010/main" Requires="a14">
          <p:sp>
            <p:nvSpPr>
              <p:cNvPr id="5" name="文本框 5"/>
              <p:cNvSpPr txBox="1"/>
              <p:nvPr>
                <p:custDataLst>
                  <p:tags r:id="rId4"/>
                </p:custDataLst>
              </p:nvPr>
            </p:nvSpPr>
            <p:spPr>
              <a:xfrm>
                <a:off x="4931281" y="3230721"/>
                <a:ext cx="4032448" cy="286956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sz="2000" dirty="0" smtClean="0">
                    <a:solidFill>
                      <a:schemeClr val="tx1"/>
                    </a:solidFill>
                    <a:latin typeface="黑体" panose="02010609060101010101" pitchFamily="49" charset="-122"/>
                    <a:ea typeface="黑体" panose="02010609060101010101" pitchFamily="49" charset="-122"/>
                  </a:rPr>
                  <a:t>假设</a:t>
                </a:r>
                <a14:m>
                  <m:oMath xmlns:m="http://schemas.openxmlformats.org/officeDocument/2006/math">
                    <m:r>
                      <a:rPr lang="en-US" altLang="zh-CN" sz="2000" b="1" i="1">
                        <a:solidFill>
                          <a:schemeClr val="tx1"/>
                        </a:solidFill>
                        <a:latin typeface="Cambria Math" panose="02040503050406030204" charset="0"/>
                      </a:rPr>
                      <m:t>𝒙</m:t>
                    </m:r>
                  </m:oMath>
                </a14:m>
                <a:r>
                  <a:rPr lang="zh-CN" altLang="en-US" sz="2000" dirty="0">
                    <a:solidFill>
                      <a:schemeClr val="tx1"/>
                    </a:solidFill>
                    <a:latin typeface="黑体" panose="02010609060101010101" pitchFamily="49" charset="-122"/>
                    <a:ea typeface="黑体" panose="02010609060101010101" pitchFamily="49" charset="-122"/>
                  </a:rPr>
                  <a:t>仅有两个属性，</a:t>
                </a:r>
                <a:r>
                  <a:rPr lang="zh-CN" altLang="en-US" sz="2000" dirty="0" smtClean="0">
                    <a:solidFill>
                      <a:schemeClr val="tx1"/>
                    </a:solidFill>
                    <a:latin typeface="黑体" panose="02010609060101010101" pitchFamily="49" charset="-122"/>
                    <a:ea typeface="黑体" panose="02010609060101010101" pitchFamily="49" charset="-122"/>
                  </a:rPr>
                  <a:t>那么</a:t>
                </a:r>
                <a14:m>
                  <m:oMath xmlns:m="http://schemas.openxmlformats.org/officeDocument/2006/math">
                    <m:r>
                      <a:rPr lang="en-US" altLang="zh-CN" sz="2000" i="1">
                        <a:solidFill>
                          <a:schemeClr val="tx1"/>
                        </a:solidFill>
                        <a:latin typeface="Cambria Math" panose="02040503050406030204" charset="0"/>
                        <a:cs typeface="Cambria Math" panose="02040503050406030204" charset="0"/>
                      </a:rPr>
                      <m:t>𝑤</m:t>
                    </m:r>
                  </m:oMath>
                </a14:m>
                <a:r>
                  <a:rPr lang="zh-CN" altLang="en-US" sz="2000" dirty="0" smtClean="0">
                    <a:solidFill>
                      <a:schemeClr val="tx1"/>
                    </a:solidFill>
                    <a:latin typeface="黑体" panose="02010609060101010101" pitchFamily="49" charset="-122"/>
                    <a:ea typeface="黑体" panose="02010609060101010101" pitchFamily="49" charset="-122"/>
                  </a:rPr>
                  <a:t>有两个分量</a:t>
                </a:r>
                <a14:m>
                  <m:oMath xmlns:m="http://schemas.openxmlformats.org/officeDocument/2006/math">
                    <m:sSub>
                      <m:sSubPr>
                        <m:ctrlPr>
                          <a:rPr lang="en-US" altLang="zh-CN" sz="2000" b="0" i="1" smtClean="0">
                            <a:solidFill>
                              <a:schemeClr val="tx1"/>
                            </a:solidFill>
                            <a:latin typeface="Cambria Math" panose="02040503050406030204"/>
                            <a:ea typeface="+mj-ea"/>
                          </a:rPr>
                        </m:ctrlPr>
                      </m:sSubPr>
                      <m:e>
                        <m:r>
                          <a:rPr lang="en-US" altLang="zh-CN" sz="2000" i="1">
                            <a:solidFill>
                              <a:schemeClr val="tx1"/>
                            </a:solidFill>
                            <a:latin typeface="Cambria Math" panose="02040503050406030204" charset="0"/>
                            <a:cs typeface="Cambria Math" panose="02040503050406030204" charset="0"/>
                          </a:rPr>
                          <m:t>𝑤</m:t>
                        </m:r>
                      </m:e>
                      <m:sub>
                        <m:r>
                          <a:rPr lang="en-US" altLang="zh-CN" sz="2000" b="0" i="1" smtClean="0">
                            <a:solidFill>
                              <a:schemeClr val="tx1"/>
                            </a:solidFill>
                            <a:latin typeface="Cambria Math" panose="02040503050406030204" charset="0"/>
                            <a:ea typeface="+mj-ea"/>
                          </a:rPr>
                          <m:t>1</m:t>
                        </m:r>
                      </m:sub>
                    </m:sSub>
                    <m:r>
                      <a:rPr lang="zh-CN" altLang="en-US" sz="2000" i="1">
                        <a:solidFill>
                          <a:schemeClr val="tx1"/>
                        </a:solidFill>
                        <a:latin typeface="Cambria Math" panose="02040503050406030204" charset="0"/>
                        <a:ea typeface="+mj-ea"/>
                      </a:rPr>
                      <m:t>和</m:t>
                    </m:r>
                    <m:sSub>
                      <m:sSubPr>
                        <m:ctrlPr>
                          <a:rPr lang="en-US" altLang="zh-CN" sz="2000" i="1">
                            <a:solidFill>
                              <a:schemeClr val="tx1"/>
                            </a:solidFill>
                            <a:latin typeface="Cambria Math" panose="02040503050406030204"/>
                          </a:rPr>
                        </m:ctrlPr>
                      </m:sSubPr>
                      <m:e>
                        <m:r>
                          <a:rPr lang="en-US" altLang="zh-CN" sz="2000" i="1">
                            <a:solidFill>
                              <a:schemeClr val="tx1"/>
                            </a:solidFill>
                            <a:latin typeface="Cambria Math" panose="02040503050406030204" charset="0"/>
                            <a:cs typeface="Cambria Math" panose="02040503050406030204" charset="0"/>
                          </a:rPr>
                          <m:t>𝑤</m:t>
                        </m:r>
                      </m:e>
                      <m:sub>
                        <m:r>
                          <a:rPr lang="en-US" altLang="zh-CN" sz="2000" b="0" i="1" smtClean="0">
                            <a:solidFill>
                              <a:schemeClr val="tx1"/>
                            </a:solidFill>
                            <a:latin typeface="Cambria Math" panose="02040503050406030204" charset="0"/>
                          </a:rPr>
                          <m:t>2</m:t>
                        </m:r>
                      </m:sub>
                    </m:sSub>
                  </m:oMath>
                </a14:m>
                <a:r>
                  <a:rPr lang="en-US" altLang="zh-CN" sz="2000" dirty="0" smtClean="0">
                    <a:solidFill>
                      <a:schemeClr val="tx1"/>
                    </a:solidFill>
                    <a:latin typeface="黑体" panose="02010609060101010101" pitchFamily="49" charset="-122"/>
                    <a:ea typeface="黑体" panose="02010609060101010101" pitchFamily="49" charset="-122"/>
                  </a:rPr>
                  <a:t>.</a:t>
                </a:r>
                <a:r>
                  <a:rPr lang="zh-CN" altLang="en-US" sz="2000" dirty="0" smtClean="0">
                    <a:solidFill>
                      <a:schemeClr val="tx1"/>
                    </a:solidFill>
                    <a:latin typeface="黑体" panose="02010609060101010101" pitchFamily="49" charset="-122"/>
                    <a:ea typeface="黑体" panose="02010609060101010101" pitchFamily="49" charset="-122"/>
                  </a:rPr>
                  <a:t> 那么目标优化的解要在平方误差项与正则化项之间折中</a:t>
                </a:r>
                <a:r>
                  <a:rPr lang="en-US" altLang="zh-CN" sz="2000" dirty="0" smtClean="0">
                    <a:solidFill>
                      <a:schemeClr val="tx1"/>
                    </a:solidFill>
                    <a:latin typeface="黑体" panose="02010609060101010101" pitchFamily="49" charset="-122"/>
                    <a:ea typeface="黑体" panose="02010609060101010101" pitchFamily="49" charset="-122"/>
                  </a:rPr>
                  <a:t>,</a:t>
                </a:r>
                <a:r>
                  <a:rPr lang="zh-CN" altLang="en-US" sz="2000" dirty="0" smtClean="0">
                    <a:solidFill>
                      <a:schemeClr val="tx1"/>
                    </a:solidFill>
                    <a:latin typeface="黑体" panose="02010609060101010101" pitchFamily="49" charset="-122"/>
                    <a:ea typeface="黑体" panose="02010609060101010101" pitchFamily="49" charset="-122"/>
                  </a:rPr>
                  <a:t>即出现在图中平方误差项等值线与正则化等值线相交处</a:t>
                </a:r>
                <a:r>
                  <a:rPr lang="en-US" altLang="zh-CN" sz="2000" dirty="0" smtClean="0">
                    <a:solidFill>
                      <a:schemeClr val="tx1"/>
                    </a:solidFill>
                    <a:latin typeface="黑体" panose="02010609060101010101" pitchFamily="49" charset="-122"/>
                    <a:ea typeface="黑体" panose="02010609060101010101" pitchFamily="49" charset="-122"/>
                  </a:rPr>
                  <a:t>.</a:t>
                </a:r>
                <a:endParaRPr lang="en-US" altLang="zh-CN" sz="2000" dirty="0" smtClean="0">
                  <a:solidFill>
                    <a:schemeClr val="tx1"/>
                  </a:solidFill>
                  <a:latin typeface="黑体" panose="02010609060101010101" pitchFamily="49" charset="-122"/>
                  <a:ea typeface="黑体" panose="02010609060101010101" pitchFamily="49" charset="-122"/>
                </a:endParaRPr>
              </a:p>
              <a:p>
                <a:endParaRPr lang="en-US" altLang="zh-CN" sz="2000" dirty="0">
                  <a:solidFill>
                    <a:schemeClr val="tx1"/>
                  </a:solidFill>
                  <a:latin typeface="黑体" panose="02010609060101010101" pitchFamily="49" charset="-122"/>
                  <a:ea typeface="黑体" panose="02010609060101010101" pitchFamily="49" charset="-122"/>
                </a:endParaRPr>
              </a:p>
              <a:p>
                <a:r>
                  <a:rPr lang="zh-CN" altLang="en-US" sz="2000" dirty="0" smtClean="0">
                    <a:solidFill>
                      <a:schemeClr val="tx1"/>
                    </a:solidFill>
                    <a:latin typeface="黑体" panose="02010609060101010101" pitchFamily="49" charset="-122"/>
                    <a:ea typeface="黑体" panose="02010609060101010101" pitchFamily="49" charset="-122"/>
                  </a:rPr>
                  <a:t>从图中看出</a:t>
                </a:r>
                <a:r>
                  <a:rPr lang="en-US" altLang="zh-CN" sz="2000" dirty="0" smtClean="0">
                    <a:solidFill>
                      <a:schemeClr val="tx1"/>
                    </a:solidFill>
                    <a:latin typeface="黑体" panose="02010609060101010101" pitchFamily="49" charset="-122"/>
                    <a:ea typeface="黑体" panose="02010609060101010101" pitchFamily="49" charset="-122"/>
                  </a:rPr>
                  <a:t>,</a:t>
                </a:r>
                <a:r>
                  <a:rPr lang="zh-CN" altLang="en-US" sz="2000" dirty="0" smtClean="0">
                    <a:solidFill>
                      <a:schemeClr val="tx1"/>
                    </a:solidFill>
                    <a:latin typeface="黑体" panose="02010609060101010101" pitchFamily="49" charset="-122"/>
                    <a:ea typeface="黑体" panose="02010609060101010101" pitchFamily="49" charset="-122"/>
                  </a:rPr>
                  <a:t>采用</a:t>
                </a:r>
                <a14:m>
                  <m:oMath xmlns:m="http://schemas.openxmlformats.org/officeDocument/2006/math">
                    <m:sSub>
                      <m:sSubPr>
                        <m:ctrlPr>
                          <a:rPr lang="en-US" altLang="zh-CN" sz="2000" i="1">
                            <a:solidFill>
                              <a:schemeClr val="tx1"/>
                            </a:solidFill>
                            <a:latin typeface="Cambria Math" panose="02040503050406030204"/>
                          </a:rPr>
                        </m:ctrlPr>
                      </m:sSubPr>
                      <m:e>
                        <m:r>
                          <m:rPr>
                            <m:sty m:val="p"/>
                          </m:rPr>
                          <a:rPr lang="en-US" altLang="zh-CN" sz="2000">
                            <a:solidFill>
                              <a:schemeClr val="tx1"/>
                            </a:solidFill>
                            <a:latin typeface="Cambria Math" panose="02040503050406030204" charset="0"/>
                          </a:rPr>
                          <m:t>L</m:t>
                        </m:r>
                      </m:e>
                      <m:sub>
                        <m:r>
                          <a:rPr lang="en-US" altLang="zh-CN" sz="2000">
                            <a:solidFill>
                              <a:schemeClr val="tx1"/>
                            </a:solidFill>
                            <a:latin typeface="Cambria Math" panose="02040503050406030204" charset="0"/>
                          </a:rPr>
                          <m:t>1</m:t>
                        </m:r>
                      </m:sub>
                    </m:sSub>
                  </m:oMath>
                </a14:m>
                <a:r>
                  <a:rPr lang="zh-CN" altLang="en-US" sz="2000" dirty="0" smtClean="0">
                    <a:solidFill>
                      <a:schemeClr val="tx1"/>
                    </a:solidFill>
                    <a:latin typeface="黑体" panose="02010609060101010101" pitchFamily="49" charset="-122"/>
                    <a:ea typeface="黑体" panose="02010609060101010101" pitchFamily="49" charset="-122"/>
                  </a:rPr>
                  <a:t>范数时交点常出现在坐标轴上</a:t>
                </a:r>
                <a:r>
                  <a:rPr lang="en-US" altLang="zh-CN" sz="2000" dirty="0" smtClean="0">
                    <a:solidFill>
                      <a:schemeClr val="tx1"/>
                    </a:solidFill>
                    <a:latin typeface="黑体" panose="02010609060101010101" pitchFamily="49" charset="-122"/>
                    <a:ea typeface="黑体" panose="02010609060101010101" pitchFamily="49" charset="-122"/>
                  </a:rPr>
                  <a:t>,</a:t>
                </a:r>
                <a:r>
                  <a:rPr lang="zh-CN" altLang="en-US" sz="2000" dirty="0" smtClean="0">
                    <a:solidFill>
                      <a:schemeClr val="tx1"/>
                    </a:solidFill>
                    <a:latin typeface="黑体" panose="02010609060101010101" pitchFamily="49" charset="-122"/>
                    <a:ea typeface="黑体" panose="02010609060101010101" pitchFamily="49" charset="-122"/>
                  </a:rPr>
                  <a:t>即产生</a:t>
                </a:r>
                <a14:m>
                  <m:oMath xmlns:m="http://schemas.openxmlformats.org/officeDocument/2006/math">
                    <m:sSub>
                      <m:sSubPr>
                        <m:ctrlPr>
                          <a:rPr lang="en-US" altLang="zh-CN" sz="2000" b="0" i="1" smtClean="0">
                            <a:solidFill>
                              <a:schemeClr val="tx1"/>
                            </a:solidFill>
                            <a:latin typeface="Cambria Math" panose="02040503050406030204"/>
                            <a:ea typeface="+mj-ea"/>
                          </a:rPr>
                        </m:ctrlPr>
                      </m:sSubPr>
                      <m:e>
                        <m:r>
                          <a:rPr lang="en-US" altLang="zh-CN" sz="2000" i="1">
                            <a:solidFill>
                              <a:schemeClr val="tx1"/>
                            </a:solidFill>
                            <a:latin typeface="Cambria Math" panose="02040503050406030204" charset="0"/>
                            <a:cs typeface="Cambria Math" panose="02040503050406030204" charset="0"/>
                          </a:rPr>
                          <m:t>𝑤</m:t>
                        </m:r>
                      </m:e>
                      <m:sub>
                        <m:r>
                          <a:rPr lang="en-US" altLang="zh-CN" sz="2000" b="0" i="1" smtClean="0">
                            <a:solidFill>
                              <a:schemeClr val="tx1"/>
                            </a:solidFill>
                            <a:latin typeface="Cambria Math" panose="02040503050406030204" charset="0"/>
                            <a:ea typeface="+mj-ea"/>
                          </a:rPr>
                          <m:t>1</m:t>
                        </m:r>
                      </m:sub>
                    </m:sSub>
                    <m:r>
                      <a:rPr lang="zh-CN" altLang="en-US" sz="2000" i="1">
                        <a:solidFill>
                          <a:schemeClr val="tx1"/>
                        </a:solidFill>
                        <a:latin typeface="Cambria Math" panose="02040503050406030204" charset="0"/>
                        <a:ea typeface="+mj-ea"/>
                      </a:rPr>
                      <m:t>或者</m:t>
                    </m:r>
                    <m:sSub>
                      <m:sSubPr>
                        <m:ctrlPr>
                          <a:rPr lang="en-US" altLang="zh-CN" sz="2000" b="0" i="1" smtClean="0">
                            <a:solidFill>
                              <a:schemeClr val="tx1"/>
                            </a:solidFill>
                            <a:latin typeface="Cambria Math" panose="02040503050406030204"/>
                            <a:ea typeface="+mj-ea"/>
                          </a:rPr>
                        </m:ctrlPr>
                      </m:sSubPr>
                      <m:e>
                        <m:r>
                          <a:rPr lang="en-US" altLang="zh-CN" sz="2000" i="1">
                            <a:solidFill>
                              <a:schemeClr val="tx1"/>
                            </a:solidFill>
                            <a:latin typeface="Cambria Math" panose="02040503050406030204" charset="0"/>
                            <a:cs typeface="Cambria Math" panose="02040503050406030204" charset="0"/>
                          </a:rPr>
                          <m:t>𝑤</m:t>
                        </m:r>
                      </m:e>
                      <m:sub>
                        <m:r>
                          <a:rPr lang="en-US" altLang="zh-CN" sz="2000" b="0" i="0" smtClean="0">
                            <a:solidFill>
                              <a:schemeClr val="tx1"/>
                            </a:solidFill>
                            <a:latin typeface="Cambria Math" panose="02040503050406030204" charset="0"/>
                            <a:ea typeface="+mj-ea"/>
                          </a:rPr>
                          <m:t>2</m:t>
                        </m:r>
                      </m:sub>
                    </m:sSub>
                  </m:oMath>
                </a14:m>
                <a:r>
                  <a:rPr lang="zh-CN" altLang="en-US" sz="2000" dirty="0" smtClean="0">
                    <a:solidFill>
                      <a:schemeClr val="tx1"/>
                    </a:solidFill>
                    <a:latin typeface="黑体" panose="02010609060101010101" pitchFamily="49" charset="-122"/>
                    <a:ea typeface="黑体" panose="02010609060101010101" pitchFamily="49" charset="-122"/>
                  </a:rPr>
                  <a:t>为</a:t>
                </a:r>
                <a:r>
                  <a:rPr lang="en-US" altLang="zh-CN" sz="2000" dirty="0" smtClean="0">
                    <a:solidFill>
                      <a:schemeClr val="tx1"/>
                    </a:solidFill>
                    <a:latin typeface="黑体" panose="02010609060101010101" pitchFamily="49" charset="-122"/>
                    <a:ea typeface="黑体" panose="02010609060101010101" pitchFamily="49" charset="-122"/>
                  </a:rPr>
                  <a:t>0</a:t>
                </a:r>
                <a:r>
                  <a:rPr lang="zh-CN" altLang="en-US" sz="2000" dirty="0" smtClean="0">
                    <a:solidFill>
                      <a:schemeClr val="tx1"/>
                    </a:solidFill>
                    <a:latin typeface="黑体" panose="02010609060101010101" pitchFamily="49" charset="-122"/>
                    <a:ea typeface="黑体" panose="02010609060101010101" pitchFamily="49" charset="-122"/>
                  </a:rPr>
                  <a:t>的稀疏解</a:t>
                </a:r>
                <a:r>
                  <a:rPr lang="en-US" altLang="zh-CN" sz="2000" dirty="0" smtClean="0">
                    <a:solidFill>
                      <a:schemeClr val="tx1"/>
                    </a:solidFill>
                    <a:latin typeface="黑体" panose="02010609060101010101" pitchFamily="49" charset="-122"/>
                    <a:ea typeface="黑体" panose="02010609060101010101" pitchFamily="49" charset="-122"/>
                  </a:rPr>
                  <a:t>.</a:t>
                </a:r>
                <a:endParaRPr lang="zh-CN" altLang="en-US" sz="2000" dirty="0">
                  <a:solidFill>
                    <a:schemeClr val="tx1"/>
                  </a:solidFill>
                  <a:latin typeface="黑体" panose="02010609060101010101" pitchFamily="49" charset="-122"/>
                  <a:ea typeface="黑体" panose="02010609060101010101" pitchFamily="49" charset="-122"/>
                </a:endParaRPr>
              </a:p>
            </p:txBody>
          </p:sp>
        </mc:Choice>
        <mc:Fallback>
          <p:sp>
            <p:nvSpPr>
              <p:cNvPr id="5" name="文本框 5"/>
              <p:cNvSpPr txBox="1">
                <a:spLocks noRot="1" noChangeAspect="1" noMove="1" noResize="1" noEditPoints="1" noAdjustHandles="1" noChangeArrowheads="1" noChangeShapeType="1" noTextEdit="1"/>
              </p:cNvSpPr>
              <p:nvPr>
                <p:custDataLst>
                  <p:tags r:id="rId5"/>
                </p:custDataLst>
              </p:nvPr>
            </p:nvSpPr>
            <p:spPr>
              <a:xfrm>
                <a:off x="4931281" y="3230721"/>
                <a:ext cx="4032448" cy="2869565"/>
              </a:xfrm>
              <a:prstGeom prst="rect">
                <a:avLst/>
              </a:prstGeom>
              <a:blipFill rotWithShape="1">
                <a:blip r:embed="rId6"/>
                <a:stretch>
                  <a:fillRect l="-13" t="-17" r="2" b="17"/>
                </a:stretch>
              </a:blipFill>
              <a:ln>
                <a:noFill/>
              </a:ln>
            </p:spPr>
            <p:style>
              <a:lnRef idx="2">
                <a:schemeClr val="accent1"/>
              </a:lnRef>
              <a:fillRef idx="1">
                <a:schemeClr val="lt1"/>
              </a:fillRef>
              <a:effectRef idx="0">
                <a:schemeClr val="accent1"/>
              </a:effectRef>
              <a:fontRef idx="minor">
                <a:schemeClr val="dk1"/>
              </a:fontRef>
            </p:style>
            <p:txBody>
              <a:bodyPr/>
              <a:lstStyle/>
              <a:p>
                <a:r>
                  <a:rPr lang="zh-CN" altLang="en-US">
                    <a:noFill/>
                  </a:rPr>
                  <a:t> </a:t>
                </a:r>
              </a:p>
            </p:txBody>
          </p:sp>
        </mc:Fallback>
      </mc:AlternateContent>
      <p:sp>
        <p:nvSpPr>
          <p:cNvPr id="7" name="文本框 7"/>
          <p:cNvSpPr txBox="1"/>
          <p:nvPr>
            <p:custDataLst>
              <p:tags r:id="rId7"/>
            </p:custDataLst>
          </p:nvPr>
        </p:nvSpPr>
        <p:spPr>
          <a:xfrm>
            <a:off x="5435337" y="6321473"/>
            <a:ext cx="3168353" cy="369332"/>
          </a:xfrm>
          <a:prstGeom prst="rect">
            <a:avLst/>
          </a:prstGeom>
          <a:solidFill>
            <a:srgbClr val="C7EDCC"/>
          </a:solidFill>
        </p:spPr>
        <p:style>
          <a:lnRef idx="2">
            <a:schemeClr val="accent1"/>
          </a:lnRef>
          <a:fillRef idx="1">
            <a:schemeClr val="lt1"/>
          </a:fillRef>
          <a:effectRef idx="0">
            <a:schemeClr val="accent1"/>
          </a:effectRef>
          <a:fontRef idx="minor">
            <a:schemeClr val="dk1"/>
          </a:fontRef>
        </p:style>
        <p:txBody>
          <a:bodyPr wrap="square" rtlCol="0">
            <a:spAutoFit/>
          </a:bodyPr>
          <a:p>
            <a:r>
              <a:rPr lang="zh-CN" altLang="en-US" dirty="0" smtClean="0">
                <a:solidFill>
                  <a:schemeClr val="tx1"/>
                </a:solidFill>
                <a:latin typeface="黑体" panose="02010609060101010101" pitchFamily="49" charset="-122"/>
                <a:ea typeface="黑体" panose="02010609060101010101" pitchFamily="49" charset="-122"/>
              </a:rPr>
              <a:t>等值线即取值相同的点的连线</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10" name="对象 9"/>
          <p:cNvGraphicFramePr>
            <a:graphicFrameLocks noChangeAspect="1"/>
          </p:cNvGraphicFramePr>
          <p:nvPr>
            <p:custDataLst>
              <p:tags r:id="rId8"/>
            </p:custDataLst>
          </p:nvPr>
        </p:nvGraphicFramePr>
        <p:xfrm>
          <a:off x="4787900" y="2132965"/>
          <a:ext cx="3454400" cy="788988"/>
        </p:xfrm>
        <a:graphic>
          <a:graphicData uri="http://schemas.openxmlformats.org/presentationml/2006/ole">
            <mc:AlternateContent xmlns:mc="http://schemas.openxmlformats.org/markup-compatibility/2006">
              <mc:Choice xmlns:v="urn:schemas-microsoft-com:vml" Requires="v">
                <p:oleObj spid="_x0000_s12" name="Formula" r:id="rId9" imgW="25908000" imgH="5915025" progId="Equation.Ribbit">
                  <p:embed/>
                </p:oleObj>
              </mc:Choice>
              <mc:Fallback>
                <p:oleObj name="Formula" r:id="rId9" imgW="25908000" imgH="5915025" progId="Equation.Ribbit">
                  <p:embed/>
                  <p:pic>
                    <p:nvPicPr>
                      <p:cNvPr id="0" name="图片 16162"/>
                      <p:cNvPicPr>
                        <a:picLocks noChangeAspect="1" noChangeArrowheads="1"/>
                      </p:cNvPicPr>
                      <p:nvPr/>
                    </p:nvPicPr>
                    <p:blipFill>
                      <a:blip r:embed="rId10"/>
                      <a:srcRect/>
                      <a:stretch>
                        <a:fillRect/>
                      </a:stretch>
                    </p:blipFill>
                    <p:spPr bwMode="auto">
                      <a:xfrm>
                        <a:off x="4787900" y="2132965"/>
                        <a:ext cx="34544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custDataLst>
              <p:tags r:id="rId11"/>
            </p:custDataLst>
          </p:nvPr>
        </p:nvGraphicFramePr>
        <p:xfrm>
          <a:off x="1187450" y="2237105"/>
          <a:ext cx="3004185" cy="685165"/>
        </p:xfrm>
        <a:graphic>
          <a:graphicData uri="http://schemas.openxmlformats.org/presentationml/2006/ole">
            <mc:AlternateContent xmlns:mc="http://schemas.openxmlformats.org/markup-compatibility/2006">
              <mc:Choice xmlns:v="urn:schemas-microsoft-com:vml" Requires="v">
                <p:oleObj spid="_x0000_s14" name="Formula" r:id="rId12" imgW="25955625" imgH="5915025" progId="Equation.Ribbit">
                  <p:embed/>
                </p:oleObj>
              </mc:Choice>
              <mc:Fallback>
                <p:oleObj name="Formula" r:id="rId12" imgW="25955625" imgH="5915025" progId="Equation.Ribbit">
                  <p:embed/>
                  <p:pic>
                    <p:nvPicPr>
                      <p:cNvPr id="0" name="图片 16161"/>
                      <p:cNvPicPr>
                        <a:picLocks noChangeAspect="1" noChangeArrowheads="1"/>
                      </p:cNvPicPr>
                      <p:nvPr/>
                    </p:nvPicPr>
                    <p:blipFill>
                      <a:blip r:embed="rId13"/>
                      <a:srcRect/>
                      <a:stretch>
                        <a:fillRect/>
                      </a:stretch>
                    </p:blipFill>
                    <p:spPr bwMode="auto">
                      <a:xfrm>
                        <a:off x="1187450" y="2237105"/>
                        <a:ext cx="3004185" cy="685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什么是机器学习</a:t>
            </a:r>
            <a:endParaRPr lang="en-US" altLang="zh-CN" sz="2800" b="1" dirty="0" smtClean="0">
              <a:latin typeface="黑体" panose="02010609060101010101" pitchFamily="49" charset="-122"/>
              <a:ea typeface="黑体" panose="02010609060101010101" pitchFamily="49" charset="-122"/>
            </a:endParaRPr>
          </a:p>
          <a:p>
            <a:r>
              <a:rPr lang="zh-CN" altLang="en-US" sz="2800" b="1" dirty="0">
                <a:solidFill>
                  <a:srgbClr val="C00000"/>
                </a:solidFill>
                <a:latin typeface="黑体" panose="02010609060101010101" pitchFamily="49" charset="-122"/>
                <a:ea typeface="黑体" panose="02010609060101010101" pitchFamily="49" charset="-122"/>
              </a:rPr>
              <a:t>机器</a:t>
            </a:r>
            <a:r>
              <a:rPr lang="zh-CN" altLang="en-US" sz="2800" b="1" dirty="0" smtClean="0">
                <a:solidFill>
                  <a:srgbClr val="C00000"/>
                </a:solidFill>
                <a:latin typeface="黑体" panose="02010609060101010101" pitchFamily="49" charset="-122"/>
                <a:ea typeface="黑体" panose="02010609060101010101" pitchFamily="49" charset="-122"/>
              </a:rPr>
              <a:t>如何学习</a:t>
            </a:r>
            <a:endParaRPr lang="en-US" altLang="zh-CN" sz="2800" b="1" dirty="0" smtClean="0">
              <a:solidFill>
                <a:srgbClr val="C00000"/>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如何让机器学习的更好</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为什么机器能学习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嵌入式选择</a:t>
                </a:r>
                <a:endParaRPr lang="zh-CN" altLang="zh-CN" sz="2800" dirty="0">
                  <a:latin typeface="黑体" panose="02010609060101010101" pitchFamily="49" charset="-122"/>
                  <a:ea typeface="黑体" panose="02010609060101010101" pitchFamily="49" charset="-122"/>
                  <a:cs typeface="+mn-ea"/>
                </a:endParaRPr>
              </a:p>
              <a:p>
                <a:pPr lvl="1" algn="l">
                  <a:buClrTx/>
                  <a:buSzTx/>
                </a:pPr>
                <a14:m>
                  <m:oMath xmlns:m="http://schemas.openxmlformats.org/officeDocument/2006/math">
                    <m:sSub>
                      <m:sSubPr>
                        <m:ctrlPr>
                          <a:rPr lang="en-US" altLang="zh-CN" sz="2450" i="1" dirty="0">
                            <a:latin typeface="Cambria Math" panose="02040503050406030204" charset="0"/>
                          </a:rPr>
                        </m:ctrlPr>
                      </m:sSubPr>
                      <m:e>
                        <m:r>
                          <m:rPr>
                            <m:sty m:val="p"/>
                          </m:rPr>
                          <a:rPr lang="en-US" altLang="zh-CN" sz="2450" dirty="0">
                            <a:latin typeface="Cambria Math" panose="02040503050406030204" charset="0"/>
                          </a:rPr>
                          <m:t>L</m:t>
                        </m:r>
                      </m:e>
                      <m:sub>
                        <m:r>
                          <a:rPr lang="en-US" altLang="zh-CN" sz="2450" i="1" dirty="0">
                            <a:latin typeface="Cambria Math" panose="02040503050406030204" charset="0"/>
                          </a:rPr>
                          <m:t>1</m:t>
                        </m:r>
                      </m:sub>
                    </m:sSub>
                  </m:oMath>
                </a14:m>
                <a:r>
                  <a:rPr lang="zh-CN" altLang="en-US" sz="2450" dirty="0" smtClean="0">
                    <a:sym typeface="+mn-ea"/>
                  </a:rPr>
                  <a:t>正则化问题的求解</a:t>
                </a:r>
                <a:endParaRPr lang="zh-CN" altLang="en-US" sz="2450" dirty="0" smtClean="0">
                  <a:sym typeface="+mn-ea"/>
                </a:endParaRPr>
              </a:p>
              <a:p>
                <a:pPr lvl="2" algn="l">
                  <a:buClrTx/>
                  <a:buSzTx/>
                </a:pPr>
                <a:r>
                  <a:rPr lang="zh-CN" altLang="en-US" sz="2100" dirty="0">
                    <a:solidFill>
                      <a:srgbClr val="C00000"/>
                    </a:solidFill>
                    <a:sym typeface="+mn-ea"/>
                  </a:rPr>
                  <a:t>近端梯度下降（</a:t>
                </a:r>
                <a:r>
                  <a:rPr lang="en-US" altLang="zh-CN" sz="2100" dirty="0">
                    <a:solidFill>
                      <a:srgbClr val="C00000"/>
                    </a:solidFill>
                    <a:sym typeface="+mn-ea"/>
                  </a:rPr>
                  <a:t>Proximal Gradient Descend</a:t>
                </a:r>
                <a:r>
                  <a:rPr lang="zh-CN" altLang="en-US" sz="2100" dirty="0">
                    <a:solidFill>
                      <a:srgbClr val="C00000"/>
                    </a:solidFill>
                    <a:sym typeface="+mn-ea"/>
                  </a:rPr>
                  <a:t>，简称</a:t>
                </a:r>
                <a:r>
                  <a:rPr lang="en-US" altLang="zh-CN" sz="2100" dirty="0">
                    <a:solidFill>
                      <a:srgbClr val="C00000"/>
                    </a:solidFill>
                    <a:sym typeface="+mn-ea"/>
                  </a:rPr>
                  <a:t>PGD</a:t>
                </a:r>
                <a:r>
                  <a:rPr lang="zh-CN" altLang="en-US" sz="2100" dirty="0" smtClean="0">
                    <a:solidFill>
                      <a:srgbClr val="C00000"/>
                    </a:solidFill>
                    <a:sym typeface="+mn-ea"/>
                  </a:rPr>
                  <a:t>）解法</a:t>
                </a:r>
                <a:r>
                  <a:rPr lang="en-US" altLang="zh-CN" sz="2100" dirty="0" smtClean="0">
                    <a:sym typeface="+mn-ea"/>
                  </a:rPr>
                  <a:t>[</a:t>
                </a:r>
                <a:r>
                  <a:rPr lang="en-US" altLang="zh-CN" sz="2100" dirty="0">
                    <a:sym typeface="+mn-ea"/>
                  </a:rPr>
                  <a:t>Boyd and </a:t>
                </a:r>
                <a:r>
                  <a:rPr lang="en-US" altLang="zh-CN" sz="2100" dirty="0" err="1">
                    <a:sym typeface="+mn-ea"/>
                  </a:rPr>
                  <a:t>Vandenberghe</a:t>
                </a:r>
                <a:r>
                  <a:rPr lang="en-US" altLang="zh-CN" sz="2100" dirty="0">
                    <a:sym typeface="+mn-ea"/>
                  </a:rPr>
                  <a:t>, 2004]</a:t>
                </a:r>
                <a:endParaRPr lang="en-US" altLang="zh-CN" sz="2100" dirty="0">
                  <a:sym typeface="+mn-ea"/>
                </a:endParaRPr>
              </a:p>
              <a:p>
                <a:pPr lvl="2" algn="l">
                  <a:buClrTx/>
                  <a:buSzTx/>
                </a:pPr>
                <a:endParaRPr lang="en-US" altLang="zh-CN" sz="2100" dirty="0">
                  <a:sym typeface="+mn-ea"/>
                </a:endParaRPr>
              </a:p>
              <a:p>
                <a:pPr lvl="2" algn="l">
                  <a:buClrTx/>
                  <a:buSzTx/>
                </a:pPr>
                <a:endParaRPr lang="en-US" altLang="zh-CN" sz="2100" dirty="0">
                  <a:sym typeface="+mn-ea"/>
                </a:endParaRPr>
              </a:p>
              <a:p>
                <a:pPr lvl="2" algn="l">
                  <a:buClrTx/>
                  <a:buSzTx/>
                </a:pPr>
                <a:endParaRPr lang="en-US" altLang="zh-CN" sz="2100" dirty="0">
                  <a:sym typeface="+mn-ea"/>
                </a:endParaRPr>
              </a:p>
              <a:p>
                <a:pPr lvl="2" algn="l">
                  <a:buClrTx/>
                  <a:buSzTx/>
                </a:pPr>
                <a14:m>
                  <m:oMath xmlns:m="http://schemas.openxmlformats.org/officeDocument/2006/math">
                    <m:r>
                      <a:rPr lang="en-US" altLang="zh-CN" sz="2100" b="0" i="1" smtClean="0">
                        <a:latin typeface="Cambria Math" panose="02040503050406030204" charset="0"/>
                      </a:rPr>
                      <m:t>𝑓</m:t>
                    </m:r>
                    <m:r>
                      <a:rPr lang="en-US" altLang="zh-CN" sz="2100" b="0" i="1" smtClean="0">
                        <a:latin typeface="Cambria Math" panose="02040503050406030204" charset="0"/>
                      </a:rPr>
                      <m:t>(</m:t>
                    </m:r>
                    <m:r>
                      <a:rPr lang="en-US" altLang="zh-CN" sz="2100" b="1" i="1" smtClean="0">
                        <a:latin typeface="Cambria Math" panose="02040503050406030204" charset="0"/>
                      </a:rPr>
                      <m:t>𝒙</m:t>
                    </m:r>
                    <m:r>
                      <a:rPr lang="en-US" altLang="zh-CN" sz="2100" b="0" i="1" smtClean="0">
                        <a:latin typeface="Cambria Math" panose="02040503050406030204" charset="0"/>
                      </a:rPr>
                      <m:t>)</m:t>
                    </m:r>
                  </m:oMath>
                </a14:m>
                <a:r>
                  <a:rPr lang="zh-CN" altLang="en-US" sz="2100" dirty="0" smtClean="0">
                    <a:sym typeface="+mn-ea"/>
                  </a:rPr>
                  <a:t>的二阶泰勒展式</a:t>
                </a:r>
                <a:endParaRPr lang="zh-CN" altLang="en-US" sz="2100" dirty="0" smtClean="0">
                  <a:sym typeface="+mn-ea"/>
                </a:endParaRPr>
              </a:p>
              <a:p>
                <a:pPr lvl="2" algn="l">
                  <a:buClrTx/>
                  <a:buSzTx/>
                </a:pPr>
                <a:endParaRPr lang="zh-CN" altLang="en-US" sz="2100" dirty="0" smtClean="0">
                  <a:sym typeface="+mn-ea"/>
                </a:endParaRPr>
              </a:p>
              <a:p>
                <a:pPr lvl="2" algn="l">
                  <a:buClrTx/>
                  <a:buSzTx/>
                </a:pPr>
                <a:endParaRPr lang="zh-CN" altLang="en-US" sz="2100" dirty="0" smtClean="0">
                  <a:sym typeface="+mn-ea"/>
                </a:endParaRPr>
              </a:p>
              <a:p>
                <a:pPr lvl="2" algn="l">
                  <a:buClrTx/>
                  <a:buSzTx/>
                </a:pPr>
                <a:r>
                  <a:rPr lang="zh-CN" altLang="en-US" sz="2100" dirty="0">
                    <a:sym typeface="+mn-ea"/>
                  </a:rPr>
                  <a:t>假设</a:t>
                </a:r>
                <a14:m>
                  <m:oMath xmlns:m="http://schemas.openxmlformats.org/officeDocument/2006/math">
                    <m:r>
                      <a:rPr lang="en-US" altLang="zh-CN" sz="2100" i="1">
                        <a:latin typeface="Cambria Math" panose="02040503050406030204" charset="0"/>
                      </a:rPr>
                      <m:t>𝑓</m:t>
                    </m:r>
                    <m:r>
                      <a:rPr lang="en-US" altLang="zh-CN" sz="2100" i="1">
                        <a:latin typeface="Cambria Math" panose="02040503050406030204" charset="0"/>
                      </a:rPr>
                      <m:t>(</m:t>
                    </m:r>
                    <m:r>
                      <a:rPr lang="en-US" altLang="zh-CN" sz="2100" b="1" i="1" smtClean="0">
                        <a:latin typeface="Cambria Math" panose="02040503050406030204" charset="0"/>
                      </a:rPr>
                      <m:t>𝒙</m:t>
                    </m:r>
                    <m:r>
                      <a:rPr lang="en-US" altLang="zh-CN" sz="2100" i="1">
                        <a:latin typeface="Cambria Math" panose="02040503050406030204" charset="0"/>
                      </a:rPr>
                      <m:t>)</m:t>
                    </m:r>
                  </m:oMath>
                </a14:m>
                <a:r>
                  <a:rPr lang="zh-CN" altLang="en-US" sz="2100" dirty="0">
                    <a:sym typeface="+mn-ea"/>
                  </a:rPr>
                  <a:t>满足</a:t>
                </a:r>
                <a:r>
                  <a:rPr lang="en-US" altLang="zh-CN" sz="2100" dirty="0">
                    <a:sym typeface="+mn-ea"/>
                  </a:rPr>
                  <a:t>L-Lipschitz</a:t>
                </a:r>
                <a:r>
                  <a:rPr lang="zh-CN" altLang="en-US" sz="2100" dirty="0">
                    <a:sym typeface="+mn-ea"/>
                  </a:rPr>
                  <a:t>条件， 即存在常数</a:t>
                </a:r>
                <a14:m>
                  <m:oMath xmlns:m="http://schemas.openxmlformats.org/officeDocument/2006/math">
                    <m:r>
                      <a:rPr lang="en-US" altLang="zh-CN" sz="2100" i="1">
                        <a:latin typeface="Cambria Math" panose="02040503050406030204" charset="0"/>
                      </a:rPr>
                      <m:t>𝐿</m:t>
                    </m:r>
                    <m:r>
                      <a:rPr lang="en-US" altLang="zh-CN" sz="2100" i="1">
                        <a:latin typeface="Cambria Math" panose="02040503050406030204" charset="0"/>
                      </a:rPr>
                      <m:t>&gt;</m:t>
                    </m:r>
                    <m:r>
                      <a:rPr lang="en-US" altLang="zh-CN" sz="2100" i="1">
                        <a:latin typeface="Cambria Math" panose="02040503050406030204" charset="0"/>
                      </a:rPr>
                      <m:t>0</m:t>
                    </m:r>
                    <m:r>
                      <a:rPr lang="en-US" altLang="zh-CN" sz="2100" i="1">
                        <a:latin typeface="Cambria Math" panose="02040503050406030204" charset="0"/>
                      </a:rPr>
                      <m:t>, </m:t>
                    </m:r>
                  </m:oMath>
                </a14:m>
                <a:r>
                  <a:rPr lang="zh-CN" altLang="en-US" sz="2100" dirty="0" smtClean="0">
                    <a:sym typeface="+mn-ea"/>
                  </a:rPr>
                  <a:t>使得</a:t>
                </a:r>
                <a:endParaRPr lang="zh-CN" altLang="en-US" sz="2100" dirty="0">
                  <a:sym typeface="+mn-ea"/>
                </a:endParaRPr>
              </a:p>
              <a:p>
                <a:pPr lvl="1" algn="l">
                  <a:buClrTx/>
                  <a:buSzTx/>
                </a:pPr>
                <a:endParaRPr lang="en-US" altLang="zh-CN" sz="245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custDataLst>
              <p:tags r:id="rId2"/>
            </p:custDataLst>
          </p:nvPr>
        </p:nvGraphicFramePr>
        <p:xfrm>
          <a:off x="2915920" y="2927985"/>
          <a:ext cx="3454400" cy="788988"/>
        </p:xfrm>
        <a:graphic>
          <a:graphicData uri="http://schemas.openxmlformats.org/presentationml/2006/ole">
            <mc:AlternateContent xmlns:mc="http://schemas.openxmlformats.org/markup-compatibility/2006">
              <mc:Choice xmlns:v="urn:schemas-microsoft-com:vml" Requires="v">
                <p:oleObj spid="_x0000_s12" name="Formula" r:id="rId3" imgW="25908000" imgH="5915025" progId="Equation.Ribbit">
                  <p:embed/>
                </p:oleObj>
              </mc:Choice>
              <mc:Fallback>
                <p:oleObj name="Formula" r:id="rId3" imgW="25908000" imgH="5915025" progId="Equation.Ribbit">
                  <p:embed/>
                  <p:pic>
                    <p:nvPicPr>
                      <p:cNvPr id="0" name="图片 16162"/>
                      <p:cNvPicPr>
                        <a:picLocks noChangeAspect="1" noChangeArrowheads="1"/>
                      </p:cNvPicPr>
                      <p:nvPr/>
                    </p:nvPicPr>
                    <p:blipFill>
                      <a:blip r:embed="rId4"/>
                      <a:srcRect/>
                      <a:stretch>
                        <a:fillRect/>
                      </a:stretch>
                    </p:blipFill>
                    <p:spPr bwMode="auto">
                      <a:xfrm>
                        <a:off x="2915920" y="2927985"/>
                        <a:ext cx="34544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custDataLst>
              <p:tags r:id="rId5"/>
            </p:custDataLst>
          </p:nvPr>
        </p:nvGraphicFramePr>
        <p:xfrm>
          <a:off x="1548130" y="4364990"/>
          <a:ext cx="7020560" cy="680720"/>
        </p:xfrm>
        <a:graphic>
          <a:graphicData uri="http://schemas.openxmlformats.org/presentationml/2006/ole">
            <mc:AlternateContent xmlns:mc="http://schemas.openxmlformats.org/markup-compatibility/2006">
              <mc:Choice xmlns:v="urn:schemas-microsoft-com:vml" Requires="v">
                <p:oleObj spid="_x0000_s30169" name="Formula" r:id="rId6" imgW="55987950" imgH="5429250" progId="Equation.Ribbit">
                  <p:embed/>
                </p:oleObj>
              </mc:Choice>
              <mc:Fallback>
                <p:oleObj name="Formula" r:id="rId6" imgW="55987950" imgH="5429250" progId="Equation.Ribbit">
                  <p:embed/>
                  <p:pic>
                    <p:nvPicPr>
                      <p:cNvPr id="0" name="图片 30168"/>
                      <p:cNvPicPr>
                        <a:picLocks noChangeAspect="1" noChangeArrowheads="1"/>
                      </p:cNvPicPr>
                      <p:nvPr/>
                    </p:nvPicPr>
                    <p:blipFill>
                      <a:blip r:embed="rId7"/>
                      <a:srcRect/>
                      <a:stretch>
                        <a:fillRect/>
                      </a:stretch>
                    </p:blipFill>
                    <p:spPr bwMode="auto">
                      <a:xfrm>
                        <a:off x="1548130" y="4364990"/>
                        <a:ext cx="7020560" cy="680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custDataLst>
              <p:tags r:id="rId8"/>
            </p:custDataLst>
          </p:nvPr>
        </p:nvGraphicFramePr>
        <p:xfrm>
          <a:off x="2771458" y="5661343"/>
          <a:ext cx="3895725" cy="333375"/>
        </p:xfrm>
        <a:graphic>
          <a:graphicData uri="http://schemas.openxmlformats.org/presentationml/2006/ole">
            <mc:AlternateContent xmlns:mc="http://schemas.openxmlformats.org/markup-compatibility/2006">
              <mc:Choice xmlns:v="urn:schemas-microsoft-com:vml" Requires="v">
                <p:oleObj spid="_x0000_s30170" name="Formula" r:id="rId9" imgW="29213175" imgH="2495550" progId="Equation.Ribbit">
                  <p:embed/>
                </p:oleObj>
              </mc:Choice>
              <mc:Fallback>
                <p:oleObj name="Formula" r:id="rId9" imgW="29213175" imgH="2495550" progId="Equation.Ribbit">
                  <p:embed/>
                  <p:pic>
                    <p:nvPicPr>
                      <p:cNvPr id="0" name="图片 30169"/>
                      <p:cNvPicPr>
                        <a:picLocks noChangeAspect="1" noChangeArrowheads="1"/>
                      </p:cNvPicPr>
                      <p:nvPr/>
                    </p:nvPicPr>
                    <p:blipFill>
                      <a:blip r:embed="rId10"/>
                      <a:srcRect/>
                      <a:stretch>
                        <a:fillRect/>
                      </a:stretch>
                    </p:blipFill>
                    <p:spPr bwMode="auto">
                      <a:xfrm>
                        <a:off x="2771458" y="5661343"/>
                        <a:ext cx="38957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嵌入式选择</a:t>
                </a:r>
                <a:endParaRPr lang="zh-CN" altLang="zh-CN" sz="2800" dirty="0">
                  <a:latin typeface="黑体" panose="02010609060101010101" pitchFamily="49" charset="-122"/>
                  <a:ea typeface="黑体" panose="02010609060101010101" pitchFamily="49" charset="-122"/>
                  <a:cs typeface="+mn-ea"/>
                </a:endParaRPr>
              </a:p>
              <a:p>
                <a:pPr lvl="1" algn="l">
                  <a:buClrTx/>
                  <a:buSzTx/>
                </a:pPr>
                <a14:m>
                  <m:oMath xmlns:m="http://schemas.openxmlformats.org/officeDocument/2006/math">
                    <m:sSub>
                      <m:sSubPr>
                        <m:ctrlPr>
                          <a:rPr lang="en-US" altLang="zh-CN" sz="2450" i="1" dirty="0">
                            <a:latin typeface="Cambria Math" panose="02040503050406030204" charset="0"/>
                          </a:rPr>
                        </m:ctrlPr>
                      </m:sSubPr>
                      <m:e>
                        <m:r>
                          <m:rPr>
                            <m:sty m:val="p"/>
                          </m:rPr>
                          <a:rPr lang="en-US" altLang="zh-CN" sz="2450" dirty="0">
                            <a:latin typeface="Cambria Math" panose="02040503050406030204" charset="0"/>
                          </a:rPr>
                          <m:t>L</m:t>
                        </m:r>
                      </m:e>
                      <m:sub>
                        <m:r>
                          <a:rPr lang="en-US" altLang="zh-CN" sz="2450" i="1" dirty="0">
                            <a:latin typeface="Cambria Math" panose="02040503050406030204" charset="0"/>
                          </a:rPr>
                          <m:t>1</m:t>
                        </m:r>
                      </m:sub>
                    </m:sSub>
                  </m:oMath>
                </a14:m>
                <a:r>
                  <a:rPr lang="zh-CN" altLang="en-US" sz="2450" dirty="0" smtClean="0">
                    <a:sym typeface="+mn-ea"/>
                  </a:rPr>
                  <a:t>正则化问题的求解</a:t>
                </a:r>
                <a:endParaRPr lang="zh-CN" altLang="en-US" sz="2450" dirty="0" smtClean="0">
                  <a:sym typeface="+mn-ea"/>
                </a:endParaRPr>
              </a:p>
              <a:p>
                <a:pPr lvl="2" algn="l">
                  <a:buClrTx/>
                  <a:buSzTx/>
                </a:pPr>
                <a:r>
                  <a:rPr lang="zh-CN" altLang="en-US" sz="2100" dirty="0">
                    <a:solidFill>
                      <a:srgbClr val="C00000"/>
                    </a:solidFill>
                    <a:sym typeface="+mn-ea"/>
                  </a:rPr>
                  <a:t>近端梯度下降（</a:t>
                </a:r>
                <a:r>
                  <a:rPr lang="en-US" altLang="zh-CN" sz="2100" dirty="0">
                    <a:solidFill>
                      <a:srgbClr val="C00000"/>
                    </a:solidFill>
                    <a:sym typeface="+mn-ea"/>
                  </a:rPr>
                  <a:t>Proximal Gradient Descend</a:t>
                </a:r>
                <a:r>
                  <a:rPr lang="zh-CN" altLang="en-US" sz="2100" dirty="0">
                    <a:solidFill>
                      <a:srgbClr val="C00000"/>
                    </a:solidFill>
                    <a:sym typeface="+mn-ea"/>
                  </a:rPr>
                  <a:t>，简称</a:t>
                </a:r>
                <a:r>
                  <a:rPr lang="en-US" altLang="zh-CN" sz="2100" dirty="0">
                    <a:solidFill>
                      <a:srgbClr val="C00000"/>
                    </a:solidFill>
                    <a:sym typeface="+mn-ea"/>
                  </a:rPr>
                  <a:t>PGD</a:t>
                </a:r>
                <a:r>
                  <a:rPr lang="zh-CN" altLang="en-US" sz="2100" dirty="0" smtClean="0">
                    <a:solidFill>
                      <a:srgbClr val="C00000"/>
                    </a:solidFill>
                    <a:sym typeface="+mn-ea"/>
                  </a:rPr>
                  <a:t>）解法</a:t>
                </a:r>
                <a:r>
                  <a:rPr lang="en-US" altLang="zh-CN" sz="2100" dirty="0" smtClean="0">
                    <a:sym typeface="+mn-ea"/>
                  </a:rPr>
                  <a:t>[</a:t>
                </a:r>
                <a:r>
                  <a:rPr lang="en-US" altLang="zh-CN" sz="2100" dirty="0">
                    <a:sym typeface="+mn-ea"/>
                  </a:rPr>
                  <a:t>Boyd and </a:t>
                </a:r>
                <a:r>
                  <a:rPr lang="en-US" altLang="zh-CN" sz="2100" dirty="0" err="1">
                    <a:sym typeface="+mn-ea"/>
                  </a:rPr>
                  <a:t>Vandenberghe</a:t>
                </a:r>
                <a:r>
                  <a:rPr lang="en-US" altLang="zh-CN" sz="2100" dirty="0">
                    <a:sym typeface="+mn-ea"/>
                  </a:rPr>
                  <a:t>, 2004]</a:t>
                </a:r>
                <a:endParaRPr lang="en-US" altLang="zh-CN" sz="2100" dirty="0">
                  <a:sym typeface="+mn-ea"/>
                </a:endParaRPr>
              </a:p>
              <a:p>
                <a:pPr lvl="2" algn="l">
                  <a:buClrTx/>
                  <a:buSzTx/>
                </a:pPr>
                <a:endParaRPr lang="en-US" altLang="zh-CN" sz="2100" dirty="0">
                  <a:sym typeface="+mn-ea"/>
                </a:endParaRPr>
              </a:p>
              <a:p>
                <a:pPr lvl="2" algn="l">
                  <a:buClrTx/>
                  <a:buSzTx/>
                </a:pPr>
                <a:endParaRPr lang="en-US" altLang="zh-CN" sz="2100" dirty="0">
                  <a:sym typeface="+mn-ea"/>
                </a:endParaRPr>
              </a:p>
              <a:p>
                <a:pPr lvl="2" algn="l">
                  <a:buClrTx/>
                  <a:buSzTx/>
                </a:pPr>
                <a:endParaRPr lang="en-US" altLang="zh-CN" sz="2100" dirty="0">
                  <a:sym typeface="+mn-ea"/>
                </a:endParaRPr>
              </a:p>
              <a:p>
                <a:pPr lvl="2" algn="l">
                  <a:buClrTx/>
                  <a:buSzTx/>
                </a:pPr>
                <a:r>
                  <a:rPr lang="en-US" altLang="zh-CN" sz="2100" dirty="0" smtClean="0">
                    <a:sym typeface="+mn-ea"/>
                  </a:rPr>
                  <a:t>L-Lipschitz</a:t>
                </a:r>
                <a:r>
                  <a:rPr lang="zh-CN" altLang="en-US" sz="2100" dirty="0">
                    <a:sym typeface="+mn-ea"/>
                  </a:rPr>
                  <a:t>条件代入泰勒展式，可</a:t>
                </a:r>
                <a:r>
                  <a:rPr lang="zh-CN" altLang="en-US" sz="2100" dirty="0" smtClean="0">
                    <a:sym typeface="+mn-ea"/>
                  </a:rPr>
                  <a:t>得</a:t>
                </a:r>
                <a:endParaRPr lang="zh-CN" altLang="en-US" sz="2100" dirty="0" smtClean="0">
                  <a:sym typeface="+mn-ea"/>
                </a:endParaRPr>
              </a:p>
              <a:p>
                <a:pPr lvl="2" algn="l">
                  <a:buClrTx/>
                  <a:buSzTx/>
                </a:pPr>
                <a:endParaRPr lang="zh-CN" altLang="en-US" sz="2100" dirty="0" smtClean="0">
                  <a:sym typeface="+mn-ea"/>
                </a:endParaRPr>
              </a:p>
              <a:p>
                <a:pPr lvl="2" algn="l">
                  <a:buClrTx/>
                  <a:buSzTx/>
                </a:pPr>
                <a:endParaRPr lang="zh-CN" altLang="en-US" sz="2100" dirty="0">
                  <a:sym typeface="+mn-ea"/>
                </a:endParaRPr>
              </a:p>
              <a:p>
                <a:pPr lvl="2" algn="l">
                  <a:buClrTx/>
                  <a:buSzTx/>
                </a:pPr>
                <a:endParaRPr lang="zh-CN" altLang="en-US" sz="2100" dirty="0">
                  <a:sym typeface="+mn-ea"/>
                </a:endParaRPr>
              </a:p>
              <a:p>
                <a:pPr lvl="2" algn="l">
                  <a:buClrTx/>
                  <a:buSzTx/>
                </a:pPr>
                <a:r>
                  <a:rPr lang="zh-CN" altLang="en-US" sz="2100" dirty="0">
                    <a:sym typeface="+mn-ea"/>
                  </a:rPr>
                  <a:t>将上式关于</a:t>
                </a:r>
                <a14:m>
                  <m:oMath xmlns:m="http://schemas.openxmlformats.org/officeDocument/2006/math">
                    <m:r>
                      <a:rPr lang="en-US" altLang="zh-CN" sz="2100" i="1">
                        <a:latin typeface="Cambria Math" panose="02040503050406030204" charset="0"/>
                      </a:rPr>
                      <m:t>𝑓</m:t>
                    </m:r>
                    <m:r>
                      <a:rPr lang="en-US" altLang="zh-CN" sz="2100" i="1">
                        <a:latin typeface="Cambria Math" panose="02040503050406030204" charset="0"/>
                      </a:rPr>
                      <m:t>(</m:t>
                    </m:r>
                    <m:r>
                      <a:rPr lang="en-US" altLang="zh-CN" sz="2100" b="1" i="1" smtClean="0">
                        <a:latin typeface="Cambria Math" panose="02040503050406030204" charset="0"/>
                      </a:rPr>
                      <m:t>𝒙</m:t>
                    </m:r>
                    <m:r>
                      <a:rPr lang="en-US" altLang="zh-CN" sz="2100" i="1">
                        <a:latin typeface="Cambria Math" panose="02040503050406030204" charset="0"/>
                      </a:rPr>
                      <m:t>)</m:t>
                    </m:r>
                  </m:oMath>
                </a14:m>
                <a:r>
                  <a:rPr lang="zh-CN" altLang="en-US" sz="2100" dirty="0">
                    <a:sym typeface="+mn-ea"/>
                  </a:rPr>
                  <a:t>的近似代入到原优化问题中，得</a:t>
                </a:r>
                <a:endParaRPr lang="zh-CN" altLang="en-US" sz="2100" dirty="0">
                  <a:sym typeface="+mn-ea"/>
                </a:endParaRPr>
              </a:p>
              <a:p>
                <a:pPr lvl="1" algn="l">
                  <a:buClrTx/>
                  <a:buSzTx/>
                </a:pPr>
                <a:endParaRPr lang="en-US" altLang="zh-CN" sz="245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custDataLst>
              <p:tags r:id="rId2"/>
            </p:custDataLst>
          </p:nvPr>
        </p:nvGraphicFramePr>
        <p:xfrm>
          <a:off x="2915920" y="2927985"/>
          <a:ext cx="3454400" cy="788988"/>
        </p:xfrm>
        <a:graphic>
          <a:graphicData uri="http://schemas.openxmlformats.org/presentationml/2006/ole">
            <mc:AlternateContent xmlns:mc="http://schemas.openxmlformats.org/markup-compatibility/2006">
              <mc:Choice xmlns:v="urn:schemas-microsoft-com:vml" Requires="v">
                <p:oleObj spid="_x0000_s12" name="Formula" r:id="rId3" imgW="25908000" imgH="5915025" progId="Equation.Ribbit">
                  <p:embed/>
                </p:oleObj>
              </mc:Choice>
              <mc:Fallback>
                <p:oleObj name="Formula" r:id="rId3" imgW="25908000" imgH="5915025" progId="Equation.Ribbit">
                  <p:embed/>
                  <p:pic>
                    <p:nvPicPr>
                      <p:cNvPr id="0" name="图片 16162"/>
                      <p:cNvPicPr>
                        <a:picLocks noChangeAspect="1" noChangeArrowheads="1"/>
                      </p:cNvPicPr>
                      <p:nvPr/>
                    </p:nvPicPr>
                    <p:blipFill>
                      <a:blip r:embed="rId4"/>
                      <a:srcRect/>
                      <a:stretch>
                        <a:fillRect/>
                      </a:stretch>
                    </p:blipFill>
                    <p:spPr bwMode="auto">
                      <a:xfrm>
                        <a:off x="2915920" y="2927985"/>
                        <a:ext cx="34544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custDataLst>
              <p:tags r:id="rId5"/>
            </p:custDataLst>
          </p:nvPr>
        </p:nvGraphicFramePr>
        <p:xfrm>
          <a:off x="3996055" y="908685"/>
          <a:ext cx="5142230" cy="498475"/>
        </p:xfrm>
        <a:graphic>
          <a:graphicData uri="http://schemas.openxmlformats.org/presentationml/2006/ole">
            <mc:AlternateContent xmlns:mc="http://schemas.openxmlformats.org/markup-compatibility/2006">
              <mc:Choice xmlns:v="urn:schemas-microsoft-com:vml" Requires="v">
                <p:oleObj spid="_x0000_s30169" name="Formula" r:id="rId6" imgW="55987950" imgH="5429250" progId="Equation.Ribbit">
                  <p:embed/>
                </p:oleObj>
              </mc:Choice>
              <mc:Fallback>
                <p:oleObj name="Formula" r:id="rId6" imgW="55987950" imgH="5429250" progId="Equation.Ribbit">
                  <p:embed/>
                  <p:pic>
                    <p:nvPicPr>
                      <p:cNvPr id="0" name="图片 30168"/>
                      <p:cNvPicPr>
                        <a:picLocks noChangeAspect="1" noChangeArrowheads="1"/>
                      </p:cNvPicPr>
                      <p:nvPr/>
                    </p:nvPicPr>
                    <p:blipFill>
                      <a:blip r:embed="rId7"/>
                      <a:srcRect/>
                      <a:stretch>
                        <a:fillRect/>
                      </a:stretch>
                    </p:blipFill>
                    <p:spPr bwMode="auto">
                      <a:xfrm>
                        <a:off x="3996055" y="908685"/>
                        <a:ext cx="514223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custDataLst>
              <p:tags r:id="rId8"/>
            </p:custDataLst>
          </p:nvPr>
        </p:nvGraphicFramePr>
        <p:xfrm>
          <a:off x="6108700" y="1557020"/>
          <a:ext cx="3029585" cy="259080"/>
        </p:xfrm>
        <a:graphic>
          <a:graphicData uri="http://schemas.openxmlformats.org/presentationml/2006/ole">
            <mc:AlternateContent xmlns:mc="http://schemas.openxmlformats.org/markup-compatibility/2006">
              <mc:Choice xmlns:v="urn:schemas-microsoft-com:vml" Requires="v">
                <p:oleObj spid="_x0000_s30170" name="Formula" r:id="rId9" imgW="29213175" imgH="2495550" progId="Equation.Ribbit">
                  <p:embed/>
                </p:oleObj>
              </mc:Choice>
              <mc:Fallback>
                <p:oleObj name="Formula" r:id="rId9" imgW="29213175" imgH="2495550" progId="Equation.Ribbit">
                  <p:embed/>
                  <p:pic>
                    <p:nvPicPr>
                      <p:cNvPr id="0" name="图片 30169"/>
                      <p:cNvPicPr>
                        <a:picLocks noChangeAspect="1" noChangeArrowheads="1"/>
                      </p:cNvPicPr>
                      <p:nvPr/>
                    </p:nvPicPr>
                    <p:blipFill>
                      <a:blip r:embed="rId10"/>
                      <a:srcRect/>
                      <a:stretch>
                        <a:fillRect/>
                      </a:stretch>
                    </p:blipFill>
                    <p:spPr bwMode="auto">
                      <a:xfrm>
                        <a:off x="6108700" y="1557020"/>
                        <a:ext cx="3029585" cy="259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custDataLst>
              <p:tags r:id="rId11"/>
            </p:custDataLst>
          </p:nvPr>
        </p:nvGraphicFramePr>
        <p:xfrm>
          <a:off x="1710690" y="4302125"/>
          <a:ext cx="5664200" cy="593725"/>
        </p:xfrm>
        <a:graphic>
          <a:graphicData uri="http://schemas.openxmlformats.org/presentationml/2006/ole">
            <mc:AlternateContent xmlns:mc="http://schemas.openxmlformats.org/markup-compatibility/2006">
              <mc:Choice xmlns:v="urn:schemas-microsoft-com:vml" Requires="v">
                <p:oleObj spid="_x0000_s34143" name="Formula" r:id="rId12" imgW="42491025" imgH="4457700" progId="Equation.Ribbit">
                  <p:embed/>
                </p:oleObj>
              </mc:Choice>
              <mc:Fallback>
                <p:oleObj name="Formula" r:id="rId12" imgW="42491025" imgH="4457700" progId="Equation.Ribbit">
                  <p:embed/>
                  <p:pic>
                    <p:nvPicPr>
                      <p:cNvPr id="0" name="图片 34142"/>
                      <p:cNvPicPr>
                        <a:picLocks noChangeAspect="1" noChangeArrowheads="1"/>
                      </p:cNvPicPr>
                      <p:nvPr/>
                    </p:nvPicPr>
                    <p:blipFill>
                      <a:blip r:embed="rId13"/>
                      <a:srcRect/>
                      <a:stretch>
                        <a:fillRect/>
                      </a:stretch>
                    </p:blipFill>
                    <p:spPr bwMode="auto">
                      <a:xfrm>
                        <a:off x="1710690" y="4302125"/>
                        <a:ext cx="566420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custDataLst>
              <p:tags r:id="rId14"/>
            </p:custDataLst>
          </p:nvPr>
        </p:nvGraphicFramePr>
        <p:xfrm>
          <a:off x="2267903" y="4868863"/>
          <a:ext cx="4316412" cy="593725"/>
        </p:xfrm>
        <a:graphic>
          <a:graphicData uri="http://schemas.openxmlformats.org/presentationml/2006/ole">
            <mc:AlternateContent xmlns:mc="http://schemas.openxmlformats.org/markup-compatibility/2006">
              <mc:Choice xmlns:v="urn:schemas-microsoft-com:vml" Requires="v">
                <p:oleObj spid="_x0000_s34144" name="Formula" r:id="rId15" imgW="32375475" imgH="4457700" progId="Equation.Ribbit">
                  <p:embed/>
                </p:oleObj>
              </mc:Choice>
              <mc:Fallback>
                <p:oleObj name="Formula" r:id="rId15" imgW="32375475" imgH="4457700" progId="Equation.Ribbit">
                  <p:embed/>
                  <p:pic>
                    <p:nvPicPr>
                      <p:cNvPr id="0" name="图片 34143"/>
                      <p:cNvPicPr>
                        <a:picLocks noChangeAspect="1" noChangeArrowheads="1"/>
                      </p:cNvPicPr>
                      <p:nvPr/>
                    </p:nvPicPr>
                    <p:blipFill>
                      <a:blip r:embed="rId16"/>
                      <a:srcRect/>
                      <a:stretch>
                        <a:fillRect/>
                      </a:stretch>
                    </p:blipFill>
                    <p:spPr bwMode="auto">
                      <a:xfrm>
                        <a:off x="2267903" y="4868863"/>
                        <a:ext cx="4316412"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图片 5"/>
          <p:cNvPicPr>
            <a:picLocks noChangeAspect="1"/>
          </p:cNvPicPr>
          <p:nvPr>
            <p:custDataLst>
              <p:tags r:id="rId17"/>
            </p:custDataLst>
          </p:nvPr>
        </p:nvPicPr>
        <p:blipFill>
          <a:blip r:embed="rId18"/>
          <a:stretch>
            <a:fillRect/>
          </a:stretch>
        </p:blipFill>
        <p:spPr>
          <a:xfrm>
            <a:off x="2124075" y="5877560"/>
            <a:ext cx="4544060" cy="82423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嵌入式选择</a:t>
                </a:r>
                <a:endParaRPr lang="zh-CN" altLang="zh-CN" sz="2800" dirty="0">
                  <a:latin typeface="黑体" panose="02010609060101010101" pitchFamily="49" charset="-122"/>
                  <a:ea typeface="黑体" panose="02010609060101010101" pitchFamily="49" charset="-122"/>
                  <a:cs typeface="+mn-ea"/>
                </a:endParaRPr>
              </a:p>
              <a:p>
                <a:pPr lvl="1" algn="l">
                  <a:buClrTx/>
                  <a:buSzTx/>
                </a:pPr>
                <a14:m>
                  <m:oMath xmlns:m="http://schemas.openxmlformats.org/officeDocument/2006/math">
                    <m:sSub>
                      <m:sSubPr>
                        <m:ctrlPr>
                          <a:rPr lang="en-US" altLang="zh-CN" sz="2450" i="1" dirty="0">
                            <a:latin typeface="Cambria Math" panose="02040503050406030204" charset="0"/>
                          </a:rPr>
                        </m:ctrlPr>
                      </m:sSubPr>
                      <m:e>
                        <m:r>
                          <m:rPr>
                            <m:sty m:val="p"/>
                          </m:rPr>
                          <a:rPr lang="en-US" altLang="zh-CN" sz="2450" dirty="0">
                            <a:latin typeface="Cambria Math" panose="02040503050406030204" charset="0"/>
                          </a:rPr>
                          <m:t>L</m:t>
                        </m:r>
                      </m:e>
                      <m:sub>
                        <m:r>
                          <a:rPr lang="en-US" altLang="zh-CN" sz="2450" i="1" dirty="0">
                            <a:latin typeface="Cambria Math" panose="02040503050406030204" charset="0"/>
                          </a:rPr>
                          <m:t>1</m:t>
                        </m:r>
                      </m:sub>
                    </m:sSub>
                  </m:oMath>
                </a14:m>
                <a:r>
                  <a:rPr lang="zh-CN" altLang="en-US" sz="2450" dirty="0" smtClean="0">
                    <a:sym typeface="+mn-ea"/>
                  </a:rPr>
                  <a:t>正则化问题的求解</a:t>
                </a:r>
                <a:endParaRPr lang="zh-CN" altLang="en-US" sz="2450" dirty="0" smtClean="0">
                  <a:sym typeface="+mn-ea"/>
                </a:endParaRPr>
              </a:p>
              <a:p>
                <a:pPr lvl="2" algn="l">
                  <a:buClrTx/>
                  <a:buSzTx/>
                </a:pPr>
                <a:r>
                  <a:rPr lang="zh-CN" altLang="en-US" sz="2100" dirty="0">
                    <a:solidFill>
                      <a:srgbClr val="C00000"/>
                    </a:solidFill>
                    <a:sym typeface="+mn-ea"/>
                  </a:rPr>
                  <a:t>近端梯度下降（</a:t>
                </a:r>
                <a:r>
                  <a:rPr lang="en-US" altLang="zh-CN" sz="2100" dirty="0">
                    <a:solidFill>
                      <a:srgbClr val="C00000"/>
                    </a:solidFill>
                    <a:sym typeface="+mn-ea"/>
                  </a:rPr>
                  <a:t>Proximal Gradient Descend</a:t>
                </a:r>
                <a:r>
                  <a:rPr lang="zh-CN" altLang="en-US" sz="2100" dirty="0">
                    <a:solidFill>
                      <a:srgbClr val="C00000"/>
                    </a:solidFill>
                    <a:sym typeface="+mn-ea"/>
                  </a:rPr>
                  <a:t>，简称</a:t>
                </a:r>
                <a:r>
                  <a:rPr lang="en-US" altLang="zh-CN" sz="2100" dirty="0">
                    <a:solidFill>
                      <a:srgbClr val="C00000"/>
                    </a:solidFill>
                    <a:sym typeface="+mn-ea"/>
                  </a:rPr>
                  <a:t>PGD</a:t>
                </a:r>
                <a:r>
                  <a:rPr lang="zh-CN" altLang="en-US" sz="2100" dirty="0" smtClean="0">
                    <a:solidFill>
                      <a:srgbClr val="C00000"/>
                    </a:solidFill>
                    <a:sym typeface="+mn-ea"/>
                  </a:rPr>
                  <a:t>）解法</a:t>
                </a:r>
                <a:r>
                  <a:rPr lang="en-US" altLang="zh-CN" sz="2100" dirty="0" smtClean="0">
                    <a:sym typeface="+mn-ea"/>
                  </a:rPr>
                  <a:t>[</a:t>
                </a:r>
                <a:r>
                  <a:rPr lang="en-US" altLang="zh-CN" sz="2100" dirty="0">
                    <a:sym typeface="+mn-ea"/>
                  </a:rPr>
                  <a:t>Boyd and </a:t>
                </a:r>
                <a:r>
                  <a:rPr lang="en-US" altLang="zh-CN" sz="2100" dirty="0" err="1">
                    <a:sym typeface="+mn-ea"/>
                  </a:rPr>
                  <a:t>Vandenberghe</a:t>
                </a:r>
                <a:r>
                  <a:rPr lang="en-US" altLang="zh-CN" sz="2100" dirty="0">
                    <a:sym typeface="+mn-ea"/>
                  </a:rPr>
                  <a:t>, 2004]</a:t>
                </a:r>
                <a:endParaRPr lang="en-US" altLang="zh-CN" sz="2100" dirty="0">
                  <a:sym typeface="+mn-ea"/>
                </a:endParaRPr>
              </a:p>
              <a:p>
                <a:pPr lvl="2" algn="l">
                  <a:buClrTx/>
                  <a:buSzTx/>
                </a:pPr>
                <a:endParaRPr lang="en-US" altLang="zh-CN" sz="2100" dirty="0">
                  <a:sym typeface="+mn-ea"/>
                </a:endParaRPr>
              </a:p>
              <a:p>
                <a:pPr lvl="2" algn="l">
                  <a:buClrTx/>
                  <a:buSzTx/>
                </a:pPr>
                <a:endParaRPr lang="en-US" altLang="zh-CN" sz="2100" dirty="0">
                  <a:sym typeface="+mn-ea"/>
                </a:endParaRPr>
              </a:p>
              <a:p>
                <a:pPr lvl="2" algn="l">
                  <a:buClrTx/>
                  <a:buSzTx/>
                </a:pPr>
                <a:endParaRPr lang="en-US" altLang="zh-CN" sz="2100" dirty="0">
                  <a:sym typeface="+mn-ea"/>
                </a:endParaRPr>
              </a:p>
              <a:p>
                <a:pPr lvl="2" algn="l">
                  <a:buClrTx/>
                  <a:buSzTx/>
                </a:pPr>
                <a:r>
                  <a:rPr lang="zh-CN" altLang="en-US" sz="2100" dirty="0" smtClean="0">
                    <a:sym typeface="+mn-ea"/>
                  </a:rPr>
                  <a:t>每次在</a:t>
                </a:r>
                <a14:m>
                  <m:oMath xmlns:m="http://schemas.openxmlformats.org/officeDocument/2006/math">
                    <m:sSub>
                      <m:sSubPr>
                        <m:ctrlPr>
                          <a:rPr lang="en-US" altLang="zh-CN" sz="2100" i="1">
                            <a:latin typeface="Cambria Math" panose="02040503050406030204" charset="0"/>
                          </a:rPr>
                        </m:ctrlPr>
                      </m:sSubPr>
                      <m:e>
                        <m:r>
                          <a:rPr lang="en-US" altLang="zh-CN" sz="2100" b="1" i="1" smtClean="0">
                            <a:latin typeface="Cambria Math" panose="02040503050406030204" charset="0"/>
                          </a:rPr>
                          <m:t>𝒙</m:t>
                        </m:r>
                      </m:e>
                      <m:sub>
                        <m:r>
                          <a:rPr lang="en-US" altLang="zh-CN" sz="2100" i="1">
                            <a:latin typeface="Cambria Math" panose="02040503050406030204" charset="0"/>
                          </a:rPr>
                          <m:t>𝑘</m:t>
                        </m:r>
                      </m:sub>
                    </m:sSub>
                  </m:oMath>
                </a14:m>
                <a:r>
                  <a:rPr lang="zh-CN" altLang="en-US" sz="2100" dirty="0" smtClean="0">
                    <a:sym typeface="+mn-ea"/>
                  </a:rPr>
                  <a:t>的</a:t>
                </a:r>
                <a:r>
                  <a:rPr lang="zh-CN" altLang="en-US" sz="2100" dirty="0">
                    <a:sym typeface="+mn-ea"/>
                  </a:rPr>
                  <a:t>附近寻找最优点，不断迭代，</a:t>
                </a:r>
                <a:r>
                  <a:rPr lang="zh-CN" altLang="en-US" sz="2100" dirty="0" smtClean="0">
                    <a:sym typeface="+mn-ea"/>
                  </a:rPr>
                  <a:t>即寻找</a:t>
                </a:r>
                <a:endParaRPr lang="zh-CN" altLang="en-US" sz="2100" dirty="0" smtClean="0">
                  <a:sym typeface="+mn-ea"/>
                </a:endParaRPr>
              </a:p>
              <a:p>
                <a:pPr lvl="2" algn="l">
                  <a:buClrTx/>
                  <a:buSzTx/>
                </a:pPr>
                <a:endParaRPr lang="zh-CN" altLang="en-US" sz="2100" dirty="0" smtClean="0">
                  <a:sym typeface="+mn-ea"/>
                </a:endParaRPr>
              </a:p>
              <a:p>
                <a:pPr lvl="2" algn="l">
                  <a:buClrTx/>
                  <a:buSzTx/>
                </a:pPr>
                <a:endParaRPr lang="zh-CN" altLang="en-US" sz="2100" dirty="0">
                  <a:sym typeface="+mn-ea"/>
                </a:endParaRPr>
              </a:p>
              <a:p>
                <a:pPr lvl="2" algn="l">
                  <a:buClrTx/>
                  <a:buSzTx/>
                </a:pPr>
                <a:r>
                  <a:rPr lang="zh-CN" altLang="en-US" sz="2100" dirty="0">
                    <a:sym typeface="+mn-ea"/>
                  </a:rPr>
                  <a:t>假设</a:t>
                </a:r>
                <a14:m>
                  <m:oMath xmlns:m="http://schemas.openxmlformats.org/officeDocument/2006/math">
                    <m:sSub>
                      <m:sSubPr>
                        <m:ctrlPr>
                          <a:rPr lang="en-US" altLang="zh-CN" sz="2100" i="1">
                            <a:latin typeface="Cambria Math" panose="02040503050406030204" charset="0"/>
                          </a:rPr>
                        </m:ctrlPr>
                      </m:sSubPr>
                      <m:e>
                        <m:r>
                          <a:rPr lang="en-US" altLang="zh-CN" sz="2100" b="1" i="1">
                            <a:latin typeface="Cambria Math" panose="02040503050406030204" charset="0"/>
                          </a:rPr>
                          <m:t>𝒛</m:t>
                        </m:r>
                        <m:r>
                          <a:rPr lang="en-US" altLang="zh-CN" sz="2100" i="1">
                            <a:latin typeface="Cambria Math" panose="02040503050406030204" charset="0"/>
                          </a:rPr>
                          <m:t>=</m:t>
                        </m:r>
                        <m:r>
                          <a:rPr lang="en-US" altLang="zh-CN" sz="2100" b="1" i="1" smtClean="0">
                            <a:latin typeface="Cambria Math" panose="02040503050406030204" charset="0"/>
                          </a:rPr>
                          <m:t>𝒙</m:t>
                        </m:r>
                      </m:e>
                      <m:sub>
                        <m:r>
                          <a:rPr lang="en-US" altLang="zh-CN" sz="2100" i="1">
                            <a:latin typeface="Cambria Math" panose="02040503050406030204" charset="0"/>
                          </a:rPr>
                          <m:t>𝑘</m:t>
                        </m:r>
                      </m:sub>
                    </m:sSub>
                    <m:r>
                      <a:rPr lang="en-US" altLang="zh-CN" sz="2100" i="1">
                        <a:latin typeface="Cambria Math" panose="02040503050406030204" charset="0"/>
                      </a:rPr>
                      <m:t>−</m:t>
                    </m:r>
                    <m:r>
                      <a:rPr lang="en-US" altLang="zh-CN" sz="2100" i="1">
                        <a:latin typeface="Cambria Math" panose="02040503050406030204" charset="0"/>
                      </a:rPr>
                      <m:t>1</m:t>
                    </m:r>
                    <m:r>
                      <a:rPr lang="en-US" altLang="zh-CN" sz="2100" i="1">
                        <a:latin typeface="Cambria Math" panose="02040503050406030204" charset="0"/>
                      </a:rPr>
                      <m:t>/</m:t>
                    </m:r>
                    <m:r>
                      <a:rPr lang="en-US" altLang="zh-CN" sz="2100" i="1">
                        <a:latin typeface="Cambria Math" panose="02040503050406030204" charset="0"/>
                      </a:rPr>
                      <m:t>𝐿</m:t>
                    </m:r>
                    <m:r>
                      <a:rPr lang="en-US" altLang="zh-CN" sz="2100" i="0">
                        <a:latin typeface="Cambria Math" panose="02040503050406030204" charset="0"/>
                      </a:rPr>
                      <m:t>𝛻</m:t>
                    </m:r>
                    <m:r>
                      <a:rPr lang="en-US" altLang="zh-CN" sz="2100" i="1">
                        <a:latin typeface="Cambria Math" panose="02040503050406030204" charset="0"/>
                      </a:rPr>
                      <m:t>𝑓</m:t>
                    </m:r>
                    <m:r>
                      <a:rPr lang="en-US" altLang="zh-CN" sz="2100">
                        <a:latin typeface="Cambria Math" panose="02040503050406030204" charset="0"/>
                      </a:rPr>
                      <m:t>(</m:t>
                    </m:r>
                    <m:sSub>
                      <m:sSubPr>
                        <m:ctrlPr>
                          <a:rPr lang="en-US" altLang="zh-CN" sz="2100" i="1">
                            <a:latin typeface="Cambria Math" panose="02040503050406030204" charset="0"/>
                          </a:rPr>
                        </m:ctrlPr>
                      </m:sSubPr>
                      <m:e>
                        <m:r>
                          <a:rPr lang="en-US" altLang="zh-CN" sz="2100" b="1" i="1" smtClean="0">
                            <a:latin typeface="Cambria Math" panose="02040503050406030204" charset="0"/>
                          </a:rPr>
                          <m:t>𝒙</m:t>
                        </m:r>
                      </m:e>
                      <m:sub>
                        <m:r>
                          <a:rPr lang="en-US" altLang="zh-CN" sz="2100" i="1">
                            <a:latin typeface="Cambria Math" panose="02040503050406030204" charset="0"/>
                          </a:rPr>
                          <m:t>𝑘</m:t>
                        </m:r>
                      </m:sub>
                    </m:sSub>
                    <m:r>
                      <a:rPr lang="en-US" altLang="zh-CN" sz="2100">
                        <a:latin typeface="Cambria Math" panose="02040503050406030204" charset="0"/>
                      </a:rPr>
                      <m:t>)</m:t>
                    </m:r>
                  </m:oMath>
                </a14:m>
                <a:r>
                  <a:rPr lang="zh-CN" altLang="en-US" sz="2100" dirty="0">
                    <a:sym typeface="+mn-ea"/>
                  </a:rPr>
                  <a:t>，上式有闭式解</a:t>
                </a:r>
                <a:endParaRPr lang="zh-CN" altLang="en-US" sz="2100" dirty="0">
                  <a:sym typeface="+mn-ea"/>
                </a:endParaRPr>
              </a:p>
              <a:p>
                <a:pPr marL="914400" lvl="2" indent="0" algn="l">
                  <a:buClrTx/>
                  <a:buSzTx/>
                  <a:buNone/>
                </a:pPr>
                <a14:m>
                  <m:oMathPara xmlns:m="http://schemas.openxmlformats.org/officeDocument/2006/math">
                    <m:oMathParaPr>
                      <m:jc m:val="center"/>
                    </m:oMathParaPr>
                    <m:oMath xmlns:m="http://schemas.openxmlformats.org/officeDocument/2006/math">
                      <m:sSubSup>
                        <m:sSubSupPr>
                          <m:ctrlPr>
                            <a:rPr lang="en-US" altLang="zh-CN" sz="2450" i="1">
                              <a:latin typeface="Cambria Math" panose="02040503050406030204" charset="0"/>
                              <a:cs typeface="Cambria Math" panose="02040503050406030204" charset="0"/>
                            </a:rPr>
                          </m:ctrlPr>
                        </m:sSubSupPr>
                        <m:e>
                          <m:r>
                            <a:rPr lang="en-US" altLang="zh-CN" sz="2450" i="1">
                              <a:latin typeface="Cambria Math" panose="02040503050406030204" charset="0"/>
                              <a:cs typeface="Cambria Math" panose="02040503050406030204" charset="0"/>
                            </a:rPr>
                            <m:t>𝑥</m:t>
                          </m:r>
                        </m:e>
                        <m:sub>
                          <m:r>
                            <a:rPr lang="en-US" altLang="zh-CN" sz="2450" i="1">
                              <a:latin typeface="Cambria Math" panose="02040503050406030204" charset="0"/>
                              <a:cs typeface="Cambria Math" panose="02040503050406030204" charset="0"/>
                            </a:rPr>
                            <m:t>𝑘</m:t>
                          </m:r>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1</m:t>
                          </m:r>
                        </m:sub>
                        <m:sup>
                          <m:r>
                            <a:rPr lang="en-US" altLang="zh-CN" sz="2450" i="1">
                              <a:latin typeface="Cambria Math" panose="02040503050406030204" charset="0"/>
                              <a:cs typeface="Cambria Math" panose="02040503050406030204" charset="0"/>
                            </a:rPr>
                            <m:t>𝑖</m:t>
                          </m:r>
                        </m:sup>
                      </m:sSubSup>
                      <m:r>
                        <a:rPr lang="en-US" altLang="zh-CN" sz="2450" i="1">
                          <a:latin typeface="Cambria Math" panose="02040503050406030204" charset="0"/>
                        </a:rPr>
                        <m:t>=</m:t>
                      </m:r>
                      <m:d>
                        <m:dPr>
                          <m:begChr m:val="{"/>
                          <m:endChr m:val=""/>
                          <m:ctrlPr>
                            <a:rPr lang="en-US" altLang="zh-CN" sz="2450" i="1">
                              <a:latin typeface="Cambria Math" panose="02040503050406030204" charset="0"/>
                              <a:cs typeface="Cambria Math" panose="02040503050406030204" charset="0"/>
                            </a:rPr>
                          </m:ctrlPr>
                        </m:dPr>
                        <m:e>
                          <m:eqArr>
                            <m:eqArrPr>
                              <m:ctrlPr>
                                <a:rPr lang="en-US" altLang="zh-CN" sz="2450" i="1">
                                  <a:latin typeface="Cambria Math" panose="02040503050406030204" charset="0"/>
                                  <a:cs typeface="Cambria Math" panose="02040503050406030204" charset="0"/>
                                </a:rPr>
                              </m:ctrlPr>
                            </m:eqArrPr>
                            <m:e>
                              <m:sSup>
                                <m:sSupPr>
                                  <m:ctrlPr>
                                    <a:rPr lang="en-US" altLang="zh-CN" sz="2450" i="1">
                                      <a:latin typeface="Cambria Math" panose="02040503050406030204" charset="0"/>
                                      <a:cs typeface="Cambria Math" panose="02040503050406030204" charset="0"/>
                                    </a:rPr>
                                  </m:ctrlPr>
                                </m:sSupPr>
                                <m:e>
                                  <m:r>
                                    <a:rPr lang="en-US" altLang="zh-CN" sz="2450" i="1">
                                      <a:latin typeface="Cambria Math" panose="02040503050406030204" charset="0"/>
                                      <a:cs typeface="Cambria Math" panose="02040503050406030204" charset="0"/>
                                    </a:rPr>
                                    <m:t>𝑧</m:t>
                                  </m:r>
                                </m:e>
                                <m:sup>
                                  <m:r>
                                    <a:rPr lang="en-US" altLang="zh-CN" sz="2450" i="1">
                                      <a:latin typeface="Cambria Math" panose="02040503050406030204" charset="0"/>
                                      <a:cs typeface="Cambria Math" panose="02040503050406030204" charset="0"/>
                                    </a:rPr>
                                    <m:t>𝑖</m:t>
                                  </m:r>
                                </m:sup>
                              </m:sSup>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𝜆</m:t>
                              </m:r>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𝐿</m:t>
                              </m:r>
                              <m:r>
                                <a:rPr lang="en-US" altLang="zh-CN" sz="2450" i="1">
                                  <a:latin typeface="Cambria Math" panose="02040503050406030204" charset="0"/>
                                  <a:cs typeface="Cambria Math" panose="02040503050406030204" charset="0"/>
                                </a:rPr>
                                <m:t>, </m:t>
                              </m:r>
                              <m:sSup>
                                <m:sSupPr>
                                  <m:ctrlPr>
                                    <a:rPr lang="en-US" altLang="zh-CN" sz="2450" i="1">
                                      <a:latin typeface="Cambria Math" panose="02040503050406030204" charset="0"/>
                                      <a:cs typeface="Cambria Math" panose="02040503050406030204" charset="0"/>
                                    </a:rPr>
                                  </m:ctrlPr>
                                </m:sSupPr>
                                <m:e>
                                  <m:r>
                                    <a:rPr lang="en-US" altLang="zh-CN" sz="2450" i="1">
                                      <a:latin typeface="Cambria Math" panose="02040503050406030204" charset="0"/>
                                      <a:cs typeface="Cambria Math" panose="02040503050406030204" charset="0"/>
                                    </a:rPr>
                                    <m:t>𝑧</m:t>
                                  </m:r>
                                </m:e>
                                <m:sup>
                                  <m:r>
                                    <a:rPr lang="en-US" altLang="zh-CN" sz="2450" i="1">
                                      <a:latin typeface="Cambria Math" panose="02040503050406030204" charset="0"/>
                                      <a:cs typeface="Cambria Math" panose="02040503050406030204" charset="0"/>
                                    </a:rPr>
                                    <m:t>𝑖</m:t>
                                  </m:r>
                                </m:sup>
                              </m:sSup>
                              <m:r>
                                <a:rPr lang="en-US" altLang="zh-CN" sz="2450" i="1">
                                  <a:latin typeface="Cambria Math" panose="02040503050406030204" charset="0"/>
                                  <a:cs typeface="Cambria Math" panose="02040503050406030204" charset="0"/>
                                </a:rPr>
                                <m:t>&gt;</m:t>
                              </m:r>
                              <m:r>
                                <a:rPr lang="en-US" altLang="zh-CN" sz="2450" i="1">
                                  <a:latin typeface="Cambria Math" panose="02040503050406030204" charset="0"/>
                                  <a:cs typeface="Cambria Math" panose="02040503050406030204" charset="0"/>
                                </a:rPr>
                                <m:t>𝜆</m:t>
                              </m:r>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𝐿</m:t>
                              </m:r>
                            </m:e>
                            <m:e>
                              <m:r>
                                <a:rPr lang="en-US" altLang="zh-CN" sz="2450" i="1">
                                  <a:latin typeface="Cambria Math" panose="02040503050406030204" charset="0"/>
                                  <a:cs typeface="Cambria Math" panose="02040503050406030204" charset="0"/>
                                </a:rPr>
                                <m:t>0</m:t>
                              </m:r>
                              <m:r>
                                <a:rPr lang="en-US" altLang="zh-CN" sz="2450" i="1">
                                  <a:latin typeface="Cambria Math" panose="02040503050406030204" charset="0"/>
                                  <a:cs typeface="Cambria Math" panose="02040503050406030204" charset="0"/>
                                </a:rPr>
                                <m:t>, |</m:t>
                              </m:r>
                              <m:sSup>
                                <m:sSupPr>
                                  <m:ctrlPr>
                                    <a:rPr lang="en-US" altLang="zh-CN" sz="2450" i="1">
                                      <a:latin typeface="Cambria Math" panose="02040503050406030204" charset="0"/>
                                      <a:cs typeface="Cambria Math" panose="02040503050406030204" charset="0"/>
                                    </a:rPr>
                                  </m:ctrlPr>
                                </m:sSupPr>
                                <m:e>
                                  <m:r>
                                    <a:rPr lang="en-US" altLang="zh-CN" sz="2450" i="1">
                                      <a:latin typeface="Cambria Math" panose="02040503050406030204" charset="0"/>
                                      <a:cs typeface="Cambria Math" panose="02040503050406030204" charset="0"/>
                                    </a:rPr>
                                    <m:t>𝑧</m:t>
                                  </m:r>
                                </m:e>
                                <m:sup>
                                  <m:r>
                                    <a:rPr lang="en-US" altLang="zh-CN" sz="2450" i="1">
                                      <a:latin typeface="Cambria Math" panose="02040503050406030204" charset="0"/>
                                      <a:cs typeface="Cambria Math" panose="02040503050406030204" charset="0"/>
                                    </a:rPr>
                                    <m:t>𝑖</m:t>
                                  </m:r>
                                </m:sup>
                              </m:sSup>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𝜆</m:t>
                              </m:r>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𝐿</m:t>
                              </m:r>
                            </m:e>
                            <m:e>
                              <m:sSup>
                                <m:sSupPr>
                                  <m:ctrlPr>
                                    <a:rPr lang="en-US" altLang="zh-CN" sz="2450" i="1">
                                      <a:latin typeface="Cambria Math" panose="02040503050406030204" charset="0"/>
                                      <a:cs typeface="Cambria Math" panose="02040503050406030204" charset="0"/>
                                    </a:rPr>
                                  </m:ctrlPr>
                                </m:sSupPr>
                                <m:e>
                                  <m:r>
                                    <a:rPr lang="en-US" altLang="zh-CN" sz="2450" i="1">
                                      <a:latin typeface="Cambria Math" panose="02040503050406030204" charset="0"/>
                                      <a:cs typeface="Cambria Math" panose="02040503050406030204" charset="0"/>
                                    </a:rPr>
                                    <m:t>𝑧</m:t>
                                  </m:r>
                                </m:e>
                                <m:sup>
                                  <m:r>
                                    <a:rPr lang="en-US" altLang="zh-CN" sz="2450" i="1">
                                      <a:latin typeface="Cambria Math" panose="02040503050406030204" charset="0"/>
                                      <a:cs typeface="Cambria Math" panose="02040503050406030204" charset="0"/>
                                    </a:rPr>
                                    <m:t>𝑖</m:t>
                                  </m:r>
                                </m:sup>
                              </m:sSup>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𝜆</m:t>
                              </m:r>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𝐿</m:t>
                              </m:r>
                              <m:r>
                                <a:rPr lang="en-US" altLang="zh-CN" sz="2450" i="1">
                                  <a:latin typeface="Cambria Math" panose="02040503050406030204" charset="0"/>
                                  <a:cs typeface="Cambria Math" panose="02040503050406030204" charset="0"/>
                                </a:rPr>
                                <m:t>, </m:t>
                              </m:r>
                              <m:sSup>
                                <m:sSupPr>
                                  <m:ctrlPr>
                                    <a:rPr lang="en-US" altLang="zh-CN" sz="2450" i="1">
                                      <a:latin typeface="Cambria Math" panose="02040503050406030204" charset="0"/>
                                      <a:cs typeface="Cambria Math" panose="02040503050406030204" charset="0"/>
                                    </a:rPr>
                                  </m:ctrlPr>
                                </m:sSupPr>
                                <m:e>
                                  <m:r>
                                    <a:rPr lang="en-US" altLang="zh-CN" sz="2450" i="1">
                                      <a:latin typeface="Cambria Math" panose="02040503050406030204" charset="0"/>
                                      <a:cs typeface="Cambria Math" panose="02040503050406030204" charset="0"/>
                                    </a:rPr>
                                    <m:t>𝑧</m:t>
                                  </m:r>
                                </m:e>
                                <m:sup>
                                  <m:r>
                                    <a:rPr lang="en-US" altLang="zh-CN" sz="2450" i="1">
                                      <a:latin typeface="Cambria Math" panose="02040503050406030204" charset="0"/>
                                      <a:cs typeface="Cambria Math" panose="02040503050406030204" charset="0"/>
                                    </a:rPr>
                                    <m:t>𝑖</m:t>
                                  </m:r>
                                </m:sup>
                              </m:sSup>
                              <m:r>
                                <a:rPr lang="en-US" altLang="zh-CN" sz="2450" i="1">
                                  <a:latin typeface="Cambria Math" panose="02040503050406030204" charset="0"/>
                                  <a:cs typeface="Cambria Math" panose="02040503050406030204" charset="0"/>
                                </a:rPr>
                                <m:t>&lt;</m:t>
                              </m:r>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𝜆</m:t>
                              </m:r>
                              <m:r>
                                <a:rPr lang="en-US" altLang="zh-CN" sz="2450" i="1">
                                  <a:latin typeface="Cambria Math" panose="02040503050406030204" charset="0"/>
                                  <a:cs typeface="Cambria Math" panose="02040503050406030204" charset="0"/>
                                </a:rPr>
                                <m:t>/</m:t>
                              </m:r>
                              <m:r>
                                <a:rPr lang="en-US" altLang="zh-CN" sz="2450" i="1">
                                  <a:latin typeface="Cambria Math" panose="02040503050406030204" charset="0"/>
                                  <a:cs typeface="Cambria Math" panose="02040503050406030204" charset="0"/>
                                </a:rPr>
                                <m:t>𝐿</m:t>
                              </m:r>
                            </m:e>
                          </m:eqArr>
                        </m:e>
                      </m:d>
                    </m:oMath>
                  </m:oMathPara>
                </a14:m>
                <a:endParaRPr lang="en-US" altLang="zh-CN" sz="245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5396"/>
                </a:stretch>
              </a:blipFill>
            </p:spPr>
            <p:txBody>
              <a:bodyPr/>
              <a:lstStyle/>
              <a:p>
                <a:r>
                  <a:rPr lang="zh-CN" altLang="en-US">
                    <a:noFill/>
                  </a:rPr>
                  <a:t> </a:t>
                </a:r>
              </a:p>
            </p:txBody>
          </p:sp>
        </mc:Fallback>
      </mc:AlternateContent>
      <p:graphicFrame>
        <p:nvGraphicFramePr>
          <p:cNvPr id="10" name="对象 9"/>
          <p:cNvGraphicFramePr>
            <a:graphicFrameLocks noChangeAspect="1"/>
          </p:cNvGraphicFramePr>
          <p:nvPr>
            <p:custDataLst>
              <p:tags r:id="rId2"/>
            </p:custDataLst>
          </p:nvPr>
        </p:nvGraphicFramePr>
        <p:xfrm>
          <a:off x="2915920" y="2927985"/>
          <a:ext cx="3454400" cy="788988"/>
        </p:xfrm>
        <a:graphic>
          <a:graphicData uri="http://schemas.openxmlformats.org/presentationml/2006/ole">
            <mc:AlternateContent xmlns:mc="http://schemas.openxmlformats.org/markup-compatibility/2006">
              <mc:Choice xmlns:v="urn:schemas-microsoft-com:vml" Requires="v">
                <p:oleObj spid="_x0000_s12" name="Formula" r:id="rId3" imgW="25908000" imgH="5915025" progId="Equation.Ribbit">
                  <p:embed/>
                </p:oleObj>
              </mc:Choice>
              <mc:Fallback>
                <p:oleObj name="Formula" r:id="rId3" imgW="25908000" imgH="5915025" progId="Equation.Ribbit">
                  <p:embed/>
                  <p:pic>
                    <p:nvPicPr>
                      <p:cNvPr id="0" name="图片 16162"/>
                      <p:cNvPicPr>
                        <a:picLocks noChangeAspect="1" noChangeArrowheads="1"/>
                      </p:cNvPicPr>
                      <p:nvPr/>
                    </p:nvPicPr>
                    <p:blipFill>
                      <a:blip r:embed="rId4"/>
                      <a:srcRect/>
                      <a:stretch>
                        <a:fillRect/>
                      </a:stretch>
                    </p:blipFill>
                    <p:spPr bwMode="auto">
                      <a:xfrm>
                        <a:off x="2915920" y="2927985"/>
                        <a:ext cx="3454400"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p:cNvPicPr>
            <a:picLocks noChangeAspect="1"/>
          </p:cNvPicPr>
          <p:nvPr>
            <p:custDataLst>
              <p:tags r:id="rId5"/>
            </p:custDataLst>
          </p:nvPr>
        </p:nvPicPr>
        <p:blipFill>
          <a:blip r:embed="rId6"/>
          <a:stretch>
            <a:fillRect/>
          </a:stretch>
        </p:blipFill>
        <p:spPr>
          <a:xfrm>
            <a:off x="2296160" y="4364990"/>
            <a:ext cx="4551045" cy="65468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特征选择</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endParaRPr>
          </a:p>
          <a:p>
            <a:r>
              <a:rPr lang="zh-CN" altLang="en-US" sz="2800" b="1" dirty="0" smtClean="0">
                <a:latin typeface="黑体" panose="02010609060101010101" pitchFamily="49" charset="-122"/>
                <a:ea typeface="黑体" panose="02010609060101010101" pitchFamily="49" charset="-122"/>
                <a:sym typeface="+mn-ea"/>
              </a:rPr>
              <a:t>稀疏编码概述</a:t>
            </a:r>
            <a:endParaRPr lang="en-US" altLang="zh-CN" sz="2800" b="1" dirty="0" smtClean="0">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稀疏表示学习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数据字典学习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典型应用</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稀疏编码概述</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solidFill>
                  <a:srgbClr val="0000FF"/>
                </a:solidFill>
                <a:latin typeface="黑体" panose="02010609060101010101" pitchFamily="49" charset="-122"/>
                <a:ea typeface="黑体" panose="02010609060101010101" pitchFamily="49" charset="-122"/>
                <a:cs typeface="+mn-ea"/>
              </a:rPr>
              <a:t>稀疏性</a:t>
            </a:r>
            <a:r>
              <a:rPr lang="zh-CN" altLang="en-US" sz="2800" dirty="0">
                <a:latin typeface="黑体" panose="02010609060101010101" pitchFamily="49" charset="-122"/>
                <a:ea typeface="黑体" panose="02010609060101010101" pitchFamily="49" charset="-122"/>
                <a:cs typeface="+mn-ea"/>
              </a:rPr>
              <a:t>：</a:t>
            </a:r>
            <a:r>
              <a:rPr lang="zh-CN" altLang="zh-CN" sz="2800" dirty="0">
                <a:latin typeface="黑体" panose="02010609060101010101" pitchFamily="49" charset="-122"/>
                <a:ea typeface="黑体" panose="02010609060101010101" pitchFamily="49" charset="-122"/>
                <a:cs typeface="+mn-ea"/>
              </a:rPr>
              <a:t>向量或矩阵等数据的稀疏性，是指该数据大部分的分量值为</a:t>
            </a:r>
            <a:r>
              <a:rPr lang="en-US" altLang="zh-CN" sz="2800" dirty="0">
                <a:latin typeface="黑体" panose="02010609060101010101" pitchFamily="49" charset="-122"/>
                <a:ea typeface="黑体" panose="02010609060101010101" pitchFamily="49" charset="-122"/>
                <a:cs typeface="+mn-ea"/>
              </a:rPr>
              <a:t>0</a:t>
            </a:r>
            <a:r>
              <a:rPr lang="zh-CN" altLang="zh-CN" sz="2800" dirty="0">
                <a:latin typeface="黑体" panose="02010609060101010101" pitchFamily="49" charset="-122"/>
                <a:ea typeface="黑体" panose="02010609060101010101" pitchFamily="49" charset="-122"/>
                <a:cs typeface="+mn-ea"/>
              </a:rPr>
              <a:t>，只有很少的分量值不为</a:t>
            </a:r>
            <a:r>
              <a:rPr lang="en-US" altLang="zh-CN" sz="2800" dirty="0" smtClean="0">
                <a:latin typeface="黑体" panose="02010609060101010101" pitchFamily="49" charset="-122"/>
                <a:ea typeface="黑体" panose="02010609060101010101" pitchFamily="49" charset="-122"/>
                <a:cs typeface="+mn-ea"/>
              </a:rPr>
              <a:t>0</a:t>
            </a:r>
            <a:endParaRPr lang="en-US" altLang="zh-CN" sz="2800" dirty="0" smtClean="0">
              <a:latin typeface="黑体" panose="02010609060101010101" pitchFamily="49" charset="-122"/>
              <a:ea typeface="黑体" panose="02010609060101010101" pitchFamily="49" charset="-122"/>
              <a:cs typeface="+mn-ea"/>
            </a:endParaRPr>
          </a:p>
          <a:p>
            <a:r>
              <a:rPr lang="zh-CN" altLang="en-US" sz="2800" dirty="0">
                <a:solidFill>
                  <a:srgbClr val="0000FF"/>
                </a:solidFill>
                <a:latin typeface="黑体" panose="02010609060101010101" pitchFamily="49" charset="-122"/>
                <a:ea typeface="黑体" panose="02010609060101010101" pitchFamily="49" charset="-122"/>
                <a:cs typeface="+mn-ea"/>
              </a:rPr>
              <a:t>稀疏编码</a:t>
            </a:r>
            <a:r>
              <a:rPr lang="zh-CN" altLang="en-US" sz="2800" dirty="0">
                <a:latin typeface="黑体" panose="02010609060101010101" pitchFamily="49" charset="-122"/>
                <a:ea typeface="黑体" panose="02010609060101010101" pitchFamily="49" charset="-122"/>
                <a:cs typeface="+mn-ea"/>
              </a:rPr>
              <a:t>：将</a:t>
            </a:r>
            <a:r>
              <a:rPr lang="zh-CN" altLang="zh-CN" sz="2800" dirty="0">
                <a:latin typeface="黑体" panose="02010609060101010101" pitchFamily="49" charset="-122"/>
                <a:ea typeface="黑体" panose="02010609060101010101" pitchFamily="49" charset="-122"/>
                <a:cs typeface="+mn-ea"/>
              </a:rPr>
              <a:t>原始非稀疏数据转化为高维的稀疏数据进行处理</a:t>
            </a:r>
            <a:r>
              <a:rPr lang="zh-CN" altLang="en-US" sz="2800" dirty="0">
                <a:latin typeface="黑体" panose="02010609060101010101" pitchFamily="49" charset="-122"/>
                <a:ea typeface="黑体" panose="02010609060101010101" pitchFamily="49" charset="-122"/>
                <a:cs typeface="+mn-ea"/>
              </a:rPr>
              <a:t>，</a:t>
            </a:r>
            <a:r>
              <a:rPr lang="zh-CN" altLang="zh-CN" sz="2800" dirty="0">
                <a:latin typeface="黑体" panose="02010609060101010101" pitchFamily="49" charset="-122"/>
                <a:ea typeface="黑体" panose="02010609060101010101" pitchFamily="49" charset="-122"/>
                <a:cs typeface="+mn-ea"/>
              </a:rPr>
              <a:t>从数学上看，稀疏编码的目的是寻找一组适当的基向量将非稠密的原始样本数据映射成具有一定稀疏性的数据</a:t>
            </a:r>
            <a:endParaRPr lang="en-US" altLang="zh-CN" sz="2800" dirty="0">
              <a:latin typeface="黑体" panose="02010609060101010101" pitchFamily="49" charset="-122"/>
              <a:ea typeface="黑体" panose="02010609060101010101" pitchFamily="49" charset="-122"/>
              <a:cs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稀疏编码概述</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dirty="0" smtClean="0">
                    <a:latin typeface="黑体" panose="02010609060101010101" pitchFamily="49" charset="-122"/>
                    <a:ea typeface="黑体" panose="02010609060101010101" pitchFamily="49" charset="-122"/>
                    <a:cs typeface="+mn-ea"/>
                  </a:rPr>
                  <a:t>对于任意</a:t>
                </a:r>
                <a14:m>
                  <m:oMath xmlns:m="http://schemas.openxmlformats.org/officeDocument/2006/math">
                    <m:r>
                      <a:rPr lang="en-US" altLang="zh-CN" sz="2800">
                        <a:latin typeface="Cambria Math" panose="02040503050406030204" charset="0"/>
                        <a:cs typeface="+mn-ea"/>
                      </a:rPr>
                      <m:t>𝑚</m:t>
                    </m:r>
                  </m:oMath>
                </a14:m>
                <a:r>
                  <a:rPr lang="zh-CN" altLang="zh-CN" sz="2800" dirty="0">
                    <a:latin typeface="黑体" panose="02010609060101010101" pitchFamily="49" charset="-122"/>
                    <a:ea typeface="黑体" panose="02010609060101010101" pitchFamily="49" charset="-122"/>
                    <a:cs typeface="+mn-ea"/>
                  </a:rPr>
                  <a:t>维样本数据</a:t>
                </a:r>
                <a14:m>
                  <m:oMath xmlns:m="http://schemas.openxmlformats.org/officeDocument/2006/math">
                    <m:sSub>
                      <m:sSubPr>
                        <m:ctrlPr>
                          <a:rPr lang="zh-CN" altLang="zh-CN" sz="2800" i="1">
                            <a:solidFill>
                              <a:schemeClr val="tx1"/>
                            </a:solidFill>
                            <a:latin typeface="Cambria Math" panose="02040503050406030204"/>
                            <a:cs typeface="+mn-ea"/>
                          </a:rPr>
                        </m:ctrlPr>
                      </m:sSubPr>
                      <m:e>
                        <m:r>
                          <a:rPr lang="en-US" altLang="zh-CN" sz="2800">
                            <a:solidFill>
                              <a:schemeClr val="tx1"/>
                            </a:solidFill>
                            <a:latin typeface="Cambria Math" panose="02040503050406030204" charset="0"/>
                            <a:cs typeface="+mn-ea"/>
                          </a:rPr>
                          <m:t>𝑋</m:t>
                        </m:r>
                      </m:e>
                      <m:sub>
                        <m:r>
                          <a:rPr lang="en-US" altLang="zh-CN" sz="2800">
                            <a:solidFill>
                              <a:schemeClr val="tx1"/>
                            </a:solidFill>
                            <a:latin typeface="Cambria Math" panose="02040503050406030204" charset="0"/>
                            <a:cs typeface="+mn-ea"/>
                          </a:rPr>
                          <m:t>𝑖</m:t>
                        </m:r>
                      </m:sub>
                    </m:sSub>
                    <m:r>
                      <a:rPr lang="en-US" altLang="zh-CN" sz="2800">
                        <a:solidFill>
                          <a:schemeClr val="tx1"/>
                        </a:solidFill>
                        <a:latin typeface="Cambria Math" panose="02040503050406030204" charset="0"/>
                        <a:cs typeface="+mn-ea"/>
                      </a:rPr>
                      <m:t>=</m:t>
                    </m:r>
                    <m:sSup>
                      <m:sSupPr>
                        <m:ctrlPr>
                          <a:rPr lang="zh-CN" altLang="zh-CN" sz="2800" i="1">
                            <a:solidFill>
                              <a:schemeClr val="tx1"/>
                            </a:solidFill>
                            <a:latin typeface="Cambria Math" panose="02040503050406030204"/>
                            <a:cs typeface="+mn-ea"/>
                          </a:rPr>
                        </m:ctrlPr>
                      </m:sSupPr>
                      <m:e>
                        <m:r>
                          <a:rPr lang="en-US" altLang="zh-CN" sz="2800">
                            <a:solidFill>
                              <a:schemeClr val="tx1"/>
                            </a:solidFill>
                            <a:latin typeface="Cambria Math" panose="02040503050406030204" charset="0"/>
                            <a:cs typeface="+mn-ea"/>
                          </a:rPr>
                          <m:t>(</m:t>
                        </m:r>
                        <m:sSub>
                          <m:sSubPr>
                            <m:ctrlPr>
                              <a:rPr lang="zh-CN" altLang="zh-CN" sz="2800" i="1">
                                <a:solidFill>
                                  <a:schemeClr val="tx1"/>
                                </a:solidFill>
                                <a:latin typeface="Cambria Math" panose="02040503050406030204"/>
                                <a:cs typeface="+mn-ea"/>
                              </a:rPr>
                            </m:ctrlPr>
                          </m:sSubPr>
                          <m:e>
                            <m:r>
                              <a:rPr lang="en-US" altLang="zh-CN" sz="2800">
                                <a:solidFill>
                                  <a:schemeClr val="tx1"/>
                                </a:solidFill>
                                <a:latin typeface="Cambria Math" panose="02040503050406030204" charset="0"/>
                                <a:cs typeface="+mn-ea"/>
                              </a:rPr>
                              <m:t>𝑥</m:t>
                            </m:r>
                          </m:e>
                          <m:sub>
                            <m:r>
                              <a:rPr lang="en-US" altLang="zh-CN" sz="2800">
                                <a:solidFill>
                                  <a:schemeClr val="tx1"/>
                                </a:solidFill>
                                <a:latin typeface="Cambria Math" panose="02040503050406030204" charset="0"/>
                                <a:cs typeface="+mn-ea"/>
                              </a:rPr>
                              <m:t>𝑖</m:t>
                            </m:r>
                            <m:r>
                              <a:rPr lang="en-US" altLang="zh-CN" sz="2800">
                                <a:solidFill>
                                  <a:schemeClr val="tx1"/>
                                </a:solidFill>
                                <a:latin typeface="Cambria Math" panose="02040503050406030204" charset="0"/>
                                <a:cs typeface="+mn-ea"/>
                              </a:rPr>
                              <m:t>1</m:t>
                            </m:r>
                          </m:sub>
                        </m:sSub>
                        <m:r>
                          <a:rPr lang="en-US" altLang="zh-CN" sz="2800">
                            <a:solidFill>
                              <a:schemeClr val="tx1"/>
                            </a:solidFill>
                            <a:latin typeface="Cambria Math" panose="02040503050406030204" charset="0"/>
                            <a:cs typeface="+mn-ea"/>
                          </a:rPr>
                          <m:t>,</m:t>
                        </m:r>
                        <m:sSub>
                          <m:sSubPr>
                            <m:ctrlPr>
                              <a:rPr lang="zh-CN" altLang="zh-CN" sz="2800" i="1">
                                <a:solidFill>
                                  <a:schemeClr val="tx1"/>
                                </a:solidFill>
                                <a:latin typeface="Cambria Math" panose="02040503050406030204"/>
                                <a:cs typeface="+mn-ea"/>
                              </a:rPr>
                            </m:ctrlPr>
                          </m:sSubPr>
                          <m:e>
                            <m:r>
                              <a:rPr lang="en-US" altLang="zh-CN" sz="2800">
                                <a:solidFill>
                                  <a:schemeClr val="tx1"/>
                                </a:solidFill>
                                <a:latin typeface="Cambria Math" panose="02040503050406030204" charset="0"/>
                                <a:cs typeface="+mn-ea"/>
                              </a:rPr>
                              <m:t>𝑥</m:t>
                            </m:r>
                          </m:e>
                          <m:sub>
                            <m:r>
                              <a:rPr lang="en-US" altLang="zh-CN" sz="2800">
                                <a:solidFill>
                                  <a:schemeClr val="tx1"/>
                                </a:solidFill>
                                <a:latin typeface="Cambria Math" panose="02040503050406030204" charset="0"/>
                                <a:cs typeface="+mn-ea"/>
                              </a:rPr>
                              <m:t>𝑖</m:t>
                            </m:r>
                            <m:r>
                              <a:rPr lang="en-US" altLang="zh-CN" sz="2800">
                                <a:solidFill>
                                  <a:schemeClr val="tx1"/>
                                </a:solidFill>
                                <a:latin typeface="Cambria Math" panose="02040503050406030204" charset="0"/>
                                <a:cs typeface="+mn-ea"/>
                              </a:rPr>
                              <m:t>2</m:t>
                            </m:r>
                          </m:sub>
                        </m:sSub>
                        <m:r>
                          <a:rPr lang="en-US" altLang="zh-CN" sz="2800">
                            <a:solidFill>
                              <a:schemeClr val="tx1"/>
                            </a:solidFill>
                            <a:latin typeface="Cambria Math" panose="02040503050406030204" charset="0"/>
                            <a:cs typeface="+mn-ea"/>
                          </a:rPr>
                          <m:t>,</m:t>
                        </m:r>
                        <m:r>
                          <a:rPr lang="zh-CN" altLang="zh-CN" sz="2800">
                            <a:solidFill>
                              <a:schemeClr val="tx1"/>
                            </a:solidFill>
                            <a:latin typeface="Cambria Math" panose="02040503050406030204" charset="0"/>
                            <a:cs typeface="+mn-ea"/>
                          </a:rPr>
                          <m:t>…</m:t>
                        </m:r>
                        <m:r>
                          <a:rPr lang="en-US" altLang="zh-CN" sz="2800">
                            <a:solidFill>
                              <a:schemeClr val="tx1"/>
                            </a:solidFill>
                            <a:latin typeface="Cambria Math" panose="02040503050406030204" charset="0"/>
                            <a:cs typeface="+mn-ea"/>
                          </a:rPr>
                          <m:t>,</m:t>
                        </m:r>
                        <m:sSub>
                          <m:sSubPr>
                            <m:ctrlPr>
                              <a:rPr lang="zh-CN" altLang="zh-CN" sz="2800" i="1">
                                <a:solidFill>
                                  <a:schemeClr val="tx1"/>
                                </a:solidFill>
                                <a:latin typeface="Cambria Math" panose="02040503050406030204"/>
                                <a:cs typeface="+mn-ea"/>
                              </a:rPr>
                            </m:ctrlPr>
                          </m:sSubPr>
                          <m:e>
                            <m:r>
                              <a:rPr lang="en-US" altLang="zh-CN" sz="2800">
                                <a:solidFill>
                                  <a:schemeClr val="tx1"/>
                                </a:solidFill>
                                <a:latin typeface="Cambria Math" panose="02040503050406030204" charset="0"/>
                                <a:cs typeface="+mn-ea"/>
                              </a:rPr>
                              <m:t>𝑥</m:t>
                            </m:r>
                          </m:e>
                          <m:sub>
                            <m:r>
                              <a:rPr lang="en-US" altLang="zh-CN" sz="2800">
                                <a:solidFill>
                                  <a:schemeClr val="tx1"/>
                                </a:solidFill>
                                <a:latin typeface="Cambria Math" panose="02040503050406030204" charset="0"/>
                                <a:cs typeface="+mn-ea"/>
                              </a:rPr>
                              <m:t>𝑖𝑚</m:t>
                            </m:r>
                          </m:sub>
                        </m:sSub>
                        <m:r>
                          <a:rPr lang="en-US" altLang="zh-CN" sz="2800">
                            <a:solidFill>
                              <a:schemeClr val="tx1"/>
                            </a:solidFill>
                            <a:latin typeface="Cambria Math" panose="02040503050406030204" charset="0"/>
                            <a:cs typeface="+mn-ea"/>
                          </a:rPr>
                          <m:t>)</m:t>
                        </m:r>
                      </m:e>
                      <m:sup>
                        <m:r>
                          <a:rPr lang="en-US" altLang="zh-CN" sz="2800">
                            <a:solidFill>
                              <a:schemeClr val="tx1"/>
                            </a:solidFill>
                            <a:latin typeface="Cambria Math" panose="02040503050406030204" charset="0"/>
                            <a:cs typeface="+mn-ea"/>
                          </a:rPr>
                          <m:t>𝑇</m:t>
                        </m:r>
                      </m:sup>
                    </m:sSup>
                  </m:oMath>
                </a14:m>
                <a:r>
                  <a:rPr lang="zh-CN" altLang="zh-CN" sz="2800" dirty="0">
                    <a:latin typeface="黑体" panose="02010609060101010101" pitchFamily="49" charset="-122"/>
                    <a:ea typeface="黑体" panose="02010609060101010101" pitchFamily="49" charset="-122"/>
                    <a:cs typeface="+mn-ea"/>
                  </a:rPr>
                  <a:t>，可将其表示为如下线性组合：</a:t>
                </a:r>
                <a:endParaRPr lang="zh-CN" altLang="zh-CN" sz="2800" dirty="0">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𝑋</m:t>
                          </m:r>
                        </m:e>
                        <m:sub>
                          <m:r>
                            <a:rPr lang="en-US" altLang="zh-CN" sz="2800" i="1">
                              <a:solidFill>
                                <a:schemeClr val="tx1"/>
                              </a:solidFill>
                              <a:latin typeface="Cambria Math" panose="02040503050406030204" charset="0"/>
                              <a:cs typeface="+mn-ea"/>
                            </a:rPr>
                            <m:t>𝑖</m:t>
                          </m:r>
                        </m:sub>
                      </m:sSub>
                      <m:r>
                        <a:rPr lang="en-US" altLang="zh-CN" sz="2800">
                          <a:solidFill>
                            <a:schemeClr val="tx1"/>
                          </a:solidFill>
                          <a:latin typeface="Cambria Math" panose="02040503050406030204" charset="0"/>
                          <a:cs typeface="+mn-ea"/>
                        </a:rPr>
                        <m:t>=</m:t>
                      </m:r>
                      <m:nary>
                        <m:naryPr>
                          <m:chr m:val="∑"/>
                          <m:limLoc m:val="undOvr"/>
                          <m:ctrlPr>
                            <a:rPr lang="zh-CN" altLang="zh-CN" sz="2800" i="1">
                              <a:solidFill>
                                <a:schemeClr val="tx1"/>
                              </a:solidFill>
                              <a:latin typeface="Cambria Math" panose="02040503050406030204"/>
                              <a:cs typeface="+mn-ea"/>
                            </a:rPr>
                          </m:ctrlPr>
                        </m:naryPr>
                        <m:sub>
                          <m:r>
                            <a:rPr lang="en-US" altLang="zh-CN" sz="2800" i="1">
                              <a:solidFill>
                                <a:schemeClr val="tx1"/>
                              </a:solidFill>
                              <a:latin typeface="Cambria Math" panose="02040503050406030204" charset="0"/>
                              <a:cs typeface="+mn-ea"/>
                            </a:rPr>
                            <m:t>𝑗</m:t>
                          </m:r>
                          <m:r>
                            <a:rPr lang="en-US" altLang="zh-CN" sz="2800" i="1">
                              <a:solidFill>
                                <a:schemeClr val="tx1"/>
                              </a:solidFill>
                              <a:latin typeface="Cambria Math" panose="02040503050406030204" charset="0"/>
                              <a:cs typeface="+mn-ea"/>
                            </a:rPr>
                            <m:t>=</m:t>
                          </m:r>
                          <m:r>
                            <a:rPr lang="en-US" altLang="zh-CN" sz="2800" i="1">
                              <a:solidFill>
                                <a:schemeClr val="tx1"/>
                              </a:solidFill>
                              <a:latin typeface="Cambria Math" panose="02040503050406030204" charset="0"/>
                              <a:cs typeface="+mn-ea"/>
                            </a:rPr>
                            <m:t>1</m:t>
                          </m:r>
                        </m:sub>
                        <m:sup>
                          <m:r>
                            <a:rPr lang="en-US" altLang="zh-CN" sz="2800" i="1">
                              <a:solidFill>
                                <a:schemeClr val="tx1"/>
                              </a:solidFill>
                              <a:latin typeface="Cambria Math" panose="02040503050406030204" charset="0"/>
                              <a:cs typeface="+mn-ea"/>
                            </a:rPr>
                            <m:t>𝑘</m:t>
                          </m:r>
                        </m:sup>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Cambria Math" panose="02040503050406030204" charset="0"/>
                                </a:rPr>
                                <m:t>𝛼</m:t>
                              </m:r>
                            </m:e>
                            <m:sub>
                              <m:r>
                                <a:rPr lang="en-US" altLang="zh-CN" sz="2800" i="1">
                                  <a:solidFill>
                                    <a:schemeClr val="tx1"/>
                                  </a:solidFill>
                                  <a:latin typeface="Cambria Math" panose="02040503050406030204" charset="0"/>
                                  <a:cs typeface="+mn-ea"/>
                                </a:rPr>
                                <m:t>𝑖𝑗</m:t>
                              </m:r>
                            </m:sub>
                          </m:sSub>
                          <m:sSub>
                            <m:sSubPr>
                              <m:ctrlPr>
                                <a:rPr lang="zh-CN" altLang="zh-CN" sz="2800" i="1">
                                  <a:solidFill>
                                    <a:schemeClr val="tx1"/>
                                  </a:solidFill>
                                  <a:latin typeface="Cambria Math" panose="02040503050406030204"/>
                                  <a:cs typeface="+mn-ea"/>
                                </a:rPr>
                              </m:ctrlPr>
                            </m:sSubPr>
                            <m:e>
                              <m:r>
                                <a:rPr lang="en-US" altLang="zh-CN" sz="2800" b="1" i="1">
                                  <a:solidFill>
                                    <a:schemeClr val="tx1"/>
                                  </a:solidFill>
                                  <a:latin typeface="Cambria Math" panose="02040503050406030204" charset="0"/>
                                  <a:cs typeface="+mn-ea"/>
                                </a:rPr>
                                <m:t>𝒘</m:t>
                              </m:r>
                            </m:e>
                            <m:sub>
                              <m:r>
                                <a:rPr lang="en-US" altLang="zh-CN" sz="2800" i="1">
                                  <a:solidFill>
                                    <a:schemeClr val="tx1"/>
                                  </a:solidFill>
                                  <a:latin typeface="Cambria Math" panose="02040503050406030204" charset="0"/>
                                  <a:cs typeface="+mn-ea"/>
                                </a:rPr>
                                <m:t>𝑗</m:t>
                              </m:r>
                            </m:sub>
                          </m:sSub>
                        </m:e>
                      </m:nary>
                    </m:oMath>
                  </m:oMathPara>
                </a14:m>
                <a:endParaRPr lang="en-US" altLang="zh-CN" sz="2800" dirty="0" smtClean="0">
                  <a:solidFill>
                    <a:schemeClr val="tx1"/>
                  </a:solidFill>
                  <a:latin typeface="黑体" panose="02010609060101010101" pitchFamily="49" charset="-122"/>
                  <a:ea typeface="黑体" panose="02010609060101010101" pitchFamily="49" charset="-122"/>
                  <a:cs typeface="+mn-ea"/>
                </a:endParaRPr>
              </a:p>
              <a:p>
                <a:pPr marL="0" indent="0">
                  <a:buNone/>
                </a:pPr>
                <a:r>
                  <a:rPr lang="en-US" altLang="zh-CN" sz="2800" dirty="0" smtClean="0">
                    <a:latin typeface="黑体" panose="02010609060101010101" pitchFamily="49" charset="-122"/>
                    <a:ea typeface="黑体" panose="02010609060101010101" pitchFamily="49" charset="-122"/>
                    <a:cs typeface="+mn-ea"/>
                  </a:rPr>
                  <a:t>  </a:t>
                </a:r>
                <a:r>
                  <a:rPr lang="zh-CN" altLang="zh-CN" sz="2400" dirty="0" smtClean="0">
                    <a:latin typeface="黑体" panose="02010609060101010101" pitchFamily="49" charset="-122"/>
                    <a:ea typeface="黑体" panose="02010609060101010101" pitchFamily="49" charset="-122"/>
                    <a:cs typeface="+mn-ea"/>
                  </a:rPr>
                  <a:t>其中</a:t>
                </a:r>
                <a14:m>
                  <m:oMath xmlns:m="http://schemas.openxmlformats.org/officeDocument/2006/math">
                    <m:sSub>
                      <m:sSubPr>
                        <m:ctrlPr>
                          <a:rPr lang="zh-CN" altLang="zh-CN" sz="2400" i="1">
                            <a:latin typeface="Cambria Math" panose="02040503050406030204"/>
                            <a:cs typeface="+mn-ea"/>
                          </a:rPr>
                        </m:ctrlPr>
                      </m:sSubPr>
                      <m:e>
                        <m:r>
                          <a:rPr lang="en-US" altLang="zh-CN" sz="2400" i="1">
                            <a:solidFill>
                              <a:schemeClr val="tx1"/>
                            </a:solidFill>
                            <a:latin typeface="Cambria Math" panose="02040503050406030204" charset="0"/>
                            <a:cs typeface="Cambria Math" panose="02040503050406030204" charset="0"/>
                          </a:rPr>
                          <m:t>𝛼</m:t>
                        </m:r>
                      </m:e>
                      <m:sub>
                        <m:r>
                          <a:rPr lang="en-US" altLang="zh-CN" sz="2400">
                            <a:latin typeface="Cambria Math" panose="02040503050406030204" charset="0"/>
                            <a:cs typeface="+mn-ea"/>
                          </a:rPr>
                          <m:t>𝑖𝑗</m:t>
                        </m:r>
                      </m:sub>
                    </m:sSub>
                  </m:oMath>
                </a14:m>
                <a:r>
                  <a:rPr lang="zh-CN" altLang="zh-CN" sz="2400" dirty="0">
                    <a:latin typeface="黑体" panose="02010609060101010101" pitchFamily="49" charset="-122"/>
                    <a:ea typeface="黑体" panose="02010609060101010101" pitchFamily="49" charset="-122"/>
                    <a:cs typeface="+mn-ea"/>
                  </a:rPr>
                  <a:t>为元素</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𝑥</m:t>
                        </m:r>
                      </m:e>
                      <m:sub>
                        <m:r>
                          <a:rPr lang="en-US" altLang="zh-CN" sz="2400">
                            <a:latin typeface="Cambria Math" panose="02040503050406030204" charset="0"/>
                            <a:cs typeface="+mn-ea"/>
                          </a:rPr>
                          <m:t>𝑖𝑗</m:t>
                        </m:r>
                      </m:sub>
                    </m:sSub>
                  </m:oMath>
                </a14:m>
                <a:r>
                  <a:rPr lang="zh-CN" altLang="zh-CN" sz="2400" dirty="0">
                    <a:latin typeface="黑体" panose="02010609060101010101" pitchFamily="49" charset="-122"/>
                    <a:ea typeface="黑体" panose="02010609060101010101" pitchFamily="49" charset="-122"/>
                    <a:cs typeface="+mn-ea"/>
                  </a:rPr>
                  <a:t>所对应的组合系数，</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𝒘</m:t>
                        </m:r>
                      </m:e>
                      <m:sub>
                        <m:r>
                          <a:rPr lang="en-US" altLang="zh-CN" sz="2400">
                            <a:latin typeface="Cambria Math" panose="02040503050406030204" charset="0"/>
                            <a:cs typeface="+mn-ea"/>
                          </a:rPr>
                          <m:t>𝑗</m:t>
                        </m:r>
                      </m:sub>
                    </m:sSub>
                  </m:oMath>
                </a14:m>
                <a:r>
                  <a:rPr lang="zh-CN" altLang="zh-CN" sz="2400" dirty="0">
                    <a:latin typeface="黑体" panose="02010609060101010101" pitchFamily="49" charset="-122"/>
                    <a:ea typeface="黑体" panose="02010609060101010101" pitchFamily="49" charset="-122"/>
                    <a:cs typeface="+mn-ea"/>
                  </a:rPr>
                  <a:t>为元素</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𝑥</m:t>
                        </m:r>
                      </m:e>
                      <m:sub>
                        <m:r>
                          <a:rPr lang="en-US" altLang="zh-CN" sz="2400">
                            <a:latin typeface="Cambria Math" panose="02040503050406030204" charset="0"/>
                            <a:cs typeface="+mn-ea"/>
                          </a:rPr>
                          <m:t>𝑖𝑗</m:t>
                        </m:r>
                      </m:sub>
                    </m:sSub>
                  </m:oMath>
                </a14:m>
                <a:r>
                  <a:rPr lang="zh-CN" altLang="zh-CN" sz="2400" dirty="0">
                    <a:latin typeface="黑体" panose="02010609060101010101" pitchFamily="49" charset="-122"/>
                    <a:ea typeface="黑体" panose="02010609060101010101" pitchFamily="49" charset="-122"/>
                    <a:cs typeface="+mn-ea"/>
                  </a:rPr>
                  <a:t>所对应的基向量</a:t>
                </a:r>
                <a:endParaRPr lang="en-US" altLang="zh-CN" sz="2400" dirty="0">
                  <a:latin typeface="黑体" panose="02010609060101010101" pitchFamily="49" charset="-122"/>
                  <a:ea typeface="黑体" panose="02010609060101010101" pitchFamily="49" charset="-122"/>
                  <a:cs typeface="+mn-ea"/>
                </a:endParaRPr>
              </a:p>
              <a:p>
                <a:r>
                  <a:rPr lang="zh-CN" altLang="zh-CN" sz="2800" dirty="0">
                    <a:latin typeface="黑体" panose="02010609060101010101" pitchFamily="49" charset="-122"/>
                    <a:ea typeface="黑体" panose="02010609060101010101" pitchFamily="49" charset="-122"/>
                    <a:cs typeface="+mn-ea"/>
                  </a:rPr>
                  <a:t>稀疏编码的目的是寻找到一组适当的基向量</a:t>
                </a:r>
                <a14:m>
                  <m:oMath xmlns:m="http://schemas.openxmlformats.org/officeDocument/2006/math">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𝒘</m:t>
                        </m:r>
                      </m:e>
                      <m:sub>
                        <m:r>
                          <a:rPr lang="en-US" altLang="zh-CN" sz="2800">
                            <a:latin typeface="Cambria Math" panose="02040503050406030204" charset="0"/>
                            <a:cs typeface="+mn-ea"/>
                          </a:rPr>
                          <m:t>1</m:t>
                        </m:r>
                      </m:sub>
                    </m:sSub>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𝒘</m:t>
                        </m:r>
                      </m:e>
                      <m:sub>
                        <m:r>
                          <a:rPr lang="en-US" altLang="zh-CN" sz="2800">
                            <a:latin typeface="Cambria Math" panose="02040503050406030204" charset="0"/>
                            <a:cs typeface="+mn-ea"/>
                          </a:rPr>
                          <m:t>2</m:t>
                        </m:r>
                      </m:sub>
                    </m:sSub>
                    <m:r>
                      <a:rPr lang="en-US" altLang="zh-CN" sz="2800">
                        <a:latin typeface="Cambria Math" panose="02040503050406030204" charset="0"/>
                        <a:cs typeface="+mn-ea"/>
                      </a:rPr>
                      <m:t>,</m:t>
                    </m:r>
                    <m:r>
                      <a:rPr lang="zh-CN" altLang="zh-CN" sz="2800">
                        <a:latin typeface="Cambria Math" panose="02040503050406030204" charset="0"/>
                        <a:cs typeface="+mn-ea"/>
                      </a:rPr>
                      <m:t>…</m:t>
                    </m:r>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𝒘</m:t>
                        </m:r>
                      </m:e>
                      <m:sub>
                        <m:r>
                          <a:rPr lang="en-US" altLang="zh-CN" sz="2800">
                            <a:latin typeface="Cambria Math" panose="02040503050406030204" charset="0"/>
                            <a:cs typeface="+mn-ea"/>
                          </a:rPr>
                          <m:t>𝑘</m:t>
                        </m:r>
                      </m:sub>
                    </m:sSub>
                  </m:oMath>
                </a14:m>
                <a:r>
                  <a:rPr lang="zh-CN" altLang="zh-CN" sz="2800" dirty="0">
                    <a:latin typeface="黑体" panose="02010609060101010101" pitchFamily="49" charset="-122"/>
                    <a:ea typeface="黑体" panose="02010609060101010101" pitchFamily="49" charset="-122"/>
                    <a:cs typeface="+mn-ea"/>
                  </a:rPr>
                  <a:t>，使得样本数据在这组基向量的表示下大部分系数为</a:t>
                </a:r>
                <a:r>
                  <a:rPr lang="en-US" altLang="zh-CN" sz="2800" dirty="0">
                    <a:latin typeface="黑体" panose="02010609060101010101" pitchFamily="49" charset="-122"/>
                    <a:ea typeface="黑体" panose="02010609060101010101" pitchFamily="49" charset="-122"/>
                    <a:cs typeface="+mn-ea"/>
                  </a:rPr>
                  <a:t>0</a:t>
                </a:r>
                <a:r>
                  <a:rPr lang="zh-CN" altLang="zh-CN" sz="2800" dirty="0">
                    <a:latin typeface="黑体" panose="02010609060101010101" pitchFamily="49" charset="-122"/>
                    <a:ea typeface="黑体" panose="02010609060101010101" pitchFamily="49" charset="-122"/>
                    <a:cs typeface="+mn-ea"/>
                  </a:rPr>
                  <a:t>，使得这种数据表示具有一定的稀疏</a:t>
                </a:r>
                <a:r>
                  <a:rPr lang="zh-CN" altLang="zh-CN" sz="2800" dirty="0" smtClean="0">
                    <a:latin typeface="黑体" panose="02010609060101010101" pitchFamily="49" charset="-122"/>
                    <a:ea typeface="黑体" panose="02010609060101010101" pitchFamily="49" charset="-122"/>
                    <a:cs typeface="+mn-ea"/>
                  </a:rPr>
                  <a:t>性</a:t>
                </a:r>
                <a:endParaRPr lang="en-US" altLang="zh-CN" sz="20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稀疏编码概述</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cs typeface="+mn-ea"/>
                  </a:rPr>
                  <a:t>将</a:t>
                </a:r>
                <a:r>
                  <a:rPr lang="zh-CN" altLang="zh-CN" sz="2800" dirty="0">
                    <a:latin typeface="黑体" panose="02010609060101010101" pitchFamily="49" charset="-122"/>
                    <a:ea typeface="黑体" panose="02010609060101010101" pitchFamily="49" charset="-122"/>
                    <a:cs typeface="+mn-ea"/>
                  </a:rPr>
                  <a:t>数据集</a:t>
                </a:r>
                <a14:m>
                  <m:oMath xmlns:m="http://schemas.openxmlformats.org/officeDocument/2006/math">
                    <m:r>
                      <a:rPr lang="en-US" altLang="zh-CN" sz="2800">
                        <a:latin typeface="Cambria Math" panose="02040503050406030204" charset="0"/>
                        <a:cs typeface="+mn-ea"/>
                      </a:rPr>
                      <m:t>𝐷</m:t>
                    </m:r>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1</m:t>
                        </m:r>
                      </m:sub>
                    </m:sSub>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2</m:t>
                        </m:r>
                      </m:sub>
                    </m:sSub>
                    <m:r>
                      <a:rPr lang="en-US" altLang="zh-CN" sz="2800">
                        <a:latin typeface="Cambria Math" panose="02040503050406030204" charset="0"/>
                        <a:cs typeface="+mn-ea"/>
                      </a:rPr>
                      <m:t>,</m:t>
                    </m:r>
                    <m:r>
                      <a:rPr lang="zh-CN" altLang="zh-CN" sz="2800">
                        <a:latin typeface="Cambria Math" panose="02040503050406030204" charset="0"/>
                        <a:cs typeface="+mn-ea"/>
                      </a:rPr>
                      <m:t>…</m:t>
                    </m:r>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𝑛</m:t>
                        </m:r>
                      </m:sub>
                    </m:sSub>
                    <m:r>
                      <a:rPr lang="en-US" altLang="zh-CN" sz="2800">
                        <a:latin typeface="Cambria Math" panose="02040503050406030204" charset="0"/>
                        <a:cs typeface="+mn-ea"/>
                      </a:rPr>
                      <m:t>}</m:t>
                    </m:r>
                  </m:oMath>
                </a14:m>
                <a:r>
                  <a:rPr lang="zh-CN" altLang="zh-CN" sz="2800" dirty="0">
                    <a:latin typeface="黑体" panose="02010609060101010101" pitchFamily="49" charset="-122"/>
                    <a:ea typeface="黑体" panose="02010609060101010101" pitchFamily="49" charset="-122"/>
                    <a:cs typeface="+mn-ea"/>
                  </a:rPr>
                  <a:t>中所有样本排列成数据矩阵</a:t>
                </a:r>
                <a14:m>
                  <m:oMath xmlns:m="http://schemas.openxmlformats.org/officeDocument/2006/math">
                    <m:r>
                      <a:rPr lang="en-US" altLang="zh-CN" sz="2800">
                        <a:latin typeface="Cambria Math" panose="02040503050406030204" charset="0"/>
                        <a:cs typeface="+mn-ea"/>
                      </a:rPr>
                      <m:t>𝑿</m:t>
                    </m:r>
                    <m:r>
                      <a:rPr lang="en-US" altLang="zh-CN" sz="2800">
                        <a:latin typeface="Cambria Math" panose="02040503050406030204" charset="0"/>
                        <a:cs typeface="+mn-ea"/>
                      </a:rPr>
                      <m:t> </m:t>
                    </m:r>
                  </m:oMath>
                </a14:m>
                <a:r>
                  <a:rPr lang="zh-CN" altLang="zh-CN" sz="2800" dirty="0">
                    <a:latin typeface="黑体" panose="02010609060101010101" pitchFamily="49" charset="-122"/>
                    <a:ea typeface="黑体" panose="02010609060101010101" pitchFamily="49" charset="-122"/>
                    <a:cs typeface="+mn-ea"/>
                  </a:rPr>
                  <a:t>：</a:t>
                </a:r>
                <a:endParaRPr lang="en-US" altLang="zh-CN" sz="2800" dirty="0">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r>
                        <a:rPr lang="en-US" altLang="zh-CN" sz="2800" b="1" i="1">
                          <a:solidFill>
                            <a:schemeClr val="tx1"/>
                          </a:solidFill>
                          <a:latin typeface="Cambria Math" panose="02040503050406030204" charset="0"/>
                          <a:cs typeface="+mn-ea"/>
                        </a:rPr>
                        <m:t>𝑿</m:t>
                      </m:r>
                      <m:r>
                        <a:rPr lang="en-US" altLang="zh-CN" sz="2800" i="1">
                          <a:solidFill>
                            <a:schemeClr val="tx1"/>
                          </a:solidFill>
                          <a:latin typeface="Cambria Math" panose="02040503050406030204" charset="0"/>
                          <a:cs typeface="+mn-ea"/>
                        </a:rPr>
                        <m:t>=</m:t>
                      </m:r>
                      <m:sSup>
                        <m:sSupPr>
                          <m:ctrlPr>
                            <a:rPr lang="zh-CN" altLang="zh-CN" sz="2800" b="1" i="1">
                              <a:solidFill>
                                <a:schemeClr val="tx1"/>
                              </a:solidFill>
                              <a:latin typeface="Cambria Math" panose="02040503050406030204"/>
                              <a:cs typeface="+mn-ea"/>
                            </a:rPr>
                          </m:ctrlPr>
                        </m:sSupPr>
                        <m:e>
                          <m:d>
                            <m:dPr>
                              <m:ctrlPr>
                                <a:rPr lang="zh-CN" altLang="zh-CN" sz="2800" b="1" i="1">
                                  <a:solidFill>
                                    <a:schemeClr val="tx1"/>
                                  </a:solidFill>
                                  <a:latin typeface="Cambria Math" panose="02040503050406030204"/>
                                  <a:cs typeface="+mn-ea"/>
                                </a:rPr>
                              </m:ctrlPr>
                            </m:dPr>
                            <m:e>
                              <m:m>
                                <m:mPr>
                                  <m:mcs>
                                    <m:mc>
                                      <m:mcPr>
                                        <m:count m:val="2"/>
                                        <m:mcJc m:val="center"/>
                                      </m:mcPr>
                                    </m:mc>
                                  </m:mcs>
                                  <m:ctrlPr>
                                    <a:rPr lang="zh-CN" altLang="zh-CN" sz="2800" b="1" i="1">
                                      <a:solidFill>
                                        <a:schemeClr val="tx1"/>
                                      </a:solidFill>
                                      <a:latin typeface="Cambria Math" panose="02040503050406030204"/>
                                      <a:cs typeface="+mn-ea"/>
                                    </a:rPr>
                                  </m:ctrlPr>
                                </m:mPr>
                                <m:mr>
                                  <m:e>
                                    <m:m>
                                      <m:mPr>
                                        <m:mcs>
                                          <m:mc>
                                            <m:mcPr>
                                              <m:count m:val="2"/>
                                              <m:mcJc m:val="center"/>
                                            </m:mcPr>
                                          </m:mc>
                                        </m:mcs>
                                        <m:ctrlPr>
                                          <a:rPr lang="zh-CN" altLang="zh-CN" sz="2800" b="1" i="1">
                                            <a:solidFill>
                                              <a:schemeClr val="tx1"/>
                                            </a:solidFill>
                                            <a:latin typeface="Cambria Math" panose="02040503050406030204"/>
                                            <a:cs typeface="+mn-ea"/>
                                          </a:rPr>
                                        </m:ctrlPr>
                                      </m:mPr>
                                      <m:mr>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11</m:t>
                                              </m:r>
                                            </m:sub>
                                          </m:sSub>
                                        </m:e>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12</m:t>
                                              </m:r>
                                            </m:sub>
                                          </m:sSub>
                                        </m:e>
                                      </m:mr>
                                      <m:mr>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21</m:t>
                                              </m:r>
                                            </m:sub>
                                          </m:sSub>
                                        </m:e>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22</m:t>
                                              </m:r>
                                            </m:sub>
                                          </m:sSub>
                                        </m:e>
                                      </m:mr>
                                    </m:m>
                                  </m:e>
                                  <m:e>
                                    <m:m>
                                      <m:mPr>
                                        <m:mcs>
                                          <m:mc>
                                            <m:mcPr>
                                              <m:count m:val="2"/>
                                              <m:mcJc m:val="center"/>
                                            </m:mcPr>
                                          </m:mc>
                                        </m:mcs>
                                        <m:ctrlPr>
                                          <a:rPr lang="zh-CN" altLang="zh-CN" sz="2800" b="1" i="1">
                                            <a:solidFill>
                                              <a:schemeClr val="tx1"/>
                                            </a:solidFill>
                                            <a:latin typeface="Cambria Math" panose="02040503050406030204"/>
                                            <a:cs typeface="+mn-ea"/>
                                          </a:rPr>
                                        </m:ctrlPr>
                                      </m:mPr>
                                      <m:mr>
                                        <m:e>
                                          <m:r>
                                            <a:rPr lang="zh-CN" altLang="zh-CN" sz="2800" i="1">
                                              <a:solidFill>
                                                <a:schemeClr val="tx1"/>
                                              </a:solidFill>
                                              <a:latin typeface="Cambria Math" panose="02040503050406030204" charset="0"/>
                                              <a:cs typeface="+mn-ea"/>
                                            </a:rPr>
                                            <m:t>…</m:t>
                                          </m:r>
                                        </m:e>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1</m:t>
                                              </m:r>
                                              <m:r>
                                                <a:rPr lang="en-US" altLang="zh-CN" sz="2800" i="1">
                                                  <a:solidFill>
                                                    <a:schemeClr val="tx1"/>
                                                  </a:solidFill>
                                                  <a:latin typeface="Cambria Math" panose="02040503050406030204" charset="0"/>
                                                  <a:cs typeface="+mn-ea"/>
                                                </a:rPr>
                                                <m:t>𝑚</m:t>
                                              </m:r>
                                            </m:sub>
                                          </m:sSub>
                                        </m:e>
                                      </m:mr>
                                      <m:mr>
                                        <m:e>
                                          <m:r>
                                            <a:rPr lang="zh-CN" altLang="zh-CN" sz="2800" i="1">
                                              <a:solidFill>
                                                <a:schemeClr val="tx1"/>
                                              </a:solidFill>
                                              <a:latin typeface="Cambria Math" panose="02040503050406030204" charset="0"/>
                                              <a:cs typeface="+mn-ea"/>
                                            </a:rPr>
                                            <m:t>…</m:t>
                                          </m:r>
                                        </m:e>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2</m:t>
                                              </m:r>
                                              <m:r>
                                                <a:rPr lang="en-US" altLang="zh-CN" sz="2800" i="1">
                                                  <a:solidFill>
                                                    <a:schemeClr val="tx1"/>
                                                  </a:solidFill>
                                                  <a:latin typeface="Cambria Math" panose="02040503050406030204" charset="0"/>
                                                  <a:cs typeface="+mn-ea"/>
                                                </a:rPr>
                                                <m:t>𝑚</m:t>
                                              </m:r>
                                            </m:sub>
                                          </m:sSub>
                                        </m:e>
                                      </m:mr>
                                    </m:m>
                                  </m:e>
                                </m:mr>
                                <m:mr>
                                  <m:e>
                                    <m:m>
                                      <m:mPr>
                                        <m:mcs>
                                          <m:mc>
                                            <m:mcPr>
                                              <m:count m:val="2"/>
                                              <m:mcJc m:val="center"/>
                                            </m:mcPr>
                                          </m:mc>
                                        </m:mcs>
                                        <m:ctrlPr>
                                          <a:rPr lang="zh-CN" altLang="zh-CN" sz="2800" b="1" i="1">
                                            <a:solidFill>
                                              <a:schemeClr val="tx1"/>
                                            </a:solidFill>
                                            <a:latin typeface="Cambria Math" panose="02040503050406030204"/>
                                            <a:cs typeface="+mn-ea"/>
                                          </a:rPr>
                                        </m:ctrlPr>
                                      </m:mPr>
                                      <m:mr>
                                        <m:e>
                                          <m:r>
                                            <a:rPr lang="zh-CN" altLang="zh-CN" sz="2800" i="1">
                                              <a:solidFill>
                                                <a:schemeClr val="tx1"/>
                                              </a:solidFill>
                                              <a:latin typeface="Cambria Math" panose="02040503050406030204" charset="0"/>
                                              <a:cs typeface="+mn-ea"/>
                                            </a:rPr>
                                            <m:t>…</m:t>
                                          </m:r>
                                        </m:e>
                                        <m:e>
                                          <m:r>
                                            <a:rPr lang="zh-CN" altLang="zh-CN" sz="2800" i="1">
                                              <a:solidFill>
                                                <a:schemeClr val="tx1"/>
                                              </a:solidFill>
                                              <a:latin typeface="Cambria Math" panose="02040503050406030204" charset="0"/>
                                              <a:cs typeface="+mn-ea"/>
                                            </a:rPr>
                                            <m:t>…</m:t>
                                          </m:r>
                                        </m:e>
                                      </m:mr>
                                      <m:mr>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𝑛</m:t>
                                              </m:r>
                                              <m:r>
                                                <a:rPr lang="en-US" altLang="zh-CN" sz="2800" i="1">
                                                  <a:solidFill>
                                                    <a:schemeClr val="tx1"/>
                                                  </a:solidFill>
                                                  <a:latin typeface="Cambria Math" panose="02040503050406030204" charset="0"/>
                                                  <a:cs typeface="+mn-ea"/>
                                                </a:rPr>
                                                <m:t>1</m:t>
                                              </m:r>
                                            </m:sub>
                                          </m:sSub>
                                        </m:e>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𝑛</m:t>
                                              </m:r>
                                              <m:r>
                                                <a:rPr lang="en-US" altLang="zh-CN" sz="2800" i="1">
                                                  <a:solidFill>
                                                    <a:schemeClr val="tx1"/>
                                                  </a:solidFill>
                                                  <a:latin typeface="Cambria Math" panose="02040503050406030204" charset="0"/>
                                                  <a:cs typeface="+mn-ea"/>
                                                </a:rPr>
                                                <m:t>2</m:t>
                                              </m:r>
                                            </m:sub>
                                          </m:sSub>
                                        </m:e>
                                      </m:mr>
                                    </m:m>
                                  </m:e>
                                  <m:e>
                                    <m:m>
                                      <m:mPr>
                                        <m:mcs>
                                          <m:mc>
                                            <m:mcPr>
                                              <m:count m:val="2"/>
                                              <m:mcJc m:val="center"/>
                                            </m:mcPr>
                                          </m:mc>
                                        </m:mcs>
                                        <m:ctrlPr>
                                          <a:rPr lang="zh-CN" altLang="zh-CN" sz="2800" b="1" i="1">
                                            <a:solidFill>
                                              <a:schemeClr val="tx1"/>
                                            </a:solidFill>
                                            <a:latin typeface="Cambria Math" panose="02040503050406030204"/>
                                            <a:cs typeface="+mn-ea"/>
                                          </a:rPr>
                                        </m:ctrlPr>
                                      </m:mPr>
                                      <m:mr>
                                        <m:e>
                                          <m:r>
                                            <a:rPr lang="zh-CN" altLang="zh-CN" sz="2800" i="1">
                                              <a:solidFill>
                                                <a:schemeClr val="tx1"/>
                                              </a:solidFill>
                                              <a:latin typeface="Cambria Math" panose="02040503050406030204" charset="0"/>
                                              <a:cs typeface="+mn-ea"/>
                                            </a:rPr>
                                            <m:t>…</m:t>
                                          </m:r>
                                        </m:e>
                                        <m:e>
                                          <m:r>
                                            <a:rPr lang="zh-CN" altLang="zh-CN" sz="2800" i="1">
                                              <a:solidFill>
                                                <a:schemeClr val="tx1"/>
                                              </a:solidFill>
                                              <a:latin typeface="Cambria Math" panose="02040503050406030204" charset="0"/>
                                              <a:cs typeface="+mn-ea"/>
                                            </a:rPr>
                                            <m:t>…</m:t>
                                          </m:r>
                                        </m:e>
                                      </m:mr>
                                      <m:mr>
                                        <m:e>
                                          <m:r>
                                            <a:rPr lang="zh-CN" altLang="zh-CN" sz="2800" i="1">
                                              <a:solidFill>
                                                <a:schemeClr val="tx1"/>
                                              </a:solidFill>
                                              <a:latin typeface="Cambria Math" panose="02040503050406030204" charset="0"/>
                                              <a:cs typeface="+mn-ea"/>
                                            </a:rPr>
                                            <m:t>…</m:t>
                                          </m:r>
                                        </m:e>
                                        <m:e>
                                          <m:sSub>
                                            <m:sSubPr>
                                              <m:ctrlPr>
                                                <a:rPr lang="zh-CN" altLang="zh-CN" sz="2800" i="1">
                                                  <a:solidFill>
                                                    <a:schemeClr val="tx1"/>
                                                  </a:solidFill>
                                                  <a:latin typeface="Cambria Math" panose="02040503050406030204"/>
                                                  <a:cs typeface="+mn-ea"/>
                                                </a:rPr>
                                              </m:ctrlPr>
                                            </m:sSubPr>
                                            <m:e>
                                              <m:r>
                                                <a:rPr lang="en-US" altLang="zh-CN" sz="2800" i="1">
                                                  <a:solidFill>
                                                    <a:schemeClr val="tx1"/>
                                                  </a:solidFill>
                                                  <a:latin typeface="Cambria Math" panose="02040503050406030204" charset="0"/>
                                                  <a:cs typeface="+mn-ea"/>
                                                </a:rPr>
                                                <m:t>𝑥</m:t>
                                              </m:r>
                                            </m:e>
                                            <m:sub>
                                              <m:r>
                                                <a:rPr lang="en-US" altLang="zh-CN" sz="2800" i="1">
                                                  <a:solidFill>
                                                    <a:schemeClr val="tx1"/>
                                                  </a:solidFill>
                                                  <a:latin typeface="Cambria Math" panose="02040503050406030204" charset="0"/>
                                                  <a:cs typeface="+mn-ea"/>
                                                </a:rPr>
                                                <m:t>𝑛𝑚</m:t>
                                              </m:r>
                                            </m:sub>
                                          </m:sSub>
                                        </m:e>
                                      </m:mr>
                                    </m:m>
                                  </m:e>
                                </m:mr>
                              </m:m>
                            </m:e>
                          </m:d>
                        </m:e>
                        <m:sup>
                          <m:r>
                            <a:rPr lang="en-US" altLang="zh-CN" sz="2800" i="1">
                              <a:solidFill>
                                <a:schemeClr val="tx1"/>
                              </a:solidFill>
                              <a:latin typeface="Cambria Math" panose="02040503050406030204" charset="0"/>
                              <a:cs typeface="+mn-ea"/>
                            </a:rPr>
                            <m:t> </m:t>
                          </m:r>
                        </m:sup>
                      </m:sSup>
                    </m:oMath>
                  </m:oMathPara>
                </a14:m>
                <a:endParaRPr lang="en-US" altLang="zh-CN" sz="2800" dirty="0" smtClean="0">
                  <a:latin typeface="黑体" panose="02010609060101010101" pitchFamily="49" charset="-122"/>
                  <a:ea typeface="黑体" panose="02010609060101010101" pitchFamily="49" charset="-122"/>
                  <a:cs typeface="+mn-ea"/>
                </a:endParaRPr>
              </a:p>
              <a:p>
                <a:r>
                  <a:rPr lang="zh-CN" altLang="en-US" sz="2800" dirty="0">
                    <a:latin typeface="黑体" panose="02010609060101010101" pitchFamily="49" charset="-122"/>
                    <a:ea typeface="黑体" panose="02010609060101010101" pitchFamily="49" charset="-122"/>
                    <a:cs typeface="+mn-ea"/>
                  </a:rPr>
                  <a:t>对数据矩阵</a:t>
                </a:r>
                <a14:m>
                  <m:oMath xmlns:m="http://schemas.openxmlformats.org/officeDocument/2006/math">
                    <m:r>
                      <a:rPr lang="en-US" altLang="zh-CN" sz="2800">
                        <a:latin typeface="Cambria Math" panose="02040503050406030204" charset="0"/>
                        <a:cs typeface="+mn-ea"/>
                      </a:rPr>
                      <m:t>𝑿</m:t>
                    </m:r>
                  </m:oMath>
                </a14:m>
                <a:r>
                  <a:rPr lang="zh-CN" altLang="en-US" sz="2800" dirty="0">
                    <a:latin typeface="黑体" panose="02010609060101010101" pitchFamily="49" charset="-122"/>
                    <a:ea typeface="黑体" panose="02010609060101010101" pitchFamily="49" charset="-122"/>
                    <a:cs typeface="+mn-ea"/>
                  </a:rPr>
                  <a:t>进行稀疏编码的结果是将其分解成字典矩阵</a:t>
                </a:r>
                <a14:m>
                  <m:oMath xmlns:m="http://schemas.openxmlformats.org/officeDocument/2006/math">
                    <m:r>
                      <a:rPr lang="en-US" altLang="zh-CN" sz="2800" b="1" i="1">
                        <a:latin typeface="Cambria Math" panose="02040503050406030204" charset="0"/>
                        <a:cs typeface="+mn-ea"/>
                      </a:rPr>
                      <m:t>𝑾</m:t>
                    </m:r>
                  </m:oMath>
                </a14:m>
                <a:r>
                  <a:rPr lang="zh-CN" altLang="en-US" sz="2800" dirty="0">
                    <a:latin typeface="黑体" panose="02010609060101010101" pitchFamily="49" charset="-122"/>
                    <a:ea typeface="黑体" panose="02010609060101010101" pitchFamily="49" charset="-122"/>
                    <a:cs typeface="+mn-ea"/>
                  </a:rPr>
                  <a:t>与组合系数矩阵</a:t>
                </a:r>
                <a14:m>
                  <m:oMath xmlns:m="http://schemas.openxmlformats.org/officeDocument/2006/math">
                    <m:r>
                      <a:rPr lang="en-US" altLang="zh-CN" sz="2800" b="1" i="1">
                        <a:solidFill>
                          <a:schemeClr val="tx1"/>
                        </a:solidFill>
                        <a:latin typeface="Cambria Math" panose="02040503050406030204" charset="0"/>
                        <a:cs typeface="Cambria Math" panose="02040503050406030204" charset="0"/>
                      </a:rPr>
                      <m:t>𝜶</m:t>
                    </m:r>
                  </m:oMath>
                </a14:m>
                <a:r>
                  <a:rPr lang="zh-CN" altLang="en-US" sz="2800" dirty="0">
                    <a:latin typeface="黑体" panose="02010609060101010101" pitchFamily="49" charset="-122"/>
                    <a:ea typeface="黑体" panose="02010609060101010101" pitchFamily="49" charset="-122"/>
                    <a:cs typeface="+mn-ea"/>
                  </a:rPr>
                  <a:t>的乘积，</a:t>
                </a:r>
                <a:r>
                  <a:rPr lang="zh-CN" altLang="zh-CN" sz="2800" dirty="0">
                    <a:latin typeface="黑体" panose="02010609060101010101" pitchFamily="49" charset="-122"/>
                    <a:ea typeface="黑体" panose="02010609060101010101" pitchFamily="49" charset="-122"/>
                    <a:cs typeface="+mn-ea"/>
                  </a:rPr>
                  <a:t>其中字典矩阵</a:t>
                </a:r>
                <a14:m>
                  <m:oMath xmlns:m="http://schemas.openxmlformats.org/officeDocument/2006/math">
                    <m:r>
                      <a:rPr lang="en-US" altLang="zh-CN" sz="2800">
                        <a:latin typeface="Cambria Math" panose="02040503050406030204" charset="0"/>
                        <a:cs typeface="+mn-ea"/>
                      </a:rPr>
                      <m:t>𝑾</m:t>
                    </m:r>
                  </m:oMath>
                </a14:m>
                <a:r>
                  <a:rPr lang="zh-CN" altLang="zh-CN" sz="2800" dirty="0">
                    <a:latin typeface="黑体" panose="02010609060101010101" pitchFamily="49" charset="-122"/>
                    <a:ea typeface="黑体" panose="02010609060101010101" pitchFamily="49" charset="-122"/>
                    <a:cs typeface="+mn-ea"/>
                  </a:rPr>
                  <a:t>是由所求基向量</a:t>
                </a:r>
                <a14:m>
                  <m:oMath xmlns:m="http://schemas.openxmlformats.org/officeDocument/2006/math">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𝒘</m:t>
                        </m:r>
                      </m:e>
                      <m:sub>
                        <m:r>
                          <a:rPr lang="en-US" altLang="zh-CN" sz="2800">
                            <a:latin typeface="Cambria Math" panose="02040503050406030204" charset="0"/>
                            <a:cs typeface="+mn-ea"/>
                          </a:rPr>
                          <m:t>1</m:t>
                        </m:r>
                      </m:sub>
                    </m:sSub>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𝒘</m:t>
                        </m:r>
                      </m:e>
                      <m:sub>
                        <m:r>
                          <a:rPr lang="en-US" altLang="zh-CN" sz="2800">
                            <a:latin typeface="Cambria Math" panose="02040503050406030204" charset="0"/>
                            <a:cs typeface="+mn-ea"/>
                          </a:rPr>
                          <m:t>2</m:t>
                        </m:r>
                      </m:sub>
                    </m:sSub>
                    <m:r>
                      <a:rPr lang="en-US" altLang="zh-CN" sz="2800">
                        <a:latin typeface="Cambria Math" panose="02040503050406030204" charset="0"/>
                        <a:cs typeface="+mn-ea"/>
                      </a:rPr>
                      <m:t>,</m:t>
                    </m:r>
                    <m:r>
                      <a:rPr lang="zh-CN" altLang="zh-CN" sz="2800">
                        <a:latin typeface="Cambria Math" panose="02040503050406030204" charset="0"/>
                        <a:cs typeface="+mn-ea"/>
                      </a:rPr>
                      <m:t>…</m:t>
                    </m:r>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𝒘</m:t>
                        </m:r>
                      </m:e>
                      <m:sub>
                        <m:r>
                          <a:rPr lang="en-US" altLang="zh-CN" sz="2800">
                            <a:latin typeface="Cambria Math" panose="02040503050406030204" charset="0"/>
                            <a:cs typeface="+mn-ea"/>
                          </a:rPr>
                          <m:t>𝑘</m:t>
                        </m:r>
                      </m:sub>
                    </m:sSub>
                  </m:oMath>
                </a14:m>
                <a:r>
                  <a:rPr lang="zh-CN" altLang="zh-CN" sz="2800" dirty="0">
                    <a:latin typeface="黑体" panose="02010609060101010101" pitchFamily="49" charset="-122"/>
                    <a:ea typeface="黑体" panose="02010609060101010101" pitchFamily="49" charset="-122"/>
                    <a:cs typeface="+mn-ea"/>
                  </a:rPr>
                  <a:t>组成的</a:t>
                </a:r>
                <a:r>
                  <a:rPr lang="zh-CN" altLang="zh-CN" sz="2800" dirty="0" smtClean="0">
                    <a:latin typeface="黑体" panose="02010609060101010101" pitchFamily="49" charset="-122"/>
                    <a:ea typeface="黑体" panose="02010609060101010101" pitchFamily="49" charset="-122"/>
                    <a:cs typeface="+mn-ea"/>
                  </a:rPr>
                  <a:t>矩阵</a:t>
                </a:r>
                <a:endParaRPr lang="en-US" altLang="zh-CN" sz="20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稀疏编码概述</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dirty="0">
                    <a:latin typeface="黑体" panose="02010609060101010101" pitchFamily="49" charset="-122"/>
                    <a:ea typeface="黑体" panose="02010609060101010101" pitchFamily="49" charset="-122"/>
                    <a:cs typeface="+mn-ea"/>
                  </a:rPr>
                  <a:t>对样本数据集</a:t>
                </a:r>
                <a14:m>
                  <m:oMath xmlns:m="http://schemas.openxmlformats.org/officeDocument/2006/math">
                    <m:r>
                      <a:rPr lang="en-US" altLang="zh-CN" sz="2800">
                        <a:latin typeface="Cambria Math" panose="02040503050406030204" charset="0"/>
                        <a:cs typeface="+mn-ea"/>
                      </a:rPr>
                      <m:t>𝐷</m:t>
                    </m:r>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1</m:t>
                        </m:r>
                      </m:sub>
                    </m:sSub>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2</m:t>
                        </m:r>
                      </m:sub>
                    </m:sSub>
                    <m:r>
                      <a:rPr lang="en-US" altLang="zh-CN" sz="2800">
                        <a:latin typeface="Cambria Math" panose="02040503050406030204" charset="0"/>
                        <a:cs typeface="+mn-ea"/>
                      </a:rPr>
                      <m:t>,</m:t>
                    </m:r>
                    <m:r>
                      <a:rPr lang="zh-CN" altLang="zh-CN" sz="2800">
                        <a:latin typeface="Cambria Math" panose="02040503050406030204" charset="0"/>
                        <a:cs typeface="+mn-ea"/>
                      </a:rPr>
                      <m:t>…</m:t>
                    </m:r>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𝑛</m:t>
                        </m:r>
                      </m:sub>
                    </m:sSub>
                    <m:r>
                      <a:rPr lang="en-US" altLang="zh-CN" sz="2800">
                        <a:latin typeface="Cambria Math" panose="02040503050406030204" charset="0"/>
                        <a:cs typeface="+mn-ea"/>
                      </a:rPr>
                      <m:t>}</m:t>
                    </m:r>
                  </m:oMath>
                </a14:m>
                <a:r>
                  <a:rPr lang="zh-CN" altLang="zh-CN" sz="2800" dirty="0">
                    <a:latin typeface="黑体" panose="02010609060101010101" pitchFamily="49" charset="-122"/>
                    <a:ea typeface="黑体" panose="02010609060101010101" pitchFamily="49" charset="-122"/>
                    <a:cs typeface="+mn-ea"/>
                  </a:rPr>
                  <a:t>进行稀疏编码，则需要实现如下两个目标：</a:t>
                </a:r>
                <a:endParaRPr lang="en-US" altLang="zh-CN" sz="2800" dirty="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寻找一组适当的基向量</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𝒘</m:t>
                        </m:r>
                      </m:e>
                      <m:sub>
                        <m:r>
                          <a:rPr lang="en-US" altLang="zh-CN" sz="2400">
                            <a:latin typeface="Cambria Math" panose="02040503050406030204" charset="0"/>
                            <a:cs typeface="+mn-ea"/>
                          </a:rPr>
                          <m:t>1</m:t>
                        </m:r>
                      </m:sub>
                    </m:sSub>
                    <m:r>
                      <a:rPr lang="en-US" altLang="zh-CN" sz="2400">
                        <a:latin typeface="Cambria Math" panose="02040503050406030204" charset="0"/>
                        <a:cs typeface="+mn-ea"/>
                      </a:rPr>
                      <m:t>,</m:t>
                    </m:r>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𝒘</m:t>
                        </m:r>
                      </m:e>
                      <m:sub>
                        <m:r>
                          <a:rPr lang="en-US" altLang="zh-CN" sz="2400">
                            <a:latin typeface="Cambria Math" panose="02040503050406030204" charset="0"/>
                            <a:cs typeface="+mn-ea"/>
                          </a:rPr>
                          <m:t>2</m:t>
                        </m:r>
                      </m:sub>
                    </m:sSub>
                    <m:r>
                      <a:rPr lang="en-US" altLang="zh-CN" sz="2400">
                        <a:latin typeface="Cambria Math" panose="02040503050406030204" charset="0"/>
                        <a:cs typeface="+mn-ea"/>
                      </a:rPr>
                      <m:t>,</m:t>
                    </m:r>
                    <m:r>
                      <a:rPr lang="zh-CN" altLang="zh-CN" sz="2400">
                        <a:latin typeface="Cambria Math" panose="02040503050406030204" charset="0"/>
                        <a:cs typeface="+mn-ea"/>
                      </a:rPr>
                      <m:t>…</m:t>
                    </m:r>
                    <m:r>
                      <a:rPr lang="en-US" altLang="zh-CN" sz="2400">
                        <a:latin typeface="Cambria Math" panose="02040503050406030204" charset="0"/>
                        <a:cs typeface="+mn-ea"/>
                      </a:rPr>
                      <m:t>,</m:t>
                    </m:r>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𝒘</m:t>
                        </m:r>
                      </m:e>
                      <m:sub>
                        <m:r>
                          <a:rPr lang="en-US" altLang="zh-CN" sz="2400">
                            <a:latin typeface="Cambria Math" panose="02040503050406030204" charset="0"/>
                            <a:cs typeface="+mn-ea"/>
                          </a:rPr>
                          <m:t>𝑘</m:t>
                        </m:r>
                      </m:sub>
                    </m:sSub>
                  </m:oMath>
                </a14:m>
                <a:r>
                  <a:rPr lang="zh-CN" altLang="zh-CN" sz="2400" dirty="0">
                    <a:latin typeface="黑体" panose="02010609060101010101" pitchFamily="49" charset="-122"/>
                    <a:ea typeface="黑体" panose="02010609060101010101" pitchFamily="49" charset="-122"/>
                    <a:cs typeface="+mn-ea"/>
                  </a:rPr>
                  <a:t>将</a:t>
                </a:r>
                <a14:m>
                  <m:oMath xmlns:m="http://schemas.openxmlformats.org/officeDocument/2006/math">
                    <m:r>
                      <a:rPr lang="en-US" altLang="zh-CN" sz="2400" i="1">
                        <a:latin typeface="Cambria Math" panose="02040503050406030204" charset="0"/>
                        <a:cs typeface="+mn-ea"/>
                      </a:rPr>
                      <m:t>𝐷</m:t>
                    </m:r>
                  </m:oMath>
                </a14:m>
                <a:r>
                  <a:rPr lang="zh-CN" altLang="zh-CN" sz="2400" dirty="0">
                    <a:latin typeface="黑体" panose="02010609060101010101" pitchFamily="49" charset="-122"/>
                    <a:ea typeface="黑体" panose="02010609060101010101" pitchFamily="49" charset="-122"/>
                    <a:cs typeface="+mn-ea"/>
                  </a:rPr>
                  <a:t>中所有样本数据表示成这组基向量的线性组合</a:t>
                </a:r>
                <a:r>
                  <a:rPr lang="zh-CN" altLang="zh-CN" sz="2400" dirty="0" smtClean="0">
                    <a:latin typeface="黑体" panose="02010609060101010101" pitchFamily="49" charset="-122"/>
                    <a:ea typeface="黑体" panose="02010609060101010101" pitchFamily="49" charset="-122"/>
                    <a:cs typeface="+mn-ea"/>
                  </a:rPr>
                  <a:t>形式</a:t>
                </a:r>
                <a:endParaRPr lang="en-US" altLang="zh-CN" sz="2400" dirty="0" smtClean="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尽量使得大部分线性组合系数为</a:t>
                </a:r>
                <a:r>
                  <a:rPr lang="en-US" altLang="zh-CN" sz="2400" dirty="0" smtClean="0">
                    <a:latin typeface="黑体" panose="02010609060101010101" pitchFamily="49" charset="-122"/>
                    <a:ea typeface="黑体" panose="02010609060101010101" pitchFamily="49" charset="-122"/>
                    <a:cs typeface="+mn-ea"/>
                  </a:rPr>
                  <a:t>0</a:t>
                </a:r>
                <a:endParaRPr lang="en-US" altLang="zh-CN" sz="2400" dirty="0" smtClean="0">
                  <a:latin typeface="黑体" panose="02010609060101010101" pitchFamily="49" charset="-122"/>
                  <a:ea typeface="黑体" panose="02010609060101010101" pitchFamily="49" charset="-122"/>
                  <a:cs typeface="+mn-ea"/>
                </a:endParaRPr>
              </a:p>
              <a:p>
                <a:r>
                  <a:rPr lang="zh-CN" altLang="zh-CN" sz="2800" dirty="0">
                    <a:latin typeface="黑体" panose="02010609060101010101" pitchFamily="49" charset="-122"/>
                    <a:ea typeface="黑体" panose="02010609060101010101" pitchFamily="49" charset="-122"/>
                    <a:cs typeface="+mn-ea"/>
                  </a:rPr>
                  <a:t>可根据上述两个目标构造相应的目标函数，并将对样本数据集</a:t>
                </a:r>
                <a14:m>
                  <m:oMath xmlns:m="http://schemas.openxmlformats.org/officeDocument/2006/math">
                    <m:r>
                      <a:rPr lang="en-US" altLang="zh-CN" sz="2800">
                        <a:latin typeface="Cambria Math" panose="02040503050406030204" charset="0"/>
                        <a:cs typeface="+mn-ea"/>
                      </a:rPr>
                      <m:t>𝐷</m:t>
                    </m:r>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1</m:t>
                        </m:r>
                      </m:sub>
                    </m:sSub>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2</m:t>
                        </m:r>
                      </m:sub>
                    </m:sSub>
                    <m:r>
                      <a:rPr lang="en-US" altLang="zh-CN" sz="2800">
                        <a:latin typeface="Cambria Math" panose="02040503050406030204" charset="0"/>
                        <a:cs typeface="+mn-ea"/>
                      </a:rPr>
                      <m:t>,</m:t>
                    </m:r>
                    <m:r>
                      <a:rPr lang="zh-CN" altLang="zh-CN" sz="2800">
                        <a:latin typeface="Cambria Math" panose="02040503050406030204" charset="0"/>
                        <a:cs typeface="+mn-ea"/>
                      </a:rPr>
                      <m:t>…</m:t>
                    </m:r>
                    <m:r>
                      <a:rPr lang="en-US" altLang="zh-CN" sz="2800">
                        <a:latin typeface="Cambria Math" panose="02040503050406030204" charset="0"/>
                        <a:cs typeface="+mn-ea"/>
                      </a:rPr>
                      <m:t>,</m:t>
                    </m:r>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𝑋</m:t>
                        </m:r>
                      </m:e>
                      <m:sub>
                        <m:r>
                          <a:rPr lang="en-US" altLang="zh-CN" sz="2800">
                            <a:latin typeface="Cambria Math" panose="02040503050406030204" charset="0"/>
                            <a:cs typeface="+mn-ea"/>
                          </a:rPr>
                          <m:t>𝑛</m:t>
                        </m:r>
                      </m:sub>
                    </m:sSub>
                    <m:r>
                      <a:rPr lang="en-US" altLang="zh-CN" sz="2800">
                        <a:latin typeface="Cambria Math" panose="02040503050406030204" charset="0"/>
                        <a:cs typeface="+mn-ea"/>
                      </a:rPr>
                      <m:t>}</m:t>
                    </m:r>
                  </m:oMath>
                </a14:m>
                <a:r>
                  <a:rPr lang="zh-CN" altLang="zh-CN" sz="2800" dirty="0">
                    <a:latin typeface="黑体" panose="02010609060101010101" pitchFamily="49" charset="-122"/>
                    <a:ea typeface="黑体" panose="02010609060101010101" pitchFamily="49" charset="-122"/>
                    <a:cs typeface="+mn-ea"/>
                  </a:rPr>
                  <a:t>的稀疏编码转化为对如下优化问题的求解</a:t>
                </a:r>
                <a:r>
                  <a:rPr lang="zh-CN" altLang="zh-CN" dirty="0" smtClean="0">
                    <a:latin typeface="黑体" panose="02010609060101010101" pitchFamily="49" charset="-122"/>
                    <a:ea typeface="黑体" panose="02010609060101010101" pitchFamily="49" charset="-122"/>
                    <a:cs typeface="+mn-ea"/>
                  </a:rPr>
                  <a:t>：</a:t>
                </a:r>
                <a:endParaRPr lang="en-US" altLang="zh-CN" dirty="0" smtClean="0">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solidFill>
                                <a:schemeClr val="tx1"/>
                              </a:solidFill>
                              <a:latin typeface="Cambria Math" panose="02040503050406030204"/>
                              <a:cs typeface="+mn-ea"/>
                            </a:rPr>
                          </m:ctrlPr>
                        </m:sSubPr>
                        <m:e>
                          <m:r>
                            <m:rPr>
                              <m:sty m:val="p"/>
                            </m:rPr>
                            <a:rPr lang="en-US" altLang="zh-CN" sz="2400">
                              <a:solidFill>
                                <a:schemeClr val="tx1"/>
                              </a:solidFill>
                              <a:latin typeface="Cambria Math" panose="02040503050406030204" charset="0"/>
                              <a:cs typeface="+mn-ea"/>
                            </a:rPr>
                            <m:t>arg</m:t>
                          </m:r>
                        </m:e>
                        <m:sub>
                          <m:sSub>
                            <m:sSubPr>
                              <m:ctrlPr>
                                <a:rPr lang="zh-CN" altLang="zh-CN" sz="2400" i="1">
                                  <a:solidFill>
                                    <a:schemeClr val="tx1"/>
                                  </a:solidFill>
                                  <a:latin typeface="Cambria Math" panose="02040503050406030204"/>
                                  <a:cs typeface="+mn-ea"/>
                                </a:rPr>
                              </m:ctrlPr>
                            </m:sSubPr>
                            <m:e>
                              <m:r>
                                <a:rPr lang="en-US" altLang="zh-CN" sz="2400" i="1">
                                  <a:solidFill>
                                    <a:schemeClr val="tx1"/>
                                  </a:solidFill>
                                  <a:latin typeface="Cambria Math" panose="02040503050406030204" charset="0"/>
                                  <a:cs typeface="Cambria Math" panose="02040503050406030204" charset="0"/>
                                </a:rPr>
                                <m:t>𝛼</m:t>
                              </m:r>
                            </m:e>
                            <m:sub>
                              <m:r>
                                <a:rPr lang="en-US" altLang="zh-CN" sz="2400" i="1">
                                  <a:solidFill>
                                    <a:schemeClr val="tx1"/>
                                  </a:solidFill>
                                  <a:latin typeface="Cambria Math" panose="02040503050406030204" charset="0"/>
                                  <a:cs typeface="+mn-ea"/>
                                </a:rPr>
                                <m:t>𝑖𝑗</m:t>
                              </m:r>
                            </m:sub>
                          </m:sSub>
                          <m:r>
                            <a:rPr lang="en-US" altLang="zh-CN" sz="2400" i="1">
                              <a:solidFill>
                                <a:schemeClr val="tx1"/>
                              </a:solidFill>
                              <a:latin typeface="Cambria Math" panose="02040503050406030204" charset="0"/>
                              <a:cs typeface="+mn-ea"/>
                            </a:rPr>
                            <m:t>,</m:t>
                          </m:r>
                          <m:sSub>
                            <m:sSubPr>
                              <m:ctrlPr>
                                <a:rPr lang="zh-CN" altLang="zh-CN" sz="2400" i="1">
                                  <a:solidFill>
                                    <a:schemeClr val="tx1"/>
                                  </a:solidFill>
                                  <a:latin typeface="Cambria Math" panose="02040503050406030204"/>
                                  <a:cs typeface="+mn-ea"/>
                                </a:rPr>
                              </m:ctrlPr>
                            </m:sSubPr>
                            <m:e>
                              <m:r>
                                <a:rPr lang="en-US" altLang="zh-CN" sz="2400" b="1" i="1">
                                  <a:solidFill>
                                    <a:schemeClr val="tx1"/>
                                  </a:solidFill>
                                  <a:latin typeface="Cambria Math" panose="02040503050406030204" charset="0"/>
                                  <a:cs typeface="+mn-ea"/>
                                </a:rPr>
                                <m:t>𝒘</m:t>
                              </m:r>
                            </m:e>
                            <m:sub>
                              <m:r>
                                <a:rPr lang="en-US" altLang="zh-CN" sz="2400" i="1">
                                  <a:solidFill>
                                    <a:schemeClr val="tx1"/>
                                  </a:solidFill>
                                  <a:latin typeface="Cambria Math" panose="02040503050406030204" charset="0"/>
                                  <a:cs typeface="+mn-ea"/>
                                </a:rPr>
                                <m:t>𝑗</m:t>
                              </m:r>
                            </m:sub>
                          </m:sSub>
                        </m:sub>
                      </m:sSub>
                      <m:r>
                        <m:rPr>
                          <m:sty m:val="p"/>
                        </m:rPr>
                        <a:rPr lang="en-US" altLang="zh-CN" sz="2400">
                          <a:solidFill>
                            <a:schemeClr val="tx1"/>
                          </a:solidFill>
                          <a:latin typeface="Cambria Math" panose="02040503050406030204" charset="0"/>
                          <a:cs typeface="+mn-ea"/>
                        </a:rPr>
                        <m:t>min</m:t>
                      </m:r>
                      <m:d>
                        <m:dPr>
                          <m:ctrlPr>
                            <a:rPr lang="zh-CN" altLang="zh-CN" sz="2400" i="1">
                              <a:solidFill>
                                <a:schemeClr val="tx1"/>
                              </a:solidFill>
                              <a:latin typeface="Cambria Math" panose="02040503050406030204"/>
                              <a:cs typeface="+mn-ea"/>
                            </a:rPr>
                          </m:ctrlPr>
                        </m:dPr>
                        <m:e>
                          <m:nary>
                            <m:naryPr>
                              <m:chr m:val="∑"/>
                              <m:limLoc m:val="undOvr"/>
                              <m:ctrlPr>
                                <a:rPr lang="zh-CN" altLang="zh-CN" sz="2400" i="1">
                                  <a:solidFill>
                                    <a:schemeClr val="tx1"/>
                                  </a:solidFill>
                                  <a:latin typeface="Cambria Math" panose="02040503050406030204"/>
                                  <a:cs typeface="+mn-ea"/>
                                </a:rPr>
                              </m:ctrlPr>
                            </m:naryPr>
                            <m:sub>
                              <m:r>
                                <a:rPr lang="en-US" altLang="zh-CN" sz="2400" i="1">
                                  <a:solidFill>
                                    <a:schemeClr val="tx1"/>
                                  </a:solidFill>
                                  <a:latin typeface="Cambria Math" panose="02040503050406030204" charset="0"/>
                                  <a:cs typeface="+mn-ea"/>
                                </a:rPr>
                                <m:t>𝑖</m:t>
                              </m:r>
                              <m:r>
                                <a:rPr lang="en-US" altLang="zh-CN" sz="2400" i="1">
                                  <a:solidFill>
                                    <a:schemeClr val="tx1"/>
                                  </a:solidFill>
                                  <a:latin typeface="Cambria Math" panose="02040503050406030204" charset="0"/>
                                  <a:cs typeface="+mn-ea"/>
                                </a:rPr>
                                <m:t>=</m:t>
                              </m:r>
                              <m:r>
                                <a:rPr lang="en-US" altLang="zh-CN" sz="2400" i="1">
                                  <a:solidFill>
                                    <a:schemeClr val="tx1"/>
                                  </a:solidFill>
                                  <a:latin typeface="Cambria Math" panose="02040503050406030204" charset="0"/>
                                  <a:cs typeface="+mn-ea"/>
                                </a:rPr>
                                <m:t>1</m:t>
                              </m:r>
                            </m:sub>
                            <m:sup>
                              <m:r>
                                <a:rPr lang="en-US" altLang="zh-CN" sz="2400" i="1">
                                  <a:solidFill>
                                    <a:schemeClr val="tx1"/>
                                  </a:solidFill>
                                  <a:latin typeface="Cambria Math" panose="02040503050406030204" charset="0"/>
                                  <a:cs typeface="+mn-ea"/>
                                </a:rPr>
                                <m:t>𝑛</m:t>
                              </m:r>
                            </m:sup>
                            <m:e>
                              <m:sSubSup>
                                <m:sSubSupPr>
                                  <m:ctrlPr>
                                    <a:rPr lang="zh-CN" altLang="zh-CN" sz="2400" i="1">
                                      <a:solidFill>
                                        <a:schemeClr val="tx1"/>
                                      </a:solidFill>
                                      <a:latin typeface="Cambria Math" panose="02040503050406030204"/>
                                      <a:cs typeface="+mn-ea"/>
                                    </a:rPr>
                                  </m:ctrlPr>
                                </m:sSubSupPr>
                                <m:e>
                                  <m:r>
                                    <a:rPr lang="en-US" altLang="zh-CN" sz="2400" i="1">
                                      <a:solidFill>
                                        <a:schemeClr val="tx1"/>
                                      </a:solidFill>
                                      <a:latin typeface="Cambria Math" panose="02040503050406030204" charset="0"/>
                                      <a:cs typeface="+mn-ea"/>
                                    </a:rPr>
                                    <m:t>||</m:t>
                                  </m:r>
                                  <m:sSub>
                                    <m:sSubPr>
                                      <m:ctrlPr>
                                        <a:rPr lang="zh-CN" altLang="zh-CN" sz="2400" i="1">
                                          <a:solidFill>
                                            <a:schemeClr val="tx1"/>
                                          </a:solidFill>
                                          <a:latin typeface="Cambria Math" panose="02040503050406030204"/>
                                          <a:cs typeface="+mn-ea"/>
                                        </a:rPr>
                                      </m:ctrlPr>
                                    </m:sSubPr>
                                    <m:e>
                                      <m:r>
                                        <a:rPr lang="en-US" altLang="zh-CN" sz="2400" i="1">
                                          <a:solidFill>
                                            <a:schemeClr val="tx1"/>
                                          </a:solidFill>
                                          <a:latin typeface="Cambria Math" panose="02040503050406030204" charset="0"/>
                                          <a:cs typeface="+mn-ea"/>
                                        </a:rPr>
                                        <m:t>𝑋</m:t>
                                      </m:r>
                                    </m:e>
                                    <m:sub>
                                      <m:r>
                                        <a:rPr lang="en-US" altLang="zh-CN" sz="2400" i="1">
                                          <a:solidFill>
                                            <a:schemeClr val="tx1"/>
                                          </a:solidFill>
                                          <a:latin typeface="Cambria Math" panose="02040503050406030204" charset="0"/>
                                          <a:cs typeface="+mn-ea"/>
                                        </a:rPr>
                                        <m:t>𝑖</m:t>
                                      </m:r>
                                    </m:sub>
                                  </m:sSub>
                                  <m:r>
                                    <a:rPr lang="en-US" altLang="zh-CN" sz="2400" i="1">
                                      <a:solidFill>
                                        <a:schemeClr val="tx1"/>
                                      </a:solidFill>
                                      <a:latin typeface="Cambria Math" panose="02040503050406030204" charset="0"/>
                                      <a:cs typeface="+mn-ea"/>
                                    </a:rPr>
                                    <m:t>−</m:t>
                                  </m:r>
                                  <m:nary>
                                    <m:naryPr>
                                      <m:chr m:val="∑"/>
                                      <m:limLoc m:val="undOvr"/>
                                      <m:ctrlPr>
                                        <a:rPr lang="zh-CN" altLang="zh-CN" sz="2400" i="1">
                                          <a:solidFill>
                                            <a:schemeClr val="tx1"/>
                                          </a:solidFill>
                                          <a:latin typeface="Cambria Math" panose="02040503050406030204"/>
                                          <a:cs typeface="+mn-ea"/>
                                        </a:rPr>
                                      </m:ctrlPr>
                                    </m:naryPr>
                                    <m:sub>
                                      <m:r>
                                        <a:rPr lang="en-US" altLang="zh-CN" sz="2400" i="1">
                                          <a:solidFill>
                                            <a:schemeClr val="tx1"/>
                                          </a:solidFill>
                                          <a:latin typeface="Cambria Math" panose="02040503050406030204" charset="0"/>
                                          <a:cs typeface="+mn-ea"/>
                                        </a:rPr>
                                        <m:t>𝑗</m:t>
                                      </m:r>
                                      <m:r>
                                        <a:rPr lang="en-US" altLang="zh-CN" sz="2400" i="1">
                                          <a:solidFill>
                                            <a:schemeClr val="tx1"/>
                                          </a:solidFill>
                                          <a:latin typeface="Cambria Math" panose="02040503050406030204" charset="0"/>
                                          <a:cs typeface="+mn-ea"/>
                                        </a:rPr>
                                        <m:t>=</m:t>
                                      </m:r>
                                      <m:r>
                                        <a:rPr lang="en-US" altLang="zh-CN" sz="2400" i="1">
                                          <a:solidFill>
                                            <a:schemeClr val="tx1"/>
                                          </a:solidFill>
                                          <a:latin typeface="Cambria Math" panose="02040503050406030204" charset="0"/>
                                          <a:cs typeface="+mn-ea"/>
                                        </a:rPr>
                                        <m:t>1</m:t>
                                      </m:r>
                                    </m:sub>
                                    <m:sup>
                                      <m:r>
                                        <a:rPr lang="en-US" altLang="zh-CN" sz="2400" i="1">
                                          <a:solidFill>
                                            <a:schemeClr val="tx1"/>
                                          </a:solidFill>
                                          <a:latin typeface="Cambria Math" panose="02040503050406030204" charset="0"/>
                                          <a:cs typeface="+mn-ea"/>
                                        </a:rPr>
                                        <m:t>𝑘</m:t>
                                      </m:r>
                                    </m:sup>
                                    <m:e>
                                      <m:sSub>
                                        <m:sSubPr>
                                          <m:ctrlPr>
                                            <a:rPr lang="zh-CN" altLang="zh-CN" sz="2400" i="1">
                                              <a:solidFill>
                                                <a:schemeClr val="tx1"/>
                                              </a:solidFill>
                                              <a:latin typeface="Cambria Math" panose="02040503050406030204"/>
                                              <a:cs typeface="+mn-ea"/>
                                            </a:rPr>
                                          </m:ctrlPr>
                                        </m:sSubPr>
                                        <m:e>
                                          <m:r>
                                            <a:rPr lang="en-US" altLang="zh-CN" sz="2400" i="1">
                                              <a:solidFill>
                                                <a:schemeClr val="tx1"/>
                                              </a:solidFill>
                                              <a:latin typeface="Cambria Math" panose="02040503050406030204" charset="0"/>
                                              <a:cs typeface="Cambria Math" panose="02040503050406030204" charset="0"/>
                                            </a:rPr>
                                            <m:t>𝛼</m:t>
                                          </m:r>
                                        </m:e>
                                        <m:sub>
                                          <m:r>
                                            <a:rPr lang="en-US" altLang="zh-CN" sz="2400" i="1">
                                              <a:solidFill>
                                                <a:schemeClr val="tx1"/>
                                              </a:solidFill>
                                              <a:latin typeface="Cambria Math" panose="02040503050406030204" charset="0"/>
                                              <a:cs typeface="+mn-ea"/>
                                            </a:rPr>
                                            <m:t>𝑖𝑗</m:t>
                                          </m:r>
                                        </m:sub>
                                      </m:sSub>
                                      <m:sSub>
                                        <m:sSubPr>
                                          <m:ctrlPr>
                                            <a:rPr lang="zh-CN" altLang="zh-CN" sz="2400" i="1">
                                              <a:solidFill>
                                                <a:schemeClr val="tx1"/>
                                              </a:solidFill>
                                              <a:latin typeface="Cambria Math" panose="02040503050406030204"/>
                                              <a:cs typeface="+mn-ea"/>
                                            </a:rPr>
                                          </m:ctrlPr>
                                        </m:sSubPr>
                                        <m:e>
                                          <m:r>
                                            <a:rPr lang="en-US" altLang="zh-CN" sz="2400" b="1" i="1">
                                              <a:solidFill>
                                                <a:schemeClr val="tx1"/>
                                              </a:solidFill>
                                              <a:latin typeface="Cambria Math" panose="02040503050406030204" charset="0"/>
                                              <a:cs typeface="+mn-ea"/>
                                            </a:rPr>
                                            <m:t>𝒘</m:t>
                                          </m:r>
                                        </m:e>
                                        <m:sub>
                                          <m:r>
                                            <a:rPr lang="en-US" altLang="zh-CN" sz="2400" i="1">
                                              <a:solidFill>
                                                <a:schemeClr val="tx1"/>
                                              </a:solidFill>
                                              <a:latin typeface="Cambria Math" panose="02040503050406030204" charset="0"/>
                                              <a:cs typeface="+mn-ea"/>
                                            </a:rPr>
                                            <m:t>𝑗</m:t>
                                          </m:r>
                                        </m:sub>
                                      </m:sSub>
                                    </m:e>
                                  </m:nary>
                                  <m:r>
                                    <a:rPr lang="en-US" altLang="zh-CN" sz="2400" i="1">
                                      <a:solidFill>
                                        <a:schemeClr val="tx1"/>
                                      </a:solidFill>
                                      <a:latin typeface="Cambria Math" panose="02040503050406030204" charset="0"/>
                                      <a:cs typeface="+mn-ea"/>
                                    </a:rPr>
                                    <m:t>||</m:t>
                                  </m:r>
                                </m:e>
                                <m:sub>
                                  <m:r>
                                    <a:rPr lang="en-US" altLang="zh-CN" sz="2400" i="1">
                                      <a:solidFill>
                                        <a:schemeClr val="tx1"/>
                                      </a:solidFill>
                                      <a:latin typeface="Cambria Math" panose="02040503050406030204" charset="0"/>
                                      <a:cs typeface="+mn-ea"/>
                                    </a:rPr>
                                    <m:t>2</m:t>
                                  </m:r>
                                </m:sub>
                                <m:sup>
                                  <m:r>
                                    <a:rPr lang="en-US" altLang="zh-CN" sz="2400" i="1">
                                      <a:solidFill>
                                        <a:schemeClr val="tx1"/>
                                      </a:solidFill>
                                      <a:latin typeface="Cambria Math" panose="02040503050406030204" charset="0"/>
                                      <a:cs typeface="+mn-ea"/>
                                    </a:rPr>
                                    <m:t>2</m:t>
                                  </m:r>
                                </m:sup>
                              </m:sSubSup>
                            </m:e>
                          </m:nary>
                          <m:r>
                            <a:rPr lang="en-US" altLang="zh-CN" sz="2400" i="1">
                              <a:solidFill>
                                <a:schemeClr val="tx1"/>
                              </a:solidFill>
                              <a:latin typeface="Cambria Math" panose="02040503050406030204" charset="0"/>
                              <a:cs typeface="+mn-ea"/>
                            </a:rPr>
                            <m:t>+</m:t>
                          </m:r>
                          <m:r>
                            <a:rPr lang="en-US" altLang="zh-CN" sz="2400" i="1">
                              <a:solidFill>
                                <a:schemeClr val="tx1"/>
                              </a:solidFill>
                              <a:latin typeface="Cambria Math" panose="02040503050406030204" charset="0"/>
                              <a:cs typeface="+mn-ea"/>
                            </a:rPr>
                            <m:t>𝜆</m:t>
                          </m:r>
                          <m:nary>
                            <m:naryPr>
                              <m:chr m:val="∑"/>
                              <m:limLoc m:val="undOvr"/>
                              <m:ctrlPr>
                                <a:rPr lang="zh-CN" altLang="zh-CN" sz="2400" i="1">
                                  <a:solidFill>
                                    <a:schemeClr val="tx1"/>
                                  </a:solidFill>
                                  <a:latin typeface="Cambria Math" panose="02040503050406030204"/>
                                  <a:cs typeface="+mn-ea"/>
                                </a:rPr>
                              </m:ctrlPr>
                            </m:naryPr>
                            <m:sub>
                              <m:r>
                                <a:rPr lang="en-US" altLang="zh-CN" sz="2400" i="1">
                                  <a:solidFill>
                                    <a:schemeClr val="tx1"/>
                                  </a:solidFill>
                                  <a:latin typeface="Cambria Math" panose="02040503050406030204" charset="0"/>
                                  <a:cs typeface="+mn-ea"/>
                                </a:rPr>
                                <m:t>𝑗</m:t>
                              </m:r>
                              <m:r>
                                <a:rPr lang="en-US" altLang="zh-CN" sz="2400" i="1">
                                  <a:solidFill>
                                    <a:schemeClr val="tx1"/>
                                  </a:solidFill>
                                  <a:latin typeface="Cambria Math" panose="02040503050406030204" charset="0"/>
                                  <a:cs typeface="+mn-ea"/>
                                </a:rPr>
                                <m:t>=</m:t>
                              </m:r>
                              <m:r>
                                <a:rPr lang="en-US" altLang="zh-CN" sz="2400" i="1">
                                  <a:solidFill>
                                    <a:schemeClr val="tx1"/>
                                  </a:solidFill>
                                  <a:latin typeface="Cambria Math" panose="02040503050406030204" charset="0"/>
                                  <a:cs typeface="+mn-ea"/>
                                </a:rPr>
                                <m:t>1</m:t>
                              </m:r>
                            </m:sub>
                            <m:sup>
                              <m:r>
                                <a:rPr lang="en-US" altLang="zh-CN" sz="2400" i="1">
                                  <a:solidFill>
                                    <a:schemeClr val="tx1"/>
                                  </a:solidFill>
                                  <a:latin typeface="Cambria Math" panose="02040503050406030204" charset="0"/>
                                  <a:cs typeface="+mn-ea"/>
                                </a:rPr>
                                <m:t>𝑘</m:t>
                              </m:r>
                            </m:sup>
                            <m:e>
                              <m:r>
                                <a:rPr lang="en-US" altLang="zh-CN" sz="2400" i="1">
                                  <a:solidFill>
                                    <a:schemeClr val="tx1"/>
                                  </a:solidFill>
                                  <a:latin typeface="Cambria Math" panose="02040503050406030204" charset="0"/>
                                  <a:cs typeface="+mn-ea"/>
                                </a:rPr>
                                <m:t>𝐽</m:t>
                              </m:r>
                              <m:r>
                                <a:rPr lang="en-US" altLang="zh-CN" sz="2400" i="1">
                                  <a:solidFill>
                                    <a:schemeClr val="tx1"/>
                                  </a:solidFill>
                                  <a:latin typeface="Cambria Math" panose="02040503050406030204" charset="0"/>
                                  <a:cs typeface="+mn-ea"/>
                                </a:rPr>
                                <m:t>(</m:t>
                              </m:r>
                              <m:sSub>
                                <m:sSubPr>
                                  <m:ctrlPr>
                                    <a:rPr lang="zh-CN" altLang="zh-CN" sz="2400" i="1">
                                      <a:solidFill>
                                        <a:schemeClr val="tx1"/>
                                      </a:solidFill>
                                      <a:latin typeface="Cambria Math" panose="02040503050406030204"/>
                                      <a:cs typeface="+mn-ea"/>
                                    </a:rPr>
                                  </m:ctrlPr>
                                </m:sSubPr>
                                <m:e>
                                  <m:r>
                                    <a:rPr lang="en-US" altLang="zh-CN" sz="2400" i="1">
                                      <a:solidFill>
                                        <a:schemeClr val="tx1"/>
                                      </a:solidFill>
                                      <a:latin typeface="Cambria Math" panose="02040503050406030204" charset="0"/>
                                      <a:cs typeface="Cambria Math" panose="02040503050406030204" charset="0"/>
                                    </a:rPr>
                                    <m:t>𝛼</m:t>
                                  </m:r>
                                </m:e>
                                <m:sub>
                                  <m:r>
                                    <a:rPr lang="en-US" altLang="zh-CN" sz="2400" i="1">
                                      <a:solidFill>
                                        <a:schemeClr val="tx1"/>
                                      </a:solidFill>
                                      <a:latin typeface="Cambria Math" panose="02040503050406030204" charset="0"/>
                                      <a:cs typeface="+mn-ea"/>
                                    </a:rPr>
                                    <m:t>𝑖𝑗</m:t>
                                  </m:r>
                                </m:sub>
                              </m:sSub>
                              <m:r>
                                <a:rPr lang="en-US" altLang="zh-CN" sz="2400" i="1">
                                  <a:solidFill>
                                    <a:schemeClr val="tx1"/>
                                  </a:solidFill>
                                  <a:latin typeface="Cambria Math" panose="02040503050406030204" charset="0"/>
                                  <a:cs typeface="+mn-ea"/>
                                </a:rPr>
                                <m:t>)</m:t>
                              </m:r>
                            </m:e>
                          </m:nary>
                        </m:e>
                      </m:d>
                    </m:oMath>
                  </m:oMathPara>
                </a14:m>
                <a:endParaRPr lang="en-US" altLang="zh-CN" sz="2400" dirty="0" smtClean="0">
                  <a:latin typeface="+mn-ea"/>
                  <a:cs typeface="+mn-ea"/>
                </a:endParaRPr>
              </a:p>
              <a:p>
                <a:pPr marL="0" indent="0">
                  <a:buNone/>
                </a:pPr>
                <a:r>
                  <a:rPr lang="zh-CN" altLang="en-US" sz="2400" dirty="0" smtClean="0">
                    <a:latin typeface="+mn-ea"/>
                    <a:cs typeface="+mn-ea"/>
                  </a:rPr>
                  <a:t>  </a:t>
                </a:r>
                <a:r>
                  <a:rPr lang="zh-CN" altLang="en-US" sz="2400" dirty="0" smtClean="0">
                    <a:latin typeface="黑体" panose="02010609060101010101" pitchFamily="49" charset="-122"/>
                    <a:ea typeface="黑体" panose="02010609060101010101" pitchFamily="49" charset="-122"/>
                    <a:cs typeface="+mn-ea"/>
                  </a:rPr>
                  <a:t>其中，</a:t>
                </a:r>
                <a:r>
                  <a:rPr lang="zh-CN" altLang="zh-CN" sz="2400" dirty="0" smtClean="0">
                    <a:latin typeface="黑体" panose="02010609060101010101" pitchFamily="49" charset="-122"/>
                    <a:ea typeface="黑体" panose="02010609060101010101" pitchFamily="49" charset="-122"/>
                    <a:cs typeface="+mn-ea"/>
                  </a:rPr>
                  <a:t>第一</a:t>
                </a:r>
                <a:r>
                  <a:rPr lang="zh-CN" altLang="zh-CN" sz="2400" dirty="0">
                    <a:latin typeface="黑体" panose="02010609060101010101" pitchFamily="49" charset="-122"/>
                    <a:ea typeface="黑体" panose="02010609060101010101" pitchFamily="49" charset="-122"/>
                    <a:cs typeface="+mn-ea"/>
                  </a:rPr>
                  <a:t>项是对数据表示质量的定量评估</a:t>
                </a:r>
                <a:r>
                  <a:rPr lang="zh-CN" altLang="en-US" sz="2400" dirty="0">
                    <a:latin typeface="黑体" panose="02010609060101010101" pitchFamily="49" charset="-122"/>
                    <a:ea typeface="黑体" panose="02010609060101010101" pitchFamily="49" charset="-122"/>
                    <a:cs typeface="+mn-ea"/>
                  </a:rPr>
                  <a:t>，</a:t>
                </a:r>
                <a:r>
                  <a:rPr lang="zh-CN" altLang="zh-CN" sz="2400" dirty="0">
                    <a:latin typeface="黑体" panose="02010609060101010101" pitchFamily="49" charset="-122"/>
                    <a:ea typeface="黑体" panose="02010609060101010101" pitchFamily="49" charset="-122"/>
                    <a:cs typeface="+mn-ea"/>
                  </a:rPr>
                  <a:t>第二项是关于线性组合系数</a:t>
                </a:r>
                <a14:m>
                  <m:oMath xmlns:m="http://schemas.openxmlformats.org/officeDocument/2006/math">
                    <m:sSub>
                      <m:sSubPr>
                        <m:ctrlPr>
                          <a:rPr lang="zh-CN" altLang="zh-CN" sz="2400" i="1">
                            <a:latin typeface="Cambria Math" panose="02040503050406030204"/>
                            <a:cs typeface="+mn-ea"/>
                          </a:rPr>
                        </m:ctrlPr>
                      </m:sSubPr>
                      <m:e>
                        <m:r>
                          <a:rPr lang="en-US" altLang="zh-CN" sz="2400" i="1">
                            <a:solidFill>
                              <a:schemeClr val="tx1"/>
                            </a:solidFill>
                            <a:latin typeface="Cambria Math" panose="02040503050406030204" charset="0"/>
                            <a:cs typeface="Cambria Math" panose="02040503050406030204" charset="0"/>
                          </a:rPr>
                          <m:t>𝛼</m:t>
                        </m:r>
                      </m:e>
                      <m:sub>
                        <m:r>
                          <a:rPr lang="en-US" altLang="zh-CN" sz="2400">
                            <a:latin typeface="Cambria Math" panose="02040503050406030204" charset="0"/>
                            <a:cs typeface="+mn-ea"/>
                          </a:rPr>
                          <m:t>𝑖𝑗</m:t>
                        </m:r>
                      </m:sub>
                    </m:sSub>
                  </m:oMath>
                </a14:m>
                <a:r>
                  <a:rPr lang="zh-CN" altLang="zh-CN" sz="2400" dirty="0">
                    <a:latin typeface="黑体" panose="02010609060101010101" pitchFamily="49" charset="-122"/>
                    <a:ea typeface="黑体" panose="02010609060101010101" pitchFamily="49" charset="-122"/>
                    <a:cs typeface="+mn-ea"/>
                  </a:rPr>
                  <a:t>的正则化项</a:t>
                </a:r>
                <a:endParaRPr lang="en-US" altLang="zh-CN" sz="2400" dirty="0">
                  <a:latin typeface="黑体" panose="02010609060101010101" pitchFamily="49" charset="-122"/>
                  <a:ea typeface="黑体" panose="02010609060101010101" pitchFamily="49" charset="-122"/>
                  <a:cs typeface="+mn-ea"/>
                </a:endParaRPr>
              </a:p>
              <a:p>
                <a:pPr marL="0" indent="0">
                  <a:buNone/>
                </a:pPr>
                <a:endParaRPr lang="zh-CN" altLang="zh-CN" sz="2400" dirty="0">
                  <a:latin typeface="+mn-ea"/>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1469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稀疏编码概述</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dirty="0">
                    <a:latin typeface="黑体" panose="02010609060101010101" pitchFamily="49" charset="-122"/>
                    <a:ea typeface="黑体" panose="02010609060101010101" pitchFamily="49" charset="-122"/>
                    <a:cs typeface="+mn-ea"/>
                  </a:rPr>
                  <a:t>为便于表示，将上述优化问题改写成如下矩阵形式：</a:t>
                </a:r>
                <a:endParaRPr lang="zh-CN" altLang="zh-CN" sz="2800" dirty="0">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2800" i="1">
                              <a:solidFill>
                                <a:schemeClr val="tx1"/>
                              </a:solidFill>
                              <a:latin typeface="Cambria Math" panose="02040503050406030204"/>
                              <a:cs typeface="+mn-ea"/>
                            </a:rPr>
                          </m:ctrlPr>
                        </m:sSubPr>
                        <m:e>
                          <m:r>
                            <m:rPr>
                              <m:sty m:val="p"/>
                            </m:rPr>
                            <a:rPr lang="en-US" altLang="zh-CN" sz="2800">
                              <a:solidFill>
                                <a:schemeClr val="tx1"/>
                              </a:solidFill>
                              <a:latin typeface="Cambria Math" panose="02040503050406030204" charset="0"/>
                              <a:cs typeface="+mn-ea"/>
                            </a:rPr>
                            <m:t>arg</m:t>
                          </m:r>
                        </m:e>
                        <m:sub>
                          <m:r>
                            <a:rPr lang="en-US" altLang="zh-CN" sz="2800" b="1" i="1">
                              <a:solidFill>
                                <a:schemeClr val="tx1"/>
                              </a:solidFill>
                              <a:latin typeface="Cambria Math" panose="02040503050406030204" charset="0"/>
                              <a:cs typeface="Cambria Math" panose="02040503050406030204" charset="0"/>
                            </a:rPr>
                            <m:t>𝜶</m:t>
                          </m:r>
                          <m:r>
                            <a:rPr lang="en-US" altLang="zh-CN" sz="2800">
                              <a:solidFill>
                                <a:schemeClr val="tx1"/>
                              </a:solidFill>
                              <a:latin typeface="Cambria Math" panose="02040503050406030204" charset="0"/>
                              <a:cs typeface="+mn-ea"/>
                            </a:rPr>
                            <m:t>,</m:t>
                          </m:r>
                          <m:r>
                            <a:rPr lang="en-US" altLang="zh-CN" sz="2800">
                              <a:solidFill>
                                <a:schemeClr val="tx1"/>
                              </a:solidFill>
                              <a:latin typeface="Cambria Math" panose="02040503050406030204" charset="0"/>
                              <a:cs typeface="+mn-ea"/>
                            </a:rPr>
                            <m:t>𝑾</m:t>
                          </m:r>
                        </m:sub>
                      </m:sSub>
                      <m:r>
                        <m:rPr>
                          <m:sty m:val="p"/>
                        </m:rPr>
                        <a:rPr lang="en-US" altLang="zh-CN" sz="2800">
                          <a:solidFill>
                            <a:schemeClr val="tx1"/>
                          </a:solidFill>
                          <a:latin typeface="Cambria Math" panose="02040503050406030204" charset="0"/>
                          <a:cs typeface="+mn-ea"/>
                        </a:rPr>
                        <m:t>min</m:t>
                      </m:r>
                      <m:sSubSup>
                        <m:sSubSupPr>
                          <m:ctrlPr>
                            <a:rPr lang="zh-CN" altLang="zh-CN" sz="2800" i="1">
                              <a:solidFill>
                                <a:schemeClr val="tx1"/>
                              </a:solidFill>
                              <a:latin typeface="Cambria Math" panose="02040503050406030204"/>
                              <a:cs typeface="+mn-ea"/>
                            </a:rPr>
                          </m:ctrlPr>
                        </m:sSubSupPr>
                        <m:e>
                          <m:r>
                            <a:rPr lang="en-US" altLang="zh-CN" sz="2800">
                              <a:solidFill>
                                <a:schemeClr val="tx1"/>
                              </a:solidFill>
                              <a:latin typeface="Cambria Math" panose="02040503050406030204" charset="0"/>
                              <a:cs typeface="+mn-ea"/>
                            </a:rPr>
                            <m:t>|</m:t>
                          </m:r>
                          <m:d>
                            <m:dPr>
                              <m:begChr m:val="|"/>
                              <m:endChr m:val="|"/>
                              <m:ctrlPr>
                                <a:rPr lang="zh-CN" altLang="zh-CN" sz="2800" i="1">
                                  <a:solidFill>
                                    <a:schemeClr val="tx1"/>
                                  </a:solidFill>
                                  <a:latin typeface="Cambria Math" panose="02040503050406030204"/>
                                  <a:cs typeface="+mn-ea"/>
                                </a:rPr>
                              </m:ctrlPr>
                            </m:dPr>
                            <m:e>
                              <m:r>
                                <a:rPr lang="en-US" altLang="zh-CN" sz="2800">
                                  <a:solidFill>
                                    <a:schemeClr val="tx1"/>
                                  </a:solidFill>
                                  <a:latin typeface="Cambria Math" panose="02040503050406030204" charset="0"/>
                                  <a:cs typeface="+mn-ea"/>
                                </a:rPr>
                                <m:t>𝐗</m:t>
                              </m:r>
                              <m:r>
                                <a:rPr lang="en-US" altLang="zh-CN" sz="2800">
                                  <a:solidFill>
                                    <a:schemeClr val="tx1"/>
                                  </a:solidFill>
                                  <a:latin typeface="Cambria Math" panose="02040503050406030204" charset="0"/>
                                  <a:cs typeface="+mn-ea"/>
                                </a:rPr>
                                <m:t>−</m:t>
                              </m:r>
                              <m:r>
                                <a:rPr lang="en-US" altLang="zh-CN" sz="2800" b="1" i="1">
                                  <a:solidFill>
                                    <a:schemeClr val="tx1"/>
                                  </a:solidFill>
                                  <a:latin typeface="Cambria Math" panose="02040503050406030204" charset="0"/>
                                  <a:cs typeface="Cambria Math" panose="02040503050406030204" charset="0"/>
                                </a:rPr>
                                <m:t>𝜶</m:t>
                              </m:r>
                              <m:r>
                                <a:rPr lang="en-US" altLang="zh-CN" sz="2800">
                                  <a:solidFill>
                                    <a:schemeClr val="tx1"/>
                                  </a:solidFill>
                                  <a:latin typeface="Cambria Math" panose="02040503050406030204" charset="0"/>
                                  <a:cs typeface="+mn-ea"/>
                                </a:rPr>
                                <m:t>𝑾</m:t>
                              </m:r>
                            </m:e>
                          </m:d>
                          <m:r>
                            <a:rPr lang="en-US" altLang="zh-CN" sz="2800">
                              <a:solidFill>
                                <a:schemeClr val="tx1"/>
                              </a:solidFill>
                              <a:latin typeface="Cambria Math" panose="02040503050406030204" charset="0"/>
                              <a:cs typeface="+mn-ea"/>
                            </a:rPr>
                            <m:t>|</m:t>
                          </m:r>
                        </m:e>
                        <m:sub>
                          <m:r>
                            <a:rPr lang="en-US" altLang="zh-CN" sz="2800">
                              <a:solidFill>
                                <a:schemeClr val="tx1"/>
                              </a:solidFill>
                              <a:latin typeface="Cambria Math" panose="02040503050406030204" charset="0"/>
                              <a:cs typeface="+mn-ea"/>
                            </a:rPr>
                            <m:t>𝐹</m:t>
                          </m:r>
                        </m:sub>
                        <m:sup>
                          <m:r>
                            <a:rPr lang="en-US" altLang="zh-CN" sz="2800">
                              <a:solidFill>
                                <a:schemeClr val="tx1"/>
                              </a:solidFill>
                              <a:latin typeface="Cambria Math" panose="02040503050406030204" charset="0"/>
                              <a:cs typeface="+mn-ea"/>
                            </a:rPr>
                            <m:t>2</m:t>
                          </m:r>
                        </m:sup>
                      </m:sSubSup>
                      <m:r>
                        <a:rPr lang="en-US" altLang="zh-CN" sz="2800">
                          <a:solidFill>
                            <a:schemeClr val="tx1"/>
                          </a:solidFill>
                          <a:latin typeface="Cambria Math" panose="02040503050406030204" charset="0"/>
                          <a:cs typeface="+mn-ea"/>
                        </a:rPr>
                        <m:t>+</m:t>
                      </m:r>
                      <m:r>
                        <a:rPr lang="en-US" altLang="zh-CN" sz="2800">
                          <a:solidFill>
                            <a:schemeClr val="tx1"/>
                          </a:solidFill>
                          <a:latin typeface="Cambria Math" panose="02040503050406030204" charset="0"/>
                          <a:cs typeface="+mn-ea"/>
                        </a:rPr>
                        <m:t>𝜆</m:t>
                      </m:r>
                      <m:r>
                        <a:rPr lang="en-US" altLang="zh-CN" sz="2800">
                          <a:solidFill>
                            <a:schemeClr val="tx1"/>
                          </a:solidFill>
                          <a:latin typeface="Cambria Math" panose="02040503050406030204" charset="0"/>
                          <a:cs typeface="+mn-ea"/>
                        </a:rPr>
                        <m:t>𝐽</m:t>
                      </m:r>
                      <m:d>
                        <m:dPr>
                          <m:ctrlPr>
                            <a:rPr lang="zh-CN" altLang="zh-CN" sz="2800" i="1">
                              <a:solidFill>
                                <a:schemeClr val="tx1"/>
                              </a:solidFill>
                              <a:latin typeface="Cambria Math" panose="02040503050406030204"/>
                              <a:cs typeface="+mn-ea"/>
                            </a:rPr>
                          </m:ctrlPr>
                        </m:dPr>
                        <m:e>
                          <m:r>
                            <a:rPr lang="en-US" altLang="zh-CN" sz="2800" b="1" i="1">
                              <a:solidFill>
                                <a:schemeClr val="tx1"/>
                              </a:solidFill>
                              <a:latin typeface="Cambria Math" panose="02040503050406030204" charset="0"/>
                              <a:cs typeface="Cambria Math" panose="02040503050406030204" charset="0"/>
                            </a:rPr>
                            <m:t>𝜶</m:t>
                          </m:r>
                        </m:e>
                      </m:d>
                    </m:oMath>
                  </m:oMathPara>
                </a14:m>
                <a:endParaRPr lang="en-US" altLang="zh-CN" sz="2800" dirty="0" smtClean="0">
                  <a:solidFill>
                    <a:schemeClr val="tx1"/>
                  </a:solidFill>
                  <a:latin typeface="黑体" panose="02010609060101010101" pitchFamily="49" charset="-122"/>
                  <a:ea typeface="黑体" panose="02010609060101010101" pitchFamily="49" charset="-122"/>
                  <a:cs typeface="+mn-ea"/>
                </a:endParaRPr>
              </a:p>
              <a:p>
                <a:pPr marL="0" indent="0">
                  <a:buNone/>
                </a:pPr>
                <a:r>
                  <a:rPr lang="en-US" altLang="zh-CN" sz="2400" dirty="0" smtClean="0">
                    <a:latin typeface="黑体" panose="02010609060101010101" pitchFamily="49" charset="-122"/>
                    <a:ea typeface="黑体" panose="02010609060101010101" pitchFamily="49" charset="-122"/>
                    <a:cs typeface="+mn-ea"/>
                  </a:rPr>
                  <a:t>   </a:t>
                </a:r>
                <a:r>
                  <a:rPr lang="zh-CN" altLang="zh-CN" sz="2400" dirty="0" smtClean="0">
                    <a:latin typeface="黑体" panose="02010609060101010101" pitchFamily="49" charset="-122"/>
                    <a:ea typeface="黑体" panose="02010609060101010101" pitchFamily="49" charset="-122"/>
                    <a:cs typeface="+mn-ea"/>
                  </a:rPr>
                  <a:t>其中</a:t>
                </a:r>
                <a:r>
                  <a:rPr lang="zh-CN" altLang="zh-CN" sz="2400" dirty="0">
                    <a:latin typeface="黑体" panose="02010609060101010101" pitchFamily="49" charset="-122"/>
                    <a:ea typeface="黑体" panose="02010609060101010101" pitchFamily="49" charset="-122"/>
                    <a:cs typeface="+mn-ea"/>
                  </a:rPr>
                  <a:t>字典矩阵</a:t>
                </a:r>
                <a14:m>
                  <m:oMath xmlns:m="http://schemas.openxmlformats.org/officeDocument/2006/math">
                    <m:r>
                      <a:rPr lang="en-US" altLang="zh-CN" sz="2400">
                        <a:latin typeface="Cambria Math" panose="02040503050406030204" charset="0"/>
                        <a:cs typeface="+mn-ea"/>
                      </a:rPr>
                      <m:t>𝑾</m:t>
                    </m:r>
                    <m:r>
                      <a:rPr lang="en-US" altLang="zh-CN" sz="2400">
                        <a:latin typeface="Cambria Math" panose="02040503050406030204" charset="0"/>
                        <a:cs typeface="+mn-ea"/>
                      </a:rPr>
                      <m:t>=</m:t>
                    </m:r>
                    <m:sSup>
                      <m:sSupPr>
                        <m:ctrlPr>
                          <a:rPr lang="zh-CN" altLang="zh-CN" sz="2400" i="1">
                            <a:latin typeface="Cambria Math" panose="02040503050406030204"/>
                            <a:cs typeface="+mn-ea"/>
                          </a:rPr>
                        </m:ctrlPr>
                      </m:sSupPr>
                      <m:e>
                        <m:r>
                          <a:rPr lang="en-US" altLang="zh-CN" sz="2400">
                            <a:latin typeface="Cambria Math" panose="02040503050406030204" charset="0"/>
                            <a:cs typeface="+mn-ea"/>
                          </a:rPr>
                          <m:t>(</m:t>
                        </m:r>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𝒘</m:t>
                            </m:r>
                          </m:e>
                          <m:sub>
                            <m:r>
                              <a:rPr lang="en-US" altLang="zh-CN" sz="2400">
                                <a:latin typeface="Cambria Math" panose="02040503050406030204" charset="0"/>
                                <a:cs typeface="+mn-ea"/>
                              </a:rPr>
                              <m:t>1</m:t>
                            </m:r>
                          </m:sub>
                        </m:sSub>
                        <m:r>
                          <a:rPr lang="en-US" altLang="zh-CN" sz="2400">
                            <a:latin typeface="Cambria Math" panose="02040503050406030204" charset="0"/>
                            <a:cs typeface="+mn-ea"/>
                          </a:rPr>
                          <m:t>,</m:t>
                        </m:r>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𝒘</m:t>
                            </m:r>
                          </m:e>
                          <m:sub>
                            <m:r>
                              <a:rPr lang="en-US" altLang="zh-CN" sz="2400">
                                <a:latin typeface="Cambria Math" panose="02040503050406030204" charset="0"/>
                                <a:cs typeface="+mn-ea"/>
                              </a:rPr>
                              <m:t>2</m:t>
                            </m:r>
                          </m:sub>
                        </m:sSub>
                        <m:r>
                          <a:rPr lang="en-US" altLang="zh-CN" sz="2400">
                            <a:latin typeface="Cambria Math" panose="02040503050406030204" charset="0"/>
                            <a:cs typeface="+mn-ea"/>
                          </a:rPr>
                          <m:t>,</m:t>
                        </m:r>
                        <m:r>
                          <a:rPr lang="zh-CN" altLang="zh-CN" sz="2400">
                            <a:latin typeface="Cambria Math" panose="02040503050406030204" charset="0"/>
                            <a:cs typeface="+mn-ea"/>
                          </a:rPr>
                          <m:t>…</m:t>
                        </m:r>
                        <m:r>
                          <a:rPr lang="en-US" altLang="zh-CN" sz="2400">
                            <a:latin typeface="Cambria Math" panose="02040503050406030204" charset="0"/>
                            <a:cs typeface="+mn-ea"/>
                          </a:rPr>
                          <m:t>,</m:t>
                        </m:r>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𝒘</m:t>
                            </m:r>
                          </m:e>
                          <m:sub>
                            <m:r>
                              <a:rPr lang="en-US" altLang="zh-CN" sz="2400">
                                <a:latin typeface="Cambria Math" panose="02040503050406030204" charset="0"/>
                                <a:cs typeface="+mn-ea"/>
                              </a:rPr>
                              <m:t>𝑘</m:t>
                            </m:r>
                          </m:sub>
                        </m:sSub>
                        <m:r>
                          <a:rPr lang="en-US" altLang="zh-CN" sz="2400">
                            <a:latin typeface="Cambria Math" panose="02040503050406030204" charset="0"/>
                            <a:cs typeface="+mn-ea"/>
                          </a:rPr>
                          <m:t>)</m:t>
                        </m:r>
                      </m:e>
                      <m:sup>
                        <m:r>
                          <a:rPr lang="en-US" altLang="zh-CN" sz="2400">
                            <a:latin typeface="Cambria Math" panose="02040503050406030204" charset="0"/>
                            <a:cs typeface="+mn-ea"/>
                          </a:rPr>
                          <m:t>𝑇</m:t>
                        </m:r>
                      </m:sup>
                    </m:sSup>
                  </m:oMath>
                </a14:m>
                <a:r>
                  <a:rPr lang="zh-CN" altLang="zh-CN" sz="2400" dirty="0">
                    <a:latin typeface="黑体" panose="02010609060101010101" pitchFamily="49" charset="-122"/>
                    <a:ea typeface="黑体" panose="02010609060101010101" pitchFamily="49" charset="-122"/>
                    <a:cs typeface="+mn-ea"/>
                  </a:rPr>
                  <a:t>，系数矩阵</a:t>
                </a:r>
                <a14:m>
                  <m:oMath xmlns:m="http://schemas.openxmlformats.org/officeDocument/2006/math">
                    <m:r>
                      <a:rPr lang="en-US" altLang="zh-CN" sz="2400" b="1" i="1">
                        <a:solidFill>
                          <a:schemeClr val="tx1"/>
                        </a:solidFill>
                        <a:latin typeface="Cambria Math" panose="02040503050406030204" charset="0"/>
                        <a:cs typeface="Cambria Math" panose="02040503050406030204" charset="0"/>
                      </a:rPr>
                      <m:t>𝜶</m:t>
                    </m:r>
                    <m:r>
                      <a:rPr lang="en-US" altLang="zh-CN" sz="2400">
                        <a:latin typeface="Cambria Math" panose="02040503050406030204" charset="0"/>
                        <a:cs typeface="+mn-ea"/>
                      </a:rPr>
                      <m:t>=</m:t>
                    </m:r>
                    <m:sSup>
                      <m:sSupPr>
                        <m:ctrlPr>
                          <a:rPr lang="zh-CN" altLang="zh-CN" sz="2400" i="1">
                            <a:latin typeface="Cambria Math" panose="02040503050406030204"/>
                            <a:cs typeface="+mn-ea"/>
                          </a:rPr>
                        </m:ctrlPr>
                      </m:sSupPr>
                      <m:e>
                        <m:r>
                          <a:rPr lang="en-US" altLang="zh-CN" sz="2400">
                            <a:latin typeface="Cambria Math" panose="02040503050406030204" charset="0"/>
                            <a:cs typeface="+mn-ea"/>
                          </a:rPr>
                          <m:t>(</m:t>
                        </m:r>
                        <m:sSub>
                          <m:sSubPr>
                            <m:ctrlPr>
                              <a:rPr lang="zh-CN" altLang="zh-CN" sz="2400" i="1">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charset="0"/>
                                <a:cs typeface="+mn-ea"/>
                              </a:rPr>
                              <m:t>1</m:t>
                            </m:r>
                          </m:sub>
                        </m:sSub>
                        <m:r>
                          <a:rPr lang="en-US" altLang="zh-CN" sz="2400">
                            <a:latin typeface="Cambria Math" panose="02040503050406030204" charset="0"/>
                            <a:cs typeface="+mn-ea"/>
                          </a:rPr>
                          <m:t>,</m:t>
                        </m:r>
                        <m:sSub>
                          <m:sSubPr>
                            <m:ctrlPr>
                              <a:rPr lang="zh-CN" altLang="zh-CN" sz="2400" i="1">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charset="0"/>
                                <a:cs typeface="+mn-ea"/>
                              </a:rPr>
                              <m:t>2</m:t>
                            </m:r>
                          </m:sub>
                        </m:sSub>
                        <m:r>
                          <a:rPr lang="en-US" altLang="zh-CN" sz="2400">
                            <a:latin typeface="Cambria Math" panose="02040503050406030204" charset="0"/>
                            <a:cs typeface="+mn-ea"/>
                          </a:rPr>
                          <m:t>,⋯,</m:t>
                        </m:r>
                        <m:sSub>
                          <m:sSubPr>
                            <m:ctrlPr>
                              <a:rPr lang="zh-CN" altLang="zh-CN" sz="2400" i="1">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charset="0"/>
                                <a:cs typeface="+mn-ea"/>
                              </a:rPr>
                              <m:t>𝑛</m:t>
                            </m:r>
                          </m:sub>
                        </m:sSub>
                        <m:r>
                          <a:rPr lang="en-US" altLang="zh-CN" sz="2400">
                            <a:latin typeface="Cambria Math" panose="02040503050406030204" charset="0"/>
                            <a:cs typeface="+mn-ea"/>
                          </a:rPr>
                          <m:t>)</m:t>
                        </m:r>
                      </m:e>
                      <m:sup>
                        <m:r>
                          <a:rPr lang="en-US" altLang="zh-CN" sz="2400">
                            <a:latin typeface="Cambria Math" panose="02040503050406030204" charset="0"/>
                            <a:cs typeface="+mn-ea"/>
                          </a:rPr>
                          <m:t>𝑇</m:t>
                        </m:r>
                      </m:sup>
                    </m:sSup>
                  </m:oMath>
                </a14:m>
                <a:r>
                  <a:rPr lang="zh-CN" altLang="zh-CN" sz="2400" dirty="0">
                    <a:latin typeface="黑体" panose="02010609060101010101" pitchFamily="49" charset="-122"/>
                    <a:ea typeface="黑体" panose="02010609060101010101" pitchFamily="49" charset="-122"/>
                    <a:cs typeface="+mn-ea"/>
                  </a:rPr>
                  <a:t>，</a:t>
                </a:r>
                <a14:m>
                  <m:oMath xmlns:m="http://schemas.openxmlformats.org/officeDocument/2006/math">
                    <m:r>
                      <a:rPr lang="zh-CN" altLang="zh-CN" sz="2400">
                        <a:latin typeface="Cambria Math" panose="02040503050406030204" charset="0"/>
                        <a:cs typeface="+mn-ea"/>
                      </a:rPr>
                      <m:t> </m:t>
                    </m:r>
                    <m:sSub>
                      <m:sSubPr>
                        <m:ctrlPr>
                          <a:rPr lang="zh-CN" altLang="zh-CN" sz="2400" i="1">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charset="0"/>
                            <a:cs typeface="+mn-ea"/>
                          </a:rPr>
                          <m:t>𝑖</m:t>
                        </m:r>
                      </m:sub>
                    </m:sSub>
                  </m:oMath>
                </a14:m>
                <a:r>
                  <a:rPr lang="zh-CN" altLang="zh-CN" sz="2400" dirty="0">
                    <a:latin typeface="黑体" panose="02010609060101010101" pitchFamily="49" charset="-122"/>
                    <a:ea typeface="黑体" panose="02010609060101010101" pitchFamily="49" charset="-122"/>
                    <a:cs typeface="+mn-ea"/>
                  </a:rPr>
                  <a:t>是于样本</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𝑋</m:t>
                        </m:r>
                      </m:e>
                      <m:sub>
                        <m:r>
                          <a:rPr lang="en-US" altLang="zh-CN" sz="2400">
                            <a:latin typeface="Cambria Math" panose="02040503050406030204" charset="0"/>
                            <a:cs typeface="+mn-ea"/>
                          </a:rPr>
                          <m:t>𝑖</m:t>
                        </m:r>
                      </m:sub>
                    </m:sSub>
                  </m:oMath>
                </a14:m>
                <a:r>
                  <a:rPr lang="zh-CN" altLang="zh-CN" sz="2400" dirty="0">
                    <a:latin typeface="黑体" panose="02010609060101010101" pitchFamily="49" charset="-122"/>
                    <a:ea typeface="黑体" panose="02010609060101010101" pitchFamily="49" charset="-122"/>
                    <a:cs typeface="+mn-ea"/>
                  </a:rPr>
                  <a:t>所对应的系数</a:t>
                </a:r>
                <a:r>
                  <a:rPr lang="zh-CN" altLang="zh-CN" sz="2400" dirty="0" smtClean="0">
                    <a:latin typeface="黑体" panose="02010609060101010101" pitchFamily="49" charset="-122"/>
                    <a:ea typeface="黑体" panose="02010609060101010101" pitchFamily="49" charset="-122"/>
                    <a:cs typeface="+mn-ea"/>
                  </a:rPr>
                  <a:t>向量</a:t>
                </a:r>
                <a:endParaRPr lang="en-US" altLang="zh-CN" sz="2400" dirty="0" smtClean="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3108"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稀疏编码概述</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cs typeface="+mn-ea"/>
                  </a:rPr>
                  <a:t>算法步骤</a:t>
                </a:r>
                <a:endParaRPr lang="en-US" altLang="zh-CN" sz="2800" dirty="0" smtClean="0">
                  <a:latin typeface="黑体" panose="02010609060101010101" pitchFamily="49" charset="-122"/>
                  <a:ea typeface="黑体" panose="02010609060101010101" pitchFamily="49" charset="-122"/>
                  <a:cs typeface="+mn-ea"/>
                </a:endParaRPr>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sz="2400" i="1">
                              <a:solidFill>
                                <a:schemeClr val="tx1"/>
                              </a:solidFill>
                              <a:latin typeface="Cambria Math" panose="02040503050406030204"/>
                              <a:cs typeface="+mn-ea"/>
                            </a:rPr>
                          </m:ctrlPr>
                        </m:sSubPr>
                        <m:e>
                          <m:r>
                            <m:rPr>
                              <m:sty m:val="p"/>
                            </m:rPr>
                            <a:rPr lang="en-US" altLang="zh-CN" sz="2400">
                              <a:solidFill>
                                <a:schemeClr val="tx1"/>
                              </a:solidFill>
                              <a:latin typeface="Cambria Math" panose="02040503050406030204" charset="0"/>
                              <a:cs typeface="+mn-ea"/>
                            </a:rPr>
                            <m:t>arg</m:t>
                          </m:r>
                        </m:e>
                        <m:sub>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𝑾</m:t>
                          </m:r>
                        </m:sub>
                      </m:sSub>
                      <m:r>
                        <m:rPr>
                          <m:sty m:val="p"/>
                        </m:rPr>
                        <a:rPr lang="en-US" altLang="zh-CN" sz="2400">
                          <a:solidFill>
                            <a:schemeClr val="tx1"/>
                          </a:solidFill>
                          <a:latin typeface="Cambria Math" panose="02040503050406030204" charset="0"/>
                          <a:cs typeface="+mn-ea"/>
                        </a:rPr>
                        <m:t>min</m:t>
                      </m:r>
                      <m:sSubSup>
                        <m:sSubSupPr>
                          <m:ctrlPr>
                            <a:rPr lang="zh-CN" altLang="zh-CN" sz="2400" i="1">
                              <a:solidFill>
                                <a:schemeClr val="tx1"/>
                              </a:solidFill>
                              <a:latin typeface="Cambria Math" panose="02040503050406030204"/>
                              <a:cs typeface="+mn-ea"/>
                            </a:rPr>
                          </m:ctrlPr>
                        </m:sSubSupPr>
                        <m:e>
                          <m:r>
                            <a:rPr lang="en-US" altLang="zh-CN" sz="2400">
                              <a:solidFill>
                                <a:schemeClr val="tx1"/>
                              </a:solidFill>
                              <a:latin typeface="Cambria Math" panose="02040503050406030204" charset="0"/>
                              <a:cs typeface="+mn-ea"/>
                            </a:rPr>
                            <m:t>|</m:t>
                          </m:r>
                          <m:d>
                            <m:dPr>
                              <m:begChr m:val="|"/>
                              <m:endChr m:val="|"/>
                              <m:ctrlPr>
                                <a:rPr lang="zh-CN" altLang="zh-CN" sz="2400" i="1">
                                  <a:solidFill>
                                    <a:schemeClr val="tx1"/>
                                  </a:solidFill>
                                  <a:latin typeface="Cambria Math" panose="02040503050406030204"/>
                                  <a:cs typeface="+mn-ea"/>
                                </a:rPr>
                              </m:ctrlPr>
                            </m:dPr>
                            <m:e>
                              <m:r>
                                <a:rPr lang="en-US" altLang="zh-CN" sz="2400">
                                  <a:solidFill>
                                    <a:schemeClr val="tx1"/>
                                  </a:solidFill>
                                  <a:latin typeface="Cambria Math" panose="02040503050406030204" charset="0"/>
                                  <a:cs typeface="+mn-ea"/>
                                </a:rPr>
                                <m:t>𝐗</m:t>
                              </m:r>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𝑾</m:t>
                              </m:r>
                            </m:e>
                          </m:d>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𝐹</m:t>
                          </m:r>
                        </m:sub>
                        <m:sup>
                          <m:r>
                            <a:rPr lang="en-US" altLang="zh-CN" sz="2400">
                              <a:solidFill>
                                <a:schemeClr val="tx1"/>
                              </a:solidFill>
                              <a:latin typeface="Cambria Math" panose="02040503050406030204" charset="0"/>
                              <a:cs typeface="+mn-ea"/>
                            </a:rPr>
                            <m:t>2</m:t>
                          </m:r>
                        </m:sup>
                      </m:sSubSup>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𝜆</m:t>
                      </m:r>
                      <m:r>
                        <a:rPr lang="en-US" altLang="zh-CN" sz="2400">
                          <a:solidFill>
                            <a:schemeClr val="tx1"/>
                          </a:solidFill>
                          <a:latin typeface="Cambria Math" panose="02040503050406030204" charset="0"/>
                          <a:cs typeface="+mn-ea"/>
                        </a:rPr>
                        <m:t>𝐽</m:t>
                      </m:r>
                      <m:d>
                        <m:dPr>
                          <m:ctrlPr>
                            <a:rPr lang="zh-CN" altLang="zh-CN" sz="2400" i="1">
                              <a:solidFill>
                                <a:schemeClr val="tx1"/>
                              </a:solidFill>
                              <a:latin typeface="Cambria Math" panose="02040503050406030204"/>
                              <a:cs typeface="+mn-ea"/>
                            </a:rPr>
                          </m:ctrlPr>
                        </m:dPr>
                        <m:e>
                          <m:r>
                            <a:rPr lang="en-US" altLang="zh-CN" sz="2400" b="1" i="1">
                              <a:solidFill>
                                <a:schemeClr val="tx1"/>
                              </a:solidFill>
                              <a:latin typeface="Cambria Math" panose="02040503050406030204" charset="0"/>
                              <a:cs typeface="Cambria Math" panose="02040503050406030204" charset="0"/>
                            </a:rPr>
                            <m:t>𝜶</m:t>
                          </m:r>
                        </m:e>
                      </m:d>
                    </m:oMath>
                  </m:oMathPara>
                </a14:m>
                <a:endParaRPr lang="en-US" altLang="zh-CN" sz="2400" dirty="0" smtClean="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设定初始字典矩阵</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𝑾</m:t>
                        </m:r>
                      </m:e>
                      <m:sub>
                        <m:r>
                          <a:rPr lang="en-US" altLang="zh-CN" sz="2400">
                            <a:latin typeface="Cambria Math" panose="02040503050406030204" charset="0"/>
                            <a:cs typeface="+mn-ea"/>
                          </a:rPr>
                          <m:t>0</m:t>
                        </m:r>
                      </m:sub>
                    </m:sSub>
                  </m:oMath>
                </a14:m>
                <a:r>
                  <a:rPr lang="zh-CN" altLang="zh-CN" sz="2400" dirty="0">
                    <a:latin typeface="黑体" panose="02010609060101010101" pitchFamily="49" charset="-122"/>
                    <a:ea typeface="黑体" panose="02010609060101010101" pitchFamily="49" charset="-122"/>
                    <a:cs typeface="+mn-ea"/>
                  </a:rPr>
                  <a:t>，设定</a:t>
                </a:r>
                <a14:m>
                  <m:oMath xmlns:m="http://schemas.openxmlformats.org/officeDocument/2006/math">
                    <m:r>
                      <a:rPr lang="en-US" altLang="zh-CN" sz="2400">
                        <a:latin typeface="Cambria Math" panose="02040503050406030204" charset="0"/>
                        <a:cs typeface="+mn-ea"/>
                      </a:rPr>
                      <m:t>𝑡</m:t>
                    </m:r>
                    <m:r>
                      <a:rPr lang="en-US" altLang="zh-CN" sz="2400">
                        <a:latin typeface="Cambria Math" panose="02040503050406030204" charset="0"/>
                        <a:cs typeface="+mn-ea"/>
                      </a:rPr>
                      <m:t>=</m:t>
                    </m:r>
                    <m:r>
                      <a:rPr lang="en-US" altLang="zh-CN" sz="2400">
                        <a:latin typeface="Cambria Math" panose="02040503050406030204" charset="0"/>
                        <a:cs typeface="+mn-ea"/>
                      </a:rPr>
                      <m:t>0</m:t>
                    </m:r>
                  </m:oMath>
                </a14:m>
                <a:r>
                  <a:rPr lang="zh-CN" altLang="zh-CN" sz="2400" dirty="0">
                    <a:latin typeface="黑体" panose="02010609060101010101" pitchFamily="49" charset="-122"/>
                    <a:ea typeface="黑体" panose="02010609060101010101" pitchFamily="49" charset="-122"/>
                    <a:cs typeface="+mn-ea"/>
                  </a:rPr>
                  <a:t>及算法终止</a:t>
                </a:r>
                <a:r>
                  <a:rPr lang="zh-CN" altLang="zh-CN" sz="2400" dirty="0" smtClean="0">
                    <a:latin typeface="黑体" panose="02010609060101010101" pitchFamily="49" charset="-122"/>
                    <a:ea typeface="黑体" panose="02010609060101010101" pitchFamily="49" charset="-122"/>
                    <a:cs typeface="+mn-ea"/>
                  </a:rPr>
                  <a:t>条件</a:t>
                </a:r>
                <a:endParaRPr lang="en-US" altLang="zh-CN" sz="2400" dirty="0" smtClean="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将字典矩阵</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𝑾</m:t>
                        </m:r>
                      </m:e>
                      <m:sub>
                        <m:r>
                          <a:rPr lang="en-US" altLang="zh-CN" sz="2400">
                            <a:latin typeface="Cambria Math" panose="02040503050406030204" charset="0"/>
                            <a:cs typeface="+mn-ea"/>
                          </a:rPr>
                          <m:t>𝑡</m:t>
                        </m:r>
                      </m:sub>
                    </m:sSub>
                  </m:oMath>
                </a14:m>
                <a:r>
                  <a:rPr lang="zh-CN" altLang="zh-CN" sz="2400" dirty="0">
                    <a:latin typeface="黑体" panose="02010609060101010101" pitchFamily="49" charset="-122"/>
                    <a:ea typeface="黑体" panose="02010609060101010101" pitchFamily="49" charset="-122"/>
                    <a:cs typeface="+mn-ea"/>
                  </a:rPr>
                  <a:t>作为已知量带入目标函数，并对目标函数进行优化求得相应参数矩阵</a:t>
                </a:r>
                <a14:m>
                  <m:oMath xmlns:m="http://schemas.openxmlformats.org/officeDocument/2006/math">
                    <m:sSub>
                      <m:sSubPr>
                        <m:ctrlPr>
                          <a:rPr lang="zh-CN" altLang="zh-CN" sz="2400" i="1">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charset="0"/>
                            <a:cs typeface="+mn-ea"/>
                          </a:rPr>
                          <m:t>𝑡</m:t>
                        </m:r>
                      </m:sub>
                    </m:sSub>
                  </m:oMath>
                </a14:m>
                <a:endParaRPr lang="en-US" altLang="zh-CN" sz="2400" dirty="0" smtClean="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若不满足算法终止条件，则由参数矩阵</a:t>
                </a:r>
                <a14:m>
                  <m:oMath xmlns:m="http://schemas.openxmlformats.org/officeDocument/2006/math">
                    <m:sSub>
                      <m:sSubPr>
                        <m:ctrlPr>
                          <a:rPr lang="zh-CN" altLang="zh-CN" sz="2400" i="1">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charset="0"/>
                            <a:cs typeface="+mn-ea"/>
                          </a:rPr>
                          <m:t>𝑡</m:t>
                        </m:r>
                      </m:sub>
                    </m:sSub>
                  </m:oMath>
                </a14:m>
                <a:r>
                  <a:rPr lang="zh-CN" altLang="zh-CN" sz="2400" dirty="0">
                    <a:latin typeface="黑体" panose="02010609060101010101" pitchFamily="49" charset="-122"/>
                    <a:ea typeface="黑体" panose="02010609060101010101" pitchFamily="49" charset="-122"/>
                    <a:cs typeface="+mn-ea"/>
                  </a:rPr>
                  <a:t>算出新一轮迭代的字典矩阵</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𝑾</m:t>
                        </m:r>
                      </m:e>
                      <m:sub>
                        <m:r>
                          <a:rPr lang="en-US" altLang="zh-CN" sz="2400">
                            <a:latin typeface="Cambria Math" panose="02040503050406030204" charset="0"/>
                            <a:cs typeface="+mn-ea"/>
                          </a:rPr>
                          <m:t>𝑡</m:t>
                        </m:r>
                        <m:r>
                          <a:rPr lang="en-US" altLang="zh-CN" sz="2400">
                            <a:latin typeface="Cambria Math" panose="02040503050406030204" charset="0"/>
                            <a:cs typeface="+mn-ea"/>
                          </a:rPr>
                          <m:t>+</m:t>
                        </m:r>
                        <m:r>
                          <a:rPr lang="en-US" altLang="zh-CN" sz="2400">
                            <a:latin typeface="Cambria Math" panose="02040503050406030204" charset="0"/>
                            <a:cs typeface="+mn-ea"/>
                          </a:rPr>
                          <m:t>1</m:t>
                        </m:r>
                      </m:sub>
                    </m:sSub>
                  </m:oMath>
                </a14:m>
                <a:r>
                  <a:rPr lang="zh-CN" altLang="zh-CN" sz="2400" dirty="0">
                    <a:latin typeface="黑体" panose="02010609060101010101" pitchFamily="49" charset="-122"/>
                    <a:ea typeface="黑体" panose="02010609060101010101" pitchFamily="49" charset="-122"/>
                    <a:cs typeface="+mn-ea"/>
                  </a:rPr>
                  <a:t>并令</a:t>
                </a:r>
                <a14:m>
                  <m:oMath xmlns:m="http://schemas.openxmlformats.org/officeDocument/2006/math">
                    <m:r>
                      <a:rPr lang="en-US" altLang="zh-CN" sz="2400">
                        <a:latin typeface="Cambria Math" panose="02040503050406030204" charset="0"/>
                        <a:cs typeface="+mn-ea"/>
                      </a:rPr>
                      <m:t>𝑡</m:t>
                    </m:r>
                    <m:r>
                      <a:rPr lang="en-US" altLang="zh-CN" sz="2400">
                        <a:latin typeface="Cambria Math" panose="02040503050406030204" charset="0"/>
                        <a:cs typeface="+mn-ea"/>
                      </a:rPr>
                      <m:t>=</m:t>
                    </m:r>
                    <m:r>
                      <a:rPr lang="en-US" altLang="zh-CN" sz="2400">
                        <a:latin typeface="Cambria Math" panose="02040503050406030204" charset="0"/>
                        <a:cs typeface="+mn-ea"/>
                      </a:rPr>
                      <m:t>𝑡</m:t>
                    </m:r>
                    <m:r>
                      <a:rPr lang="en-US" altLang="zh-CN" sz="2400">
                        <a:latin typeface="Cambria Math" panose="02040503050406030204" charset="0"/>
                        <a:cs typeface="+mn-ea"/>
                      </a:rPr>
                      <m:t>+</m:t>
                    </m:r>
                    <m:r>
                      <a:rPr lang="en-US" altLang="zh-CN" sz="2400">
                        <a:latin typeface="Cambria Math" panose="02040503050406030204" charset="0"/>
                        <a:cs typeface="+mn-ea"/>
                      </a:rPr>
                      <m:t>1</m:t>
                    </m:r>
                  </m:oMath>
                </a14:m>
                <a:r>
                  <a:rPr lang="zh-CN" altLang="zh-CN" sz="2400" dirty="0">
                    <a:latin typeface="黑体" panose="02010609060101010101" pitchFamily="49" charset="-122"/>
                    <a:ea typeface="黑体" panose="02010609060101010101" pitchFamily="49" charset="-122"/>
                    <a:cs typeface="+mn-ea"/>
                  </a:rPr>
                  <a:t>，返回步骤（</a:t>
                </a:r>
                <a:r>
                  <a:rPr lang="en-US" altLang="zh-CN" sz="2400" dirty="0">
                    <a:latin typeface="黑体" panose="02010609060101010101" pitchFamily="49" charset="-122"/>
                    <a:ea typeface="黑体" panose="02010609060101010101" pitchFamily="49" charset="-122"/>
                    <a:cs typeface="+mn-ea"/>
                  </a:rPr>
                  <a:t>2</a:t>
                </a:r>
                <a:r>
                  <a:rPr lang="zh-CN" altLang="zh-CN" sz="2400" dirty="0">
                    <a:latin typeface="黑体" panose="02010609060101010101" pitchFamily="49" charset="-122"/>
                    <a:ea typeface="黑体" panose="02010609060101010101" pitchFamily="49" charset="-122"/>
                    <a:cs typeface="+mn-ea"/>
                  </a:rPr>
                  <a:t>）；否则结束迭代，返回字典矩阵</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𝑾</m:t>
                        </m:r>
                      </m:e>
                      <m:sub>
                        <m:r>
                          <a:rPr lang="en-US" altLang="zh-CN" sz="2400">
                            <a:latin typeface="Cambria Math" panose="02040503050406030204" charset="0"/>
                            <a:cs typeface="+mn-ea"/>
                          </a:rPr>
                          <m:t>𝑡</m:t>
                        </m:r>
                      </m:sub>
                    </m:sSub>
                  </m:oMath>
                </a14:m>
                <a:r>
                  <a:rPr lang="zh-CN" altLang="zh-CN" sz="2400" dirty="0">
                    <a:latin typeface="黑体" panose="02010609060101010101" pitchFamily="49" charset="-122"/>
                    <a:ea typeface="黑体" panose="02010609060101010101" pitchFamily="49" charset="-122"/>
                    <a:cs typeface="+mn-ea"/>
                  </a:rPr>
                  <a:t>和参数矩阵</a:t>
                </a:r>
                <a14:m>
                  <m:oMath xmlns:m="http://schemas.openxmlformats.org/officeDocument/2006/math">
                    <m:sSub>
                      <m:sSubPr>
                        <m:ctrlPr>
                          <a:rPr lang="zh-CN" altLang="zh-CN" sz="2400" i="1">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charset="0"/>
                            <a:cs typeface="+mn-ea"/>
                          </a:rPr>
                          <m:t>𝑡</m:t>
                        </m:r>
                      </m:sub>
                    </m:sSub>
                  </m:oMath>
                </a14:m>
                <a:endParaRPr lang="en-US" altLang="zh-CN" sz="2400" dirty="0" smtClean="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计算并输出样本数据集</a:t>
                </a:r>
                <a14:m>
                  <m:oMath xmlns:m="http://schemas.openxmlformats.org/officeDocument/2006/math">
                    <m:r>
                      <a:rPr lang="en-US" altLang="zh-CN" sz="2400">
                        <a:latin typeface="Cambria Math" panose="02040503050406030204" charset="0"/>
                        <a:cs typeface="+mn-ea"/>
                      </a:rPr>
                      <m:t>𝐷</m:t>
                    </m:r>
                  </m:oMath>
                </a14:m>
                <a:r>
                  <a:rPr lang="zh-CN" altLang="zh-CN" sz="2400" dirty="0">
                    <a:latin typeface="黑体" panose="02010609060101010101" pitchFamily="49" charset="-122"/>
                    <a:ea typeface="黑体" panose="02010609060101010101" pitchFamily="49" charset="-122"/>
                    <a:cs typeface="+mn-ea"/>
                  </a:rPr>
                  <a:t>所对应数据矩阵</a:t>
                </a:r>
                <a14:m>
                  <m:oMath xmlns:m="http://schemas.openxmlformats.org/officeDocument/2006/math">
                    <m:r>
                      <a:rPr lang="en-US" altLang="zh-CN" sz="2400">
                        <a:latin typeface="Cambria Math" panose="02040503050406030204" charset="0"/>
                        <a:cs typeface="+mn-ea"/>
                      </a:rPr>
                      <m:t>𝑿</m:t>
                    </m:r>
                  </m:oMath>
                </a14:m>
                <a:r>
                  <a:rPr lang="zh-CN" altLang="zh-CN" sz="2400" dirty="0">
                    <a:latin typeface="黑体" panose="02010609060101010101" pitchFamily="49" charset="-122"/>
                    <a:ea typeface="黑体" panose="02010609060101010101" pitchFamily="49" charset="-122"/>
                    <a:cs typeface="+mn-ea"/>
                  </a:rPr>
                  <a:t>的稀疏表示</a:t>
                </a:r>
                <a14:m>
                  <m:oMath xmlns:m="http://schemas.openxmlformats.org/officeDocument/2006/math">
                    <m:sSub>
                      <m:sSubPr>
                        <m:ctrlPr>
                          <a:rPr lang="zh-CN" altLang="zh-CN" sz="2400" i="1">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charset="0"/>
                            <a:cs typeface="+mn-ea"/>
                          </a:rPr>
                          <m:t>𝑡</m:t>
                        </m:r>
                      </m:sub>
                    </m:sSub>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𝑾</m:t>
                        </m:r>
                      </m:e>
                      <m:sub>
                        <m:r>
                          <a:rPr lang="en-US" altLang="zh-CN" sz="2400">
                            <a:latin typeface="Cambria Math" panose="02040503050406030204" charset="0"/>
                            <a:cs typeface="+mn-ea"/>
                          </a:rPr>
                          <m:t>𝑡</m:t>
                        </m:r>
                      </m:sub>
                    </m:sSub>
                  </m:oMath>
                </a14:m>
                <a:endParaRPr lang="zh-CN" altLang="zh-CN" sz="24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机器如何学习</a:t>
            </a:r>
            <a:endParaRPr lang="en-US" altLang="zh-CN" sz="2800" b="1" dirty="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有</a:t>
            </a:r>
            <a:r>
              <a:rPr lang="zh-CN" altLang="en-US" sz="2400" dirty="0" smtClean="0">
                <a:latin typeface="黑体" panose="02010609060101010101" pitchFamily="49" charset="-122"/>
                <a:ea typeface="黑体" panose="02010609060101010101" pitchFamily="49" charset="-122"/>
              </a:rPr>
              <a:t>监督学习</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solidFill>
                  <a:schemeClr val="tx1"/>
                </a:solidFill>
                <a:latin typeface="黑体" panose="02010609060101010101" pitchFamily="49" charset="-122"/>
                <a:ea typeface="黑体" panose="02010609060101010101" pitchFamily="49" charset="-122"/>
              </a:rPr>
              <a:t>线性模型</a:t>
            </a:r>
            <a:endParaRPr lang="en-US" altLang="zh-CN" sz="2000" dirty="0" smtClean="0">
              <a:solidFill>
                <a:schemeClr val="tx1"/>
              </a:solidFill>
              <a:latin typeface="黑体" panose="02010609060101010101" pitchFamily="49" charset="-122"/>
              <a:ea typeface="黑体" panose="02010609060101010101" pitchFamily="49" charset="-122"/>
            </a:endParaRPr>
          </a:p>
          <a:p>
            <a:pPr lvl="2" algn="l">
              <a:buClrTx/>
              <a:buSzTx/>
            </a:pPr>
            <a:r>
              <a:rPr lang="zh-CN" altLang="en-US" sz="2000" dirty="0" smtClean="0">
                <a:latin typeface="黑体" panose="02010609060101010101" pitchFamily="49" charset="-122"/>
                <a:ea typeface="黑体" panose="02010609060101010101" pitchFamily="49" charset="-122"/>
                <a:sym typeface="+mn-ea"/>
              </a:rPr>
              <a:t>决策树</a:t>
            </a:r>
            <a:endParaRPr lang="zh-CN" altLang="en-US" sz="2000" dirty="0" smtClean="0">
              <a:latin typeface="黑体" panose="02010609060101010101" pitchFamily="49" charset="-122"/>
              <a:ea typeface="黑体" panose="02010609060101010101" pitchFamily="49" charset="-122"/>
              <a:sym typeface="+mn-ea"/>
            </a:endParaRPr>
          </a:p>
          <a:p>
            <a:pPr lvl="2"/>
            <a:r>
              <a:rPr lang="zh-CN" altLang="en-US" sz="2000" dirty="0" smtClean="0">
                <a:latin typeface="黑体" panose="02010609060101010101" pitchFamily="49" charset="-122"/>
                <a:ea typeface="黑体" panose="02010609060101010101" pitchFamily="49" charset="-122"/>
                <a:sym typeface="+mn-ea"/>
              </a:rPr>
              <a:t>神经网络与深度学习</a:t>
            </a:r>
            <a:endParaRPr lang="zh-CN" altLang="en-US" sz="2000" dirty="0" smtClean="0">
              <a:latin typeface="黑体" panose="02010609060101010101" pitchFamily="49" charset="-122"/>
              <a:ea typeface="黑体" panose="02010609060101010101" pitchFamily="49" charset="-122"/>
              <a:sym typeface="+mn-ea"/>
            </a:endParaRPr>
          </a:p>
          <a:p>
            <a:pPr lvl="2" algn="l">
              <a:buClrTx/>
              <a:buSzTx/>
            </a:pPr>
            <a:r>
              <a:rPr lang="zh-CN" altLang="en-US" sz="2000" dirty="0" smtClean="0">
                <a:latin typeface="黑体" panose="02010609060101010101" pitchFamily="49" charset="-122"/>
                <a:ea typeface="黑体" panose="02010609060101010101" pitchFamily="49" charset="-122"/>
              </a:rPr>
              <a:t>支持向量机</a:t>
            </a:r>
            <a:endParaRPr lang="zh-CN" altLang="en-US" sz="2000" dirty="0" smtClean="0">
              <a:latin typeface="黑体" panose="02010609060101010101" pitchFamily="49" charset="-122"/>
              <a:ea typeface="黑体" panose="02010609060101010101" pitchFamily="49" charset="-122"/>
            </a:endParaRPr>
          </a:p>
          <a:p>
            <a:pPr lvl="2" algn="l">
              <a:buClrTx/>
              <a:buSzTx/>
            </a:pPr>
            <a:r>
              <a:rPr lang="zh-CN" altLang="en-US" sz="2000" dirty="0" smtClean="0">
                <a:latin typeface="黑体" panose="02010609060101010101" pitchFamily="49" charset="-122"/>
                <a:ea typeface="黑体" panose="02010609060101010101" pitchFamily="49" charset="-122"/>
              </a:rPr>
              <a:t>贝叶斯分类器</a:t>
            </a:r>
            <a:endParaRPr lang="zh-CN" altLang="en-US" sz="2000" dirty="0" smtClean="0">
              <a:latin typeface="黑体" panose="02010609060101010101" pitchFamily="49" charset="-122"/>
              <a:ea typeface="黑体" panose="02010609060101010101" pitchFamily="49" charset="-122"/>
            </a:endParaRPr>
          </a:p>
          <a:p>
            <a:pPr lvl="2" algn="l">
              <a:buClrTx/>
              <a:buSzTx/>
            </a:pPr>
            <a:r>
              <a:rPr lang="zh-CN" altLang="en-US" sz="2000" dirty="0" smtClean="0">
                <a:latin typeface="黑体" panose="02010609060101010101" pitchFamily="49" charset="-122"/>
                <a:ea typeface="黑体" panose="02010609060101010101" pitchFamily="49" charset="-122"/>
              </a:rPr>
              <a:t>集成学习</a:t>
            </a:r>
            <a:endParaRPr lang="zh-CN" altLang="en-US" sz="20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无监督学习</a:t>
            </a:r>
            <a:endParaRPr lang="en-US" altLang="zh-CN" sz="2400" dirty="0" smtClean="0">
              <a:latin typeface="黑体" panose="02010609060101010101" pitchFamily="49" charset="-122"/>
              <a:ea typeface="黑体" panose="02010609060101010101" pitchFamily="49" charset="-122"/>
            </a:endParaRPr>
          </a:p>
          <a:p>
            <a:pPr lvl="2" algn="l">
              <a:buClrTx/>
              <a:buSzTx/>
            </a:pPr>
            <a:r>
              <a:rPr lang="zh-CN" altLang="en-US" sz="2000" dirty="0" smtClean="0">
                <a:latin typeface="黑体" panose="02010609060101010101" pitchFamily="49" charset="-122"/>
                <a:ea typeface="黑体" panose="02010609060101010101" pitchFamily="49" charset="-122"/>
              </a:rPr>
              <a:t>聚类</a:t>
            </a:r>
            <a:endParaRPr lang="zh-CN" altLang="en-US" sz="2000" dirty="0" smtClean="0">
              <a:latin typeface="黑体" panose="02010609060101010101" pitchFamily="49" charset="-122"/>
              <a:ea typeface="黑体" panose="02010609060101010101" pitchFamily="49" charset="-122"/>
            </a:endParaRPr>
          </a:p>
          <a:p>
            <a:pPr lvl="2" algn="l">
              <a:buClrTx/>
              <a:buSzTx/>
            </a:pPr>
            <a:r>
              <a:rPr lang="zh-CN" altLang="en-US" sz="2000" dirty="0" smtClean="0">
                <a:solidFill>
                  <a:srgbClr val="C00000"/>
                </a:solidFill>
                <a:latin typeface="黑体" panose="02010609060101010101" pitchFamily="49" charset="-122"/>
                <a:ea typeface="黑体" panose="02010609060101010101" pitchFamily="49" charset="-122"/>
              </a:rPr>
              <a:t>降维</a:t>
            </a:r>
            <a:endParaRPr lang="zh-CN" altLang="en-US" sz="2000" dirty="0" smtClean="0">
              <a:solidFill>
                <a:srgbClr val="C00000"/>
              </a:solidFill>
              <a:latin typeface="黑体" panose="02010609060101010101" pitchFamily="49" charset="-122"/>
              <a:ea typeface="黑体" panose="02010609060101010101" pitchFamily="49" charset="-122"/>
            </a:endParaRPr>
          </a:p>
          <a:p>
            <a:pPr lvl="1" algn="l">
              <a:buClrTx/>
              <a:buSzTx/>
            </a:pPr>
            <a:r>
              <a:rPr lang="zh-CN" altLang="en-US" sz="2400" dirty="0" smtClean="0">
                <a:latin typeface="黑体" panose="02010609060101010101" pitchFamily="49" charset="-122"/>
                <a:ea typeface="黑体" panose="02010609060101010101" pitchFamily="49" charset="-122"/>
              </a:rPr>
              <a:t>强化学习</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特征选择</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稀疏编码概述</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latin typeface="黑体" panose="02010609060101010101" pitchFamily="49" charset="-122"/>
                <a:ea typeface="黑体" panose="02010609060101010101" pitchFamily="49" charset="-122"/>
                <a:sym typeface="+mn-ea"/>
              </a:rPr>
              <a:t>稀疏表示学习</a:t>
            </a:r>
            <a:endParaRPr lang="zh-CN" altLang="en-US" sz="2800" b="1" dirty="0" smtClean="0">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数据字典学习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典型应用</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稀疏表示学习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solidFill>
                      <a:srgbClr val="0000FF"/>
                    </a:solidFill>
                    <a:latin typeface="黑体" panose="02010609060101010101" pitchFamily="49" charset="-122"/>
                    <a:ea typeface="黑体" panose="02010609060101010101" pitchFamily="49" charset="-122"/>
                    <a:cs typeface="+mn-ea"/>
                  </a:rPr>
                  <a:t>问题：</a:t>
                </a:r>
                <a:r>
                  <a:rPr lang="zh-CN" altLang="zh-CN" sz="2800" dirty="0">
                    <a:solidFill>
                      <a:srgbClr val="0000FF"/>
                    </a:solidFill>
                    <a:latin typeface="黑体" panose="02010609060101010101" pitchFamily="49" charset="-122"/>
                    <a:ea typeface="黑体" panose="02010609060101010101" pitchFamily="49" charset="-122"/>
                    <a:cs typeface="+mn-ea"/>
                  </a:rPr>
                  <a:t>在字典矩阵确定的情况下，如何求解满足一定稀疏条件的系数矩阵</a:t>
                </a:r>
                <a:r>
                  <a:rPr lang="zh-CN" altLang="en-US" sz="2800" dirty="0">
                    <a:latin typeface="黑体" panose="02010609060101010101" pitchFamily="49" charset="-122"/>
                    <a:ea typeface="黑体" panose="02010609060101010101" pitchFamily="49" charset="-122"/>
                    <a:cs typeface="+mn-ea"/>
                  </a:rPr>
                  <a:t>？</a:t>
                </a:r>
                <a:endParaRPr lang="en-US" altLang="zh-CN" sz="2800" dirty="0">
                  <a:latin typeface="黑体" panose="02010609060101010101" pitchFamily="49" charset="-122"/>
                  <a:ea typeface="黑体" panose="02010609060101010101" pitchFamily="49" charset="-122"/>
                  <a:cs typeface="+mn-ea"/>
                </a:endParaRPr>
              </a:p>
              <a:p>
                <a:r>
                  <a:rPr lang="zh-CN" altLang="zh-CN" sz="2800" dirty="0">
                    <a:latin typeface="黑体" panose="02010609060101010101" pitchFamily="49" charset="-122"/>
                    <a:ea typeface="黑体" panose="02010609060101010101" pitchFamily="49" charset="-122"/>
                    <a:cs typeface="+mn-ea"/>
                  </a:rPr>
                  <a:t>这个问题求解过程称之为</a:t>
                </a:r>
                <a:r>
                  <a:rPr lang="zh-CN" altLang="zh-CN" sz="2800" dirty="0">
                    <a:solidFill>
                      <a:srgbClr val="0000FF"/>
                    </a:solidFill>
                    <a:latin typeface="黑体" panose="02010609060101010101" pitchFamily="49" charset="-122"/>
                    <a:ea typeface="黑体" panose="02010609060101010101" pitchFamily="49" charset="-122"/>
                    <a:cs typeface="+mn-ea"/>
                  </a:rPr>
                  <a:t>稀疏表示</a:t>
                </a:r>
                <a:r>
                  <a:rPr lang="zh-CN" altLang="zh-CN" sz="2800" dirty="0" smtClean="0">
                    <a:solidFill>
                      <a:srgbClr val="0000FF"/>
                    </a:solidFill>
                    <a:latin typeface="黑体" panose="02010609060101010101" pitchFamily="49" charset="-122"/>
                    <a:ea typeface="黑体" panose="02010609060101010101" pitchFamily="49" charset="-122"/>
                    <a:cs typeface="+mn-ea"/>
                  </a:rPr>
                  <a:t>学习</a:t>
                </a:r>
                <a:endParaRPr lang="en-US" altLang="zh-CN" sz="2800" dirty="0" smtClean="0">
                  <a:latin typeface="黑体" panose="02010609060101010101" pitchFamily="49" charset="-122"/>
                  <a:ea typeface="黑体" panose="02010609060101010101" pitchFamily="49" charset="-122"/>
                  <a:cs typeface="+mn-ea"/>
                </a:endParaRPr>
              </a:p>
              <a:p>
                <a:r>
                  <a:rPr lang="zh-CN" altLang="zh-CN" sz="2800" dirty="0">
                    <a:latin typeface="黑体" panose="02010609060101010101" pitchFamily="49" charset="-122"/>
                    <a:ea typeface="黑体" panose="02010609060101010101" pitchFamily="49" charset="-122"/>
                    <a:cs typeface="+mn-ea"/>
                  </a:rPr>
                  <a:t>方程组</a:t>
                </a:r>
                <a14:m>
                  <m:oMath xmlns:m="http://schemas.openxmlformats.org/officeDocument/2006/math">
                    <m:r>
                      <a:rPr lang="en-US" altLang="zh-CN" sz="2800">
                        <a:latin typeface="Cambria Math" panose="02040503050406030204" charset="0"/>
                        <a:cs typeface="+mn-ea"/>
                      </a:rPr>
                      <m:t>𝑿</m:t>
                    </m:r>
                    <m:r>
                      <a:rPr lang="en-US" altLang="zh-CN" sz="2800">
                        <a:latin typeface="Cambria Math" panose="02040503050406030204" charset="0"/>
                        <a:cs typeface="+mn-ea"/>
                      </a:rPr>
                      <m:t>=</m:t>
                    </m:r>
                    <m:r>
                      <a:rPr lang="en-US" altLang="zh-CN" sz="2800" b="1" i="1">
                        <a:solidFill>
                          <a:schemeClr val="tx1"/>
                        </a:solidFill>
                        <a:latin typeface="Cambria Math" panose="02040503050406030204" charset="0"/>
                        <a:cs typeface="Cambria Math" panose="02040503050406030204" charset="0"/>
                      </a:rPr>
                      <m:t>𝜶</m:t>
                    </m:r>
                    <m:r>
                      <a:rPr lang="en-US" altLang="zh-CN" sz="2800">
                        <a:latin typeface="Cambria Math" panose="02040503050406030204" charset="0"/>
                        <a:cs typeface="+mn-ea"/>
                      </a:rPr>
                      <m:t>𝑾</m:t>
                    </m:r>
                  </m:oMath>
                </a14:m>
                <a:r>
                  <a:rPr lang="zh-CN" altLang="zh-CN" sz="2800" dirty="0">
                    <a:latin typeface="黑体" panose="02010609060101010101" pitchFamily="49" charset="-122"/>
                    <a:ea typeface="黑体" panose="02010609060101010101" pitchFamily="49" charset="-122"/>
                    <a:cs typeface="+mn-ea"/>
                  </a:rPr>
                  <a:t>是一个</a:t>
                </a:r>
                <a:r>
                  <a:rPr lang="zh-CN" altLang="zh-CN" sz="2800" dirty="0">
                    <a:solidFill>
                      <a:schemeClr val="tx1"/>
                    </a:solidFill>
                    <a:latin typeface="黑体" panose="02010609060101010101" pitchFamily="49" charset="-122"/>
                    <a:ea typeface="黑体" panose="02010609060101010101" pitchFamily="49" charset="-122"/>
                    <a:cs typeface="+mn-ea"/>
                  </a:rPr>
                  <a:t>欠定线性方程组</a:t>
                </a:r>
                <a:r>
                  <a:rPr lang="zh-CN" altLang="zh-CN" sz="2800" dirty="0">
                    <a:latin typeface="黑体" panose="02010609060101010101" pitchFamily="49" charset="-122"/>
                    <a:ea typeface="黑体" panose="02010609060101010101" pitchFamily="49" charset="-122"/>
                    <a:cs typeface="+mn-ea"/>
                  </a:rPr>
                  <a:t>，方程组的解通常不唯一，其中</a:t>
                </a:r>
                <a14:m>
                  <m:oMath xmlns:m="http://schemas.openxmlformats.org/officeDocument/2006/math">
                    <m:r>
                      <a:rPr lang="en-US" altLang="zh-CN" sz="2800">
                        <a:latin typeface="Cambria Math" panose="02040503050406030204" charset="0"/>
                        <a:cs typeface="+mn-ea"/>
                      </a:rPr>
                      <m:t>𝑿</m:t>
                    </m:r>
                  </m:oMath>
                </a14:m>
                <a:r>
                  <a:rPr lang="zh-CN" altLang="zh-CN" sz="2800" dirty="0">
                    <a:latin typeface="黑体" panose="02010609060101010101" pitchFamily="49" charset="-122"/>
                    <a:ea typeface="黑体" panose="02010609060101010101" pitchFamily="49" charset="-122"/>
                    <a:cs typeface="+mn-ea"/>
                  </a:rPr>
                  <a:t>和</a:t>
                </a:r>
                <a14:m>
                  <m:oMath xmlns:m="http://schemas.openxmlformats.org/officeDocument/2006/math">
                    <m:r>
                      <a:rPr lang="en-US" altLang="zh-CN" sz="2800">
                        <a:latin typeface="Cambria Math" panose="02040503050406030204" charset="0"/>
                        <a:cs typeface="+mn-ea"/>
                      </a:rPr>
                      <m:t>𝑾</m:t>
                    </m:r>
                  </m:oMath>
                </a14:m>
                <a:r>
                  <a:rPr lang="zh-CN" altLang="zh-CN" sz="2800" dirty="0">
                    <a:latin typeface="黑体" panose="02010609060101010101" pitchFamily="49" charset="-122"/>
                    <a:ea typeface="黑体" panose="02010609060101010101" pitchFamily="49" charset="-122"/>
                    <a:cs typeface="+mn-ea"/>
                  </a:rPr>
                  <a:t>为已知量，</a:t>
                </a:r>
                <a14:m>
                  <m:oMath xmlns:m="http://schemas.openxmlformats.org/officeDocument/2006/math">
                    <m:r>
                      <a:rPr lang="en-US" altLang="zh-CN" sz="2800" b="1" i="1">
                        <a:solidFill>
                          <a:schemeClr val="tx1"/>
                        </a:solidFill>
                        <a:latin typeface="Cambria Math" panose="02040503050406030204" charset="0"/>
                        <a:cs typeface="Cambria Math" panose="02040503050406030204" charset="0"/>
                      </a:rPr>
                      <m:t>𝜶</m:t>
                    </m:r>
                  </m:oMath>
                </a14:m>
                <a:r>
                  <a:rPr lang="zh-CN" altLang="zh-CN" sz="2800" dirty="0">
                    <a:latin typeface="黑体" panose="02010609060101010101" pitchFamily="49" charset="-122"/>
                    <a:ea typeface="黑体" panose="02010609060101010101" pitchFamily="49" charset="-122"/>
                    <a:cs typeface="+mn-ea"/>
                  </a:rPr>
                  <a:t>为待求量。稀疏表示学习目的就是在该方程组的所有多个解中求得最具稀疏性的组合系数矩阵</a:t>
                </a:r>
                <a14:m>
                  <m:oMath xmlns:m="http://schemas.openxmlformats.org/officeDocument/2006/math">
                    <m:r>
                      <a:rPr lang="en-US" altLang="zh-CN" sz="2800" b="1" i="1">
                        <a:solidFill>
                          <a:schemeClr val="tx1"/>
                        </a:solidFill>
                        <a:latin typeface="Cambria Math" panose="02040503050406030204" charset="0"/>
                        <a:cs typeface="Cambria Math" panose="02040503050406030204" charset="0"/>
                      </a:rPr>
                      <m:t>𝜶</m:t>
                    </m:r>
                  </m:oMath>
                </a14:m>
                <a:endParaRPr lang="en-US" altLang="zh-CN" sz="20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334"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稀疏表示学习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dirty="0">
                    <a:latin typeface="黑体" panose="02010609060101010101" pitchFamily="49" charset="-122"/>
                    <a:ea typeface="黑体" panose="02010609060101010101" pitchFamily="49" charset="-122"/>
                    <a:cs typeface="+mn-ea"/>
                  </a:rPr>
                  <a:t>矩阵的稀疏程度可通过定义适当的稀疏度量函数进行量化</a:t>
                </a:r>
                <a:r>
                  <a:rPr lang="zh-CN" altLang="zh-CN" sz="2800" dirty="0" smtClean="0">
                    <a:latin typeface="黑体" panose="02010609060101010101" pitchFamily="49" charset="-122"/>
                    <a:ea typeface="黑体" panose="02010609060101010101" pitchFamily="49" charset="-122"/>
                    <a:cs typeface="+mn-ea"/>
                  </a:rPr>
                  <a:t>表示</a:t>
                </a:r>
                <a:endParaRPr lang="en-US" altLang="zh-CN" sz="2800" dirty="0" smtClean="0">
                  <a:latin typeface="黑体" panose="02010609060101010101" pitchFamily="49" charset="-122"/>
                  <a:ea typeface="黑体" panose="02010609060101010101" pitchFamily="49" charset="-122"/>
                  <a:cs typeface="+mn-ea"/>
                </a:endParaRPr>
              </a:p>
              <a:p>
                <a14:m>
                  <m:oMath xmlns:m="http://schemas.openxmlformats.org/officeDocument/2006/math">
                    <m:sSub>
                      <m:sSubPr>
                        <m:ctrlPr>
                          <a:rPr lang="zh-CN" altLang="zh-CN" sz="2800" b="1" i="1">
                            <a:latin typeface="Cambria Math" panose="02040503050406030204"/>
                            <a:cs typeface="+mn-ea"/>
                          </a:rPr>
                        </m:ctrlPr>
                      </m:sSubPr>
                      <m:e>
                        <m:r>
                          <a:rPr lang="en-US" altLang="zh-CN" sz="2800" b="1" i="1">
                            <a:latin typeface="Cambria Math" panose="02040503050406030204" charset="0"/>
                            <a:cs typeface="+mn-ea"/>
                          </a:rPr>
                          <m:t>𝐋</m:t>
                        </m:r>
                      </m:e>
                      <m:sub>
                        <m:r>
                          <a:rPr lang="en-US" altLang="zh-CN" sz="2800" b="1" i="1">
                            <a:latin typeface="Cambria Math" panose="02040503050406030204" charset="0"/>
                            <a:cs typeface="+mn-ea"/>
                          </a:rPr>
                          <m:t>𝟎</m:t>
                        </m:r>
                      </m:sub>
                    </m:sSub>
                  </m:oMath>
                </a14:m>
                <a:r>
                  <a:rPr lang="zh-CN" altLang="zh-CN" sz="2800" b="1" dirty="0">
                    <a:latin typeface="黑体" panose="02010609060101010101" pitchFamily="49" charset="-122"/>
                    <a:ea typeface="黑体" panose="02010609060101010101" pitchFamily="49" charset="-122"/>
                    <a:cs typeface="+mn-ea"/>
                  </a:rPr>
                  <a:t>范数稀疏表示</a:t>
                </a:r>
                <a:r>
                  <a:rPr lang="zh-CN" altLang="zh-CN" sz="2800" b="1" dirty="0" smtClean="0">
                    <a:latin typeface="黑体" panose="02010609060101010101" pitchFamily="49" charset="-122"/>
                    <a:ea typeface="黑体" panose="02010609060101010101" pitchFamily="49" charset="-122"/>
                    <a:cs typeface="+mn-ea"/>
                  </a:rPr>
                  <a:t>模型</a:t>
                </a:r>
                <a:endParaRPr lang="en-US" altLang="zh-CN" sz="2800" b="1" dirty="0" smtClean="0">
                  <a:latin typeface="黑体" panose="02010609060101010101" pitchFamily="49" charset="-122"/>
                  <a:ea typeface="黑体" panose="02010609060101010101" pitchFamily="49" charset="-122"/>
                  <a:cs typeface="+mn-ea"/>
                </a:endParaRPr>
              </a:p>
              <a:p>
                <a:pPr lvl="1"/>
                <a:r>
                  <a:rPr lang="zh-CN" altLang="zh-CN" sz="2400" dirty="0">
                    <a:solidFill>
                      <a:schemeClr val="tx1"/>
                    </a:solidFill>
                    <a:latin typeface="黑体" panose="02010609060101010101" pitchFamily="49" charset="-122"/>
                    <a:ea typeface="黑体" panose="02010609060101010101" pitchFamily="49" charset="-122"/>
                    <a:cs typeface="+mn-ea"/>
                  </a:rPr>
                  <a:t>令</a:t>
                </a:r>
                <a14:m>
                  <m:oMath xmlns:m="http://schemas.openxmlformats.org/officeDocument/2006/math">
                    <m:r>
                      <a:rPr lang="en-US" altLang="zh-CN" sz="2400">
                        <a:solidFill>
                          <a:schemeClr val="tx1"/>
                        </a:solidFill>
                        <a:latin typeface="Cambria Math" panose="02040503050406030204" charset="0"/>
                        <a:cs typeface="+mn-ea"/>
                      </a:rPr>
                      <m:t>𝐽</m:t>
                    </m:r>
                    <m:d>
                      <m:dPr>
                        <m:ctrlPr>
                          <a:rPr lang="zh-CN" altLang="zh-CN" sz="2400" i="1">
                            <a:solidFill>
                              <a:schemeClr val="tx1"/>
                            </a:solidFill>
                            <a:latin typeface="Cambria Math" panose="02040503050406030204"/>
                            <a:cs typeface="+mn-ea"/>
                          </a:rPr>
                        </m:ctrlPr>
                      </m:dPr>
                      <m:e>
                        <m:r>
                          <a:rPr lang="en-US" altLang="zh-CN" sz="2400" b="1" i="1">
                            <a:solidFill>
                              <a:schemeClr val="tx1"/>
                            </a:solidFill>
                            <a:latin typeface="Cambria Math" panose="02040503050406030204" charset="0"/>
                            <a:cs typeface="Cambria Math" panose="02040503050406030204" charset="0"/>
                          </a:rPr>
                          <m:t>𝜶</m:t>
                        </m:r>
                      </m:e>
                    </m:d>
                  </m:oMath>
                </a14:m>
                <a:r>
                  <a:rPr lang="en-US" altLang="zh-CN" sz="2400" dirty="0">
                    <a:latin typeface="黑体" panose="02010609060101010101" pitchFamily="49" charset="-122"/>
                    <a:ea typeface="黑体" panose="02010609060101010101" pitchFamily="49" charset="-122"/>
                    <a:cs typeface="+mn-ea"/>
                  </a:rPr>
                  <a:t>=</a:t>
                </a:r>
                <a14:m>
                  <m:oMath xmlns:m="http://schemas.openxmlformats.org/officeDocument/2006/math">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0</m:t>
                        </m:r>
                      </m:sub>
                    </m:sSub>
                  </m:oMath>
                </a14:m>
                <a:r>
                  <a:rPr lang="zh-CN" altLang="en-US" sz="2400">
                    <a:solidFill>
                      <a:schemeClr val="tx1"/>
                    </a:solidFill>
                    <a:latin typeface="Cambria Math" panose="02040503050406030204" charset="0"/>
                    <a:cs typeface="+mn-ea"/>
                  </a:rPr>
                  <a:t>，</a:t>
                </a:r>
                <a:r>
                  <a:rPr lang="zh-CN" altLang="zh-CN" sz="2400" dirty="0">
                    <a:latin typeface="黑体" panose="02010609060101010101" pitchFamily="49" charset="-122"/>
                    <a:ea typeface="黑体" panose="02010609060101010101" pitchFamily="49" charset="-122"/>
                    <a:cs typeface="+mn-ea"/>
                  </a:rPr>
                  <a:t>稀疏表示学习优化表示为：</a:t>
                </a:r>
                <a:endParaRPr lang="zh-CN" altLang="zh-CN" sz="2400" dirty="0">
                  <a:latin typeface="黑体" panose="02010609060101010101" pitchFamily="49" charset="-122"/>
                  <a:ea typeface="黑体" panose="02010609060101010101" pitchFamily="49" charset="-122"/>
                  <a:cs typeface="+mn-ea"/>
                </a:endParaRPr>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sz="2400" i="1">
                              <a:solidFill>
                                <a:schemeClr val="tx1"/>
                              </a:solidFill>
                              <a:latin typeface="Cambria Math" panose="02040503050406030204"/>
                              <a:cs typeface="+mn-ea"/>
                            </a:rPr>
                          </m:ctrlPr>
                        </m:sSubPr>
                        <m:e>
                          <m:r>
                            <m:rPr>
                              <m:sty m:val="p"/>
                            </m:rPr>
                            <a:rPr lang="en-US" altLang="zh-CN" sz="2400">
                              <a:solidFill>
                                <a:schemeClr val="tx1"/>
                              </a:solidFill>
                              <a:latin typeface="Cambria Math" panose="02040503050406030204" charset="0"/>
                              <a:cs typeface="+mn-ea"/>
                            </a:rPr>
                            <m:t>arg</m:t>
                          </m:r>
                        </m:e>
                        <m:sub>
                          <m:r>
                            <a:rPr lang="en-US" altLang="zh-CN" sz="2400">
                              <a:solidFill>
                                <a:schemeClr val="tx1"/>
                              </a:solidFill>
                              <a:latin typeface="Cambria Math" panose="02040503050406030204" charset="0"/>
                              <a:cs typeface="+mn-ea"/>
                            </a:rPr>
                            <m:t>𝜽</m:t>
                          </m:r>
                        </m:sub>
                      </m:sSub>
                      <m:r>
                        <m:rPr>
                          <m:sty m:val="p"/>
                        </m:rPr>
                        <a:rPr lang="en-US" altLang="zh-CN" sz="2400">
                          <a:solidFill>
                            <a:schemeClr val="tx1"/>
                          </a:solidFill>
                          <a:latin typeface="Cambria Math" panose="02040503050406030204" charset="0"/>
                          <a:cs typeface="+mn-ea"/>
                        </a:rPr>
                        <m:t>min</m:t>
                      </m:r>
                      <m:sSubSup>
                        <m:sSubSupPr>
                          <m:ctrlPr>
                            <a:rPr lang="zh-CN" altLang="zh-CN" sz="2400" i="1">
                              <a:solidFill>
                                <a:schemeClr val="tx1"/>
                              </a:solidFill>
                              <a:latin typeface="Cambria Math" panose="02040503050406030204"/>
                              <a:cs typeface="+mn-ea"/>
                            </a:rPr>
                          </m:ctrlPr>
                        </m:sSubSupPr>
                        <m:e>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𝑿</m:t>
                          </m:r>
                          <m:r>
                            <a:rPr lang="zh-CN" altLang="en-US"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𝑾</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𝐹</m:t>
                          </m:r>
                        </m:sub>
                        <m:sup>
                          <m:r>
                            <a:rPr lang="en-US" altLang="zh-CN" sz="2400">
                              <a:solidFill>
                                <a:schemeClr val="tx1"/>
                              </a:solidFill>
                              <a:latin typeface="Cambria Math" panose="02040503050406030204" charset="0"/>
                              <a:cs typeface="+mn-ea"/>
                            </a:rPr>
                            <m:t>2</m:t>
                          </m:r>
                        </m:sup>
                      </m:sSubSup>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𝜆</m:t>
                      </m:r>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0</m:t>
                          </m:r>
                        </m:sub>
                      </m:sSub>
                    </m:oMath>
                  </m:oMathPara>
                </a14:m>
                <a:endParaRPr lang="en-US" altLang="zh-CN" sz="2400">
                  <a:solidFill>
                    <a:schemeClr val="tx1"/>
                  </a:solidFill>
                  <a:latin typeface="Cambria Math" panose="02040503050406030204" charset="0"/>
                  <a:cs typeface="+mn-ea"/>
                </a:endParaRPr>
              </a:p>
              <a:p>
                <a:pPr marL="457200" lvl="1" indent="-457200" algn="l">
                  <a:buClrTx/>
                  <a:buSzTx/>
                  <a:buFont typeface="Arial" panose="020B0604020202020204" pitchFamily="34" charset="0"/>
                  <a:buChar char="•"/>
                </a:pPr>
                <a14:m>
                  <m:oMath xmlns:m="http://schemas.openxmlformats.org/officeDocument/2006/math">
                    <m:sSub>
                      <m:sSubPr>
                        <m:ctrlPr>
                          <a:rPr lang="zh-CN" altLang="zh-CN" sz="2800" b="1" dirty="0">
                            <a:latin typeface="黑体" panose="02010609060101010101" pitchFamily="49" charset="-122"/>
                            <a:ea typeface="黑体" panose="02010609060101010101" pitchFamily="49" charset="-122"/>
                            <a:cs typeface="+mn-ea"/>
                          </a:rPr>
                        </m:ctrlPr>
                      </m:sSubPr>
                      <m:e>
                        <m:r>
                          <a:rPr lang="zh-CN" altLang="zh-CN" sz="2800" b="1" dirty="0">
                            <a:latin typeface="黑体" panose="02010609060101010101" pitchFamily="49" charset="-122"/>
                            <a:ea typeface="黑体" panose="02010609060101010101" pitchFamily="49" charset="-122"/>
                            <a:cs typeface="+mn-ea"/>
                          </a:rPr>
                          <m:t>𝐋</m:t>
                        </m:r>
                      </m:e>
                      <m:sub>
                        <m:r>
                          <a:rPr lang="zh-CN" altLang="zh-CN" sz="2800" b="1" dirty="0">
                            <a:latin typeface="黑体" panose="02010609060101010101" pitchFamily="49" charset="-122"/>
                            <a:ea typeface="黑体" panose="02010609060101010101" pitchFamily="49" charset="-122"/>
                            <a:cs typeface="+mn-ea"/>
                          </a:rPr>
                          <m:t>𝟏</m:t>
                        </m:r>
                      </m:sub>
                    </m:sSub>
                  </m:oMath>
                </a14:m>
                <a:r>
                  <a:rPr lang="zh-CN" altLang="zh-CN" sz="2800" b="1" dirty="0">
                    <a:latin typeface="黑体" panose="02010609060101010101" pitchFamily="49" charset="-122"/>
                    <a:ea typeface="黑体" panose="02010609060101010101" pitchFamily="49" charset="-122"/>
                    <a:cs typeface="+mn-ea"/>
                    <a:sym typeface="+mn-ea"/>
                  </a:rPr>
                  <a:t>范数稀疏表示模型：</a:t>
                </a:r>
                <a:endParaRPr lang="zh-CN" altLang="zh-CN" sz="2800" b="1" dirty="0">
                  <a:solidFill>
                    <a:schemeClr val="tx1"/>
                  </a:solidFill>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sym typeface="+mn-ea"/>
                  </a:rPr>
                  <a:t>令</a:t>
                </a:r>
                <a14:m>
                  <m:oMath xmlns:m="http://schemas.openxmlformats.org/officeDocument/2006/math">
                    <m:r>
                      <a:rPr lang="en-US" altLang="zh-CN" sz="2400">
                        <a:solidFill>
                          <a:schemeClr val="tx1"/>
                        </a:solidFill>
                        <a:latin typeface="Cambria Math" panose="02040503050406030204" charset="0"/>
                        <a:cs typeface="+mn-ea"/>
                      </a:rPr>
                      <m:t>𝐽</m:t>
                    </m:r>
                    <m:d>
                      <m:dPr>
                        <m:ctrlPr>
                          <a:rPr lang="zh-CN" altLang="zh-CN" sz="2400" i="1">
                            <a:solidFill>
                              <a:schemeClr val="tx1"/>
                            </a:solidFill>
                            <a:latin typeface="Cambria Math" panose="02040503050406030204"/>
                            <a:cs typeface="+mn-ea"/>
                          </a:rPr>
                        </m:ctrlPr>
                      </m:dPr>
                      <m:e>
                        <m:r>
                          <a:rPr lang="en-US" altLang="zh-CN" sz="2400" b="1" i="1">
                            <a:solidFill>
                              <a:schemeClr val="tx1"/>
                            </a:solidFill>
                            <a:latin typeface="Cambria Math" panose="02040503050406030204" charset="0"/>
                            <a:cs typeface="Cambria Math" panose="02040503050406030204" charset="0"/>
                          </a:rPr>
                          <m:t>𝜶</m:t>
                        </m:r>
                      </m:e>
                    </m:d>
                    <m:r>
                      <a:rPr lang="en-US" altLang="zh-CN" sz="2400" dirty="0">
                        <a:latin typeface="黑体" panose="02010609060101010101" pitchFamily="49" charset="-122"/>
                        <a:ea typeface="黑体" panose="02010609060101010101" pitchFamily="49" charset="-122"/>
                        <a:cs typeface="+mn-ea"/>
                        <a:sym typeface="+mn-ea"/>
                      </a:rPr>
                      <m:t>=</m:t>
                    </m:r>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1</m:t>
                        </m:r>
                      </m:sub>
                    </m:sSub>
                  </m:oMath>
                </a14:m>
                <a:r>
                  <a:rPr lang="zh-CN" altLang="en-US" sz="2400">
                    <a:latin typeface="Cambria Math" panose="02040503050406030204" charset="0"/>
                    <a:cs typeface="+mn-ea"/>
                    <a:sym typeface="+mn-ea"/>
                  </a:rPr>
                  <a:t>，</a:t>
                </a:r>
                <a:r>
                  <a:rPr lang="zh-CN" altLang="zh-CN" sz="2400" dirty="0">
                    <a:latin typeface="黑体" panose="02010609060101010101" pitchFamily="49" charset="-122"/>
                    <a:ea typeface="黑体" panose="02010609060101010101" pitchFamily="49" charset="-122"/>
                    <a:cs typeface="+mn-ea"/>
                    <a:sym typeface="+mn-ea"/>
                  </a:rPr>
                  <a:t>即有：</a:t>
                </a:r>
                <a14:m>
                  <m:oMath xmlns:m="http://schemas.openxmlformats.org/officeDocument/2006/math">
                    <m:sSub>
                      <m:sSubPr>
                        <m:ctrlPr>
                          <a:rPr lang="zh-CN" altLang="zh-CN" sz="2400" i="1">
                            <a:solidFill>
                              <a:schemeClr val="tx1"/>
                            </a:solidFill>
                            <a:latin typeface="Cambria Math" panose="02040503050406030204"/>
                            <a:cs typeface="+mn-ea"/>
                          </a:rPr>
                        </m:ctrlPr>
                      </m:sSubPr>
                      <m:e>
                        <m:r>
                          <m:rPr>
                            <m:sty m:val="p"/>
                          </m:rPr>
                          <a:rPr lang="en-US" altLang="zh-CN" sz="2400">
                            <a:solidFill>
                              <a:schemeClr val="tx1"/>
                            </a:solidFill>
                            <a:latin typeface="Cambria Math" panose="02040503050406030204" charset="0"/>
                            <a:cs typeface="+mn-ea"/>
                          </a:rPr>
                          <m:t>arg</m:t>
                        </m:r>
                      </m:e>
                      <m:sub>
                        <m:r>
                          <a:rPr lang="en-US" altLang="zh-CN" sz="2400" b="1" i="1">
                            <a:solidFill>
                              <a:schemeClr val="tx1"/>
                            </a:solidFill>
                            <a:latin typeface="Cambria Math" panose="02040503050406030204" charset="0"/>
                            <a:cs typeface="Cambria Math" panose="02040503050406030204" charset="0"/>
                          </a:rPr>
                          <m:t>𝜶</m:t>
                        </m:r>
                      </m:sub>
                    </m:sSub>
                    <m:r>
                      <m:rPr>
                        <m:sty m:val="p"/>
                      </m:rPr>
                      <a:rPr lang="en-US" altLang="zh-CN" sz="2400">
                        <a:solidFill>
                          <a:schemeClr val="tx1"/>
                        </a:solidFill>
                        <a:latin typeface="Cambria Math" panose="02040503050406030204" charset="0"/>
                        <a:cs typeface="+mn-ea"/>
                      </a:rPr>
                      <m:t>min</m:t>
                    </m:r>
                    <m:sSubSup>
                      <m:sSubSupPr>
                        <m:ctrlPr>
                          <a:rPr lang="zh-CN" altLang="zh-CN" sz="2400" i="1">
                            <a:solidFill>
                              <a:schemeClr val="tx1"/>
                            </a:solidFill>
                            <a:latin typeface="Cambria Math" panose="02040503050406030204"/>
                            <a:cs typeface="+mn-ea"/>
                          </a:rPr>
                        </m:ctrlPr>
                      </m:sSubSupPr>
                      <m:e>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𝑿</m:t>
                        </m:r>
                        <m:r>
                          <a:rPr lang="zh-CN" altLang="en-US"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𝑾</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𝐹</m:t>
                        </m:r>
                      </m:sub>
                      <m:sup>
                        <m:r>
                          <a:rPr lang="en-US" altLang="zh-CN" sz="2400">
                            <a:solidFill>
                              <a:schemeClr val="tx1"/>
                            </a:solidFill>
                            <a:latin typeface="Cambria Math" panose="02040503050406030204" charset="0"/>
                            <a:cs typeface="+mn-ea"/>
                          </a:rPr>
                          <m:t>2</m:t>
                        </m:r>
                      </m:sup>
                    </m:sSubSup>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𝜆</m:t>
                    </m:r>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1</m:t>
                        </m:r>
                      </m:sub>
                    </m:sSub>
                  </m:oMath>
                </a14:m>
                <a:endParaRPr lang="en-US" altLang="zh-CN" sz="2400">
                  <a:solidFill>
                    <a:schemeClr val="tx1"/>
                  </a:solidFill>
                  <a:latin typeface="Cambria Math" panose="02040503050406030204" charset="0"/>
                  <a:cs typeface="+mn-ea"/>
                </a:endParaRPr>
              </a:p>
              <a:p>
                <a:pPr marL="0" indent="0"/>
                <a14:m>
                  <m:oMath xmlns:m="http://schemas.openxmlformats.org/officeDocument/2006/math">
                    <m:r>
                      <a:rPr lang="en-US" altLang="zh-CN" sz="2800" b="1" dirty="0">
                        <a:latin typeface="黑体" panose="02010609060101010101" pitchFamily="49" charset="-122"/>
                        <a:ea typeface="黑体" panose="02010609060101010101" pitchFamily="49" charset="-122"/>
                        <a:cs typeface="+mn-ea"/>
                      </a:rPr>
                      <m:t>  </m:t>
                    </m:r>
                    <m:sSub>
                      <m:sSubPr>
                        <m:ctrlPr>
                          <a:rPr lang="zh-CN" altLang="zh-CN" sz="2800" b="1" dirty="0">
                            <a:latin typeface="黑体" panose="02010609060101010101" pitchFamily="49" charset="-122"/>
                            <a:ea typeface="黑体" panose="02010609060101010101" pitchFamily="49" charset="-122"/>
                            <a:cs typeface="+mn-ea"/>
                          </a:rPr>
                        </m:ctrlPr>
                      </m:sSubPr>
                      <m:e>
                        <m:r>
                          <a:rPr lang="zh-CN" altLang="zh-CN" sz="2800" b="1" dirty="0">
                            <a:latin typeface="黑体" panose="02010609060101010101" pitchFamily="49" charset="-122"/>
                            <a:ea typeface="黑体" panose="02010609060101010101" pitchFamily="49" charset="-122"/>
                            <a:cs typeface="+mn-ea"/>
                          </a:rPr>
                          <m:t>𝐋</m:t>
                        </m:r>
                      </m:e>
                      <m:sub>
                        <m:r>
                          <a:rPr lang="zh-CN" altLang="zh-CN" sz="2800" b="1" dirty="0">
                            <a:latin typeface="黑体" panose="02010609060101010101" pitchFamily="49" charset="-122"/>
                            <a:ea typeface="黑体" panose="02010609060101010101" pitchFamily="49" charset="-122"/>
                            <a:cs typeface="+mn-ea"/>
                          </a:rPr>
                          <m:t>𝐩</m:t>
                        </m:r>
                      </m:sub>
                    </m:sSub>
                  </m:oMath>
                </a14:m>
                <a:r>
                  <a:rPr lang="zh-CN" altLang="zh-CN" sz="2800" b="1" dirty="0">
                    <a:latin typeface="黑体" panose="02010609060101010101" pitchFamily="49" charset="-122"/>
                    <a:ea typeface="黑体" panose="02010609060101010101" pitchFamily="49" charset="-122"/>
                    <a:cs typeface="+mn-ea"/>
                    <a:sym typeface="+mn-ea"/>
                  </a:rPr>
                  <a:t>范数稀疏表示模型：</a:t>
                </a:r>
                <a:endParaRPr lang="zh-CN" altLang="zh-CN" sz="2400" b="1" dirty="0">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𝑨</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𝑝</m:t>
                          </m:r>
                        </m:sub>
                      </m:sSub>
                      <m:r>
                        <a:rPr lang="en-US" altLang="zh-CN" sz="2400">
                          <a:solidFill>
                            <a:schemeClr val="tx1"/>
                          </a:solidFill>
                          <a:latin typeface="Cambria Math" panose="02040503050406030204" charset="0"/>
                          <a:cs typeface="+mn-ea"/>
                        </a:rPr>
                        <m:t>=</m:t>
                      </m:r>
                      <m:sSup>
                        <m:sSupPr>
                          <m:ctrlPr>
                            <a:rPr lang="zh-CN" altLang="zh-CN" sz="2400" i="1">
                              <a:solidFill>
                                <a:schemeClr val="tx1"/>
                              </a:solidFill>
                              <a:latin typeface="Cambria Math" panose="02040503050406030204"/>
                              <a:cs typeface="+mn-ea"/>
                            </a:rPr>
                          </m:ctrlPr>
                        </m:sSupPr>
                        <m:e>
                          <m:r>
                            <a:rPr lang="en-US" altLang="zh-CN" sz="2400">
                              <a:solidFill>
                                <a:schemeClr val="tx1"/>
                              </a:solidFill>
                              <a:latin typeface="Cambria Math" panose="02040503050406030204" charset="0"/>
                              <a:cs typeface="+mn-ea"/>
                            </a:rPr>
                            <m:t>(</m:t>
                          </m:r>
                          <m:nary>
                            <m:naryPr>
                              <m:chr m:val="∑"/>
                              <m:limLoc m:val="undOvr"/>
                              <m:supHide m:val="on"/>
                              <m:ctrlPr>
                                <a:rPr lang="zh-CN" altLang="zh-CN" sz="2400" i="1">
                                  <a:solidFill>
                                    <a:schemeClr val="tx1"/>
                                  </a:solidFill>
                                  <a:latin typeface="Cambria Math" panose="02040503050406030204"/>
                                  <a:cs typeface="+mn-ea"/>
                                </a:rPr>
                              </m:ctrlPr>
                            </m:naryPr>
                            <m:sub>
                              <m:r>
                                <a:rPr lang="en-US" altLang="zh-CN" sz="2400">
                                  <a:solidFill>
                                    <a:schemeClr val="tx1"/>
                                  </a:solidFill>
                                  <a:latin typeface="Cambria Math" panose="02040503050406030204" charset="0"/>
                                  <a:cs typeface="+mn-ea"/>
                                </a:rPr>
                                <m:t>𝑖</m:t>
                              </m:r>
                            </m:sub>
                            <m:sup/>
                            <m:e>
                              <m:nary>
                                <m:naryPr>
                                  <m:chr m:val="∑"/>
                                  <m:limLoc m:val="undOvr"/>
                                  <m:supHide m:val="on"/>
                                  <m:ctrlPr>
                                    <a:rPr lang="zh-CN" altLang="zh-CN" sz="2400" i="1">
                                      <a:solidFill>
                                        <a:schemeClr val="tx1"/>
                                      </a:solidFill>
                                      <a:latin typeface="Cambria Math" panose="02040503050406030204"/>
                                      <a:cs typeface="+mn-ea"/>
                                    </a:rPr>
                                  </m:ctrlPr>
                                </m:naryPr>
                                <m:sub>
                                  <m:r>
                                    <a:rPr lang="en-US" altLang="zh-CN" sz="2400">
                                      <a:solidFill>
                                        <a:schemeClr val="tx1"/>
                                      </a:solidFill>
                                      <a:latin typeface="Cambria Math" panose="02040503050406030204" charset="0"/>
                                      <a:cs typeface="+mn-ea"/>
                                    </a:rPr>
                                    <m:t>𝑗</m:t>
                                  </m:r>
                                </m:sub>
                                <m:sup/>
                                <m:e>
                                  <m:sSup>
                                    <m:sSupPr>
                                      <m:ctrlPr>
                                        <a:rPr lang="zh-CN" altLang="zh-CN" sz="2400" i="1">
                                          <a:solidFill>
                                            <a:schemeClr val="tx1"/>
                                          </a:solidFill>
                                          <a:latin typeface="Cambria Math" panose="02040503050406030204"/>
                                          <a:cs typeface="+mn-ea"/>
                                        </a:rPr>
                                      </m:ctrlPr>
                                    </m:sSupPr>
                                    <m:e>
                                      <m:r>
                                        <a:rPr lang="en-US" altLang="zh-CN" sz="2400">
                                          <a:solidFill>
                                            <a:schemeClr val="tx1"/>
                                          </a:solidFill>
                                          <a:latin typeface="Cambria Math" panose="02040503050406030204" charset="0"/>
                                          <a:cs typeface="+mn-ea"/>
                                        </a:rPr>
                                        <m:t>|</m:t>
                                      </m:r>
                                      <m:sSub>
                                        <m:sSubPr>
                                          <m:ctrlPr>
                                            <a:rPr lang="zh-CN" altLang="zh-CN" sz="2400" i="1">
                                              <a:solidFill>
                                                <a:schemeClr val="tx1"/>
                                              </a:solidFill>
                                              <a:latin typeface="Cambria Math" panose="02040503050406030204"/>
                                              <a:cs typeface="+mn-ea"/>
                                            </a:rPr>
                                          </m:ctrlPr>
                                        </m:sSubPr>
                                        <m:e>
                                          <m:r>
                                            <a:rPr lang="en-US" altLang="zh-CN" sz="2400" i="1">
                                              <a:solidFill>
                                                <a:schemeClr val="tx1"/>
                                              </a:solidFill>
                                              <a:latin typeface="Cambria Math" panose="02040503050406030204" charset="0"/>
                                              <a:cs typeface="Cambria Math" panose="02040503050406030204" charset="0"/>
                                            </a:rPr>
                                            <m:t>𝑎</m:t>
                                          </m:r>
                                        </m:e>
                                        <m:sub>
                                          <m:r>
                                            <a:rPr lang="en-US" altLang="zh-CN" sz="2400">
                                              <a:solidFill>
                                                <a:schemeClr val="tx1"/>
                                              </a:solidFill>
                                              <a:latin typeface="Cambria Math" panose="02040503050406030204" charset="0"/>
                                              <a:cs typeface="+mn-ea"/>
                                            </a:rPr>
                                            <m:t>𝑖𝑗</m:t>
                                          </m:r>
                                        </m:sub>
                                      </m:sSub>
                                      <m:r>
                                        <a:rPr lang="en-US" altLang="zh-CN" sz="2400">
                                          <a:solidFill>
                                            <a:schemeClr val="tx1"/>
                                          </a:solidFill>
                                          <a:latin typeface="Cambria Math" panose="02040503050406030204" charset="0"/>
                                          <a:cs typeface="+mn-ea"/>
                                        </a:rPr>
                                        <m:t>|</m:t>
                                      </m:r>
                                    </m:e>
                                    <m:sup>
                                      <m:r>
                                        <a:rPr lang="en-US" altLang="zh-CN" sz="2400">
                                          <a:solidFill>
                                            <a:schemeClr val="tx1"/>
                                          </a:solidFill>
                                          <a:latin typeface="Cambria Math" panose="02040503050406030204" charset="0"/>
                                          <a:cs typeface="+mn-ea"/>
                                        </a:rPr>
                                        <m:t>𝑝</m:t>
                                      </m:r>
                                    </m:sup>
                                  </m:sSup>
                                </m:e>
                              </m:nary>
                            </m:e>
                          </m:nary>
                          <m:r>
                            <a:rPr lang="en-US" altLang="zh-CN" sz="2400">
                              <a:solidFill>
                                <a:schemeClr val="tx1"/>
                              </a:solidFill>
                              <a:latin typeface="Cambria Math" panose="02040503050406030204" charset="0"/>
                              <a:cs typeface="+mn-ea"/>
                            </a:rPr>
                            <m:t>)</m:t>
                          </m:r>
                        </m:e>
                        <m:sup>
                          <m:r>
                            <a:rPr lang="en-US" altLang="zh-CN" sz="2400">
                              <a:solidFill>
                                <a:schemeClr val="tx1"/>
                              </a:solidFill>
                              <a:latin typeface="Cambria Math" panose="02040503050406030204" charset="0"/>
                              <a:cs typeface="+mn-ea"/>
                            </a:rPr>
                            <m:t>1</m:t>
                          </m:r>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𝑝</m:t>
                          </m:r>
                        </m:sup>
                      </m:sSup>
                    </m:oMath>
                  </m:oMathPara>
                </a14:m>
                <a:endParaRPr lang="en-US" altLang="zh-CN" sz="2400" dirty="0">
                  <a:solidFill>
                    <a:schemeClr val="tx1"/>
                  </a:solidFill>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sym typeface="+mn-ea"/>
                  </a:rPr>
                  <a:t>优化求解问题可表示为如下</a:t>
                </a:r>
                <a:r>
                  <a:rPr lang="zh-CN" altLang="zh-CN" sz="2400" dirty="0" smtClean="0">
                    <a:latin typeface="黑体" panose="02010609060101010101" pitchFamily="49" charset="-122"/>
                    <a:ea typeface="黑体" panose="02010609060101010101" pitchFamily="49" charset="-122"/>
                    <a:cs typeface="+mn-ea"/>
                    <a:sym typeface="+mn-ea"/>
                  </a:rPr>
                  <a:t>形式</a:t>
                </a:r>
                <a:endParaRPr lang="en-US" altLang="zh-CN" sz="2400" dirty="0" smtClean="0">
                  <a:solidFill>
                    <a:schemeClr val="tx1"/>
                  </a:solidFill>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solidFill>
                                <a:schemeClr val="tx1"/>
                              </a:solidFill>
                              <a:latin typeface="Cambria Math" panose="02040503050406030204"/>
                              <a:cs typeface="+mn-ea"/>
                            </a:rPr>
                          </m:ctrlPr>
                        </m:sSubPr>
                        <m:e>
                          <m:r>
                            <m:rPr>
                              <m:sty m:val="p"/>
                            </m:rPr>
                            <a:rPr lang="en-US" altLang="zh-CN" sz="2400">
                              <a:solidFill>
                                <a:schemeClr val="tx1"/>
                              </a:solidFill>
                              <a:latin typeface="Cambria Math" panose="02040503050406030204" charset="0"/>
                              <a:cs typeface="+mn-ea"/>
                            </a:rPr>
                            <m:t>arg</m:t>
                          </m:r>
                        </m:e>
                        <m:sub>
                          <m:r>
                            <a:rPr lang="en-US" altLang="zh-CN" sz="2400">
                              <a:solidFill>
                                <a:schemeClr val="tx1"/>
                              </a:solidFill>
                              <a:latin typeface="Cambria Math" panose="02040503050406030204" charset="0"/>
                              <a:cs typeface="+mn-ea"/>
                            </a:rPr>
                            <m:t>𝜽</m:t>
                          </m:r>
                        </m:sub>
                      </m:sSub>
                      <m:r>
                        <m:rPr>
                          <m:sty m:val="p"/>
                        </m:rPr>
                        <a:rPr lang="en-US" altLang="zh-CN" sz="2400">
                          <a:solidFill>
                            <a:schemeClr val="tx1"/>
                          </a:solidFill>
                          <a:latin typeface="Cambria Math" panose="02040503050406030204" charset="0"/>
                          <a:cs typeface="+mn-ea"/>
                        </a:rPr>
                        <m:t>min</m:t>
                      </m:r>
                      <m:sSubSup>
                        <m:sSubSupPr>
                          <m:ctrlPr>
                            <a:rPr lang="zh-CN" altLang="zh-CN" sz="2400" i="1">
                              <a:solidFill>
                                <a:schemeClr val="tx1"/>
                              </a:solidFill>
                              <a:latin typeface="Cambria Math" panose="02040503050406030204"/>
                              <a:cs typeface="+mn-ea"/>
                            </a:rPr>
                          </m:ctrlPr>
                        </m:sSubSupPr>
                        <m:e>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𝑿</m:t>
                          </m:r>
                          <m:r>
                            <a:rPr lang="zh-CN" altLang="en-US"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𝑾</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𝐹</m:t>
                          </m:r>
                        </m:sub>
                        <m:sup>
                          <m:r>
                            <a:rPr lang="en-US" altLang="zh-CN" sz="2400">
                              <a:solidFill>
                                <a:schemeClr val="tx1"/>
                              </a:solidFill>
                              <a:latin typeface="Cambria Math" panose="02040503050406030204" charset="0"/>
                              <a:cs typeface="+mn-ea"/>
                            </a:rPr>
                            <m:t>2</m:t>
                          </m:r>
                        </m:sup>
                      </m:sSubSup>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𝜆</m:t>
                      </m:r>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𝑝</m:t>
                          </m:r>
                        </m:sub>
                      </m:sSub>
                    </m:oMath>
                  </m:oMathPara>
                </a14:m>
                <a:endParaRPr lang="en-US" altLang="zh-CN" sz="2400" dirty="0">
                  <a:solidFill>
                    <a:schemeClr val="tx1"/>
                  </a:solidFill>
                  <a:latin typeface="Cambria Math" panose="02040503050406030204" charset="0"/>
                  <a:ea typeface="黑体" panose="02010609060101010101" pitchFamily="49" charset="-122"/>
                  <a:cs typeface="Cambria Math" panose="02040503050406030204" charset="0"/>
                </a:endParaRPr>
              </a:p>
              <a:p>
                <a:pPr marL="457200" lvl="1" indent="0">
                  <a:buNone/>
                </a:pPr>
                <a:endParaRPr lang="en-US" altLang="zh-CN" sz="2400" dirty="0">
                  <a:solidFill>
                    <a:schemeClr val="tx1"/>
                  </a:solidFill>
                  <a:latin typeface="Cambria Math" panose="02040503050406030204" charset="0"/>
                  <a:cs typeface="Cambria Math" panose="02040503050406030204" charset="0"/>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1269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稀疏表示学习</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cs typeface="+mn-ea"/>
              </a:rPr>
              <a:t>匹配追踪</a:t>
            </a:r>
            <a:r>
              <a:rPr lang="zh-CN" altLang="en-US" sz="2800" b="1" dirty="0" smtClean="0">
                <a:latin typeface="黑体" panose="02010609060101010101" pitchFamily="49" charset="-122"/>
                <a:ea typeface="黑体" panose="02010609060101010101" pitchFamily="49" charset="-122"/>
                <a:cs typeface="+mn-ea"/>
              </a:rPr>
              <a:t>算法</a:t>
            </a:r>
            <a:endParaRPr lang="en-US" altLang="zh-CN" sz="2800" b="1" dirty="0" smtClean="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对于上述几种稀疏表示模型，每种模型都有相应的求解算法</a:t>
            </a:r>
            <a:r>
              <a:rPr lang="zh-CN" altLang="en-US" sz="2400" dirty="0">
                <a:latin typeface="黑体" panose="02010609060101010101" pitchFamily="49" charset="-122"/>
                <a:ea typeface="黑体" panose="02010609060101010101" pitchFamily="49" charset="-122"/>
                <a:cs typeface="+mn-ea"/>
              </a:rPr>
              <a:t>，</a:t>
            </a:r>
            <a:r>
              <a:rPr lang="zh-CN" altLang="zh-CN" sz="2400" dirty="0">
                <a:latin typeface="黑体" panose="02010609060101010101" pitchFamily="49" charset="-122"/>
                <a:ea typeface="黑体" panose="02010609060101010101" pitchFamily="49" charset="-122"/>
                <a:cs typeface="+mn-ea"/>
              </a:rPr>
              <a:t>可用贪婪算法搜索次优解的方法求解上述所有形式的优化问题</a:t>
            </a:r>
            <a:r>
              <a:rPr lang="zh-CN" altLang="en-US" sz="2400" dirty="0">
                <a:latin typeface="黑体" panose="02010609060101010101" pitchFamily="49" charset="-122"/>
                <a:ea typeface="黑体" panose="02010609060101010101" pitchFamily="49" charset="-122"/>
                <a:cs typeface="+mn-ea"/>
              </a:rPr>
              <a:t>，</a:t>
            </a:r>
            <a:r>
              <a:rPr lang="zh-CN" altLang="zh-CN" sz="2400" dirty="0">
                <a:solidFill>
                  <a:schemeClr val="tx1"/>
                </a:solidFill>
                <a:latin typeface="黑体" panose="02010609060101010101" pitchFamily="49" charset="-122"/>
                <a:ea typeface="黑体" panose="02010609060101010101" pitchFamily="49" charset="-122"/>
                <a:cs typeface="+mn-ea"/>
              </a:rPr>
              <a:t>匹配追踪算法</a:t>
            </a:r>
            <a:r>
              <a:rPr lang="zh-CN" altLang="zh-CN" sz="2400" dirty="0">
                <a:latin typeface="黑体" panose="02010609060101010101" pitchFamily="49" charset="-122"/>
                <a:ea typeface="黑体" panose="02010609060101010101" pitchFamily="49" charset="-122"/>
                <a:cs typeface="+mn-ea"/>
              </a:rPr>
              <a:t>是稀疏表示学习中一种常用</a:t>
            </a:r>
            <a:r>
              <a:rPr lang="zh-CN" altLang="zh-CN" sz="2400" dirty="0" smtClean="0">
                <a:latin typeface="黑体" panose="02010609060101010101" pitchFamily="49" charset="-122"/>
                <a:ea typeface="黑体" panose="02010609060101010101" pitchFamily="49" charset="-122"/>
                <a:cs typeface="+mn-ea"/>
              </a:rPr>
              <a:t>算法</a:t>
            </a:r>
            <a:endParaRPr lang="en-US" altLang="zh-CN" sz="2400" dirty="0" smtClean="0">
              <a:latin typeface="黑体" panose="02010609060101010101" pitchFamily="49" charset="-122"/>
              <a:ea typeface="黑体" panose="02010609060101010101" pitchFamily="49" charset="-122"/>
              <a:cs typeface="+mn-ea"/>
            </a:endParaRPr>
          </a:p>
          <a:p>
            <a:pPr lvl="1"/>
            <a:r>
              <a:rPr lang="zh-CN" altLang="zh-CN" sz="2400" dirty="0">
                <a:solidFill>
                  <a:schemeClr val="tx1"/>
                </a:solidFill>
                <a:latin typeface="黑体" panose="02010609060101010101" pitchFamily="49" charset="-122"/>
                <a:ea typeface="黑体" panose="02010609060101010101" pitchFamily="49" charset="-122"/>
                <a:cs typeface="+mn-ea"/>
              </a:rPr>
              <a:t>匹配追踪算法的基本思想</a:t>
            </a:r>
            <a:r>
              <a:rPr lang="zh-CN" altLang="en-US" sz="2400" dirty="0">
                <a:latin typeface="黑体" panose="02010609060101010101" pitchFamily="49" charset="-122"/>
                <a:ea typeface="黑体" panose="02010609060101010101" pitchFamily="49" charset="-122"/>
                <a:cs typeface="+mn-ea"/>
              </a:rPr>
              <a:t>：</a:t>
            </a:r>
            <a:r>
              <a:rPr lang="zh-CN" altLang="zh-CN" sz="2400" dirty="0">
                <a:latin typeface="黑体" panose="02010609060101010101" pitchFamily="49" charset="-122"/>
                <a:ea typeface="黑体" panose="02010609060101010101" pitchFamily="49" charset="-122"/>
                <a:cs typeface="+mn-ea"/>
              </a:rPr>
              <a:t>通过减小残差的方式逐步逼近原数据。对于确定的字典矩阵，对样本数据进行线性映射的像空间结构是已知的，此时为求得对应的组合系数矩阵，通过不断减小原始样本向量与其像之间的残差</a:t>
            </a:r>
            <a:r>
              <a:rPr lang="zh-CN" altLang="zh-CN" sz="2400" dirty="0" smtClean="0">
                <a:latin typeface="黑体" panose="02010609060101010101" pitchFamily="49" charset="-122"/>
                <a:ea typeface="黑体" panose="02010609060101010101" pitchFamily="49" charset="-122"/>
                <a:cs typeface="+mn-ea"/>
              </a:rPr>
              <a:t>实现</a:t>
            </a:r>
            <a:endParaRPr lang="zh-CN" altLang="zh-CN" sz="2400" dirty="0" smtClean="0">
              <a:latin typeface="黑体" panose="02010609060101010101" pitchFamily="49" charset="-122"/>
              <a:ea typeface="黑体" panose="02010609060101010101" pitchFamily="49" charset="-122"/>
              <a:cs typeface="+mn-ea"/>
            </a:endParaRPr>
          </a:p>
          <a:p>
            <a:pPr lvl="1" algn="l">
              <a:buClrTx/>
              <a:buSzTx/>
            </a:pPr>
            <a:r>
              <a:rPr lang="zh-CN" altLang="zh-CN" sz="2400" dirty="0">
                <a:latin typeface="黑体" panose="02010609060101010101" pitchFamily="49" charset="-122"/>
                <a:ea typeface="黑体" panose="02010609060101010101" pitchFamily="49" charset="-122"/>
                <a:cs typeface="+mn-ea"/>
              </a:rPr>
              <a:t>对于</a:t>
            </a:r>
            <a:r>
              <a:rPr lang="en-US" altLang="zh-CN" sz="2400" dirty="0">
                <a:latin typeface="黑体" panose="02010609060101010101" pitchFamily="49" charset="-122"/>
                <a:ea typeface="黑体" panose="02010609060101010101" pitchFamily="49" charset="-122"/>
                <a:cs typeface="+mn-ea"/>
              </a:rPr>
              <a:t>L</a:t>
            </a:r>
            <a:r>
              <a:rPr lang="en-US" altLang="zh-CN" sz="2400" baseline="-25000" dirty="0">
                <a:latin typeface="黑体" panose="02010609060101010101" pitchFamily="49" charset="-122"/>
                <a:ea typeface="黑体" panose="02010609060101010101" pitchFamily="49" charset="-122"/>
                <a:cs typeface="+mn-ea"/>
              </a:rPr>
              <a:t>1</a:t>
            </a:r>
            <a:r>
              <a:rPr lang="zh-CN" altLang="en-US" sz="2400" dirty="0">
                <a:latin typeface="黑体" panose="02010609060101010101" pitchFamily="49" charset="-122"/>
                <a:ea typeface="黑体" panose="02010609060101010101" pitchFamily="49" charset="-122"/>
                <a:cs typeface="+mn-ea"/>
              </a:rPr>
              <a:t>范数稀疏表示模型，可参考</a:t>
            </a:r>
            <a:r>
              <a:rPr lang="en-US" altLang="zh-CN" sz="2400" dirty="0">
                <a:latin typeface="黑体" panose="02010609060101010101" pitchFamily="49" charset="-122"/>
                <a:ea typeface="黑体" panose="02010609060101010101" pitchFamily="49" charset="-122"/>
                <a:cs typeface="+mn-ea"/>
              </a:rPr>
              <a:t>LASSO</a:t>
            </a:r>
            <a:r>
              <a:rPr lang="zh-CN" altLang="en-US" sz="2400" dirty="0">
                <a:latin typeface="黑体" panose="02010609060101010101" pitchFamily="49" charset="-122"/>
                <a:ea typeface="黑体" panose="02010609060101010101" pitchFamily="49" charset="-122"/>
                <a:cs typeface="+mn-ea"/>
              </a:rPr>
              <a:t>的解法求解</a:t>
            </a:r>
            <a:endParaRPr lang="zh-CN" altLang="en-US" sz="2400" dirty="0">
              <a:latin typeface="黑体" panose="02010609060101010101" pitchFamily="49" charset="-122"/>
              <a:ea typeface="黑体" panose="02010609060101010101" pitchFamily="49" charset="-122"/>
              <a:cs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特征选择</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稀疏编码概述</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稀疏表示学习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latin typeface="黑体" panose="02010609060101010101" pitchFamily="49" charset="-122"/>
                <a:ea typeface="黑体" panose="02010609060101010101" pitchFamily="49" charset="-122"/>
                <a:sym typeface="+mn-ea"/>
              </a:rPr>
              <a:t>数据字典学习</a:t>
            </a:r>
            <a:endParaRPr lang="zh-CN" altLang="en-US" sz="2800" b="1" dirty="0" smtClean="0">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典型应用</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数据字典学习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cs typeface="+mn-ea"/>
                  </a:rPr>
                  <a:t>稀疏表示学习解决了在已知字典矩阵</a:t>
                </a:r>
                <a14:m>
                  <m:oMath xmlns:m="http://schemas.openxmlformats.org/officeDocument/2006/math">
                    <m:r>
                      <a:rPr lang="en-US" altLang="zh-CN" sz="2800">
                        <a:latin typeface="Cambria Math" panose="02040503050406030204" charset="0"/>
                        <a:cs typeface="+mn-ea"/>
                      </a:rPr>
                      <m:t>𝑾</m:t>
                    </m:r>
                  </m:oMath>
                </a14:m>
                <a:r>
                  <a:rPr lang="zh-CN" altLang="en-US" sz="2800" dirty="0">
                    <a:latin typeface="黑体" panose="02010609060101010101" pitchFamily="49" charset="-122"/>
                    <a:ea typeface="黑体" panose="02010609060101010101" pitchFamily="49" charset="-122"/>
                    <a:cs typeface="+mn-ea"/>
                  </a:rPr>
                  <a:t>条件下计算系数矩阵</a:t>
                </a:r>
                <a14:m>
                  <m:oMath xmlns:m="http://schemas.openxmlformats.org/officeDocument/2006/math">
                    <m:r>
                      <a:rPr lang="en-US" altLang="zh-CN" sz="2800" b="1" i="1">
                        <a:solidFill>
                          <a:schemeClr val="tx1"/>
                        </a:solidFill>
                        <a:latin typeface="Cambria Math" panose="02040503050406030204" charset="0"/>
                        <a:cs typeface="Cambria Math" panose="02040503050406030204" charset="0"/>
                      </a:rPr>
                      <m:t>𝜶</m:t>
                    </m:r>
                  </m:oMath>
                </a14:m>
                <a:r>
                  <a:rPr lang="zh-CN" altLang="en-US" sz="2800" dirty="0">
                    <a:latin typeface="黑体" panose="02010609060101010101" pitchFamily="49" charset="-122"/>
                    <a:ea typeface="黑体" panose="02010609060101010101" pitchFamily="49" charset="-122"/>
                    <a:cs typeface="+mn-ea"/>
                  </a:rPr>
                  <a:t>的问题。如何通过已知的</a:t>
                </a:r>
                <a:r>
                  <a:rPr lang="zh-CN" altLang="en-US" sz="2800" dirty="0">
                    <a:solidFill>
                      <a:srgbClr val="0000FF"/>
                    </a:solidFill>
                    <a:latin typeface="黑体" panose="02010609060101010101" pitchFamily="49" charset="-122"/>
                    <a:ea typeface="黑体" panose="02010609060101010101" pitchFamily="49" charset="-122"/>
                    <a:cs typeface="+mn-ea"/>
                  </a:rPr>
                  <a:t>系数矩阵</a:t>
                </a:r>
                <a14:m>
                  <m:oMath xmlns:m="http://schemas.openxmlformats.org/officeDocument/2006/math">
                    <m:r>
                      <a:rPr lang="en-US" altLang="zh-CN" sz="2800" b="1" i="1">
                        <a:solidFill>
                          <a:srgbClr val="0000FF"/>
                        </a:solidFill>
                        <a:latin typeface="Cambria Math" panose="02040503050406030204" charset="0"/>
                        <a:cs typeface="Cambria Math" panose="02040503050406030204" charset="0"/>
                      </a:rPr>
                      <m:t>𝜶</m:t>
                    </m:r>
                  </m:oMath>
                </a14:m>
                <a:r>
                  <a:rPr lang="zh-CN" altLang="en-US" sz="2800" dirty="0">
                    <a:latin typeface="黑体" panose="02010609060101010101" pitchFamily="49" charset="-122"/>
                    <a:ea typeface="黑体" panose="02010609060101010101" pitchFamily="49" charset="-122"/>
                    <a:cs typeface="+mn-ea"/>
                  </a:rPr>
                  <a:t>解决</a:t>
                </a:r>
                <a:r>
                  <a:rPr lang="zh-CN" altLang="en-US" sz="2800" dirty="0">
                    <a:solidFill>
                      <a:srgbClr val="0000FF"/>
                    </a:solidFill>
                    <a:latin typeface="黑体" panose="02010609060101010101" pitchFamily="49" charset="-122"/>
                    <a:ea typeface="黑体" panose="02010609060101010101" pitchFamily="49" charset="-122"/>
                    <a:cs typeface="+mn-ea"/>
                  </a:rPr>
                  <a:t>字典矩阵</a:t>
                </a:r>
                <a14:m>
                  <m:oMath xmlns:m="http://schemas.openxmlformats.org/officeDocument/2006/math">
                    <m:r>
                      <a:rPr lang="en-US" altLang="zh-CN" sz="2800">
                        <a:solidFill>
                          <a:srgbClr val="0000FF"/>
                        </a:solidFill>
                        <a:latin typeface="Cambria Math" panose="02040503050406030204" charset="0"/>
                        <a:cs typeface="+mn-ea"/>
                      </a:rPr>
                      <m:t>𝑾</m:t>
                    </m:r>
                  </m:oMath>
                </a14:m>
                <a:r>
                  <a:rPr lang="zh-CN" altLang="en-US" sz="2800" dirty="0">
                    <a:latin typeface="黑体" panose="02010609060101010101" pitchFamily="49" charset="-122"/>
                    <a:ea typeface="黑体" panose="02010609060101010101" pitchFamily="49" charset="-122"/>
                    <a:cs typeface="+mn-ea"/>
                  </a:rPr>
                  <a:t>的计算问题，即字典矩阵的自动构造</a:t>
                </a:r>
                <a:r>
                  <a:rPr lang="zh-CN" altLang="en-US" sz="2800" dirty="0" smtClean="0">
                    <a:latin typeface="黑体" panose="02010609060101010101" pitchFamily="49" charset="-122"/>
                    <a:ea typeface="黑体" panose="02010609060101010101" pitchFamily="49" charset="-122"/>
                    <a:cs typeface="+mn-ea"/>
                  </a:rPr>
                  <a:t>方法</a:t>
                </a:r>
                <a:endParaRPr lang="en-US" altLang="zh-CN" sz="2800" dirty="0" smtClean="0">
                  <a:latin typeface="黑体" panose="02010609060101010101" pitchFamily="49" charset="-122"/>
                  <a:ea typeface="黑体" panose="02010609060101010101" pitchFamily="49" charset="-122"/>
                  <a:cs typeface="+mn-ea"/>
                </a:endParaRPr>
              </a:p>
              <a:p>
                <a:endParaRPr lang="en-US" altLang="zh-CN" sz="2800" dirty="0">
                  <a:latin typeface="黑体" panose="02010609060101010101" pitchFamily="49" charset="-122"/>
                  <a:ea typeface="黑体" panose="02010609060101010101" pitchFamily="49" charset="-122"/>
                  <a:cs typeface="+mn-ea"/>
                </a:endParaRPr>
              </a:p>
              <a:p>
                <a:endParaRPr lang="en-US" altLang="zh-CN" sz="2800" dirty="0" smtClean="0">
                  <a:latin typeface="黑体" panose="02010609060101010101" pitchFamily="49" charset="-122"/>
                  <a:ea typeface="黑体" panose="02010609060101010101" pitchFamily="49" charset="-122"/>
                  <a:cs typeface="+mn-ea"/>
                </a:endParaRPr>
              </a:p>
              <a:p>
                <a:endParaRPr lang="en-US" altLang="zh-CN" sz="2800" dirty="0" smtClean="0">
                  <a:latin typeface="黑体" panose="02010609060101010101" pitchFamily="49" charset="-122"/>
                  <a:ea typeface="黑体" panose="02010609060101010101" pitchFamily="49" charset="-122"/>
                  <a:cs typeface="+mn-ea"/>
                </a:endParaRPr>
              </a:p>
              <a:p>
                <a:r>
                  <a:rPr lang="zh-CN" altLang="zh-CN" sz="2800" dirty="0">
                    <a:latin typeface="黑体" panose="02010609060101010101" pitchFamily="49" charset="-122"/>
                    <a:ea typeface="黑体" panose="02010609060101010101" pitchFamily="49" charset="-122"/>
                    <a:cs typeface="+mn-ea"/>
                  </a:rPr>
                  <a:t>字典矩阵</a:t>
                </a:r>
                <a14:m>
                  <m:oMath xmlns:m="http://schemas.openxmlformats.org/officeDocument/2006/math">
                    <m:r>
                      <a:rPr lang="en-US" altLang="zh-CN" sz="2800">
                        <a:latin typeface="Cambria Math" panose="02040503050406030204" charset="0"/>
                        <a:cs typeface="+mn-ea"/>
                      </a:rPr>
                      <m:t>𝑾</m:t>
                    </m:r>
                  </m:oMath>
                </a14:m>
                <a:r>
                  <a:rPr lang="zh-CN" altLang="zh-CN" sz="2800" dirty="0">
                    <a:latin typeface="黑体" panose="02010609060101010101" pitchFamily="49" charset="-122"/>
                    <a:ea typeface="黑体" panose="02010609060101010101" pitchFamily="49" charset="-122"/>
                    <a:cs typeface="+mn-ea"/>
                  </a:rPr>
                  <a:t>的设计与构造方法基本上可分为两大类，第一类是基于解析的方法，通常称之为字典设计方法，第二类方法是基于数据驱动的学习方法，通常称之为</a:t>
                </a:r>
                <a:r>
                  <a:rPr lang="zh-CN" altLang="zh-CN" sz="2800" dirty="0">
                    <a:solidFill>
                      <a:srgbClr val="0000FF"/>
                    </a:solidFill>
                    <a:latin typeface="黑体" panose="02010609060101010101" pitchFamily="49" charset="-122"/>
                    <a:ea typeface="黑体" panose="02010609060101010101" pitchFamily="49" charset="-122"/>
                    <a:cs typeface="+mn-ea"/>
                  </a:rPr>
                  <a:t>字典</a:t>
                </a:r>
                <a:r>
                  <a:rPr lang="zh-CN" altLang="zh-CN" sz="2800" dirty="0" smtClean="0">
                    <a:solidFill>
                      <a:srgbClr val="0000FF"/>
                    </a:solidFill>
                    <a:latin typeface="黑体" panose="02010609060101010101" pitchFamily="49" charset="-122"/>
                    <a:ea typeface="黑体" panose="02010609060101010101" pitchFamily="49" charset="-122"/>
                    <a:cs typeface="+mn-ea"/>
                  </a:rPr>
                  <a:t>学习方</a:t>
                </a:r>
                <a:r>
                  <a:rPr lang="zh-CN" altLang="en-US" sz="2800" dirty="0" smtClean="0">
                    <a:solidFill>
                      <a:srgbClr val="0000FF"/>
                    </a:solidFill>
                    <a:latin typeface="黑体" panose="02010609060101010101" pitchFamily="49" charset="-122"/>
                    <a:ea typeface="黑体" panose="02010609060101010101" pitchFamily="49" charset="-122"/>
                    <a:cs typeface="+mn-ea"/>
                  </a:rPr>
                  <a:t>法</a:t>
                </a:r>
                <a:endParaRPr lang="en-US" altLang="zh-CN" sz="2800" dirty="0" smtClean="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3040" b="4"/>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064" y="2852936"/>
            <a:ext cx="534352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数据字典学习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dirty="0">
                    <a:latin typeface="黑体" panose="02010609060101010101" pitchFamily="49" charset="-122"/>
                    <a:ea typeface="黑体" panose="02010609060101010101" pitchFamily="49" charset="-122"/>
                    <a:cs typeface="+mn-ea"/>
                  </a:rPr>
                  <a:t>以</a:t>
                </a:r>
                <a14:m>
                  <m:oMath xmlns:m="http://schemas.openxmlformats.org/officeDocument/2006/math">
                    <m:sSub>
                      <m:sSubPr>
                        <m:ctrlPr>
                          <a:rPr lang="zh-CN" altLang="zh-CN" sz="2800" i="1">
                            <a:solidFill>
                              <a:srgbClr val="0000FF"/>
                            </a:solidFill>
                            <a:latin typeface="Cambria Math" panose="02040503050406030204"/>
                            <a:cs typeface="+mn-ea"/>
                          </a:rPr>
                        </m:ctrlPr>
                      </m:sSubPr>
                      <m:e>
                        <m:r>
                          <a:rPr lang="en-US" altLang="zh-CN" sz="2800">
                            <a:solidFill>
                              <a:srgbClr val="0000FF"/>
                            </a:solidFill>
                            <a:latin typeface="Cambria Math" panose="02040503050406030204" charset="0"/>
                            <a:cs typeface="+mn-ea"/>
                          </a:rPr>
                          <m:t>𝐿</m:t>
                        </m:r>
                      </m:e>
                      <m:sub>
                        <m:r>
                          <a:rPr lang="en-US" altLang="zh-CN" sz="2800">
                            <a:solidFill>
                              <a:srgbClr val="0000FF"/>
                            </a:solidFill>
                            <a:latin typeface="Cambria Math" panose="02040503050406030204" charset="0"/>
                            <a:cs typeface="+mn-ea"/>
                          </a:rPr>
                          <m:t>1</m:t>
                        </m:r>
                      </m:sub>
                    </m:sSub>
                  </m:oMath>
                </a14:m>
                <a:r>
                  <a:rPr lang="zh-CN" altLang="zh-CN" sz="2800" dirty="0">
                    <a:solidFill>
                      <a:srgbClr val="0000FF"/>
                    </a:solidFill>
                    <a:latin typeface="黑体" panose="02010609060101010101" pitchFamily="49" charset="-122"/>
                    <a:ea typeface="黑体" panose="02010609060101010101" pitchFamily="49" charset="-122"/>
                    <a:cs typeface="+mn-ea"/>
                  </a:rPr>
                  <a:t>范数</a:t>
                </a:r>
                <a:r>
                  <a:rPr lang="zh-CN" altLang="zh-CN" sz="2800" dirty="0">
                    <a:latin typeface="黑体" panose="02010609060101010101" pitchFamily="49" charset="-122"/>
                    <a:ea typeface="黑体" panose="02010609060101010101" pitchFamily="49" charset="-122"/>
                    <a:cs typeface="+mn-ea"/>
                  </a:rPr>
                  <a:t>稀疏表示模型为例介绍字典学习的具体过程</a:t>
                </a:r>
                <a:r>
                  <a:rPr lang="zh-CN" altLang="en-US" sz="2800" dirty="0">
                    <a:latin typeface="黑体" panose="02010609060101010101" pitchFamily="49" charset="-122"/>
                    <a:ea typeface="黑体" panose="02010609060101010101" pitchFamily="49" charset="-122"/>
                    <a:cs typeface="+mn-ea"/>
                  </a:rPr>
                  <a:t>，</a:t>
                </a:r>
                <a:r>
                  <a:rPr lang="zh-CN" altLang="zh-CN" sz="2800" dirty="0">
                    <a:latin typeface="黑体" panose="02010609060101010101" pitchFamily="49" charset="-122"/>
                    <a:ea typeface="黑体" panose="02010609060101010101" pitchFamily="49" charset="-122"/>
                    <a:cs typeface="+mn-ea"/>
                  </a:rPr>
                  <a:t>对样本数据集</a:t>
                </a:r>
                <a14:m>
                  <m:oMath xmlns:m="http://schemas.openxmlformats.org/officeDocument/2006/math">
                    <m:r>
                      <a:rPr lang="en-US" altLang="zh-CN" sz="2800">
                        <a:latin typeface="Cambria Math" panose="02040503050406030204" charset="0"/>
                        <a:cs typeface="+mn-ea"/>
                      </a:rPr>
                      <m:t>𝐷</m:t>
                    </m:r>
                  </m:oMath>
                </a14:m>
                <a:r>
                  <a:rPr lang="zh-CN" altLang="zh-CN" sz="2800" dirty="0">
                    <a:latin typeface="黑体" panose="02010609060101010101" pitchFamily="49" charset="-122"/>
                    <a:ea typeface="黑体" panose="02010609060101010101" pitchFamily="49" charset="-122"/>
                    <a:cs typeface="+mn-ea"/>
                  </a:rPr>
                  <a:t>所对应数据矩阵</a:t>
                </a:r>
                <a14:m>
                  <m:oMath xmlns:m="http://schemas.openxmlformats.org/officeDocument/2006/math">
                    <m:r>
                      <a:rPr lang="en-US" altLang="zh-CN" sz="2800">
                        <a:latin typeface="Cambria Math" panose="02040503050406030204" charset="0"/>
                        <a:cs typeface="+mn-ea"/>
                      </a:rPr>
                      <m:t>𝑿</m:t>
                    </m:r>
                  </m:oMath>
                </a14:m>
                <a:r>
                  <a:rPr lang="zh-CN" altLang="zh-CN" sz="2800" dirty="0">
                    <a:latin typeface="黑体" panose="02010609060101010101" pitchFamily="49" charset="-122"/>
                    <a:ea typeface="黑体" panose="02010609060101010101" pitchFamily="49" charset="-122"/>
                    <a:cs typeface="+mn-ea"/>
                  </a:rPr>
                  <a:t>的稀疏编码可表示为</a:t>
                </a:r>
                <a14:m>
                  <m:oMath xmlns:m="http://schemas.openxmlformats.org/officeDocument/2006/math">
                    <m:r>
                      <a:rPr lang="en-US" altLang="zh-CN" sz="2800">
                        <a:latin typeface="Cambria Math" panose="02040503050406030204" charset="0"/>
                        <a:cs typeface="+mn-ea"/>
                      </a:rPr>
                      <m:t>𝑿</m:t>
                    </m:r>
                    <m:r>
                      <a:rPr lang="en-US" altLang="zh-CN" sz="2800">
                        <a:latin typeface="Cambria Math" panose="02040503050406030204" charset="0"/>
                        <a:cs typeface="+mn-ea"/>
                      </a:rPr>
                      <m:t>=</m:t>
                    </m:r>
                    <m:r>
                      <a:rPr lang="en-US" altLang="zh-CN" sz="2800" b="1" i="1">
                        <a:solidFill>
                          <a:schemeClr val="tx1"/>
                        </a:solidFill>
                        <a:latin typeface="Cambria Math" panose="02040503050406030204" charset="0"/>
                        <a:cs typeface="Cambria Math" panose="02040503050406030204" charset="0"/>
                      </a:rPr>
                      <m:t>𝜶</m:t>
                    </m:r>
                    <m:r>
                      <a:rPr lang="en-US" altLang="zh-CN" sz="2800">
                        <a:latin typeface="Cambria Math" panose="02040503050406030204" charset="0"/>
                        <a:cs typeface="+mn-ea"/>
                      </a:rPr>
                      <m:t>𝑾</m:t>
                    </m:r>
                    <m:r>
                      <a:rPr lang="zh-CN" altLang="en-US" sz="2800">
                        <a:latin typeface="Cambria Math" panose="02040503050406030204" charset="0"/>
                        <a:cs typeface="+mn-ea"/>
                      </a:rPr>
                      <m:t>，</m:t>
                    </m:r>
                  </m:oMath>
                </a14:m>
                <a:r>
                  <a:rPr lang="zh-CN" altLang="zh-CN" sz="2800" dirty="0">
                    <a:latin typeface="黑体" panose="02010609060101010101" pitchFamily="49" charset="-122"/>
                    <a:ea typeface="黑体" panose="02010609060101010101" pitchFamily="49" charset="-122"/>
                    <a:cs typeface="+mn-ea"/>
                  </a:rPr>
                  <a:t>其中</a:t>
                </a:r>
                <a14:m>
                  <m:oMath xmlns:m="http://schemas.openxmlformats.org/officeDocument/2006/math">
                    <m:r>
                      <a:rPr lang="en-US" altLang="zh-CN" sz="2800" b="1" i="1">
                        <a:solidFill>
                          <a:schemeClr val="tx1"/>
                        </a:solidFill>
                        <a:latin typeface="Cambria Math" panose="02040503050406030204" charset="0"/>
                        <a:cs typeface="Cambria Math" panose="02040503050406030204" charset="0"/>
                      </a:rPr>
                      <m:t>𝜶</m:t>
                    </m:r>
                  </m:oMath>
                </a14:m>
                <a:r>
                  <a:rPr lang="zh-CN" altLang="zh-CN" sz="2800" dirty="0">
                    <a:latin typeface="黑体" panose="02010609060101010101" pitchFamily="49" charset="-122"/>
                    <a:ea typeface="黑体" panose="02010609060101010101" pitchFamily="49" charset="-122"/>
                    <a:cs typeface="+mn-ea"/>
                  </a:rPr>
                  <a:t>为系数矩阵，</a:t>
                </a:r>
                <a14:m>
                  <m:oMath xmlns:m="http://schemas.openxmlformats.org/officeDocument/2006/math">
                    <m:r>
                      <a:rPr lang="en-US" altLang="zh-CN" sz="2800">
                        <a:latin typeface="Cambria Math" panose="02040503050406030204" charset="0"/>
                        <a:cs typeface="+mn-ea"/>
                      </a:rPr>
                      <m:t>𝑾</m:t>
                    </m:r>
                  </m:oMath>
                </a14:m>
                <a:r>
                  <a:rPr lang="zh-CN" altLang="zh-CN" sz="2800" dirty="0">
                    <a:latin typeface="黑体" panose="02010609060101010101" pitchFamily="49" charset="-122"/>
                    <a:ea typeface="黑体" panose="02010609060101010101" pitchFamily="49" charset="-122"/>
                    <a:cs typeface="+mn-ea"/>
                  </a:rPr>
                  <a:t>为字典矩阵</a:t>
                </a:r>
                <a:endParaRPr lang="en-US" altLang="zh-CN" sz="2800" dirty="0" smtClean="0">
                  <a:latin typeface="黑体" panose="02010609060101010101" pitchFamily="49" charset="-122"/>
                  <a:ea typeface="黑体" panose="02010609060101010101" pitchFamily="49" charset="-122"/>
                  <a:cs typeface="+mn-ea"/>
                </a:endParaRPr>
              </a:p>
              <a:p>
                <a:r>
                  <a:rPr lang="zh-CN" altLang="zh-CN" sz="2800" dirty="0" smtClean="0">
                    <a:latin typeface="黑体" panose="02010609060101010101" pitchFamily="49" charset="-122"/>
                    <a:ea typeface="黑体" panose="02010609060101010101" pitchFamily="49" charset="-122"/>
                    <a:cs typeface="+mn-ea"/>
                  </a:rPr>
                  <a:t>假设</a:t>
                </a:r>
                <a:r>
                  <a:rPr lang="zh-CN" altLang="zh-CN" sz="2800" dirty="0">
                    <a:latin typeface="黑体" panose="02010609060101010101" pitchFamily="49" charset="-122"/>
                    <a:ea typeface="黑体" panose="02010609060101010101" pitchFamily="49" charset="-122"/>
                    <a:cs typeface="+mn-ea"/>
                  </a:rPr>
                  <a:t>系数矩阵</a:t>
                </a:r>
                <a14:m>
                  <m:oMath xmlns:m="http://schemas.openxmlformats.org/officeDocument/2006/math">
                    <m:r>
                      <a:rPr lang="en-US" altLang="zh-CN" sz="2800" b="1" i="1">
                        <a:solidFill>
                          <a:schemeClr val="tx1"/>
                        </a:solidFill>
                        <a:latin typeface="Cambria Math" panose="02040503050406030204" charset="0"/>
                        <a:cs typeface="Cambria Math" panose="02040503050406030204" charset="0"/>
                      </a:rPr>
                      <m:t>𝜶</m:t>
                    </m:r>
                  </m:oMath>
                </a14:m>
                <a:r>
                  <a:rPr lang="zh-CN" altLang="zh-CN" sz="2800" dirty="0">
                    <a:latin typeface="黑体" panose="02010609060101010101" pitchFamily="49" charset="-122"/>
                    <a:ea typeface="黑体" panose="02010609060101010101" pitchFamily="49" charset="-122"/>
                    <a:cs typeface="+mn-ea"/>
                  </a:rPr>
                  <a:t>已知，则可用</a:t>
                </a:r>
                <a14:m>
                  <m:oMath xmlns:m="http://schemas.openxmlformats.org/officeDocument/2006/math">
                    <m:sSub>
                      <m:sSubPr>
                        <m:ctrlPr>
                          <a:rPr lang="zh-CN" altLang="zh-CN" sz="2800" i="1">
                            <a:latin typeface="Cambria Math" panose="02040503050406030204"/>
                            <a:cs typeface="+mn-ea"/>
                          </a:rPr>
                        </m:ctrlPr>
                      </m:sSubPr>
                      <m:e>
                        <m:r>
                          <a:rPr lang="en-US" altLang="zh-CN" sz="2800">
                            <a:latin typeface="Cambria Math" panose="02040503050406030204" charset="0"/>
                            <a:cs typeface="+mn-ea"/>
                          </a:rPr>
                          <m:t>𝐿</m:t>
                        </m:r>
                      </m:e>
                      <m:sub>
                        <m:r>
                          <a:rPr lang="en-US" altLang="zh-CN" sz="2800">
                            <a:latin typeface="Cambria Math" panose="02040503050406030204" charset="0"/>
                            <a:cs typeface="+mn-ea"/>
                          </a:rPr>
                          <m:t>1</m:t>
                        </m:r>
                      </m:sub>
                    </m:sSub>
                  </m:oMath>
                </a14:m>
                <a:r>
                  <a:rPr lang="zh-CN" altLang="zh-CN" sz="2800" dirty="0">
                    <a:latin typeface="黑体" panose="02010609060101010101" pitchFamily="49" charset="-122"/>
                    <a:ea typeface="黑体" panose="02010609060101010101" pitchFamily="49" charset="-122"/>
                    <a:cs typeface="+mn-ea"/>
                  </a:rPr>
                  <a:t>范数为正则化项可将稀疏编码问题归结为如下优化问题</a:t>
                </a:r>
                <a:r>
                  <a:rPr lang="zh-CN" altLang="zh-CN" sz="2800" dirty="0" smtClean="0">
                    <a:latin typeface="黑体" panose="02010609060101010101" pitchFamily="49" charset="-122"/>
                    <a:ea typeface="黑体" panose="02010609060101010101" pitchFamily="49" charset="-122"/>
                    <a:cs typeface="+mn-ea"/>
                  </a:rPr>
                  <a:t>：</a:t>
                </a:r>
                <a:endParaRPr lang="en-US" altLang="zh-CN" sz="2800" dirty="0" smtClean="0">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2800" i="1">
                              <a:solidFill>
                                <a:schemeClr val="tx1"/>
                              </a:solidFill>
                              <a:latin typeface="Cambria Math" panose="02040503050406030204"/>
                              <a:cs typeface="+mn-ea"/>
                            </a:rPr>
                          </m:ctrlPr>
                        </m:sSubPr>
                        <m:e>
                          <m:r>
                            <m:rPr>
                              <m:sty m:val="p"/>
                            </m:rPr>
                            <a:rPr lang="en-US" altLang="zh-CN" sz="2800">
                              <a:solidFill>
                                <a:schemeClr val="tx1"/>
                              </a:solidFill>
                              <a:latin typeface="Cambria Math" panose="02040503050406030204" charset="0"/>
                              <a:cs typeface="+mn-ea"/>
                            </a:rPr>
                            <m:t>arg</m:t>
                          </m:r>
                        </m:e>
                        <m:sub>
                          <m:r>
                            <a:rPr lang="en-US" altLang="zh-CN" sz="2800">
                              <a:solidFill>
                                <a:schemeClr val="tx1"/>
                              </a:solidFill>
                              <a:latin typeface="Cambria Math" panose="02040503050406030204" charset="0"/>
                              <a:cs typeface="+mn-ea"/>
                            </a:rPr>
                            <m:t>𝑾</m:t>
                          </m:r>
                        </m:sub>
                      </m:sSub>
                      <m:r>
                        <m:rPr>
                          <m:sty m:val="p"/>
                        </m:rPr>
                        <a:rPr lang="en-US" altLang="zh-CN" sz="2800">
                          <a:solidFill>
                            <a:schemeClr val="tx1"/>
                          </a:solidFill>
                          <a:latin typeface="Cambria Math" panose="02040503050406030204" charset="0"/>
                          <a:cs typeface="+mn-ea"/>
                        </a:rPr>
                        <m:t>min</m:t>
                      </m:r>
                      <m:sSubSup>
                        <m:sSubSupPr>
                          <m:ctrlPr>
                            <a:rPr lang="zh-CN" altLang="zh-CN" sz="2800" i="1">
                              <a:solidFill>
                                <a:schemeClr val="tx1"/>
                              </a:solidFill>
                              <a:latin typeface="Cambria Math" panose="02040503050406030204"/>
                              <a:cs typeface="+mn-ea"/>
                            </a:rPr>
                          </m:ctrlPr>
                        </m:sSubSupPr>
                        <m:e>
                          <m:r>
                            <a:rPr lang="en-US" altLang="zh-CN" sz="2800">
                              <a:solidFill>
                                <a:schemeClr val="tx1"/>
                              </a:solidFill>
                              <a:latin typeface="Cambria Math" panose="02040503050406030204" charset="0"/>
                              <a:cs typeface="+mn-ea"/>
                            </a:rPr>
                            <m:t>||</m:t>
                          </m:r>
                          <m:r>
                            <a:rPr lang="en-US" altLang="zh-CN" sz="2800">
                              <a:solidFill>
                                <a:schemeClr val="tx1"/>
                              </a:solidFill>
                              <a:latin typeface="Cambria Math" panose="02040503050406030204" charset="0"/>
                              <a:cs typeface="+mn-ea"/>
                            </a:rPr>
                            <m:t>𝑿</m:t>
                          </m:r>
                          <m:r>
                            <a:rPr lang="en-US" altLang="zh-CN" sz="2800">
                              <a:solidFill>
                                <a:schemeClr val="tx1"/>
                              </a:solidFill>
                              <a:latin typeface="Cambria Math" panose="02040503050406030204" charset="0"/>
                              <a:cs typeface="+mn-ea"/>
                            </a:rPr>
                            <m:t>−</m:t>
                          </m:r>
                          <m:r>
                            <a:rPr lang="en-US" altLang="zh-CN" sz="2800" b="1" i="1">
                              <a:solidFill>
                                <a:schemeClr val="tx1"/>
                              </a:solidFill>
                              <a:latin typeface="Cambria Math" panose="02040503050406030204" charset="0"/>
                              <a:cs typeface="Cambria Math" panose="02040503050406030204" charset="0"/>
                            </a:rPr>
                            <m:t>𝜶</m:t>
                          </m:r>
                          <m:r>
                            <a:rPr lang="en-US" altLang="zh-CN" sz="2800">
                              <a:solidFill>
                                <a:schemeClr val="tx1"/>
                              </a:solidFill>
                              <a:latin typeface="Cambria Math" panose="02040503050406030204" charset="0"/>
                              <a:cs typeface="+mn-ea"/>
                            </a:rPr>
                            <m:t>𝑾</m:t>
                          </m:r>
                          <m:r>
                            <a:rPr lang="en-US" altLang="zh-CN" sz="2800">
                              <a:solidFill>
                                <a:schemeClr val="tx1"/>
                              </a:solidFill>
                              <a:latin typeface="Cambria Math" panose="02040503050406030204" charset="0"/>
                              <a:cs typeface="+mn-ea"/>
                            </a:rPr>
                            <m:t>||</m:t>
                          </m:r>
                        </m:e>
                        <m:sub>
                          <m:r>
                            <a:rPr lang="en-US" altLang="zh-CN" sz="2800">
                              <a:solidFill>
                                <a:schemeClr val="tx1"/>
                              </a:solidFill>
                              <a:latin typeface="Cambria Math" panose="02040503050406030204" charset="0"/>
                              <a:cs typeface="+mn-ea"/>
                            </a:rPr>
                            <m:t>𝐹</m:t>
                          </m:r>
                        </m:sub>
                        <m:sup>
                          <m:r>
                            <a:rPr lang="en-US" altLang="zh-CN" sz="2800">
                              <a:solidFill>
                                <a:schemeClr val="tx1"/>
                              </a:solidFill>
                              <a:latin typeface="Cambria Math" panose="02040503050406030204" charset="0"/>
                              <a:cs typeface="+mn-ea"/>
                            </a:rPr>
                            <m:t>2</m:t>
                          </m:r>
                        </m:sup>
                      </m:sSubSup>
                    </m:oMath>
                  </m:oMathPara>
                </a14:m>
                <a:endParaRPr lang="en-US" altLang="zh-CN" sz="2800" dirty="0">
                  <a:solidFill>
                    <a:schemeClr val="tx1"/>
                  </a:solidFill>
                  <a:latin typeface="黑体" panose="02010609060101010101" pitchFamily="49" charset="-122"/>
                  <a:ea typeface="黑体" panose="02010609060101010101" pitchFamily="49" charset="-122"/>
                  <a:cs typeface="+mn-ea"/>
                </a:endParaRPr>
              </a:p>
              <a:p>
                <a:r>
                  <a:rPr lang="zh-CN" altLang="zh-CN" sz="2800" dirty="0">
                    <a:latin typeface="黑体" panose="02010609060101010101" pitchFamily="49" charset="-122"/>
                    <a:ea typeface="黑体" panose="02010609060101010101" pitchFamily="49" charset="-122"/>
                    <a:cs typeface="+mn-ea"/>
                  </a:rPr>
                  <a:t>可用多种方法实现对上述优化问题的求解，这里主要介绍两种比较常用的典型方法，即</a:t>
                </a:r>
                <a:r>
                  <a:rPr lang="en-US" altLang="zh-CN" sz="2800" dirty="0" smtClean="0">
                    <a:solidFill>
                      <a:srgbClr val="0000FF"/>
                    </a:solidFill>
                    <a:latin typeface="黑体" panose="02010609060101010101" pitchFamily="49" charset="-122"/>
                    <a:ea typeface="黑体" panose="02010609060101010101" pitchFamily="49" charset="-122"/>
                    <a:cs typeface="+mn-ea"/>
                  </a:rPr>
                  <a:t>MOD</a:t>
                </a:r>
                <a:r>
                  <a:rPr lang="zh-CN" altLang="en-US" sz="2800" dirty="0" smtClean="0">
                    <a:solidFill>
                      <a:srgbClr val="0000FF"/>
                    </a:solidFill>
                    <a:latin typeface="黑体" panose="02010609060101010101" pitchFamily="49" charset="-122"/>
                    <a:ea typeface="黑体" panose="02010609060101010101" pitchFamily="49" charset="-122"/>
                    <a:cs typeface="+mn-ea"/>
                  </a:rPr>
                  <a:t>（</a:t>
                </a:r>
                <a:r>
                  <a:rPr lang="en-US" altLang="zh-CN" sz="2800" dirty="0">
                    <a:solidFill>
                      <a:srgbClr val="0000FF"/>
                    </a:solidFill>
                    <a:latin typeface="黑体" panose="02010609060101010101" pitchFamily="49" charset="-122"/>
                    <a:ea typeface="黑体" panose="02010609060101010101" pitchFamily="49" charset="-122"/>
                    <a:cs typeface="+mn-ea"/>
                  </a:rPr>
                  <a:t>Method of Optimal Direction</a:t>
                </a:r>
                <a:r>
                  <a:rPr lang="zh-CN" altLang="en-US" sz="2800" dirty="0" smtClean="0">
                    <a:solidFill>
                      <a:srgbClr val="0000FF"/>
                    </a:solidFill>
                    <a:latin typeface="黑体" panose="02010609060101010101" pitchFamily="49" charset="-122"/>
                    <a:ea typeface="黑体" panose="02010609060101010101" pitchFamily="49" charset="-122"/>
                    <a:cs typeface="+mn-ea"/>
                  </a:rPr>
                  <a:t>）</a:t>
                </a:r>
                <a:r>
                  <a:rPr lang="zh-CN" altLang="zh-CN" sz="2800" dirty="0" smtClean="0">
                    <a:solidFill>
                      <a:srgbClr val="0000FF"/>
                    </a:solidFill>
                    <a:latin typeface="黑体" panose="02010609060101010101" pitchFamily="49" charset="-122"/>
                    <a:ea typeface="黑体" panose="02010609060101010101" pitchFamily="49" charset="-122"/>
                    <a:cs typeface="+mn-ea"/>
                  </a:rPr>
                  <a:t>方法</a:t>
                </a:r>
                <a:r>
                  <a:rPr lang="zh-CN" altLang="zh-CN" sz="2800" dirty="0">
                    <a:latin typeface="黑体" panose="02010609060101010101" pitchFamily="49" charset="-122"/>
                    <a:ea typeface="黑体" panose="02010609060101010101" pitchFamily="49" charset="-122"/>
                    <a:cs typeface="+mn-ea"/>
                  </a:rPr>
                  <a:t>和</a:t>
                </a:r>
                <a:r>
                  <a:rPr lang="en-US" altLang="zh-CN" sz="2800" dirty="0">
                    <a:solidFill>
                      <a:srgbClr val="0000FF"/>
                    </a:solidFill>
                    <a:latin typeface="黑体" panose="02010609060101010101" pitchFamily="49" charset="-122"/>
                    <a:ea typeface="黑体" panose="02010609060101010101" pitchFamily="49" charset="-122"/>
                    <a:cs typeface="+mn-ea"/>
                  </a:rPr>
                  <a:t>K-SVD</a:t>
                </a:r>
                <a:r>
                  <a:rPr lang="zh-CN" altLang="zh-CN" sz="2800" dirty="0" smtClean="0">
                    <a:solidFill>
                      <a:srgbClr val="0000FF"/>
                    </a:solidFill>
                    <a:latin typeface="黑体" panose="02010609060101010101" pitchFamily="49" charset="-122"/>
                    <a:ea typeface="黑体" panose="02010609060101010101" pitchFamily="49" charset="-122"/>
                    <a:cs typeface="+mn-ea"/>
                  </a:rPr>
                  <a:t>方法</a:t>
                </a:r>
                <a:endParaRPr lang="en-US" altLang="zh-CN" sz="20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数据字典学习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黑体" panose="02010609060101010101" pitchFamily="49" charset="-122"/>
                    <a:ea typeface="黑体" panose="02010609060101010101" pitchFamily="49" charset="-122"/>
                    <a:cs typeface="+mn-ea"/>
                  </a:rPr>
                  <a:t>MOD</a:t>
                </a:r>
                <a:r>
                  <a:rPr lang="zh-CN" altLang="en-US" sz="2800" b="1" dirty="0" smtClean="0">
                    <a:latin typeface="黑体" panose="02010609060101010101" pitchFamily="49" charset="-122"/>
                    <a:ea typeface="黑体" panose="02010609060101010101" pitchFamily="49" charset="-122"/>
                    <a:cs typeface="+mn-ea"/>
                  </a:rPr>
                  <a:t>方法</a:t>
                </a:r>
                <a:endParaRPr lang="en-US" altLang="zh-CN" sz="2800" b="1" dirty="0" smtClean="0">
                  <a:latin typeface="黑体" panose="02010609060101010101" pitchFamily="49" charset="-122"/>
                  <a:ea typeface="黑体" panose="02010609060101010101" pitchFamily="49" charset="-122"/>
                  <a:cs typeface="+mn-ea"/>
                </a:endParaRPr>
              </a:p>
              <a:p>
                <a:pPr lvl="1"/>
                <a:r>
                  <a:rPr lang="zh-CN" altLang="en-US" sz="2400" dirty="0">
                    <a:latin typeface="黑体" panose="02010609060101010101" pitchFamily="49" charset="-122"/>
                    <a:ea typeface="黑体" panose="02010609060101010101" pitchFamily="49" charset="-122"/>
                    <a:cs typeface="+mn-ea"/>
                  </a:rPr>
                  <a:t>在字典学习过程中，由于数据矩阵</a:t>
                </a:r>
                <a14:m>
                  <m:oMath xmlns:m="http://schemas.openxmlformats.org/officeDocument/2006/math">
                    <m:r>
                      <a:rPr lang="en-US" altLang="zh-CN" sz="2400" b="1" i="1">
                        <a:latin typeface="Cambria Math" panose="02040503050406030204" charset="0"/>
                        <a:cs typeface="+mn-ea"/>
                      </a:rPr>
                      <m:t>𝑿</m:t>
                    </m:r>
                  </m:oMath>
                </a14:m>
                <a:r>
                  <a:rPr lang="zh-CN" altLang="en-US" sz="2400" dirty="0">
                    <a:latin typeface="黑体" panose="02010609060101010101" pitchFamily="49" charset="-122"/>
                    <a:ea typeface="黑体" panose="02010609060101010101" pitchFamily="49" charset="-122"/>
                    <a:cs typeface="+mn-ea"/>
                  </a:rPr>
                  <a:t>和系数矩阵</a:t>
                </a:r>
                <a14:m>
                  <m:oMath xmlns:m="http://schemas.openxmlformats.org/officeDocument/2006/math">
                    <m:r>
                      <a:rPr lang="en-US" altLang="zh-CN" sz="2400" b="1" i="1">
                        <a:solidFill>
                          <a:schemeClr val="tx1"/>
                        </a:solidFill>
                        <a:latin typeface="Cambria Math" panose="02040503050406030204" charset="0"/>
                        <a:cs typeface="Cambria Math" panose="02040503050406030204" charset="0"/>
                      </a:rPr>
                      <m:t>𝜶</m:t>
                    </m:r>
                  </m:oMath>
                </a14:m>
                <a:r>
                  <a:rPr lang="zh-CN" altLang="en-US" sz="2400" dirty="0">
                    <a:latin typeface="黑体" panose="02010609060101010101" pitchFamily="49" charset="-122"/>
                    <a:ea typeface="黑体" panose="02010609060101010101" pitchFamily="49" charset="-122"/>
                    <a:cs typeface="+mn-ea"/>
                  </a:rPr>
                  <a:t>均已知，只需确定字典矩阵</a:t>
                </a:r>
                <a14:m>
                  <m:oMath xmlns:m="http://schemas.openxmlformats.org/officeDocument/2006/math">
                    <m:r>
                      <a:rPr lang="en-US" altLang="zh-CN" sz="2400">
                        <a:solidFill>
                          <a:schemeClr val="tx1"/>
                        </a:solidFill>
                        <a:latin typeface="Cambria Math" panose="02040503050406030204" charset="0"/>
                        <a:cs typeface="+mn-ea"/>
                      </a:rPr>
                      <m:t>𝑾</m:t>
                    </m:r>
                  </m:oMath>
                </a14:m>
                <a:r>
                  <a:rPr lang="zh-CN" altLang="en-US" sz="2400" dirty="0">
                    <a:latin typeface="黑体" panose="02010609060101010101" pitchFamily="49" charset="-122"/>
                    <a:ea typeface="黑体" panose="02010609060101010101" pitchFamily="49" charset="-122"/>
                    <a:cs typeface="+mn-ea"/>
                  </a:rPr>
                  <a:t>使得</a:t>
                </a:r>
                <a:r>
                  <a:rPr lang="en-US" altLang="zh-CN" sz="2400">
                    <a:latin typeface="Cambria Math" panose="02040503050406030204" charset="0"/>
                    <a:cs typeface="+mn-ea"/>
                  </a:rPr>
                  <a:t>X</a:t>
                </a:r>
                <a:r>
                  <a:rPr lang="zh-CN" altLang="en-US" sz="2400" dirty="0">
                    <a:latin typeface="黑体" panose="02010609060101010101" pitchFamily="49" charset="-122"/>
                    <a:ea typeface="黑体" panose="02010609060101010101" pitchFamily="49" charset="-122"/>
                    <a:cs typeface="+mn-ea"/>
                  </a:rPr>
                  <a:t>与</a:t>
                </a:r>
                <a14:m>
                  <m:oMath xmlns:m="http://schemas.openxmlformats.org/officeDocument/2006/math">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𝑾</m:t>
                    </m:r>
                  </m:oMath>
                </a14:m>
                <a:r>
                  <a:rPr lang="zh-CN" altLang="en-US" sz="2400" dirty="0">
                    <a:latin typeface="黑体" panose="02010609060101010101" pitchFamily="49" charset="-122"/>
                    <a:ea typeface="黑体" panose="02010609060101010101" pitchFamily="49" charset="-122"/>
                    <a:cs typeface="+mn-ea"/>
                  </a:rPr>
                  <a:t>之间的差别达到最小即可，故</a:t>
                </a:r>
                <a:r>
                  <a:rPr lang="en-US" altLang="zh-CN" sz="2400" dirty="0">
                    <a:latin typeface="黑体" panose="02010609060101010101" pitchFamily="49" charset="-122"/>
                    <a:ea typeface="黑体" panose="02010609060101010101" pitchFamily="49" charset="-122"/>
                    <a:cs typeface="+mn-ea"/>
                  </a:rPr>
                  <a:t>MOD</a:t>
                </a:r>
                <a:r>
                  <a:rPr lang="zh-CN" altLang="en-US" sz="2400" dirty="0">
                    <a:latin typeface="黑体" panose="02010609060101010101" pitchFamily="49" charset="-122"/>
                    <a:ea typeface="黑体" panose="02010609060101010101" pitchFamily="49" charset="-122"/>
                    <a:cs typeface="+mn-ea"/>
                  </a:rPr>
                  <a:t>方法直接使用最小二乘法求得</a:t>
                </a:r>
                <a14:m>
                  <m:oMath xmlns:m="http://schemas.openxmlformats.org/officeDocument/2006/math">
                    <m:r>
                      <a:rPr lang="en-US" altLang="zh-CN" sz="2400">
                        <a:solidFill>
                          <a:schemeClr val="tx1"/>
                        </a:solidFill>
                        <a:latin typeface="Cambria Math" panose="02040503050406030204" charset="0"/>
                        <a:cs typeface="+mn-ea"/>
                      </a:rPr>
                      <m:t>𝑾</m:t>
                    </m:r>
                  </m:oMath>
                </a14:m>
                <a:endParaRPr lang="en-US" altLang="zh-CN" sz="2400" dirty="0" smtClean="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字典学习优化计算问题的目标函数</a:t>
                </a:r>
                <a:r>
                  <a:rPr lang="zh-CN" altLang="zh-CN" sz="2400" dirty="0" smtClean="0">
                    <a:latin typeface="黑体" panose="02010609060101010101" pitchFamily="49" charset="-122"/>
                    <a:ea typeface="黑体" panose="02010609060101010101" pitchFamily="49" charset="-122"/>
                    <a:cs typeface="+mn-ea"/>
                  </a:rPr>
                  <a:t>为</a:t>
                </a:r>
                <a:endParaRPr lang="en-US" altLang="zh-CN" sz="2400" dirty="0" smtClean="0">
                  <a:latin typeface="黑体" panose="02010609060101010101" pitchFamily="49" charset="-122"/>
                  <a:ea typeface="黑体" panose="02010609060101010101" pitchFamily="49" charset="-122"/>
                  <a:cs typeface="+mn-ea"/>
                </a:endParaRPr>
              </a:p>
              <a:p>
                <a:pPr marL="457200" lvl="1" indent="0">
                  <a:buNone/>
                </a:pPr>
                <a14:m>
                  <m:oMathPara xmlns:m="http://schemas.openxmlformats.org/officeDocument/2006/math">
                    <m:oMathParaPr>
                      <m:jc m:val="centerGroup"/>
                    </m:oMathParaPr>
                    <m:oMath xmlns:m="http://schemas.openxmlformats.org/officeDocument/2006/math">
                      <m:r>
                        <a:rPr lang="en-US" altLang="zh-CN" sz="2400">
                          <a:solidFill>
                            <a:schemeClr val="tx1"/>
                          </a:solidFill>
                          <a:latin typeface="Cambria Math" panose="02040503050406030204" charset="0"/>
                          <a:cs typeface="+mn-ea"/>
                        </a:rPr>
                        <m:t>𝐽</m:t>
                      </m:r>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𝑾</m:t>
                      </m:r>
                      <m:r>
                        <a:rPr lang="en-US" altLang="zh-CN" sz="2400">
                          <a:solidFill>
                            <a:schemeClr val="tx1"/>
                          </a:solidFill>
                          <a:latin typeface="Cambria Math" panose="02040503050406030204" charset="0"/>
                          <a:cs typeface="+mn-ea"/>
                        </a:rPr>
                        <m:t>)=</m:t>
                      </m:r>
                      <m:sSubSup>
                        <m:sSubSupPr>
                          <m:ctrlPr>
                            <a:rPr lang="zh-CN" altLang="zh-CN" sz="2400" i="1">
                              <a:solidFill>
                                <a:schemeClr val="tx1"/>
                              </a:solidFill>
                              <a:latin typeface="Cambria Math" panose="02040503050406030204"/>
                              <a:cs typeface="+mn-ea"/>
                            </a:rPr>
                          </m:ctrlPr>
                        </m:sSubSupPr>
                        <m:e>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𝑿</m:t>
                          </m:r>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𝑾</m:t>
                          </m:r>
                          <m:r>
                            <a:rPr lang="en-US" altLang="zh-CN" sz="2400">
                              <a:solidFill>
                                <a:schemeClr val="tx1"/>
                              </a:solidFill>
                              <a:latin typeface="Cambria Math" panose="02040503050406030204" charset="0"/>
                              <a:cs typeface="+mn-ea"/>
                            </a:rPr>
                            <m:t>||</m:t>
                          </m:r>
                        </m:e>
                        <m:sub>
                          <m:r>
                            <a:rPr lang="en-US" altLang="zh-CN" sz="2400">
                              <a:solidFill>
                                <a:schemeClr val="tx1"/>
                              </a:solidFill>
                              <a:latin typeface="Cambria Math" panose="02040503050406030204" charset="0"/>
                              <a:cs typeface="+mn-ea"/>
                            </a:rPr>
                            <m:t>𝐹</m:t>
                          </m:r>
                        </m:sub>
                        <m:sup>
                          <m:r>
                            <a:rPr lang="en-US" altLang="zh-CN" sz="2400">
                              <a:solidFill>
                                <a:schemeClr val="tx1"/>
                              </a:solidFill>
                              <a:latin typeface="Cambria Math" panose="02040503050406030204" charset="0"/>
                              <a:cs typeface="+mn-ea"/>
                            </a:rPr>
                            <m:t>2</m:t>
                          </m:r>
                        </m:sup>
                      </m:sSubSup>
                    </m:oMath>
                  </m:oMathPara>
                </a14:m>
                <a:endParaRPr lang="en-US" altLang="zh-CN" sz="2400" dirty="0">
                  <a:solidFill>
                    <a:schemeClr val="tx1"/>
                  </a:solidFill>
                  <a:latin typeface="黑体" panose="02010609060101010101" pitchFamily="49" charset="-122"/>
                  <a:ea typeface="黑体" panose="02010609060101010101" pitchFamily="49" charset="-122"/>
                  <a:cs typeface="+mn-ea"/>
                </a:endParaRPr>
              </a:p>
              <a:p>
                <a:pPr lvl="1"/>
                <a:r>
                  <a:rPr lang="zh-CN" altLang="zh-CN" sz="2400" dirty="0">
                    <a:solidFill>
                      <a:schemeClr val="tx1"/>
                    </a:solidFill>
                    <a:latin typeface="黑体" panose="02010609060101010101" pitchFamily="49" charset="-122"/>
                    <a:ea typeface="黑体" panose="02010609060101010101" pitchFamily="49" charset="-122"/>
                    <a:cs typeface="+mn-ea"/>
                  </a:rPr>
                  <a:t>使用最小二乘法求得其最优解</a:t>
                </a:r>
                <a:r>
                  <a:rPr lang="zh-CN" altLang="zh-CN" sz="2400" dirty="0" smtClean="0">
                    <a:solidFill>
                      <a:schemeClr val="tx1"/>
                    </a:solidFill>
                    <a:latin typeface="黑体" panose="02010609060101010101" pitchFamily="49" charset="-122"/>
                    <a:ea typeface="黑体" panose="02010609060101010101" pitchFamily="49" charset="-122"/>
                    <a:cs typeface="+mn-ea"/>
                  </a:rPr>
                  <a:t>为</a:t>
                </a:r>
                <a:endParaRPr lang="en-US" altLang="zh-CN" sz="2400" dirty="0" smtClean="0">
                  <a:solidFill>
                    <a:schemeClr val="tx1"/>
                  </a:solidFill>
                  <a:latin typeface="黑体" panose="02010609060101010101" pitchFamily="49" charset="-122"/>
                  <a:ea typeface="黑体" panose="02010609060101010101" pitchFamily="49" charset="-122"/>
                  <a:cs typeface="+mn-ea"/>
                </a:endParaRPr>
              </a:p>
              <a:p>
                <a:pPr marL="457200" lvl="1" indent="0">
                  <a:buNone/>
                </a:pPr>
                <a14:m>
                  <m:oMathPara xmlns:m="http://schemas.openxmlformats.org/officeDocument/2006/math">
                    <m:oMathParaPr>
                      <m:jc m:val="centerGroup"/>
                    </m:oMathParaPr>
                    <m:oMath xmlns:m="http://schemas.openxmlformats.org/officeDocument/2006/math">
                      <m:acc>
                        <m:accPr>
                          <m:ctrlPr>
                            <a:rPr lang="zh-CN" altLang="zh-CN" sz="2400" i="1">
                              <a:solidFill>
                                <a:schemeClr val="tx1"/>
                              </a:solidFill>
                              <a:latin typeface="Cambria Math" panose="02040503050406030204"/>
                              <a:cs typeface="+mn-ea"/>
                            </a:rPr>
                          </m:ctrlPr>
                        </m:accPr>
                        <m:e>
                          <m:r>
                            <a:rPr lang="en-US" altLang="zh-CN" sz="2400">
                              <a:solidFill>
                                <a:schemeClr val="tx1"/>
                              </a:solidFill>
                              <a:latin typeface="Cambria Math" panose="02040503050406030204" charset="0"/>
                              <a:cs typeface="+mn-ea"/>
                            </a:rPr>
                            <m:t>𝑾</m:t>
                          </m:r>
                        </m:e>
                      </m:acc>
                      <m:r>
                        <a:rPr lang="en-US" altLang="zh-CN" sz="2400">
                          <a:solidFill>
                            <a:schemeClr val="tx1"/>
                          </a:solidFill>
                          <a:latin typeface="Cambria Math" panose="02040503050406030204" charset="0"/>
                          <a:cs typeface="+mn-ea"/>
                        </a:rPr>
                        <m:t>=</m:t>
                      </m:r>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𝑎𝑟𝑔</m:t>
                          </m:r>
                        </m:e>
                        <m:sub>
                          <m:r>
                            <a:rPr lang="en-US" altLang="zh-CN" sz="2400">
                              <a:solidFill>
                                <a:schemeClr val="tx1"/>
                              </a:solidFill>
                              <a:latin typeface="Cambria Math" panose="02040503050406030204" charset="0"/>
                              <a:cs typeface="+mn-ea"/>
                            </a:rPr>
                            <m:t>𝑾</m:t>
                          </m:r>
                        </m:sub>
                      </m:sSub>
                      <m:r>
                        <m:rPr>
                          <m:sty m:val="p"/>
                        </m:rPr>
                        <a:rPr lang="en-US" altLang="zh-CN" sz="2400">
                          <a:solidFill>
                            <a:schemeClr val="tx1"/>
                          </a:solidFill>
                          <a:latin typeface="Cambria Math" panose="02040503050406030204" charset="0"/>
                          <a:cs typeface="+mn-ea"/>
                        </a:rPr>
                        <m:t>min</m:t>
                      </m:r>
                      <m:sSubSup>
                        <m:sSubSupPr>
                          <m:ctrlPr>
                            <a:rPr lang="zh-CN" altLang="zh-CN" sz="2400" i="1">
                              <a:solidFill>
                                <a:schemeClr val="tx1"/>
                              </a:solidFill>
                              <a:latin typeface="Cambria Math" panose="02040503050406030204"/>
                              <a:cs typeface="+mn-ea"/>
                            </a:rPr>
                          </m:ctrlPr>
                        </m:sSubSupPr>
                        <m:e>
                          <m:d>
                            <m:dPr>
                              <m:begChr m:val="|"/>
                              <m:endChr m:val="|"/>
                              <m:ctrlPr>
                                <a:rPr lang="zh-CN" altLang="zh-CN" sz="2400" i="1">
                                  <a:solidFill>
                                    <a:schemeClr val="tx1"/>
                                  </a:solidFill>
                                  <a:latin typeface="Cambria Math" panose="02040503050406030204"/>
                                  <a:cs typeface="+mn-ea"/>
                                </a:rPr>
                              </m:ctrlPr>
                            </m:dPr>
                            <m:e>
                              <m:d>
                                <m:dPr>
                                  <m:begChr m:val="|"/>
                                  <m:endChr m:val="|"/>
                                  <m:ctrlPr>
                                    <a:rPr lang="zh-CN" altLang="zh-CN" sz="2400" i="1">
                                      <a:solidFill>
                                        <a:schemeClr val="tx1"/>
                                      </a:solidFill>
                                      <a:latin typeface="Cambria Math" panose="02040503050406030204"/>
                                      <a:cs typeface="+mn-ea"/>
                                    </a:rPr>
                                  </m:ctrlPr>
                                </m:dPr>
                                <m:e>
                                  <m:r>
                                    <a:rPr lang="en-US" altLang="zh-CN" sz="2400">
                                      <a:solidFill>
                                        <a:schemeClr val="tx1"/>
                                      </a:solidFill>
                                      <a:latin typeface="Cambria Math" panose="02040503050406030204" charset="0"/>
                                      <a:cs typeface="+mn-ea"/>
                                    </a:rPr>
                                    <m:t>𝑿</m:t>
                                  </m:r>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r>
                                    <a:rPr lang="en-US" altLang="zh-CN" sz="2400">
                                      <a:solidFill>
                                        <a:schemeClr val="tx1"/>
                                      </a:solidFill>
                                      <a:latin typeface="Cambria Math" panose="02040503050406030204" charset="0"/>
                                      <a:cs typeface="+mn-ea"/>
                                    </a:rPr>
                                    <m:t>𝑾</m:t>
                                  </m:r>
                                </m:e>
                              </m:d>
                            </m:e>
                          </m:d>
                        </m:e>
                        <m:sub>
                          <m:r>
                            <a:rPr lang="en-US" altLang="zh-CN" sz="2400">
                              <a:solidFill>
                                <a:schemeClr val="tx1"/>
                              </a:solidFill>
                              <a:latin typeface="Cambria Math" panose="02040503050406030204" charset="0"/>
                              <a:cs typeface="+mn-ea"/>
                            </a:rPr>
                            <m:t>𝐹</m:t>
                          </m:r>
                        </m:sub>
                        <m:sup>
                          <m:r>
                            <a:rPr lang="en-US" altLang="zh-CN" sz="2400">
                              <a:solidFill>
                                <a:schemeClr val="tx1"/>
                              </a:solidFill>
                              <a:latin typeface="Cambria Math" panose="02040503050406030204" charset="0"/>
                              <a:cs typeface="+mn-ea"/>
                            </a:rPr>
                            <m:t>2</m:t>
                          </m:r>
                        </m:sup>
                      </m:sSubSup>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𝑿</m:t>
                      </m:r>
                      <m:sSup>
                        <m:sSupPr>
                          <m:ctrlPr>
                            <a:rPr lang="zh-CN" altLang="zh-CN" sz="2400" i="1">
                              <a:solidFill>
                                <a:schemeClr val="tx1"/>
                              </a:solidFill>
                              <a:latin typeface="Cambria Math" panose="02040503050406030204"/>
                              <a:cs typeface="+mn-ea"/>
                            </a:rPr>
                          </m:ctrlPr>
                        </m:sSupPr>
                        <m:e>
                          <m:r>
                            <a:rPr lang="en-US" altLang="zh-CN" sz="2400" b="1" i="1">
                              <a:solidFill>
                                <a:schemeClr val="tx1"/>
                              </a:solidFill>
                              <a:latin typeface="Cambria Math" panose="02040503050406030204" charset="0"/>
                              <a:cs typeface="Cambria Math" panose="02040503050406030204" charset="0"/>
                            </a:rPr>
                            <m:t>𝜶</m:t>
                          </m:r>
                        </m:e>
                        <m:sup>
                          <m:r>
                            <a:rPr lang="en-US" altLang="zh-CN" sz="2400">
                              <a:solidFill>
                                <a:schemeClr val="tx1"/>
                              </a:solidFill>
                              <a:latin typeface="Cambria Math" panose="02040503050406030204" charset="0"/>
                              <a:cs typeface="+mn-ea"/>
                            </a:rPr>
                            <m:t>𝑇</m:t>
                          </m:r>
                        </m:sup>
                      </m:sSup>
                      <m:sSup>
                        <m:sSupPr>
                          <m:ctrlPr>
                            <a:rPr lang="zh-CN" altLang="zh-CN" sz="2400" i="1">
                              <a:solidFill>
                                <a:schemeClr val="tx1"/>
                              </a:solidFill>
                              <a:latin typeface="Cambria Math" panose="02040503050406030204"/>
                              <a:cs typeface="+mn-ea"/>
                            </a:rPr>
                          </m:ctrlPr>
                        </m:sSupPr>
                        <m:e>
                          <m:r>
                            <a:rPr lang="en-US" altLang="zh-CN" sz="2400">
                              <a:solidFill>
                                <a:schemeClr val="tx1"/>
                              </a:solidFill>
                              <a:latin typeface="Cambria Math" panose="02040503050406030204" charset="0"/>
                              <a:cs typeface="+mn-ea"/>
                            </a:rPr>
                            <m:t>(</m:t>
                          </m:r>
                          <m:r>
                            <a:rPr lang="en-US" altLang="zh-CN" sz="2400" b="1" i="1">
                              <a:solidFill>
                                <a:schemeClr val="tx1"/>
                              </a:solidFill>
                              <a:latin typeface="Cambria Math" panose="02040503050406030204" charset="0"/>
                              <a:cs typeface="Cambria Math" panose="02040503050406030204" charset="0"/>
                            </a:rPr>
                            <m:t>𝜶</m:t>
                          </m:r>
                          <m:sSup>
                            <m:sSupPr>
                              <m:ctrlPr>
                                <a:rPr lang="zh-CN" altLang="zh-CN" sz="2400" i="1">
                                  <a:solidFill>
                                    <a:schemeClr val="tx1"/>
                                  </a:solidFill>
                                  <a:latin typeface="Cambria Math" panose="02040503050406030204"/>
                                  <a:cs typeface="+mn-ea"/>
                                </a:rPr>
                              </m:ctrlPr>
                            </m:sSupPr>
                            <m:e>
                              <m:r>
                                <a:rPr lang="en-US" altLang="zh-CN" sz="2400" b="1" i="1">
                                  <a:solidFill>
                                    <a:schemeClr val="tx1"/>
                                  </a:solidFill>
                                  <a:latin typeface="Cambria Math" panose="02040503050406030204" charset="0"/>
                                  <a:cs typeface="Cambria Math" panose="02040503050406030204" charset="0"/>
                                </a:rPr>
                                <m:t>𝜶</m:t>
                              </m:r>
                            </m:e>
                            <m:sup>
                              <m:r>
                                <a:rPr lang="en-US" altLang="zh-CN" sz="2400">
                                  <a:solidFill>
                                    <a:schemeClr val="tx1"/>
                                  </a:solidFill>
                                  <a:latin typeface="Cambria Math" panose="02040503050406030204" charset="0"/>
                                  <a:cs typeface="+mn-ea"/>
                                </a:rPr>
                                <m:t>𝑇</m:t>
                              </m:r>
                            </m:sup>
                          </m:sSup>
                          <m:r>
                            <a:rPr lang="en-US" altLang="zh-CN" sz="2400">
                              <a:solidFill>
                                <a:schemeClr val="tx1"/>
                              </a:solidFill>
                              <a:latin typeface="Cambria Math" panose="02040503050406030204" charset="0"/>
                              <a:cs typeface="+mn-ea"/>
                            </a:rPr>
                            <m:t>)</m:t>
                          </m:r>
                        </m:e>
                        <m:sup>
                          <m:r>
                            <a:rPr lang="en-US" altLang="zh-CN" sz="2400">
                              <a:solidFill>
                                <a:schemeClr val="tx1"/>
                              </a:solidFill>
                              <a:latin typeface="Cambria Math" panose="02040503050406030204" charset="0"/>
                              <a:cs typeface="+mn-ea"/>
                            </a:rPr>
                            <m:t>−</m:t>
                          </m:r>
                          <m:r>
                            <a:rPr lang="en-US" altLang="zh-CN" sz="2400">
                              <a:solidFill>
                                <a:schemeClr val="tx1"/>
                              </a:solidFill>
                              <a:latin typeface="Cambria Math" panose="02040503050406030204" charset="0"/>
                              <a:cs typeface="+mn-ea"/>
                            </a:rPr>
                            <m:t>𝟏</m:t>
                          </m:r>
                        </m:sup>
                      </m:sSup>
                    </m:oMath>
                  </m:oMathPara>
                </a14:m>
                <a:endParaRPr lang="en-US" altLang="zh-CN" sz="2400" dirty="0">
                  <a:solidFill>
                    <a:schemeClr val="tx1"/>
                  </a:solidFill>
                  <a:latin typeface="+mn-ea"/>
                  <a:cs typeface="+mn-ea"/>
                </a:endParaRPr>
              </a:p>
              <a:p>
                <a:pPr lvl="1"/>
                <a:endParaRPr lang="en-US" altLang="zh-CN" sz="2400" dirty="0" smtClean="0">
                  <a:solidFill>
                    <a:schemeClr val="tx1"/>
                  </a:solidFill>
                  <a:latin typeface="+mn-ea"/>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253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数据字典学习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lvl="1" indent="0" algn="l" eaLnBrk="1" hangingPunct="1">
                  <a:spcBef>
                    <a:spcPct val="20000"/>
                  </a:spcBef>
                  <a:buClrTx/>
                  <a:buSzTx/>
                  <a:buNone/>
                </a:pPr>
                <a:r>
                  <a:rPr lang="zh-CN" altLang="en-US" sz="2400" dirty="0">
                    <a:latin typeface="黑体" panose="02010609060101010101" pitchFamily="49" charset="-122"/>
                    <a:ea typeface="黑体" panose="02010609060101010101" pitchFamily="49" charset="-122"/>
                    <a:cs typeface="+mn-ea"/>
                    <a:sym typeface="+mn-ea"/>
                  </a:rPr>
                  <a:t>综合上述分析，可得到MOD方法的具体步骤如下：</a:t>
                </a:r>
                <a:endParaRPr lang="zh-CN" altLang="en-US" sz="2400" dirty="0">
                  <a:latin typeface="黑体" panose="02010609060101010101" pitchFamily="49" charset="-122"/>
                  <a:ea typeface="黑体" panose="02010609060101010101" pitchFamily="49" charset="-122"/>
                  <a:cs typeface="+mn-ea"/>
                </a:endParaRPr>
              </a:p>
              <a:p>
                <a:pPr lvl="1" algn="l" eaLnBrk="1" hangingPunct="1">
                  <a:spcBef>
                    <a:spcPct val="20000"/>
                  </a:spcBef>
                  <a:buClrTx/>
                  <a:buSzTx/>
                </a:pPr>
                <a:r>
                  <a:rPr lang="zh-CN" altLang="en-US" sz="2400" dirty="0">
                    <a:latin typeface="黑体" panose="02010609060101010101" pitchFamily="49" charset="-122"/>
                    <a:ea typeface="黑体" panose="02010609060101010101" pitchFamily="49" charset="-122"/>
                    <a:cs typeface="+mn-ea"/>
                    <a:sym typeface="+mn-ea"/>
                  </a:rPr>
                  <a:t>（1）由训练集构建数据矩阵</a:t>
                </a:r>
                <a14:m>
                  <m:oMath xmlns:m="http://schemas.openxmlformats.org/officeDocument/2006/math">
                    <m:r>
                      <a:rPr lang="zh-CN" altLang="en-US" sz="2400" dirty="0">
                        <a:latin typeface="黑体" panose="02010609060101010101" pitchFamily="49" charset="-122"/>
                        <a:ea typeface="黑体" panose="02010609060101010101" pitchFamily="49" charset="-122"/>
                        <a:cs typeface="+mn-ea"/>
                      </a:rPr>
                      <m:t>𝑿</m:t>
                    </m:r>
                  </m:oMath>
                </a14:m>
                <a:r>
                  <a:rPr lang="zh-CN" altLang="en-US" sz="2400" dirty="0">
                    <a:latin typeface="黑体" panose="02010609060101010101" pitchFamily="49" charset="-122"/>
                    <a:ea typeface="黑体" panose="02010609060101010101" pitchFamily="49" charset="-122"/>
                    <a:cs typeface="+mn-ea"/>
                    <a:sym typeface="+mn-ea"/>
                  </a:rPr>
                  <a:t>并随机生成初始字典矩阵</a:t>
                </a:r>
                <a14:m>
                  <m:oMath xmlns:m="http://schemas.openxmlformats.org/officeDocument/2006/math">
                    <m:sSub>
                      <m:sSubPr>
                        <m:ctrlPr>
                          <a:rPr lang="zh-CN" altLang="en-US" sz="2400" dirty="0">
                            <a:latin typeface="黑体" panose="02010609060101010101" pitchFamily="49" charset="-122"/>
                            <a:ea typeface="黑体" panose="02010609060101010101" pitchFamily="49" charset="-122"/>
                            <a:cs typeface="+mn-ea"/>
                          </a:rPr>
                        </m:ctrlPr>
                      </m:sSubPr>
                      <m:e>
                        <m:r>
                          <a:rPr lang="zh-CN" altLang="en-US" sz="2400" dirty="0">
                            <a:latin typeface="黑体" panose="02010609060101010101" pitchFamily="49" charset="-122"/>
                            <a:ea typeface="黑体" panose="02010609060101010101" pitchFamily="49" charset="-122"/>
                            <a:cs typeface="+mn-ea"/>
                          </a:rPr>
                          <m:t>𝑾</m:t>
                        </m:r>
                      </m:e>
                      <m:sub>
                        <m:r>
                          <a:rPr lang="zh-CN" altLang="en-US" sz="2400" dirty="0">
                            <a:latin typeface="黑体" panose="02010609060101010101" pitchFamily="49" charset="-122"/>
                            <a:ea typeface="黑体" panose="02010609060101010101" pitchFamily="49" charset="-122"/>
                            <a:cs typeface="+mn-ea"/>
                          </a:rPr>
                          <m:t>0</m:t>
                        </m:r>
                      </m:sub>
                    </m:sSub>
                  </m:oMath>
                </a14:m>
                <a:r>
                  <a:rPr lang="zh-CN" altLang="en-US" sz="2400" dirty="0">
                    <a:latin typeface="黑体" panose="02010609060101010101" pitchFamily="49" charset="-122"/>
                    <a:ea typeface="黑体" panose="02010609060101010101" pitchFamily="49" charset="-122"/>
                    <a:cs typeface="+mn-ea"/>
                    <a:sym typeface="+mn-ea"/>
                  </a:rPr>
                  <a:t>，令</a:t>
                </a:r>
                <a14:m>
                  <m:oMath xmlns:m="http://schemas.openxmlformats.org/officeDocument/2006/math">
                    <m:r>
                      <a:rPr lang="zh-CN" altLang="en-US" sz="2400" dirty="0">
                        <a:latin typeface="黑体" panose="02010609060101010101" pitchFamily="49" charset="-122"/>
                        <a:ea typeface="黑体" panose="02010609060101010101" pitchFamily="49" charset="-122"/>
                        <a:cs typeface="+mn-ea"/>
                      </a:rPr>
                      <m:t>𝑡</m:t>
                    </m:r>
                    <m:r>
                      <a:rPr lang="zh-CN" altLang="en-US" sz="2400" dirty="0">
                        <a:latin typeface="黑体" panose="02010609060101010101" pitchFamily="49" charset="-122"/>
                        <a:ea typeface="黑体" panose="02010609060101010101" pitchFamily="49" charset="-122"/>
                        <a:cs typeface="+mn-ea"/>
                      </a:rPr>
                      <m:t>=</m:t>
                    </m:r>
                    <m:r>
                      <a:rPr lang="zh-CN" altLang="en-US" sz="2400" dirty="0">
                        <a:latin typeface="黑体" panose="02010609060101010101" pitchFamily="49" charset="-122"/>
                        <a:ea typeface="黑体" panose="02010609060101010101" pitchFamily="49" charset="-122"/>
                        <a:cs typeface="+mn-ea"/>
                      </a:rPr>
                      <m:t>0</m:t>
                    </m:r>
                  </m:oMath>
                </a14:m>
                <a:r>
                  <a:rPr lang="zh-CN" altLang="en-US" sz="2400" dirty="0">
                    <a:latin typeface="黑体" panose="02010609060101010101" pitchFamily="49" charset="-122"/>
                    <a:ea typeface="黑体" panose="02010609060101010101" pitchFamily="49" charset="-122"/>
                    <a:cs typeface="+mn-ea"/>
                    <a:sym typeface="+mn-ea"/>
                  </a:rPr>
                  <a:t>，设定阈值</a:t>
                </a:r>
                <a14:m>
                  <m:oMath xmlns:m="http://schemas.openxmlformats.org/officeDocument/2006/math">
                    <m:r>
                      <a:rPr lang="zh-CN" altLang="en-US" sz="2400" i="1" dirty="0">
                        <a:latin typeface="黑体" panose="02010609060101010101" pitchFamily="49" charset="-122"/>
                        <a:ea typeface="黑体" panose="02010609060101010101" pitchFamily="49" charset="-122"/>
                        <a:cs typeface="+mn-ea"/>
                      </a:rPr>
                      <m:t>𝜀</m:t>
                    </m:r>
                  </m:oMath>
                </a14:m>
                <a:r>
                  <a:rPr lang="zh-CN" altLang="en-US" sz="2400" dirty="0">
                    <a:latin typeface="黑体" panose="02010609060101010101" pitchFamily="49" charset="-122"/>
                    <a:ea typeface="黑体" panose="02010609060101010101" pitchFamily="49" charset="-122"/>
                    <a:cs typeface="+mn-ea"/>
                    <a:sym typeface="+mn-ea"/>
                  </a:rPr>
                  <a:t>；</a:t>
                </a:r>
                <a:endParaRPr lang="zh-CN" altLang="en-US" sz="2400" dirty="0">
                  <a:latin typeface="黑体" panose="02010609060101010101" pitchFamily="49" charset="-122"/>
                  <a:ea typeface="黑体" panose="02010609060101010101" pitchFamily="49" charset="-122"/>
                  <a:cs typeface="+mn-ea"/>
                </a:endParaRPr>
              </a:p>
              <a:p>
                <a:pPr lvl="1" algn="l" eaLnBrk="1" hangingPunct="1">
                  <a:spcBef>
                    <a:spcPct val="20000"/>
                  </a:spcBef>
                  <a:buClrTx/>
                  <a:buSzTx/>
                </a:pPr>
                <a:r>
                  <a:rPr lang="zh-CN" altLang="en-US" sz="2400" dirty="0">
                    <a:latin typeface="黑体" panose="02010609060101010101" pitchFamily="49" charset="-122"/>
                    <a:ea typeface="黑体" panose="02010609060101010101" pitchFamily="49" charset="-122"/>
                    <a:cs typeface="+mn-ea"/>
                    <a:sym typeface="+mn-ea"/>
                  </a:rPr>
                  <a:t>（2）根据数据矩阵</a:t>
                </a:r>
                <a14:m>
                  <m:oMath xmlns:m="http://schemas.openxmlformats.org/officeDocument/2006/math">
                    <m:r>
                      <a:rPr lang="zh-CN" altLang="en-US" sz="2400" dirty="0">
                        <a:latin typeface="黑体" panose="02010609060101010101" pitchFamily="49" charset="-122"/>
                        <a:ea typeface="黑体" panose="02010609060101010101" pitchFamily="49" charset="-122"/>
                        <a:cs typeface="+mn-ea"/>
                      </a:rPr>
                      <m:t>𝑿</m:t>
                    </m:r>
                  </m:oMath>
                </a14:m>
                <a:r>
                  <a:rPr lang="zh-CN" altLang="en-US" sz="2400" dirty="0">
                    <a:latin typeface="黑体" panose="02010609060101010101" pitchFamily="49" charset="-122"/>
                    <a:ea typeface="黑体" panose="02010609060101010101" pitchFamily="49" charset="-122"/>
                    <a:cs typeface="+mn-ea"/>
                    <a:sym typeface="+mn-ea"/>
                  </a:rPr>
                  <a:t>和字典矩阵</a:t>
                </a:r>
                <a14:m>
                  <m:oMath xmlns:m="http://schemas.openxmlformats.org/officeDocument/2006/math">
                    <m:sSub>
                      <m:sSubPr>
                        <m:ctrlPr>
                          <a:rPr lang="zh-CN" altLang="en-US" sz="2400" dirty="0">
                            <a:latin typeface="黑体" panose="02010609060101010101" pitchFamily="49" charset="-122"/>
                            <a:ea typeface="黑体" panose="02010609060101010101" pitchFamily="49" charset="-122"/>
                            <a:cs typeface="+mn-ea"/>
                          </a:rPr>
                        </m:ctrlPr>
                      </m:sSubPr>
                      <m:e>
                        <m:r>
                          <a:rPr lang="zh-CN" altLang="en-US" sz="2400" dirty="0">
                            <a:latin typeface="黑体" panose="02010609060101010101" pitchFamily="49" charset="-122"/>
                            <a:ea typeface="黑体" panose="02010609060101010101" pitchFamily="49" charset="-122"/>
                            <a:cs typeface="+mn-ea"/>
                          </a:rPr>
                          <m:t>𝑾</m:t>
                        </m:r>
                      </m:e>
                      <m:sub>
                        <m:r>
                          <a:rPr lang="zh-CN" altLang="en-US" sz="2400" dirty="0">
                            <a:latin typeface="黑体" panose="02010609060101010101" pitchFamily="49" charset="-122"/>
                            <a:ea typeface="黑体" panose="02010609060101010101" pitchFamily="49" charset="-122"/>
                            <a:cs typeface="+mn-ea"/>
                          </a:rPr>
                          <m:t>𝑡</m:t>
                        </m:r>
                      </m:sub>
                    </m:sSub>
                  </m:oMath>
                </a14:m>
                <a:r>
                  <a:rPr lang="zh-CN" altLang="en-US" sz="2400" dirty="0">
                    <a:latin typeface="黑体" panose="02010609060101010101" pitchFamily="49" charset="-122"/>
                    <a:ea typeface="黑体" panose="02010609060101010101" pitchFamily="49" charset="-122"/>
                    <a:cs typeface="+mn-ea"/>
                    <a:sym typeface="+mn-ea"/>
                  </a:rPr>
                  <a:t>进行稀疏表示学习，得到对应的系数矩阵</a:t>
                </a:r>
                <a14:m>
                  <m:oMath xmlns:m="http://schemas.openxmlformats.org/officeDocument/2006/math">
                    <m:sSub>
                      <m:sSubPr>
                        <m:ctrlPr>
                          <a:rPr lang="zh-CN" altLang="en-US" sz="2400" dirty="0">
                            <a:latin typeface="黑体" panose="02010609060101010101" pitchFamily="49" charset="-122"/>
                            <a:ea typeface="黑体" panose="02010609060101010101" pitchFamily="49" charset="-122"/>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zh-CN" altLang="en-US" sz="2400" dirty="0">
                            <a:latin typeface="黑体" panose="02010609060101010101" pitchFamily="49" charset="-122"/>
                            <a:ea typeface="黑体" panose="02010609060101010101" pitchFamily="49" charset="-122"/>
                            <a:cs typeface="+mn-ea"/>
                          </a:rPr>
                          <m:t>𝑡</m:t>
                        </m:r>
                      </m:sub>
                    </m:sSub>
                  </m:oMath>
                </a14:m>
                <a:r>
                  <a:rPr lang="zh-CN" altLang="en-US" sz="2400" dirty="0">
                    <a:latin typeface="黑体" panose="02010609060101010101" pitchFamily="49" charset="-122"/>
                    <a:ea typeface="黑体" panose="02010609060101010101" pitchFamily="49" charset="-122"/>
                    <a:cs typeface="+mn-ea"/>
                    <a:sym typeface="+mn-ea"/>
                  </a:rPr>
                  <a:t>；</a:t>
                </a:r>
                <a:endParaRPr lang="zh-CN" altLang="en-US" sz="2400" dirty="0">
                  <a:latin typeface="黑体" panose="02010609060101010101" pitchFamily="49" charset="-122"/>
                  <a:ea typeface="黑体" panose="02010609060101010101" pitchFamily="49" charset="-122"/>
                  <a:cs typeface="+mn-ea"/>
                </a:endParaRPr>
              </a:p>
              <a:p>
                <a:pPr lvl="1" algn="l" eaLnBrk="1" hangingPunct="1">
                  <a:spcBef>
                    <a:spcPct val="20000"/>
                  </a:spcBef>
                  <a:buClrTx/>
                  <a:buSzTx/>
                </a:pPr>
                <a:r>
                  <a:rPr lang="zh-CN" altLang="en-US" sz="2400" dirty="0">
                    <a:latin typeface="黑体" panose="02010609060101010101" pitchFamily="49" charset="-122"/>
                    <a:ea typeface="黑体" panose="02010609060101010101" pitchFamily="49" charset="-122"/>
                    <a:cs typeface="+mn-ea"/>
                    <a:sym typeface="+mn-ea"/>
                  </a:rPr>
                  <a:t>（3）依据</a:t>
                </a:r>
                <a14:m>
                  <m:oMath xmlns:m="http://schemas.openxmlformats.org/officeDocument/2006/math">
                    <m:r>
                      <a:rPr lang="zh-CN" altLang="en-US" sz="2400" dirty="0">
                        <a:latin typeface="黑体" panose="02010609060101010101" pitchFamily="49" charset="-122"/>
                        <a:ea typeface="黑体" panose="02010609060101010101" pitchFamily="49" charset="-122"/>
                        <a:cs typeface="+mn-ea"/>
                      </a:rPr>
                      <m:t>𝑿</m:t>
                    </m:r>
                  </m:oMath>
                </a14:m>
                <a:r>
                  <a:rPr lang="zh-CN" altLang="en-US" sz="2400" dirty="0">
                    <a:latin typeface="黑体" panose="02010609060101010101" pitchFamily="49" charset="-122"/>
                    <a:ea typeface="黑体" panose="02010609060101010101" pitchFamily="49" charset="-122"/>
                    <a:cs typeface="+mn-ea"/>
                    <a:sym typeface="+mn-ea"/>
                  </a:rPr>
                  <a:t>和</a:t>
                </a:r>
                <a14:m>
                  <m:oMath xmlns:m="http://schemas.openxmlformats.org/officeDocument/2006/math">
                    <m:sSub>
                      <m:sSubPr>
                        <m:ctrlPr>
                          <a:rPr lang="zh-CN" altLang="en-US" sz="2400" dirty="0">
                            <a:latin typeface="黑体" panose="02010609060101010101" pitchFamily="49" charset="-122"/>
                            <a:ea typeface="黑体" panose="02010609060101010101" pitchFamily="49" charset="-122"/>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zh-CN" altLang="en-US" sz="2400" dirty="0">
                            <a:latin typeface="黑体" panose="02010609060101010101" pitchFamily="49" charset="-122"/>
                            <a:ea typeface="黑体" panose="02010609060101010101" pitchFamily="49" charset="-122"/>
                            <a:cs typeface="+mn-ea"/>
                          </a:rPr>
                          <m:t>𝑡</m:t>
                        </m:r>
                      </m:sub>
                    </m:sSub>
                  </m:oMath>
                </a14:m>
                <a:r>
                  <a:rPr lang="zh-CN" altLang="en-US" sz="2400" dirty="0">
                    <a:latin typeface="黑体" panose="02010609060101010101" pitchFamily="49" charset="-122"/>
                    <a:ea typeface="黑体" panose="02010609060101010101" pitchFamily="49" charset="-122"/>
                    <a:cs typeface="+mn-ea"/>
                    <a:sym typeface="+mn-ea"/>
                  </a:rPr>
                  <a:t>构建字典学习的优化目标：</a:t>
                </a:r>
                <a:endParaRPr lang="zh-CN" altLang="en-US" sz="2400" dirty="0">
                  <a:latin typeface="黑体" panose="02010609060101010101" pitchFamily="49" charset="-122"/>
                  <a:ea typeface="黑体" panose="02010609060101010101" pitchFamily="49" charset="-122"/>
                  <a:cs typeface="+mn-ea"/>
                </a:endParaRPr>
              </a:p>
              <a:p>
                <a:pPr marL="457200" lvl="1" indent="0" algn="l" eaLnBrk="1" hangingPunct="1">
                  <a:spcBef>
                    <a:spcPct val="20000"/>
                  </a:spcBef>
                  <a:buClrTx/>
                  <a:buSzTx/>
                  <a:buNone/>
                </a:pPr>
                <a14:m>
                  <m:oMathPara xmlns:m="http://schemas.openxmlformats.org/officeDocument/2006/math">
                    <m:oMathParaPr>
                      <m:jc m:val="centerGroup"/>
                    </m:oMathParaPr>
                    <m:oMath xmlns:m="http://schemas.openxmlformats.org/officeDocument/2006/math">
                      <m:r>
                        <a:rPr lang="zh-CN" altLang="en-US" sz="2400" dirty="0">
                          <a:latin typeface="黑体" panose="02010609060101010101" pitchFamily="49" charset="-122"/>
                          <a:ea typeface="黑体" panose="02010609060101010101" pitchFamily="49" charset="-122"/>
                          <a:cs typeface="+mn-ea"/>
                        </a:rPr>
                        <m:t>    </m:t>
                      </m:r>
                      <m:r>
                        <a:rPr lang="zh-CN" altLang="en-US" sz="2400" dirty="0">
                          <a:solidFill>
                            <a:schemeClr val="tx1"/>
                          </a:solidFill>
                          <a:latin typeface="黑体" panose="02010609060101010101" pitchFamily="49" charset="-122"/>
                          <a:ea typeface="黑体" panose="02010609060101010101" pitchFamily="49" charset="-122"/>
                          <a:cs typeface="+mn-ea"/>
                        </a:rPr>
                        <m:t> </m:t>
                      </m:r>
                      <m:r>
                        <a:rPr lang="zh-CN" altLang="en-US" sz="2400" dirty="0">
                          <a:solidFill>
                            <a:schemeClr val="tx1"/>
                          </a:solidFill>
                          <a:latin typeface="黑体" panose="02010609060101010101" pitchFamily="49" charset="-122"/>
                          <a:ea typeface="黑体" panose="02010609060101010101" pitchFamily="49" charset="-122"/>
                          <a:cs typeface="+mn-ea"/>
                        </a:rPr>
                        <m:t>𝐽</m:t>
                      </m:r>
                      <m:r>
                        <a:rPr lang="zh-CN" altLang="en-US" sz="2400" dirty="0">
                          <a:solidFill>
                            <a:schemeClr val="tx1"/>
                          </a:solidFill>
                          <a:latin typeface="黑体" panose="02010609060101010101" pitchFamily="49" charset="-122"/>
                          <a:ea typeface="黑体" panose="02010609060101010101" pitchFamily="49" charset="-122"/>
                          <a:cs typeface="+mn-ea"/>
                        </a:rPr>
                        <m:t>(</m:t>
                      </m:r>
                      <m:r>
                        <a:rPr lang="zh-CN" altLang="en-US" sz="2400" dirty="0">
                          <a:solidFill>
                            <a:schemeClr val="tx1"/>
                          </a:solidFill>
                          <a:latin typeface="黑体" panose="02010609060101010101" pitchFamily="49" charset="-122"/>
                          <a:ea typeface="黑体" panose="02010609060101010101" pitchFamily="49" charset="-122"/>
                          <a:cs typeface="+mn-ea"/>
                        </a:rPr>
                        <m:t>𝑾</m:t>
                      </m:r>
                      <m:r>
                        <a:rPr lang="zh-CN" altLang="en-US" sz="2400" dirty="0">
                          <a:solidFill>
                            <a:schemeClr val="tx1"/>
                          </a:solidFill>
                          <a:latin typeface="黑体" panose="02010609060101010101" pitchFamily="49" charset="-122"/>
                          <a:ea typeface="黑体" panose="02010609060101010101" pitchFamily="49" charset="-122"/>
                          <a:cs typeface="+mn-ea"/>
                        </a:rPr>
                        <m:t>)=</m:t>
                      </m:r>
                      <m:sSubSup>
                        <m:sSubSupPr>
                          <m:ctrlPr>
                            <a:rPr lang="zh-CN" altLang="en-US" sz="2400" dirty="0">
                              <a:solidFill>
                                <a:schemeClr val="tx1"/>
                              </a:solidFill>
                              <a:latin typeface="黑体" panose="02010609060101010101" pitchFamily="49" charset="-122"/>
                              <a:ea typeface="黑体" panose="02010609060101010101" pitchFamily="49" charset="-122"/>
                              <a:cs typeface="+mn-ea"/>
                            </a:rPr>
                          </m:ctrlPr>
                        </m:sSubSupPr>
                        <m:e>
                          <m:r>
                            <a:rPr lang="zh-CN" altLang="en-US" sz="2400" dirty="0">
                              <a:solidFill>
                                <a:schemeClr val="tx1"/>
                              </a:solidFill>
                              <a:latin typeface="黑体" panose="02010609060101010101" pitchFamily="49" charset="-122"/>
                              <a:ea typeface="黑体" panose="02010609060101010101" pitchFamily="49" charset="-122"/>
                              <a:cs typeface="+mn-ea"/>
                            </a:rPr>
                            <m:t>||</m:t>
                          </m:r>
                          <m:r>
                            <a:rPr lang="zh-CN" altLang="en-US" sz="2400" dirty="0">
                              <a:solidFill>
                                <a:schemeClr val="tx1"/>
                              </a:solidFill>
                              <a:latin typeface="黑体" panose="02010609060101010101" pitchFamily="49" charset="-122"/>
                              <a:ea typeface="黑体" panose="02010609060101010101" pitchFamily="49" charset="-122"/>
                              <a:cs typeface="+mn-ea"/>
                            </a:rPr>
                            <m:t>𝑿</m:t>
                          </m:r>
                          <m:r>
                            <a:rPr lang="zh-CN" altLang="en-US" sz="2400" dirty="0">
                              <a:solidFill>
                                <a:schemeClr val="tx1"/>
                              </a:solidFill>
                              <a:latin typeface="黑体" panose="02010609060101010101" pitchFamily="49" charset="-122"/>
                              <a:ea typeface="黑体" panose="02010609060101010101" pitchFamily="49" charset="-122"/>
                              <a:cs typeface="+mn-ea"/>
                            </a:rPr>
                            <m:t>−</m:t>
                          </m:r>
                          <m:r>
                            <a:rPr lang="en-US" altLang="zh-CN" sz="2400" b="1" i="1">
                              <a:solidFill>
                                <a:schemeClr val="tx1"/>
                              </a:solidFill>
                              <a:latin typeface="Cambria Math" panose="02040503050406030204" charset="0"/>
                              <a:cs typeface="Cambria Math" panose="02040503050406030204" charset="0"/>
                            </a:rPr>
                            <m:t>𝜶</m:t>
                          </m:r>
                          <m:r>
                            <a:rPr lang="zh-CN" altLang="en-US" sz="2400" dirty="0">
                              <a:solidFill>
                                <a:schemeClr val="tx1"/>
                              </a:solidFill>
                              <a:latin typeface="黑体" panose="02010609060101010101" pitchFamily="49" charset="-122"/>
                              <a:ea typeface="黑体" panose="02010609060101010101" pitchFamily="49" charset="-122"/>
                              <a:cs typeface="+mn-ea"/>
                            </a:rPr>
                            <m:t>𝑾</m:t>
                          </m:r>
                          <m:r>
                            <a:rPr lang="zh-CN" altLang="en-US" sz="2400" dirty="0">
                              <a:solidFill>
                                <a:schemeClr val="tx1"/>
                              </a:solidFill>
                              <a:latin typeface="黑体" panose="02010609060101010101" pitchFamily="49" charset="-122"/>
                              <a:ea typeface="黑体" panose="02010609060101010101" pitchFamily="49" charset="-122"/>
                              <a:cs typeface="+mn-ea"/>
                            </a:rPr>
                            <m:t>||</m:t>
                          </m:r>
                        </m:e>
                        <m:sub>
                          <m:r>
                            <a:rPr lang="zh-CN" altLang="en-US" sz="2400" dirty="0">
                              <a:solidFill>
                                <a:schemeClr val="tx1"/>
                              </a:solidFill>
                              <a:latin typeface="黑体" panose="02010609060101010101" pitchFamily="49" charset="-122"/>
                              <a:ea typeface="黑体" panose="02010609060101010101" pitchFamily="49" charset="-122"/>
                              <a:cs typeface="+mn-ea"/>
                            </a:rPr>
                            <m:t>𝐹</m:t>
                          </m:r>
                        </m:sub>
                        <m:sup>
                          <m:r>
                            <a:rPr lang="zh-CN" altLang="en-US" sz="2400" dirty="0">
                              <a:solidFill>
                                <a:schemeClr val="tx1"/>
                              </a:solidFill>
                              <a:latin typeface="黑体" panose="02010609060101010101" pitchFamily="49" charset="-122"/>
                              <a:ea typeface="黑体" panose="02010609060101010101" pitchFamily="49" charset="-122"/>
                              <a:cs typeface="+mn-ea"/>
                            </a:rPr>
                            <m:t>2</m:t>
                          </m:r>
                        </m:sup>
                      </m:sSubSup>
                    </m:oMath>
                  </m:oMathPara>
                </a14:m>
                <a:endParaRPr lang="zh-CN" altLang="en-US" sz="2400" dirty="0">
                  <a:latin typeface="黑体" panose="02010609060101010101" pitchFamily="49" charset="-122"/>
                  <a:ea typeface="黑体" panose="02010609060101010101" pitchFamily="49" charset="-122"/>
                  <a:cs typeface="+mn-ea"/>
                </a:endParaRPr>
              </a:p>
              <a:p>
                <a:pPr lvl="1" algn="l" eaLnBrk="1" hangingPunct="1">
                  <a:spcBef>
                    <a:spcPct val="20000"/>
                  </a:spcBef>
                  <a:buClrTx/>
                  <a:buSzTx/>
                </a:pPr>
                <a:r>
                  <a:rPr lang="zh-CN" altLang="en-US" sz="2400" dirty="0">
                    <a:latin typeface="黑体" panose="02010609060101010101" pitchFamily="49" charset="-122"/>
                    <a:ea typeface="黑体" panose="02010609060101010101" pitchFamily="49" charset="-122"/>
                    <a:cs typeface="+mn-ea"/>
                    <a:sym typeface="+mn-ea"/>
                  </a:rPr>
                  <a:t>（4）若</a:t>
                </a:r>
                <a14:m>
                  <m:oMath xmlns:m="http://schemas.openxmlformats.org/officeDocument/2006/math">
                    <m:r>
                      <a:rPr lang="zh-CN" altLang="en-US" sz="2400" dirty="0">
                        <a:latin typeface="黑体" panose="02010609060101010101" pitchFamily="49" charset="-122"/>
                        <a:ea typeface="黑体" panose="02010609060101010101" pitchFamily="49" charset="-122"/>
                        <a:cs typeface="+mn-ea"/>
                      </a:rPr>
                      <m:t>𝐽</m:t>
                    </m:r>
                    <m:d>
                      <m:dPr>
                        <m:ctrlPr>
                          <a:rPr lang="zh-CN" altLang="en-US" sz="2400" dirty="0">
                            <a:latin typeface="黑体" panose="02010609060101010101" pitchFamily="49" charset="-122"/>
                            <a:ea typeface="黑体" panose="02010609060101010101" pitchFamily="49" charset="-122"/>
                            <a:cs typeface="+mn-ea"/>
                          </a:rPr>
                        </m:ctrlPr>
                      </m:dPr>
                      <m:e>
                        <m:sSub>
                          <m:sSubPr>
                            <m:ctrlPr>
                              <a:rPr lang="zh-CN" altLang="en-US" sz="2400" dirty="0">
                                <a:latin typeface="黑体" panose="02010609060101010101" pitchFamily="49" charset="-122"/>
                                <a:ea typeface="黑体" panose="02010609060101010101" pitchFamily="49" charset="-122"/>
                                <a:cs typeface="+mn-ea"/>
                              </a:rPr>
                            </m:ctrlPr>
                          </m:sSubPr>
                          <m:e>
                            <m:r>
                              <a:rPr lang="zh-CN" altLang="en-US" sz="2400" dirty="0">
                                <a:latin typeface="黑体" panose="02010609060101010101" pitchFamily="49" charset="-122"/>
                                <a:ea typeface="黑体" panose="02010609060101010101" pitchFamily="49" charset="-122"/>
                                <a:cs typeface="+mn-ea"/>
                              </a:rPr>
                              <m:t>𝑾</m:t>
                            </m:r>
                          </m:e>
                          <m:sub>
                            <m:r>
                              <a:rPr lang="zh-CN" altLang="en-US" sz="2400" dirty="0">
                                <a:latin typeface="黑体" panose="02010609060101010101" pitchFamily="49" charset="-122"/>
                                <a:ea typeface="黑体" panose="02010609060101010101" pitchFamily="49" charset="-122"/>
                                <a:cs typeface="+mn-ea"/>
                              </a:rPr>
                              <m:t>𝑡</m:t>
                            </m:r>
                          </m:sub>
                        </m:sSub>
                      </m:e>
                    </m:d>
                    <m:r>
                      <a:rPr lang="zh-CN" altLang="en-US" sz="2400" dirty="0">
                        <a:latin typeface="黑体" panose="02010609060101010101" pitchFamily="49" charset="-122"/>
                        <a:ea typeface="黑体" panose="02010609060101010101" pitchFamily="49" charset="-122"/>
                        <a:cs typeface="+mn-ea"/>
                      </a:rPr>
                      <m:t>≥</m:t>
                    </m:r>
                    <m:r>
                      <m:rPr>
                        <m:sty m:val="p"/>
                      </m:rPr>
                      <a:rPr lang="zh-CN" altLang="en-US" sz="2400" dirty="0">
                        <a:latin typeface="黑体" panose="02010609060101010101" pitchFamily="49" charset="-122"/>
                        <a:ea typeface="黑体" panose="02010609060101010101" pitchFamily="49" charset="-122"/>
                        <a:cs typeface="+mn-ea"/>
                      </a:rPr>
                      <m:t>ε</m:t>
                    </m:r>
                  </m:oMath>
                </a14:m>
                <a:r>
                  <a:rPr lang="zh-CN" altLang="en-US" sz="2400" dirty="0">
                    <a:latin typeface="黑体" panose="02010609060101010101" pitchFamily="49" charset="-122"/>
                    <a:ea typeface="黑体" panose="02010609060101010101" pitchFamily="49" charset="-122"/>
                    <a:cs typeface="+mn-ea"/>
                    <a:sym typeface="+mn-ea"/>
                  </a:rPr>
                  <a:t>，则使用最小二乘法求解上述优化问题，得到</a:t>
                </a:r>
                <a14:m>
                  <m:oMath xmlns:m="http://schemas.openxmlformats.org/officeDocument/2006/math">
                    <m:acc>
                      <m:accPr>
                        <m:ctrlPr>
                          <a:rPr lang="zh-CN" altLang="en-US" sz="2400" dirty="0">
                            <a:latin typeface="黑体" panose="02010609060101010101" pitchFamily="49" charset="-122"/>
                            <a:ea typeface="黑体" panose="02010609060101010101" pitchFamily="49" charset="-122"/>
                            <a:cs typeface="+mn-ea"/>
                          </a:rPr>
                        </m:ctrlPr>
                      </m:accPr>
                      <m:e>
                        <m:r>
                          <a:rPr lang="zh-CN" altLang="en-US" sz="2400" dirty="0">
                            <a:latin typeface="黑体" panose="02010609060101010101" pitchFamily="49" charset="-122"/>
                            <a:ea typeface="黑体" panose="02010609060101010101" pitchFamily="49" charset="-122"/>
                            <a:cs typeface="+mn-ea"/>
                          </a:rPr>
                          <m:t>𝑾</m:t>
                        </m:r>
                      </m:e>
                    </m:acc>
                    <m:r>
                      <a:rPr lang="zh-CN" altLang="en-US" sz="2400" dirty="0">
                        <a:latin typeface="黑体" panose="02010609060101010101" pitchFamily="49" charset="-122"/>
                        <a:ea typeface="黑体" panose="02010609060101010101" pitchFamily="49" charset="-122"/>
                        <a:cs typeface="+mn-ea"/>
                      </a:rPr>
                      <m:t>=</m:t>
                    </m:r>
                    <m:r>
                      <a:rPr lang="zh-CN" altLang="en-US" sz="2400" dirty="0">
                        <a:latin typeface="黑体" panose="02010609060101010101" pitchFamily="49" charset="-122"/>
                        <a:ea typeface="黑体" panose="02010609060101010101" pitchFamily="49" charset="-122"/>
                        <a:cs typeface="+mn-ea"/>
                      </a:rPr>
                      <m:t>𝑿</m:t>
                    </m:r>
                    <m:sSup>
                      <m:sSupPr>
                        <m:ctrlPr>
                          <a:rPr lang="zh-CN" altLang="en-US" sz="2400" dirty="0">
                            <a:latin typeface="黑体" panose="02010609060101010101" pitchFamily="49" charset="-122"/>
                            <a:ea typeface="黑体" panose="02010609060101010101" pitchFamily="49" charset="-122"/>
                            <a:cs typeface="+mn-ea"/>
                          </a:rPr>
                        </m:ctrlPr>
                      </m:sSupPr>
                      <m:e>
                        <m:r>
                          <a:rPr lang="en-US" altLang="zh-CN" sz="2400" b="1" i="1">
                            <a:solidFill>
                              <a:schemeClr val="tx1"/>
                            </a:solidFill>
                            <a:latin typeface="Cambria Math" panose="02040503050406030204" charset="0"/>
                            <a:cs typeface="Cambria Math" panose="02040503050406030204" charset="0"/>
                          </a:rPr>
                          <m:t>𝜶</m:t>
                        </m:r>
                      </m:e>
                      <m:sup>
                        <m:r>
                          <a:rPr lang="zh-CN" altLang="en-US" sz="2400" dirty="0">
                            <a:latin typeface="黑体" panose="02010609060101010101" pitchFamily="49" charset="-122"/>
                            <a:ea typeface="黑体" panose="02010609060101010101" pitchFamily="49" charset="-122"/>
                            <a:cs typeface="+mn-ea"/>
                          </a:rPr>
                          <m:t>𝑇</m:t>
                        </m:r>
                      </m:sup>
                    </m:sSup>
                    <m:sSup>
                      <m:sSupPr>
                        <m:ctrlPr>
                          <a:rPr lang="zh-CN" altLang="en-US" sz="2400" dirty="0">
                            <a:latin typeface="黑体" panose="02010609060101010101" pitchFamily="49" charset="-122"/>
                            <a:ea typeface="黑体" panose="02010609060101010101" pitchFamily="49" charset="-122"/>
                            <a:cs typeface="+mn-ea"/>
                          </a:rPr>
                        </m:ctrlPr>
                      </m:sSupPr>
                      <m:e>
                        <m:r>
                          <a:rPr lang="zh-CN" altLang="en-US" sz="2400" dirty="0">
                            <a:latin typeface="黑体" panose="02010609060101010101" pitchFamily="49" charset="-122"/>
                            <a:ea typeface="黑体" panose="02010609060101010101" pitchFamily="49" charset="-122"/>
                            <a:cs typeface="+mn-ea"/>
                          </a:rPr>
                          <m:t>(</m:t>
                        </m:r>
                        <m:r>
                          <a:rPr lang="en-US" altLang="zh-CN" sz="2400" b="1" i="1">
                            <a:solidFill>
                              <a:schemeClr val="tx1"/>
                            </a:solidFill>
                            <a:latin typeface="Cambria Math" panose="02040503050406030204" charset="0"/>
                            <a:cs typeface="Cambria Math" panose="02040503050406030204" charset="0"/>
                          </a:rPr>
                          <m:t>𝜶</m:t>
                        </m:r>
                        <m:sSup>
                          <m:sSupPr>
                            <m:ctrlPr>
                              <a:rPr lang="zh-CN" altLang="en-US" sz="2400" dirty="0">
                                <a:latin typeface="黑体" panose="02010609060101010101" pitchFamily="49" charset="-122"/>
                                <a:ea typeface="黑体" panose="02010609060101010101" pitchFamily="49" charset="-122"/>
                                <a:cs typeface="+mn-ea"/>
                              </a:rPr>
                            </m:ctrlPr>
                          </m:sSupPr>
                          <m:e>
                            <m:r>
                              <a:rPr lang="en-US" altLang="zh-CN" sz="2400" b="1" i="1">
                                <a:solidFill>
                                  <a:schemeClr val="tx1"/>
                                </a:solidFill>
                                <a:latin typeface="Cambria Math" panose="02040503050406030204" charset="0"/>
                                <a:cs typeface="Cambria Math" panose="02040503050406030204" charset="0"/>
                              </a:rPr>
                              <m:t>𝜶</m:t>
                            </m:r>
                          </m:e>
                          <m:sup>
                            <m:r>
                              <a:rPr lang="zh-CN" altLang="en-US" sz="2400" dirty="0">
                                <a:latin typeface="黑体" panose="02010609060101010101" pitchFamily="49" charset="-122"/>
                                <a:ea typeface="黑体" panose="02010609060101010101" pitchFamily="49" charset="-122"/>
                                <a:cs typeface="+mn-ea"/>
                              </a:rPr>
                              <m:t>𝑇</m:t>
                            </m:r>
                          </m:sup>
                        </m:sSup>
                        <m:r>
                          <a:rPr lang="zh-CN" altLang="en-US" sz="2400" dirty="0">
                            <a:latin typeface="黑体" panose="02010609060101010101" pitchFamily="49" charset="-122"/>
                            <a:ea typeface="黑体" panose="02010609060101010101" pitchFamily="49" charset="-122"/>
                            <a:cs typeface="+mn-ea"/>
                          </a:rPr>
                          <m:t>)</m:t>
                        </m:r>
                      </m:e>
                      <m:sup>
                        <m:r>
                          <a:rPr lang="zh-CN" altLang="en-US" sz="2400" dirty="0">
                            <a:latin typeface="黑体" panose="02010609060101010101" pitchFamily="49" charset="-122"/>
                            <a:ea typeface="黑体" panose="02010609060101010101" pitchFamily="49" charset="-122"/>
                            <a:cs typeface="+mn-ea"/>
                          </a:rPr>
                          <m:t>−</m:t>
                        </m:r>
                        <m:r>
                          <a:rPr lang="zh-CN" altLang="en-US" sz="2400" dirty="0">
                            <a:latin typeface="黑体" panose="02010609060101010101" pitchFamily="49" charset="-122"/>
                            <a:ea typeface="黑体" panose="02010609060101010101" pitchFamily="49" charset="-122"/>
                            <a:cs typeface="+mn-ea"/>
                          </a:rPr>
                          <m:t>𝟏</m:t>
                        </m:r>
                      </m:sup>
                    </m:sSup>
                  </m:oMath>
                </a14:m>
                <a:r>
                  <a:rPr lang="zh-CN" altLang="en-US" sz="2400" dirty="0">
                    <a:latin typeface="黑体" panose="02010609060101010101" pitchFamily="49" charset="-122"/>
                    <a:ea typeface="黑体" panose="02010609060101010101" pitchFamily="49" charset="-122"/>
                    <a:cs typeface="+mn-ea"/>
                    <a:sym typeface="+mn-ea"/>
                  </a:rPr>
                  <a:t>，并令</a:t>
                </a:r>
                <a14:m>
                  <m:oMath xmlns:m="http://schemas.openxmlformats.org/officeDocument/2006/math">
                    <m:sSub>
                      <m:sSubPr>
                        <m:ctrlPr>
                          <a:rPr lang="zh-CN" altLang="en-US" sz="2400" dirty="0">
                            <a:latin typeface="黑体" panose="02010609060101010101" pitchFamily="49" charset="-122"/>
                            <a:ea typeface="黑体" panose="02010609060101010101" pitchFamily="49" charset="-122"/>
                            <a:cs typeface="+mn-ea"/>
                          </a:rPr>
                        </m:ctrlPr>
                      </m:sSubPr>
                      <m:e>
                        <m:r>
                          <a:rPr lang="zh-CN" altLang="en-US" sz="2400" dirty="0">
                            <a:latin typeface="黑体" panose="02010609060101010101" pitchFamily="49" charset="-122"/>
                            <a:ea typeface="黑体" panose="02010609060101010101" pitchFamily="49" charset="-122"/>
                            <a:cs typeface="+mn-ea"/>
                          </a:rPr>
                          <m:t>𝑾</m:t>
                        </m:r>
                      </m:e>
                      <m:sub>
                        <m:r>
                          <a:rPr lang="zh-CN" altLang="en-US" sz="2400" dirty="0">
                            <a:latin typeface="黑体" panose="02010609060101010101" pitchFamily="49" charset="-122"/>
                            <a:ea typeface="黑体" panose="02010609060101010101" pitchFamily="49" charset="-122"/>
                            <a:cs typeface="+mn-ea"/>
                          </a:rPr>
                          <m:t>𝑡</m:t>
                        </m:r>
                        <m:r>
                          <a:rPr lang="zh-CN" altLang="en-US" sz="2400" dirty="0">
                            <a:latin typeface="黑体" panose="02010609060101010101" pitchFamily="49" charset="-122"/>
                            <a:ea typeface="黑体" panose="02010609060101010101" pitchFamily="49" charset="-122"/>
                            <a:cs typeface="+mn-ea"/>
                          </a:rPr>
                          <m:t>+</m:t>
                        </m:r>
                        <m:r>
                          <a:rPr lang="zh-CN" altLang="en-US" sz="2400" dirty="0">
                            <a:latin typeface="黑体" panose="02010609060101010101" pitchFamily="49" charset="-122"/>
                            <a:ea typeface="黑体" panose="02010609060101010101" pitchFamily="49" charset="-122"/>
                            <a:cs typeface="+mn-ea"/>
                          </a:rPr>
                          <m:t>1</m:t>
                        </m:r>
                      </m:sub>
                    </m:sSub>
                    <m:r>
                      <a:rPr lang="zh-CN" altLang="en-US" sz="2400" dirty="0">
                        <a:latin typeface="黑体" panose="02010609060101010101" pitchFamily="49" charset="-122"/>
                        <a:ea typeface="黑体" panose="02010609060101010101" pitchFamily="49" charset="-122"/>
                        <a:cs typeface="+mn-ea"/>
                      </a:rPr>
                      <m:t>=</m:t>
                    </m:r>
                    <m:acc>
                      <m:accPr>
                        <m:ctrlPr>
                          <a:rPr lang="zh-CN" altLang="en-US" sz="2400" dirty="0">
                            <a:latin typeface="黑体" panose="02010609060101010101" pitchFamily="49" charset="-122"/>
                            <a:ea typeface="黑体" panose="02010609060101010101" pitchFamily="49" charset="-122"/>
                            <a:cs typeface="+mn-ea"/>
                          </a:rPr>
                        </m:ctrlPr>
                      </m:accPr>
                      <m:e>
                        <m:r>
                          <a:rPr lang="zh-CN" altLang="en-US" sz="2400" dirty="0">
                            <a:latin typeface="黑体" panose="02010609060101010101" pitchFamily="49" charset="-122"/>
                            <a:ea typeface="黑体" panose="02010609060101010101" pitchFamily="49" charset="-122"/>
                            <a:cs typeface="+mn-ea"/>
                          </a:rPr>
                          <m:t>𝑾</m:t>
                        </m:r>
                      </m:e>
                    </m:acc>
                  </m:oMath>
                </a14:m>
                <a:r>
                  <a:rPr lang="zh-CN" altLang="en-US" sz="2400" dirty="0">
                    <a:latin typeface="黑体" panose="02010609060101010101" pitchFamily="49" charset="-122"/>
                    <a:ea typeface="黑体" panose="02010609060101010101" pitchFamily="49" charset="-122"/>
                    <a:cs typeface="+mn-ea"/>
                    <a:sym typeface="+mn-ea"/>
                  </a:rPr>
                  <a:t>，令</a:t>
                </a:r>
                <a14:m>
                  <m:oMath xmlns:m="http://schemas.openxmlformats.org/officeDocument/2006/math">
                    <m:r>
                      <a:rPr lang="zh-CN" altLang="en-US" sz="2400" dirty="0">
                        <a:latin typeface="黑体" panose="02010609060101010101" pitchFamily="49" charset="-122"/>
                        <a:ea typeface="黑体" panose="02010609060101010101" pitchFamily="49" charset="-122"/>
                        <a:cs typeface="+mn-ea"/>
                      </a:rPr>
                      <m:t>𝑡</m:t>
                    </m:r>
                    <m:r>
                      <a:rPr lang="zh-CN" altLang="en-US" sz="2400" dirty="0">
                        <a:latin typeface="黑体" panose="02010609060101010101" pitchFamily="49" charset="-122"/>
                        <a:ea typeface="黑体" panose="02010609060101010101" pitchFamily="49" charset="-122"/>
                        <a:cs typeface="+mn-ea"/>
                      </a:rPr>
                      <m:t>=</m:t>
                    </m:r>
                    <m:r>
                      <a:rPr lang="zh-CN" altLang="en-US" sz="2400" dirty="0">
                        <a:latin typeface="黑体" panose="02010609060101010101" pitchFamily="49" charset="-122"/>
                        <a:ea typeface="黑体" panose="02010609060101010101" pitchFamily="49" charset="-122"/>
                        <a:cs typeface="+mn-ea"/>
                      </a:rPr>
                      <m:t>𝑡</m:t>
                    </m:r>
                    <m:r>
                      <a:rPr lang="zh-CN" altLang="en-US" sz="2400" dirty="0">
                        <a:latin typeface="黑体" panose="02010609060101010101" pitchFamily="49" charset="-122"/>
                        <a:ea typeface="黑体" panose="02010609060101010101" pitchFamily="49" charset="-122"/>
                        <a:cs typeface="+mn-ea"/>
                      </a:rPr>
                      <m:t>+</m:t>
                    </m:r>
                    <m:r>
                      <a:rPr lang="zh-CN" altLang="en-US" sz="2400" dirty="0">
                        <a:latin typeface="黑体" panose="02010609060101010101" pitchFamily="49" charset="-122"/>
                        <a:ea typeface="黑体" panose="02010609060101010101" pitchFamily="49" charset="-122"/>
                        <a:cs typeface="+mn-ea"/>
                      </a:rPr>
                      <m:t>1</m:t>
                    </m:r>
                  </m:oMath>
                </a14:m>
                <a:r>
                  <a:rPr lang="zh-CN" altLang="en-US" sz="2400" dirty="0">
                    <a:latin typeface="黑体" panose="02010609060101010101" pitchFamily="49" charset="-122"/>
                    <a:ea typeface="黑体" panose="02010609060101010101" pitchFamily="49" charset="-122"/>
                    <a:cs typeface="+mn-ea"/>
                    <a:sym typeface="+mn-ea"/>
                  </a:rPr>
                  <a:t>并返回步骤（2）；否则输出</a:t>
                </a:r>
                <a14:m>
                  <m:oMath xmlns:m="http://schemas.openxmlformats.org/officeDocument/2006/math">
                    <m:sSub>
                      <m:sSubPr>
                        <m:ctrlPr>
                          <a:rPr lang="zh-CN" altLang="en-US" sz="2400" dirty="0">
                            <a:latin typeface="黑体" panose="02010609060101010101" pitchFamily="49" charset="-122"/>
                            <a:ea typeface="黑体" panose="02010609060101010101" pitchFamily="49" charset="-122"/>
                            <a:cs typeface="+mn-ea"/>
                          </a:rPr>
                        </m:ctrlPr>
                      </m:sSubPr>
                      <m:e>
                        <m:r>
                          <a:rPr lang="zh-CN" altLang="en-US" sz="2400" dirty="0">
                            <a:latin typeface="黑体" panose="02010609060101010101" pitchFamily="49" charset="-122"/>
                            <a:ea typeface="黑体" panose="02010609060101010101" pitchFamily="49" charset="-122"/>
                            <a:cs typeface="+mn-ea"/>
                          </a:rPr>
                          <m:t>𝑾</m:t>
                        </m:r>
                      </m:e>
                      <m:sub>
                        <m:r>
                          <a:rPr lang="zh-CN" altLang="en-US" sz="2400" dirty="0">
                            <a:latin typeface="黑体" panose="02010609060101010101" pitchFamily="49" charset="-122"/>
                            <a:ea typeface="黑体" panose="02010609060101010101" pitchFamily="49" charset="-122"/>
                            <a:cs typeface="+mn-ea"/>
                          </a:rPr>
                          <m:t>𝑡</m:t>
                        </m:r>
                      </m:sub>
                    </m:sSub>
                    <m:r>
                      <a:rPr lang="zh-CN" altLang="en-US" sz="2400" dirty="0">
                        <a:latin typeface="黑体" panose="02010609060101010101" pitchFamily="49" charset="-122"/>
                        <a:ea typeface="黑体" panose="02010609060101010101" pitchFamily="49" charset="-122"/>
                        <a:cs typeface="+mn-ea"/>
                      </a:rPr>
                      <m:t>,</m:t>
                    </m:r>
                    <m:sSub>
                      <m:sSubPr>
                        <m:ctrlPr>
                          <a:rPr lang="zh-CN" altLang="en-US" sz="2400" dirty="0">
                            <a:latin typeface="黑体" panose="02010609060101010101" pitchFamily="49" charset="-122"/>
                            <a:ea typeface="黑体" panose="02010609060101010101" pitchFamily="49" charset="-122"/>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zh-CN" altLang="en-US" sz="2400" dirty="0">
                            <a:latin typeface="黑体" panose="02010609060101010101" pitchFamily="49" charset="-122"/>
                            <a:ea typeface="黑体" panose="02010609060101010101" pitchFamily="49" charset="-122"/>
                            <a:cs typeface="+mn-ea"/>
                          </a:rPr>
                          <m:t>𝑡</m:t>
                        </m:r>
                      </m:sub>
                    </m:sSub>
                  </m:oMath>
                </a14:m>
                <a:r>
                  <a:rPr lang="zh-CN" altLang="en-US" sz="2400" dirty="0">
                    <a:latin typeface="黑体" panose="02010609060101010101" pitchFamily="49" charset="-122"/>
                    <a:ea typeface="黑体" panose="02010609060101010101" pitchFamily="49" charset="-122"/>
                    <a:cs typeface="+mn-ea"/>
                    <a:sym typeface="+mn-ea"/>
                  </a:rPr>
                  <a:t>并结束算法。</a:t>
                </a:r>
                <a:endParaRPr lang="zh-CN" altLang="en-US" sz="2400" dirty="0">
                  <a:solidFill>
                    <a:schemeClr val="tx1"/>
                  </a:solidFill>
                  <a:latin typeface="黑体" panose="02010609060101010101" pitchFamily="49" charset="-122"/>
                  <a:ea typeface="黑体" panose="02010609060101010101" pitchFamily="49" charset="-122"/>
                  <a:cs typeface="+mn-ea"/>
                </a:endParaRPr>
              </a:p>
              <a:p>
                <a:pPr lvl="1"/>
                <a:endParaRPr lang="en-US" altLang="zh-CN" sz="2400" dirty="0" smtClean="0">
                  <a:solidFill>
                    <a:schemeClr val="tx1"/>
                  </a:solidFill>
                  <a:latin typeface="+mn-ea"/>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数据字典学习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黑体" panose="02010609060101010101" pitchFamily="49" charset="-122"/>
                    <a:ea typeface="黑体" panose="02010609060101010101" pitchFamily="49" charset="-122"/>
                    <a:cs typeface="+mn-ea"/>
                  </a:rPr>
                  <a:t>K-SVD</a:t>
                </a:r>
                <a:r>
                  <a:rPr lang="zh-CN" altLang="en-US" sz="2800" b="1" dirty="0" smtClean="0">
                    <a:latin typeface="黑体" panose="02010609060101010101" pitchFamily="49" charset="-122"/>
                    <a:ea typeface="黑体" panose="02010609060101010101" pitchFamily="49" charset="-122"/>
                    <a:cs typeface="+mn-ea"/>
                  </a:rPr>
                  <a:t>方法</a:t>
                </a:r>
                <a:endParaRPr lang="en-US" altLang="zh-CN" sz="2800" b="1" dirty="0" smtClean="0">
                  <a:latin typeface="黑体" panose="02010609060101010101" pitchFamily="49" charset="-122"/>
                  <a:ea typeface="黑体" panose="02010609060101010101" pitchFamily="49" charset="-122"/>
                  <a:cs typeface="+mn-ea"/>
                </a:endParaRPr>
              </a:p>
              <a:p>
                <a:pPr lvl="1"/>
                <a:r>
                  <a:rPr lang="en-US" altLang="zh-CN" sz="2400" dirty="0">
                    <a:latin typeface="黑体" panose="02010609060101010101" pitchFamily="49" charset="-122"/>
                    <a:ea typeface="黑体" panose="02010609060101010101" pitchFamily="49" charset="-122"/>
                    <a:cs typeface="+mn-ea"/>
                  </a:rPr>
                  <a:t>K-SVD</a:t>
                </a:r>
                <a:r>
                  <a:rPr lang="zh-CN" altLang="zh-CN" sz="2400" dirty="0">
                    <a:latin typeface="黑体" panose="02010609060101010101" pitchFamily="49" charset="-122"/>
                    <a:ea typeface="黑体" panose="02010609060101010101" pitchFamily="49" charset="-122"/>
                    <a:cs typeface="+mn-ea"/>
                  </a:rPr>
                  <a:t>方法的基本思想是通过依次更新字典矩阵</a:t>
                </a:r>
                <a14:m>
                  <m:oMath xmlns:m="http://schemas.openxmlformats.org/officeDocument/2006/math">
                    <m:r>
                      <a:rPr lang="en-US" altLang="zh-CN" sz="2400">
                        <a:latin typeface="Cambria Math" panose="02040503050406030204" charset="0"/>
                        <a:cs typeface="+mn-ea"/>
                      </a:rPr>
                      <m:t>𝑾</m:t>
                    </m:r>
                  </m:oMath>
                </a14:m>
                <a:r>
                  <a:rPr lang="zh-CN" altLang="zh-CN" sz="2400" dirty="0">
                    <a:latin typeface="黑体" panose="02010609060101010101" pitchFamily="49" charset="-122"/>
                    <a:ea typeface="黑体" panose="02010609060101010101" pitchFamily="49" charset="-122"/>
                    <a:cs typeface="+mn-ea"/>
                  </a:rPr>
                  <a:t>中的原子实现对整个字典矩阵的更新，并且在更新原子</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charset="0"/>
                            <a:cs typeface="+mn-ea"/>
                          </a:rPr>
                          <m:t>𝒘</m:t>
                        </m:r>
                      </m:e>
                      <m:sub>
                        <m:r>
                          <a:rPr lang="en-US" altLang="zh-CN" sz="2400">
                            <a:latin typeface="Cambria Math" panose="02040503050406030204" charset="0"/>
                            <a:cs typeface="+mn-ea"/>
                          </a:rPr>
                          <m:t>𝑗</m:t>
                        </m:r>
                      </m:sub>
                    </m:sSub>
                  </m:oMath>
                </a14:m>
                <a:r>
                  <a:rPr lang="zh-CN" altLang="zh-CN" sz="2400" dirty="0">
                    <a:latin typeface="黑体" panose="02010609060101010101" pitchFamily="49" charset="-122"/>
                    <a:ea typeface="黑体" panose="02010609060101010101" pitchFamily="49" charset="-122"/>
                    <a:cs typeface="+mn-ea"/>
                  </a:rPr>
                  <a:t>时，其它原子均保持不变。</a:t>
                </a:r>
                <a:r>
                  <a:rPr lang="zh-CN" altLang="en-US" sz="2400" dirty="0">
                    <a:latin typeface="黑体" panose="02010609060101010101" pitchFamily="49" charset="-122"/>
                    <a:ea typeface="黑体" panose="02010609060101010101" pitchFamily="49" charset="-122"/>
                    <a:cs typeface="+mn-ea"/>
                  </a:rPr>
                  <a:t>其</a:t>
                </a:r>
                <a:r>
                  <a:rPr lang="zh-CN" altLang="zh-CN" sz="2400" dirty="0">
                    <a:latin typeface="黑体" panose="02010609060101010101" pitchFamily="49" charset="-122"/>
                    <a:ea typeface="黑体" panose="02010609060101010101" pitchFamily="49" charset="-122"/>
                    <a:cs typeface="+mn-ea"/>
                  </a:rPr>
                  <a:t>字典学习的目标函数表示为如下</a:t>
                </a:r>
                <a:r>
                  <a:rPr lang="zh-CN" altLang="zh-CN" sz="2400" dirty="0" smtClean="0">
                    <a:latin typeface="黑体" panose="02010609060101010101" pitchFamily="49" charset="-122"/>
                    <a:ea typeface="黑体" panose="02010609060101010101" pitchFamily="49" charset="-122"/>
                    <a:cs typeface="+mn-ea"/>
                  </a:rPr>
                  <a:t>形式</a:t>
                </a:r>
                <a:endParaRPr lang="en-US" altLang="zh-CN" sz="2400" dirty="0" smtClean="0">
                  <a:latin typeface="黑体" panose="02010609060101010101" pitchFamily="49" charset="-122"/>
                  <a:ea typeface="黑体" panose="02010609060101010101" pitchFamily="49" charset="-122"/>
                  <a:cs typeface="+mn-ea"/>
                </a:endParaRPr>
              </a:p>
              <a:p>
                <a:pPr marL="457200" lvl="1" indent="0">
                  <a:buNone/>
                </a:pPr>
                <a14:m>
                  <m:oMathPara xmlns:m="http://schemas.openxmlformats.org/officeDocument/2006/math">
                    <m:oMathParaPr>
                      <m:jc m:val="centerGroup"/>
                    </m:oMathParaPr>
                    <m:oMath xmlns:m="http://schemas.openxmlformats.org/officeDocument/2006/math">
                      <m:sSubSup>
                        <m:sSubSupPr>
                          <m:ctrlPr>
                            <a:rPr lang="zh-CN" altLang="zh-CN" sz="1800" i="1">
                              <a:solidFill>
                                <a:schemeClr val="tx1"/>
                              </a:solidFill>
                              <a:latin typeface="Cambria Math" panose="02040503050406030204"/>
                              <a:cs typeface="+mn-ea"/>
                            </a:rPr>
                          </m:ctrlPr>
                        </m:sSubSupPr>
                        <m:e>
                          <m:d>
                            <m:dPr>
                              <m:begChr m:val="|"/>
                              <m:endChr m:val="|"/>
                              <m:ctrlPr>
                                <a:rPr lang="zh-CN" altLang="zh-CN" sz="1800" i="1">
                                  <a:solidFill>
                                    <a:schemeClr val="tx1"/>
                                  </a:solidFill>
                                  <a:latin typeface="Cambria Math" panose="02040503050406030204"/>
                                  <a:cs typeface="+mn-ea"/>
                                </a:rPr>
                              </m:ctrlPr>
                            </m:dPr>
                            <m:e>
                              <m:d>
                                <m:dPr>
                                  <m:begChr m:val="|"/>
                                  <m:endChr m:val="|"/>
                                  <m:ctrlPr>
                                    <a:rPr lang="zh-CN" altLang="zh-CN" sz="1800" i="1">
                                      <a:solidFill>
                                        <a:schemeClr val="tx1"/>
                                      </a:solidFill>
                                      <a:latin typeface="Cambria Math" panose="02040503050406030204"/>
                                      <a:cs typeface="+mn-ea"/>
                                    </a:rPr>
                                  </m:ctrlPr>
                                </m:dPr>
                                <m:e>
                                  <m:r>
                                    <a:rPr lang="en-US" altLang="zh-CN" sz="1800">
                                      <a:solidFill>
                                        <a:schemeClr val="tx1"/>
                                      </a:solidFill>
                                      <a:latin typeface="Cambria Math" panose="02040503050406030204" charset="0"/>
                                      <a:cs typeface="+mn-ea"/>
                                    </a:rPr>
                                    <m:t>𝐗</m:t>
                                  </m:r>
                                  <m:r>
                                    <a:rPr lang="en-US" altLang="zh-CN" sz="1800">
                                      <a:solidFill>
                                        <a:schemeClr val="tx1"/>
                                      </a:solidFill>
                                      <a:latin typeface="Cambria Math" panose="02040503050406030204" charset="0"/>
                                      <a:cs typeface="+mn-ea"/>
                                    </a:rPr>
                                    <m:t>−</m:t>
                                  </m:r>
                                  <m:r>
                                    <a:rPr lang="en-US" altLang="zh-CN" sz="1800" b="1" i="1">
                                      <a:solidFill>
                                        <a:schemeClr val="tx1"/>
                                      </a:solidFill>
                                      <a:latin typeface="Cambria Math" panose="02040503050406030204" charset="0"/>
                                      <a:cs typeface="Cambria Math" panose="02040503050406030204" charset="0"/>
                                    </a:rPr>
                                    <m:t>𝜶</m:t>
                                  </m:r>
                                  <m:r>
                                    <a:rPr lang="en-US" altLang="zh-CN" sz="1800">
                                      <a:solidFill>
                                        <a:schemeClr val="tx1"/>
                                      </a:solidFill>
                                      <a:latin typeface="Cambria Math" panose="02040503050406030204" charset="0"/>
                                      <a:cs typeface="+mn-ea"/>
                                    </a:rPr>
                                    <m:t>𝑾</m:t>
                                  </m:r>
                                </m:e>
                              </m:d>
                            </m:e>
                          </m:d>
                        </m:e>
                        <m:sub>
                          <m:r>
                            <a:rPr lang="en-US" altLang="zh-CN" sz="1800">
                              <a:solidFill>
                                <a:schemeClr val="tx1"/>
                              </a:solidFill>
                              <a:latin typeface="Cambria Math" panose="02040503050406030204" charset="0"/>
                              <a:cs typeface="+mn-ea"/>
                            </a:rPr>
                            <m:t>𝐹</m:t>
                          </m:r>
                        </m:sub>
                        <m:sup>
                          <m:r>
                            <a:rPr lang="en-US" altLang="zh-CN" sz="1800">
                              <a:solidFill>
                                <a:schemeClr val="tx1"/>
                              </a:solidFill>
                              <a:latin typeface="Cambria Math" panose="02040503050406030204" charset="0"/>
                              <a:cs typeface="+mn-ea"/>
                            </a:rPr>
                            <m:t>2</m:t>
                          </m:r>
                        </m:sup>
                      </m:sSubSup>
                      <m:r>
                        <a:rPr lang="en-US" altLang="zh-CN" sz="1800">
                          <a:solidFill>
                            <a:schemeClr val="tx1"/>
                          </a:solidFill>
                          <a:latin typeface="Cambria Math" panose="02040503050406030204" charset="0"/>
                          <a:cs typeface="+mn-ea"/>
                        </a:rPr>
                        <m:t>=</m:t>
                      </m:r>
                      <m:sSubSup>
                        <m:sSubSupPr>
                          <m:ctrlPr>
                            <a:rPr lang="zh-CN" altLang="zh-CN" sz="1800" i="1">
                              <a:solidFill>
                                <a:schemeClr val="tx1"/>
                              </a:solidFill>
                              <a:latin typeface="Cambria Math" panose="02040503050406030204"/>
                              <a:cs typeface="+mn-ea"/>
                            </a:rPr>
                          </m:ctrlPr>
                        </m:sSubSupPr>
                        <m:e>
                          <m:d>
                            <m:dPr>
                              <m:begChr m:val="|"/>
                              <m:endChr m:val="|"/>
                              <m:ctrlPr>
                                <a:rPr lang="zh-CN" altLang="zh-CN" sz="1800" i="1">
                                  <a:solidFill>
                                    <a:schemeClr val="tx1"/>
                                  </a:solidFill>
                                  <a:latin typeface="Cambria Math" panose="02040503050406030204"/>
                                  <a:cs typeface="+mn-ea"/>
                                </a:rPr>
                              </m:ctrlPr>
                            </m:dPr>
                            <m:e>
                              <m:d>
                                <m:dPr>
                                  <m:begChr m:val="|"/>
                                  <m:endChr m:val="|"/>
                                  <m:ctrlPr>
                                    <a:rPr lang="zh-CN" altLang="zh-CN" sz="1800" i="1">
                                      <a:solidFill>
                                        <a:schemeClr val="tx1"/>
                                      </a:solidFill>
                                      <a:latin typeface="Cambria Math" panose="02040503050406030204"/>
                                      <a:cs typeface="+mn-ea"/>
                                    </a:rPr>
                                  </m:ctrlPr>
                                </m:dPr>
                                <m:e>
                                  <m:r>
                                    <a:rPr lang="en-US" altLang="zh-CN" sz="1800">
                                      <a:solidFill>
                                        <a:schemeClr val="tx1"/>
                                      </a:solidFill>
                                      <a:latin typeface="Cambria Math" panose="02040503050406030204" charset="0"/>
                                      <a:cs typeface="+mn-ea"/>
                                    </a:rPr>
                                    <m:t>𝑿</m:t>
                                  </m:r>
                                  <m:r>
                                    <a:rPr lang="en-US" altLang="zh-CN" sz="1800">
                                      <a:solidFill>
                                        <a:schemeClr val="tx1"/>
                                      </a:solidFill>
                                      <a:latin typeface="Cambria Math" panose="02040503050406030204" charset="0"/>
                                      <a:cs typeface="+mn-ea"/>
                                    </a:rPr>
                                    <m:t>−</m:t>
                                  </m:r>
                                  <m:nary>
                                    <m:naryPr>
                                      <m:chr m:val="∑"/>
                                      <m:limLoc m:val="undOvr"/>
                                      <m:ctrlPr>
                                        <a:rPr lang="zh-CN" altLang="zh-CN" sz="1800" i="1">
                                          <a:solidFill>
                                            <a:schemeClr val="tx1"/>
                                          </a:solidFill>
                                          <a:latin typeface="Cambria Math" panose="02040503050406030204"/>
                                          <a:cs typeface="+mn-ea"/>
                                        </a:rPr>
                                      </m:ctrlPr>
                                    </m:naryPr>
                                    <m:sub>
                                      <m:r>
                                        <a:rPr lang="en-US" altLang="zh-CN" sz="1800">
                                          <a:solidFill>
                                            <a:schemeClr val="tx1"/>
                                          </a:solidFill>
                                          <a:latin typeface="Cambria Math" panose="02040503050406030204" charset="0"/>
                                          <a:cs typeface="+mn-ea"/>
                                        </a:rPr>
                                        <m:t>𝑖</m:t>
                                      </m:r>
                                      <m:r>
                                        <a:rPr lang="en-US" altLang="zh-CN" sz="1800">
                                          <a:solidFill>
                                            <a:schemeClr val="tx1"/>
                                          </a:solidFill>
                                          <a:latin typeface="Cambria Math" panose="02040503050406030204" charset="0"/>
                                          <a:cs typeface="+mn-ea"/>
                                        </a:rPr>
                                        <m:t>=</m:t>
                                      </m:r>
                                      <m:r>
                                        <a:rPr lang="en-US" altLang="zh-CN" sz="1800">
                                          <a:solidFill>
                                            <a:schemeClr val="tx1"/>
                                          </a:solidFill>
                                          <a:latin typeface="Cambria Math" panose="02040503050406030204" charset="0"/>
                                          <a:cs typeface="+mn-ea"/>
                                        </a:rPr>
                                        <m:t>1</m:t>
                                      </m:r>
                                    </m:sub>
                                    <m:sup>
                                      <m:r>
                                        <a:rPr lang="en-US" altLang="zh-CN" sz="1800">
                                          <a:solidFill>
                                            <a:schemeClr val="tx1"/>
                                          </a:solidFill>
                                          <a:latin typeface="Cambria Math" panose="02040503050406030204" charset="0"/>
                                          <a:cs typeface="+mn-ea"/>
                                        </a:rPr>
                                        <m:t>𝑘</m:t>
                                      </m:r>
                                    </m:sup>
                                    <m:e>
                                      <m:sSub>
                                        <m:sSubPr>
                                          <m:ctrlPr>
                                            <a:rPr lang="zh-CN" altLang="zh-CN" sz="1800" i="1">
                                              <a:solidFill>
                                                <a:schemeClr val="tx1"/>
                                              </a:solidFill>
                                              <a:latin typeface="Cambria Math" panose="02040503050406030204"/>
                                              <a:cs typeface="+mn-ea"/>
                                            </a:rPr>
                                          </m:ctrlPr>
                                        </m:sSubPr>
                                        <m:e>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𝑖</m:t>
                                              </m:r>
                                            </m:sub>
                                          </m:sSub>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𝑖</m:t>
                                          </m:r>
                                        </m:sub>
                                      </m:sSub>
                                    </m:e>
                                  </m:nary>
                                </m:e>
                              </m:d>
                            </m:e>
                          </m:d>
                        </m:e>
                        <m:sub>
                          <m:r>
                            <a:rPr lang="en-US" altLang="zh-CN" sz="1800">
                              <a:solidFill>
                                <a:schemeClr val="tx1"/>
                              </a:solidFill>
                              <a:latin typeface="Cambria Math" panose="02040503050406030204" charset="0"/>
                              <a:cs typeface="+mn-ea"/>
                            </a:rPr>
                            <m:t>𝐹</m:t>
                          </m:r>
                        </m:sub>
                        <m:sup>
                          <m:r>
                            <a:rPr lang="en-US" altLang="zh-CN" sz="1800">
                              <a:solidFill>
                                <a:schemeClr val="tx1"/>
                              </a:solidFill>
                              <a:latin typeface="Cambria Math" panose="02040503050406030204" charset="0"/>
                              <a:cs typeface="+mn-ea"/>
                            </a:rPr>
                            <m:t>2</m:t>
                          </m:r>
                        </m:sup>
                      </m:sSubSup>
                      <m:r>
                        <a:rPr lang="en-US" altLang="zh-CN" sz="1800">
                          <a:solidFill>
                            <a:schemeClr val="tx1"/>
                          </a:solidFill>
                          <a:latin typeface="Cambria Math" panose="02040503050406030204" charset="0"/>
                          <a:cs typeface="+mn-ea"/>
                        </a:rPr>
                        <m:t>=</m:t>
                      </m:r>
                      <m:sSubSup>
                        <m:sSubSupPr>
                          <m:ctrlPr>
                            <a:rPr lang="zh-CN" altLang="zh-CN" sz="1800" i="1">
                              <a:solidFill>
                                <a:schemeClr val="tx1"/>
                              </a:solidFill>
                              <a:latin typeface="Cambria Math" panose="02040503050406030204"/>
                              <a:cs typeface="+mn-ea"/>
                            </a:rPr>
                          </m:ctrlPr>
                        </m:sSubSupPr>
                        <m:e>
                          <m:d>
                            <m:dPr>
                              <m:begChr m:val="|"/>
                              <m:endChr m:val="|"/>
                              <m:ctrlPr>
                                <a:rPr lang="zh-CN" altLang="zh-CN" sz="1800" i="1">
                                  <a:solidFill>
                                    <a:schemeClr val="tx1"/>
                                  </a:solidFill>
                                  <a:latin typeface="Cambria Math" panose="02040503050406030204"/>
                                  <a:cs typeface="+mn-ea"/>
                                </a:rPr>
                              </m:ctrlPr>
                            </m:dPr>
                            <m:e>
                              <m:d>
                                <m:dPr>
                                  <m:begChr m:val="|"/>
                                  <m:endChr m:val="|"/>
                                  <m:ctrlPr>
                                    <a:rPr lang="zh-CN" altLang="zh-CN" sz="1800" i="1">
                                      <a:solidFill>
                                        <a:schemeClr val="tx1"/>
                                      </a:solidFill>
                                      <a:latin typeface="Cambria Math" panose="02040503050406030204"/>
                                      <a:cs typeface="+mn-ea"/>
                                    </a:rPr>
                                  </m:ctrlPr>
                                </m:dPr>
                                <m:e>
                                  <m:d>
                                    <m:dPr>
                                      <m:ctrlPr>
                                        <a:rPr lang="zh-CN" altLang="zh-CN" sz="1800" i="1">
                                          <a:solidFill>
                                            <a:schemeClr val="tx1"/>
                                          </a:solidFill>
                                          <a:latin typeface="Cambria Math" panose="02040503050406030204"/>
                                          <a:cs typeface="+mn-ea"/>
                                        </a:rPr>
                                      </m:ctrlPr>
                                    </m:dPr>
                                    <m:e>
                                      <m:r>
                                        <a:rPr lang="en-US" altLang="zh-CN" sz="1800">
                                          <a:solidFill>
                                            <a:schemeClr val="tx1"/>
                                          </a:solidFill>
                                          <a:latin typeface="Cambria Math" panose="02040503050406030204" charset="0"/>
                                          <a:cs typeface="+mn-ea"/>
                                        </a:rPr>
                                        <m:t>𝑿</m:t>
                                      </m:r>
                                      <m:r>
                                        <a:rPr lang="en-US" altLang="zh-CN" sz="1800">
                                          <a:solidFill>
                                            <a:schemeClr val="tx1"/>
                                          </a:solidFill>
                                          <a:latin typeface="Cambria Math" panose="02040503050406030204" charset="0"/>
                                          <a:cs typeface="+mn-ea"/>
                                        </a:rPr>
                                        <m:t>−</m:t>
                                      </m:r>
                                      <m:nary>
                                        <m:naryPr>
                                          <m:chr m:val="∑"/>
                                          <m:limLoc m:val="undOvr"/>
                                          <m:ctrlPr>
                                            <a:rPr lang="zh-CN" altLang="zh-CN" sz="1800" i="1">
                                              <a:solidFill>
                                                <a:schemeClr val="tx1"/>
                                              </a:solidFill>
                                              <a:latin typeface="Cambria Math" panose="02040503050406030204"/>
                                              <a:cs typeface="+mn-ea"/>
                                            </a:rPr>
                                          </m:ctrlPr>
                                        </m:naryPr>
                                        <m:sub>
                                          <m:r>
                                            <a:rPr lang="en-US" altLang="zh-CN" sz="1800">
                                              <a:solidFill>
                                                <a:schemeClr val="tx1"/>
                                              </a:solidFill>
                                              <a:latin typeface="Cambria Math" panose="02040503050406030204" charset="0"/>
                                              <a:cs typeface="+mn-ea"/>
                                            </a:rPr>
                                            <m:t>𝑖</m:t>
                                          </m:r>
                                          <m:r>
                                            <a:rPr lang="en-US" altLang="zh-CN" sz="1800">
                                              <a:solidFill>
                                                <a:schemeClr val="tx1"/>
                                              </a:solidFill>
                                              <a:latin typeface="Cambria Math" panose="02040503050406030204" charset="0"/>
                                              <a:cs typeface="+mn-ea"/>
                                            </a:rPr>
                                            <m:t>≠</m:t>
                                          </m:r>
                                          <m:r>
                                            <a:rPr lang="en-US" altLang="zh-CN" sz="1800">
                                              <a:solidFill>
                                                <a:schemeClr val="tx1"/>
                                              </a:solidFill>
                                              <a:latin typeface="Cambria Math" panose="02040503050406030204" charset="0"/>
                                              <a:cs typeface="+mn-ea"/>
                                            </a:rPr>
                                            <m:t>𝑗</m:t>
                                          </m:r>
                                        </m:sub>
                                        <m:sup>
                                          <m:r>
                                            <a:rPr lang="en-US" altLang="zh-CN" sz="1800">
                                              <a:solidFill>
                                                <a:schemeClr val="tx1"/>
                                              </a:solidFill>
                                              <a:latin typeface="Cambria Math" panose="02040503050406030204" charset="0"/>
                                              <a:cs typeface="+mn-ea"/>
                                            </a:rPr>
                                            <m:t> </m:t>
                                          </m:r>
                                        </m:sup>
                                        <m:e>
                                          <m:sSub>
                                            <m:sSubPr>
                                              <m:ctrlPr>
                                                <a:rPr lang="zh-CN" altLang="zh-CN" sz="1800" i="1">
                                                  <a:solidFill>
                                                    <a:schemeClr val="tx1"/>
                                                  </a:solidFill>
                                                  <a:latin typeface="Cambria Math" panose="02040503050406030204"/>
                                                  <a:cs typeface="+mn-ea"/>
                                                </a:rPr>
                                              </m:ctrlPr>
                                            </m:sSubPr>
                                            <m:e>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𝑖</m:t>
                                                  </m:r>
                                                </m:sub>
                                              </m:sSub>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𝑖</m:t>
                                              </m:r>
                                            </m:sub>
                                          </m:sSub>
                                        </m:e>
                                      </m:nary>
                                    </m:e>
                                  </m:d>
                                  <m:r>
                                    <a:rPr lang="en-US" altLang="zh-CN" sz="1800">
                                      <a:solidFill>
                                        <a:schemeClr val="tx1"/>
                                      </a:solidFill>
                                      <a:latin typeface="Cambria Math" panose="02040503050406030204" charset="0"/>
                                      <a:cs typeface="+mn-ea"/>
                                    </a:rPr>
                                    <m:t>−</m:t>
                                  </m:r>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𝑗</m:t>
                                      </m:r>
                                    </m:sub>
                                  </m:sSub>
                                  <m:sSub>
                                    <m:sSubPr>
                                      <m:ctrlPr>
                                        <a:rPr lang="zh-CN" altLang="zh-CN" sz="1800" i="1">
                                          <a:solidFill>
                                            <a:schemeClr val="tx1"/>
                                          </a:solidFill>
                                          <a:latin typeface="Cambria Math" panose="02040503050406030204"/>
                                          <a:cs typeface="+mn-ea"/>
                                        </a:rPr>
                                      </m:ctrlPr>
                                    </m:sSubPr>
                                    <m:e>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𝑗</m:t>
                                      </m:r>
                                    </m:sub>
                                  </m:sSub>
                                </m:e>
                              </m:d>
                            </m:e>
                          </m:d>
                        </m:e>
                        <m:sub>
                          <m:r>
                            <a:rPr lang="en-US" altLang="zh-CN" sz="1800">
                              <a:solidFill>
                                <a:schemeClr val="tx1"/>
                              </a:solidFill>
                              <a:latin typeface="Cambria Math" panose="02040503050406030204" charset="0"/>
                              <a:cs typeface="+mn-ea"/>
                            </a:rPr>
                            <m:t>𝐹</m:t>
                          </m:r>
                        </m:sub>
                        <m:sup>
                          <m:r>
                            <a:rPr lang="en-US" altLang="zh-CN" sz="1800">
                              <a:solidFill>
                                <a:schemeClr val="tx1"/>
                              </a:solidFill>
                              <a:latin typeface="Cambria Math" panose="02040503050406030204" charset="0"/>
                              <a:cs typeface="+mn-ea"/>
                            </a:rPr>
                            <m:t>2</m:t>
                          </m:r>
                        </m:sup>
                      </m:sSubSup>
                    </m:oMath>
                  </m:oMathPara>
                </a14:m>
                <a:endParaRPr lang="en-US" altLang="zh-CN" sz="1800" dirty="0">
                  <a:solidFill>
                    <a:schemeClr val="tx1"/>
                  </a:solidFill>
                  <a:latin typeface="黑体" panose="02010609060101010101" pitchFamily="49" charset="-122"/>
                  <a:ea typeface="黑体" panose="02010609060101010101" pitchFamily="49" charset="-122"/>
                  <a:cs typeface="+mn-ea"/>
                </a:endParaRPr>
              </a:p>
              <a:p>
                <a:pPr lvl="1"/>
                <a:r>
                  <a:rPr lang="zh-CN" altLang="zh-CN" sz="2400" dirty="0">
                    <a:solidFill>
                      <a:schemeClr val="tx1"/>
                    </a:solidFill>
                    <a:latin typeface="黑体" panose="02010609060101010101" pitchFamily="49" charset="-122"/>
                    <a:ea typeface="黑体" panose="02010609060101010101" pitchFamily="49" charset="-122"/>
                    <a:cs typeface="+mn-ea"/>
                  </a:rPr>
                  <a:t>由于只需更新原子</a:t>
                </a:r>
                <a14:m>
                  <m:oMath xmlns:m="http://schemas.openxmlformats.org/officeDocument/2006/math">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𝒘</m:t>
                        </m:r>
                      </m:e>
                      <m:sub>
                        <m:r>
                          <a:rPr lang="en-US" altLang="zh-CN" sz="2400">
                            <a:solidFill>
                              <a:schemeClr val="tx1"/>
                            </a:solidFill>
                            <a:latin typeface="Cambria Math" panose="02040503050406030204" charset="0"/>
                            <a:cs typeface="+mn-ea"/>
                          </a:rPr>
                          <m:t>𝑗</m:t>
                        </m:r>
                      </m:sub>
                    </m:sSub>
                  </m:oMath>
                </a14:m>
                <a:r>
                  <a:rPr lang="zh-CN" altLang="zh-CN" sz="2400" dirty="0">
                    <a:solidFill>
                      <a:schemeClr val="tx1"/>
                    </a:solidFill>
                    <a:latin typeface="黑体" panose="02010609060101010101" pitchFamily="49" charset="-122"/>
                    <a:ea typeface="黑体" panose="02010609060101010101" pitchFamily="49" charset="-122"/>
                    <a:cs typeface="+mn-ea"/>
                  </a:rPr>
                  <a:t>，上式中未知量仅为</a:t>
                </a:r>
                <a14:m>
                  <m:oMath xmlns:m="http://schemas.openxmlformats.org/officeDocument/2006/math">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𝒘</m:t>
                        </m:r>
                      </m:e>
                      <m:sub>
                        <m:r>
                          <a:rPr lang="en-US" altLang="zh-CN" sz="2400">
                            <a:solidFill>
                              <a:schemeClr val="tx1"/>
                            </a:solidFill>
                            <a:latin typeface="Cambria Math" panose="02040503050406030204" charset="0"/>
                            <a:cs typeface="+mn-ea"/>
                          </a:rPr>
                          <m:t>𝑗</m:t>
                        </m:r>
                      </m:sub>
                    </m:sSub>
                  </m:oMath>
                </a14:m>
                <a:r>
                  <a:rPr lang="zh-CN" altLang="zh-CN" sz="2400" dirty="0">
                    <a:solidFill>
                      <a:schemeClr val="tx1"/>
                    </a:solidFill>
                    <a:latin typeface="黑体" panose="02010609060101010101" pitchFamily="49" charset="-122"/>
                    <a:ea typeface="黑体" panose="02010609060101010101" pitchFamily="49" charset="-122"/>
                    <a:cs typeface="+mn-ea"/>
                  </a:rPr>
                  <a:t>和</a:t>
                </a:r>
                <a14:m>
                  <m:oMath xmlns:m="http://schemas.openxmlformats.org/officeDocument/2006/math">
                    <m:sSub>
                      <m:sSubPr>
                        <m:ctrlPr>
                          <a:rPr lang="zh-CN" altLang="zh-CN" sz="2400" i="1">
                            <a:solidFill>
                              <a:schemeClr val="tx1"/>
                            </a:solidFill>
                            <a:latin typeface="Cambria Math" panose="02040503050406030204"/>
                            <a:cs typeface="+mn-ea"/>
                          </a:rPr>
                        </m:ctrlPr>
                      </m:sSubPr>
                      <m:e>
                        <m:r>
                          <a:rPr lang="en-US" altLang="zh-CN" sz="2400" b="1" i="1">
                            <a:solidFill>
                              <a:schemeClr val="tx1"/>
                            </a:solidFill>
                            <a:latin typeface="Cambria Math" panose="02040503050406030204" charset="0"/>
                            <a:cs typeface="Cambria Math" panose="02040503050406030204" charset="0"/>
                          </a:rPr>
                          <m:t>𝜶</m:t>
                        </m:r>
                      </m:e>
                      <m:sub>
                        <m:r>
                          <a:rPr lang="en-US" altLang="zh-CN" sz="2400">
                            <a:solidFill>
                              <a:schemeClr val="tx1"/>
                            </a:solidFill>
                            <a:latin typeface="Cambria Math" panose="02040503050406030204" charset="0"/>
                            <a:cs typeface="+mn-ea"/>
                          </a:rPr>
                          <m:t>𝑗</m:t>
                        </m:r>
                      </m:sub>
                    </m:sSub>
                  </m:oMath>
                </a14:m>
                <a:r>
                  <a:rPr lang="zh-CN" altLang="zh-CN" sz="2400" dirty="0">
                    <a:solidFill>
                      <a:schemeClr val="tx1"/>
                    </a:solidFill>
                    <a:latin typeface="黑体" panose="02010609060101010101" pitchFamily="49" charset="-122"/>
                    <a:ea typeface="黑体" panose="02010609060101010101" pitchFamily="49" charset="-122"/>
                    <a:cs typeface="+mn-ea"/>
                  </a:rPr>
                  <a:t>，可将上述目标函数的优化计算问题分解成多个如下多个优化计算</a:t>
                </a:r>
                <a:r>
                  <a:rPr lang="zh-CN" altLang="zh-CN" sz="2400" dirty="0" smtClean="0">
                    <a:solidFill>
                      <a:schemeClr val="tx1"/>
                    </a:solidFill>
                    <a:latin typeface="黑体" panose="02010609060101010101" pitchFamily="49" charset="-122"/>
                    <a:ea typeface="黑体" panose="02010609060101010101" pitchFamily="49" charset="-122"/>
                    <a:cs typeface="+mn-ea"/>
                  </a:rPr>
                  <a:t>问题</a:t>
                </a:r>
                <a:endParaRPr lang="en-US" altLang="zh-CN" sz="2400" dirty="0" smtClean="0">
                  <a:solidFill>
                    <a:schemeClr val="tx1"/>
                  </a:solidFill>
                  <a:latin typeface="黑体" panose="02010609060101010101" pitchFamily="49" charset="-122"/>
                  <a:ea typeface="黑体" panose="02010609060101010101" pitchFamily="49" charset="-122"/>
                  <a:cs typeface="+mn-ea"/>
                </a:endParaRPr>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𝑎</m:t>
                          </m:r>
                          <m:r>
                            <m:rPr>
                              <m:sty m:val="p"/>
                            </m:rPr>
                            <a:rPr lang="en-US" altLang="zh-CN" sz="1800">
                              <a:solidFill>
                                <a:schemeClr val="tx1"/>
                              </a:solidFill>
                              <a:latin typeface="Cambria Math" panose="02040503050406030204" charset="0"/>
                              <a:cs typeface="+mn-ea"/>
                            </a:rPr>
                            <m:t>rg</m:t>
                          </m:r>
                        </m:e>
                        <m:sub>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𝑗</m:t>
                              </m:r>
                            </m:sub>
                          </m:sSub>
                          <m:r>
                            <a:rPr lang="en-US" altLang="zh-CN" sz="1800">
                              <a:solidFill>
                                <a:schemeClr val="tx1"/>
                              </a:solidFill>
                              <a:latin typeface="Cambria Math" panose="02040503050406030204" charset="0"/>
                              <a:cs typeface="+mn-ea"/>
                            </a:rPr>
                            <m:t>,</m:t>
                          </m:r>
                          <m:sSub>
                            <m:sSubPr>
                              <m:ctrlPr>
                                <a:rPr lang="zh-CN" altLang="zh-CN" sz="1800" i="1">
                                  <a:solidFill>
                                    <a:schemeClr val="tx1"/>
                                  </a:solidFill>
                                  <a:latin typeface="Cambria Math" panose="02040503050406030204"/>
                                  <a:cs typeface="+mn-ea"/>
                                </a:rPr>
                              </m:ctrlPr>
                            </m:sSubPr>
                            <m:e>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𝑗</m:t>
                              </m:r>
                            </m:sub>
                          </m:sSub>
                        </m:sub>
                      </m:sSub>
                      <m:r>
                        <m:rPr>
                          <m:sty m:val="p"/>
                        </m:rPr>
                        <a:rPr lang="en-US" altLang="zh-CN" sz="1800">
                          <a:solidFill>
                            <a:schemeClr val="tx1"/>
                          </a:solidFill>
                          <a:latin typeface="Cambria Math" panose="02040503050406030204" charset="0"/>
                          <a:cs typeface="+mn-ea"/>
                        </a:rPr>
                        <m:t>min</m:t>
                      </m:r>
                      <m:sSubSup>
                        <m:sSubSupPr>
                          <m:ctrlPr>
                            <a:rPr lang="zh-CN" altLang="zh-CN" sz="1800" i="1">
                              <a:solidFill>
                                <a:schemeClr val="tx1"/>
                              </a:solidFill>
                              <a:latin typeface="Cambria Math" panose="02040503050406030204"/>
                              <a:cs typeface="+mn-ea"/>
                            </a:rPr>
                          </m:ctrlPr>
                        </m:sSubSupPr>
                        <m:e>
                          <m:d>
                            <m:dPr>
                              <m:begChr m:val="|"/>
                              <m:endChr m:val="|"/>
                              <m:ctrlPr>
                                <a:rPr lang="zh-CN" altLang="zh-CN" sz="1800" i="1">
                                  <a:solidFill>
                                    <a:schemeClr val="tx1"/>
                                  </a:solidFill>
                                  <a:latin typeface="Cambria Math" panose="02040503050406030204"/>
                                  <a:cs typeface="+mn-ea"/>
                                </a:rPr>
                              </m:ctrlPr>
                            </m:dPr>
                            <m:e>
                              <m:d>
                                <m:dPr>
                                  <m:begChr m:val="|"/>
                                  <m:endChr m:val="|"/>
                                  <m:ctrlPr>
                                    <a:rPr lang="zh-CN" altLang="zh-CN" sz="1800" i="1">
                                      <a:solidFill>
                                        <a:schemeClr val="tx1"/>
                                      </a:solidFill>
                                      <a:latin typeface="Cambria Math" panose="02040503050406030204"/>
                                      <a:cs typeface="+mn-ea"/>
                                    </a:rPr>
                                  </m:ctrlPr>
                                </m:dPr>
                                <m:e>
                                  <m:d>
                                    <m:dPr>
                                      <m:ctrlPr>
                                        <a:rPr lang="zh-CN" altLang="zh-CN" sz="1800" i="1">
                                          <a:solidFill>
                                            <a:schemeClr val="tx1"/>
                                          </a:solidFill>
                                          <a:latin typeface="Cambria Math" panose="02040503050406030204"/>
                                          <a:cs typeface="+mn-ea"/>
                                        </a:rPr>
                                      </m:ctrlPr>
                                    </m:dPr>
                                    <m:e>
                                      <m:r>
                                        <a:rPr lang="en-US" altLang="zh-CN" sz="1800">
                                          <a:solidFill>
                                            <a:schemeClr val="tx1"/>
                                          </a:solidFill>
                                          <a:latin typeface="Cambria Math" panose="02040503050406030204" charset="0"/>
                                          <a:cs typeface="+mn-ea"/>
                                        </a:rPr>
                                        <m:t>𝑿</m:t>
                                      </m:r>
                                      <m:r>
                                        <a:rPr lang="en-US" altLang="zh-CN" sz="1800">
                                          <a:solidFill>
                                            <a:schemeClr val="tx1"/>
                                          </a:solidFill>
                                          <a:latin typeface="Cambria Math" panose="02040503050406030204" charset="0"/>
                                          <a:cs typeface="+mn-ea"/>
                                        </a:rPr>
                                        <m:t>−</m:t>
                                      </m:r>
                                      <m:nary>
                                        <m:naryPr>
                                          <m:chr m:val="∑"/>
                                          <m:limLoc m:val="undOvr"/>
                                          <m:ctrlPr>
                                            <a:rPr lang="zh-CN" altLang="zh-CN" sz="1800" i="1">
                                              <a:solidFill>
                                                <a:schemeClr val="tx1"/>
                                              </a:solidFill>
                                              <a:latin typeface="Cambria Math" panose="02040503050406030204"/>
                                              <a:cs typeface="+mn-ea"/>
                                            </a:rPr>
                                          </m:ctrlPr>
                                        </m:naryPr>
                                        <m:sub>
                                          <m:r>
                                            <a:rPr lang="en-US" altLang="zh-CN" sz="1800">
                                              <a:solidFill>
                                                <a:schemeClr val="tx1"/>
                                              </a:solidFill>
                                              <a:latin typeface="Cambria Math" panose="02040503050406030204" charset="0"/>
                                              <a:cs typeface="+mn-ea"/>
                                            </a:rPr>
                                            <m:t>𝑖</m:t>
                                          </m:r>
                                          <m:r>
                                            <a:rPr lang="en-US" altLang="zh-CN" sz="1800">
                                              <a:solidFill>
                                                <a:schemeClr val="tx1"/>
                                              </a:solidFill>
                                              <a:latin typeface="Cambria Math" panose="02040503050406030204" charset="0"/>
                                              <a:cs typeface="+mn-ea"/>
                                            </a:rPr>
                                            <m:t>≠</m:t>
                                          </m:r>
                                          <m:r>
                                            <a:rPr lang="en-US" altLang="zh-CN" sz="1800">
                                              <a:solidFill>
                                                <a:schemeClr val="tx1"/>
                                              </a:solidFill>
                                              <a:latin typeface="Cambria Math" panose="02040503050406030204" charset="0"/>
                                              <a:cs typeface="+mn-ea"/>
                                            </a:rPr>
                                            <m:t>𝑗</m:t>
                                          </m:r>
                                        </m:sub>
                                        <m:sup>
                                          <m:r>
                                            <a:rPr lang="en-US" altLang="zh-CN" sz="1800">
                                              <a:solidFill>
                                                <a:schemeClr val="tx1"/>
                                              </a:solidFill>
                                              <a:latin typeface="Cambria Math" panose="02040503050406030204" charset="0"/>
                                              <a:cs typeface="+mn-ea"/>
                                            </a:rPr>
                                            <m:t> </m:t>
                                          </m:r>
                                        </m:sup>
                                        <m:e>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𝑖</m:t>
                                              </m:r>
                                            </m:sub>
                                          </m:sSub>
                                          <m:sSub>
                                            <m:sSubPr>
                                              <m:ctrlPr>
                                                <a:rPr lang="zh-CN" altLang="zh-CN" sz="1800" i="1">
                                                  <a:solidFill>
                                                    <a:schemeClr val="tx1"/>
                                                  </a:solidFill>
                                                  <a:latin typeface="Cambria Math" panose="02040503050406030204"/>
                                                  <a:cs typeface="+mn-ea"/>
                                                </a:rPr>
                                              </m:ctrlPr>
                                            </m:sSubPr>
                                            <m:e>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𝑖</m:t>
                                              </m:r>
                                            </m:sub>
                                          </m:sSub>
                                        </m:e>
                                      </m:nary>
                                    </m:e>
                                  </m:d>
                                  <m:r>
                                    <a:rPr lang="en-US" altLang="zh-CN" sz="1800">
                                      <a:solidFill>
                                        <a:schemeClr val="tx1"/>
                                      </a:solidFill>
                                      <a:latin typeface="Cambria Math" panose="02040503050406030204" charset="0"/>
                                      <a:cs typeface="+mn-ea"/>
                                    </a:rPr>
                                    <m:t>−</m:t>
                                  </m:r>
                                  <m:sSub>
                                    <m:sSubPr>
                                      <m:ctrlPr>
                                        <a:rPr lang="zh-CN" altLang="zh-CN" sz="1800" i="1">
                                          <a:solidFill>
                                            <a:schemeClr val="tx1"/>
                                          </a:solidFill>
                                          <a:latin typeface="Cambria Math" panose="02040503050406030204"/>
                                          <a:cs typeface="+mn-ea"/>
                                        </a:rPr>
                                      </m:ctrlPr>
                                    </m:sSubPr>
                                    <m:e>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𝑗</m:t>
                                          </m:r>
                                        </m:sub>
                                      </m:sSub>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𝑗</m:t>
                                      </m:r>
                                    </m:sub>
                                  </m:sSub>
                                </m:e>
                              </m:d>
                            </m:e>
                          </m:d>
                        </m:e>
                        <m:sub>
                          <m:r>
                            <a:rPr lang="en-US" altLang="zh-CN" sz="1800">
                              <a:solidFill>
                                <a:schemeClr val="tx1"/>
                              </a:solidFill>
                              <a:latin typeface="Cambria Math" panose="02040503050406030204" charset="0"/>
                              <a:cs typeface="+mn-ea"/>
                            </a:rPr>
                            <m:t>𝐹</m:t>
                          </m:r>
                        </m:sub>
                        <m:sup>
                          <m:r>
                            <a:rPr lang="en-US" altLang="zh-CN" sz="1800">
                              <a:solidFill>
                                <a:schemeClr val="tx1"/>
                              </a:solidFill>
                              <a:latin typeface="Cambria Math" panose="02040503050406030204" charset="0"/>
                              <a:cs typeface="+mn-ea"/>
                            </a:rPr>
                            <m:t>2</m:t>
                          </m:r>
                        </m:sup>
                      </m:sSubSup>
                    </m:oMath>
                  </m:oMathPara>
                </a14:m>
                <a:endParaRPr lang="en-US" altLang="zh-CN" sz="1800" dirty="0" smtClean="0">
                  <a:solidFill>
                    <a:schemeClr val="tx1"/>
                  </a:solidFill>
                  <a:latin typeface="Cambria Math" panose="02040503050406030204" charset="0"/>
                  <a:ea typeface="黑体" panose="02010609060101010101" pitchFamily="49" charset="-122"/>
                  <a:cs typeface="Cambria Math" panose="02040503050406030204" charset="0"/>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824" b="-593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特征选择</a:t>
            </a:r>
            <a:endParaRPr lang="zh-CN" altLang="en-US" sz="2800" b="1" dirty="0" smtClean="0">
              <a:latin typeface="黑体" panose="02010609060101010101" pitchFamily="49" charset="-122"/>
              <a:ea typeface="黑体" panose="02010609060101010101" pitchFamily="49" charset="-122"/>
              <a:sym typeface="+mn-ea"/>
            </a:endParaRPr>
          </a:p>
          <a:p>
            <a:r>
              <a:rPr lang="zh-CN" altLang="en-US" sz="2800" b="1" dirty="0" smtClean="0">
                <a:latin typeface="黑体" panose="02010609060101010101" pitchFamily="49" charset="-122"/>
                <a:ea typeface="黑体" panose="02010609060101010101" pitchFamily="49" charset="-122"/>
                <a:sym typeface="+mn-ea"/>
              </a:rPr>
              <a:t>稀疏编码概述</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sym typeface="+mn-ea"/>
              </a:rPr>
              <a:t>稀疏表示学习</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sym typeface="+mn-ea"/>
              </a:rPr>
              <a:t>数据字典学习</a:t>
            </a:r>
            <a:endParaRPr lang="en-US" altLang="zh-CN" sz="2800" b="1" dirty="0" smtClean="0">
              <a:latin typeface="黑体" panose="02010609060101010101" pitchFamily="49" charset="-122"/>
              <a:ea typeface="黑体" panose="02010609060101010101" pitchFamily="49" charset="-122"/>
            </a:endParaRPr>
          </a:p>
          <a:p>
            <a:r>
              <a:rPr lang="zh-CN" sz="2800" b="1" dirty="0" smtClean="0">
                <a:latin typeface="黑体" panose="02010609060101010101" pitchFamily="49" charset="-122"/>
                <a:ea typeface="黑体" panose="02010609060101010101" pitchFamily="49" charset="-122"/>
                <a:sym typeface="+mn-ea"/>
              </a:rPr>
              <a:t>典型应用</a:t>
            </a:r>
            <a:endParaRPr lang="zh-CN"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数据字典学习</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黑体" panose="02010609060101010101" pitchFamily="49" charset="-122"/>
                    <a:ea typeface="黑体" panose="02010609060101010101" pitchFamily="49" charset="-122"/>
                    <a:cs typeface="+mn-ea"/>
                  </a:rPr>
                  <a:t>K-SVD</a:t>
                </a:r>
                <a:r>
                  <a:rPr lang="zh-CN" altLang="en-US" sz="2800" b="1" dirty="0" smtClean="0">
                    <a:latin typeface="黑体" panose="02010609060101010101" pitchFamily="49" charset="-122"/>
                    <a:ea typeface="黑体" panose="02010609060101010101" pitchFamily="49" charset="-122"/>
                    <a:cs typeface="+mn-ea"/>
                  </a:rPr>
                  <a:t>方法</a:t>
                </a:r>
                <a:endParaRPr lang="en-US" altLang="zh-CN" sz="2800" b="1" dirty="0" smtClean="0">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显然，目标函数在满足下列条件时为最小值</a:t>
                </a:r>
                <a:endParaRPr lang="en-US" altLang="zh-CN" sz="1800" i="1" dirty="0" smtClean="0">
                  <a:solidFill>
                    <a:srgbClr val="C00000"/>
                  </a:solidFill>
                  <a:latin typeface="黑体" panose="02010609060101010101" pitchFamily="49" charset="-122"/>
                  <a:ea typeface="黑体" panose="02010609060101010101" pitchFamily="49" charset="-122"/>
                  <a:cs typeface="+mn-ea"/>
                </a:endParaRPr>
              </a:p>
              <a:p>
                <a:pPr marL="457200" lvl="1" indent="0">
                  <a:buNone/>
                </a:pPr>
                <a14:m>
                  <m:oMathPara xmlns:m="http://schemas.openxmlformats.org/officeDocument/2006/math">
                    <m:oMathParaPr>
                      <m:jc m:val="centerGroup"/>
                    </m:oMathParaPr>
                    <m:oMath xmlns:m="http://schemas.openxmlformats.org/officeDocument/2006/math">
                      <m:d>
                        <m:dPr>
                          <m:ctrlPr>
                            <a:rPr lang="zh-CN" altLang="zh-CN" sz="1800" i="1">
                              <a:solidFill>
                                <a:schemeClr val="tx1"/>
                              </a:solidFill>
                              <a:latin typeface="Cambria Math" panose="02040503050406030204"/>
                              <a:cs typeface="+mn-ea"/>
                            </a:rPr>
                          </m:ctrlPr>
                        </m:dPr>
                        <m:e>
                          <m:r>
                            <a:rPr lang="en-US" altLang="zh-CN" sz="1800">
                              <a:solidFill>
                                <a:schemeClr val="tx1"/>
                              </a:solidFill>
                              <a:latin typeface="Cambria Math" panose="02040503050406030204" charset="0"/>
                              <a:cs typeface="+mn-ea"/>
                            </a:rPr>
                            <m:t>𝑿</m:t>
                          </m:r>
                          <m:r>
                            <a:rPr lang="en-US" altLang="zh-CN" sz="1800">
                              <a:solidFill>
                                <a:schemeClr val="tx1"/>
                              </a:solidFill>
                              <a:latin typeface="Cambria Math" panose="02040503050406030204" charset="0"/>
                              <a:cs typeface="+mn-ea"/>
                            </a:rPr>
                            <m:t>−</m:t>
                          </m:r>
                          <m:nary>
                            <m:naryPr>
                              <m:chr m:val="∑"/>
                              <m:limLoc m:val="undOvr"/>
                              <m:ctrlPr>
                                <a:rPr lang="zh-CN" altLang="zh-CN" sz="1800" i="1">
                                  <a:solidFill>
                                    <a:schemeClr val="tx1"/>
                                  </a:solidFill>
                                  <a:latin typeface="Cambria Math" panose="02040503050406030204"/>
                                  <a:cs typeface="+mn-ea"/>
                                </a:rPr>
                              </m:ctrlPr>
                            </m:naryPr>
                            <m:sub>
                              <m:r>
                                <a:rPr lang="en-US" altLang="zh-CN" sz="1800">
                                  <a:solidFill>
                                    <a:schemeClr val="tx1"/>
                                  </a:solidFill>
                                  <a:latin typeface="Cambria Math" panose="02040503050406030204" charset="0"/>
                                  <a:cs typeface="+mn-ea"/>
                                </a:rPr>
                                <m:t>𝑖</m:t>
                              </m:r>
                              <m:r>
                                <a:rPr lang="en-US" altLang="zh-CN" sz="1800">
                                  <a:solidFill>
                                    <a:schemeClr val="tx1"/>
                                  </a:solidFill>
                                  <a:latin typeface="Cambria Math" panose="02040503050406030204" charset="0"/>
                                  <a:cs typeface="+mn-ea"/>
                                </a:rPr>
                                <m:t>≠</m:t>
                              </m:r>
                              <m:r>
                                <a:rPr lang="en-US" altLang="zh-CN" sz="1800">
                                  <a:solidFill>
                                    <a:schemeClr val="tx1"/>
                                  </a:solidFill>
                                  <a:latin typeface="Cambria Math" panose="02040503050406030204" charset="0"/>
                                  <a:cs typeface="+mn-ea"/>
                                </a:rPr>
                                <m:t>𝑗</m:t>
                              </m:r>
                            </m:sub>
                            <m:sup>
                              <m:r>
                                <a:rPr lang="en-US" altLang="zh-CN" sz="1800">
                                  <a:solidFill>
                                    <a:schemeClr val="tx1"/>
                                  </a:solidFill>
                                  <a:latin typeface="Cambria Math" panose="02040503050406030204" charset="0"/>
                                  <a:cs typeface="+mn-ea"/>
                                </a:rPr>
                                <m:t> </m:t>
                              </m:r>
                            </m:sup>
                            <m:e>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𝑖</m:t>
                                  </m:r>
                                </m:sub>
                              </m:sSub>
                              <m:sSub>
                                <m:sSubPr>
                                  <m:ctrlPr>
                                    <a:rPr lang="zh-CN" altLang="zh-CN" sz="1800" i="1">
                                      <a:solidFill>
                                        <a:schemeClr val="tx1"/>
                                      </a:solidFill>
                                      <a:latin typeface="Cambria Math" panose="02040503050406030204"/>
                                      <a:cs typeface="+mn-ea"/>
                                    </a:rPr>
                                  </m:ctrlPr>
                                </m:sSubPr>
                                <m:e>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𝑖</m:t>
                                  </m:r>
                                </m:sub>
                              </m:sSub>
                            </m:e>
                          </m:nary>
                        </m:e>
                      </m:d>
                      <m:r>
                        <a:rPr lang="en-US" altLang="zh-CN" sz="1800">
                          <a:solidFill>
                            <a:schemeClr val="tx1"/>
                          </a:solidFill>
                          <a:latin typeface="Cambria Math" panose="02040503050406030204" charset="0"/>
                          <a:cs typeface="+mn-ea"/>
                        </a:rPr>
                        <m:t>=</m:t>
                      </m:r>
                      <m:sSub>
                        <m:sSubPr>
                          <m:ctrlPr>
                            <a:rPr lang="zh-CN" altLang="zh-CN" sz="1800" i="1">
                              <a:solidFill>
                                <a:schemeClr val="tx1"/>
                              </a:solidFill>
                              <a:latin typeface="Cambria Math" panose="02040503050406030204"/>
                              <a:cs typeface="+mn-ea"/>
                            </a:rPr>
                          </m:ctrlPr>
                        </m:sSubPr>
                        <m:e>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𝑗</m:t>
                              </m:r>
                            </m:sub>
                          </m:sSub>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𝑗</m:t>
                          </m:r>
                        </m:sub>
                      </m:sSub>
                    </m:oMath>
                  </m:oMathPara>
                </a14:m>
                <a:endParaRPr lang="en-US" altLang="zh-CN" sz="1800" dirty="0">
                  <a:solidFill>
                    <a:schemeClr val="tx1"/>
                  </a:solidFill>
                  <a:latin typeface="黑体" panose="02010609060101010101" pitchFamily="49" charset="-122"/>
                  <a:ea typeface="黑体" panose="02010609060101010101" pitchFamily="49" charset="-122"/>
                  <a:cs typeface="+mn-ea"/>
                </a:endParaRPr>
              </a:p>
              <a:p>
                <a:pPr lvl="1"/>
                <a:r>
                  <a:rPr lang="zh-CN" altLang="zh-CN" sz="2400" dirty="0">
                    <a:solidFill>
                      <a:schemeClr val="tx1"/>
                    </a:solidFill>
                    <a:latin typeface="黑体" panose="02010609060101010101" pitchFamily="49" charset="-122"/>
                    <a:ea typeface="黑体" panose="02010609060101010101" pitchFamily="49" charset="-122"/>
                    <a:cs typeface="+mn-ea"/>
                  </a:rPr>
                  <a:t>此时，等式左边为一个已知的残差矩阵</a:t>
                </a:r>
                <a14:m>
                  <m:oMath xmlns:m="http://schemas.openxmlformats.org/officeDocument/2006/math">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𝑬</m:t>
                        </m:r>
                      </m:e>
                      <m:sub>
                        <m:sSub>
                          <m:sSubPr>
                            <m:ctrlPr>
                              <a:rPr lang="zh-CN" altLang="zh-CN" sz="2400" i="1">
                                <a:solidFill>
                                  <a:schemeClr val="tx1"/>
                                </a:solidFill>
                                <a:latin typeface="Cambria Math" panose="02040503050406030204"/>
                                <a:cs typeface="+mn-ea"/>
                              </a:rPr>
                            </m:ctrlPr>
                          </m:sSubPr>
                          <m:e>
                            <m:r>
                              <a:rPr lang="en-US" altLang="zh-CN" sz="2400">
                                <a:solidFill>
                                  <a:schemeClr val="tx1"/>
                                </a:solidFill>
                                <a:latin typeface="Cambria Math" panose="02040503050406030204" charset="0"/>
                                <a:cs typeface="+mn-ea"/>
                              </a:rPr>
                              <m:t>𝒘</m:t>
                            </m:r>
                          </m:e>
                          <m:sub>
                            <m:r>
                              <a:rPr lang="en-US" altLang="zh-CN" sz="2400">
                                <a:solidFill>
                                  <a:schemeClr val="tx1"/>
                                </a:solidFill>
                                <a:latin typeface="Cambria Math" panose="02040503050406030204" charset="0"/>
                                <a:cs typeface="+mn-ea"/>
                              </a:rPr>
                              <m:t>𝑗</m:t>
                            </m:r>
                          </m:sub>
                        </m:sSub>
                      </m:sub>
                    </m:sSub>
                  </m:oMath>
                </a14:m>
                <a:r>
                  <a:rPr lang="zh-CN" altLang="zh-CN" sz="2400" dirty="0" smtClean="0">
                    <a:solidFill>
                      <a:schemeClr val="tx1"/>
                    </a:solidFill>
                    <a:latin typeface="黑体" panose="02010609060101010101" pitchFamily="49" charset="-122"/>
                    <a:ea typeface="黑体" panose="02010609060101010101" pitchFamily="49" charset="-122"/>
                    <a:cs typeface="+mn-ea"/>
                  </a:rPr>
                  <a:t>，</a:t>
                </a:r>
                <a:r>
                  <a:rPr lang="zh-CN" altLang="zh-CN" sz="2400" dirty="0">
                    <a:solidFill>
                      <a:schemeClr val="tx1"/>
                    </a:solidFill>
                    <a:latin typeface="黑体" panose="02010609060101010101" pitchFamily="49" charset="-122"/>
                    <a:ea typeface="黑体" panose="02010609060101010101" pitchFamily="49" charset="-122"/>
                    <a:cs typeface="+mn-ea"/>
                  </a:rPr>
                  <a:t>即有</a:t>
                </a:r>
                <a:endParaRPr lang="en-US" altLang="zh-CN" sz="2400" dirty="0" smtClean="0">
                  <a:solidFill>
                    <a:schemeClr val="tx1"/>
                  </a:solidFill>
                  <a:latin typeface="黑体" panose="02010609060101010101" pitchFamily="49" charset="-122"/>
                  <a:ea typeface="黑体" panose="02010609060101010101" pitchFamily="49" charset="-122"/>
                  <a:cs typeface="+mn-ea"/>
                </a:endParaRPr>
              </a:p>
              <a:p>
                <a:pPr marL="457200" lvl="1" indent="0">
                  <a:buNone/>
                </a:pPr>
                <a14:m>
                  <m:oMathPara xmlns:m="http://schemas.openxmlformats.org/officeDocument/2006/math">
                    <m:oMathParaPr>
                      <m:jc m:val="centerGroup"/>
                    </m:oMathParaPr>
                    <m:oMath xmlns:m="http://schemas.openxmlformats.org/officeDocument/2006/math">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𝑬</m:t>
                          </m:r>
                        </m:e>
                        <m:sub>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𝑗</m:t>
                              </m:r>
                            </m:sub>
                          </m:sSub>
                        </m:sub>
                      </m:sSub>
                      <m:r>
                        <a:rPr lang="en-US" altLang="zh-CN" sz="1800">
                          <a:solidFill>
                            <a:schemeClr val="tx1"/>
                          </a:solidFill>
                          <a:latin typeface="Cambria Math" panose="02040503050406030204" charset="0"/>
                          <a:cs typeface="+mn-ea"/>
                        </a:rPr>
                        <m:t>=</m:t>
                      </m:r>
                      <m:d>
                        <m:dPr>
                          <m:ctrlPr>
                            <a:rPr lang="zh-CN" altLang="zh-CN" sz="1800" i="1">
                              <a:solidFill>
                                <a:schemeClr val="tx1"/>
                              </a:solidFill>
                              <a:latin typeface="Cambria Math" panose="02040503050406030204"/>
                              <a:cs typeface="+mn-ea"/>
                            </a:rPr>
                          </m:ctrlPr>
                        </m:dPr>
                        <m:e>
                          <m:r>
                            <a:rPr lang="en-US" altLang="zh-CN" sz="1800">
                              <a:solidFill>
                                <a:schemeClr val="tx1"/>
                              </a:solidFill>
                              <a:latin typeface="Cambria Math" panose="02040503050406030204" charset="0"/>
                              <a:cs typeface="+mn-ea"/>
                            </a:rPr>
                            <m:t>𝑿</m:t>
                          </m:r>
                          <m:r>
                            <a:rPr lang="en-US" altLang="zh-CN" sz="1800">
                              <a:solidFill>
                                <a:schemeClr val="tx1"/>
                              </a:solidFill>
                              <a:latin typeface="Cambria Math" panose="02040503050406030204" charset="0"/>
                              <a:cs typeface="+mn-ea"/>
                            </a:rPr>
                            <m:t>−</m:t>
                          </m:r>
                          <m:nary>
                            <m:naryPr>
                              <m:chr m:val="∑"/>
                              <m:limLoc m:val="undOvr"/>
                              <m:ctrlPr>
                                <a:rPr lang="zh-CN" altLang="zh-CN" sz="1800" i="1">
                                  <a:solidFill>
                                    <a:schemeClr val="tx1"/>
                                  </a:solidFill>
                                  <a:latin typeface="Cambria Math" panose="02040503050406030204"/>
                                  <a:cs typeface="+mn-ea"/>
                                </a:rPr>
                              </m:ctrlPr>
                            </m:naryPr>
                            <m:sub>
                              <m:r>
                                <a:rPr lang="en-US" altLang="zh-CN" sz="1800">
                                  <a:solidFill>
                                    <a:schemeClr val="tx1"/>
                                  </a:solidFill>
                                  <a:latin typeface="Cambria Math" panose="02040503050406030204" charset="0"/>
                                  <a:cs typeface="+mn-ea"/>
                                </a:rPr>
                                <m:t>𝑖</m:t>
                              </m:r>
                              <m:r>
                                <a:rPr lang="en-US" altLang="zh-CN" sz="1800">
                                  <a:solidFill>
                                    <a:schemeClr val="tx1"/>
                                  </a:solidFill>
                                  <a:latin typeface="Cambria Math" panose="02040503050406030204" charset="0"/>
                                  <a:cs typeface="+mn-ea"/>
                                </a:rPr>
                                <m:t>≠</m:t>
                              </m:r>
                              <m:r>
                                <a:rPr lang="en-US" altLang="zh-CN" sz="1800">
                                  <a:solidFill>
                                    <a:schemeClr val="tx1"/>
                                  </a:solidFill>
                                  <a:latin typeface="Cambria Math" panose="02040503050406030204" charset="0"/>
                                  <a:cs typeface="+mn-ea"/>
                                </a:rPr>
                                <m:t>𝑗</m:t>
                              </m:r>
                            </m:sub>
                            <m:sup>
                              <m:r>
                                <a:rPr lang="en-US" altLang="zh-CN" sz="1800">
                                  <a:solidFill>
                                    <a:schemeClr val="tx1"/>
                                  </a:solidFill>
                                  <a:latin typeface="Cambria Math" panose="02040503050406030204" charset="0"/>
                                  <a:cs typeface="+mn-ea"/>
                                </a:rPr>
                                <m:t> </m:t>
                              </m:r>
                            </m:sup>
                            <m:e>
                              <m:sSub>
                                <m:sSubPr>
                                  <m:ctrlPr>
                                    <a:rPr lang="zh-CN" altLang="zh-CN" sz="1800" i="1">
                                      <a:solidFill>
                                        <a:schemeClr val="tx1"/>
                                      </a:solidFill>
                                      <a:latin typeface="Cambria Math" panose="02040503050406030204"/>
                                      <a:cs typeface="+mn-ea"/>
                                    </a:rPr>
                                  </m:ctrlPr>
                                </m:sSubPr>
                                <m:e>
                                  <m:r>
                                    <a:rPr lang="en-US" altLang="zh-CN" sz="1800">
                                      <a:solidFill>
                                        <a:schemeClr val="tx1"/>
                                      </a:solidFill>
                                      <a:latin typeface="Cambria Math" panose="02040503050406030204" charset="0"/>
                                      <a:cs typeface="+mn-ea"/>
                                    </a:rPr>
                                    <m:t>𝒘</m:t>
                                  </m:r>
                                </m:e>
                                <m:sub>
                                  <m:r>
                                    <a:rPr lang="en-US" altLang="zh-CN" sz="1800">
                                      <a:solidFill>
                                        <a:schemeClr val="tx1"/>
                                      </a:solidFill>
                                      <a:latin typeface="Cambria Math" panose="02040503050406030204" charset="0"/>
                                      <a:cs typeface="+mn-ea"/>
                                    </a:rPr>
                                    <m:t>𝑖</m:t>
                                  </m:r>
                                </m:sub>
                              </m:sSub>
                              <m:sSub>
                                <m:sSubPr>
                                  <m:ctrlPr>
                                    <a:rPr lang="zh-CN" altLang="zh-CN" sz="1800" i="1">
                                      <a:solidFill>
                                        <a:schemeClr val="tx1"/>
                                      </a:solidFill>
                                      <a:latin typeface="Cambria Math" panose="02040503050406030204"/>
                                      <a:cs typeface="+mn-ea"/>
                                    </a:rPr>
                                  </m:ctrlPr>
                                </m:sSubPr>
                                <m:e>
                                  <m:r>
                                    <a:rPr lang="en-US" altLang="zh-CN" sz="1800" b="1" i="1">
                                      <a:solidFill>
                                        <a:schemeClr val="tx1"/>
                                      </a:solidFill>
                                      <a:latin typeface="Cambria Math" panose="02040503050406030204" charset="0"/>
                                      <a:cs typeface="Cambria Math" panose="02040503050406030204" charset="0"/>
                                    </a:rPr>
                                    <m:t>𝜶</m:t>
                                  </m:r>
                                </m:e>
                                <m:sub>
                                  <m:r>
                                    <a:rPr lang="en-US" altLang="zh-CN" sz="1800">
                                      <a:solidFill>
                                        <a:schemeClr val="tx1"/>
                                      </a:solidFill>
                                      <a:latin typeface="Cambria Math" panose="02040503050406030204" charset="0"/>
                                      <a:cs typeface="+mn-ea"/>
                                    </a:rPr>
                                    <m:t>𝑖</m:t>
                                  </m:r>
                                </m:sub>
                              </m:sSub>
                            </m:e>
                          </m:nary>
                        </m:e>
                      </m:d>
                    </m:oMath>
                  </m:oMathPara>
                </a14:m>
                <a:endParaRPr lang="en-US" altLang="zh-CN" sz="1800" dirty="0" smtClean="0">
                  <a:solidFill>
                    <a:schemeClr val="tx1"/>
                  </a:solidFill>
                  <a:latin typeface="黑体" panose="02010609060101010101" pitchFamily="49" charset="-122"/>
                  <a:ea typeface="黑体" panose="02010609060101010101" pitchFamily="49" charset="-122"/>
                  <a:cs typeface="+mn-ea"/>
                </a:endParaRPr>
              </a:p>
              <a:p>
                <a:pPr lvl="1"/>
                <a:r>
                  <a:rPr lang="zh-CN" altLang="zh-CN" sz="2400" dirty="0">
                    <a:latin typeface="黑体" panose="02010609060101010101" pitchFamily="49" charset="-122"/>
                    <a:ea typeface="黑体" panose="02010609060101010101" pitchFamily="49" charset="-122"/>
                    <a:cs typeface="+mn-ea"/>
                  </a:rPr>
                  <a:t>则有</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a:cs typeface="+mn-ea"/>
                          </a:rPr>
                          <m:t>𝑬</m:t>
                        </m:r>
                      </m:e>
                      <m:sub>
                        <m:sSub>
                          <m:sSubPr>
                            <m:ctrlPr>
                              <a:rPr lang="zh-CN" altLang="zh-CN" sz="2400" i="1">
                                <a:latin typeface="Cambria Math" panose="02040503050406030204"/>
                                <a:cs typeface="+mn-ea"/>
                              </a:rPr>
                            </m:ctrlPr>
                          </m:sSubPr>
                          <m:e>
                            <m:r>
                              <a:rPr lang="en-US" altLang="zh-CN" sz="2400">
                                <a:latin typeface="Cambria Math" panose="02040503050406030204"/>
                                <a:cs typeface="+mn-ea"/>
                              </a:rPr>
                              <m:t>𝒘</m:t>
                            </m:r>
                          </m:e>
                          <m:sub>
                            <m:r>
                              <a:rPr lang="en-US" altLang="zh-CN" sz="2400">
                                <a:latin typeface="Cambria Math" panose="02040503050406030204"/>
                                <a:cs typeface="+mn-ea"/>
                              </a:rPr>
                              <m:t>𝑗</m:t>
                            </m:r>
                          </m:sub>
                        </m:sSub>
                      </m:sub>
                    </m:sSub>
                    <m:r>
                      <a:rPr lang="en-US" altLang="zh-CN" sz="2400">
                        <a:latin typeface="Cambria Math" panose="02040503050406030204"/>
                        <a:cs typeface="+mn-ea"/>
                      </a:rPr>
                      <m:t>=</m:t>
                    </m:r>
                    <m:sSub>
                      <m:sSubPr>
                        <m:ctrlPr>
                          <a:rPr lang="zh-CN" altLang="zh-CN" sz="2400" i="1">
                            <a:latin typeface="Cambria Math" panose="02040503050406030204"/>
                            <a:cs typeface="+mn-ea"/>
                          </a:rPr>
                        </m:ctrlPr>
                      </m:sSubPr>
                      <m:e>
                        <m:sSub>
                          <m:sSubPr>
                            <m:ctrlPr>
                              <a:rPr lang="zh-CN" altLang="zh-CN" sz="2400" i="1">
                                <a:latin typeface="Cambria Math" panose="02040503050406030204"/>
                                <a:cs typeface="+mn-ea"/>
                              </a:rPr>
                            </m:ctrlPr>
                          </m:sSubPr>
                          <m:e>
                            <m:r>
                              <a:rPr lang="en-US" altLang="zh-CN" sz="2400">
                                <a:latin typeface="Cambria Math" panose="02040503050406030204"/>
                                <a:cs typeface="+mn-ea"/>
                              </a:rPr>
                              <m:t>𝒘</m:t>
                            </m:r>
                          </m:e>
                          <m:sub>
                            <m:r>
                              <a:rPr lang="en-US" altLang="zh-CN" sz="2400">
                                <a:latin typeface="Cambria Math" panose="02040503050406030204"/>
                                <a:cs typeface="+mn-ea"/>
                              </a:rPr>
                              <m:t>𝑗</m:t>
                            </m:r>
                          </m:sub>
                        </m:sSub>
                        <m:r>
                          <a:rPr lang="en-US" altLang="zh-CN" sz="2400" b="1" i="1">
                            <a:solidFill>
                              <a:schemeClr val="tx1"/>
                            </a:solidFill>
                            <a:latin typeface="Cambria Math" panose="02040503050406030204" charset="0"/>
                            <a:cs typeface="Cambria Math" panose="02040503050406030204" charset="0"/>
                          </a:rPr>
                          <m:t>𝜶</m:t>
                        </m:r>
                      </m:e>
                      <m:sub>
                        <m:r>
                          <a:rPr lang="en-US" altLang="zh-CN" sz="2400">
                            <a:latin typeface="Cambria Math" panose="02040503050406030204"/>
                            <a:cs typeface="+mn-ea"/>
                          </a:rPr>
                          <m:t>𝑗</m:t>
                        </m:r>
                      </m:sub>
                    </m:sSub>
                  </m:oMath>
                </a14:m>
                <a:r>
                  <a:rPr lang="zh-CN" altLang="zh-CN" sz="2400" dirty="0">
                    <a:latin typeface="黑体" panose="02010609060101010101" pitchFamily="49" charset="-122"/>
                    <a:ea typeface="黑体" panose="02010609060101010101" pitchFamily="49" charset="-122"/>
                    <a:cs typeface="+mn-ea"/>
                  </a:rPr>
                  <a:t>。故可将上述优化问题转化为矩阵的因子分解问题，即将矩阵</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a:cs typeface="+mn-ea"/>
                          </a:rPr>
                          <m:t>𝑬</m:t>
                        </m:r>
                      </m:e>
                      <m:sub>
                        <m:sSub>
                          <m:sSubPr>
                            <m:ctrlPr>
                              <a:rPr lang="zh-CN" altLang="zh-CN" sz="2400" i="1">
                                <a:latin typeface="Cambria Math" panose="02040503050406030204"/>
                                <a:cs typeface="+mn-ea"/>
                              </a:rPr>
                            </m:ctrlPr>
                          </m:sSubPr>
                          <m:e>
                            <m:r>
                              <a:rPr lang="en-US" altLang="zh-CN" sz="2400">
                                <a:latin typeface="Cambria Math" panose="02040503050406030204"/>
                                <a:cs typeface="+mn-ea"/>
                              </a:rPr>
                              <m:t>𝒘</m:t>
                            </m:r>
                          </m:e>
                          <m:sub>
                            <m:r>
                              <a:rPr lang="en-US" altLang="zh-CN" sz="2400">
                                <a:latin typeface="Cambria Math" panose="02040503050406030204"/>
                                <a:cs typeface="+mn-ea"/>
                              </a:rPr>
                              <m:t>𝑗</m:t>
                            </m:r>
                          </m:sub>
                        </m:sSub>
                      </m:sub>
                    </m:sSub>
                  </m:oMath>
                </a14:m>
                <a:r>
                  <a:rPr lang="zh-CN" altLang="zh-CN" sz="2400" dirty="0">
                    <a:latin typeface="黑体" panose="02010609060101010101" pitchFamily="49" charset="-122"/>
                    <a:ea typeface="黑体" panose="02010609060101010101" pitchFamily="49" charset="-122"/>
                    <a:cs typeface="+mn-ea"/>
                  </a:rPr>
                  <a:t>分解为两个矩阵相乘的形式</a:t>
                </a:r>
                <a:endParaRPr lang="zh-CN" altLang="zh-CN" sz="2400" dirty="0">
                  <a:latin typeface="黑体" panose="02010609060101010101" pitchFamily="49" charset="-122"/>
                  <a:ea typeface="黑体" panose="02010609060101010101" pitchFamily="49" charset="-122"/>
                  <a:cs typeface="+mn-ea"/>
                </a:endParaRPr>
              </a:p>
              <a:p>
                <a:pPr lvl="1"/>
                <a:r>
                  <a:rPr lang="zh-CN" altLang="en-US" sz="2400" dirty="0">
                    <a:latin typeface="黑体" panose="02010609060101010101" pitchFamily="49" charset="-122"/>
                    <a:ea typeface="黑体" panose="02010609060101010101" pitchFamily="49" charset="-122"/>
                    <a:cs typeface="+mn-ea"/>
                  </a:rPr>
                  <a:t>为了</a:t>
                </a:r>
                <a:r>
                  <a:rPr lang="zh-CN" altLang="en-US" sz="2400" dirty="0">
                    <a:solidFill>
                      <a:srgbClr val="0000FF"/>
                    </a:solidFill>
                    <a:latin typeface="黑体" panose="02010609060101010101" pitchFamily="49" charset="-122"/>
                    <a:ea typeface="黑体" panose="02010609060101010101" pitchFamily="49" charset="-122"/>
                    <a:cs typeface="+mn-ea"/>
                  </a:rPr>
                  <a:t>保持</a:t>
                </a:r>
                <a14:m>
                  <m:oMath xmlns:m="http://schemas.openxmlformats.org/officeDocument/2006/math">
                    <m:r>
                      <a:rPr lang="en-US" altLang="zh-CN" sz="2400" b="1" i="1">
                        <a:solidFill>
                          <a:srgbClr val="0000FF"/>
                        </a:solidFill>
                        <a:latin typeface="Cambria Math" panose="02040503050406030204" charset="0"/>
                        <a:cs typeface="Cambria Math" panose="02040503050406030204" charset="0"/>
                      </a:rPr>
                      <m:t>𝜶</m:t>
                    </m:r>
                    <m:r>
                      <a:rPr lang="en-US" altLang="zh-CN" sz="2400" baseline="-25000">
                        <a:solidFill>
                          <a:srgbClr val="0000FF"/>
                        </a:solidFill>
                        <a:latin typeface="Cambria Math" panose="02040503050406030204"/>
                        <a:cs typeface="+mn-ea"/>
                      </a:rPr>
                      <m:t>𝑗</m:t>
                    </m:r>
                  </m:oMath>
                </a14:m>
                <a:r>
                  <a:rPr lang="zh-CN" altLang="en-US" sz="2400" dirty="0">
                    <a:solidFill>
                      <a:srgbClr val="0000FF"/>
                    </a:solidFill>
                    <a:latin typeface="黑体" panose="02010609060101010101" pitchFamily="49" charset="-122"/>
                    <a:ea typeface="黑体" panose="02010609060101010101" pitchFamily="49" charset="-122"/>
                    <a:cs typeface="+mn-ea"/>
                  </a:rPr>
                  <a:t>的稀疏性</a:t>
                </a:r>
                <a:r>
                  <a:rPr lang="zh-CN" altLang="en-US" sz="2400" dirty="0">
                    <a:latin typeface="黑体" panose="02010609060101010101" pitchFamily="49" charset="-122"/>
                    <a:ea typeface="黑体" panose="02010609060101010101" pitchFamily="49" charset="-122"/>
                    <a:cs typeface="+mn-ea"/>
                  </a:rPr>
                  <a:t>，只保留</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a:cs typeface="+mn-ea"/>
                          </a:rPr>
                          <m:t>𝑬</m:t>
                        </m:r>
                      </m:e>
                      <m:sub>
                        <m:sSub>
                          <m:sSubPr>
                            <m:ctrlPr>
                              <a:rPr lang="zh-CN" altLang="zh-CN" sz="2400" i="1">
                                <a:latin typeface="Cambria Math" panose="02040503050406030204"/>
                                <a:cs typeface="+mn-ea"/>
                              </a:rPr>
                            </m:ctrlPr>
                          </m:sSubPr>
                          <m:e>
                            <m:r>
                              <a:rPr lang="en-US" altLang="zh-CN" sz="2400">
                                <a:latin typeface="Cambria Math" panose="02040503050406030204"/>
                                <a:cs typeface="+mn-ea"/>
                              </a:rPr>
                              <m:t>𝒘</m:t>
                            </m:r>
                          </m:e>
                          <m:sub>
                            <m:r>
                              <a:rPr lang="en-US" altLang="zh-CN" sz="2400">
                                <a:latin typeface="Cambria Math" panose="02040503050406030204"/>
                                <a:cs typeface="+mn-ea"/>
                              </a:rPr>
                              <m:t>𝑗</m:t>
                            </m:r>
                          </m:sub>
                        </m:sSub>
                      </m:sub>
                    </m:sSub>
                  </m:oMath>
                </a14:m>
                <a:r>
                  <a:rPr lang="zh-CN" altLang="en-US" sz="2400" dirty="0">
                    <a:latin typeface="黑体" panose="02010609060101010101" pitchFamily="49" charset="-122"/>
                    <a:ea typeface="黑体" panose="02010609060101010101" pitchFamily="49" charset="-122"/>
                    <a:cs typeface="+mn-ea"/>
                  </a:rPr>
                  <a:t>的非零列，即只有</a:t>
                </a:r>
                <a14:m>
                  <m:oMath xmlns:m="http://schemas.openxmlformats.org/officeDocument/2006/math">
                    <m:sSub>
                      <m:sSubPr>
                        <m:ctrlPr>
                          <a:rPr lang="zh-CN" altLang="zh-CN" sz="2400" i="1">
                            <a:latin typeface="Cambria Math" panose="02040503050406030204"/>
                            <a:cs typeface="+mn-ea"/>
                          </a:rPr>
                        </m:ctrlPr>
                      </m:sSubPr>
                      <m:e>
                        <m:r>
                          <a:rPr lang="en-US" altLang="zh-CN" sz="2400">
                            <a:latin typeface="Cambria Math" panose="02040503050406030204"/>
                            <a:cs typeface="+mn-ea"/>
                          </a:rPr>
                          <m:t>𝒘</m:t>
                        </m:r>
                      </m:e>
                      <m:sub>
                        <m:r>
                          <a:rPr lang="en-US" altLang="zh-CN" sz="2400">
                            <a:latin typeface="Cambria Math" panose="02040503050406030204"/>
                            <a:cs typeface="+mn-ea"/>
                          </a:rPr>
                          <m:t>𝑗</m:t>
                        </m:r>
                      </m:sub>
                    </m:sSub>
                  </m:oMath>
                </a14:m>
                <a:r>
                  <a:rPr lang="zh-CN" altLang="en-US" sz="2400" dirty="0">
                    <a:latin typeface="黑体" panose="02010609060101010101" pitchFamily="49" charset="-122"/>
                    <a:ea typeface="黑体" panose="02010609060101010101" pitchFamily="49" charset="-122"/>
                    <a:cs typeface="+mn-ea"/>
                  </a:rPr>
                  <a:t>与</a:t>
                </a:r>
                <a14:m>
                  <m:oMath xmlns:m="http://schemas.openxmlformats.org/officeDocument/2006/math">
                    <m:r>
                      <a:rPr lang="en-US" altLang="zh-CN" sz="2400" b="1" i="1">
                        <a:solidFill>
                          <a:schemeClr val="tx1"/>
                        </a:solidFill>
                        <a:latin typeface="Cambria Math" panose="02040503050406030204" charset="0"/>
                        <a:cs typeface="Cambria Math" panose="02040503050406030204" charset="0"/>
                      </a:rPr>
                      <m:t>𝜶</m:t>
                    </m:r>
                    <m:r>
                      <a:rPr lang="en-US" altLang="zh-CN" sz="2400" baseline="-25000">
                        <a:latin typeface="Cambria Math" panose="02040503050406030204"/>
                        <a:cs typeface="+mn-ea"/>
                      </a:rPr>
                      <m:t>𝑗</m:t>
                    </m:r>
                  </m:oMath>
                </a14:m>
                <a:r>
                  <a:rPr lang="zh-CN" altLang="en-US" sz="2400" dirty="0">
                    <a:latin typeface="黑体" panose="02010609060101010101" pitchFamily="49" charset="-122"/>
                    <a:ea typeface="黑体" panose="02010609060101010101" pitchFamily="49" charset="-122"/>
                    <a:cs typeface="+mn-ea"/>
                  </a:rPr>
                  <a:t>的非零元素</a:t>
                </a:r>
                <a:r>
                  <a:rPr lang="zh-CN" altLang="en-US" sz="2400" dirty="0">
                    <a:solidFill>
                      <a:schemeClr val="tx1"/>
                    </a:solidFill>
                    <a:latin typeface="黑体" panose="02010609060101010101" pitchFamily="49" charset="-122"/>
                    <a:ea typeface="黑体" panose="02010609060101010101" pitchFamily="49" charset="-122"/>
                    <a:cs typeface="+mn-ea"/>
                  </a:rPr>
                  <a:t>的</a:t>
                </a:r>
                <a:r>
                  <a:rPr lang="zh-CN" altLang="en-US" sz="2400" dirty="0">
                    <a:latin typeface="黑体" panose="02010609060101010101" pitchFamily="49" charset="-122"/>
                    <a:ea typeface="黑体" panose="02010609060101010101" pitchFamily="49" charset="-122"/>
                    <a:cs typeface="+mn-ea"/>
                  </a:rPr>
                  <a:t>乘积项，然后进行奇异值分解，取得</a:t>
                </a:r>
                <a:r>
                  <a:rPr lang="zh-CN" altLang="en-US" sz="2400" dirty="0">
                    <a:solidFill>
                      <a:srgbClr val="0000FF"/>
                    </a:solidFill>
                    <a:latin typeface="黑体" panose="02010609060101010101" pitchFamily="49" charset="-122"/>
                    <a:ea typeface="黑体" panose="02010609060101010101" pitchFamily="49" charset="-122"/>
                    <a:cs typeface="+mn-ea"/>
                  </a:rPr>
                  <a:t>最大奇异值</a:t>
                </a:r>
                <a:r>
                  <a:rPr lang="zh-CN" altLang="en-US" sz="2400" dirty="0">
                    <a:latin typeface="黑体" panose="02010609060101010101" pitchFamily="49" charset="-122"/>
                    <a:ea typeface="黑体" panose="02010609060101010101" pitchFamily="49" charset="-122"/>
                    <a:cs typeface="+mn-ea"/>
                  </a:rPr>
                  <a:t>对应的正交向量，然后补全</a:t>
                </a:r>
                <a14:m>
                  <m:oMath xmlns:m="http://schemas.openxmlformats.org/officeDocument/2006/math">
                    <m:r>
                      <a:rPr lang="en-US" altLang="zh-CN" sz="2400" b="1" i="1">
                        <a:solidFill>
                          <a:schemeClr val="tx1"/>
                        </a:solidFill>
                        <a:latin typeface="Cambria Math" panose="02040503050406030204" charset="0"/>
                        <a:cs typeface="Cambria Math" panose="02040503050406030204" charset="0"/>
                      </a:rPr>
                      <m:t>𝜶</m:t>
                    </m:r>
                    <m:r>
                      <a:rPr lang="en-US" altLang="zh-CN" sz="2400" baseline="-25000">
                        <a:latin typeface="Cambria Math" panose="02040503050406030204"/>
                        <a:cs typeface="+mn-ea"/>
                      </a:rPr>
                      <m:t>𝑗</m:t>
                    </m:r>
                  </m:oMath>
                </a14:m>
                <a:endParaRPr lang="zh-CN" altLang="en-US" sz="24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2243"/>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特征选择</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稀疏编码概述</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稀疏表示学习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数据字典学习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latin typeface="黑体" panose="02010609060101010101" pitchFamily="49" charset="-122"/>
                <a:ea typeface="黑体" panose="02010609060101010101" pitchFamily="49" charset="-122"/>
                <a:sym typeface="+mn-ea"/>
              </a:rPr>
              <a:t>典型应用</a:t>
            </a:r>
            <a:endParaRPr lang="zh-CN" altLang="en-US" sz="2800" b="1"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dirty="0">
                    <a:latin typeface="黑体" panose="02010609060101010101" pitchFamily="49" charset="-122"/>
                    <a:ea typeface="黑体" panose="02010609060101010101" pitchFamily="49" charset="-122"/>
                    <a:cs typeface="+mn-ea"/>
                  </a:rPr>
                  <a:t>图像去噪</a:t>
                </a:r>
                <a:endParaRPr lang="zh-CN" altLang="zh-CN" sz="2800" dirty="0">
                  <a:latin typeface="黑体" panose="02010609060101010101" pitchFamily="49" charset="-122"/>
                  <a:ea typeface="黑体" panose="02010609060101010101" pitchFamily="49" charset="-122"/>
                  <a:cs typeface="+mn-ea"/>
                </a:endParaRPr>
              </a:p>
              <a:p>
                <a:pPr lvl="1"/>
                <a:r>
                  <a:rPr lang="zh-CN" altLang="zh-CN" sz="2450" dirty="0">
                    <a:latin typeface="黑体" panose="02010609060101010101" pitchFamily="49" charset="-122"/>
                    <a:ea typeface="黑体" panose="02010609060101010101" pitchFamily="49" charset="-122"/>
                    <a:cs typeface="+mn-ea"/>
                  </a:rPr>
                  <a:t>为了能够获取高质量的数字图像，通常需要对图像进行降噪处理，即在保持图像原始信息完整性的基础上尽可能去除图像中</a:t>
                </a:r>
                <a:r>
                  <a:rPr lang="zh-CN" altLang="zh-CN" sz="2450" dirty="0" smtClean="0">
                    <a:latin typeface="黑体" panose="02010609060101010101" pitchFamily="49" charset="-122"/>
                    <a:ea typeface="黑体" panose="02010609060101010101" pitchFamily="49" charset="-122"/>
                    <a:cs typeface="+mn-ea"/>
                  </a:rPr>
                  <a:t>噪声</a:t>
                </a:r>
                <a:endParaRPr lang="zh-CN" altLang="zh-CN" sz="2450" dirty="0" smtClean="0">
                  <a:latin typeface="黑体" panose="02010609060101010101" pitchFamily="49" charset="-122"/>
                  <a:ea typeface="黑体" panose="02010609060101010101" pitchFamily="49" charset="-122"/>
                  <a:cs typeface="+mn-ea"/>
                </a:endParaRPr>
              </a:p>
              <a:p>
                <a:pPr lvl="1"/>
                <a:r>
                  <a:rPr lang="zh-CN" altLang="zh-CN" sz="2450" dirty="0" smtClean="0">
                    <a:latin typeface="黑体" panose="02010609060101010101" pitchFamily="49" charset="-122"/>
                    <a:ea typeface="黑体" panose="02010609060101010101" pitchFamily="49" charset="-122"/>
                    <a:cs typeface="+mn-ea"/>
                  </a:rPr>
                  <a:t>噪声是随机发生的，因此可认为是不可稀疏信息，则在图像稀疏重构过程中被处理为残差信息丢弃</a:t>
                </a:r>
                <a:endParaRPr lang="en-US" altLang="zh-CN" sz="2450" dirty="0" smtClean="0">
                  <a:latin typeface="黑体" panose="02010609060101010101" pitchFamily="49" charset="-122"/>
                  <a:ea typeface="黑体" panose="02010609060101010101" pitchFamily="49" charset="-122"/>
                  <a:cs typeface="+mn-ea"/>
                </a:endParaRPr>
              </a:p>
              <a:p>
                <a:pPr lvl="1"/>
                <a:r>
                  <a:rPr lang="zh-CN" altLang="zh-CN" sz="2450" dirty="0">
                    <a:latin typeface="黑体" panose="02010609060101010101" pitchFamily="49" charset="-122"/>
                    <a:ea typeface="黑体" panose="02010609060101010101" pitchFamily="49" charset="-122"/>
                    <a:cs typeface="+mn-ea"/>
                  </a:rPr>
                  <a:t>基于</a:t>
                </a:r>
                <a:r>
                  <a:rPr lang="en-US" altLang="zh-CN" sz="2450" dirty="0">
                    <a:latin typeface="黑体" panose="02010609060101010101" pitchFamily="49" charset="-122"/>
                    <a:ea typeface="黑体" panose="02010609060101010101" pitchFamily="49" charset="-122"/>
                    <a:cs typeface="+mn-ea"/>
                  </a:rPr>
                  <a:t>K-SVD</a:t>
                </a:r>
                <a:r>
                  <a:rPr lang="zh-CN" altLang="zh-CN" sz="2450" dirty="0">
                    <a:latin typeface="黑体" panose="02010609060101010101" pitchFamily="49" charset="-122"/>
                    <a:ea typeface="黑体" panose="02010609060101010101" pitchFamily="49" charset="-122"/>
                    <a:cs typeface="+mn-ea"/>
                  </a:rPr>
                  <a:t>算法的图像降噪</a:t>
                </a:r>
                <a:r>
                  <a:rPr lang="zh-CN" altLang="zh-CN" sz="2450" dirty="0" smtClean="0">
                    <a:latin typeface="黑体" panose="02010609060101010101" pitchFamily="49" charset="-122"/>
                    <a:ea typeface="黑体" panose="02010609060101010101" pitchFamily="49" charset="-122"/>
                    <a:cs typeface="+mn-ea"/>
                  </a:rPr>
                  <a:t>方法</a:t>
                </a:r>
                <a:r>
                  <a:rPr lang="zh-CN" altLang="en-US" sz="2450" dirty="0" smtClean="0">
                    <a:latin typeface="黑体" panose="02010609060101010101" pitchFamily="49" charset="-122"/>
                    <a:ea typeface="黑体" panose="02010609060101010101" pitchFamily="49" charset="-122"/>
                    <a:cs typeface="+mn-ea"/>
                  </a:rPr>
                  <a:t>：</a:t>
                </a:r>
                <a:endParaRPr lang="en-US" altLang="zh-CN" sz="2450" dirty="0" smtClean="0">
                  <a:latin typeface="黑体" panose="02010609060101010101" pitchFamily="49" charset="-122"/>
                  <a:ea typeface="黑体" panose="02010609060101010101" pitchFamily="49" charset="-122"/>
                  <a:cs typeface="+mn-ea"/>
                </a:endParaRPr>
              </a:p>
              <a:p>
                <a:pPr lvl="2"/>
                <a:r>
                  <a:rPr lang="zh-CN" altLang="en-US" sz="2055" dirty="0">
                    <a:latin typeface="黑体" panose="02010609060101010101" pitchFamily="49" charset="-122"/>
                    <a:ea typeface="黑体" panose="02010609060101010101" pitchFamily="49" charset="-122"/>
                    <a:cs typeface="+mn-ea"/>
                  </a:rPr>
                  <a:t>给定</a:t>
                </a:r>
                <a14:m>
                  <m:oMath xmlns:m="http://schemas.openxmlformats.org/officeDocument/2006/math">
                    <m:r>
                      <a:rPr lang="zh-CN" altLang="en-US" sz="2055">
                        <a:latin typeface="Cambria Math" panose="02040503050406030204" charset="0"/>
                        <a:cs typeface="+mn-ea"/>
                      </a:rPr>
                      <m:t>一个</m:t>
                    </m:r>
                    <m:rad>
                      <m:radPr>
                        <m:degHide m:val="on"/>
                        <m:ctrlPr>
                          <a:rPr lang="zh-CN" altLang="zh-CN" sz="2055" i="1">
                            <a:latin typeface="Cambria Math" panose="02040503050406030204"/>
                            <a:cs typeface="+mn-ea"/>
                          </a:rPr>
                        </m:ctrlPr>
                      </m:radPr>
                      <m:deg/>
                      <m:e>
                        <m:r>
                          <a:rPr lang="en-US" altLang="zh-CN" sz="2055">
                            <a:latin typeface="Cambria Math" panose="02040503050406030204" charset="0"/>
                            <a:cs typeface="+mn-ea"/>
                          </a:rPr>
                          <m:t>𝑛</m:t>
                        </m:r>
                      </m:e>
                    </m:rad>
                    <m:r>
                      <a:rPr lang="en-US" altLang="zh-CN" sz="2055">
                        <a:latin typeface="Cambria Math" panose="02040503050406030204" charset="0"/>
                        <a:cs typeface="+mn-ea"/>
                      </a:rPr>
                      <m:t>×</m:t>
                    </m:r>
                    <m:rad>
                      <m:radPr>
                        <m:degHide m:val="on"/>
                        <m:ctrlPr>
                          <a:rPr lang="zh-CN" altLang="zh-CN" sz="2055" i="1">
                            <a:latin typeface="Cambria Math" panose="02040503050406030204"/>
                            <a:cs typeface="+mn-ea"/>
                          </a:rPr>
                        </m:ctrlPr>
                      </m:radPr>
                      <m:deg/>
                      <m:e>
                        <m:r>
                          <a:rPr lang="en-US" altLang="zh-CN" sz="2055">
                            <a:latin typeface="Cambria Math" panose="02040503050406030204" charset="0"/>
                            <a:cs typeface="+mn-ea"/>
                          </a:rPr>
                          <m:t>𝑛</m:t>
                        </m:r>
                      </m:e>
                    </m:rad>
                  </m:oMath>
                </a14:m>
                <a:r>
                  <a:rPr lang="zh-CN" altLang="zh-CN" sz="2055" dirty="0">
                    <a:latin typeface="黑体" panose="02010609060101010101" pitchFamily="49" charset="-122"/>
                    <a:ea typeface="黑体" panose="02010609060101010101" pitchFamily="49" charset="-122"/>
                    <a:cs typeface="+mn-ea"/>
                  </a:rPr>
                  <a:t>的小图像块</a:t>
                </a:r>
                <a:r>
                  <a:rPr lang="zh-CN" altLang="en-US" sz="2055" dirty="0">
                    <a:latin typeface="黑体" panose="02010609060101010101" pitchFamily="49" charset="-122"/>
                    <a:ea typeface="黑体" panose="02010609060101010101" pitchFamily="49" charset="-122"/>
                    <a:cs typeface="+mn-ea"/>
                  </a:rPr>
                  <a:t>，</a:t>
                </a:r>
                <a:r>
                  <a:rPr lang="zh-CN" altLang="zh-CN" sz="2055" dirty="0">
                    <a:latin typeface="黑体" panose="02010609060101010101" pitchFamily="49" charset="-122"/>
                    <a:ea typeface="黑体" panose="02010609060101010101" pitchFamily="49" charset="-122"/>
                    <a:cs typeface="+mn-ea"/>
                  </a:rPr>
                  <a:t>首先将该图像块的像素值依次组合成为一个</a:t>
                </a:r>
                <a14:m>
                  <m:oMath xmlns:m="http://schemas.openxmlformats.org/officeDocument/2006/math">
                    <m:r>
                      <a:rPr lang="en-US" altLang="zh-CN" sz="2055">
                        <a:latin typeface="Cambria Math" panose="02040503050406030204" charset="0"/>
                        <a:cs typeface="+mn-ea"/>
                      </a:rPr>
                      <m:t>𝑛</m:t>
                    </m:r>
                  </m:oMath>
                </a14:m>
                <a:r>
                  <a:rPr lang="zh-CN" altLang="zh-CN" sz="2055" dirty="0">
                    <a:latin typeface="黑体" panose="02010609060101010101" pitchFamily="49" charset="-122"/>
                    <a:ea typeface="黑体" panose="02010609060101010101" pitchFamily="49" charset="-122"/>
                    <a:cs typeface="+mn-ea"/>
                  </a:rPr>
                  <a:t>维列向量</a:t>
                </a:r>
                <a14:m>
                  <m:oMath xmlns:m="http://schemas.openxmlformats.org/officeDocument/2006/math">
                    <m:r>
                      <a:rPr lang="en-US" altLang="zh-CN" sz="2055">
                        <a:latin typeface="Cambria Math" panose="02040503050406030204" charset="0"/>
                        <a:cs typeface="+mn-ea"/>
                      </a:rPr>
                      <m:t>𝑋</m:t>
                    </m:r>
                    <m:r>
                      <m:rPr>
                        <m:sty m:val="p"/>
                      </m:rPr>
                      <a:rPr lang="en-US" altLang="zh-CN" sz="2055">
                        <a:latin typeface="Cambria Math" panose="02040503050406030204" charset="0"/>
                        <a:cs typeface="+mn-ea"/>
                      </a:rPr>
                      <m:t>ϵ</m:t>
                    </m:r>
                    <m:sSup>
                      <m:sSupPr>
                        <m:ctrlPr>
                          <a:rPr lang="zh-CN" altLang="zh-CN" sz="2055" i="1">
                            <a:latin typeface="Cambria Math" panose="02040503050406030204"/>
                            <a:cs typeface="+mn-ea"/>
                          </a:rPr>
                        </m:ctrlPr>
                      </m:sSupPr>
                      <m:e>
                        <m:r>
                          <a:rPr lang="en-US" altLang="zh-CN" sz="2055">
                            <a:latin typeface="Cambria Math" panose="02040503050406030204" charset="0"/>
                            <a:cs typeface="+mn-ea"/>
                          </a:rPr>
                          <m:t>𝑅</m:t>
                        </m:r>
                      </m:e>
                      <m:sup>
                        <m:r>
                          <a:rPr lang="en-US" altLang="zh-CN" sz="2055">
                            <a:latin typeface="Cambria Math" panose="02040503050406030204" charset="0"/>
                            <a:cs typeface="+mn-ea"/>
                          </a:rPr>
                          <m:t>𝑛</m:t>
                        </m:r>
                      </m:sup>
                    </m:sSup>
                  </m:oMath>
                </a14:m>
                <a:r>
                  <a:rPr lang="zh-CN" altLang="zh-CN" sz="2055" dirty="0">
                    <a:latin typeface="黑体" panose="02010609060101010101" pitchFamily="49" charset="-122"/>
                    <a:ea typeface="黑体" panose="02010609060101010101" pitchFamily="49" charset="-122"/>
                    <a:cs typeface="+mn-ea"/>
                  </a:rPr>
                  <a:t>，然后定义一个过完备字典</a:t>
                </a:r>
                <a14:m>
                  <m:oMath xmlns:m="http://schemas.openxmlformats.org/officeDocument/2006/math">
                    <m:r>
                      <a:rPr lang="en-US" altLang="zh-CN" sz="2055">
                        <a:latin typeface="Cambria Math" panose="02040503050406030204" charset="0"/>
                        <a:cs typeface="+mn-ea"/>
                      </a:rPr>
                      <m:t>𝑾</m:t>
                    </m:r>
                    <m:r>
                      <m:rPr>
                        <m:sty m:val="p"/>
                      </m:rPr>
                      <a:rPr lang="en-US" altLang="zh-CN" sz="2055">
                        <a:latin typeface="Cambria Math" panose="02040503050406030204" charset="0"/>
                        <a:cs typeface="+mn-ea"/>
                      </a:rPr>
                      <m:t>ϵ</m:t>
                    </m:r>
                    <m:sSup>
                      <m:sSupPr>
                        <m:ctrlPr>
                          <a:rPr lang="zh-CN" altLang="zh-CN" sz="2055" i="1">
                            <a:latin typeface="Cambria Math" panose="02040503050406030204"/>
                            <a:cs typeface="+mn-ea"/>
                          </a:rPr>
                        </m:ctrlPr>
                      </m:sSupPr>
                      <m:e>
                        <m:r>
                          <a:rPr lang="en-US" altLang="zh-CN" sz="2055">
                            <a:latin typeface="Cambria Math" panose="02040503050406030204" charset="0"/>
                            <a:cs typeface="+mn-ea"/>
                          </a:rPr>
                          <m:t>𝑅</m:t>
                        </m:r>
                      </m:e>
                      <m:sup>
                        <m:r>
                          <a:rPr lang="en-US" altLang="zh-CN" sz="2055">
                            <a:latin typeface="Cambria Math" panose="02040503050406030204" charset="0"/>
                            <a:cs typeface="+mn-ea"/>
                          </a:rPr>
                          <m:t>𝑛</m:t>
                        </m:r>
                        <m:r>
                          <a:rPr lang="en-US" altLang="zh-CN" sz="2055">
                            <a:latin typeface="Cambria Math" panose="02040503050406030204" charset="0"/>
                            <a:cs typeface="+mn-ea"/>
                          </a:rPr>
                          <m:t>×</m:t>
                        </m:r>
                        <m:r>
                          <a:rPr lang="en-US" altLang="zh-CN" sz="2055">
                            <a:latin typeface="Cambria Math" panose="02040503050406030204" charset="0"/>
                            <a:cs typeface="+mn-ea"/>
                          </a:rPr>
                          <m:t>𝑘</m:t>
                        </m:r>
                      </m:sup>
                    </m:sSup>
                    <m:r>
                      <a:rPr lang="en-US" altLang="zh-CN" sz="2055">
                        <a:latin typeface="Cambria Math" panose="02040503050406030204" charset="0"/>
                        <a:cs typeface="+mn-ea"/>
                      </a:rPr>
                      <m:t>(</m:t>
                    </m:r>
                    <m:r>
                      <a:rPr lang="en-US" altLang="zh-CN" sz="2055">
                        <a:latin typeface="Cambria Math" panose="02040503050406030204" charset="0"/>
                        <a:cs typeface="+mn-ea"/>
                      </a:rPr>
                      <m:t>𝑘</m:t>
                    </m:r>
                    <m:r>
                      <a:rPr lang="en-US" altLang="zh-CN" sz="2055">
                        <a:latin typeface="Cambria Math" panose="02040503050406030204" charset="0"/>
                        <a:cs typeface="+mn-ea"/>
                      </a:rPr>
                      <m:t>&gt;</m:t>
                    </m:r>
                    <m:r>
                      <a:rPr lang="en-US" altLang="zh-CN" sz="2055">
                        <a:latin typeface="Cambria Math" panose="02040503050406030204" charset="0"/>
                        <a:cs typeface="+mn-ea"/>
                      </a:rPr>
                      <m:t>𝑛</m:t>
                    </m:r>
                    <m:r>
                      <a:rPr lang="en-US" altLang="zh-CN" sz="2055">
                        <a:latin typeface="Cambria Math" panose="02040503050406030204" charset="0"/>
                        <a:cs typeface="+mn-ea"/>
                      </a:rPr>
                      <m:t>)</m:t>
                    </m:r>
                  </m:oMath>
                </a14:m>
                <a:r>
                  <a:rPr lang="zh-CN" altLang="zh-CN" sz="2055" dirty="0">
                    <a:latin typeface="黑体" panose="02010609060101010101" pitchFamily="49" charset="-122"/>
                    <a:ea typeface="黑体" panose="02010609060101010101" pitchFamily="49" charset="-122"/>
                    <a:cs typeface="+mn-ea"/>
                  </a:rPr>
                  <a:t>，并假定字典</a:t>
                </a:r>
                <a14:m>
                  <m:oMath xmlns:m="http://schemas.openxmlformats.org/officeDocument/2006/math">
                    <m:r>
                      <a:rPr lang="en-US" altLang="zh-CN" sz="2055">
                        <a:latin typeface="Cambria Math" panose="02040503050406030204" charset="0"/>
                        <a:cs typeface="+mn-ea"/>
                      </a:rPr>
                      <m:t>𝑾</m:t>
                    </m:r>
                  </m:oMath>
                </a14:m>
                <a:r>
                  <a:rPr lang="zh-CN" altLang="zh-CN" sz="2055" dirty="0">
                    <a:latin typeface="黑体" panose="02010609060101010101" pitchFamily="49" charset="-122"/>
                    <a:ea typeface="黑体" panose="02010609060101010101" pitchFamily="49" charset="-122"/>
                    <a:cs typeface="+mn-ea"/>
                  </a:rPr>
                  <a:t>是固定不变的，则该图像块在该冗余字典</a:t>
                </a:r>
                <a14:m>
                  <m:oMath xmlns:m="http://schemas.openxmlformats.org/officeDocument/2006/math">
                    <m:r>
                      <a:rPr lang="en-US" altLang="zh-CN" sz="2055">
                        <a:latin typeface="Cambria Math" panose="02040503050406030204" charset="0"/>
                        <a:cs typeface="+mn-ea"/>
                      </a:rPr>
                      <m:t>𝑾</m:t>
                    </m:r>
                  </m:oMath>
                </a14:m>
                <a:r>
                  <a:rPr lang="zh-CN" altLang="zh-CN" sz="2055" dirty="0">
                    <a:latin typeface="黑体" panose="02010609060101010101" pitchFamily="49" charset="-122"/>
                    <a:ea typeface="黑体" panose="02010609060101010101" pitchFamily="49" charset="-122"/>
                    <a:cs typeface="+mn-ea"/>
                  </a:rPr>
                  <a:t>下稀疏表示模型</a:t>
                </a:r>
                <a:r>
                  <a:rPr lang="zh-CN" altLang="zh-CN" sz="2055" dirty="0" smtClean="0">
                    <a:latin typeface="黑体" panose="02010609060101010101" pitchFamily="49" charset="-122"/>
                    <a:ea typeface="黑体" panose="02010609060101010101" pitchFamily="49" charset="-122"/>
                    <a:cs typeface="+mn-ea"/>
                  </a:rPr>
                  <a:t>为</a:t>
                </a:r>
                <a:endParaRPr lang="zh-CN" altLang="zh-CN" sz="2055" dirty="0" smtClean="0">
                  <a:latin typeface="黑体" panose="02010609060101010101" pitchFamily="49" charset="-122"/>
                  <a:ea typeface="黑体" panose="02010609060101010101" pitchFamily="49" charset="-122"/>
                  <a:cs typeface="+mn-ea"/>
                </a:endParaRPr>
              </a:p>
              <a:p>
                <a:pPr marL="914400" lvl="2" indent="0">
                  <a:buNone/>
                </a:pPr>
                <a14:m>
                  <m:oMathPara xmlns:m="http://schemas.openxmlformats.org/officeDocument/2006/math">
                    <m:oMathParaPr>
                      <m:jc m:val="centerGroup"/>
                    </m:oMathParaPr>
                    <m:oMath xmlns:m="http://schemas.openxmlformats.org/officeDocument/2006/math">
                      <m:acc>
                        <m:accPr>
                          <m:ctrlPr>
                            <a:rPr lang="zh-CN" altLang="zh-CN" sz="2055" i="1">
                              <a:solidFill>
                                <a:schemeClr val="tx1"/>
                              </a:solidFill>
                              <a:latin typeface="Cambria Math" panose="02040503050406030204"/>
                              <a:cs typeface="+mn-ea"/>
                            </a:rPr>
                          </m:ctrlPr>
                        </m:accPr>
                        <m:e>
                          <m:r>
                            <a:rPr lang="en-US" altLang="zh-CN" sz="2055">
                              <a:solidFill>
                                <a:schemeClr val="tx1"/>
                              </a:solidFill>
                              <a:latin typeface="Cambria Math" panose="02040503050406030204" charset="0"/>
                              <a:cs typeface="+mn-ea"/>
                            </a:rPr>
                            <m:t> </m:t>
                          </m:r>
                          <m:r>
                            <a:rPr lang="en-US" altLang="zh-CN" sz="2055">
                              <a:solidFill>
                                <a:schemeClr val="tx1"/>
                              </a:solidFill>
                              <a:latin typeface="Cambria Math" panose="02040503050406030204" charset="0"/>
                              <a:cs typeface="+mn-ea"/>
                            </a:rPr>
                            <m:t>𝜶</m:t>
                          </m:r>
                        </m:e>
                      </m:acc>
                      <m:r>
                        <a:rPr lang="en-US" altLang="zh-CN" sz="2055">
                          <a:solidFill>
                            <a:schemeClr val="tx1"/>
                          </a:solidFill>
                          <a:latin typeface="Cambria Math" panose="02040503050406030204" charset="0"/>
                          <a:cs typeface="+mn-ea"/>
                        </a:rPr>
                        <m:t>=</m:t>
                      </m:r>
                      <m:r>
                        <m:rPr>
                          <m:sty m:val="p"/>
                        </m:rPr>
                        <a:rPr lang="en-US" altLang="zh-CN" sz="2055">
                          <a:solidFill>
                            <a:schemeClr val="tx1"/>
                          </a:solidFill>
                          <a:latin typeface="Cambria Math" panose="02040503050406030204" charset="0"/>
                          <a:cs typeface="+mn-ea"/>
                        </a:rPr>
                        <m:t>arg</m:t>
                      </m:r>
                      <m:func>
                        <m:funcPr>
                          <m:ctrlPr>
                            <a:rPr lang="zh-CN" altLang="zh-CN" sz="2055" i="1">
                              <a:solidFill>
                                <a:schemeClr val="tx1"/>
                              </a:solidFill>
                              <a:latin typeface="Cambria Math" panose="02040503050406030204"/>
                              <a:cs typeface="+mn-ea"/>
                            </a:rPr>
                          </m:ctrlPr>
                        </m:funcPr>
                        <m:fName>
                          <m:limLow>
                            <m:limLowPr>
                              <m:ctrlPr>
                                <a:rPr lang="zh-CN" altLang="zh-CN" sz="2055" i="1">
                                  <a:solidFill>
                                    <a:schemeClr val="tx1"/>
                                  </a:solidFill>
                                  <a:latin typeface="Cambria Math" panose="02040503050406030204"/>
                                  <a:cs typeface="+mn-ea"/>
                                </a:rPr>
                              </m:ctrlPr>
                            </m:limLowPr>
                            <m:e>
                              <m:r>
                                <m:rPr>
                                  <m:sty m:val="p"/>
                                </m:rPr>
                                <a:rPr lang="en-US" altLang="zh-CN" sz="2055">
                                  <a:solidFill>
                                    <a:schemeClr val="tx1"/>
                                  </a:solidFill>
                                  <a:latin typeface="Cambria Math" panose="02040503050406030204" charset="0"/>
                                  <a:cs typeface="+mn-ea"/>
                                </a:rPr>
                                <m:t>min</m:t>
                              </m:r>
                            </m:e>
                            <m:lim>
                              <m:r>
                                <a:rPr lang="en-US" altLang="zh-CN" sz="2055">
                                  <a:solidFill>
                                    <a:schemeClr val="tx1"/>
                                  </a:solidFill>
                                  <a:latin typeface="Cambria Math" panose="02040503050406030204" charset="0"/>
                                  <a:cs typeface="+mn-ea"/>
                                </a:rPr>
                                <m:t>𝜶</m:t>
                              </m:r>
                            </m:lim>
                          </m:limLow>
                        </m:fName>
                        <m:e>
                          <m:sSub>
                            <m:sSubPr>
                              <m:ctrlPr>
                                <a:rPr lang="zh-CN" altLang="zh-CN" sz="2055" i="1">
                                  <a:solidFill>
                                    <a:schemeClr val="tx1"/>
                                  </a:solidFill>
                                  <a:latin typeface="Cambria Math" panose="02040503050406030204"/>
                                  <a:cs typeface="+mn-ea"/>
                                </a:rPr>
                              </m:ctrlPr>
                            </m:sSubPr>
                            <m:e>
                              <m:d>
                                <m:dPr>
                                  <m:begChr m:val="‖"/>
                                  <m:endChr m:val="‖"/>
                                  <m:ctrlPr>
                                    <a:rPr lang="zh-CN" altLang="zh-CN" sz="2055" i="1">
                                      <a:solidFill>
                                        <a:schemeClr val="tx1"/>
                                      </a:solidFill>
                                      <a:latin typeface="Cambria Math" panose="02040503050406030204"/>
                                      <a:cs typeface="+mn-ea"/>
                                    </a:rPr>
                                  </m:ctrlPr>
                                </m:dPr>
                                <m:e>
                                  <m:r>
                                    <a:rPr lang="en-US" altLang="zh-CN" sz="2055">
                                      <a:solidFill>
                                        <a:schemeClr val="tx1"/>
                                      </a:solidFill>
                                      <a:latin typeface="Cambria Math" panose="02040503050406030204" charset="0"/>
                                      <a:cs typeface="+mn-ea"/>
                                    </a:rPr>
                                    <m:t>𝜶</m:t>
                                  </m:r>
                                </m:e>
                              </m:d>
                            </m:e>
                            <m:sub>
                              <m:r>
                                <a:rPr lang="en-US" altLang="zh-CN" sz="2055">
                                  <a:solidFill>
                                    <a:schemeClr val="tx1"/>
                                  </a:solidFill>
                                  <a:latin typeface="Cambria Math" panose="02040503050406030204" charset="0"/>
                                  <a:cs typeface="+mn-ea"/>
                                </a:rPr>
                                <m:t>0</m:t>
                              </m:r>
                            </m:sub>
                          </m:sSub>
                        </m:e>
                      </m:func>
                      <m:r>
                        <a:rPr lang="en-US" altLang="zh-CN" sz="2055">
                          <a:solidFill>
                            <a:schemeClr val="tx1"/>
                          </a:solidFill>
                          <a:latin typeface="Cambria Math" panose="02040503050406030204" charset="0"/>
                          <a:cs typeface="+mn-ea"/>
                        </a:rPr>
                        <m:t>   </m:t>
                      </m:r>
                      <m:r>
                        <m:rPr>
                          <m:sty m:val="p"/>
                        </m:rPr>
                        <a:rPr lang="en-US" altLang="zh-CN" sz="2055">
                          <a:solidFill>
                            <a:schemeClr val="tx1"/>
                          </a:solidFill>
                          <a:latin typeface="Cambria Math" panose="02040503050406030204" charset="0"/>
                          <a:cs typeface="+mn-ea"/>
                        </a:rPr>
                        <m:t>s</m:t>
                      </m:r>
                      <m:r>
                        <a:rPr lang="en-US" altLang="zh-CN" sz="2055">
                          <a:solidFill>
                            <a:schemeClr val="tx1"/>
                          </a:solidFill>
                          <a:latin typeface="Cambria Math" panose="02040503050406030204" charset="0"/>
                          <a:cs typeface="+mn-ea"/>
                        </a:rPr>
                        <m:t>.</m:t>
                      </m:r>
                      <m:r>
                        <m:rPr>
                          <m:sty m:val="p"/>
                        </m:rPr>
                        <a:rPr lang="en-US" altLang="zh-CN" sz="2055">
                          <a:solidFill>
                            <a:schemeClr val="tx1"/>
                          </a:solidFill>
                          <a:latin typeface="Cambria Math" panose="02040503050406030204" charset="0"/>
                          <a:cs typeface="+mn-ea"/>
                        </a:rPr>
                        <m:t>t</m:t>
                      </m:r>
                      <m:r>
                        <a:rPr lang="en-US" altLang="zh-CN" sz="2055">
                          <a:solidFill>
                            <a:schemeClr val="tx1"/>
                          </a:solidFill>
                          <a:latin typeface="Cambria Math" panose="02040503050406030204" charset="0"/>
                          <a:cs typeface="+mn-ea"/>
                        </a:rPr>
                        <m:t>  </m:t>
                      </m:r>
                      <m:r>
                        <a:rPr lang="en-US" altLang="zh-CN" sz="2055">
                          <a:solidFill>
                            <a:schemeClr val="tx1"/>
                          </a:solidFill>
                          <a:latin typeface="Cambria Math" panose="02040503050406030204" charset="0"/>
                          <a:cs typeface="+mn-ea"/>
                        </a:rPr>
                        <m:t>𝑋</m:t>
                      </m:r>
                      <m:r>
                        <a:rPr lang="en-US" altLang="zh-CN" sz="2055">
                          <a:solidFill>
                            <a:schemeClr val="tx1"/>
                          </a:solidFill>
                          <a:latin typeface="Cambria Math" panose="02040503050406030204" charset="0"/>
                          <a:cs typeface="+mn-ea"/>
                        </a:rPr>
                        <m:t>≈</m:t>
                      </m:r>
                      <m:r>
                        <a:rPr lang="en-US" altLang="zh-CN" sz="2055">
                          <a:solidFill>
                            <a:schemeClr val="tx1"/>
                          </a:solidFill>
                          <a:latin typeface="Cambria Math" panose="02040503050406030204" charset="0"/>
                          <a:cs typeface="+mn-ea"/>
                        </a:rPr>
                        <m:t>𝑾</m:t>
                      </m:r>
                      <m:r>
                        <a:rPr lang="en-US" altLang="zh-CN" sz="2055">
                          <a:solidFill>
                            <a:schemeClr val="tx1"/>
                          </a:solidFill>
                          <a:latin typeface="Cambria Math" panose="02040503050406030204" charset="0"/>
                          <a:cs typeface="+mn-ea"/>
                        </a:rPr>
                        <m:t>𝜶</m:t>
                      </m:r>
                    </m:oMath>
                  </m:oMathPara>
                </a14:m>
                <a:endParaRPr lang="en-US" altLang="zh-CN" sz="1710" dirty="0" smtClean="0">
                  <a:solidFill>
                    <a:schemeClr val="tx1"/>
                  </a:solidFill>
                  <a:latin typeface="黑体" panose="02010609060101010101" pitchFamily="49" charset="-122"/>
                  <a:ea typeface="黑体" panose="02010609060101010101" pitchFamily="49" charset="-122"/>
                  <a:cs typeface="+mn-ea"/>
                </a:endParaRPr>
              </a:p>
              <a:p>
                <a:pPr marL="914400" lvl="2" indent="0">
                  <a:buNone/>
                </a:pPr>
                <a:r>
                  <a:rPr lang="zh-CN" altLang="zh-CN" sz="2055" dirty="0">
                    <a:latin typeface="黑体" panose="02010609060101010101" pitchFamily="49" charset="-122"/>
                    <a:ea typeface="黑体" panose="02010609060101010101" pitchFamily="49" charset="-122"/>
                    <a:cs typeface="+mn-ea"/>
                  </a:rPr>
                  <a:t>其中</a:t>
                </a:r>
                <a14:m>
                  <m:oMath xmlns:m="http://schemas.openxmlformats.org/officeDocument/2006/math">
                    <m:r>
                      <a:rPr lang="en-US" altLang="zh-CN" sz="2055">
                        <a:latin typeface="Cambria Math" panose="02040503050406030204" charset="0"/>
                        <a:cs typeface="+mn-ea"/>
                      </a:rPr>
                      <m:t>𝜶</m:t>
                    </m:r>
                  </m:oMath>
                </a14:m>
                <a:r>
                  <a:rPr lang="zh-CN" altLang="zh-CN" sz="2055" dirty="0">
                    <a:latin typeface="黑体" panose="02010609060101010101" pitchFamily="49" charset="-122"/>
                    <a:ea typeface="黑体" panose="02010609060101010101" pitchFamily="49" charset="-122"/>
                    <a:cs typeface="+mn-ea"/>
                  </a:rPr>
                  <a:t>为</a:t>
                </a:r>
                <a14:m>
                  <m:oMath xmlns:m="http://schemas.openxmlformats.org/officeDocument/2006/math">
                    <m:r>
                      <a:rPr lang="en-US" altLang="zh-CN" sz="2055">
                        <a:latin typeface="Cambria Math" panose="02040503050406030204" charset="0"/>
                        <a:cs typeface="+mn-ea"/>
                      </a:rPr>
                      <m:t>𝑘</m:t>
                    </m:r>
                  </m:oMath>
                </a14:m>
                <a:r>
                  <a:rPr lang="zh-CN" altLang="zh-CN" sz="2055" dirty="0">
                    <a:latin typeface="黑体" panose="02010609060101010101" pitchFamily="49" charset="-122"/>
                    <a:ea typeface="黑体" panose="02010609060101010101" pitchFamily="49" charset="-122"/>
                    <a:cs typeface="+mn-ea"/>
                  </a:rPr>
                  <a:t>维系数向量。</a:t>
                </a:r>
                <a:endParaRPr lang="en-US" altLang="zh-CN" sz="2055"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dirty="0">
                    <a:latin typeface="黑体" panose="02010609060101010101" pitchFamily="49" charset="-122"/>
                    <a:ea typeface="黑体" panose="02010609060101010101" pitchFamily="49" charset="-122"/>
                    <a:cs typeface="+mn-ea"/>
                  </a:rPr>
                  <a:t>图像去噪</a:t>
                </a:r>
                <a:endParaRPr lang="zh-CN" altLang="zh-CN" sz="2800" dirty="0">
                  <a:latin typeface="黑体" panose="02010609060101010101" pitchFamily="49" charset="-122"/>
                  <a:ea typeface="黑体" panose="02010609060101010101" pitchFamily="49" charset="-122"/>
                  <a:cs typeface="+mn-ea"/>
                </a:endParaRPr>
              </a:p>
              <a:p>
                <a:pPr lvl="1"/>
                <a:r>
                  <a:rPr lang="zh-CN" altLang="zh-CN" sz="2450" dirty="0">
                    <a:latin typeface="黑体" panose="02010609060101010101" pitchFamily="49" charset="-122"/>
                    <a:ea typeface="黑体" panose="02010609060101010101" pitchFamily="49" charset="-122"/>
                    <a:cs typeface="+mn-ea"/>
                  </a:rPr>
                  <a:t>为方便模型表示和后续求解过程，可将上述方程中的约束项</a:t>
                </a:r>
                <a14:m>
                  <m:oMath xmlns:m="http://schemas.openxmlformats.org/officeDocument/2006/math">
                    <m:r>
                      <a:rPr lang="en-US" altLang="zh-CN" sz="2450">
                        <a:latin typeface="Cambria Math" panose="02040503050406030204" charset="0"/>
                        <a:cs typeface="+mn-ea"/>
                      </a:rPr>
                      <m:t>𝑋</m:t>
                    </m:r>
                    <m:r>
                      <a:rPr lang="en-US" altLang="zh-CN" sz="2450">
                        <a:latin typeface="Cambria Math" panose="02040503050406030204" charset="0"/>
                        <a:cs typeface="+mn-ea"/>
                      </a:rPr>
                      <m:t>≈</m:t>
                    </m:r>
                    <m:r>
                      <a:rPr lang="en-US" altLang="zh-CN" sz="2450">
                        <a:latin typeface="Cambria Math" panose="02040503050406030204" charset="0"/>
                        <a:cs typeface="+mn-ea"/>
                      </a:rPr>
                      <m:t>𝑾</m:t>
                    </m:r>
                    <m:r>
                      <a:rPr lang="en-US" altLang="zh-CN" sz="2450">
                        <a:latin typeface="Cambria Math" panose="02040503050406030204" charset="0"/>
                        <a:cs typeface="+mn-ea"/>
                      </a:rPr>
                      <m:t>𝜶</m:t>
                    </m:r>
                  </m:oMath>
                </a14:m>
                <a:r>
                  <a:rPr lang="zh-CN" altLang="zh-CN" sz="2450" dirty="0">
                    <a:latin typeface="黑体" panose="02010609060101010101" pitchFamily="49" charset="-122"/>
                    <a:ea typeface="黑体" panose="02010609060101010101" pitchFamily="49" charset="-122"/>
                    <a:cs typeface="+mn-ea"/>
                  </a:rPr>
                  <a:t>替换为明确的误差控制项</a:t>
                </a:r>
                <a14:m>
                  <m:oMath xmlns:m="http://schemas.openxmlformats.org/officeDocument/2006/math">
                    <m:sSubSup>
                      <m:sSubSupPr>
                        <m:ctrlPr>
                          <a:rPr lang="zh-CN" altLang="zh-CN" sz="2450" i="1">
                            <a:latin typeface="Cambria Math" panose="02040503050406030204"/>
                            <a:cs typeface="+mn-ea"/>
                          </a:rPr>
                        </m:ctrlPr>
                      </m:sSubSupPr>
                      <m:e>
                        <m:d>
                          <m:dPr>
                            <m:begChr m:val="‖"/>
                            <m:endChr m:val="‖"/>
                            <m:ctrlPr>
                              <a:rPr lang="zh-CN" altLang="zh-CN" sz="2450" i="1">
                                <a:latin typeface="Cambria Math" panose="02040503050406030204"/>
                                <a:cs typeface="+mn-ea"/>
                              </a:rPr>
                            </m:ctrlPr>
                          </m:dPr>
                          <m:e>
                            <m:r>
                              <a:rPr lang="en-US" altLang="zh-CN" sz="2450">
                                <a:latin typeface="Cambria Math" panose="02040503050406030204" charset="0"/>
                                <a:cs typeface="+mn-ea"/>
                              </a:rPr>
                              <m:t>𝑾</m:t>
                            </m:r>
                            <m:r>
                              <a:rPr lang="en-US" altLang="zh-CN" sz="2450">
                                <a:latin typeface="Cambria Math" panose="02040503050406030204" charset="0"/>
                                <a:cs typeface="+mn-ea"/>
                              </a:rPr>
                              <m:t>𝜶</m:t>
                            </m:r>
                            <m:r>
                              <a:rPr lang="en-US" altLang="zh-CN" sz="2450">
                                <a:latin typeface="Cambria Math" panose="02040503050406030204" charset="0"/>
                                <a:cs typeface="+mn-ea"/>
                              </a:rPr>
                              <m:t>−</m:t>
                            </m:r>
                            <m:r>
                              <a:rPr lang="en-US" altLang="zh-CN" sz="2450">
                                <a:latin typeface="Cambria Math" panose="02040503050406030204" charset="0"/>
                                <a:cs typeface="+mn-ea"/>
                              </a:rPr>
                              <m:t>𝑋</m:t>
                            </m:r>
                          </m:e>
                        </m:d>
                      </m:e>
                      <m:sub>
                        <m:r>
                          <a:rPr lang="en-US" altLang="zh-CN" sz="2450">
                            <a:latin typeface="Cambria Math" panose="02040503050406030204" charset="0"/>
                            <a:cs typeface="+mn-ea"/>
                          </a:rPr>
                          <m:t>2</m:t>
                        </m:r>
                      </m:sub>
                      <m:sup>
                        <m:r>
                          <a:rPr lang="en-US" altLang="zh-CN" sz="2450">
                            <a:latin typeface="Cambria Math" panose="02040503050406030204" charset="0"/>
                            <a:cs typeface="+mn-ea"/>
                          </a:rPr>
                          <m:t>2</m:t>
                        </m:r>
                      </m:sup>
                    </m:sSubSup>
                    <m:r>
                      <a:rPr lang="en-US" altLang="zh-CN" sz="2450">
                        <a:latin typeface="Cambria Math" panose="02040503050406030204" charset="0"/>
                        <a:cs typeface="+mn-ea"/>
                      </a:rPr>
                      <m:t>&lt;</m:t>
                    </m:r>
                    <m:r>
                      <a:rPr lang="en-US" altLang="zh-CN" sz="2450">
                        <a:latin typeface="Cambria Math" panose="02040503050406030204" charset="0"/>
                        <a:cs typeface="+mn-ea"/>
                      </a:rPr>
                      <m:t>𝜀</m:t>
                    </m:r>
                  </m:oMath>
                </a14:m>
                <a:r>
                  <a:rPr lang="zh-CN" altLang="zh-CN" sz="2450" dirty="0">
                    <a:latin typeface="黑体" panose="02010609060101010101" pitchFamily="49" charset="-122"/>
                    <a:ea typeface="黑体" panose="02010609060101010101" pitchFamily="49" charset="-122"/>
                    <a:cs typeface="+mn-ea"/>
                  </a:rPr>
                  <a:t>，假设稀疏度阈值为</a:t>
                </a:r>
                <a14:m>
                  <m:oMath xmlns:m="http://schemas.openxmlformats.org/officeDocument/2006/math">
                    <m:r>
                      <a:rPr lang="en-US" altLang="zh-CN" sz="2450">
                        <a:latin typeface="Cambria Math" panose="02040503050406030204" charset="0"/>
                        <a:cs typeface="+mn-ea"/>
                      </a:rPr>
                      <m:t>𝛾</m:t>
                    </m:r>
                    <m:r>
                      <a:rPr lang="en-US" altLang="zh-CN" sz="2450">
                        <a:latin typeface="Cambria Math" panose="02040503050406030204" charset="0"/>
                        <a:cs typeface="+mn-ea"/>
                      </a:rPr>
                      <m:t>(</m:t>
                    </m:r>
                    <m:r>
                      <a:rPr lang="en-US" altLang="zh-CN" sz="2450">
                        <a:latin typeface="Cambria Math" panose="02040503050406030204" charset="0"/>
                        <a:cs typeface="+mn-ea"/>
                      </a:rPr>
                      <m:t>𝛾</m:t>
                    </m:r>
                    <m:r>
                      <a:rPr lang="en-US" altLang="zh-CN" sz="2450">
                        <a:latin typeface="Cambria Math" panose="02040503050406030204" charset="0"/>
                        <a:cs typeface="+mn-ea"/>
                      </a:rPr>
                      <m:t>≪</m:t>
                    </m:r>
                    <m:r>
                      <a:rPr lang="en-US" altLang="zh-CN" sz="2450">
                        <a:latin typeface="Cambria Math" panose="02040503050406030204" charset="0"/>
                        <a:cs typeface="+mn-ea"/>
                      </a:rPr>
                      <m:t>𝑛</m:t>
                    </m:r>
                    <m:r>
                      <a:rPr lang="en-US" altLang="zh-CN" sz="2450">
                        <a:latin typeface="Cambria Math" panose="02040503050406030204" charset="0"/>
                        <a:cs typeface="+mn-ea"/>
                      </a:rPr>
                      <m:t>)</m:t>
                    </m:r>
                  </m:oMath>
                </a14:m>
                <a:r>
                  <a:rPr lang="zh-CN" altLang="zh-CN" sz="2450" dirty="0">
                    <a:latin typeface="黑体" panose="02010609060101010101" pitchFamily="49" charset="-122"/>
                    <a:ea typeface="黑体" panose="02010609060101010101" pitchFamily="49" charset="-122"/>
                    <a:cs typeface="+mn-ea"/>
                  </a:rPr>
                  <a:t>，则有</a:t>
                </a:r>
                <a14:m>
                  <m:oMath xmlns:m="http://schemas.openxmlformats.org/officeDocument/2006/math">
                    <m:sSub>
                      <m:sSubPr>
                        <m:ctrlPr>
                          <a:rPr lang="zh-CN" altLang="zh-CN" sz="2450" i="1">
                            <a:latin typeface="Cambria Math" panose="02040503050406030204"/>
                            <a:cs typeface="+mn-ea"/>
                          </a:rPr>
                        </m:ctrlPr>
                      </m:sSubPr>
                      <m:e>
                        <m:d>
                          <m:dPr>
                            <m:begChr m:val="‖"/>
                            <m:endChr m:val="‖"/>
                            <m:ctrlPr>
                              <a:rPr lang="zh-CN" altLang="zh-CN" sz="2450" i="1">
                                <a:latin typeface="Cambria Math" panose="02040503050406030204"/>
                                <a:cs typeface="+mn-ea"/>
                              </a:rPr>
                            </m:ctrlPr>
                          </m:dPr>
                          <m:e>
                            <m:acc>
                              <m:accPr>
                                <m:ctrlPr>
                                  <a:rPr lang="zh-CN" altLang="zh-CN" sz="2450" i="1">
                                    <a:latin typeface="Cambria Math" panose="02040503050406030204"/>
                                    <a:cs typeface="+mn-ea"/>
                                  </a:rPr>
                                </m:ctrlPr>
                              </m:accPr>
                              <m:e>
                                <m:r>
                                  <a:rPr lang="en-US" altLang="zh-CN" sz="2450">
                                    <a:latin typeface="Cambria Math" panose="02040503050406030204" charset="0"/>
                                    <a:cs typeface="+mn-ea"/>
                                  </a:rPr>
                                  <m:t>𝜶</m:t>
                                </m:r>
                              </m:e>
                            </m:acc>
                          </m:e>
                        </m:d>
                      </m:e>
                      <m:sub>
                        <m:r>
                          <a:rPr lang="en-US" altLang="zh-CN" sz="2450">
                            <a:latin typeface="Cambria Math" panose="02040503050406030204" charset="0"/>
                            <a:cs typeface="+mn-ea"/>
                          </a:rPr>
                          <m:t>0</m:t>
                        </m:r>
                      </m:sub>
                    </m:sSub>
                    <m:r>
                      <a:rPr lang="en-US" altLang="zh-CN" sz="2450">
                        <a:latin typeface="Cambria Math" panose="02040503050406030204" charset="0"/>
                        <a:cs typeface="+mn-ea"/>
                      </a:rPr>
                      <m:t>≤</m:t>
                    </m:r>
                    <m:r>
                      <a:rPr lang="en-US" altLang="zh-CN" sz="2450">
                        <a:latin typeface="Cambria Math" panose="02040503050406030204" charset="0"/>
                        <a:cs typeface="+mn-ea"/>
                      </a:rPr>
                      <m:t>𝛾</m:t>
                    </m:r>
                  </m:oMath>
                </a14:m>
                <a:endParaRPr lang="en-US" altLang="zh-CN" sz="2450" dirty="0" smtClean="0">
                  <a:latin typeface="黑体" panose="02010609060101010101" pitchFamily="49" charset="-122"/>
                  <a:ea typeface="黑体" panose="02010609060101010101" pitchFamily="49" charset="-122"/>
                  <a:cs typeface="+mn-ea"/>
                </a:endParaRPr>
              </a:p>
              <a:p>
                <a:pPr lvl="1"/>
                <a:r>
                  <a:rPr lang="zh-CN" altLang="zh-CN" sz="2450" dirty="0">
                    <a:latin typeface="黑体" panose="02010609060101010101" pitchFamily="49" charset="-122"/>
                    <a:ea typeface="黑体" panose="02010609060101010101" pitchFamily="49" charset="-122"/>
                    <a:cs typeface="+mn-ea"/>
                  </a:rPr>
                  <a:t>含有噪声的小图像块所对应的向量可表示为</a:t>
                </a:r>
                <a14:m>
                  <m:oMath xmlns:m="http://schemas.openxmlformats.org/officeDocument/2006/math">
                    <m:sSup>
                      <m:sSupPr>
                        <m:ctrlPr>
                          <a:rPr lang="zh-CN" altLang="zh-CN" sz="2450" i="1">
                            <a:latin typeface="Cambria Math" panose="02040503050406030204"/>
                            <a:cs typeface="+mn-ea"/>
                          </a:rPr>
                        </m:ctrlPr>
                      </m:sSupPr>
                      <m:e>
                        <m:r>
                          <a:rPr lang="en-US" altLang="zh-CN" sz="2450">
                            <a:latin typeface="Cambria Math" panose="02040503050406030204" charset="0"/>
                            <a:cs typeface="+mn-ea"/>
                          </a:rPr>
                          <m:t>𝑋</m:t>
                        </m:r>
                      </m:e>
                      <m:sup>
                        <m:r>
                          <a:rPr lang="en-US" altLang="zh-CN" sz="2450">
                            <a:latin typeface="Cambria Math" panose="02040503050406030204" charset="0"/>
                            <a:cs typeface="+mn-ea"/>
                          </a:rPr>
                          <m:t>′</m:t>
                        </m:r>
                      </m:sup>
                    </m:sSup>
                    <m:r>
                      <a:rPr lang="en-US" altLang="zh-CN" sz="2450">
                        <a:latin typeface="Cambria Math" panose="02040503050406030204" charset="0"/>
                        <a:cs typeface="+mn-ea"/>
                      </a:rPr>
                      <m:t>=</m:t>
                    </m:r>
                    <m:r>
                      <a:rPr lang="en-US" altLang="zh-CN" sz="2450">
                        <a:latin typeface="Cambria Math" panose="02040503050406030204" charset="0"/>
                        <a:cs typeface="+mn-ea"/>
                      </a:rPr>
                      <m:t>𝑋</m:t>
                    </m:r>
                    <m:r>
                      <a:rPr lang="en-US" altLang="zh-CN" sz="2450">
                        <a:latin typeface="Cambria Math" panose="02040503050406030204" charset="0"/>
                        <a:cs typeface="+mn-ea"/>
                      </a:rPr>
                      <m:t>+</m:t>
                    </m:r>
                    <m:r>
                      <a:rPr lang="en-US" altLang="zh-CN" sz="2450">
                        <a:latin typeface="Cambria Math" panose="02040503050406030204" charset="0"/>
                        <a:cs typeface="+mn-ea"/>
                      </a:rPr>
                      <m:t>𝜖</m:t>
                    </m:r>
                  </m:oMath>
                </a14:m>
                <a:r>
                  <a:rPr lang="zh-CN" altLang="zh-CN" sz="2450" dirty="0">
                    <a:latin typeface="黑体" panose="02010609060101010101" pitchFamily="49" charset="-122"/>
                    <a:ea typeface="黑体" panose="02010609060101010101" pitchFamily="49" charset="-122"/>
                    <a:cs typeface="+mn-ea"/>
                  </a:rPr>
                  <a:t>，求解</a:t>
                </a:r>
                <a14:m>
                  <m:oMath xmlns:m="http://schemas.openxmlformats.org/officeDocument/2006/math">
                    <m:sSup>
                      <m:sSupPr>
                        <m:ctrlPr>
                          <a:rPr lang="zh-CN" altLang="zh-CN" sz="2450" i="1">
                            <a:latin typeface="Cambria Math" panose="02040503050406030204"/>
                            <a:cs typeface="+mn-ea"/>
                          </a:rPr>
                        </m:ctrlPr>
                      </m:sSupPr>
                      <m:e>
                        <m:r>
                          <a:rPr lang="en-US" altLang="zh-CN" sz="2450">
                            <a:latin typeface="Cambria Math" panose="02040503050406030204" charset="0"/>
                            <a:cs typeface="+mn-ea"/>
                          </a:rPr>
                          <m:t>𝑋</m:t>
                        </m:r>
                      </m:e>
                      <m:sup>
                        <m:r>
                          <a:rPr lang="en-US" altLang="zh-CN" sz="2450">
                            <a:latin typeface="Cambria Math" panose="02040503050406030204" charset="0"/>
                            <a:cs typeface="+mn-ea"/>
                          </a:rPr>
                          <m:t>′</m:t>
                        </m:r>
                      </m:sup>
                    </m:sSup>
                  </m:oMath>
                </a14:m>
                <a:r>
                  <a:rPr lang="zh-CN" altLang="zh-CN" sz="2450" dirty="0">
                    <a:latin typeface="黑体" panose="02010609060101010101" pitchFamily="49" charset="-122"/>
                    <a:ea typeface="黑体" panose="02010609060101010101" pitchFamily="49" charset="-122"/>
                    <a:cs typeface="+mn-ea"/>
                  </a:rPr>
                  <a:t>的稀疏表示问题可转化为如下最优化</a:t>
                </a:r>
                <a:r>
                  <a:rPr lang="zh-CN" altLang="zh-CN" sz="2450" dirty="0" smtClean="0">
                    <a:latin typeface="黑体" panose="02010609060101010101" pitchFamily="49" charset="-122"/>
                    <a:ea typeface="黑体" panose="02010609060101010101" pitchFamily="49" charset="-122"/>
                    <a:cs typeface="+mn-ea"/>
                  </a:rPr>
                  <a:t>问题</a:t>
                </a:r>
                <a:endParaRPr lang="en-US" altLang="zh-CN" sz="2450" dirty="0" smtClean="0">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acc>
                        <m:accPr>
                          <m:ctrlPr>
                            <a:rPr lang="zh-CN" altLang="zh-CN" sz="2400" i="1">
                              <a:solidFill>
                                <a:schemeClr val="tx1"/>
                              </a:solidFill>
                              <a:latin typeface="Cambria Math" panose="02040503050406030204"/>
                              <a:cs typeface="+mn-ea"/>
                            </a:rPr>
                          </m:ctrlPr>
                        </m:accPr>
                        <m:e>
                          <m:r>
                            <a:rPr lang="en-US" altLang="zh-CN" sz="2400">
                              <a:solidFill>
                                <a:schemeClr val="tx1"/>
                              </a:solidFill>
                              <a:latin typeface="Cambria Math" panose="02040503050406030204" charset="0"/>
                              <a:cs typeface="+mn-ea"/>
                            </a:rPr>
                            <m:t>𝜶</m:t>
                          </m:r>
                        </m:e>
                      </m:acc>
                      <m:r>
                        <a:rPr lang="en-US" altLang="zh-CN" sz="2400">
                          <a:solidFill>
                            <a:schemeClr val="tx1"/>
                          </a:solidFill>
                          <a:latin typeface="Cambria Math" panose="02040503050406030204" charset="0"/>
                          <a:cs typeface="+mn-ea"/>
                        </a:rPr>
                        <m:t>=</m:t>
                      </m:r>
                      <m:r>
                        <m:rPr>
                          <m:sty m:val="p"/>
                        </m:rPr>
                        <a:rPr lang="en-US" altLang="zh-CN" sz="2400">
                          <a:solidFill>
                            <a:schemeClr val="tx1"/>
                          </a:solidFill>
                          <a:latin typeface="Cambria Math" panose="02040503050406030204" charset="0"/>
                          <a:cs typeface="+mn-ea"/>
                        </a:rPr>
                        <m:t>arg</m:t>
                      </m:r>
                      <m:func>
                        <m:funcPr>
                          <m:ctrlPr>
                            <a:rPr lang="zh-CN" altLang="zh-CN" sz="2400" i="1">
                              <a:solidFill>
                                <a:schemeClr val="tx1"/>
                              </a:solidFill>
                              <a:latin typeface="Cambria Math" panose="02040503050406030204"/>
                              <a:cs typeface="+mn-ea"/>
                            </a:rPr>
                          </m:ctrlPr>
                        </m:funcPr>
                        <m:fName>
                          <m:limLow>
                            <m:limLowPr>
                              <m:ctrlPr>
                                <a:rPr lang="zh-CN" altLang="zh-CN" sz="2400" i="1">
                                  <a:solidFill>
                                    <a:schemeClr val="tx1"/>
                                  </a:solidFill>
                                  <a:latin typeface="Cambria Math" panose="02040503050406030204"/>
                                  <a:cs typeface="+mn-ea"/>
                                </a:rPr>
                              </m:ctrlPr>
                            </m:limLowPr>
                            <m:e>
                              <m:r>
                                <m:rPr>
                                  <m:sty m:val="p"/>
                                </m:rPr>
                                <a:rPr lang="en-US" altLang="zh-CN" sz="2400">
                                  <a:solidFill>
                                    <a:schemeClr val="tx1"/>
                                  </a:solidFill>
                                  <a:latin typeface="Cambria Math" panose="02040503050406030204" charset="0"/>
                                  <a:cs typeface="+mn-ea"/>
                                </a:rPr>
                                <m:t>min</m:t>
                              </m:r>
                            </m:e>
                            <m:lim>
                              <m:r>
                                <a:rPr lang="en-US" altLang="zh-CN" sz="2400">
                                  <a:solidFill>
                                    <a:schemeClr val="tx1"/>
                                  </a:solidFill>
                                  <a:latin typeface="Cambria Math" panose="02040503050406030204" charset="0"/>
                                  <a:cs typeface="+mn-ea"/>
                                </a:rPr>
                                <m:t>𝜶</m:t>
                              </m:r>
                            </m:lim>
                          </m:limLow>
                        </m:fName>
                        <m:e>
                          <m:sSub>
                            <m:sSubPr>
                              <m:ctrlPr>
                                <a:rPr lang="zh-CN" altLang="zh-CN" sz="2400" i="1">
                                  <a:solidFill>
                                    <a:schemeClr val="tx1"/>
                                  </a:solidFill>
                                  <a:latin typeface="Cambria Math" panose="02040503050406030204"/>
                                  <a:cs typeface="+mn-ea"/>
                                </a:rPr>
                              </m:ctrlPr>
                            </m:sSubPr>
                            <m:e>
                              <m:d>
                                <m:dPr>
                                  <m:begChr m:val="‖"/>
                                  <m:endChr m:val="‖"/>
                                  <m:ctrlPr>
                                    <a:rPr lang="zh-CN" altLang="zh-CN" sz="2400" i="1">
                                      <a:solidFill>
                                        <a:schemeClr val="tx1"/>
                                      </a:solidFill>
                                      <a:latin typeface="Cambria Math" panose="02040503050406030204"/>
                                      <a:cs typeface="+mn-ea"/>
                                    </a:rPr>
                                  </m:ctrlPr>
                                </m:dPr>
                                <m:e>
                                  <m:r>
                                    <a:rPr lang="en-US" altLang="zh-CN" sz="2400">
                                      <a:solidFill>
                                        <a:schemeClr val="tx1"/>
                                      </a:solidFill>
                                      <a:latin typeface="Cambria Math" panose="02040503050406030204" charset="0"/>
                                      <a:cs typeface="+mn-ea"/>
                                    </a:rPr>
                                    <m:t>𝜶</m:t>
                                  </m:r>
                                </m:e>
                              </m:d>
                            </m:e>
                            <m:sub>
                              <m:r>
                                <a:rPr lang="en-US" altLang="zh-CN" sz="2400">
                                  <a:solidFill>
                                    <a:schemeClr val="tx1"/>
                                  </a:solidFill>
                                  <a:latin typeface="Cambria Math" panose="02040503050406030204" charset="0"/>
                                  <a:cs typeface="+mn-ea"/>
                                </a:rPr>
                                <m:t>0</m:t>
                              </m:r>
                            </m:sub>
                          </m:sSub>
                        </m:e>
                      </m:func>
                      <m:r>
                        <a:rPr lang="en-US" altLang="zh-CN" sz="2400">
                          <a:solidFill>
                            <a:schemeClr val="tx1"/>
                          </a:solidFill>
                          <a:latin typeface="Cambria Math" panose="02040503050406030204" charset="0"/>
                          <a:cs typeface="+mn-ea"/>
                        </a:rPr>
                        <m:t>  </m:t>
                      </m:r>
                      <m:r>
                        <m:rPr>
                          <m:sty m:val="p"/>
                        </m:rPr>
                        <a:rPr lang="en-US" altLang="zh-CN" sz="2400">
                          <a:solidFill>
                            <a:schemeClr val="tx1"/>
                          </a:solidFill>
                          <a:latin typeface="Cambria Math" panose="02040503050406030204" charset="0"/>
                          <a:cs typeface="+mn-ea"/>
                        </a:rPr>
                        <m:t>s</m:t>
                      </m:r>
                      <m:r>
                        <a:rPr lang="en-US" altLang="zh-CN" sz="2400">
                          <a:solidFill>
                            <a:schemeClr val="tx1"/>
                          </a:solidFill>
                          <a:latin typeface="Cambria Math" panose="02040503050406030204" charset="0"/>
                          <a:cs typeface="+mn-ea"/>
                        </a:rPr>
                        <m:t>.</m:t>
                      </m:r>
                      <m:r>
                        <m:rPr>
                          <m:sty m:val="p"/>
                        </m:rPr>
                        <a:rPr lang="en-US" altLang="zh-CN" sz="2400">
                          <a:solidFill>
                            <a:schemeClr val="tx1"/>
                          </a:solidFill>
                          <a:latin typeface="Cambria Math" panose="02040503050406030204" charset="0"/>
                          <a:cs typeface="+mn-ea"/>
                        </a:rPr>
                        <m:t>t</m:t>
                      </m:r>
                      <m:r>
                        <a:rPr lang="en-US" altLang="zh-CN" sz="2400">
                          <a:solidFill>
                            <a:schemeClr val="tx1"/>
                          </a:solidFill>
                          <a:latin typeface="Cambria Math" panose="02040503050406030204" charset="0"/>
                          <a:cs typeface="+mn-ea"/>
                        </a:rPr>
                        <m:t> </m:t>
                      </m:r>
                      <m:sSubSup>
                        <m:sSubSupPr>
                          <m:ctrlPr>
                            <a:rPr lang="zh-CN" altLang="zh-CN" sz="2400" i="1">
                              <a:solidFill>
                                <a:schemeClr val="tx1"/>
                              </a:solidFill>
                              <a:latin typeface="Cambria Math" panose="02040503050406030204"/>
                              <a:cs typeface="+mn-ea"/>
                            </a:rPr>
                          </m:ctrlPr>
                        </m:sSubSupPr>
                        <m:e>
                          <m:d>
                            <m:dPr>
                              <m:begChr m:val="‖"/>
                              <m:endChr m:val="‖"/>
                              <m:ctrlPr>
                                <a:rPr lang="zh-CN" altLang="zh-CN" sz="2400" i="1">
                                  <a:solidFill>
                                    <a:schemeClr val="tx1"/>
                                  </a:solidFill>
                                  <a:latin typeface="Cambria Math" panose="02040503050406030204"/>
                                  <a:cs typeface="+mn-ea"/>
                                </a:rPr>
                              </m:ctrlPr>
                            </m:dPr>
                            <m:e>
                              <m:r>
                                <a:rPr lang="en-US" altLang="zh-CN" sz="2400">
                                  <a:solidFill>
                                    <a:schemeClr val="tx1"/>
                                  </a:solidFill>
                                  <a:latin typeface="Cambria Math" panose="02040503050406030204" charset="0"/>
                                  <a:cs typeface="+mn-ea"/>
                                </a:rPr>
                                <m:t>𝑾</m:t>
                              </m:r>
                              <m:r>
                                <a:rPr lang="en-US" altLang="zh-CN" sz="2400">
                                  <a:solidFill>
                                    <a:schemeClr val="tx1"/>
                                  </a:solidFill>
                                  <a:latin typeface="Cambria Math" panose="02040503050406030204" charset="0"/>
                                  <a:cs typeface="+mn-ea"/>
                                </a:rPr>
                                <m:t>𝜶</m:t>
                              </m:r>
                              <m:r>
                                <a:rPr lang="en-US" altLang="zh-CN" sz="2400">
                                  <a:solidFill>
                                    <a:schemeClr val="tx1"/>
                                  </a:solidFill>
                                  <a:latin typeface="Cambria Math" panose="02040503050406030204" charset="0"/>
                                  <a:cs typeface="+mn-ea"/>
                                </a:rPr>
                                <m:t>−</m:t>
                              </m:r>
                              <m:sSup>
                                <m:sSupPr>
                                  <m:ctrlPr>
                                    <a:rPr lang="zh-CN" altLang="zh-CN" sz="2400" i="1">
                                      <a:solidFill>
                                        <a:schemeClr val="tx1"/>
                                      </a:solidFill>
                                      <a:latin typeface="Cambria Math" panose="02040503050406030204"/>
                                      <a:cs typeface="+mn-ea"/>
                                    </a:rPr>
                                  </m:ctrlPr>
                                </m:sSupPr>
                                <m:e>
                                  <m:r>
                                    <a:rPr lang="en-US" altLang="zh-CN" sz="2400">
                                      <a:solidFill>
                                        <a:schemeClr val="tx1"/>
                                      </a:solidFill>
                                      <a:latin typeface="Cambria Math" panose="02040503050406030204" charset="0"/>
                                      <a:cs typeface="+mn-ea"/>
                                    </a:rPr>
                                    <m:t>𝑋</m:t>
                                  </m:r>
                                </m:e>
                                <m:sup>
                                  <m:r>
                                    <a:rPr lang="en-US" altLang="zh-CN" sz="2400">
                                      <a:solidFill>
                                        <a:schemeClr val="tx1"/>
                                      </a:solidFill>
                                      <a:latin typeface="Cambria Math" panose="02040503050406030204" charset="0"/>
                                      <a:cs typeface="+mn-ea"/>
                                    </a:rPr>
                                    <m:t>′</m:t>
                                  </m:r>
                                </m:sup>
                              </m:sSup>
                            </m:e>
                          </m:d>
                        </m:e>
                        <m:sub>
                          <m:r>
                            <a:rPr lang="en-US" altLang="zh-CN" sz="2400">
                              <a:solidFill>
                                <a:schemeClr val="tx1"/>
                              </a:solidFill>
                              <a:latin typeface="Cambria Math" panose="02040503050406030204" charset="0"/>
                              <a:cs typeface="+mn-ea"/>
                            </a:rPr>
                            <m:t>2</m:t>
                          </m:r>
                        </m:sub>
                        <m:sup>
                          <m:r>
                            <a:rPr lang="en-US" altLang="zh-CN" sz="2400">
                              <a:solidFill>
                                <a:schemeClr val="tx1"/>
                              </a:solidFill>
                              <a:latin typeface="Cambria Math" panose="02040503050406030204" charset="0"/>
                              <a:cs typeface="+mn-ea"/>
                            </a:rPr>
                            <m:t>2</m:t>
                          </m:r>
                        </m:sup>
                      </m:sSubSup>
                      <m:r>
                        <a:rPr lang="en-US" altLang="zh-CN" sz="2400">
                          <a:solidFill>
                            <a:schemeClr val="tx1"/>
                          </a:solidFill>
                          <a:latin typeface="Cambria Math" panose="02040503050406030204" charset="0"/>
                          <a:cs typeface="+mn-ea"/>
                        </a:rPr>
                        <m:t>&lt;</m:t>
                      </m:r>
                      <m:r>
                        <a:rPr lang="en-US" altLang="zh-CN" sz="2400">
                          <a:solidFill>
                            <a:schemeClr val="tx1"/>
                          </a:solidFill>
                          <a:latin typeface="Cambria Math" panose="02040503050406030204" charset="0"/>
                          <a:cs typeface="+mn-ea"/>
                        </a:rPr>
                        <m:t>𝜀</m:t>
                      </m:r>
                    </m:oMath>
                  </m:oMathPara>
                </a14:m>
                <a:endParaRPr lang="en-US" altLang="zh-CN" sz="2800" dirty="0" smtClean="0">
                  <a:solidFill>
                    <a:schemeClr val="tx1"/>
                  </a:solidFill>
                  <a:latin typeface="黑体" panose="02010609060101010101" pitchFamily="49" charset="-122"/>
                  <a:ea typeface="黑体" panose="02010609060101010101" pitchFamily="49" charset="-122"/>
                  <a:cs typeface="+mn-ea"/>
                </a:endParaRPr>
              </a:p>
              <a:p>
                <a:pPr lvl="1"/>
                <a:r>
                  <a:rPr lang="zh-CN" altLang="zh-CN" sz="2450" dirty="0">
                    <a:latin typeface="黑体" panose="02010609060101010101" pitchFamily="49" charset="-122"/>
                    <a:ea typeface="黑体" panose="02010609060101010101" pitchFamily="49" charset="-122"/>
                    <a:cs typeface="+mn-ea"/>
                  </a:rPr>
                  <a:t>问题为稀疏表示学习过程，可通过匹配追踪等算法进行问题求解，所求得的最优系数矩阵和字典矩阵</a:t>
                </a:r>
                <a14:m>
                  <m:oMath xmlns:m="http://schemas.openxmlformats.org/officeDocument/2006/math">
                    <m:r>
                      <a:rPr lang="en-US" altLang="zh-CN" sz="2450">
                        <a:latin typeface="Cambria Math" panose="02040503050406030204" charset="0"/>
                        <a:cs typeface="+mn-ea"/>
                      </a:rPr>
                      <m:t>𝑾</m:t>
                    </m:r>
                  </m:oMath>
                </a14:m>
                <a:r>
                  <a:rPr lang="zh-CN" altLang="zh-CN" sz="2450" dirty="0">
                    <a:latin typeface="黑体" panose="02010609060101010101" pitchFamily="49" charset="-122"/>
                    <a:ea typeface="黑体" panose="02010609060101010101" pitchFamily="49" charset="-122"/>
                    <a:cs typeface="+mn-ea"/>
                  </a:rPr>
                  <a:t>应能共同表示原始图像</a:t>
                </a:r>
                <a14:m>
                  <m:oMath xmlns:m="http://schemas.openxmlformats.org/officeDocument/2006/math">
                    <m:r>
                      <a:rPr lang="en-US" altLang="zh-CN" sz="2450">
                        <a:latin typeface="Cambria Math" panose="02040503050406030204" charset="0"/>
                        <a:cs typeface="+mn-ea"/>
                      </a:rPr>
                      <m:t>𝑋</m:t>
                    </m:r>
                  </m:oMath>
                </a14:m>
                <a:r>
                  <a:rPr lang="zh-CN" altLang="zh-CN" sz="2450" dirty="0">
                    <a:latin typeface="黑体" panose="02010609060101010101" pitchFamily="49" charset="-122"/>
                    <a:ea typeface="黑体" panose="02010609060101010101" pitchFamily="49" charset="-122"/>
                    <a:cs typeface="+mn-ea"/>
                  </a:rPr>
                  <a:t>，即有</a:t>
                </a:r>
                <a14:m>
                  <m:oMath xmlns:m="http://schemas.openxmlformats.org/officeDocument/2006/math">
                    <m:acc>
                      <m:accPr>
                        <m:ctrlPr>
                          <a:rPr lang="zh-CN" altLang="zh-CN" sz="2450" i="1">
                            <a:latin typeface="Cambria Math" panose="02040503050406030204"/>
                            <a:cs typeface="+mn-ea"/>
                          </a:rPr>
                        </m:ctrlPr>
                      </m:accPr>
                      <m:e>
                        <m:r>
                          <a:rPr lang="en-US" altLang="zh-CN" sz="2450">
                            <a:latin typeface="Cambria Math" panose="02040503050406030204" charset="0"/>
                            <a:cs typeface="+mn-ea"/>
                          </a:rPr>
                          <m:t>𝑋</m:t>
                        </m:r>
                      </m:e>
                    </m:acc>
                    <m:r>
                      <a:rPr lang="en-US" altLang="zh-CN" sz="2450">
                        <a:latin typeface="Cambria Math" panose="02040503050406030204" charset="0"/>
                        <a:cs typeface="+mn-ea"/>
                      </a:rPr>
                      <m:t>=</m:t>
                    </m:r>
                    <m:r>
                      <a:rPr lang="en-US" altLang="zh-CN" sz="2450">
                        <a:latin typeface="Cambria Math" panose="02040503050406030204" charset="0"/>
                        <a:cs typeface="+mn-ea"/>
                      </a:rPr>
                      <m:t>𝑾</m:t>
                    </m:r>
                    <m:acc>
                      <m:accPr>
                        <m:ctrlPr>
                          <a:rPr lang="zh-CN" altLang="zh-CN" sz="2450" i="1">
                            <a:latin typeface="Cambria Math" panose="02040503050406030204"/>
                            <a:cs typeface="+mn-ea"/>
                          </a:rPr>
                        </m:ctrlPr>
                      </m:accPr>
                      <m:e>
                        <m:r>
                          <a:rPr lang="en-US" altLang="zh-CN" sz="2450">
                            <a:latin typeface="Cambria Math" panose="02040503050406030204" charset="0"/>
                            <a:cs typeface="+mn-ea"/>
                          </a:rPr>
                          <m:t>𝜶</m:t>
                        </m:r>
                      </m:e>
                    </m:acc>
                    <m:r>
                      <a:rPr lang="en-US" altLang="zh-CN" sz="2450">
                        <a:latin typeface="Cambria Math" panose="02040503050406030204" charset="0"/>
                        <a:cs typeface="+mn-ea"/>
                      </a:rPr>
                      <m:t>,</m:t>
                    </m:r>
                    <m:acc>
                      <m:accPr>
                        <m:ctrlPr>
                          <a:rPr lang="zh-CN" altLang="zh-CN" sz="2450" i="1">
                            <a:latin typeface="Cambria Math" panose="02040503050406030204"/>
                            <a:cs typeface="+mn-ea"/>
                          </a:rPr>
                        </m:ctrlPr>
                      </m:accPr>
                      <m:e>
                        <m:r>
                          <a:rPr lang="en-US" altLang="zh-CN" sz="2450">
                            <a:latin typeface="Cambria Math" panose="02040503050406030204" charset="0"/>
                            <a:cs typeface="+mn-ea"/>
                          </a:rPr>
                          <m:t>𝑋</m:t>
                        </m:r>
                      </m:e>
                    </m:acc>
                    <m:r>
                      <a:rPr lang="en-US" altLang="zh-CN" sz="2450">
                        <a:latin typeface="Cambria Math" panose="02040503050406030204" charset="0"/>
                        <a:cs typeface="+mn-ea"/>
                      </a:rPr>
                      <m:t>≈</m:t>
                    </m:r>
                    <m:r>
                      <a:rPr lang="en-US" altLang="zh-CN" sz="2450">
                        <a:latin typeface="Cambria Math" panose="02040503050406030204" charset="0"/>
                        <a:cs typeface="+mn-ea"/>
                      </a:rPr>
                      <m:t>𝑋</m:t>
                    </m:r>
                  </m:oMath>
                </a14:m>
                <a:endParaRPr lang="en-US" altLang="zh-CN" sz="175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428"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dirty="0">
                    <a:latin typeface="黑体" panose="02010609060101010101" pitchFamily="49" charset="-122"/>
                    <a:ea typeface="黑体" panose="02010609060101010101" pitchFamily="49" charset="-122"/>
                    <a:cs typeface="+mn-ea"/>
                  </a:rPr>
                  <a:t>图像去噪</a:t>
                </a:r>
                <a:endParaRPr lang="zh-CN" altLang="zh-CN" sz="2800" dirty="0">
                  <a:latin typeface="黑体" panose="02010609060101010101" pitchFamily="49" charset="-122"/>
                  <a:ea typeface="黑体" panose="02010609060101010101" pitchFamily="49" charset="-122"/>
                  <a:cs typeface="+mn-ea"/>
                </a:endParaRPr>
              </a:p>
              <a:p>
                <a:pPr lvl="1"/>
                <a:r>
                  <a:rPr lang="zh-CN" altLang="zh-CN" sz="2450" dirty="0">
                    <a:latin typeface="黑体" panose="02010609060101010101" pitchFamily="49" charset="-122"/>
                    <a:ea typeface="黑体" panose="02010609060101010101" pitchFamily="49" charset="-122"/>
                    <a:cs typeface="+mn-ea"/>
                  </a:rPr>
                  <a:t>将局部图像块的去噪方法推广到大尺寸图像的情形即可获得整体图像稀疏表示模型</a:t>
                </a:r>
                <a:r>
                  <a:rPr lang="zh-CN" altLang="en-US" sz="2450" dirty="0">
                    <a:latin typeface="黑体" panose="02010609060101010101" pitchFamily="49" charset="-122"/>
                    <a:ea typeface="黑体" panose="02010609060101010101" pitchFamily="49" charset="-122"/>
                    <a:cs typeface="+mn-ea"/>
                  </a:rPr>
                  <a:t>，</a:t>
                </a:r>
                <a:r>
                  <a:rPr lang="zh-CN" altLang="zh-CN" sz="2450" dirty="0">
                    <a:latin typeface="黑体" panose="02010609060101010101" pitchFamily="49" charset="-122"/>
                    <a:ea typeface="黑体" panose="02010609060101010101" pitchFamily="49" charset="-122"/>
                    <a:cs typeface="+mn-ea"/>
                  </a:rPr>
                  <a:t>首先将大尺寸图像分解为合适大小的小尺寸图像，再分别对每一个小尺寸图像进行稀疏</a:t>
                </a:r>
                <a:r>
                  <a:rPr lang="zh-CN" altLang="zh-CN" sz="2450" dirty="0" smtClean="0">
                    <a:latin typeface="黑体" panose="02010609060101010101" pitchFamily="49" charset="-122"/>
                    <a:ea typeface="黑体" panose="02010609060101010101" pitchFamily="49" charset="-122"/>
                    <a:cs typeface="+mn-ea"/>
                  </a:rPr>
                  <a:t>编码</a:t>
                </a:r>
                <a:endParaRPr lang="en-US" altLang="zh-CN" sz="2450" dirty="0" smtClean="0">
                  <a:latin typeface="黑体" panose="02010609060101010101" pitchFamily="49" charset="-122"/>
                  <a:ea typeface="黑体" panose="02010609060101010101" pitchFamily="49" charset="-122"/>
                  <a:cs typeface="+mn-ea"/>
                </a:endParaRPr>
              </a:p>
              <a:p>
                <a:pPr lvl="1"/>
                <a:r>
                  <a:rPr lang="zh-CN" altLang="zh-CN" sz="2450" dirty="0">
                    <a:latin typeface="黑体" panose="02010609060101010101" pitchFamily="49" charset="-122"/>
                    <a:ea typeface="黑体" panose="02010609060101010101" pitchFamily="49" charset="-122"/>
                    <a:cs typeface="+mn-ea"/>
                  </a:rPr>
                  <a:t>令</a:t>
                </a:r>
                <a14:m>
                  <m:oMath xmlns:m="http://schemas.openxmlformats.org/officeDocument/2006/math">
                    <m:sSub>
                      <m:sSubPr>
                        <m:ctrlPr>
                          <a:rPr lang="zh-CN" altLang="zh-CN" sz="2450" i="1">
                            <a:latin typeface="Cambria Math" panose="02040503050406030204"/>
                            <a:cs typeface="+mn-ea"/>
                          </a:rPr>
                        </m:ctrlPr>
                      </m:sSubPr>
                      <m:e>
                        <m:r>
                          <a:rPr lang="en-US" altLang="zh-CN" sz="2450" b="1" i="1">
                            <a:latin typeface="Cambria Math" panose="02040503050406030204" charset="0"/>
                            <a:cs typeface="+mn-ea"/>
                          </a:rPr>
                          <m:t>𝑹</m:t>
                        </m:r>
                      </m:e>
                      <m:sub>
                        <m:r>
                          <a:rPr lang="en-US" altLang="zh-CN" sz="2450" i="1">
                            <a:latin typeface="Cambria Math" panose="02040503050406030204" charset="0"/>
                            <a:cs typeface="+mn-ea"/>
                          </a:rPr>
                          <m:t>𝑖𝑗</m:t>
                        </m:r>
                      </m:sub>
                    </m:sSub>
                  </m:oMath>
                </a14:m>
                <a:r>
                  <a:rPr lang="zh-CN" altLang="zh-CN" sz="2450" dirty="0">
                    <a:latin typeface="黑体" panose="02010609060101010101" pitchFamily="49" charset="-122"/>
                    <a:ea typeface="黑体" panose="02010609060101010101" pitchFamily="49" charset="-122"/>
                    <a:cs typeface="+mn-ea"/>
                  </a:rPr>
                  <a:t>表示从图像中抽取分块的操作，则</a:t>
                </a:r>
                <a14:m>
                  <m:oMath xmlns:m="http://schemas.openxmlformats.org/officeDocument/2006/math">
                    <m:sSub>
                      <m:sSubPr>
                        <m:ctrlPr>
                          <a:rPr lang="zh-CN" altLang="zh-CN" sz="2450" i="1">
                            <a:latin typeface="Cambria Math" panose="02040503050406030204"/>
                            <a:cs typeface="+mn-ea"/>
                          </a:rPr>
                        </m:ctrlPr>
                      </m:sSubPr>
                      <m:e>
                        <m:r>
                          <a:rPr lang="en-US" altLang="zh-CN" sz="2450" b="1" i="1">
                            <a:latin typeface="Cambria Math" panose="02040503050406030204" charset="0"/>
                            <a:cs typeface="+mn-ea"/>
                          </a:rPr>
                          <m:t>𝑹</m:t>
                        </m:r>
                      </m:e>
                      <m:sub>
                        <m:r>
                          <a:rPr lang="en-US" altLang="zh-CN" sz="2450" i="1">
                            <a:latin typeface="Cambria Math" panose="02040503050406030204" charset="0"/>
                            <a:cs typeface="+mn-ea"/>
                          </a:rPr>
                          <m:t>𝑖𝑗</m:t>
                        </m:r>
                      </m:sub>
                    </m:sSub>
                    <m:r>
                      <a:rPr lang="en-US" altLang="zh-CN" sz="2450" i="1">
                        <a:latin typeface="Cambria Math" panose="02040503050406030204" charset="0"/>
                        <a:cs typeface="+mn-ea"/>
                      </a:rPr>
                      <m:t>𝑀</m:t>
                    </m:r>
                  </m:oMath>
                </a14:m>
                <a:r>
                  <a:rPr lang="zh-CN" altLang="zh-CN" sz="2450" dirty="0">
                    <a:latin typeface="黑体" panose="02010609060101010101" pitchFamily="49" charset="-122"/>
                    <a:ea typeface="黑体" panose="02010609060101010101" pitchFamily="49" charset="-122"/>
                    <a:cs typeface="+mn-ea"/>
                  </a:rPr>
                  <a:t>可以代表抽取出的一个小图像块</a:t>
                </a:r>
                <a14:m>
                  <m:oMath xmlns:m="http://schemas.openxmlformats.org/officeDocument/2006/math">
                    <m:sSub>
                      <m:sSubPr>
                        <m:ctrlPr>
                          <a:rPr lang="zh-CN" altLang="zh-CN" sz="2450" i="1">
                            <a:latin typeface="Cambria Math" panose="02040503050406030204"/>
                            <a:cs typeface="+mn-ea"/>
                          </a:rPr>
                        </m:ctrlPr>
                      </m:sSubPr>
                      <m:e>
                        <m:r>
                          <a:rPr lang="en-US" altLang="zh-CN" sz="2450" i="1">
                            <a:latin typeface="Cambria Math" panose="02040503050406030204" charset="0"/>
                            <a:cs typeface="+mn-ea"/>
                          </a:rPr>
                          <m:t>𝑚</m:t>
                        </m:r>
                      </m:e>
                      <m:sub>
                        <m:r>
                          <a:rPr lang="en-US" altLang="zh-CN" sz="2450" i="1">
                            <a:latin typeface="Cambria Math" panose="02040503050406030204" charset="0"/>
                            <a:cs typeface="+mn-ea"/>
                          </a:rPr>
                          <m:t>𝑖𝑗</m:t>
                        </m:r>
                      </m:sub>
                    </m:sSub>
                  </m:oMath>
                </a14:m>
                <a:r>
                  <a:rPr lang="zh-CN" altLang="zh-CN" sz="2450" dirty="0">
                    <a:latin typeface="黑体" panose="02010609060101010101" pitchFamily="49" charset="-122"/>
                    <a:ea typeface="黑体" panose="02010609060101010101" pitchFamily="49" charset="-122"/>
                    <a:cs typeface="+mn-ea"/>
                  </a:rPr>
                  <a:t>，对</a:t>
                </a:r>
                <a14:m>
                  <m:oMath xmlns:m="http://schemas.openxmlformats.org/officeDocument/2006/math">
                    <m:r>
                      <a:rPr lang="en-US" altLang="zh-CN" sz="2450" i="1">
                        <a:latin typeface="Cambria Math" panose="02040503050406030204" charset="0"/>
                        <a:cs typeface="+mn-ea"/>
                      </a:rPr>
                      <m:t>𝑀</m:t>
                    </m:r>
                  </m:oMath>
                </a14:m>
                <a:r>
                  <a:rPr lang="zh-CN" altLang="zh-CN" sz="2450" dirty="0">
                    <a:latin typeface="黑体" panose="02010609060101010101" pitchFamily="49" charset="-122"/>
                    <a:ea typeface="黑体" panose="02010609060101010101" pitchFamily="49" charset="-122"/>
                    <a:cs typeface="+mn-ea"/>
                  </a:rPr>
                  <a:t>的加噪图像</a:t>
                </a:r>
                <a14:m>
                  <m:oMath xmlns:m="http://schemas.openxmlformats.org/officeDocument/2006/math">
                    <m:sSup>
                      <m:sSupPr>
                        <m:ctrlPr>
                          <a:rPr lang="zh-CN" altLang="zh-CN" sz="2450" i="1">
                            <a:latin typeface="Cambria Math" panose="02040503050406030204"/>
                            <a:cs typeface="+mn-ea"/>
                          </a:rPr>
                        </m:ctrlPr>
                      </m:sSupPr>
                      <m:e>
                        <m:r>
                          <a:rPr lang="en-US" altLang="zh-CN" sz="2450" i="1">
                            <a:latin typeface="Cambria Math" panose="02040503050406030204" charset="0"/>
                            <a:cs typeface="+mn-ea"/>
                          </a:rPr>
                          <m:t>𝑀</m:t>
                        </m:r>
                      </m:e>
                      <m:sup>
                        <m:r>
                          <a:rPr lang="en-US" altLang="zh-CN" sz="2450" i="1">
                            <a:latin typeface="Cambria Math" panose="02040503050406030204" charset="0"/>
                            <a:cs typeface="+mn-ea"/>
                          </a:rPr>
                          <m:t>′</m:t>
                        </m:r>
                      </m:sup>
                    </m:sSup>
                  </m:oMath>
                </a14:m>
                <a:r>
                  <a:rPr lang="zh-CN" altLang="zh-CN" sz="2450" dirty="0">
                    <a:latin typeface="黑体" panose="02010609060101010101" pitchFamily="49" charset="-122"/>
                    <a:ea typeface="黑体" panose="02010609060101010101" pitchFamily="49" charset="-122"/>
                    <a:cs typeface="+mn-ea"/>
                  </a:rPr>
                  <a:t>进行降噪可通过优化计算如下稀疏表示模型</a:t>
                </a:r>
                <a:r>
                  <a:rPr lang="zh-CN" altLang="zh-CN" sz="2450" dirty="0" smtClean="0">
                    <a:latin typeface="黑体" panose="02010609060101010101" pitchFamily="49" charset="-122"/>
                    <a:ea typeface="黑体" panose="02010609060101010101" pitchFamily="49" charset="-122"/>
                    <a:cs typeface="+mn-ea"/>
                  </a:rPr>
                  <a:t>实现</a:t>
                </a:r>
                <a:endParaRPr lang="en-US" altLang="zh-CN" sz="2450" dirty="0" smtClean="0">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
                    </m:oMathParaPr>
                    <m:oMath xmlns:m="http://schemas.openxmlformats.org/officeDocument/2006/math">
                      <m:d>
                        <m:dPr>
                          <m:begChr m:val="{"/>
                          <m:endChr m:val="}"/>
                          <m:ctrlPr>
                            <a:rPr lang="zh-CN" altLang="zh-CN" sz="2000" i="1">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acc>
                                <m:accPr>
                                  <m:ctrlPr>
                                    <a:rPr lang="zh-CN" altLang="zh-CN" sz="2000" i="1">
                                      <a:solidFill>
                                        <a:schemeClr val="tx1"/>
                                      </a:solidFill>
                                      <a:latin typeface="Cambria Math" panose="02040503050406030204"/>
                                      <a:cs typeface="+mn-ea"/>
                                    </a:rPr>
                                  </m:ctrlPr>
                                </m:accPr>
                                <m:e>
                                  <m:r>
                                    <a:rPr lang="en-US" altLang="zh-CN" sz="2000" b="1" i="1">
                                      <a:solidFill>
                                        <a:schemeClr val="tx1"/>
                                      </a:solidFill>
                                      <a:latin typeface="Cambria Math" panose="02040503050406030204" charset="0"/>
                                      <a:cs typeface="+mn-ea"/>
                                    </a:rPr>
                                    <m:t>𝜶</m:t>
                                  </m:r>
                                </m:e>
                              </m:acc>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acc>
                            <m:accPr>
                              <m:ctrlPr>
                                <a:rPr lang="zh-CN" altLang="zh-CN" sz="2000" i="1">
                                  <a:solidFill>
                                    <a:schemeClr val="tx1"/>
                                  </a:solidFill>
                                  <a:latin typeface="Cambria Math" panose="02040503050406030204"/>
                                  <a:cs typeface="+mn-ea"/>
                                </a:rPr>
                              </m:ctrlPr>
                            </m:accPr>
                            <m:e>
                              <m:r>
                                <a:rPr lang="en-US" altLang="zh-CN" sz="2000" i="1">
                                  <a:solidFill>
                                    <a:schemeClr val="tx1"/>
                                  </a:solidFill>
                                  <a:latin typeface="Cambria Math" panose="02040503050406030204" charset="0"/>
                                  <a:cs typeface="+mn-ea"/>
                                </a:rPr>
                                <m:t>𝑀</m:t>
                              </m:r>
                            </m:e>
                          </m:acc>
                        </m:e>
                      </m:d>
                      <m:r>
                        <a:rPr lang="en-US" altLang="zh-CN" sz="2000" i="1">
                          <a:solidFill>
                            <a:schemeClr val="tx1"/>
                          </a:solidFill>
                          <a:latin typeface="Cambria Math" panose="02040503050406030204" charset="0"/>
                          <a:cs typeface="+mn-ea"/>
                        </a:rPr>
                        <m:t>  </m:t>
                      </m:r>
                      <m:r>
                        <a:rPr lang="en-US" altLang="zh-CN" sz="2000">
                          <a:solidFill>
                            <a:schemeClr val="tx1"/>
                          </a:solidFill>
                          <a:latin typeface="Cambria Math" panose="02040503050406030204" charset="0"/>
                          <a:cs typeface="+mn-ea"/>
                        </a:rPr>
                        <m:t>=</m:t>
                      </m:r>
                      <m:func>
                        <m:funcPr>
                          <m:ctrlPr>
                            <a:rPr lang="zh-CN" altLang="zh-CN" sz="2000" i="1">
                              <a:solidFill>
                                <a:schemeClr val="tx1"/>
                              </a:solidFill>
                              <a:latin typeface="Cambria Math" panose="02040503050406030204"/>
                              <a:cs typeface="+mn-ea"/>
                            </a:rPr>
                          </m:ctrlPr>
                        </m:funcPr>
                        <m:fName>
                          <m:r>
                            <m:rPr>
                              <m:sty m:val="p"/>
                            </m:rPr>
                            <a:rPr lang="en-US" altLang="zh-CN" sz="2000">
                              <a:solidFill>
                                <a:schemeClr val="tx1"/>
                              </a:solidFill>
                              <a:latin typeface="Cambria Math" panose="02040503050406030204" charset="0"/>
                              <a:cs typeface="+mn-ea"/>
                            </a:rPr>
                            <m:t>arg</m:t>
                          </m:r>
                        </m:fName>
                        <m:e>
                          <m:func>
                            <m:funcPr>
                              <m:ctrlPr>
                                <a:rPr lang="zh-CN" altLang="zh-CN" sz="2000" i="1">
                                  <a:solidFill>
                                    <a:schemeClr val="tx1"/>
                                  </a:solidFill>
                                  <a:latin typeface="Cambria Math" panose="02040503050406030204"/>
                                  <a:cs typeface="+mn-ea"/>
                                </a:rPr>
                              </m:ctrlPr>
                            </m:funcPr>
                            <m:fName>
                              <m:limLow>
                                <m:limLowPr>
                                  <m:ctrlPr>
                                    <a:rPr lang="zh-CN" altLang="zh-CN" sz="2000" i="1">
                                      <a:solidFill>
                                        <a:schemeClr val="tx1"/>
                                      </a:solidFill>
                                      <a:latin typeface="Cambria Math" panose="02040503050406030204"/>
                                      <a:cs typeface="+mn-ea"/>
                                    </a:rPr>
                                  </m:ctrlPr>
                                </m:limLowPr>
                                <m:e>
                                  <m:r>
                                    <m:rPr>
                                      <m:sty m:val="p"/>
                                    </m:rPr>
                                    <a:rPr lang="en-US" altLang="zh-CN" sz="2000">
                                      <a:solidFill>
                                        <a:schemeClr val="tx1"/>
                                      </a:solidFill>
                                      <a:latin typeface="Cambria Math" panose="02040503050406030204" charset="0"/>
                                      <a:cs typeface="+mn-ea"/>
                                    </a:rPr>
                                    <m:t>min</m:t>
                                  </m:r>
                                </m:e>
                                <m:lim>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r>
                                    <a:rPr lang="en-US" altLang="zh-CN" sz="2000" i="1">
                                      <a:solidFill>
                                        <a:schemeClr val="tx1"/>
                                      </a:solidFill>
                                      <a:latin typeface="Cambria Math" panose="02040503050406030204" charset="0"/>
                                      <a:cs typeface="+mn-ea"/>
                                    </a:rPr>
                                    <m:t>𝑀</m:t>
                                  </m:r>
                                </m:lim>
                              </m:limLow>
                            </m:fName>
                            <m:e>
                              <m:r>
                                <a:rPr lang="en-US" altLang="zh-CN" sz="2000" i="1">
                                  <a:solidFill>
                                    <a:schemeClr val="tx1"/>
                                  </a:solidFill>
                                  <a:latin typeface="Cambria Math" panose="02040503050406030204" charset="0"/>
                                  <a:cs typeface="+mn-ea"/>
                                </a:rPr>
                                <m:t>𝜆</m:t>
                              </m:r>
                              <m:sSubSup>
                                <m:sSubSupPr>
                                  <m:ctrlPr>
                                    <a:rPr lang="zh-CN" altLang="zh-CN" sz="2000" i="1">
                                      <a:solidFill>
                                        <a:schemeClr val="tx1"/>
                                      </a:solidFill>
                                      <a:latin typeface="Cambria Math" panose="02040503050406030204"/>
                                      <a:cs typeface="+mn-ea"/>
                                    </a:rPr>
                                  </m:ctrlPr>
                                </m:sSubSupPr>
                                <m:e>
                                  <m:r>
                                    <a:rPr lang="en-US" altLang="zh-CN" sz="2000" i="1">
                                      <a:solidFill>
                                        <a:schemeClr val="tx1"/>
                                      </a:solidFill>
                                      <a:latin typeface="Cambria Math" panose="02040503050406030204" charset="0"/>
                                      <a:cs typeface="+mn-ea"/>
                                    </a:rPr>
                                    <m:t> </m:t>
                                  </m:r>
                                  <m:d>
                                    <m:dPr>
                                      <m:begChr m:val="‖"/>
                                      <m:endChr m:val="‖"/>
                                      <m:ctrlPr>
                                        <a:rPr lang="zh-CN" altLang="zh-CN" sz="2000" i="1">
                                          <a:solidFill>
                                            <a:schemeClr val="tx1"/>
                                          </a:solidFill>
                                          <a:latin typeface="Cambria Math" panose="02040503050406030204"/>
                                          <a:cs typeface="+mn-ea"/>
                                        </a:rPr>
                                      </m:ctrlPr>
                                    </m:dPr>
                                    <m:e>
                                      <m:r>
                                        <a:rPr lang="en-US" altLang="zh-CN" sz="2000" i="1">
                                          <a:solidFill>
                                            <a:schemeClr val="tx1"/>
                                          </a:solidFill>
                                          <a:latin typeface="Cambria Math" panose="02040503050406030204" charset="0"/>
                                          <a:cs typeface="+mn-ea"/>
                                        </a:rPr>
                                        <m:t>𝑀</m:t>
                                      </m:r>
                                      <m:r>
                                        <a:rPr lang="en-US" altLang="zh-CN" sz="2000" i="1">
                                          <a:solidFill>
                                            <a:schemeClr val="tx1"/>
                                          </a:solidFill>
                                          <a:latin typeface="Cambria Math" panose="02040503050406030204" charset="0"/>
                                          <a:cs typeface="+mn-ea"/>
                                        </a:rPr>
                                        <m:t>−</m:t>
                                      </m:r>
                                      <m:sSup>
                                        <m:sSupPr>
                                          <m:ctrlPr>
                                            <a:rPr lang="zh-CN" altLang="zh-CN" sz="2000" i="1">
                                              <a:solidFill>
                                                <a:schemeClr val="tx1"/>
                                              </a:solidFill>
                                              <a:latin typeface="Cambria Math" panose="02040503050406030204"/>
                                              <a:cs typeface="+mn-ea"/>
                                            </a:rPr>
                                          </m:ctrlPr>
                                        </m:sSupPr>
                                        <m:e>
                                          <m:r>
                                            <a:rPr lang="en-US" altLang="zh-CN" sz="2000" i="1">
                                              <a:solidFill>
                                                <a:schemeClr val="tx1"/>
                                              </a:solidFill>
                                              <a:latin typeface="Cambria Math" panose="02040503050406030204" charset="0"/>
                                              <a:cs typeface="+mn-ea"/>
                                            </a:rPr>
                                            <m:t>𝑀</m:t>
                                          </m:r>
                                        </m:e>
                                        <m:sup>
                                          <m:r>
                                            <a:rPr lang="en-US" altLang="zh-CN" sz="2000" i="1">
                                              <a:solidFill>
                                                <a:schemeClr val="tx1"/>
                                              </a:solidFill>
                                              <a:latin typeface="Cambria Math" panose="02040503050406030204" charset="0"/>
                                              <a:cs typeface="+mn-ea"/>
                                            </a:rPr>
                                            <m:t>′</m:t>
                                          </m:r>
                                        </m:sup>
                                      </m:sSup>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
                                    <m:sSubPr>
                                      <m:ctrlPr>
                                        <a:rPr lang="zh-CN" altLang="zh-CN" sz="2000" i="1">
                                          <a:solidFill>
                                            <a:schemeClr val="tx1"/>
                                          </a:solidFill>
                                          <a:latin typeface="Cambria Math" panose="02040503050406030204"/>
                                          <a:cs typeface="+mn-ea"/>
                                        </a:rPr>
                                      </m:ctrlPr>
                                    </m:sSubPr>
                                    <m:e>
                                      <m:r>
                                        <a:rPr lang="en-US" altLang="zh-CN" sz="2000" i="1">
                                          <a:solidFill>
                                            <a:schemeClr val="tx1"/>
                                          </a:solidFill>
                                          <a:latin typeface="Cambria Math" panose="02040503050406030204" charset="0"/>
                                          <a:cs typeface="+mn-ea"/>
                                        </a:rPr>
                                        <m:t>𝜇</m:t>
                                      </m:r>
                                    </m:e>
                                    <m:sub>
                                      <m:r>
                                        <a:rPr lang="en-US" altLang="zh-CN" sz="2000" i="1">
                                          <a:solidFill>
                                            <a:schemeClr val="tx1"/>
                                          </a:solidFill>
                                          <a:latin typeface="Cambria Math" panose="02040503050406030204" charset="0"/>
                                          <a:cs typeface="+mn-ea"/>
                                        </a:rPr>
                                        <m:t>𝑖𝑗</m:t>
                                      </m:r>
                                    </m:sub>
                                  </m:sSub>
                                  <m:sSub>
                                    <m:sSubPr>
                                      <m:ctrlPr>
                                        <a:rPr lang="zh-CN" altLang="zh-CN" sz="2000" i="1">
                                          <a:solidFill>
                                            <a:schemeClr val="tx1"/>
                                          </a:solidFill>
                                          <a:latin typeface="Cambria Math" panose="02040503050406030204"/>
                                          <a:cs typeface="+mn-ea"/>
                                        </a:rPr>
                                      </m:ctrlPr>
                                    </m:sSubPr>
                                    <m:e>
                                      <m:d>
                                        <m:dPr>
                                          <m:begChr m:val="‖"/>
                                          <m:endChr m:val="‖"/>
                                          <m:ctrlPr>
                                            <a:rPr lang="zh-CN" altLang="zh-CN" sz="2000" i="1">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e>
                                      </m:d>
                                    </m:e>
                                    <m:sub>
                                      <m:r>
                                        <a:rPr lang="en-US" altLang="zh-CN" sz="2000" i="1">
                                          <a:solidFill>
                                            <a:schemeClr val="tx1"/>
                                          </a:solidFill>
                                          <a:latin typeface="Cambria Math" panose="02040503050406030204" charset="0"/>
                                          <a:cs typeface="+mn-ea"/>
                                        </a:rPr>
                                        <m:t>0</m:t>
                                      </m:r>
                                    </m:sub>
                                  </m:sSub>
                                </m:e>
                              </m:nary>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Sup>
                                    <m:sSubSupPr>
                                      <m:ctrlPr>
                                        <a:rPr lang="zh-CN" altLang="zh-CN" sz="2000" i="1">
                                          <a:solidFill>
                                            <a:schemeClr val="tx1"/>
                                          </a:solidFill>
                                          <a:latin typeface="Cambria Math" panose="02040503050406030204"/>
                                          <a:cs typeface="+mn-ea"/>
                                        </a:rPr>
                                      </m:ctrlPr>
                                    </m:sSubSupPr>
                                    <m:e>
                                      <m:d>
                                        <m:dPr>
                                          <m:begChr m:val="‖"/>
                                          <m:endChr m:val="‖"/>
                                          <m:ctrlPr>
                                            <a:rPr lang="zh-CN" altLang="zh-CN" sz="2000" i="1">
                                              <a:solidFill>
                                                <a:schemeClr val="tx1"/>
                                              </a:solidFill>
                                              <a:latin typeface="Cambria Math" panose="02040503050406030204"/>
                                              <a:cs typeface="+mn-ea"/>
                                            </a:rPr>
                                          </m:ctrlPr>
                                        </m:dPr>
                                        <m:e>
                                          <m:r>
                                            <a:rPr lang="en-US" altLang="zh-CN" sz="2000" b="1" i="1">
                                              <a:solidFill>
                                                <a:schemeClr val="tx1"/>
                                              </a:solidFill>
                                              <a:latin typeface="Cambria Math" panose="02040503050406030204" charset="0"/>
                                              <a:cs typeface="+mn-ea"/>
                                            </a:rPr>
                                            <m:t>𝑾</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𝑹</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𝑀</m:t>
                                          </m:r>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e>
                              </m:nary>
                            </m:e>
                          </m:func>
                        </m:e>
                      </m:func>
                      <m:r>
                        <a:rPr lang="en-US" altLang="zh-CN" sz="2000" i="1">
                          <a:solidFill>
                            <a:schemeClr val="tx1"/>
                          </a:solidFill>
                          <a:latin typeface="Cambria Math" panose="02040503050406030204" charset="0"/>
                          <a:cs typeface="+mn-ea"/>
                        </a:rPr>
                        <m:t>  </m:t>
                      </m:r>
                    </m:oMath>
                  </m:oMathPara>
                </a14:m>
                <a:endParaRPr lang="en-US" altLang="zh-CN" sz="2000" i="1" dirty="0">
                  <a:latin typeface="+mn-ea"/>
                  <a:cs typeface="+mn-ea"/>
                </a:endParaRPr>
              </a:p>
              <a:p>
                <a:endParaRPr lang="en-US" altLang="zh-CN" sz="20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图像去噪</a:t>
                </a:r>
                <a:endParaRPr lang="zh-CN" altLang="zh-CN" sz="2800" dirty="0">
                  <a:solidFill>
                    <a:schemeClr val="tx1"/>
                  </a:solidFill>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000" i="1" smtClean="0">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acc>
                                <m:accPr>
                                  <m:ctrlPr>
                                    <a:rPr lang="zh-CN" altLang="zh-CN" sz="2000" i="1">
                                      <a:solidFill>
                                        <a:schemeClr val="tx1"/>
                                      </a:solidFill>
                                      <a:latin typeface="Cambria Math" panose="02040503050406030204"/>
                                      <a:cs typeface="+mn-ea"/>
                                    </a:rPr>
                                  </m:ctrlPr>
                                </m:accPr>
                                <m:e>
                                  <m:r>
                                    <a:rPr lang="en-US" altLang="zh-CN" sz="2000" b="1" i="1">
                                      <a:solidFill>
                                        <a:schemeClr val="tx1"/>
                                      </a:solidFill>
                                      <a:latin typeface="Cambria Math" panose="02040503050406030204" charset="0"/>
                                      <a:cs typeface="+mn-ea"/>
                                    </a:rPr>
                                    <m:t>𝜶</m:t>
                                  </m:r>
                                </m:e>
                              </m:acc>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acc>
                            <m:accPr>
                              <m:ctrlPr>
                                <a:rPr lang="zh-CN" altLang="zh-CN" sz="2000" i="1">
                                  <a:solidFill>
                                    <a:schemeClr val="tx1"/>
                                  </a:solidFill>
                                  <a:latin typeface="Cambria Math" panose="02040503050406030204"/>
                                  <a:cs typeface="+mn-ea"/>
                                </a:rPr>
                              </m:ctrlPr>
                            </m:accPr>
                            <m:e>
                              <m:r>
                                <a:rPr lang="en-US" altLang="zh-CN" sz="2000" i="1">
                                  <a:solidFill>
                                    <a:schemeClr val="tx1"/>
                                  </a:solidFill>
                                  <a:latin typeface="Cambria Math" panose="02040503050406030204" charset="0"/>
                                  <a:cs typeface="+mn-ea"/>
                                </a:rPr>
                                <m:t>𝑀</m:t>
                              </m:r>
                            </m:e>
                          </m:acc>
                        </m:e>
                      </m:d>
                      <m:r>
                        <a:rPr lang="en-US" altLang="zh-CN" sz="2000" i="1">
                          <a:solidFill>
                            <a:schemeClr val="tx1"/>
                          </a:solidFill>
                          <a:latin typeface="Cambria Math" panose="02040503050406030204" charset="0"/>
                          <a:cs typeface="+mn-ea"/>
                        </a:rPr>
                        <m:t>  </m:t>
                      </m:r>
                      <m:r>
                        <a:rPr lang="en-US" altLang="zh-CN" sz="2000">
                          <a:solidFill>
                            <a:schemeClr val="tx1"/>
                          </a:solidFill>
                          <a:latin typeface="Cambria Math" panose="02040503050406030204" charset="0"/>
                          <a:cs typeface="+mn-ea"/>
                        </a:rPr>
                        <m:t>=</m:t>
                      </m:r>
                      <m:func>
                        <m:funcPr>
                          <m:ctrlPr>
                            <a:rPr lang="zh-CN" altLang="zh-CN" sz="2000" i="1">
                              <a:solidFill>
                                <a:schemeClr val="tx1"/>
                              </a:solidFill>
                              <a:latin typeface="Cambria Math" panose="02040503050406030204"/>
                              <a:cs typeface="+mn-ea"/>
                            </a:rPr>
                          </m:ctrlPr>
                        </m:funcPr>
                        <m:fName>
                          <m:r>
                            <m:rPr>
                              <m:sty m:val="p"/>
                            </m:rPr>
                            <a:rPr lang="en-US" altLang="zh-CN" sz="2000">
                              <a:solidFill>
                                <a:schemeClr val="tx1"/>
                              </a:solidFill>
                              <a:latin typeface="Cambria Math" panose="02040503050406030204" charset="0"/>
                              <a:cs typeface="+mn-ea"/>
                            </a:rPr>
                            <m:t>arg</m:t>
                          </m:r>
                        </m:fName>
                        <m:e>
                          <m:func>
                            <m:funcPr>
                              <m:ctrlPr>
                                <a:rPr lang="zh-CN" altLang="zh-CN" sz="2000" i="1">
                                  <a:solidFill>
                                    <a:schemeClr val="tx1"/>
                                  </a:solidFill>
                                  <a:latin typeface="Cambria Math" panose="02040503050406030204"/>
                                  <a:cs typeface="+mn-ea"/>
                                </a:rPr>
                              </m:ctrlPr>
                            </m:funcPr>
                            <m:fName>
                              <m:limLow>
                                <m:limLowPr>
                                  <m:ctrlPr>
                                    <a:rPr lang="zh-CN" altLang="zh-CN" sz="2000" i="1">
                                      <a:solidFill>
                                        <a:schemeClr val="tx1"/>
                                      </a:solidFill>
                                      <a:latin typeface="Cambria Math" panose="02040503050406030204"/>
                                      <a:cs typeface="+mn-ea"/>
                                    </a:rPr>
                                  </m:ctrlPr>
                                </m:limLowPr>
                                <m:e>
                                  <m:r>
                                    <m:rPr>
                                      <m:sty m:val="p"/>
                                    </m:rPr>
                                    <a:rPr lang="en-US" altLang="zh-CN" sz="2000">
                                      <a:solidFill>
                                        <a:schemeClr val="tx1"/>
                                      </a:solidFill>
                                      <a:latin typeface="Cambria Math" panose="02040503050406030204" charset="0"/>
                                      <a:cs typeface="+mn-ea"/>
                                    </a:rPr>
                                    <m:t>min</m:t>
                                  </m:r>
                                </m:e>
                                <m:lim>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r>
                                    <a:rPr lang="en-US" altLang="zh-CN" sz="2000" i="1">
                                      <a:solidFill>
                                        <a:schemeClr val="tx1"/>
                                      </a:solidFill>
                                      <a:latin typeface="Cambria Math" panose="02040503050406030204" charset="0"/>
                                      <a:cs typeface="+mn-ea"/>
                                    </a:rPr>
                                    <m:t>𝑀</m:t>
                                  </m:r>
                                </m:lim>
                              </m:limLow>
                            </m:fName>
                            <m:e>
                              <m:r>
                                <a:rPr lang="en-US" altLang="zh-CN" sz="2000" i="1">
                                  <a:solidFill>
                                    <a:schemeClr val="tx1"/>
                                  </a:solidFill>
                                  <a:latin typeface="Cambria Math" panose="02040503050406030204" charset="0"/>
                                  <a:cs typeface="+mn-ea"/>
                                </a:rPr>
                                <m:t>𝜆</m:t>
                              </m:r>
                              <m:sSubSup>
                                <m:sSubSupPr>
                                  <m:ctrlPr>
                                    <a:rPr lang="zh-CN" altLang="zh-CN" sz="2000" i="1">
                                      <a:solidFill>
                                        <a:schemeClr val="tx1"/>
                                      </a:solidFill>
                                      <a:latin typeface="Cambria Math" panose="02040503050406030204"/>
                                      <a:cs typeface="+mn-ea"/>
                                    </a:rPr>
                                  </m:ctrlPr>
                                </m:sSubSupPr>
                                <m:e>
                                  <m:r>
                                    <a:rPr lang="en-US" altLang="zh-CN" sz="2000" i="1">
                                      <a:solidFill>
                                        <a:schemeClr val="tx1"/>
                                      </a:solidFill>
                                      <a:latin typeface="Cambria Math" panose="02040503050406030204" charset="0"/>
                                      <a:cs typeface="+mn-ea"/>
                                    </a:rPr>
                                    <m:t> </m:t>
                                  </m:r>
                                  <m:d>
                                    <m:dPr>
                                      <m:begChr m:val="‖"/>
                                      <m:endChr m:val="‖"/>
                                      <m:ctrlPr>
                                        <a:rPr lang="zh-CN" altLang="zh-CN" sz="2000" i="1">
                                          <a:solidFill>
                                            <a:schemeClr val="tx1"/>
                                          </a:solidFill>
                                          <a:latin typeface="Cambria Math" panose="02040503050406030204"/>
                                          <a:cs typeface="+mn-ea"/>
                                        </a:rPr>
                                      </m:ctrlPr>
                                    </m:dPr>
                                    <m:e>
                                      <m:r>
                                        <a:rPr lang="en-US" altLang="zh-CN" sz="2000" i="1">
                                          <a:solidFill>
                                            <a:schemeClr val="tx1"/>
                                          </a:solidFill>
                                          <a:latin typeface="Cambria Math" panose="02040503050406030204" charset="0"/>
                                          <a:cs typeface="+mn-ea"/>
                                        </a:rPr>
                                        <m:t>𝑀</m:t>
                                      </m:r>
                                      <m:r>
                                        <a:rPr lang="en-US" altLang="zh-CN" sz="2000" i="1">
                                          <a:solidFill>
                                            <a:schemeClr val="tx1"/>
                                          </a:solidFill>
                                          <a:latin typeface="Cambria Math" panose="02040503050406030204" charset="0"/>
                                          <a:cs typeface="+mn-ea"/>
                                        </a:rPr>
                                        <m:t>−</m:t>
                                      </m:r>
                                      <m:sSup>
                                        <m:sSupPr>
                                          <m:ctrlPr>
                                            <a:rPr lang="zh-CN" altLang="zh-CN" sz="2000" i="1">
                                              <a:solidFill>
                                                <a:schemeClr val="tx1"/>
                                              </a:solidFill>
                                              <a:latin typeface="Cambria Math" panose="02040503050406030204"/>
                                              <a:cs typeface="+mn-ea"/>
                                            </a:rPr>
                                          </m:ctrlPr>
                                        </m:sSupPr>
                                        <m:e>
                                          <m:r>
                                            <a:rPr lang="en-US" altLang="zh-CN" sz="2000" i="1">
                                              <a:solidFill>
                                                <a:schemeClr val="tx1"/>
                                              </a:solidFill>
                                              <a:latin typeface="Cambria Math" panose="02040503050406030204" charset="0"/>
                                              <a:cs typeface="+mn-ea"/>
                                            </a:rPr>
                                            <m:t>𝑀</m:t>
                                          </m:r>
                                        </m:e>
                                        <m:sup>
                                          <m:r>
                                            <a:rPr lang="en-US" altLang="zh-CN" sz="2000" i="1">
                                              <a:solidFill>
                                                <a:schemeClr val="tx1"/>
                                              </a:solidFill>
                                              <a:latin typeface="Cambria Math" panose="02040503050406030204" charset="0"/>
                                              <a:cs typeface="+mn-ea"/>
                                            </a:rPr>
                                            <m:t>′</m:t>
                                          </m:r>
                                        </m:sup>
                                      </m:sSup>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
                                    <m:sSubPr>
                                      <m:ctrlPr>
                                        <a:rPr lang="zh-CN" altLang="zh-CN" sz="2000" i="1">
                                          <a:solidFill>
                                            <a:schemeClr val="tx1"/>
                                          </a:solidFill>
                                          <a:latin typeface="Cambria Math" panose="02040503050406030204"/>
                                          <a:cs typeface="+mn-ea"/>
                                        </a:rPr>
                                      </m:ctrlPr>
                                    </m:sSubPr>
                                    <m:e>
                                      <m:r>
                                        <a:rPr lang="en-US" altLang="zh-CN" sz="2000" i="1">
                                          <a:solidFill>
                                            <a:schemeClr val="tx1"/>
                                          </a:solidFill>
                                          <a:latin typeface="Cambria Math" panose="02040503050406030204" charset="0"/>
                                          <a:cs typeface="+mn-ea"/>
                                        </a:rPr>
                                        <m:t>𝜇</m:t>
                                      </m:r>
                                    </m:e>
                                    <m:sub>
                                      <m:r>
                                        <a:rPr lang="en-US" altLang="zh-CN" sz="2000" i="1">
                                          <a:solidFill>
                                            <a:schemeClr val="tx1"/>
                                          </a:solidFill>
                                          <a:latin typeface="Cambria Math" panose="02040503050406030204" charset="0"/>
                                          <a:cs typeface="+mn-ea"/>
                                        </a:rPr>
                                        <m:t>𝑖𝑗</m:t>
                                      </m:r>
                                    </m:sub>
                                  </m:sSub>
                                  <m:sSub>
                                    <m:sSubPr>
                                      <m:ctrlPr>
                                        <a:rPr lang="zh-CN" altLang="zh-CN" sz="2000" i="1">
                                          <a:solidFill>
                                            <a:schemeClr val="tx1"/>
                                          </a:solidFill>
                                          <a:latin typeface="Cambria Math" panose="02040503050406030204"/>
                                          <a:cs typeface="+mn-ea"/>
                                        </a:rPr>
                                      </m:ctrlPr>
                                    </m:sSubPr>
                                    <m:e>
                                      <m:d>
                                        <m:dPr>
                                          <m:begChr m:val="‖"/>
                                          <m:endChr m:val="‖"/>
                                          <m:ctrlPr>
                                            <a:rPr lang="zh-CN" altLang="zh-CN" sz="2000" i="1">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e>
                                      </m:d>
                                    </m:e>
                                    <m:sub>
                                      <m:r>
                                        <a:rPr lang="en-US" altLang="zh-CN" sz="2000" i="1">
                                          <a:solidFill>
                                            <a:schemeClr val="tx1"/>
                                          </a:solidFill>
                                          <a:latin typeface="Cambria Math" panose="02040503050406030204" charset="0"/>
                                          <a:cs typeface="+mn-ea"/>
                                        </a:rPr>
                                        <m:t>0</m:t>
                                      </m:r>
                                    </m:sub>
                                  </m:sSub>
                                </m:e>
                              </m:nary>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Sup>
                                    <m:sSubSupPr>
                                      <m:ctrlPr>
                                        <a:rPr lang="zh-CN" altLang="zh-CN" sz="2000" i="1">
                                          <a:solidFill>
                                            <a:schemeClr val="tx1"/>
                                          </a:solidFill>
                                          <a:latin typeface="Cambria Math" panose="02040503050406030204"/>
                                          <a:cs typeface="+mn-ea"/>
                                        </a:rPr>
                                      </m:ctrlPr>
                                    </m:sSubSupPr>
                                    <m:e>
                                      <m:d>
                                        <m:dPr>
                                          <m:begChr m:val="‖"/>
                                          <m:endChr m:val="‖"/>
                                          <m:ctrlPr>
                                            <a:rPr lang="zh-CN" altLang="zh-CN" sz="2000" i="1">
                                              <a:solidFill>
                                                <a:schemeClr val="tx1"/>
                                              </a:solidFill>
                                              <a:latin typeface="Cambria Math" panose="02040503050406030204"/>
                                              <a:cs typeface="+mn-ea"/>
                                            </a:rPr>
                                          </m:ctrlPr>
                                        </m:dPr>
                                        <m:e>
                                          <m:r>
                                            <a:rPr lang="en-US" altLang="zh-CN" sz="2000" b="1" i="1">
                                              <a:solidFill>
                                                <a:schemeClr val="tx1"/>
                                              </a:solidFill>
                                              <a:latin typeface="Cambria Math" panose="02040503050406030204" charset="0"/>
                                              <a:cs typeface="+mn-ea"/>
                                            </a:rPr>
                                            <m:t>𝑾</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𝑹</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𝑀</m:t>
                                          </m:r>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e>
                              </m:nary>
                            </m:e>
                          </m:func>
                        </m:e>
                      </m:func>
                      <m:r>
                        <a:rPr lang="en-US" altLang="zh-CN" sz="2000" i="1">
                          <a:latin typeface="Cambria Math" panose="02040503050406030204" charset="0"/>
                          <a:cs typeface="+mn-ea"/>
                        </a:rPr>
                        <m:t>  </m:t>
                      </m:r>
                    </m:oMath>
                  </m:oMathPara>
                </a14:m>
                <a:endParaRPr lang="en-US" altLang="zh-CN" sz="2000" i="1" dirty="0">
                  <a:latin typeface="+mn-ea"/>
                  <a:cs typeface="+mn-ea"/>
                </a:endParaRPr>
              </a:p>
              <a:p>
                <a:pPr lvl="1"/>
                <a:r>
                  <a:rPr lang="zh-CN" altLang="zh-CN" sz="2450" dirty="0">
                    <a:latin typeface="黑体" panose="02010609060101010101" pitchFamily="49" charset="-122"/>
                    <a:ea typeface="黑体" panose="02010609060101010101" pitchFamily="49" charset="-122"/>
                    <a:cs typeface="+mn-ea"/>
                  </a:rPr>
                  <a:t>第一项用于约束原始图像和加噪图像之间的差异，第二项则是关于系数矩阵</a:t>
                </a:r>
                <a14:m>
                  <m:oMath xmlns:m="http://schemas.openxmlformats.org/officeDocument/2006/math">
                    <m:sSub>
                      <m:sSubPr>
                        <m:ctrlPr>
                          <a:rPr lang="zh-CN" altLang="zh-CN" sz="2450" i="1">
                            <a:latin typeface="Cambria Math" panose="02040503050406030204"/>
                            <a:cs typeface="+mn-ea"/>
                          </a:rPr>
                        </m:ctrlPr>
                      </m:sSubPr>
                      <m:e>
                        <m:r>
                          <a:rPr lang="en-US" altLang="zh-CN" sz="2450" b="1" i="1">
                            <a:latin typeface="Cambria Math" panose="02040503050406030204" charset="0"/>
                            <a:cs typeface="+mn-ea"/>
                          </a:rPr>
                          <m:t>𝜶</m:t>
                        </m:r>
                      </m:e>
                      <m:sub>
                        <m:r>
                          <a:rPr lang="en-US" altLang="zh-CN" sz="2450" i="1">
                            <a:latin typeface="Cambria Math" panose="02040503050406030204" charset="0"/>
                            <a:cs typeface="+mn-ea"/>
                          </a:rPr>
                          <m:t>𝑖𝑗</m:t>
                        </m:r>
                      </m:sub>
                    </m:sSub>
                  </m:oMath>
                </a14:m>
                <a:r>
                  <a:rPr lang="zh-CN" altLang="zh-CN" sz="2450" dirty="0">
                    <a:latin typeface="黑体" panose="02010609060101010101" pitchFamily="49" charset="-122"/>
                    <a:ea typeface="黑体" panose="02010609060101010101" pitchFamily="49" charset="-122"/>
                    <a:cs typeface="+mn-ea"/>
                  </a:rPr>
                  <a:t>的稀疏性约束，第三项用于约束所有小图像块能被字典矩阵</a:t>
                </a:r>
                <a14:m>
                  <m:oMath xmlns:m="http://schemas.openxmlformats.org/officeDocument/2006/math">
                    <m:r>
                      <a:rPr lang="en-US" altLang="zh-CN" sz="2450" b="1" i="1">
                        <a:latin typeface="Cambria Math" panose="02040503050406030204" charset="0"/>
                        <a:cs typeface="+mn-ea"/>
                      </a:rPr>
                      <m:t>𝑾</m:t>
                    </m:r>
                  </m:oMath>
                </a14:m>
                <a:r>
                  <a:rPr lang="zh-CN" altLang="zh-CN" sz="2450" dirty="0">
                    <a:latin typeface="黑体" panose="02010609060101010101" pitchFamily="49" charset="-122"/>
                    <a:ea typeface="黑体" panose="02010609060101010101" pitchFamily="49" charset="-122"/>
                    <a:cs typeface="+mn-ea"/>
                  </a:rPr>
                  <a:t>和对应的系数矩阵</a:t>
                </a:r>
                <a14:m>
                  <m:oMath xmlns:m="http://schemas.openxmlformats.org/officeDocument/2006/math">
                    <m:sSub>
                      <m:sSubPr>
                        <m:ctrlPr>
                          <a:rPr lang="zh-CN" altLang="zh-CN" sz="2450" i="1">
                            <a:latin typeface="Cambria Math" panose="02040503050406030204"/>
                            <a:cs typeface="+mn-ea"/>
                          </a:rPr>
                        </m:ctrlPr>
                      </m:sSubPr>
                      <m:e>
                        <m:r>
                          <a:rPr lang="en-US" altLang="zh-CN" sz="2450" b="1" i="1">
                            <a:latin typeface="Cambria Math" panose="02040503050406030204" charset="0"/>
                            <a:cs typeface="+mn-ea"/>
                          </a:rPr>
                          <m:t>𝜶</m:t>
                        </m:r>
                      </m:e>
                      <m:sub>
                        <m:r>
                          <a:rPr lang="en-US" altLang="zh-CN" sz="2450" i="1">
                            <a:latin typeface="Cambria Math" panose="02040503050406030204" charset="0"/>
                            <a:cs typeface="+mn-ea"/>
                          </a:rPr>
                          <m:t>𝑖𝑗</m:t>
                        </m:r>
                      </m:sub>
                    </m:sSub>
                  </m:oMath>
                </a14:m>
                <a:r>
                  <a:rPr lang="zh-CN" altLang="zh-CN" sz="2450" dirty="0" smtClean="0">
                    <a:latin typeface="黑体" panose="02010609060101010101" pitchFamily="49" charset="-122"/>
                    <a:ea typeface="黑体" panose="02010609060101010101" pitchFamily="49" charset="-122"/>
                    <a:cs typeface="+mn-ea"/>
                  </a:rPr>
                  <a:t>近似表示</a:t>
                </a:r>
                <a:endParaRPr lang="en-US" altLang="zh-CN" sz="2450" dirty="0" smtClean="0">
                  <a:latin typeface="黑体" panose="02010609060101010101" pitchFamily="49" charset="-122"/>
                  <a:ea typeface="黑体" panose="02010609060101010101" pitchFamily="49" charset="-122"/>
                  <a:cs typeface="+mn-ea"/>
                </a:endParaRPr>
              </a:p>
              <a:p>
                <a:endParaRPr lang="en-US" altLang="zh-CN" sz="2400" dirty="0" smtClean="0">
                  <a:latin typeface="黑体" panose="02010609060101010101" pitchFamily="49" charset="-122"/>
                  <a:ea typeface="黑体" panose="02010609060101010101" pitchFamily="49" charset="-122"/>
                  <a:cs typeface="+mn-ea"/>
                </a:endParaRPr>
              </a:p>
              <a:p>
                <a:pPr lvl="1"/>
                <a:endParaRPr lang="en-US" altLang="zh-CN" sz="200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sym typeface="+mn-ea"/>
                  </a:rPr>
                  <a:t>图像去噪</a:t>
                </a:r>
                <a:endParaRPr lang="zh-CN" altLang="zh-CN" sz="2800" dirty="0">
                  <a:solidFill>
                    <a:schemeClr val="tx1"/>
                  </a:solidFill>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000" i="1" smtClean="0">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acc>
                                <m:accPr>
                                  <m:ctrlPr>
                                    <a:rPr lang="zh-CN" altLang="zh-CN" sz="2000" i="1">
                                      <a:solidFill>
                                        <a:schemeClr val="tx1"/>
                                      </a:solidFill>
                                      <a:latin typeface="Cambria Math" panose="02040503050406030204"/>
                                      <a:cs typeface="+mn-ea"/>
                                    </a:rPr>
                                  </m:ctrlPr>
                                </m:accPr>
                                <m:e>
                                  <m:r>
                                    <a:rPr lang="en-US" altLang="zh-CN" sz="2000" b="1" i="1">
                                      <a:solidFill>
                                        <a:schemeClr val="tx1"/>
                                      </a:solidFill>
                                      <a:latin typeface="Cambria Math" panose="02040503050406030204" charset="0"/>
                                      <a:cs typeface="+mn-ea"/>
                                    </a:rPr>
                                    <m:t>𝜶</m:t>
                                  </m:r>
                                </m:e>
                              </m:acc>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acc>
                            <m:accPr>
                              <m:ctrlPr>
                                <a:rPr lang="zh-CN" altLang="zh-CN" sz="2000" i="1">
                                  <a:solidFill>
                                    <a:schemeClr val="tx1"/>
                                  </a:solidFill>
                                  <a:latin typeface="Cambria Math" panose="02040503050406030204"/>
                                  <a:cs typeface="+mn-ea"/>
                                </a:rPr>
                              </m:ctrlPr>
                            </m:accPr>
                            <m:e>
                              <m:r>
                                <a:rPr lang="en-US" altLang="zh-CN" sz="2000" i="1">
                                  <a:solidFill>
                                    <a:schemeClr val="tx1"/>
                                  </a:solidFill>
                                  <a:latin typeface="Cambria Math" panose="02040503050406030204" charset="0"/>
                                  <a:cs typeface="+mn-ea"/>
                                </a:rPr>
                                <m:t>𝑀</m:t>
                              </m:r>
                            </m:e>
                          </m:acc>
                        </m:e>
                      </m:d>
                      <m:r>
                        <a:rPr lang="en-US" altLang="zh-CN" sz="2000" i="1">
                          <a:solidFill>
                            <a:schemeClr val="tx1"/>
                          </a:solidFill>
                          <a:latin typeface="Cambria Math" panose="02040503050406030204" charset="0"/>
                          <a:cs typeface="+mn-ea"/>
                        </a:rPr>
                        <m:t>  </m:t>
                      </m:r>
                      <m:r>
                        <a:rPr lang="en-US" altLang="zh-CN" sz="2000">
                          <a:solidFill>
                            <a:schemeClr val="tx1"/>
                          </a:solidFill>
                          <a:latin typeface="Cambria Math" panose="02040503050406030204" charset="0"/>
                          <a:cs typeface="+mn-ea"/>
                        </a:rPr>
                        <m:t>=</m:t>
                      </m:r>
                      <m:func>
                        <m:funcPr>
                          <m:ctrlPr>
                            <a:rPr lang="zh-CN" altLang="zh-CN" sz="2000" i="1">
                              <a:solidFill>
                                <a:schemeClr val="tx1"/>
                              </a:solidFill>
                              <a:latin typeface="Cambria Math" panose="02040503050406030204"/>
                              <a:cs typeface="+mn-ea"/>
                            </a:rPr>
                          </m:ctrlPr>
                        </m:funcPr>
                        <m:fName>
                          <m:r>
                            <m:rPr>
                              <m:sty m:val="p"/>
                            </m:rPr>
                            <a:rPr lang="en-US" altLang="zh-CN" sz="2000">
                              <a:solidFill>
                                <a:schemeClr val="tx1"/>
                              </a:solidFill>
                              <a:latin typeface="Cambria Math" panose="02040503050406030204" charset="0"/>
                              <a:cs typeface="+mn-ea"/>
                            </a:rPr>
                            <m:t>arg</m:t>
                          </m:r>
                        </m:fName>
                        <m:e>
                          <m:func>
                            <m:funcPr>
                              <m:ctrlPr>
                                <a:rPr lang="zh-CN" altLang="zh-CN" sz="2000" i="1">
                                  <a:solidFill>
                                    <a:schemeClr val="tx1"/>
                                  </a:solidFill>
                                  <a:latin typeface="Cambria Math" panose="02040503050406030204"/>
                                  <a:cs typeface="+mn-ea"/>
                                </a:rPr>
                              </m:ctrlPr>
                            </m:funcPr>
                            <m:fName>
                              <m:limLow>
                                <m:limLowPr>
                                  <m:ctrlPr>
                                    <a:rPr lang="zh-CN" altLang="zh-CN" sz="2000" i="1">
                                      <a:solidFill>
                                        <a:schemeClr val="tx1"/>
                                      </a:solidFill>
                                      <a:latin typeface="Cambria Math" panose="02040503050406030204"/>
                                      <a:cs typeface="+mn-ea"/>
                                    </a:rPr>
                                  </m:ctrlPr>
                                </m:limLowPr>
                                <m:e>
                                  <m:r>
                                    <m:rPr>
                                      <m:sty m:val="p"/>
                                    </m:rPr>
                                    <a:rPr lang="en-US" altLang="zh-CN" sz="2000">
                                      <a:solidFill>
                                        <a:schemeClr val="tx1"/>
                                      </a:solidFill>
                                      <a:latin typeface="Cambria Math" panose="02040503050406030204" charset="0"/>
                                      <a:cs typeface="+mn-ea"/>
                                    </a:rPr>
                                    <m:t>min</m:t>
                                  </m:r>
                                </m:e>
                                <m:lim>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r>
                                    <a:rPr lang="en-US" altLang="zh-CN" sz="2000" i="1">
                                      <a:solidFill>
                                        <a:schemeClr val="tx1"/>
                                      </a:solidFill>
                                      <a:latin typeface="Cambria Math" panose="02040503050406030204" charset="0"/>
                                      <a:cs typeface="+mn-ea"/>
                                    </a:rPr>
                                    <m:t>𝑀</m:t>
                                  </m:r>
                                </m:lim>
                              </m:limLow>
                            </m:fName>
                            <m:e>
                              <m:r>
                                <a:rPr lang="en-US" altLang="zh-CN" sz="2000" i="1">
                                  <a:solidFill>
                                    <a:schemeClr val="tx1"/>
                                  </a:solidFill>
                                  <a:latin typeface="Cambria Math" panose="02040503050406030204" charset="0"/>
                                  <a:cs typeface="+mn-ea"/>
                                </a:rPr>
                                <m:t>𝜆</m:t>
                              </m:r>
                              <m:sSubSup>
                                <m:sSubSupPr>
                                  <m:ctrlPr>
                                    <a:rPr lang="zh-CN" altLang="zh-CN" sz="2000" i="1">
                                      <a:solidFill>
                                        <a:schemeClr val="tx1"/>
                                      </a:solidFill>
                                      <a:latin typeface="Cambria Math" panose="02040503050406030204"/>
                                      <a:cs typeface="+mn-ea"/>
                                    </a:rPr>
                                  </m:ctrlPr>
                                </m:sSubSupPr>
                                <m:e>
                                  <m:r>
                                    <a:rPr lang="en-US" altLang="zh-CN" sz="2000" i="1">
                                      <a:solidFill>
                                        <a:schemeClr val="tx1"/>
                                      </a:solidFill>
                                      <a:latin typeface="Cambria Math" panose="02040503050406030204" charset="0"/>
                                      <a:cs typeface="+mn-ea"/>
                                    </a:rPr>
                                    <m:t> </m:t>
                                  </m:r>
                                  <m:d>
                                    <m:dPr>
                                      <m:begChr m:val="‖"/>
                                      <m:endChr m:val="‖"/>
                                      <m:ctrlPr>
                                        <a:rPr lang="zh-CN" altLang="zh-CN" sz="2000" i="1">
                                          <a:solidFill>
                                            <a:schemeClr val="tx1"/>
                                          </a:solidFill>
                                          <a:latin typeface="Cambria Math" panose="02040503050406030204"/>
                                          <a:cs typeface="+mn-ea"/>
                                        </a:rPr>
                                      </m:ctrlPr>
                                    </m:dPr>
                                    <m:e>
                                      <m:r>
                                        <a:rPr lang="en-US" altLang="zh-CN" sz="2000" i="1">
                                          <a:solidFill>
                                            <a:schemeClr val="tx1"/>
                                          </a:solidFill>
                                          <a:latin typeface="Cambria Math" panose="02040503050406030204" charset="0"/>
                                          <a:cs typeface="+mn-ea"/>
                                        </a:rPr>
                                        <m:t>𝑀</m:t>
                                      </m:r>
                                      <m:r>
                                        <a:rPr lang="en-US" altLang="zh-CN" sz="2000" i="1">
                                          <a:solidFill>
                                            <a:schemeClr val="tx1"/>
                                          </a:solidFill>
                                          <a:latin typeface="Cambria Math" panose="02040503050406030204" charset="0"/>
                                          <a:cs typeface="+mn-ea"/>
                                        </a:rPr>
                                        <m:t>−</m:t>
                                      </m:r>
                                      <m:sSup>
                                        <m:sSupPr>
                                          <m:ctrlPr>
                                            <a:rPr lang="zh-CN" altLang="zh-CN" sz="2000" i="1">
                                              <a:solidFill>
                                                <a:schemeClr val="tx1"/>
                                              </a:solidFill>
                                              <a:latin typeface="Cambria Math" panose="02040503050406030204"/>
                                              <a:cs typeface="+mn-ea"/>
                                            </a:rPr>
                                          </m:ctrlPr>
                                        </m:sSupPr>
                                        <m:e>
                                          <m:r>
                                            <a:rPr lang="en-US" altLang="zh-CN" sz="2000" i="1">
                                              <a:solidFill>
                                                <a:schemeClr val="tx1"/>
                                              </a:solidFill>
                                              <a:latin typeface="Cambria Math" panose="02040503050406030204" charset="0"/>
                                              <a:cs typeface="+mn-ea"/>
                                            </a:rPr>
                                            <m:t>𝑀</m:t>
                                          </m:r>
                                        </m:e>
                                        <m:sup>
                                          <m:r>
                                            <a:rPr lang="en-US" altLang="zh-CN" sz="2000" i="1">
                                              <a:solidFill>
                                                <a:schemeClr val="tx1"/>
                                              </a:solidFill>
                                              <a:latin typeface="Cambria Math" panose="02040503050406030204" charset="0"/>
                                              <a:cs typeface="+mn-ea"/>
                                            </a:rPr>
                                            <m:t>′</m:t>
                                          </m:r>
                                        </m:sup>
                                      </m:sSup>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
                                    <m:sSubPr>
                                      <m:ctrlPr>
                                        <a:rPr lang="zh-CN" altLang="zh-CN" sz="2000" i="1">
                                          <a:solidFill>
                                            <a:schemeClr val="tx1"/>
                                          </a:solidFill>
                                          <a:latin typeface="Cambria Math" panose="02040503050406030204"/>
                                          <a:cs typeface="+mn-ea"/>
                                        </a:rPr>
                                      </m:ctrlPr>
                                    </m:sSubPr>
                                    <m:e>
                                      <m:r>
                                        <a:rPr lang="en-US" altLang="zh-CN" sz="2000" i="1">
                                          <a:solidFill>
                                            <a:schemeClr val="tx1"/>
                                          </a:solidFill>
                                          <a:latin typeface="Cambria Math" panose="02040503050406030204" charset="0"/>
                                          <a:cs typeface="+mn-ea"/>
                                        </a:rPr>
                                        <m:t>𝜇</m:t>
                                      </m:r>
                                    </m:e>
                                    <m:sub>
                                      <m:r>
                                        <a:rPr lang="en-US" altLang="zh-CN" sz="2000" i="1">
                                          <a:solidFill>
                                            <a:schemeClr val="tx1"/>
                                          </a:solidFill>
                                          <a:latin typeface="Cambria Math" panose="02040503050406030204" charset="0"/>
                                          <a:cs typeface="+mn-ea"/>
                                        </a:rPr>
                                        <m:t>𝑖𝑗</m:t>
                                      </m:r>
                                    </m:sub>
                                  </m:sSub>
                                  <m:sSub>
                                    <m:sSubPr>
                                      <m:ctrlPr>
                                        <a:rPr lang="zh-CN" altLang="zh-CN" sz="2000" i="1">
                                          <a:solidFill>
                                            <a:schemeClr val="tx1"/>
                                          </a:solidFill>
                                          <a:latin typeface="Cambria Math" panose="02040503050406030204"/>
                                          <a:cs typeface="+mn-ea"/>
                                        </a:rPr>
                                      </m:ctrlPr>
                                    </m:sSubPr>
                                    <m:e>
                                      <m:d>
                                        <m:dPr>
                                          <m:begChr m:val="‖"/>
                                          <m:endChr m:val="‖"/>
                                          <m:ctrlPr>
                                            <a:rPr lang="zh-CN" altLang="zh-CN" sz="2000" i="1">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e>
                                      </m:d>
                                    </m:e>
                                    <m:sub>
                                      <m:r>
                                        <a:rPr lang="en-US" altLang="zh-CN" sz="2000" i="1">
                                          <a:solidFill>
                                            <a:schemeClr val="tx1"/>
                                          </a:solidFill>
                                          <a:latin typeface="Cambria Math" panose="02040503050406030204" charset="0"/>
                                          <a:cs typeface="+mn-ea"/>
                                        </a:rPr>
                                        <m:t>0</m:t>
                                      </m:r>
                                    </m:sub>
                                  </m:sSub>
                                </m:e>
                              </m:nary>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Sup>
                                    <m:sSubSupPr>
                                      <m:ctrlPr>
                                        <a:rPr lang="zh-CN" altLang="zh-CN" sz="2000" i="1">
                                          <a:solidFill>
                                            <a:schemeClr val="tx1"/>
                                          </a:solidFill>
                                          <a:latin typeface="Cambria Math" panose="02040503050406030204"/>
                                          <a:cs typeface="+mn-ea"/>
                                        </a:rPr>
                                      </m:ctrlPr>
                                    </m:sSubSupPr>
                                    <m:e>
                                      <m:d>
                                        <m:dPr>
                                          <m:begChr m:val="‖"/>
                                          <m:endChr m:val="‖"/>
                                          <m:ctrlPr>
                                            <a:rPr lang="zh-CN" altLang="zh-CN" sz="2000" i="1">
                                              <a:solidFill>
                                                <a:schemeClr val="tx1"/>
                                              </a:solidFill>
                                              <a:latin typeface="Cambria Math" panose="02040503050406030204"/>
                                              <a:cs typeface="+mn-ea"/>
                                            </a:rPr>
                                          </m:ctrlPr>
                                        </m:dPr>
                                        <m:e>
                                          <m:r>
                                            <a:rPr lang="en-US" altLang="zh-CN" sz="2000" b="1" i="1">
                                              <a:solidFill>
                                                <a:schemeClr val="tx1"/>
                                              </a:solidFill>
                                              <a:latin typeface="Cambria Math" panose="02040503050406030204" charset="0"/>
                                              <a:cs typeface="+mn-ea"/>
                                            </a:rPr>
                                            <m:t>𝑾</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𝑹</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𝑀</m:t>
                                          </m:r>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e>
                              </m:nary>
                            </m:e>
                          </m:func>
                        </m:e>
                      </m:func>
                      <m:r>
                        <a:rPr lang="en-US" altLang="zh-CN" sz="2000" i="1">
                          <a:latin typeface="Cambria Math" panose="02040503050406030204" charset="0"/>
                          <a:cs typeface="+mn-ea"/>
                        </a:rPr>
                        <m:t>  </m:t>
                      </m:r>
                    </m:oMath>
                  </m:oMathPara>
                </a14:m>
                <a:endParaRPr lang="en-US" altLang="zh-CN" sz="2000" i="1" dirty="0">
                  <a:latin typeface="+mn-ea"/>
                  <a:cs typeface="+mn-ea"/>
                </a:endParaRPr>
              </a:p>
              <a:p>
                <a:pPr lvl="1"/>
                <a:r>
                  <a:rPr lang="zh-CN" altLang="zh-CN" sz="2450" dirty="0" smtClean="0">
                    <a:latin typeface="黑体" panose="02010609060101010101" pitchFamily="49" charset="-122"/>
                    <a:ea typeface="黑体" panose="02010609060101010101" pitchFamily="49" charset="-122"/>
                    <a:cs typeface="+mn-ea"/>
                  </a:rPr>
                  <a:t>图像</a:t>
                </a:r>
                <a:r>
                  <a:rPr lang="zh-CN" altLang="zh-CN" sz="2450" dirty="0">
                    <a:latin typeface="黑体" panose="02010609060101010101" pitchFamily="49" charset="-122"/>
                    <a:ea typeface="黑体" panose="02010609060101010101" pitchFamily="49" charset="-122"/>
                    <a:cs typeface="+mn-ea"/>
                  </a:rPr>
                  <a:t>降噪具体实现过程如下</a:t>
                </a:r>
                <a:r>
                  <a:rPr lang="zh-CN" altLang="zh-CN" sz="2450" dirty="0" smtClean="0">
                    <a:latin typeface="黑体" panose="02010609060101010101" pitchFamily="49" charset="-122"/>
                    <a:ea typeface="黑体" panose="02010609060101010101" pitchFamily="49" charset="-122"/>
                    <a:cs typeface="+mn-ea"/>
                  </a:rPr>
                  <a:t>：</a:t>
                </a:r>
                <a:endParaRPr lang="en-US" altLang="zh-CN" sz="2450" dirty="0" smtClean="0">
                  <a:latin typeface="黑体" panose="02010609060101010101" pitchFamily="49" charset="-122"/>
                  <a:ea typeface="黑体" panose="02010609060101010101" pitchFamily="49" charset="-122"/>
                  <a:cs typeface="+mn-ea"/>
                </a:endParaRPr>
              </a:p>
              <a:p>
                <a:pPr lvl="2"/>
                <a:r>
                  <a:rPr lang="zh-CN" altLang="zh-CN" sz="2055" dirty="0">
                    <a:latin typeface="黑体" panose="02010609060101010101" pitchFamily="49" charset="-122"/>
                    <a:ea typeface="黑体" panose="02010609060101010101" pitchFamily="49" charset="-122"/>
                    <a:cs typeface="+mn-ea"/>
                  </a:rPr>
                  <a:t>初始化：初始化字典矩阵</a:t>
                </a:r>
                <a14:m>
                  <m:oMath xmlns:m="http://schemas.openxmlformats.org/officeDocument/2006/math">
                    <m:r>
                      <a:rPr lang="en-US" altLang="zh-CN" sz="2055">
                        <a:latin typeface="Cambria Math" panose="02040503050406030204" charset="0"/>
                        <a:cs typeface="+mn-ea"/>
                      </a:rPr>
                      <m:t>𝑾</m:t>
                    </m:r>
                  </m:oMath>
                </a14:m>
                <a:r>
                  <a:rPr lang="zh-CN" altLang="zh-CN" sz="2055" dirty="0">
                    <a:latin typeface="黑体" panose="02010609060101010101" pitchFamily="49" charset="-122"/>
                    <a:ea typeface="黑体" panose="02010609060101010101" pitchFamily="49" charset="-122"/>
                    <a:cs typeface="+mn-ea"/>
                  </a:rPr>
                  <a:t>，并假设</a:t>
                </a:r>
                <a14:m>
                  <m:oMath xmlns:m="http://schemas.openxmlformats.org/officeDocument/2006/math">
                    <m:r>
                      <a:rPr lang="en-US" altLang="zh-CN" sz="2055">
                        <a:latin typeface="Cambria Math" panose="02040503050406030204" charset="0"/>
                        <a:cs typeface="+mn-ea"/>
                      </a:rPr>
                      <m:t>𝑀</m:t>
                    </m:r>
                    <m:r>
                      <a:rPr lang="en-US" altLang="zh-CN" sz="2055">
                        <a:latin typeface="Cambria Math" panose="02040503050406030204" charset="0"/>
                        <a:cs typeface="+mn-ea"/>
                      </a:rPr>
                      <m:t>=</m:t>
                    </m:r>
                    <m:sSup>
                      <m:sSupPr>
                        <m:ctrlPr>
                          <a:rPr lang="zh-CN" altLang="zh-CN" sz="2055" i="1">
                            <a:latin typeface="Cambria Math" panose="02040503050406030204"/>
                            <a:cs typeface="+mn-ea"/>
                          </a:rPr>
                        </m:ctrlPr>
                      </m:sSupPr>
                      <m:e>
                        <m:r>
                          <a:rPr lang="en-US" altLang="zh-CN" sz="2055">
                            <a:latin typeface="Cambria Math" panose="02040503050406030204" charset="0"/>
                            <a:cs typeface="+mn-ea"/>
                          </a:rPr>
                          <m:t>𝑀</m:t>
                        </m:r>
                      </m:e>
                      <m:sup>
                        <m:r>
                          <a:rPr lang="en-US" altLang="zh-CN" sz="2055">
                            <a:latin typeface="Cambria Math" panose="02040503050406030204" charset="0"/>
                            <a:cs typeface="+mn-ea"/>
                          </a:rPr>
                          <m:t>′</m:t>
                        </m:r>
                      </m:sup>
                    </m:sSup>
                  </m:oMath>
                </a14:m>
                <a:endParaRPr lang="en-US" altLang="zh-CN" sz="2055" dirty="0" smtClean="0">
                  <a:latin typeface="黑体" panose="02010609060101010101" pitchFamily="49" charset="-122"/>
                  <a:ea typeface="黑体" panose="02010609060101010101" pitchFamily="49" charset="-122"/>
                  <a:cs typeface="+mn-ea"/>
                </a:endParaRPr>
              </a:p>
              <a:p>
                <a:pPr lvl="2"/>
                <a:r>
                  <a:rPr lang="zh-CN" altLang="zh-CN" sz="2055" dirty="0">
                    <a:latin typeface="黑体" panose="02010609060101010101" pitchFamily="49" charset="-122"/>
                    <a:ea typeface="黑体" panose="02010609060101010101" pitchFamily="49" charset="-122"/>
                    <a:cs typeface="+mn-ea"/>
                  </a:rPr>
                  <a:t>字典学习：采用</a:t>
                </a:r>
                <a:r>
                  <a:rPr lang="en-US" altLang="zh-CN" sz="2055" dirty="0">
                    <a:latin typeface="黑体" panose="02010609060101010101" pitchFamily="49" charset="-122"/>
                    <a:ea typeface="黑体" panose="02010609060101010101" pitchFamily="49" charset="-122"/>
                    <a:cs typeface="+mn-ea"/>
                  </a:rPr>
                  <a:t>K-SVD</a:t>
                </a:r>
                <a:r>
                  <a:rPr lang="zh-CN" altLang="zh-CN" sz="2055" dirty="0">
                    <a:latin typeface="黑体" panose="02010609060101010101" pitchFamily="49" charset="-122"/>
                    <a:ea typeface="黑体" panose="02010609060101010101" pitchFamily="49" charset="-122"/>
                    <a:cs typeface="+mn-ea"/>
                  </a:rPr>
                  <a:t>算法对进行</a:t>
                </a:r>
                <a14:m>
                  <m:oMath xmlns:m="http://schemas.openxmlformats.org/officeDocument/2006/math">
                    <m:r>
                      <a:rPr lang="en-US" altLang="zh-CN" sz="2055">
                        <a:latin typeface="Cambria Math" panose="02040503050406030204" charset="0"/>
                        <a:cs typeface="+mn-ea"/>
                      </a:rPr>
                      <m:t>𝑾</m:t>
                    </m:r>
                  </m:oMath>
                </a14:m>
                <a:r>
                  <a:rPr lang="zh-CN" altLang="zh-CN" sz="2055" dirty="0">
                    <a:latin typeface="黑体" panose="02010609060101010101" pitchFamily="49" charset="-122"/>
                    <a:ea typeface="黑体" panose="02010609060101010101" pitchFamily="49" charset="-122"/>
                    <a:cs typeface="+mn-ea"/>
                  </a:rPr>
                  <a:t>更新，若现已将</a:t>
                </a:r>
                <a14:m>
                  <m:oMath xmlns:m="http://schemas.openxmlformats.org/officeDocument/2006/math">
                    <m:r>
                      <a:rPr lang="en-US" altLang="zh-CN" sz="2055">
                        <a:latin typeface="Cambria Math" panose="02040503050406030204" charset="0"/>
                        <a:cs typeface="+mn-ea"/>
                      </a:rPr>
                      <m:t>𝑀</m:t>
                    </m:r>
                  </m:oMath>
                </a14:m>
                <a:r>
                  <a:rPr lang="zh-CN" altLang="zh-CN" sz="2055" dirty="0">
                    <a:latin typeface="黑体" panose="02010609060101010101" pitchFamily="49" charset="-122"/>
                    <a:ea typeface="黑体" panose="02010609060101010101" pitchFamily="49" charset="-122"/>
                    <a:cs typeface="+mn-ea"/>
                  </a:rPr>
                  <a:t>划分为了若干个小图像块</a:t>
                </a:r>
                <a14:m>
                  <m:oMath xmlns:m="http://schemas.openxmlformats.org/officeDocument/2006/math">
                    <m:sSub>
                      <m:sSubPr>
                        <m:ctrlPr>
                          <a:rPr lang="zh-CN" altLang="zh-CN" sz="2055" i="1">
                            <a:latin typeface="Cambria Math" panose="02040503050406030204"/>
                            <a:cs typeface="+mn-ea"/>
                          </a:rPr>
                        </m:ctrlPr>
                      </m:sSubPr>
                      <m:e>
                        <m:r>
                          <a:rPr lang="en-US" altLang="zh-CN" sz="2055">
                            <a:latin typeface="Cambria Math" panose="02040503050406030204" charset="0"/>
                            <a:cs typeface="+mn-ea"/>
                          </a:rPr>
                          <m:t>𝑚</m:t>
                        </m:r>
                      </m:e>
                      <m:sub>
                        <m:r>
                          <a:rPr lang="en-US" altLang="zh-CN" sz="2055">
                            <a:latin typeface="Cambria Math" panose="02040503050406030204" charset="0"/>
                            <a:cs typeface="+mn-ea"/>
                          </a:rPr>
                          <m:t>𝑖𝑗</m:t>
                        </m:r>
                      </m:sub>
                    </m:sSub>
                  </m:oMath>
                </a14:m>
                <a:r>
                  <a:rPr lang="zh-CN" altLang="zh-CN" sz="2055" dirty="0">
                    <a:latin typeface="黑体" panose="02010609060101010101" pitchFamily="49" charset="-122"/>
                    <a:ea typeface="黑体" panose="02010609060101010101" pitchFamily="49" charset="-122"/>
                    <a:cs typeface="+mn-ea"/>
                  </a:rPr>
                  <a:t>，则可根据当前的字典矩阵</a:t>
                </a:r>
                <a14:m>
                  <m:oMath xmlns:m="http://schemas.openxmlformats.org/officeDocument/2006/math">
                    <m:r>
                      <a:rPr lang="en-US" altLang="zh-CN" sz="2055">
                        <a:latin typeface="Cambria Math" panose="02040503050406030204" charset="0"/>
                        <a:cs typeface="+mn-ea"/>
                      </a:rPr>
                      <m:t>𝑾</m:t>
                    </m:r>
                  </m:oMath>
                </a14:m>
                <a:r>
                  <a:rPr lang="zh-CN" altLang="zh-CN" sz="2055" dirty="0">
                    <a:latin typeface="黑体" panose="02010609060101010101" pitchFamily="49" charset="-122"/>
                    <a:ea typeface="黑体" panose="02010609060101010101" pitchFamily="49" charset="-122"/>
                    <a:cs typeface="+mn-ea"/>
                  </a:rPr>
                  <a:t>和</a:t>
                </a:r>
                <a14:m>
                  <m:oMath xmlns:m="http://schemas.openxmlformats.org/officeDocument/2006/math">
                    <m:sSub>
                      <m:sSubPr>
                        <m:ctrlPr>
                          <a:rPr lang="zh-CN" altLang="zh-CN" sz="2055" i="1">
                            <a:latin typeface="Cambria Math" panose="02040503050406030204"/>
                            <a:cs typeface="+mn-ea"/>
                          </a:rPr>
                        </m:ctrlPr>
                      </m:sSubPr>
                      <m:e>
                        <m:r>
                          <a:rPr lang="en-US" altLang="zh-CN" sz="2055">
                            <a:latin typeface="Cambria Math" panose="02040503050406030204" charset="0"/>
                            <a:cs typeface="+mn-ea"/>
                          </a:rPr>
                          <m:t>𝑚</m:t>
                        </m:r>
                      </m:e>
                      <m:sub>
                        <m:r>
                          <a:rPr lang="en-US" altLang="zh-CN" sz="2055">
                            <a:latin typeface="Cambria Math" panose="02040503050406030204" charset="0"/>
                            <a:cs typeface="+mn-ea"/>
                          </a:rPr>
                          <m:t>𝑖𝑗</m:t>
                        </m:r>
                      </m:sub>
                    </m:sSub>
                  </m:oMath>
                </a14:m>
                <a:r>
                  <a:rPr lang="zh-CN" altLang="zh-CN" sz="2055" dirty="0">
                    <a:latin typeface="黑体" panose="02010609060101010101" pitchFamily="49" charset="-122"/>
                    <a:ea typeface="黑体" panose="02010609060101010101" pitchFamily="49" charset="-122"/>
                    <a:cs typeface="+mn-ea"/>
                  </a:rPr>
                  <a:t>使用正交匹配追踪算法求得稀疏系数矩阵</a:t>
                </a:r>
                <a14:m>
                  <m:oMath xmlns:m="http://schemas.openxmlformats.org/officeDocument/2006/math">
                    <m:sSub>
                      <m:sSubPr>
                        <m:ctrlPr>
                          <a:rPr lang="zh-CN" altLang="zh-CN" sz="2055" i="1">
                            <a:latin typeface="Cambria Math" panose="02040503050406030204"/>
                            <a:cs typeface="+mn-ea"/>
                          </a:rPr>
                        </m:ctrlPr>
                      </m:sSubPr>
                      <m:e>
                        <m:r>
                          <a:rPr lang="en-US" altLang="zh-CN" sz="2055">
                            <a:latin typeface="Cambria Math" panose="02040503050406030204" charset="0"/>
                            <a:cs typeface="+mn-ea"/>
                          </a:rPr>
                          <m:t>𝜶</m:t>
                        </m:r>
                      </m:e>
                      <m:sub>
                        <m:r>
                          <a:rPr lang="en-US" altLang="zh-CN" sz="2055">
                            <a:latin typeface="Cambria Math" panose="02040503050406030204" charset="0"/>
                            <a:cs typeface="+mn-ea"/>
                          </a:rPr>
                          <m:t>𝑖𝑗</m:t>
                        </m:r>
                      </m:sub>
                    </m:sSub>
                  </m:oMath>
                </a14:m>
                <a:r>
                  <a:rPr lang="zh-CN" altLang="zh-CN" sz="2055" dirty="0">
                    <a:latin typeface="黑体" panose="02010609060101010101" pitchFamily="49" charset="-122"/>
                    <a:ea typeface="黑体" panose="02010609060101010101" pitchFamily="49" charset="-122"/>
                    <a:cs typeface="+mn-ea"/>
                  </a:rPr>
                  <a:t>，接下来通过当前的稀疏系数矩阵</a:t>
                </a:r>
                <a14:m>
                  <m:oMath xmlns:m="http://schemas.openxmlformats.org/officeDocument/2006/math">
                    <m:sSub>
                      <m:sSubPr>
                        <m:ctrlPr>
                          <a:rPr lang="zh-CN" altLang="zh-CN" sz="2055" i="1">
                            <a:latin typeface="Cambria Math" panose="02040503050406030204"/>
                            <a:cs typeface="+mn-ea"/>
                          </a:rPr>
                        </m:ctrlPr>
                      </m:sSubPr>
                      <m:e>
                        <m:r>
                          <a:rPr lang="en-US" altLang="zh-CN" sz="2055">
                            <a:latin typeface="Cambria Math" panose="02040503050406030204" charset="0"/>
                            <a:cs typeface="+mn-ea"/>
                          </a:rPr>
                          <m:t>𝜶</m:t>
                        </m:r>
                      </m:e>
                      <m:sub>
                        <m:r>
                          <a:rPr lang="en-US" altLang="zh-CN" sz="2055">
                            <a:latin typeface="Cambria Math" panose="02040503050406030204" charset="0"/>
                            <a:cs typeface="+mn-ea"/>
                          </a:rPr>
                          <m:t>𝑖𝑗</m:t>
                        </m:r>
                      </m:sub>
                    </m:sSub>
                  </m:oMath>
                </a14:m>
                <a:r>
                  <a:rPr lang="zh-CN" altLang="zh-CN" sz="2055" dirty="0">
                    <a:latin typeface="黑体" panose="02010609060101010101" pitchFamily="49" charset="-122"/>
                    <a:ea typeface="黑体" panose="02010609060101010101" pitchFamily="49" charset="-122"/>
                    <a:cs typeface="+mn-ea"/>
                  </a:rPr>
                  <a:t>对字典</a:t>
                </a:r>
                <a14:m>
                  <m:oMath xmlns:m="http://schemas.openxmlformats.org/officeDocument/2006/math">
                    <m:r>
                      <a:rPr lang="en-US" altLang="zh-CN" sz="2055">
                        <a:latin typeface="Cambria Math" panose="02040503050406030204" charset="0"/>
                        <a:cs typeface="+mn-ea"/>
                      </a:rPr>
                      <m:t>𝑾</m:t>
                    </m:r>
                  </m:oMath>
                </a14:m>
                <a:r>
                  <a:rPr lang="zh-CN" altLang="zh-CN" sz="2055" dirty="0">
                    <a:latin typeface="黑体" panose="02010609060101010101" pitchFamily="49" charset="-122"/>
                    <a:ea typeface="黑体" panose="02010609060101010101" pitchFamily="49" charset="-122"/>
                    <a:cs typeface="+mn-ea"/>
                  </a:rPr>
                  <a:t>的原子进行更新，字典原子更新是每次更新一列原子，对每列原子单独进行更新时保持别的原子</a:t>
                </a:r>
                <a:r>
                  <a:rPr lang="zh-CN" altLang="zh-CN" sz="2055" dirty="0" smtClean="0">
                    <a:latin typeface="黑体" panose="02010609060101010101" pitchFamily="49" charset="-122"/>
                    <a:ea typeface="黑体" panose="02010609060101010101" pitchFamily="49" charset="-122"/>
                    <a:cs typeface="+mn-ea"/>
                  </a:rPr>
                  <a:t>不变</a:t>
                </a:r>
                <a:endParaRPr lang="en-US" altLang="zh-CN" sz="2055" dirty="0" smtClean="0">
                  <a:latin typeface="黑体" panose="02010609060101010101" pitchFamily="49" charset="-122"/>
                  <a:ea typeface="黑体" panose="02010609060101010101" pitchFamily="49" charset="-122"/>
                  <a:cs typeface="+mn-ea"/>
                </a:endParaRPr>
              </a:p>
              <a:p>
                <a:pPr lvl="2"/>
                <a:endParaRPr lang="en-US" altLang="zh-CN" sz="2055" dirty="0" smtClean="0">
                  <a:latin typeface="黑体" panose="02010609060101010101" pitchFamily="49" charset="-122"/>
                  <a:ea typeface="黑体" panose="02010609060101010101" pitchFamily="49" charset="-122"/>
                  <a:cs typeface="+mn-ea"/>
                </a:endParaRPr>
              </a:p>
              <a:p>
                <a:pPr lvl="2"/>
                <a:endParaRPr lang="en-US" altLang="zh-CN" sz="171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smtClean="0">
                    <a:latin typeface="黑体" panose="02010609060101010101" pitchFamily="49" charset="-122"/>
                    <a:ea typeface="黑体" panose="02010609060101010101" pitchFamily="49" charset="-122"/>
                    <a:cs typeface="+mn-ea"/>
                    <a:sym typeface="+mn-ea"/>
                  </a:rPr>
                  <a:t>图像去噪</a:t>
                </a:r>
                <a:endParaRPr lang="zh-CN" altLang="zh-CN" sz="2800" dirty="0" smtClean="0">
                  <a:solidFill>
                    <a:schemeClr val="tx1"/>
                  </a:solidFill>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000" i="1" smtClean="0">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acc>
                                <m:accPr>
                                  <m:ctrlPr>
                                    <a:rPr lang="zh-CN" altLang="zh-CN" sz="2000" i="1">
                                      <a:solidFill>
                                        <a:schemeClr val="tx1"/>
                                      </a:solidFill>
                                      <a:latin typeface="Cambria Math" panose="02040503050406030204"/>
                                      <a:cs typeface="+mn-ea"/>
                                    </a:rPr>
                                  </m:ctrlPr>
                                </m:accPr>
                                <m:e>
                                  <m:r>
                                    <a:rPr lang="en-US" altLang="zh-CN" sz="2000" b="1" i="1">
                                      <a:solidFill>
                                        <a:schemeClr val="tx1"/>
                                      </a:solidFill>
                                      <a:latin typeface="Cambria Math" panose="02040503050406030204" charset="0"/>
                                      <a:cs typeface="+mn-ea"/>
                                    </a:rPr>
                                    <m:t>𝜶</m:t>
                                  </m:r>
                                </m:e>
                              </m:acc>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acc>
                            <m:accPr>
                              <m:ctrlPr>
                                <a:rPr lang="zh-CN" altLang="zh-CN" sz="2000" i="1">
                                  <a:solidFill>
                                    <a:schemeClr val="tx1"/>
                                  </a:solidFill>
                                  <a:latin typeface="Cambria Math" panose="02040503050406030204"/>
                                  <a:cs typeface="+mn-ea"/>
                                </a:rPr>
                              </m:ctrlPr>
                            </m:accPr>
                            <m:e>
                              <m:r>
                                <a:rPr lang="en-US" altLang="zh-CN" sz="2000" i="1">
                                  <a:solidFill>
                                    <a:schemeClr val="tx1"/>
                                  </a:solidFill>
                                  <a:latin typeface="Cambria Math" panose="02040503050406030204" charset="0"/>
                                  <a:cs typeface="+mn-ea"/>
                                </a:rPr>
                                <m:t>𝑀</m:t>
                              </m:r>
                            </m:e>
                          </m:acc>
                        </m:e>
                      </m:d>
                      <m:r>
                        <a:rPr lang="en-US" altLang="zh-CN" sz="2000" i="1">
                          <a:solidFill>
                            <a:schemeClr val="tx1"/>
                          </a:solidFill>
                          <a:latin typeface="Cambria Math" panose="02040503050406030204" charset="0"/>
                          <a:cs typeface="+mn-ea"/>
                        </a:rPr>
                        <m:t>  </m:t>
                      </m:r>
                      <m:r>
                        <a:rPr lang="en-US" altLang="zh-CN" sz="2000">
                          <a:solidFill>
                            <a:schemeClr val="tx1"/>
                          </a:solidFill>
                          <a:latin typeface="Cambria Math" panose="02040503050406030204" charset="0"/>
                          <a:cs typeface="+mn-ea"/>
                        </a:rPr>
                        <m:t>=</m:t>
                      </m:r>
                      <m:func>
                        <m:funcPr>
                          <m:ctrlPr>
                            <a:rPr lang="zh-CN" altLang="zh-CN" sz="2000" i="1">
                              <a:solidFill>
                                <a:schemeClr val="tx1"/>
                              </a:solidFill>
                              <a:latin typeface="Cambria Math" panose="02040503050406030204"/>
                              <a:cs typeface="+mn-ea"/>
                            </a:rPr>
                          </m:ctrlPr>
                        </m:funcPr>
                        <m:fName>
                          <m:r>
                            <m:rPr>
                              <m:sty m:val="p"/>
                            </m:rPr>
                            <a:rPr lang="en-US" altLang="zh-CN" sz="2000">
                              <a:solidFill>
                                <a:schemeClr val="tx1"/>
                              </a:solidFill>
                              <a:latin typeface="Cambria Math" panose="02040503050406030204" charset="0"/>
                              <a:cs typeface="+mn-ea"/>
                            </a:rPr>
                            <m:t>arg</m:t>
                          </m:r>
                        </m:fName>
                        <m:e>
                          <m:func>
                            <m:funcPr>
                              <m:ctrlPr>
                                <a:rPr lang="zh-CN" altLang="zh-CN" sz="2000" i="1">
                                  <a:solidFill>
                                    <a:schemeClr val="tx1"/>
                                  </a:solidFill>
                                  <a:latin typeface="Cambria Math" panose="02040503050406030204"/>
                                  <a:cs typeface="+mn-ea"/>
                                </a:rPr>
                              </m:ctrlPr>
                            </m:funcPr>
                            <m:fName>
                              <m:limLow>
                                <m:limLowPr>
                                  <m:ctrlPr>
                                    <a:rPr lang="zh-CN" altLang="zh-CN" sz="2000" i="1">
                                      <a:solidFill>
                                        <a:schemeClr val="tx1"/>
                                      </a:solidFill>
                                      <a:latin typeface="Cambria Math" panose="02040503050406030204"/>
                                      <a:cs typeface="+mn-ea"/>
                                    </a:rPr>
                                  </m:ctrlPr>
                                </m:limLowPr>
                                <m:e>
                                  <m:r>
                                    <m:rPr>
                                      <m:sty m:val="p"/>
                                    </m:rPr>
                                    <a:rPr lang="en-US" altLang="zh-CN" sz="2000">
                                      <a:solidFill>
                                        <a:schemeClr val="tx1"/>
                                      </a:solidFill>
                                      <a:latin typeface="Cambria Math" panose="02040503050406030204" charset="0"/>
                                      <a:cs typeface="+mn-ea"/>
                                    </a:rPr>
                                    <m:t>min</m:t>
                                  </m:r>
                                </m:e>
                                <m:lim>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r>
                                    <a:rPr lang="en-US" altLang="zh-CN" sz="2000" i="1">
                                      <a:solidFill>
                                        <a:schemeClr val="tx1"/>
                                      </a:solidFill>
                                      <a:latin typeface="Cambria Math" panose="02040503050406030204" charset="0"/>
                                      <a:cs typeface="+mn-ea"/>
                                    </a:rPr>
                                    <m:t>𝑀</m:t>
                                  </m:r>
                                </m:lim>
                              </m:limLow>
                            </m:fName>
                            <m:e>
                              <m:r>
                                <a:rPr lang="en-US" altLang="zh-CN" sz="2000" i="1">
                                  <a:solidFill>
                                    <a:schemeClr val="tx1"/>
                                  </a:solidFill>
                                  <a:latin typeface="Cambria Math" panose="02040503050406030204" charset="0"/>
                                  <a:cs typeface="+mn-ea"/>
                                </a:rPr>
                                <m:t>𝜆</m:t>
                              </m:r>
                              <m:sSubSup>
                                <m:sSubSupPr>
                                  <m:ctrlPr>
                                    <a:rPr lang="zh-CN" altLang="zh-CN" sz="2000" i="1">
                                      <a:solidFill>
                                        <a:schemeClr val="tx1"/>
                                      </a:solidFill>
                                      <a:latin typeface="Cambria Math" panose="02040503050406030204"/>
                                      <a:cs typeface="+mn-ea"/>
                                    </a:rPr>
                                  </m:ctrlPr>
                                </m:sSubSupPr>
                                <m:e>
                                  <m:r>
                                    <a:rPr lang="en-US" altLang="zh-CN" sz="2000" i="1">
                                      <a:solidFill>
                                        <a:schemeClr val="tx1"/>
                                      </a:solidFill>
                                      <a:latin typeface="Cambria Math" panose="02040503050406030204" charset="0"/>
                                      <a:cs typeface="+mn-ea"/>
                                    </a:rPr>
                                    <m:t> </m:t>
                                  </m:r>
                                  <m:d>
                                    <m:dPr>
                                      <m:begChr m:val="‖"/>
                                      <m:endChr m:val="‖"/>
                                      <m:ctrlPr>
                                        <a:rPr lang="zh-CN" altLang="zh-CN" sz="2000" i="1">
                                          <a:solidFill>
                                            <a:schemeClr val="tx1"/>
                                          </a:solidFill>
                                          <a:latin typeface="Cambria Math" panose="02040503050406030204"/>
                                          <a:cs typeface="+mn-ea"/>
                                        </a:rPr>
                                      </m:ctrlPr>
                                    </m:dPr>
                                    <m:e>
                                      <m:r>
                                        <a:rPr lang="en-US" altLang="zh-CN" sz="2000" i="1">
                                          <a:solidFill>
                                            <a:schemeClr val="tx1"/>
                                          </a:solidFill>
                                          <a:latin typeface="Cambria Math" panose="02040503050406030204" charset="0"/>
                                          <a:cs typeface="+mn-ea"/>
                                        </a:rPr>
                                        <m:t>𝑀</m:t>
                                      </m:r>
                                      <m:r>
                                        <a:rPr lang="en-US" altLang="zh-CN" sz="2000" i="1">
                                          <a:solidFill>
                                            <a:schemeClr val="tx1"/>
                                          </a:solidFill>
                                          <a:latin typeface="Cambria Math" panose="02040503050406030204" charset="0"/>
                                          <a:cs typeface="+mn-ea"/>
                                        </a:rPr>
                                        <m:t>−</m:t>
                                      </m:r>
                                      <m:sSup>
                                        <m:sSupPr>
                                          <m:ctrlPr>
                                            <a:rPr lang="zh-CN" altLang="zh-CN" sz="2000" i="1">
                                              <a:solidFill>
                                                <a:schemeClr val="tx1"/>
                                              </a:solidFill>
                                              <a:latin typeface="Cambria Math" panose="02040503050406030204"/>
                                              <a:cs typeface="+mn-ea"/>
                                            </a:rPr>
                                          </m:ctrlPr>
                                        </m:sSupPr>
                                        <m:e>
                                          <m:r>
                                            <a:rPr lang="en-US" altLang="zh-CN" sz="2000" i="1">
                                              <a:solidFill>
                                                <a:schemeClr val="tx1"/>
                                              </a:solidFill>
                                              <a:latin typeface="Cambria Math" panose="02040503050406030204" charset="0"/>
                                              <a:cs typeface="+mn-ea"/>
                                            </a:rPr>
                                            <m:t>𝑀</m:t>
                                          </m:r>
                                        </m:e>
                                        <m:sup>
                                          <m:r>
                                            <a:rPr lang="en-US" altLang="zh-CN" sz="2000" i="1">
                                              <a:solidFill>
                                                <a:schemeClr val="tx1"/>
                                              </a:solidFill>
                                              <a:latin typeface="Cambria Math" panose="02040503050406030204" charset="0"/>
                                              <a:cs typeface="+mn-ea"/>
                                            </a:rPr>
                                            <m:t>′</m:t>
                                          </m:r>
                                        </m:sup>
                                      </m:sSup>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
                                    <m:sSubPr>
                                      <m:ctrlPr>
                                        <a:rPr lang="zh-CN" altLang="zh-CN" sz="2000" i="1">
                                          <a:solidFill>
                                            <a:schemeClr val="tx1"/>
                                          </a:solidFill>
                                          <a:latin typeface="Cambria Math" panose="02040503050406030204"/>
                                          <a:cs typeface="+mn-ea"/>
                                        </a:rPr>
                                      </m:ctrlPr>
                                    </m:sSubPr>
                                    <m:e>
                                      <m:r>
                                        <a:rPr lang="en-US" altLang="zh-CN" sz="2000" i="1">
                                          <a:solidFill>
                                            <a:schemeClr val="tx1"/>
                                          </a:solidFill>
                                          <a:latin typeface="Cambria Math" panose="02040503050406030204" charset="0"/>
                                          <a:cs typeface="+mn-ea"/>
                                        </a:rPr>
                                        <m:t>𝜇</m:t>
                                      </m:r>
                                    </m:e>
                                    <m:sub>
                                      <m:r>
                                        <a:rPr lang="en-US" altLang="zh-CN" sz="2000" i="1">
                                          <a:solidFill>
                                            <a:schemeClr val="tx1"/>
                                          </a:solidFill>
                                          <a:latin typeface="Cambria Math" panose="02040503050406030204" charset="0"/>
                                          <a:cs typeface="+mn-ea"/>
                                        </a:rPr>
                                        <m:t>𝑖𝑗</m:t>
                                      </m:r>
                                    </m:sub>
                                  </m:sSub>
                                  <m:sSub>
                                    <m:sSubPr>
                                      <m:ctrlPr>
                                        <a:rPr lang="zh-CN" altLang="zh-CN" sz="2000" i="1">
                                          <a:solidFill>
                                            <a:schemeClr val="tx1"/>
                                          </a:solidFill>
                                          <a:latin typeface="Cambria Math" panose="02040503050406030204"/>
                                          <a:cs typeface="+mn-ea"/>
                                        </a:rPr>
                                      </m:ctrlPr>
                                    </m:sSubPr>
                                    <m:e>
                                      <m:d>
                                        <m:dPr>
                                          <m:begChr m:val="‖"/>
                                          <m:endChr m:val="‖"/>
                                          <m:ctrlPr>
                                            <a:rPr lang="zh-CN" altLang="zh-CN" sz="2000" i="1">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e>
                                      </m:d>
                                    </m:e>
                                    <m:sub>
                                      <m:r>
                                        <a:rPr lang="en-US" altLang="zh-CN" sz="2000" i="1">
                                          <a:solidFill>
                                            <a:schemeClr val="tx1"/>
                                          </a:solidFill>
                                          <a:latin typeface="Cambria Math" panose="02040503050406030204" charset="0"/>
                                          <a:cs typeface="+mn-ea"/>
                                        </a:rPr>
                                        <m:t>0</m:t>
                                      </m:r>
                                    </m:sub>
                                  </m:sSub>
                                </m:e>
                              </m:nary>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Sup>
                                    <m:sSubSupPr>
                                      <m:ctrlPr>
                                        <a:rPr lang="zh-CN" altLang="zh-CN" sz="2000" i="1">
                                          <a:solidFill>
                                            <a:schemeClr val="tx1"/>
                                          </a:solidFill>
                                          <a:latin typeface="Cambria Math" panose="02040503050406030204"/>
                                          <a:cs typeface="+mn-ea"/>
                                        </a:rPr>
                                      </m:ctrlPr>
                                    </m:sSubSupPr>
                                    <m:e>
                                      <m:d>
                                        <m:dPr>
                                          <m:begChr m:val="‖"/>
                                          <m:endChr m:val="‖"/>
                                          <m:ctrlPr>
                                            <a:rPr lang="zh-CN" altLang="zh-CN" sz="2000" i="1">
                                              <a:solidFill>
                                                <a:schemeClr val="tx1"/>
                                              </a:solidFill>
                                              <a:latin typeface="Cambria Math" panose="02040503050406030204"/>
                                              <a:cs typeface="+mn-ea"/>
                                            </a:rPr>
                                          </m:ctrlPr>
                                        </m:dPr>
                                        <m:e>
                                          <m:r>
                                            <a:rPr lang="en-US" altLang="zh-CN" sz="2000" b="1" i="1">
                                              <a:solidFill>
                                                <a:schemeClr val="tx1"/>
                                              </a:solidFill>
                                              <a:latin typeface="Cambria Math" panose="02040503050406030204" charset="0"/>
                                              <a:cs typeface="+mn-ea"/>
                                            </a:rPr>
                                            <m:t>𝑾</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𝑹</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𝑀</m:t>
                                          </m:r>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e>
                              </m:nary>
                            </m:e>
                          </m:func>
                        </m:e>
                      </m:func>
                      <m:r>
                        <a:rPr lang="en-US" altLang="zh-CN" sz="2000" i="1">
                          <a:solidFill>
                            <a:schemeClr val="tx1"/>
                          </a:solidFill>
                          <a:latin typeface="Cambria Math" panose="02040503050406030204" charset="0"/>
                          <a:cs typeface="+mn-ea"/>
                        </a:rPr>
                        <m:t>  </m:t>
                      </m:r>
                    </m:oMath>
                  </m:oMathPara>
                </a14:m>
                <a:endParaRPr lang="en-US" altLang="zh-CN" sz="2000" i="1" dirty="0">
                  <a:solidFill>
                    <a:schemeClr val="tx1"/>
                  </a:solidFill>
                  <a:latin typeface="+mn-ea"/>
                  <a:cs typeface="+mn-ea"/>
                </a:endParaRPr>
              </a:p>
              <a:p>
                <a:pPr lvl="1"/>
                <a:r>
                  <a:rPr lang="zh-CN" altLang="zh-CN" sz="2450" dirty="0" smtClean="0">
                    <a:solidFill>
                      <a:schemeClr val="tx1"/>
                    </a:solidFill>
                    <a:latin typeface="黑体" panose="02010609060101010101" pitchFamily="49" charset="-122"/>
                    <a:ea typeface="黑体" panose="02010609060101010101" pitchFamily="49" charset="-122"/>
                    <a:cs typeface="+mn-ea"/>
                  </a:rPr>
                  <a:t>图像</a:t>
                </a:r>
                <a:r>
                  <a:rPr lang="zh-CN" altLang="zh-CN" sz="2450" dirty="0">
                    <a:solidFill>
                      <a:schemeClr val="tx1"/>
                    </a:solidFill>
                    <a:latin typeface="黑体" panose="02010609060101010101" pitchFamily="49" charset="-122"/>
                    <a:ea typeface="黑体" panose="02010609060101010101" pitchFamily="49" charset="-122"/>
                    <a:cs typeface="+mn-ea"/>
                  </a:rPr>
                  <a:t>降噪具体实现过程如下</a:t>
                </a:r>
                <a:r>
                  <a:rPr lang="zh-CN" altLang="zh-CN" sz="2450" dirty="0" smtClean="0">
                    <a:solidFill>
                      <a:schemeClr val="tx1"/>
                    </a:solidFill>
                    <a:latin typeface="黑体" panose="02010609060101010101" pitchFamily="49" charset="-122"/>
                    <a:ea typeface="黑体" panose="02010609060101010101" pitchFamily="49" charset="-122"/>
                    <a:cs typeface="+mn-ea"/>
                  </a:rPr>
                  <a:t>：</a:t>
                </a:r>
                <a:endParaRPr lang="en-US" altLang="zh-CN" sz="2450" dirty="0" smtClean="0">
                  <a:solidFill>
                    <a:schemeClr val="tx1"/>
                  </a:solidFill>
                  <a:latin typeface="黑体" panose="02010609060101010101" pitchFamily="49" charset="-122"/>
                  <a:ea typeface="黑体" panose="02010609060101010101" pitchFamily="49" charset="-122"/>
                  <a:cs typeface="+mn-ea"/>
                </a:endParaRPr>
              </a:p>
              <a:p>
                <a:pPr lvl="2"/>
                <a:r>
                  <a:rPr lang="zh-CN" altLang="zh-CN" sz="2055" dirty="0">
                    <a:solidFill>
                      <a:schemeClr val="tx1"/>
                    </a:solidFill>
                    <a:latin typeface="黑体" panose="02010609060101010101" pitchFamily="49" charset="-122"/>
                    <a:ea typeface="黑体" panose="02010609060101010101" pitchFamily="49" charset="-122"/>
                    <a:cs typeface="+mn-ea"/>
                  </a:rPr>
                  <a:t>稀疏表示学习：固定字典</a:t>
                </a:r>
                <a14:m>
                  <m:oMath xmlns:m="http://schemas.openxmlformats.org/officeDocument/2006/math">
                    <m:r>
                      <a:rPr lang="en-US" altLang="zh-CN" sz="2055" b="1" i="1">
                        <a:solidFill>
                          <a:schemeClr val="tx1"/>
                        </a:solidFill>
                        <a:latin typeface="Cambria Math" panose="02040503050406030204" charset="0"/>
                        <a:cs typeface="+mn-ea"/>
                      </a:rPr>
                      <m:t>𝑾</m:t>
                    </m:r>
                  </m:oMath>
                </a14:m>
                <a:r>
                  <a:rPr lang="zh-CN" altLang="zh-CN" sz="2055" dirty="0">
                    <a:solidFill>
                      <a:schemeClr val="tx1"/>
                    </a:solidFill>
                    <a:latin typeface="黑体" panose="02010609060101010101" pitchFamily="49" charset="-122"/>
                    <a:ea typeface="黑体" panose="02010609060101010101" pitchFamily="49" charset="-122"/>
                    <a:cs typeface="+mn-ea"/>
                  </a:rPr>
                  <a:t>，对图像每一小块为</a:t>
                </a:r>
                <a14:m>
                  <m:oMath xmlns:m="http://schemas.openxmlformats.org/officeDocument/2006/math">
                    <m:sSub>
                      <m:sSubPr>
                        <m:ctrlPr>
                          <a:rPr lang="zh-CN" altLang="zh-CN" sz="2055" i="1">
                            <a:solidFill>
                              <a:schemeClr val="tx1"/>
                            </a:solidFill>
                            <a:latin typeface="Cambria Math" panose="02040503050406030204"/>
                            <a:cs typeface="+mn-ea"/>
                          </a:rPr>
                        </m:ctrlPr>
                      </m:sSubPr>
                      <m:e>
                        <m:r>
                          <a:rPr lang="en-US" altLang="zh-CN" sz="2055" i="1">
                            <a:solidFill>
                              <a:schemeClr val="tx1"/>
                            </a:solidFill>
                            <a:latin typeface="Cambria Math" panose="02040503050406030204" charset="0"/>
                            <a:cs typeface="+mn-ea"/>
                          </a:rPr>
                          <m:t>𝑚</m:t>
                        </m:r>
                      </m:e>
                      <m:sub>
                        <m:r>
                          <a:rPr lang="en-US" altLang="zh-CN" sz="2055" i="1">
                            <a:solidFill>
                              <a:schemeClr val="tx1"/>
                            </a:solidFill>
                            <a:latin typeface="Cambria Math" panose="02040503050406030204" charset="0"/>
                            <a:cs typeface="+mn-ea"/>
                          </a:rPr>
                          <m:t>𝑖𝑗</m:t>
                        </m:r>
                      </m:sub>
                    </m:sSub>
                  </m:oMath>
                </a14:m>
                <a:r>
                  <a:rPr lang="zh-CN" altLang="zh-CN" sz="2055" dirty="0">
                    <a:solidFill>
                      <a:schemeClr val="tx1"/>
                    </a:solidFill>
                    <a:latin typeface="黑体" panose="02010609060101010101" pitchFamily="49" charset="-122"/>
                    <a:ea typeface="黑体" panose="02010609060101010101" pitchFamily="49" charset="-122"/>
                    <a:cs typeface="+mn-ea"/>
                  </a:rPr>
                  <a:t>采用正交匹配追踪算法迭代的求解稀疏表示，在</a:t>
                </a:r>
                <a14:m>
                  <m:oMath xmlns:m="http://schemas.openxmlformats.org/officeDocument/2006/math">
                    <m:r>
                      <a:rPr lang="en-US" altLang="zh-CN" sz="2055" i="1">
                        <a:solidFill>
                          <a:schemeClr val="tx1"/>
                        </a:solidFill>
                        <a:latin typeface="Cambria Math" panose="02040503050406030204" charset="0"/>
                        <a:cs typeface="+mn-ea"/>
                      </a:rPr>
                      <m:t>𝑀</m:t>
                    </m:r>
                    <m:r>
                      <a:rPr lang="en-US" altLang="zh-CN" sz="2055" i="1">
                        <a:solidFill>
                          <a:schemeClr val="tx1"/>
                        </a:solidFill>
                        <a:latin typeface="Cambria Math" panose="02040503050406030204" charset="0"/>
                        <a:cs typeface="+mn-ea"/>
                      </a:rPr>
                      <m:t>=</m:t>
                    </m:r>
                    <m:sSup>
                      <m:sSupPr>
                        <m:ctrlPr>
                          <a:rPr lang="zh-CN" altLang="zh-CN" sz="2055" i="1">
                            <a:solidFill>
                              <a:schemeClr val="tx1"/>
                            </a:solidFill>
                            <a:latin typeface="Cambria Math" panose="02040503050406030204"/>
                            <a:cs typeface="+mn-ea"/>
                          </a:rPr>
                        </m:ctrlPr>
                      </m:sSupPr>
                      <m:e>
                        <m:r>
                          <a:rPr lang="en-US" altLang="zh-CN" sz="2055" i="1">
                            <a:solidFill>
                              <a:schemeClr val="tx1"/>
                            </a:solidFill>
                            <a:latin typeface="Cambria Math" panose="02040503050406030204" charset="0"/>
                            <a:cs typeface="+mn-ea"/>
                          </a:rPr>
                          <m:t>𝑀</m:t>
                        </m:r>
                      </m:e>
                      <m:sup>
                        <m:r>
                          <a:rPr lang="en-US" altLang="zh-CN" sz="2055" i="1">
                            <a:solidFill>
                              <a:schemeClr val="tx1"/>
                            </a:solidFill>
                            <a:latin typeface="Cambria Math" panose="02040503050406030204" charset="0"/>
                            <a:cs typeface="+mn-ea"/>
                          </a:rPr>
                          <m:t>′</m:t>
                        </m:r>
                      </m:sup>
                    </m:sSup>
                  </m:oMath>
                </a14:m>
                <a:r>
                  <a:rPr lang="zh-CN" altLang="zh-CN" sz="2055" dirty="0">
                    <a:solidFill>
                      <a:schemeClr val="tx1"/>
                    </a:solidFill>
                    <a:latin typeface="黑体" panose="02010609060101010101" pitchFamily="49" charset="-122"/>
                    <a:ea typeface="黑体" panose="02010609060101010101" pitchFamily="49" charset="-122"/>
                    <a:cs typeface="+mn-ea"/>
                  </a:rPr>
                  <a:t>的假设下，求解图像每一小块</a:t>
                </a:r>
                <a14:m>
                  <m:oMath xmlns:m="http://schemas.openxmlformats.org/officeDocument/2006/math">
                    <m:sSub>
                      <m:sSubPr>
                        <m:ctrlPr>
                          <a:rPr lang="zh-CN" altLang="zh-CN" sz="2055" i="1">
                            <a:solidFill>
                              <a:schemeClr val="tx1"/>
                            </a:solidFill>
                            <a:latin typeface="Cambria Math" panose="02040503050406030204"/>
                            <a:cs typeface="+mn-ea"/>
                          </a:rPr>
                        </m:ctrlPr>
                      </m:sSubPr>
                      <m:e>
                        <m:r>
                          <a:rPr lang="en-US" altLang="zh-CN" sz="2055" i="1">
                            <a:solidFill>
                              <a:schemeClr val="tx1"/>
                            </a:solidFill>
                            <a:latin typeface="Cambria Math" panose="02040503050406030204" charset="0"/>
                            <a:cs typeface="+mn-ea"/>
                          </a:rPr>
                          <m:t>𝑚</m:t>
                        </m:r>
                      </m:e>
                      <m:sub>
                        <m:r>
                          <a:rPr lang="en-US" altLang="zh-CN" sz="2055" i="1">
                            <a:solidFill>
                              <a:schemeClr val="tx1"/>
                            </a:solidFill>
                            <a:latin typeface="Cambria Math" panose="02040503050406030204" charset="0"/>
                            <a:cs typeface="+mn-ea"/>
                          </a:rPr>
                          <m:t>𝑖𝑗</m:t>
                        </m:r>
                      </m:sub>
                    </m:sSub>
                    <m:r>
                      <a:rPr lang="zh-CN" altLang="zh-CN" sz="2055">
                        <a:solidFill>
                          <a:schemeClr val="tx1"/>
                        </a:solidFill>
                        <a:latin typeface="Cambria Math" panose="02040503050406030204"/>
                        <a:ea typeface="黑体" panose="02010609060101010101" pitchFamily="49" charset="-122"/>
                        <a:cs typeface="+mn-ea"/>
                      </a:rPr>
                      <m:t>的稀疏表示</m:t>
                    </m:r>
                  </m:oMath>
                </a14:m>
                <a:endParaRPr lang="en-US" altLang="zh-CN" sz="2055" dirty="0" smtClean="0">
                  <a:solidFill>
                    <a:schemeClr val="tx1"/>
                  </a:solidFill>
                  <a:latin typeface="黑体" panose="02010609060101010101" pitchFamily="49" charset="-122"/>
                  <a:ea typeface="黑体" panose="02010609060101010101" pitchFamily="49" charset="-122"/>
                  <a:cs typeface="+mn-ea"/>
                </a:endParaRPr>
              </a:p>
              <a:p>
                <a:pPr marL="914400" lvl="2" indent="0">
                  <a:buNone/>
                </a:pPr>
                <a14:m>
                  <m:oMathPara xmlns:m="http://schemas.openxmlformats.org/officeDocument/2006/math">
                    <m:oMathParaPr>
                      <m:jc m:val="centerGroup"/>
                    </m:oMathParaPr>
                    <m:oMath xmlns:m="http://schemas.openxmlformats.org/officeDocument/2006/math">
                      <m:sSub>
                        <m:sSubPr>
                          <m:ctrlPr>
                            <a:rPr lang="zh-CN" altLang="zh-CN" sz="2055" i="1">
                              <a:solidFill>
                                <a:schemeClr val="tx1"/>
                              </a:solidFill>
                              <a:latin typeface="Cambria Math" panose="02040503050406030204"/>
                              <a:cs typeface="+mn-ea"/>
                            </a:rPr>
                          </m:ctrlPr>
                        </m:sSubPr>
                        <m:e>
                          <m:acc>
                            <m:accPr>
                              <m:ctrlPr>
                                <a:rPr lang="zh-CN" altLang="zh-CN" sz="2055" i="1">
                                  <a:solidFill>
                                    <a:schemeClr val="tx1"/>
                                  </a:solidFill>
                                  <a:latin typeface="Cambria Math" panose="02040503050406030204"/>
                                  <a:cs typeface="+mn-ea"/>
                                </a:rPr>
                              </m:ctrlPr>
                            </m:accPr>
                            <m:e>
                              <m:r>
                                <a:rPr lang="en-US" altLang="zh-CN" sz="2055" b="1" i="1">
                                  <a:solidFill>
                                    <a:schemeClr val="tx1"/>
                                  </a:solidFill>
                                  <a:latin typeface="Cambria Math" panose="02040503050406030204" charset="0"/>
                                  <a:cs typeface="+mn-ea"/>
                                </a:rPr>
                                <m:t>𝜶</m:t>
                              </m:r>
                            </m:e>
                          </m:acc>
                        </m:e>
                        <m:sub>
                          <m:r>
                            <a:rPr lang="en-US" altLang="zh-CN" sz="2055" i="1">
                              <a:solidFill>
                                <a:schemeClr val="tx1"/>
                              </a:solidFill>
                              <a:latin typeface="Cambria Math" panose="02040503050406030204" charset="0"/>
                              <a:cs typeface="+mn-ea"/>
                            </a:rPr>
                            <m:t>𝑖𝑗</m:t>
                          </m:r>
                        </m:sub>
                      </m:sSub>
                      <m:r>
                        <a:rPr lang="en-US" altLang="zh-CN" sz="2055" i="1">
                          <a:solidFill>
                            <a:schemeClr val="tx1"/>
                          </a:solidFill>
                          <a:latin typeface="Cambria Math" panose="02040503050406030204" charset="0"/>
                          <a:cs typeface="+mn-ea"/>
                        </a:rPr>
                        <m:t>=</m:t>
                      </m:r>
                      <m:r>
                        <m:rPr>
                          <m:sty m:val="p"/>
                        </m:rPr>
                        <a:rPr lang="en-US" altLang="zh-CN" sz="2055">
                          <a:solidFill>
                            <a:schemeClr val="tx1"/>
                          </a:solidFill>
                          <a:latin typeface="Cambria Math" panose="02040503050406030204" charset="0"/>
                          <a:cs typeface="+mn-ea"/>
                        </a:rPr>
                        <m:t>arg</m:t>
                      </m:r>
                      <m:func>
                        <m:funcPr>
                          <m:ctrlPr>
                            <a:rPr lang="zh-CN" altLang="zh-CN" sz="2055" i="1">
                              <a:solidFill>
                                <a:schemeClr val="tx1"/>
                              </a:solidFill>
                              <a:latin typeface="Cambria Math" panose="02040503050406030204"/>
                              <a:cs typeface="+mn-ea"/>
                            </a:rPr>
                          </m:ctrlPr>
                        </m:funcPr>
                        <m:fName>
                          <m:limLow>
                            <m:limLowPr>
                              <m:ctrlPr>
                                <a:rPr lang="zh-CN" altLang="zh-CN" sz="2055" i="1">
                                  <a:solidFill>
                                    <a:schemeClr val="tx1"/>
                                  </a:solidFill>
                                  <a:latin typeface="Cambria Math" panose="02040503050406030204"/>
                                  <a:cs typeface="+mn-ea"/>
                                </a:rPr>
                              </m:ctrlPr>
                            </m:limLowPr>
                            <m:e>
                              <m:r>
                                <m:rPr>
                                  <m:sty m:val="p"/>
                                </m:rPr>
                                <a:rPr lang="en-US" altLang="zh-CN" sz="2055">
                                  <a:solidFill>
                                    <a:schemeClr val="tx1"/>
                                  </a:solidFill>
                                  <a:latin typeface="Cambria Math" panose="02040503050406030204" charset="0"/>
                                  <a:cs typeface="+mn-ea"/>
                                </a:rPr>
                                <m:t>min</m:t>
                              </m:r>
                            </m:e>
                            <m:lim>
                              <m:sSub>
                                <m:sSubPr>
                                  <m:ctrlPr>
                                    <a:rPr lang="zh-CN" altLang="zh-CN" sz="2055" i="1">
                                      <a:solidFill>
                                        <a:schemeClr val="tx1"/>
                                      </a:solidFill>
                                      <a:latin typeface="Cambria Math" panose="02040503050406030204"/>
                                      <a:cs typeface="+mn-ea"/>
                                    </a:rPr>
                                  </m:ctrlPr>
                                </m:sSubPr>
                                <m:e>
                                  <m:r>
                                    <a:rPr lang="en-US" altLang="zh-CN" sz="2055" b="1" i="1">
                                      <a:solidFill>
                                        <a:schemeClr val="tx1"/>
                                      </a:solidFill>
                                      <a:latin typeface="Cambria Math" panose="02040503050406030204" charset="0"/>
                                      <a:cs typeface="+mn-ea"/>
                                    </a:rPr>
                                    <m:t>𝜶</m:t>
                                  </m:r>
                                </m:e>
                                <m:sub>
                                  <m:r>
                                    <a:rPr lang="en-US" altLang="zh-CN" sz="2055" i="1">
                                      <a:solidFill>
                                        <a:schemeClr val="tx1"/>
                                      </a:solidFill>
                                      <a:latin typeface="Cambria Math" panose="02040503050406030204" charset="0"/>
                                      <a:cs typeface="+mn-ea"/>
                                    </a:rPr>
                                    <m:t>𝑖𝑗</m:t>
                                  </m:r>
                                </m:sub>
                              </m:sSub>
                            </m:lim>
                          </m:limLow>
                        </m:fName>
                        <m:e>
                          <m:sSub>
                            <m:sSubPr>
                              <m:ctrlPr>
                                <a:rPr lang="zh-CN" altLang="zh-CN" sz="2055" i="1">
                                  <a:solidFill>
                                    <a:schemeClr val="tx1"/>
                                  </a:solidFill>
                                  <a:latin typeface="Cambria Math" panose="02040503050406030204"/>
                                  <a:cs typeface="+mn-ea"/>
                                </a:rPr>
                              </m:ctrlPr>
                            </m:sSubPr>
                            <m:e>
                              <m:r>
                                <a:rPr lang="en-US" altLang="zh-CN" sz="2055" i="1">
                                  <a:solidFill>
                                    <a:schemeClr val="tx1"/>
                                  </a:solidFill>
                                  <a:latin typeface="Cambria Math" panose="02040503050406030204" charset="0"/>
                                  <a:cs typeface="+mn-ea"/>
                                </a:rPr>
                                <m:t>𝜇</m:t>
                              </m:r>
                            </m:e>
                            <m:sub>
                              <m:r>
                                <a:rPr lang="en-US" altLang="zh-CN" sz="2055" i="1">
                                  <a:solidFill>
                                    <a:schemeClr val="tx1"/>
                                  </a:solidFill>
                                  <a:latin typeface="Cambria Math" panose="02040503050406030204" charset="0"/>
                                  <a:cs typeface="+mn-ea"/>
                                </a:rPr>
                                <m:t>𝑖𝑗</m:t>
                              </m:r>
                            </m:sub>
                          </m:sSub>
                          <m:sSub>
                            <m:sSubPr>
                              <m:ctrlPr>
                                <a:rPr lang="zh-CN" altLang="zh-CN" sz="2055" i="1">
                                  <a:solidFill>
                                    <a:schemeClr val="tx1"/>
                                  </a:solidFill>
                                  <a:latin typeface="Cambria Math" panose="02040503050406030204"/>
                                  <a:cs typeface="+mn-ea"/>
                                </a:rPr>
                              </m:ctrlPr>
                            </m:sSubPr>
                            <m:e>
                              <m:d>
                                <m:dPr>
                                  <m:begChr m:val="‖"/>
                                  <m:endChr m:val="‖"/>
                                  <m:ctrlPr>
                                    <a:rPr lang="zh-CN" altLang="zh-CN" sz="2055" i="1">
                                      <a:solidFill>
                                        <a:schemeClr val="tx1"/>
                                      </a:solidFill>
                                      <a:latin typeface="Cambria Math" panose="02040503050406030204"/>
                                      <a:cs typeface="+mn-ea"/>
                                    </a:rPr>
                                  </m:ctrlPr>
                                </m:dPr>
                                <m:e>
                                  <m:sSub>
                                    <m:sSubPr>
                                      <m:ctrlPr>
                                        <a:rPr lang="zh-CN" altLang="zh-CN" sz="2055" i="1">
                                          <a:solidFill>
                                            <a:schemeClr val="tx1"/>
                                          </a:solidFill>
                                          <a:latin typeface="Cambria Math" panose="02040503050406030204"/>
                                          <a:cs typeface="+mn-ea"/>
                                        </a:rPr>
                                      </m:ctrlPr>
                                    </m:sSubPr>
                                    <m:e>
                                      <m:r>
                                        <a:rPr lang="en-US" altLang="zh-CN" sz="2055" b="1" i="1">
                                          <a:solidFill>
                                            <a:schemeClr val="tx1"/>
                                          </a:solidFill>
                                          <a:latin typeface="Cambria Math" panose="02040503050406030204" charset="0"/>
                                          <a:cs typeface="+mn-ea"/>
                                        </a:rPr>
                                        <m:t>𝜶</m:t>
                                      </m:r>
                                    </m:e>
                                    <m:sub>
                                      <m:r>
                                        <a:rPr lang="en-US" altLang="zh-CN" sz="2055" i="1">
                                          <a:solidFill>
                                            <a:schemeClr val="tx1"/>
                                          </a:solidFill>
                                          <a:latin typeface="Cambria Math" panose="02040503050406030204" charset="0"/>
                                          <a:cs typeface="+mn-ea"/>
                                        </a:rPr>
                                        <m:t>𝑖𝑗</m:t>
                                      </m:r>
                                    </m:sub>
                                  </m:sSub>
                                </m:e>
                              </m:d>
                            </m:e>
                            <m:sub>
                              <m:r>
                                <a:rPr lang="en-US" altLang="zh-CN" sz="2055" i="1">
                                  <a:solidFill>
                                    <a:schemeClr val="tx1"/>
                                  </a:solidFill>
                                  <a:latin typeface="Cambria Math" panose="02040503050406030204" charset="0"/>
                                  <a:cs typeface="+mn-ea"/>
                                </a:rPr>
                                <m:t>0</m:t>
                              </m:r>
                            </m:sub>
                          </m:sSub>
                          <m:r>
                            <a:rPr lang="en-US" altLang="zh-CN" sz="2055" i="1">
                              <a:solidFill>
                                <a:schemeClr val="tx1"/>
                              </a:solidFill>
                              <a:latin typeface="Cambria Math" panose="02040503050406030204" charset="0"/>
                              <a:cs typeface="+mn-ea"/>
                            </a:rPr>
                            <m:t>+</m:t>
                          </m:r>
                          <m:sSubSup>
                            <m:sSubSupPr>
                              <m:ctrlPr>
                                <a:rPr lang="zh-CN" altLang="zh-CN" sz="2055" i="1">
                                  <a:solidFill>
                                    <a:schemeClr val="tx1"/>
                                  </a:solidFill>
                                  <a:latin typeface="Cambria Math" panose="02040503050406030204"/>
                                  <a:cs typeface="+mn-ea"/>
                                </a:rPr>
                              </m:ctrlPr>
                            </m:sSubSupPr>
                            <m:e>
                              <m:d>
                                <m:dPr>
                                  <m:begChr m:val="‖"/>
                                  <m:endChr m:val="‖"/>
                                  <m:ctrlPr>
                                    <a:rPr lang="zh-CN" altLang="zh-CN" sz="2055" i="1">
                                      <a:solidFill>
                                        <a:schemeClr val="tx1"/>
                                      </a:solidFill>
                                      <a:latin typeface="Cambria Math" panose="02040503050406030204"/>
                                      <a:cs typeface="+mn-ea"/>
                                    </a:rPr>
                                  </m:ctrlPr>
                                </m:dPr>
                                <m:e>
                                  <m:r>
                                    <a:rPr lang="en-US" altLang="zh-CN" sz="2055" b="1" i="1">
                                      <a:solidFill>
                                        <a:schemeClr val="tx1"/>
                                      </a:solidFill>
                                      <a:latin typeface="Cambria Math" panose="02040503050406030204" charset="0"/>
                                      <a:cs typeface="+mn-ea"/>
                                    </a:rPr>
                                    <m:t>𝑾</m:t>
                                  </m:r>
                                  <m:sSub>
                                    <m:sSubPr>
                                      <m:ctrlPr>
                                        <a:rPr lang="zh-CN" altLang="zh-CN" sz="2055" i="1">
                                          <a:solidFill>
                                            <a:schemeClr val="tx1"/>
                                          </a:solidFill>
                                          <a:latin typeface="Cambria Math" panose="02040503050406030204"/>
                                          <a:cs typeface="+mn-ea"/>
                                        </a:rPr>
                                      </m:ctrlPr>
                                    </m:sSubPr>
                                    <m:e>
                                      <m:r>
                                        <a:rPr lang="en-US" altLang="zh-CN" sz="2055" b="1" i="1">
                                          <a:solidFill>
                                            <a:schemeClr val="tx1"/>
                                          </a:solidFill>
                                          <a:latin typeface="Cambria Math" panose="02040503050406030204" charset="0"/>
                                          <a:cs typeface="+mn-ea"/>
                                        </a:rPr>
                                        <m:t>𝜶</m:t>
                                      </m:r>
                                    </m:e>
                                    <m:sub>
                                      <m:r>
                                        <a:rPr lang="en-US" altLang="zh-CN" sz="2055" i="1">
                                          <a:solidFill>
                                            <a:schemeClr val="tx1"/>
                                          </a:solidFill>
                                          <a:latin typeface="Cambria Math" panose="02040503050406030204" charset="0"/>
                                          <a:cs typeface="+mn-ea"/>
                                        </a:rPr>
                                        <m:t>𝑖𝑗</m:t>
                                      </m:r>
                                    </m:sub>
                                  </m:sSub>
                                  <m:r>
                                    <a:rPr lang="en-US" altLang="zh-CN" sz="2055" i="1">
                                      <a:solidFill>
                                        <a:schemeClr val="tx1"/>
                                      </a:solidFill>
                                      <a:latin typeface="Cambria Math" panose="02040503050406030204" charset="0"/>
                                      <a:cs typeface="+mn-ea"/>
                                    </a:rPr>
                                    <m:t>−</m:t>
                                  </m:r>
                                  <m:sSub>
                                    <m:sSubPr>
                                      <m:ctrlPr>
                                        <a:rPr lang="zh-CN" altLang="zh-CN" sz="2055" i="1">
                                          <a:solidFill>
                                            <a:schemeClr val="tx1"/>
                                          </a:solidFill>
                                          <a:latin typeface="Cambria Math" panose="02040503050406030204"/>
                                          <a:cs typeface="+mn-ea"/>
                                        </a:rPr>
                                      </m:ctrlPr>
                                    </m:sSubPr>
                                    <m:e>
                                      <m:r>
                                        <a:rPr lang="en-US" altLang="zh-CN" sz="2055" i="1">
                                          <a:solidFill>
                                            <a:schemeClr val="tx1"/>
                                          </a:solidFill>
                                          <a:latin typeface="Cambria Math" panose="02040503050406030204" charset="0"/>
                                          <a:cs typeface="+mn-ea"/>
                                        </a:rPr>
                                        <m:t>𝑚</m:t>
                                      </m:r>
                                    </m:e>
                                    <m:sub>
                                      <m:r>
                                        <a:rPr lang="en-US" altLang="zh-CN" sz="2055" i="1">
                                          <a:solidFill>
                                            <a:schemeClr val="tx1"/>
                                          </a:solidFill>
                                          <a:latin typeface="Cambria Math" panose="02040503050406030204" charset="0"/>
                                          <a:cs typeface="+mn-ea"/>
                                        </a:rPr>
                                        <m:t>𝑖𝑗</m:t>
                                      </m:r>
                                    </m:sub>
                                  </m:sSub>
                                </m:e>
                              </m:d>
                            </m:e>
                            <m:sub>
                              <m:r>
                                <a:rPr lang="en-US" altLang="zh-CN" sz="2055" i="1">
                                  <a:solidFill>
                                    <a:schemeClr val="tx1"/>
                                  </a:solidFill>
                                  <a:latin typeface="Cambria Math" panose="02040503050406030204" charset="0"/>
                                  <a:cs typeface="+mn-ea"/>
                                </a:rPr>
                                <m:t>2</m:t>
                              </m:r>
                            </m:sub>
                            <m:sup>
                              <m:r>
                                <a:rPr lang="en-US" altLang="zh-CN" sz="2055" i="1">
                                  <a:solidFill>
                                    <a:schemeClr val="tx1"/>
                                  </a:solidFill>
                                  <a:latin typeface="Cambria Math" panose="02040503050406030204" charset="0"/>
                                  <a:cs typeface="+mn-ea"/>
                                </a:rPr>
                                <m:t>2</m:t>
                              </m:r>
                            </m:sup>
                          </m:sSubSup>
                        </m:e>
                      </m:func>
                    </m:oMath>
                  </m:oMathPara>
                </a14:m>
                <a:endParaRPr lang="en-US" altLang="zh-CN" sz="2055" dirty="0" smtClean="0">
                  <a:latin typeface="黑体" panose="02010609060101010101" pitchFamily="49" charset="-122"/>
                  <a:ea typeface="黑体" panose="02010609060101010101" pitchFamily="49" charset="-122"/>
                  <a:cs typeface="+mn-ea"/>
                </a:endParaRPr>
              </a:p>
              <a:p>
                <a:pPr marL="914400" lvl="2" indent="0">
                  <a:buNone/>
                </a:pPr>
                <a:r>
                  <a:rPr lang="zh-CN" altLang="zh-CN" sz="2055" dirty="0">
                    <a:latin typeface="黑体" panose="02010609060101010101" pitchFamily="49" charset="-122"/>
                    <a:ea typeface="黑体" panose="02010609060101010101" pitchFamily="49" charset="-122"/>
                    <a:cs typeface="+mn-ea"/>
                  </a:rPr>
                  <a:t>直到满足</a:t>
                </a:r>
                <a14:m>
                  <m:oMath xmlns:m="http://schemas.openxmlformats.org/officeDocument/2006/math">
                    <m:sSubSup>
                      <m:sSubSupPr>
                        <m:ctrlPr>
                          <a:rPr lang="zh-CN" altLang="zh-CN" sz="2055" i="1">
                            <a:latin typeface="Cambria Math" panose="02040503050406030204"/>
                            <a:cs typeface="+mn-ea"/>
                          </a:rPr>
                        </m:ctrlPr>
                      </m:sSubSupPr>
                      <m:e>
                        <m:d>
                          <m:dPr>
                            <m:begChr m:val="‖"/>
                            <m:endChr m:val="‖"/>
                            <m:ctrlPr>
                              <a:rPr lang="zh-CN" altLang="zh-CN" sz="2055" i="1">
                                <a:latin typeface="Cambria Math" panose="02040503050406030204"/>
                                <a:cs typeface="+mn-ea"/>
                              </a:rPr>
                            </m:ctrlPr>
                          </m:dPr>
                          <m:e>
                            <m:r>
                              <a:rPr lang="en-US" altLang="zh-CN" sz="2055" b="1" i="1">
                                <a:latin typeface="Cambria Math" panose="02040503050406030204" charset="0"/>
                                <a:cs typeface="+mn-ea"/>
                              </a:rPr>
                              <m:t>𝑾</m:t>
                            </m:r>
                            <m:sSub>
                              <m:sSubPr>
                                <m:ctrlPr>
                                  <a:rPr lang="zh-CN" altLang="zh-CN" sz="2055" i="1">
                                    <a:latin typeface="Cambria Math" panose="02040503050406030204"/>
                                    <a:cs typeface="+mn-ea"/>
                                  </a:rPr>
                                </m:ctrlPr>
                              </m:sSubPr>
                              <m:e>
                                <m:acc>
                                  <m:accPr>
                                    <m:ctrlPr>
                                      <a:rPr lang="zh-CN" altLang="zh-CN" sz="2055" i="1">
                                        <a:latin typeface="Cambria Math" panose="02040503050406030204"/>
                                        <a:cs typeface="+mn-ea"/>
                                      </a:rPr>
                                    </m:ctrlPr>
                                  </m:accPr>
                                  <m:e>
                                    <m:r>
                                      <a:rPr lang="en-US" altLang="zh-CN" sz="2055" b="1" i="1">
                                        <a:latin typeface="Cambria Math" panose="02040503050406030204" charset="0"/>
                                        <a:cs typeface="+mn-ea"/>
                                      </a:rPr>
                                      <m:t>𝜶</m:t>
                                    </m:r>
                                  </m:e>
                                </m:acc>
                              </m:e>
                              <m:sub>
                                <m:r>
                                  <a:rPr lang="en-US" altLang="zh-CN" sz="2055" i="1">
                                    <a:latin typeface="Cambria Math" panose="02040503050406030204" charset="0"/>
                                    <a:cs typeface="+mn-ea"/>
                                  </a:rPr>
                                  <m:t>𝑖𝑗</m:t>
                                </m:r>
                              </m:sub>
                            </m:sSub>
                            <m:r>
                              <a:rPr lang="en-US" altLang="zh-CN" sz="2055" i="1">
                                <a:latin typeface="Cambria Math" panose="02040503050406030204" charset="0"/>
                                <a:cs typeface="+mn-ea"/>
                              </a:rPr>
                              <m:t>−</m:t>
                            </m:r>
                            <m:sSub>
                              <m:sSubPr>
                                <m:ctrlPr>
                                  <a:rPr lang="zh-CN" altLang="zh-CN" sz="2055" i="1">
                                    <a:latin typeface="Cambria Math" panose="02040503050406030204"/>
                                    <a:cs typeface="+mn-ea"/>
                                  </a:rPr>
                                </m:ctrlPr>
                              </m:sSubPr>
                              <m:e>
                                <m:r>
                                  <a:rPr lang="en-US" altLang="zh-CN" sz="2055" i="1">
                                    <a:latin typeface="Cambria Math" panose="02040503050406030204" charset="0"/>
                                    <a:cs typeface="+mn-ea"/>
                                  </a:rPr>
                                  <m:t>𝑚</m:t>
                                </m:r>
                              </m:e>
                              <m:sub>
                                <m:r>
                                  <a:rPr lang="en-US" altLang="zh-CN" sz="2055" i="1">
                                    <a:latin typeface="Cambria Math" panose="02040503050406030204" charset="0"/>
                                    <a:cs typeface="+mn-ea"/>
                                  </a:rPr>
                                  <m:t>𝑖𝑗</m:t>
                                </m:r>
                              </m:sub>
                            </m:sSub>
                          </m:e>
                        </m:d>
                      </m:e>
                      <m:sub>
                        <m:r>
                          <a:rPr lang="en-US" altLang="zh-CN" sz="2055" i="1">
                            <a:latin typeface="Cambria Math" panose="02040503050406030204" charset="0"/>
                            <a:cs typeface="+mn-ea"/>
                          </a:rPr>
                          <m:t>2</m:t>
                        </m:r>
                      </m:sub>
                      <m:sup>
                        <m:r>
                          <a:rPr lang="en-US" altLang="zh-CN" sz="2055" i="1">
                            <a:latin typeface="Cambria Math" panose="02040503050406030204" charset="0"/>
                            <a:cs typeface="+mn-ea"/>
                          </a:rPr>
                          <m:t>2</m:t>
                        </m:r>
                      </m:sup>
                    </m:sSubSup>
                    <m:r>
                      <a:rPr lang="en-US" altLang="zh-CN" sz="2055">
                        <a:latin typeface="Cambria Math" panose="02040503050406030204" charset="0"/>
                        <a:cs typeface="+mn-ea"/>
                      </a:rPr>
                      <m:t>≤</m:t>
                    </m:r>
                    <m:r>
                      <m:rPr>
                        <m:sty m:val="p"/>
                      </m:rPr>
                      <a:rPr lang="en-US" altLang="zh-CN" sz="2055">
                        <a:latin typeface="Cambria Math" panose="02040503050406030204" charset="0"/>
                        <a:cs typeface="+mn-ea"/>
                      </a:rPr>
                      <m:t>ε</m:t>
                    </m:r>
                  </m:oMath>
                </a14:m>
                <a:r>
                  <a:rPr lang="zh-CN" altLang="zh-CN" sz="2055" dirty="0" smtClean="0">
                    <a:latin typeface="黑体" panose="02010609060101010101" pitchFamily="49" charset="-122"/>
                    <a:ea typeface="黑体" panose="02010609060101010101" pitchFamily="49" charset="-122"/>
                    <a:cs typeface="+mn-ea"/>
                  </a:rPr>
                  <a:t>为止</a:t>
                </a:r>
                <a:endParaRPr lang="en-US" altLang="zh-CN" sz="2055" dirty="0">
                  <a:latin typeface="黑体" panose="02010609060101010101" pitchFamily="49" charset="-122"/>
                  <a:ea typeface="黑体" panose="02010609060101010101" pitchFamily="49" charset="-122"/>
                  <a:cs typeface="+mn-ea"/>
                </a:endParaRPr>
              </a:p>
              <a:p>
                <a:pPr lvl="2"/>
                <a:r>
                  <a:rPr lang="zh-CN" altLang="zh-CN" sz="2055" dirty="0">
                    <a:latin typeface="黑体" panose="02010609060101010101" pitchFamily="49" charset="-122"/>
                    <a:ea typeface="黑体" panose="02010609060101010101" pitchFamily="49" charset="-122"/>
                    <a:cs typeface="+mn-ea"/>
                  </a:rPr>
                  <a:t>图像重建：在求得图像块</a:t>
                </a:r>
                <a14:m>
                  <m:oMath xmlns:m="http://schemas.openxmlformats.org/officeDocument/2006/math">
                    <m:sSub>
                      <m:sSubPr>
                        <m:ctrlPr>
                          <a:rPr lang="zh-CN" altLang="zh-CN" sz="2055" i="1">
                            <a:latin typeface="Cambria Math" panose="02040503050406030204"/>
                            <a:cs typeface="+mn-ea"/>
                          </a:rPr>
                        </m:ctrlPr>
                      </m:sSubPr>
                      <m:e>
                        <m:r>
                          <a:rPr lang="en-US" altLang="zh-CN" sz="2055" i="1">
                            <a:latin typeface="Cambria Math" panose="02040503050406030204" charset="0"/>
                            <a:cs typeface="+mn-ea"/>
                          </a:rPr>
                          <m:t>𝑚</m:t>
                        </m:r>
                      </m:e>
                      <m:sub>
                        <m:r>
                          <a:rPr lang="en-US" altLang="zh-CN" sz="2055" i="1">
                            <a:latin typeface="Cambria Math" panose="02040503050406030204" charset="0"/>
                            <a:cs typeface="+mn-ea"/>
                          </a:rPr>
                          <m:t>𝑖𝑗</m:t>
                        </m:r>
                      </m:sub>
                    </m:sSub>
                  </m:oMath>
                </a14:m>
                <a:r>
                  <a:rPr lang="zh-CN" altLang="zh-CN" sz="2055" dirty="0">
                    <a:latin typeface="黑体" panose="02010609060101010101" pitchFamily="49" charset="-122"/>
                    <a:ea typeface="黑体" panose="02010609060101010101" pitchFamily="49" charset="-122"/>
                    <a:cs typeface="+mn-ea"/>
                  </a:rPr>
                  <a:t>的稀疏系数矩阵</a:t>
                </a:r>
                <a14:m>
                  <m:oMath xmlns:m="http://schemas.openxmlformats.org/officeDocument/2006/math">
                    <m:sSub>
                      <m:sSubPr>
                        <m:ctrlPr>
                          <a:rPr lang="zh-CN" altLang="zh-CN" sz="2055" i="1">
                            <a:latin typeface="Cambria Math" panose="02040503050406030204"/>
                            <a:cs typeface="+mn-ea"/>
                          </a:rPr>
                        </m:ctrlPr>
                      </m:sSubPr>
                      <m:e>
                        <m:acc>
                          <m:accPr>
                            <m:ctrlPr>
                              <a:rPr lang="zh-CN" altLang="zh-CN" sz="2055" i="1">
                                <a:latin typeface="Cambria Math" panose="02040503050406030204"/>
                                <a:cs typeface="+mn-ea"/>
                              </a:rPr>
                            </m:ctrlPr>
                          </m:accPr>
                          <m:e>
                            <m:r>
                              <a:rPr lang="en-US" altLang="zh-CN" sz="2055" b="1" i="1">
                                <a:latin typeface="Cambria Math" panose="02040503050406030204" charset="0"/>
                                <a:cs typeface="+mn-ea"/>
                              </a:rPr>
                              <m:t>𝜶</m:t>
                            </m:r>
                          </m:e>
                        </m:acc>
                      </m:e>
                      <m:sub>
                        <m:r>
                          <a:rPr lang="en-US" altLang="zh-CN" sz="2055" i="1">
                            <a:latin typeface="Cambria Math" panose="02040503050406030204" charset="0"/>
                            <a:cs typeface="+mn-ea"/>
                          </a:rPr>
                          <m:t>𝑖𝑗</m:t>
                        </m:r>
                      </m:sub>
                    </m:sSub>
                  </m:oMath>
                </a14:m>
                <a:r>
                  <a:rPr lang="zh-CN" altLang="zh-CN" sz="2055" dirty="0">
                    <a:latin typeface="黑体" panose="02010609060101010101" pitchFamily="49" charset="-122"/>
                    <a:ea typeface="黑体" panose="02010609060101010101" pitchFamily="49" charset="-122"/>
                    <a:cs typeface="+mn-ea"/>
                  </a:rPr>
                  <a:t>后，将</a:t>
                </a:r>
                <a14:m>
                  <m:oMath xmlns:m="http://schemas.openxmlformats.org/officeDocument/2006/math">
                    <m:sSub>
                      <m:sSubPr>
                        <m:ctrlPr>
                          <a:rPr lang="zh-CN" altLang="zh-CN" sz="2055" i="1">
                            <a:latin typeface="Cambria Math" panose="02040503050406030204"/>
                            <a:cs typeface="+mn-ea"/>
                          </a:rPr>
                        </m:ctrlPr>
                      </m:sSubPr>
                      <m:e>
                        <m:acc>
                          <m:accPr>
                            <m:ctrlPr>
                              <a:rPr lang="zh-CN" altLang="zh-CN" sz="2055" i="1">
                                <a:latin typeface="Cambria Math" panose="02040503050406030204"/>
                                <a:cs typeface="+mn-ea"/>
                              </a:rPr>
                            </m:ctrlPr>
                          </m:accPr>
                          <m:e>
                            <m:r>
                              <a:rPr lang="en-US" altLang="zh-CN" sz="2055" b="1" i="1">
                                <a:latin typeface="Cambria Math" panose="02040503050406030204" charset="0"/>
                                <a:cs typeface="+mn-ea"/>
                              </a:rPr>
                              <m:t>𝜶</m:t>
                            </m:r>
                          </m:e>
                        </m:acc>
                      </m:e>
                      <m:sub>
                        <m:r>
                          <a:rPr lang="en-US" altLang="zh-CN" sz="2055" i="1">
                            <a:latin typeface="Cambria Math" panose="02040503050406030204" charset="0"/>
                            <a:cs typeface="+mn-ea"/>
                          </a:rPr>
                          <m:t>𝑖𝑗</m:t>
                        </m:r>
                      </m:sub>
                    </m:sSub>
                  </m:oMath>
                </a14:m>
                <a:r>
                  <a:rPr lang="zh-CN" altLang="zh-CN" sz="2055" dirty="0">
                    <a:latin typeface="黑体" panose="02010609060101010101" pitchFamily="49" charset="-122"/>
                    <a:ea typeface="黑体" panose="02010609060101010101" pitchFamily="49" charset="-122"/>
                    <a:cs typeface="+mn-ea"/>
                  </a:rPr>
                  <a:t>代入用于整体图像去噪稀疏</a:t>
                </a:r>
                <a:r>
                  <a:rPr lang="zh-CN" altLang="zh-CN" sz="2055" dirty="0" smtClean="0">
                    <a:latin typeface="黑体" panose="02010609060101010101" pitchFamily="49" charset="-122"/>
                    <a:ea typeface="黑体" panose="02010609060101010101" pitchFamily="49" charset="-122"/>
                    <a:cs typeface="+mn-ea"/>
                  </a:rPr>
                  <a:t>模型</a:t>
                </a:r>
                <a:endParaRPr lang="en-US" altLang="zh-CN" sz="2055"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smtClean="0">
                    <a:latin typeface="黑体" panose="02010609060101010101" pitchFamily="49" charset="-122"/>
                    <a:ea typeface="黑体" panose="02010609060101010101" pitchFamily="49" charset="-122"/>
                    <a:cs typeface="+mn-ea"/>
                    <a:sym typeface="+mn-ea"/>
                  </a:rPr>
                  <a:t>图像去噪</a:t>
                </a:r>
                <a:endParaRPr lang="zh-CN" altLang="zh-CN" sz="2800" dirty="0" smtClean="0">
                  <a:solidFill>
                    <a:schemeClr val="tx1"/>
                  </a:solidFill>
                  <a:latin typeface="黑体" panose="02010609060101010101" pitchFamily="49" charset="-122"/>
                  <a:ea typeface="黑体" panose="02010609060101010101" pitchFamily="49" charset="-122"/>
                  <a:cs typeface="+mn-ea"/>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000" i="1" smtClean="0">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acc>
                                <m:accPr>
                                  <m:ctrlPr>
                                    <a:rPr lang="zh-CN" altLang="zh-CN" sz="2000" i="1">
                                      <a:solidFill>
                                        <a:schemeClr val="tx1"/>
                                      </a:solidFill>
                                      <a:latin typeface="Cambria Math" panose="02040503050406030204"/>
                                      <a:cs typeface="+mn-ea"/>
                                    </a:rPr>
                                  </m:ctrlPr>
                                </m:accPr>
                                <m:e>
                                  <m:r>
                                    <a:rPr lang="en-US" altLang="zh-CN" sz="2000" b="1" i="1">
                                      <a:solidFill>
                                        <a:schemeClr val="tx1"/>
                                      </a:solidFill>
                                      <a:latin typeface="Cambria Math" panose="02040503050406030204" charset="0"/>
                                      <a:cs typeface="+mn-ea"/>
                                    </a:rPr>
                                    <m:t>𝜶</m:t>
                                  </m:r>
                                </m:e>
                              </m:acc>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acc>
                            <m:accPr>
                              <m:ctrlPr>
                                <a:rPr lang="zh-CN" altLang="zh-CN" sz="2000" i="1">
                                  <a:solidFill>
                                    <a:schemeClr val="tx1"/>
                                  </a:solidFill>
                                  <a:latin typeface="Cambria Math" panose="02040503050406030204"/>
                                  <a:cs typeface="+mn-ea"/>
                                </a:rPr>
                              </m:ctrlPr>
                            </m:accPr>
                            <m:e>
                              <m:r>
                                <a:rPr lang="en-US" altLang="zh-CN" sz="2000" i="1">
                                  <a:solidFill>
                                    <a:schemeClr val="tx1"/>
                                  </a:solidFill>
                                  <a:latin typeface="Cambria Math" panose="02040503050406030204" charset="0"/>
                                  <a:cs typeface="+mn-ea"/>
                                </a:rPr>
                                <m:t>𝑀</m:t>
                              </m:r>
                            </m:e>
                          </m:acc>
                        </m:e>
                      </m:d>
                      <m:r>
                        <a:rPr lang="en-US" altLang="zh-CN" sz="2000" i="1">
                          <a:solidFill>
                            <a:schemeClr val="tx1"/>
                          </a:solidFill>
                          <a:latin typeface="Cambria Math" panose="02040503050406030204" charset="0"/>
                          <a:cs typeface="+mn-ea"/>
                        </a:rPr>
                        <m:t>  </m:t>
                      </m:r>
                      <m:r>
                        <a:rPr lang="en-US" altLang="zh-CN" sz="2000">
                          <a:solidFill>
                            <a:schemeClr val="tx1"/>
                          </a:solidFill>
                          <a:latin typeface="Cambria Math" panose="02040503050406030204" charset="0"/>
                          <a:cs typeface="+mn-ea"/>
                        </a:rPr>
                        <m:t>=</m:t>
                      </m:r>
                      <m:func>
                        <m:funcPr>
                          <m:ctrlPr>
                            <a:rPr lang="zh-CN" altLang="zh-CN" sz="2000" i="1">
                              <a:solidFill>
                                <a:schemeClr val="tx1"/>
                              </a:solidFill>
                              <a:latin typeface="Cambria Math" panose="02040503050406030204"/>
                              <a:cs typeface="+mn-ea"/>
                            </a:rPr>
                          </m:ctrlPr>
                        </m:funcPr>
                        <m:fName>
                          <m:r>
                            <m:rPr>
                              <m:sty m:val="p"/>
                            </m:rPr>
                            <a:rPr lang="en-US" altLang="zh-CN" sz="2000">
                              <a:solidFill>
                                <a:schemeClr val="tx1"/>
                              </a:solidFill>
                              <a:latin typeface="Cambria Math" panose="02040503050406030204" charset="0"/>
                              <a:cs typeface="+mn-ea"/>
                            </a:rPr>
                            <m:t>arg</m:t>
                          </m:r>
                        </m:fName>
                        <m:e>
                          <m:func>
                            <m:funcPr>
                              <m:ctrlPr>
                                <a:rPr lang="zh-CN" altLang="zh-CN" sz="2000" i="1">
                                  <a:solidFill>
                                    <a:schemeClr val="tx1"/>
                                  </a:solidFill>
                                  <a:latin typeface="Cambria Math" panose="02040503050406030204"/>
                                  <a:cs typeface="+mn-ea"/>
                                </a:rPr>
                              </m:ctrlPr>
                            </m:funcPr>
                            <m:fName>
                              <m:limLow>
                                <m:limLowPr>
                                  <m:ctrlPr>
                                    <a:rPr lang="zh-CN" altLang="zh-CN" sz="2000" i="1">
                                      <a:solidFill>
                                        <a:schemeClr val="tx1"/>
                                      </a:solidFill>
                                      <a:latin typeface="Cambria Math" panose="02040503050406030204"/>
                                      <a:cs typeface="+mn-ea"/>
                                    </a:rPr>
                                  </m:ctrlPr>
                                </m:limLowPr>
                                <m:e>
                                  <m:r>
                                    <m:rPr>
                                      <m:sty m:val="p"/>
                                    </m:rPr>
                                    <a:rPr lang="en-US" altLang="zh-CN" sz="2000">
                                      <a:solidFill>
                                        <a:schemeClr val="tx1"/>
                                      </a:solidFill>
                                      <a:latin typeface="Cambria Math" panose="02040503050406030204" charset="0"/>
                                      <a:cs typeface="+mn-ea"/>
                                    </a:rPr>
                                    <m:t>min</m:t>
                                  </m:r>
                                </m:e>
                                <m:lim>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r>
                                    <a:rPr lang="en-US" altLang="zh-CN" sz="2000" i="1">
                                      <a:solidFill>
                                        <a:schemeClr val="tx1"/>
                                      </a:solidFill>
                                      <a:latin typeface="Cambria Math" panose="02040503050406030204" charset="0"/>
                                      <a:cs typeface="+mn-ea"/>
                                    </a:rPr>
                                    <m:t>𝑀</m:t>
                                  </m:r>
                                </m:lim>
                              </m:limLow>
                            </m:fName>
                            <m:e>
                              <m:r>
                                <a:rPr lang="en-US" altLang="zh-CN" sz="2000" i="1">
                                  <a:solidFill>
                                    <a:schemeClr val="tx1"/>
                                  </a:solidFill>
                                  <a:latin typeface="Cambria Math" panose="02040503050406030204" charset="0"/>
                                  <a:cs typeface="+mn-ea"/>
                                </a:rPr>
                                <m:t>𝜆</m:t>
                              </m:r>
                              <m:sSubSup>
                                <m:sSubSupPr>
                                  <m:ctrlPr>
                                    <a:rPr lang="zh-CN" altLang="zh-CN" sz="2000" i="1">
                                      <a:solidFill>
                                        <a:schemeClr val="tx1"/>
                                      </a:solidFill>
                                      <a:latin typeface="Cambria Math" panose="02040503050406030204"/>
                                      <a:cs typeface="+mn-ea"/>
                                    </a:rPr>
                                  </m:ctrlPr>
                                </m:sSubSupPr>
                                <m:e>
                                  <m:r>
                                    <a:rPr lang="en-US" altLang="zh-CN" sz="2000" i="1">
                                      <a:solidFill>
                                        <a:schemeClr val="tx1"/>
                                      </a:solidFill>
                                      <a:latin typeface="Cambria Math" panose="02040503050406030204" charset="0"/>
                                      <a:cs typeface="+mn-ea"/>
                                    </a:rPr>
                                    <m:t> </m:t>
                                  </m:r>
                                  <m:d>
                                    <m:dPr>
                                      <m:begChr m:val="‖"/>
                                      <m:endChr m:val="‖"/>
                                      <m:ctrlPr>
                                        <a:rPr lang="zh-CN" altLang="zh-CN" sz="2000" i="1">
                                          <a:solidFill>
                                            <a:schemeClr val="tx1"/>
                                          </a:solidFill>
                                          <a:latin typeface="Cambria Math" panose="02040503050406030204"/>
                                          <a:cs typeface="+mn-ea"/>
                                        </a:rPr>
                                      </m:ctrlPr>
                                    </m:dPr>
                                    <m:e>
                                      <m:r>
                                        <a:rPr lang="en-US" altLang="zh-CN" sz="2000" i="1">
                                          <a:solidFill>
                                            <a:schemeClr val="tx1"/>
                                          </a:solidFill>
                                          <a:latin typeface="Cambria Math" panose="02040503050406030204" charset="0"/>
                                          <a:cs typeface="+mn-ea"/>
                                        </a:rPr>
                                        <m:t>𝑀</m:t>
                                      </m:r>
                                      <m:r>
                                        <a:rPr lang="en-US" altLang="zh-CN" sz="2000" i="1">
                                          <a:solidFill>
                                            <a:schemeClr val="tx1"/>
                                          </a:solidFill>
                                          <a:latin typeface="Cambria Math" panose="02040503050406030204" charset="0"/>
                                          <a:cs typeface="+mn-ea"/>
                                        </a:rPr>
                                        <m:t>−</m:t>
                                      </m:r>
                                      <m:sSup>
                                        <m:sSupPr>
                                          <m:ctrlPr>
                                            <a:rPr lang="zh-CN" altLang="zh-CN" sz="2000" i="1">
                                              <a:solidFill>
                                                <a:schemeClr val="tx1"/>
                                              </a:solidFill>
                                              <a:latin typeface="Cambria Math" panose="02040503050406030204"/>
                                              <a:cs typeface="+mn-ea"/>
                                            </a:rPr>
                                          </m:ctrlPr>
                                        </m:sSupPr>
                                        <m:e>
                                          <m:r>
                                            <a:rPr lang="en-US" altLang="zh-CN" sz="2000" i="1">
                                              <a:solidFill>
                                                <a:schemeClr val="tx1"/>
                                              </a:solidFill>
                                              <a:latin typeface="Cambria Math" panose="02040503050406030204" charset="0"/>
                                              <a:cs typeface="+mn-ea"/>
                                            </a:rPr>
                                            <m:t>𝑀</m:t>
                                          </m:r>
                                        </m:e>
                                        <m:sup>
                                          <m:r>
                                            <a:rPr lang="en-US" altLang="zh-CN" sz="2000" i="1">
                                              <a:solidFill>
                                                <a:schemeClr val="tx1"/>
                                              </a:solidFill>
                                              <a:latin typeface="Cambria Math" panose="02040503050406030204" charset="0"/>
                                              <a:cs typeface="+mn-ea"/>
                                            </a:rPr>
                                            <m:t>′</m:t>
                                          </m:r>
                                        </m:sup>
                                      </m:sSup>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
                                    <m:sSubPr>
                                      <m:ctrlPr>
                                        <a:rPr lang="zh-CN" altLang="zh-CN" sz="2000" i="1">
                                          <a:solidFill>
                                            <a:schemeClr val="tx1"/>
                                          </a:solidFill>
                                          <a:latin typeface="Cambria Math" panose="02040503050406030204"/>
                                          <a:cs typeface="+mn-ea"/>
                                        </a:rPr>
                                      </m:ctrlPr>
                                    </m:sSubPr>
                                    <m:e>
                                      <m:r>
                                        <a:rPr lang="en-US" altLang="zh-CN" sz="2000" i="1">
                                          <a:solidFill>
                                            <a:schemeClr val="tx1"/>
                                          </a:solidFill>
                                          <a:latin typeface="Cambria Math" panose="02040503050406030204" charset="0"/>
                                          <a:cs typeface="+mn-ea"/>
                                        </a:rPr>
                                        <m:t>𝜇</m:t>
                                      </m:r>
                                    </m:e>
                                    <m:sub>
                                      <m:r>
                                        <a:rPr lang="en-US" altLang="zh-CN" sz="2000" i="1">
                                          <a:solidFill>
                                            <a:schemeClr val="tx1"/>
                                          </a:solidFill>
                                          <a:latin typeface="Cambria Math" panose="02040503050406030204" charset="0"/>
                                          <a:cs typeface="+mn-ea"/>
                                        </a:rPr>
                                        <m:t>𝑖𝑗</m:t>
                                      </m:r>
                                    </m:sub>
                                  </m:sSub>
                                  <m:sSub>
                                    <m:sSubPr>
                                      <m:ctrlPr>
                                        <a:rPr lang="zh-CN" altLang="zh-CN" sz="2000" i="1">
                                          <a:solidFill>
                                            <a:schemeClr val="tx1"/>
                                          </a:solidFill>
                                          <a:latin typeface="Cambria Math" panose="02040503050406030204"/>
                                          <a:cs typeface="+mn-ea"/>
                                        </a:rPr>
                                      </m:ctrlPr>
                                    </m:sSubPr>
                                    <m:e>
                                      <m:d>
                                        <m:dPr>
                                          <m:begChr m:val="‖"/>
                                          <m:endChr m:val="‖"/>
                                          <m:ctrlPr>
                                            <a:rPr lang="zh-CN" altLang="zh-CN" sz="2000" i="1">
                                              <a:solidFill>
                                                <a:schemeClr val="tx1"/>
                                              </a:solidFill>
                                              <a:latin typeface="Cambria Math" panose="02040503050406030204"/>
                                              <a:cs typeface="+mn-ea"/>
                                            </a:rPr>
                                          </m:ctrlPr>
                                        </m:dPr>
                                        <m:e>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e>
                                      </m:d>
                                    </m:e>
                                    <m:sub>
                                      <m:r>
                                        <a:rPr lang="en-US" altLang="zh-CN" sz="2000" i="1">
                                          <a:solidFill>
                                            <a:schemeClr val="tx1"/>
                                          </a:solidFill>
                                          <a:latin typeface="Cambria Math" panose="02040503050406030204" charset="0"/>
                                          <a:cs typeface="+mn-ea"/>
                                        </a:rPr>
                                        <m:t>0</m:t>
                                      </m:r>
                                    </m:sub>
                                  </m:sSub>
                                </m:e>
                              </m:nary>
                              <m:r>
                                <a:rPr lang="en-US" altLang="zh-CN" sz="2000" i="1">
                                  <a:solidFill>
                                    <a:schemeClr val="tx1"/>
                                  </a:solidFill>
                                  <a:latin typeface="Cambria Math" panose="02040503050406030204" charset="0"/>
                                  <a:cs typeface="+mn-ea"/>
                                </a:rPr>
                                <m:t>+</m:t>
                              </m:r>
                              <m:nary>
                                <m:naryPr>
                                  <m:chr m:val="∑"/>
                                  <m:limLoc m:val="undOvr"/>
                                  <m:supHide m:val="on"/>
                                  <m:ctrlPr>
                                    <a:rPr lang="zh-CN" altLang="zh-CN" sz="2000" i="1">
                                      <a:solidFill>
                                        <a:schemeClr val="tx1"/>
                                      </a:solidFill>
                                      <a:latin typeface="Cambria Math" panose="02040503050406030204"/>
                                      <a:cs typeface="+mn-ea"/>
                                    </a:rPr>
                                  </m:ctrlPr>
                                </m:naryPr>
                                <m:sub>
                                  <m:r>
                                    <a:rPr lang="en-US" altLang="zh-CN" sz="2000" i="1">
                                      <a:solidFill>
                                        <a:schemeClr val="tx1"/>
                                      </a:solidFill>
                                      <a:latin typeface="Cambria Math" panose="02040503050406030204" charset="0"/>
                                      <a:cs typeface="+mn-ea"/>
                                    </a:rPr>
                                    <m:t>𝑖𝑗</m:t>
                                  </m:r>
                                </m:sub>
                                <m:sup/>
                                <m:e>
                                  <m:sSubSup>
                                    <m:sSubSupPr>
                                      <m:ctrlPr>
                                        <a:rPr lang="zh-CN" altLang="zh-CN" sz="2000" i="1">
                                          <a:solidFill>
                                            <a:schemeClr val="tx1"/>
                                          </a:solidFill>
                                          <a:latin typeface="Cambria Math" panose="02040503050406030204"/>
                                          <a:cs typeface="+mn-ea"/>
                                        </a:rPr>
                                      </m:ctrlPr>
                                    </m:sSubSupPr>
                                    <m:e>
                                      <m:d>
                                        <m:dPr>
                                          <m:begChr m:val="‖"/>
                                          <m:endChr m:val="‖"/>
                                          <m:ctrlPr>
                                            <a:rPr lang="zh-CN" altLang="zh-CN" sz="2000" i="1">
                                              <a:solidFill>
                                                <a:schemeClr val="tx1"/>
                                              </a:solidFill>
                                              <a:latin typeface="Cambria Math" panose="02040503050406030204"/>
                                              <a:cs typeface="+mn-ea"/>
                                            </a:rPr>
                                          </m:ctrlPr>
                                        </m:dPr>
                                        <m:e>
                                          <m:r>
                                            <a:rPr lang="en-US" altLang="zh-CN" sz="2000" b="1" i="1">
                                              <a:solidFill>
                                                <a:schemeClr val="tx1"/>
                                              </a:solidFill>
                                              <a:latin typeface="Cambria Math" panose="02040503050406030204" charset="0"/>
                                              <a:cs typeface="+mn-ea"/>
                                            </a:rPr>
                                            <m:t>𝑾</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𝜶</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m:t>
                                          </m:r>
                                          <m:sSub>
                                            <m:sSubPr>
                                              <m:ctrlPr>
                                                <a:rPr lang="zh-CN" altLang="zh-CN" sz="2000" i="1">
                                                  <a:solidFill>
                                                    <a:schemeClr val="tx1"/>
                                                  </a:solidFill>
                                                  <a:latin typeface="Cambria Math" panose="02040503050406030204"/>
                                                  <a:cs typeface="+mn-ea"/>
                                                </a:rPr>
                                              </m:ctrlPr>
                                            </m:sSubPr>
                                            <m:e>
                                              <m:r>
                                                <a:rPr lang="en-US" altLang="zh-CN" sz="2000" b="1" i="1">
                                                  <a:solidFill>
                                                    <a:schemeClr val="tx1"/>
                                                  </a:solidFill>
                                                  <a:latin typeface="Cambria Math" panose="02040503050406030204" charset="0"/>
                                                  <a:cs typeface="+mn-ea"/>
                                                </a:rPr>
                                                <m:t>𝑹</m:t>
                                              </m:r>
                                            </m:e>
                                            <m:sub>
                                              <m:r>
                                                <a:rPr lang="en-US" altLang="zh-CN" sz="2000" i="1">
                                                  <a:solidFill>
                                                    <a:schemeClr val="tx1"/>
                                                  </a:solidFill>
                                                  <a:latin typeface="Cambria Math" panose="02040503050406030204" charset="0"/>
                                                  <a:cs typeface="+mn-ea"/>
                                                </a:rPr>
                                                <m:t>𝑖𝑗</m:t>
                                              </m:r>
                                            </m:sub>
                                          </m:sSub>
                                          <m:r>
                                            <a:rPr lang="en-US" altLang="zh-CN" sz="2000" i="1">
                                              <a:solidFill>
                                                <a:schemeClr val="tx1"/>
                                              </a:solidFill>
                                              <a:latin typeface="Cambria Math" panose="02040503050406030204" charset="0"/>
                                              <a:cs typeface="+mn-ea"/>
                                            </a:rPr>
                                            <m:t>𝑀</m:t>
                                          </m:r>
                                        </m:e>
                                      </m:d>
                                    </m:e>
                                    <m:sub>
                                      <m:r>
                                        <a:rPr lang="en-US" altLang="zh-CN" sz="2000" i="1">
                                          <a:solidFill>
                                            <a:schemeClr val="tx1"/>
                                          </a:solidFill>
                                          <a:latin typeface="Cambria Math" panose="02040503050406030204" charset="0"/>
                                          <a:cs typeface="+mn-ea"/>
                                        </a:rPr>
                                        <m:t>2</m:t>
                                      </m:r>
                                    </m:sub>
                                    <m:sup>
                                      <m:r>
                                        <a:rPr lang="en-US" altLang="zh-CN" sz="2000" i="1">
                                          <a:solidFill>
                                            <a:schemeClr val="tx1"/>
                                          </a:solidFill>
                                          <a:latin typeface="Cambria Math" panose="02040503050406030204" charset="0"/>
                                          <a:cs typeface="+mn-ea"/>
                                        </a:rPr>
                                        <m:t>2</m:t>
                                      </m:r>
                                    </m:sup>
                                  </m:sSubSup>
                                </m:e>
                              </m:nary>
                            </m:e>
                          </m:func>
                        </m:e>
                      </m:func>
                      <m:r>
                        <a:rPr lang="en-US" altLang="zh-CN" sz="2000" i="1">
                          <a:solidFill>
                            <a:schemeClr val="tx1"/>
                          </a:solidFill>
                          <a:latin typeface="Cambria Math" panose="02040503050406030204" charset="0"/>
                          <a:cs typeface="+mn-ea"/>
                        </a:rPr>
                        <m:t>  </m:t>
                      </m:r>
                    </m:oMath>
                  </m:oMathPara>
                </a14:m>
                <a:endParaRPr lang="en-US" altLang="zh-CN" sz="2000" i="1" dirty="0">
                  <a:solidFill>
                    <a:schemeClr val="tx1"/>
                  </a:solidFill>
                  <a:latin typeface="+mn-ea"/>
                  <a:cs typeface="+mn-ea"/>
                </a:endParaRPr>
              </a:p>
              <a:p>
                <a:pPr lvl="1"/>
                <a:r>
                  <a:rPr lang="zh-CN" altLang="zh-CN" sz="2450" dirty="0" smtClean="0">
                    <a:solidFill>
                      <a:schemeClr val="tx1"/>
                    </a:solidFill>
                    <a:latin typeface="黑体" panose="02010609060101010101" pitchFamily="49" charset="-122"/>
                    <a:ea typeface="黑体" panose="02010609060101010101" pitchFamily="49" charset="-122"/>
                    <a:cs typeface="+mn-ea"/>
                  </a:rPr>
                  <a:t>图像</a:t>
                </a:r>
                <a:r>
                  <a:rPr lang="zh-CN" altLang="zh-CN" sz="2450" dirty="0">
                    <a:solidFill>
                      <a:schemeClr val="tx1"/>
                    </a:solidFill>
                    <a:latin typeface="黑体" panose="02010609060101010101" pitchFamily="49" charset="-122"/>
                    <a:ea typeface="黑体" panose="02010609060101010101" pitchFamily="49" charset="-122"/>
                    <a:cs typeface="+mn-ea"/>
                  </a:rPr>
                  <a:t>降噪具体实现过程如下</a:t>
                </a:r>
                <a:r>
                  <a:rPr lang="zh-CN" altLang="zh-CN" sz="2450" dirty="0" smtClean="0">
                    <a:solidFill>
                      <a:schemeClr val="tx1"/>
                    </a:solidFill>
                    <a:latin typeface="黑体" panose="02010609060101010101" pitchFamily="49" charset="-122"/>
                    <a:ea typeface="黑体" panose="02010609060101010101" pitchFamily="49" charset="-122"/>
                    <a:cs typeface="+mn-ea"/>
                  </a:rPr>
                  <a:t>：</a:t>
                </a:r>
                <a:endParaRPr lang="en-US" altLang="zh-CN" sz="2450" dirty="0" smtClean="0">
                  <a:solidFill>
                    <a:schemeClr val="tx1"/>
                  </a:solidFill>
                  <a:latin typeface="黑体" panose="02010609060101010101" pitchFamily="49" charset="-122"/>
                  <a:ea typeface="黑体" panose="02010609060101010101" pitchFamily="49" charset="-122"/>
                  <a:cs typeface="+mn-ea"/>
                </a:endParaRPr>
              </a:p>
              <a:p>
                <a:pPr lvl="2"/>
                <a:r>
                  <a:rPr lang="zh-CN" altLang="zh-CN" sz="2055" dirty="0">
                    <a:solidFill>
                      <a:schemeClr val="tx1"/>
                    </a:solidFill>
                    <a:latin typeface="黑体" panose="02010609060101010101" pitchFamily="49" charset="-122"/>
                    <a:ea typeface="黑体" panose="02010609060101010101" pitchFamily="49" charset="-122"/>
                    <a:cs typeface="+mn-ea"/>
                  </a:rPr>
                  <a:t>由此可得到去噪图像</a:t>
                </a:r>
                <a14:m>
                  <m:oMath xmlns:m="http://schemas.openxmlformats.org/officeDocument/2006/math">
                    <m:acc>
                      <m:accPr>
                        <m:ctrlPr>
                          <a:rPr lang="zh-CN" altLang="zh-CN" sz="2055" i="1">
                            <a:solidFill>
                              <a:schemeClr val="tx1"/>
                            </a:solidFill>
                            <a:latin typeface="Cambria Math" panose="02040503050406030204"/>
                            <a:cs typeface="+mn-ea"/>
                          </a:rPr>
                        </m:ctrlPr>
                      </m:accPr>
                      <m:e>
                        <m:r>
                          <a:rPr lang="en-US" altLang="zh-CN" sz="2055" i="1">
                            <a:solidFill>
                              <a:schemeClr val="tx1"/>
                            </a:solidFill>
                            <a:latin typeface="Cambria Math" panose="02040503050406030204" charset="0"/>
                            <a:cs typeface="+mn-ea"/>
                          </a:rPr>
                          <m:t>𝑀</m:t>
                        </m:r>
                      </m:e>
                    </m:acc>
                  </m:oMath>
                </a14:m>
                <a:r>
                  <a:rPr lang="zh-CN" altLang="zh-CN" sz="2055" dirty="0">
                    <a:solidFill>
                      <a:schemeClr val="tx1"/>
                    </a:solidFill>
                    <a:latin typeface="黑体" panose="02010609060101010101" pitchFamily="49" charset="-122"/>
                    <a:ea typeface="黑体" panose="02010609060101010101" pitchFamily="49" charset="-122"/>
                    <a:cs typeface="+mn-ea"/>
                  </a:rPr>
                  <a:t>的具体计算公式</a:t>
                </a:r>
                <a14:m>
                  <m:oMath xmlns:m="http://schemas.openxmlformats.org/officeDocument/2006/math">
                    <m:acc>
                      <m:accPr>
                        <m:ctrlPr>
                          <a:rPr lang="zh-CN" altLang="zh-CN" sz="2055" i="1">
                            <a:solidFill>
                              <a:schemeClr val="tx1"/>
                            </a:solidFill>
                            <a:latin typeface="Cambria Math" panose="02040503050406030204"/>
                            <a:cs typeface="+mn-ea"/>
                          </a:rPr>
                        </m:ctrlPr>
                      </m:accPr>
                      <m:e>
                        <m:r>
                          <a:rPr lang="en-US" altLang="zh-CN" sz="2055" i="1">
                            <a:solidFill>
                              <a:schemeClr val="tx1"/>
                            </a:solidFill>
                            <a:latin typeface="Cambria Math" panose="02040503050406030204" charset="0"/>
                            <a:cs typeface="+mn-ea"/>
                          </a:rPr>
                          <m:t>𝑀</m:t>
                        </m:r>
                      </m:e>
                    </m:acc>
                    <m:r>
                      <a:rPr lang="en-US" altLang="zh-CN" sz="2055">
                        <a:solidFill>
                          <a:schemeClr val="tx1"/>
                        </a:solidFill>
                        <a:latin typeface="Cambria Math" panose="02040503050406030204" charset="0"/>
                        <a:cs typeface="+mn-ea"/>
                      </a:rPr>
                      <m:t>=</m:t>
                    </m:r>
                    <m:r>
                      <a:rPr lang="en-US" altLang="zh-CN" sz="2055" i="1">
                        <a:solidFill>
                          <a:schemeClr val="tx1"/>
                        </a:solidFill>
                        <a:latin typeface="Cambria Math" panose="02040503050406030204" charset="0"/>
                        <a:cs typeface="+mn-ea"/>
                      </a:rPr>
                      <m:t>𝑎𝑟𝑔</m:t>
                    </m:r>
                    <m:func>
                      <m:funcPr>
                        <m:ctrlPr>
                          <a:rPr lang="zh-CN" altLang="zh-CN" sz="2055" i="1">
                            <a:solidFill>
                              <a:schemeClr val="tx1"/>
                            </a:solidFill>
                            <a:latin typeface="Cambria Math" panose="02040503050406030204"/>
                            <a:cs typeface="+mn-ea"/>
                          </a:rPr>
                        </m:ctrlPr>
                      </m:funcPr>
                      <m:fName>
                        <m:limLow>
                          <m:limLowPr>
                            <m:ctrlPr>
                              <a:rPr lang="zh-CN" altLang="zh-CN" sz="2055" i="1">
                                <a:solidFill>
                                  <a:schemeClr val="tx1"/>
                                </a:solidFill>
                                <a:latin typeface="Cambria Math" panose="02040503050406030204"/>
                                <a:cs typeface="+mn-ea"/>
                              </a:rPr>
                            </m:ctrlPr>
                          </m:limLowPr>
                          <m:e>
                            <m:r>
                              <m:rPr>
                                <m:sty m:val="p"/>
                              </m:rPr>
                              <a:rPr lang="en-US" altLang="zh-CN" sz="2055">
                                <a:solidFill>
                                  <a:schemeClr val="tx1"/>
                                </a:solidFill>
                                <a:latin typeface="Cambria Math" panose="02040503050406030204" charset="0"/>
                                <a:cs typeface="+mn-ea"/>
                              </a:rPr>
                              <m:t>min</m:t>
                            </m:r>
                          </m:e>
                          <m:lim>
                            <m:r>
                              <a:rPr lang="en-US" altLang="zh-CN" sz="2055" i="1">
                                <a:solidFill>
                                  <a:schemeClr val="tx1"/>
                                </a:solidFill>
                                <a:latin typeface="Cambria Math" panose="02040503050406030204" charset="0"/>
                                <a:cs typeface="+mn-ea"/>
                              </a:rPr>
                              <m:t>𝑀</m:t>
                            </m:r>
                          </m:lim>
                        </m:limLow>
                      </m:fName>
                      <m:e>
                        <m:r>
                          <a:rPr lang="en-US" altLang="zh-CN" sz="2055" i="1">
                            <a:solidFill>
                              <a:schemeClr val="tx1"/>
                            </a:solidFill>
                            <a:latin typeface="Cambria Math" panose="02040503050406030204" charset="0"/>
                            <a:cs typeface="+mn-ea"/>
                          </a:rPr>
                          <m:t>𝜆</m:t>
                        </m:r>
                        <m:sSubSup>
                          <m:sSubSupPr>
                            <m:ctrlPr>
                              <a:rPr lang="zh-CN" altLang="zh-CN" sz="2055" i="1">
                                <a:solidFill>
                                  <a:schemeClr val="tx1"/>
                                </a:solidFill>
                                <a:latin typeface="Cambria Math" panose="02040503050406030204"/>
                                <a:cs typeface="+mn-ea"/>
                              </a:rPr>
                            </m:ctrlPr>
                          </m:sSubSupPr>
                          <m:e>
                            <m:d>
                              <m:dPr>
                                <m:begChr m:val="‖"/>
                                <m:endChr m:val="‖"/>
                                <m:ctrlPr>
                                  <a:rPr lang="zh-CN" altLang="zh-CN" sz="2055" i="1">
                                    <a:solidFill>
                                      <a:schemeClr val="tx1"/>
                                    </a:solidFill>
                                    <a:latin typeface="Cambria Math" panose="02040503050406030204"/>
                                    <a:cs typeface="+mn-ea"/>
                                  </a:rPr>
                                </m:ctrlPr>
                              </m:dPr>
                              <m:e>
                                <m:r>
                                  <a:rPr lang="en-US" altLang="zh-CN" sz="2055" i="1">
                                    <a:solidFill>
                                      <a:schemeClr val="tx1"/>
                                    </a:solidFill>
                                    <a:latin typeface="Cambria Math" panose="02040503050406030204" charset="0"/>
                                    <a:cs typeface="+mn-ea"/>
                                  </a:rPr>
                                  <m:t>𝑀</m:t>
                                </m:r>
                                <m:r>
                                  <a:rPr lang="en-US" altLang="zh-CN" sz="2055" i="1">
                                    <a:solidFill>
                                      <a:schemeClr val="tx1"/>
                                    </a:solidFill>
                                    <a:latin typeface="Cambria Math" panose="02040503050406030204" charset="0"/>
                                    <a:cs typeface="+mn-ea"/>
                                  </a:rPr>
                                  <m:t>−</m:t>
                                </m:r>
                                <m:sSup>
                                  <m:sSupPr>
                                    <m:ctrlPr>
                                      <a:rPr lang="zh-CN" altLang="zh-CN" sz="2055" i="1">
                                        <a:solidFill>
                                          <a:schemeClr val="tx1"/>
                                        </a:solidFill>
                                        <a:latin typeface="Cambria Math" panose="02040503050406030204"/>
                                        <a:cs typeface="+mn-ea"/>
                                      </a:rPr>
                                    </m:ctrlPr>
                                  </m:sSupPr>
                                  <m:e>
                                    <m:r>
                                      <a:rPr lang="en-US" altLang="zh-CN" sz="2055" i="1">
                                        <a:solidFill>
                                          <a:schemeClr val="tx1"/>
                                        </a:solidFill>
                                        <a:latin typeface="Cambria Math" panose="02040503050406030204" charset="0"/>
                                        <a:cs typeface="+mn-ea"/>
                                      </a:rPr>
                                      <m:t>𝑀</m:t>
                                    </m:r>
                                  </m:e>
                                  <m:sup>
                                    <m:r>
                                      <a:rPr lang="en-US" altLang="zh-CN" sz="2055" i="1">
                                        <a:solidFill>
                                          <a:schemeClr val="tx1"/>
                                        </a:solidFill>
                                        <a:latin typeface="Cambria Math" panose="02040503050406030204" charset="0"/>
                                        <a:cs typeface="+mn-ea"/>
                                      </a:rPr>
                                      <m:t>′</m:t>
                                    </m:r>
                                  </m:sup>
                                </m:sSup>
                              </m:e>
                            </m:d>
                          </m:e>
                          <m:sub>
                            <m:r>
                              <a:rPr lang="en-US" altLang="zh-CN" sz="2055" i="1">
                                <a:solidFill>
                                  <a:schemeClr val="tx1"/>
                                </a:solidFill>
                                <a:latin typeface="Cambria Math" panose="02040503050406030204" charset="0"/>
                                <a:cs typeface="+mn-ea"/>
                              </a:rPr>
                              <m:t>2</m:t>
                            </m:r>
                          </m:sub>
                          <m:sup>
                            <m:r>
                              <a:rPr lang="en-US" altLang="zh-CN" sz="2055" i="1">
                                <a:solidFill>
                                  <a:schemeClr val="tx1"/>
                                </a:solidFill>
                                <a:latin typeface="Cambria Math" panose="02040503050406030204" charset="0"/>
                                <a:cs typeface="+mn-ea"/>
                              </a:rPr>
                              <m:t>2</m:t>
                            </m:r>
                          </m:sup>
                        </m:sSubSup>
                      </m:e>
                    </m:func>
                    <m:r>
                      <a:rPr lang="en-US" altLang="zh-CN" sz="2055" i="1">
                        <a:solidFill>
                          <a:schemeClr val="tx1"/>
                        </a:solidFill>
                        <a:latin typeface="Cambria Math" panose="02040503050406030204" charset="0"/>
                        <a:cs typeface="+mn-ea"/>
                      </a:rPr>
                      <m:t>+</m:t>
                    </m:r>
                    <m:nary>
                      <m:naryPr>
                        <m:chr m:val="∑"/>
                        <m:limLoc m:val="undOvr"/>
                        <m:supHide m:val="on"/>
                        <m:ctrlPr>
                          <a:rPr lang="zh-CN" altLang="zh-CN" sz="2055" i="1">
                            <a:solidFill>
                              <a:schemeClr val="tx1"/>
                            </a:solidFill>
                            <a:latin typeface="Cambria Math" panose="02040503050406030204"/>
                            <a:cs typeface="+mn-ea"/>
                          </a:rPr>
                        </m:ctrlPr>
                      </m:naryPr>
                      <m:sub>
                        <m:r>
                          <a:rPr lang="en-US" altLang="zh-CN" sz="2055" i="1">
                            <a:solidFill>
                              <a:schemeClr val="tx1"/>
                            </a:solidFill>
                            <a:latin typeface="Cambria Math" panose="02040503050406030204" charset="0"/>
                            <a:cs typeface="+mn-ea"/>
                          </a:rPr>
                          <m:t>𝑖𝑗</m:t>
                        </m:r>
                      </m:sub>
                      <m:sup/>
                      <m:e>
                        <m:sSubSup>
                          <m:sSubSupPr>
                            <m:ctrlPr>
                              <a:rPr lang="zh-CN" altLang="zh-CN" sz="2055" i="1">
                                <a:solidFill>
                                  <a:schemeClr val="tx1"/>
                                </a:solidFill>
                                <a:latin typeface="Cambria Math" panose="02040503050406030204"/>
                                <a:cs typeface="+mn-ea"/>
                              </a:rPr>
                            </m:ctrlPr>
                          </m:sSubSupPr>
                          <m:e>
                            <m:d>
                              <m:dPr>
                                <m:begChr m:val="‖"/>
                                <m:endChr m:val="‖"/>
                                <m:ctrlPr>
                                  <a:rPr lang="zh-CN" altLang="zh-CN" sz="2055" i="1">
                                    <a:solidFill>
                                      <a:schemeClr val="tx1"/>
                                    </a:solidFill>
                                    <a:latin typeface="Cambria Math" panose="02040503050406030204"/>
                                    <a:cs typeface="+mn-ea"/>
                                  </a:rPr>
                                </m:ctrlPr>
                              </m:dPr>
                              <m:e>
                                <m:r>
                                  <a:rPr lang="en-US" altLang="zh-CN" sz="2055" b="1" i="1">
                                    <a:solidFill>
                                      <a:schemeClr val="tx1"/>
                                    </a:solidFill>
                                    <a:latin typeface="Cambria Math" panose="02040503050406030204" charset="0"/>
                                    <a:cs typeface="+mn-ea"/>
                                  </a:rPr>
                                  <m:t>𝑾</m:t>
                                </m:r>
                                <m:sSub>
                                  <m:sSubPr>
                                    <m:ctrlPr>
                                      <a:rPr lang="zh-CN" altLang="zh-CN" sz="2055" i="1">
                                        <a:solidFill>
                                          <a:schemeClr val="tx1"/>
                                        </a:solidFill>
                                        <a:latin typeface="Cambria Math" panose="02040503050406030204"/>
                                        <a:cs typeface="+mn-ea"/>
                                      </a:rPr>
                                    </m:ctrlPr>
                                  </m:sSubPr>
                                  <m:e>
                                    <m:acc>
                                      <m:accPr>
                                        <m:ctrlPr>
                                          <a:rPr lang="zh-CN" altLang="zh-CN" sz="2055" i="1">
                                            <a:solidFill>
                                              <a:schemeClr val="tx1"/>
                                            </a:solidFill>
                                            <a:latin typeface="Cambria Math" panose="02040503050406030204"/>
                                            <a:cs typeface="+mn-ea"/>
                                          </a:rPr>
                                        </m:ctrlPr>
                                      </m:accPr>
                                      <m:e>
                                        <m:r>
                                          <a:rPr lang="en-US" altLang="zh-CN" sz="2055" b="1" i="1">
                                            <a:solidFill>
                                              <a:schemeClr val="tx1"/>
                                            </a:solidFill>
                                            <a:latin typeface="Cambria Math" panose="02040503050406030204" charset="0"/>
                                            <a:cs typeface="+mn-ea"/>
                                          </a:rPr>
                                          <m:t>𝜶</m:t>
                                        </m:r>
                                      </m:e>
                                    </m:acc>
                                  </m:e>
                                  <m:sub>
                                    <m:r>
                                      <a:rPr lang="en-US" altLang="zh-CN" sz="2055" i="1">
                                        <a:solidFill>
                                          <a:schemeClr val="tx1"/>
                                        </a:solidFill>
                                        <a:latin typeface="Cambria Math" panose="02040503050406030204" charset="0"/>
                                        <a:cs typeface="+mn-ea"/>
                                      </a:rPr>
                                      <m:t>𝑖𝑗</m:t>
                                    </m:r>
                                  </m:sub>
                                </m:sSub>
                                <m:r>
                                  <a:rPr lang="en-US" altLang="zh-CN" sz="2055" i="1">
                                    <a:solidFill>
                                      <a:schemeClr val="tx1"/>
                                    </a:solidFill>
                                    <a:latin typeface="Cambria Math" panose="02040503050406030204" charset="0"/>
                                    <a:cs typeface="+mn-ea"/>
                                  </a:rPr>
                                  <m:t>−</m:t>
                                </m:r>
                                <m:sSub>
                                  <m:sSubPr>
                                    <m:ctrlPr>
                                      <a:rPr lang="zh-CN" altLang="zh-CN" sz="2055" i="1">
                                        <a:solidFill>
                                          <a:schemeClr val="tx1"/>
                                        </a:solidFill>
                                        <a:latin typeface="Cambria Math" panose="02040503050406030204"/>
                                        <a:cs typeface="+mn-ea"/>
                                      </a:rPr>
                                    </m:ctrlPr>
                                  </m:sSubPr>
                                  <m:e>
                                    <m:r>
                                      <a:rPr lang="en-US" altLang="zh-CN" sz="2055" b="1" i="1">
                                        <a:solidFill>
                                          <a:schemeClr val="tx1"/>
                                        </a:solidFill>
                                        <a:latin typeface="Cambria Math" panose="02040503050406030204" charset="0"/>
                                        <a:cs typeface="+mn-ea"/>
                                      </a:rPr>
                                      <m:t>𝑹</m:t>
                                    </m:r>
                                  </m:e>
                                  <m:sub>
                                    <m:r>
                                      <a:rPr lang="en-US" altLang="zh-CN" sz="2055" i="1">
                                        <a:solidFill>
                                          <a:schemeClr val="tx1"/>
                                        </a:solidFill>
                                        <a:latin typeface="Cambria Math" panose="02040503050406030204" charset="0"/>
                                        <a:cs typeface="+mn-ea"/>
                                      </a:rPr>
                                      <m:t>𝑖𝑗</m:t>
                                    </m:r>
                                  </m:sub>
                                </m:sSub>
                                <m:r>
                                  <a:rPr lang="en-US" altLang="zh-CN" sz="2055" i="1">
                                    <a:solidFill>
                                      <a:schemeClr val="tx1"/>
                                    </a:solidFill>
                                    <a:latin typeface="Cambria Math" panose="02040503050406030204" charset="0"/>
                                    <a:cs typeface="+mn-ea"/>
                                  </a:rPr>
                                  <m:t>𝑀</m:t>
                                </m:r>
                              </m:e>
                            </m:d>
                          </m:e>
                          <m:sub>
                            <m:r>
                              <a:rPr lang="en-US" altLang="zh-CN" sz="2055" i="1">
                                <a:solidFill>
                                  <a:schemeClr val="tx1"/>
                                </a:solidFill>
                                <a:latin typeface="Cambria Math" panose="02040503050406030204" charset="0"/>
                                <a:cs typeface="+mn-ea"/>
                              </a:rPr>
                              <m:t>2</m:t>
                            </m:r>
                          </m:sub>
                          <m:sup>
                            <m:r>
                              <a:rPr lang="en-US" altLang="zh-CN" sz="2055" i="1">
                                <a:solidFill>
                                  <a:schemeClr val="tx1"/>
                                </a:solidFill>
                                <a:latin typeface="Cambria Math" panose="02040503050406030204" charset="0"/>
                                <a:cs typeface="+mn-ea"/>
                              </a:rPr>
                              <m:t>2</m:t>
                            </m:r>
                          </m:sup>
                        </m:sSubSup>
                      </m:e>
                    </m:nary>
                  </m:oMath>
                </a14:m>
                <a:endParaRPr lang="en-US" altLang="zh-CN" sz="2055" dirty="0" smtClean="0">
                  <a:solidFill>
                    <a:schemeClr val="tx1"/>
                  </a:solidFill>
                  <a:latin typeface="黑体" panose="02010609060101010101" pitchFamily="49" charset="-122"/>
                  <a:ea typeface="黑体" panose="02010609060101010101" pitchFamily="49" charset="-122"/>
                  <a:cs typeface="+mn-ea"/>
                </a:endParaRPr>
              </a:p>
              <a:p>
                <a:pPr lvl="2"/>
                <a:r>
                  <a:rPr lang="zh-CN" altLang="zh-CN" sz="2055" dirty="0" smtClean="0">
                    <a:solidFill>
                      <a:schemeClr val="tx1"/>
                    </a:solidFill>
                    <a:latin typeface="黑体" panose="02010609060101010101" pitchFamily="49" charset="-122"/>
                    <a:ea typeface="黑体" panose="02010609060101010101" pitchFamily="49" charset="-122"/>
                    <a:cs typeface="+mn-ea"/>
                  </a:rPr>
                  <a:t>上</a:t>
                </a:r>
                <a:r>
                  <a:rPr lang="zh-CN" altLang="zh-CN" sz="2055" dirty="0">
                    <a:solidFill>
                      <a:schemeClr val="tx1"/>
                    </a:solidFill>
                    <a:latin typeface="黑体" panose="02010609060101010101" pitchFamily="49" charset="-122"/>
                    <a:ea typeface="黑体" panose="02010609060101010101" pitchFamily="49" charset="-122"/>
                    <a:cs typeface="+mn-ea"/>
                  </a:rPr>
                  <a:t>式的解可表示</a:t>
                </a:r>
                <a:r>
                  <a:rPr lang="zh-CN" altLang="zh-CN" sz="2055" dirty="0" smtClean="0">
                    <a:solidFill>
                      <a:schemeClr val="tx1"/>
                    </a:solidFill>
                    <a:latin typeface="黑体" panose="02010609060101010101" pitchFamily="49" charset="-122"/>
                    <a:ea typeface="黑体" panose="02010609060101010101" pitchFamily="49" charset="-122"/>
                    <a:cs typeface="+mn-ea"/>
                  </a:rPr>
                  <a:t>为</a:t>
                </a:r>
                <a:endParaRPr lang="en-US" altLang="zh-CN" sz="2055" dirty="0" smtClean="0">
                  <a:solidFill>
                    <a:schemeClr val="tx1"/>
                  </a:solidFill>
                  <a:latin typeface="黑体" panose="02010609060101010101" pitchFamily="49" charset="-122"/>
                  <a:ea typeface="黑体" panose="02010609060101010101" pitchFamily="49" charset="-122"/>
                  <a:cs typeface="+mn-ea"/>
                </a:endParaRPr>
              </a:p>
              <a:p>
                <a:pPr marL="914400" lvl="2" indent="0">
                  <a:buNone/>
                </a:pPr>
                <a14:m>
                  <m:oMathPara xmlns:m="http://schemas.openxmlformats.org/officeDocument/2006/math">
                    <m:oMathParaPr>
                      <m:jc m:val="centerGroup"/>
                    </m:oMathParaPr>
                    <m:oMath xmlns:m="http://schemas.openxmlformats.org/officeDocument/2006/math">
                      <m:acc>
                        <m:accPr>
                          <m:ctrlPr>
                            <a:rPr lang="zh-CN" altLang="zh-CN" sz="1710" i="1">
                              <a:solidFill>
                                <a:schemeClr val="tx1"/>
                              </a:solidFill>
                              <a:latin typeface="Cambria Math" panose="02040503050406030204"/>
                              <a:cs typeface="+mn-ea"/>
                            </a:rPr>
                          </m:ctrlPr>
                        </m:accPr>
                        <m:e>
                          <m:r>
                            <a:rPr lang="en-US" altLang="zh-CN" sz="1710" i="1">
                              <a:solidFill>
                                <a:schemeClr val="tx1"/>
                              </a:solidFill>
                              <a:latin typeface="Cambria Math" panose="02040503050406030204" charset="0"/>
                              <a:cs typeface="+mn-ea"/>
                            </a:rPr>
                            <m:t>𝑀</m:t>
                          </m:r>
                        </m:e>
                      </m:acc>
                      <m:r>
                        <a:rPr lang="en-US" altLang="zh-CN" sz="1710" i="1">
                          <a:solidFill>
                            <a:schemeClr val="tx1"/>
                          </a:solidFill>
                          <a:latin typeface="Cambria Math" panose="02040503050406030204" charset="0"/>
                          <a:cs typeface="+mn-ea"/>
                        </a:rPr>
                        <m:t>=</m:t>
                      </m:r>
                      <m:sSup>
                        <m:sSupPr>
                          <m:ctrlPr>
                            <a:rPr lang="zh-CN" altLang="zh-CN" sz="1710" i="1">
                              <a:solidFill>
                                <a:schemeClr val="tx1"/>
                              </a:solidFill>
                              <a:latin typeface="Cambria Math" panose="02040503050406030204"/>
                              <a:cs typeface="+mn-ea"/>
                            </a:rPr>
                          </m:ctrlPr>
                        </m:sSupPr>
                        <m:e>
                          <m:d>
                            <m:dPr>
                              <m:ctrlPr>
                                <a:rPr lang="zh-CN" altLang="zh-CN" sz="1710" i="1">
                                  <a:solidFill>
                                    <a:schemeClr val="tx1"/>
                                  </a:solidFill>
                                  <a:latin typeface="Cambria Math" panose="02040503050406030204"/>
                                  <a:cs typeface="+mn-ea"/>
                                </a:rPr>
                              </m:ctrlPr>
                            </m:dPr>
                            <m:e>
                              <m:r>
                                <a:rPr lang="en-US" altLang="zh-CN" sz="1710" i="1">
                                  <a:solidFill>
                                    <a:schemeClr val="tx1"/>
                                  </a:solidFill>
                                  <a:latin typeface="Cambria Math" panose="02040503050406030204" charset="0"/>
                                  <a:cs typeface="+mn-ea"/>
                                </a:rPr>
                                <m:t>𝜆</m:t>
                              </m:r>
                              <m:r>
                                <a:rPr lang="en-US" altLang="zh-CN" sz="1710" i="1">
                                  <a:solidFill>
                                    <a:schemeClr val="tx1"/>
                                  </a:solidFill>
                                  <a:latin typeface="Cambria Math" panose="02040503050406030204" charset="0"/>
                                  <a:cs typeface="+mn-ea"/>
                                </a:rPr>
                                <m:t>𝐼</m:t>
                              </m:r>
                              <m:r>
                                <a:rPr lang="en-US" altLang="zh-CN" sz="1710" i="1">
                                  <a:solidFill>
                                    <a:schemeClr val="tx1"/>
                                  </a:solidFill>
                                  <a:latin typeface="Cambria Math" panose="02040503050406030204" charset="0"/>
                                  <a:cs typeface="+mn-ea"/>
                                </a:rPr>
                                <m:t>+</m:t>
                              </m:r>
                              <m:nary>
                                <m:naryPr>
                                  <m:chr m:val="∑"/>
                                  <m:limLoc m:val="undOvr"/>
                                  <m:supHide m:val="on"/>
                                  <m:ctrlPr>
                                    <a:rPr lang="zh-CN" altLang="zh-CN" sz="1710" i="1">
                                      <a:solidFill>
                                        <a:schemeClr val="tx1"/>
                                      </a:solidFill>
                                      <a:latin typeface="Cambria Math" panose="02040503050406030204"/>
                                      <a:cs typeface="+mn-ea"/>
                                    </a:rPr>
                                  </m:ctrlPr>
                                </m:naryPr>
                                <m:sub>
                                  <m:r>
                                    <a:rPr lang="en-US" altLang="zh-CN" sz="1710" i="1">
                                      <a:solidFill>
                                        <a:schemeClr val="tx1"/>
                                      </a:solidFill>
                                      <a:latin typeface="Cambria Math" panose="02040503050406030204" charset="0"/>
                                      <a:cs typeface="+mn-ea"/>
                                    </a:rPr>
                                    <m:t>𝑖𝑗</m:t>
                                  </m:r>
                                </m:sub>
                                <m:sup/>
                                <m:e>
                                  <m:sSubSup>
                                    <m:sSubSupPr>
                                      <m:ctrlPr>
                                        <a:rPr lang="zh-CN" altLang="zh-CN" sz="1710" i="1">
                                          <a:solidFill>
                                            <a:schemeClr val="tx1"/>
                                          </a:solidFill>
                                          <a:latin typeface="Cambria Math" panose="02040503050406030204"/>
                                          <a:cs typeface="+mn-ea"/>
                                        </a:rPr>
                                      </m:ctrlPr>
                                    </m:sSubSupPr>
                                    <m:e>
                                      <m:r>
                                        <a:rPr lang="en-US" altLang="zh-CN" sz="1710" b="1" i="1">
                                          <a:solidFill>
                                            <a:schemeClr val="tx1"/>
                                          </a:solidFill>
                                          <a:latin typeface="Cambria Math" panose="02040503050406030204" charset="0"/>
                                          <a:cs typeface="+mn-ea"/>
                                        </a:rPr>
                                        <m:t>𝑹</m:t>
                                      </m:r>
                                    </m:e>
                                    <m:sub>
                                      <m:r>
                                        <a:rPr lang="en-US" altLang="zh-CN" sz="1710" i="1">
                                          <a:solidFill>
                                            <a:schemeClr val="tx1"/>
                                          </a:solidFill>
                                          <a:latin typeface="Cambria Math" panose="02040503050406030204" charset="0"/>
                                          <a:cs typeface="+mn-ea"/>
                                        </a:rPr>
                                        <m:t>𝑖𝑗</m:t>
                                      </m:r>
                                    </m:sub>
                                    <m:sup>
                                      <m:r>
                                        <a:rPr lang="en-US" altLang="zh-CN" sz="1710" i="1">
                                          <a:solidFill>
                                            <a:schemeClr val="tx1"/>
                                          </a:solidFill>
                                          <a:latin typeface="Cambria Math" panose="02040503050406030204" charset="0"/>
                                          <a:cs typeface="+mn-ea"/>
                                        </a:rPr>
                                        <m:t>𝑇</m:t>
                                      </m:r>
                                    </m:sup>
                                  </m:sSubSup>
                                </m:e>
                              </m:nary>
                              <m:sSub>
                                <m:sSubPr>
                                  <m:ctrlPr>
                                    <a:rPr lang="zh-CN" altLang="zh-CN" sz="1710" i="1">
                                      <a:solidFill>
                                        <a:schemeClr val="tx1"/>
                                      </a:solidFill>
                                      <a:latin typeface="Cambria Math" panose="02040503050406030204"/>
                                      <a:cs typeface="+mn-ea"/>
                                    </a:rPr>
                                  </m:ctrlPr>
                                </m:sSubPr>
                                <m:e>
                                  <m:r>
                                    <a:rPr lang="en-US" altLang="zh-CN" sz="1710" b="1" i="1">
                                      <a:solidFill>
                                        <a:schemeClr val="tx1"/>
                                      </a:solidFill>
                                      <a:latin typeface="Cambria Math" panose="02040503050406030204" charset="0"/>
                                      <a:cs typeface="+mn-ea"/>
                                    </a:rPr>
                                    <m:t>𝑹</m:t>
                                  </m:r>
                                </m:e>
                                <m:sub>
                                  <m:r>
                                    <a:rPr lang="en-US" altLang="zh-CN" sz="1710" i="1">
                                      <a:solidFill>
                                        <a:schemeClr val="tx1"/>
                                      </a:solidFill>
                                      <a:latin typeface="Cambria Math" panose="02040503050406030204" charset="0"/>
                                      <a:cs typeface="+mn-ea"/>
                                    </a:rPr>
                                    <m:t>𝑖𝑗</m:t>
                                  </m:r>
                                </m:sub>
                              </m:sSub>
                            </m:e>
                          </m:d>
                        </m:e>
                        <m:sup>
                          <m:r>
                            <a:rPr lang="en-US" altLang="zh-CN" sz="1710" i="1">
                              <a:solidFill>
                                <a:schemeClr val="tx1"/>
                              </a:solidFill>
                              <a:latin typeface="Cambria Math" panose="02040503050406030204" charset="0"/>
                              <a:cs typeface="+mn-ea"/>
                            </a:rPr>
                            <m:t>−</m:t>
                          </m:r>
                          <m:r>
                            <a:rPr lang="en-US" altLang="zh-CN" sz="1710" i="1">
                              <a:solidFill>
                                <a:schemeClr val="tx1"/>
                              </a:solidFill>
                              <a:latin typeface="Cambria Math" panose="02040503050406030204" charset="0"/>
                              <a:cs typeface="+mn-ea"/>
                            </a:rPr>
                            <m:t>1</m:t>
                          </m:r>
                        </m:sup>
                      </m:sSup>
                      <m:d>
                        <m:dPr>
                          <m:ctrlPr>
                            <a:rPr lang="zh-CN" altLang="zh-CN" sz="1710" i="1">
                              <a:solidFill>
                                <a:schemeClr val="tx1"/>
                              </a:solidFill>
                              <a:latin typeface="Cambria Math" panose="02040503050406030204"/>
                              <a:cs typeface="+mn-ea"/>
                            </a:rPr>
                          </m:ctrlPr>
                        </m:dPr>
                        <m:e>
                          <m:r>
                            <a:rPr lang="en-US" altLang="zh-CN" sz="1710" i="1">
                              <a:solidFill>
                                <a:schemeClr val="tx1"/>
                              </a:solidFill>
                              <a:latin typeface="Cambria Math" panose="02040503050406030204" charset="0"/>
                              <a:cs typeface="+mn-ea"/>
                            </a:rPr>
                            <m:t>𝜆</m:t>
                          </m:r>
                          <m:sSup>
                            <m:sSupPr>
                              <m:ctrlPr>
                                <a:rPr lang="zh-CN" altLang="zh-CN" sz="1710" i="1">
                                  <a:solidFill>
                                    <a:schemeClr val="tx1"/>
                                  </a:solidFill>
                                  <a:latin typeface="Cambria Math" panose="02040503050406030204"/>
                                  <a:cs typeface="+mn-ea"/>
                                </a:rPr>
                              </m:ctrlPr>
                            </m:sSupPr>
                            <m:e>
                              <m:r>
                                <a:rPr lang="en-US" altLang="zh-CN" sz="1710" i="1">
                                  <a:solidFill>
                                    <a:schemeClr val="tx1"/>
                                  </a:solidFill>
                                  <a:latin typeface="Cambria Math" panose="02040503050406030204" charset="0"/>
                                  <a:cs typeface="+mn-ea"/>
                                </a:rPr>
                                <m:t>𝑀</m:t>
                              </m:r>
                            </m:e>
                            <m:sup>
                              <m:r>
                                <a:rPr lang="en-US" altLang="zh-CN" sz="1710" i="1">
                                  <a:solidFill>
                                    <a:schemeClr val="tx1"/>
                                  </a:solidFill>
                                  <a:latin typeface="Cambria Math" panose="02040503050406030204" charset="0"/>
                                  <a:cs typeface="+mn-ea"/>
                                </a:rPr>
                                <m:t>′</m:t>
                              </m:r>
                            </m:sup>
                          </m:sSup>
                          <m:r>
                            <a:rPr lang="en-US" altLang="zh-CN" sz="1710" i="1">
                              <a:solidFill>
                                <a:schemeClr val="tx1"/>
                              </a:solidFill>
                              <a:latin typeface="Cambria Math" panose="02040503050406030204" charset="0"/>
                              <a:cs typeface="+mn-ea"/>
                            </a:rPr>
                            <m:t>+</m:t>
                          </m:r>
                          <m:nary>
                            <m:naryPr>
                              <m:chr m:val="∑"/>
                              <m:limLoc m:val="undOvr"/>
                              <m:supHide m:val="on"/>
                              <m:ctrlPr>
                                <a:rPr lang="zh-CN" altLang="zh-CN" sz="1710" i="1">
                                  <a:solidFill>
                                    <a:schemeClr val="tx1"/>
                                  </a:solidFill>
                                  <a:latin typeface="Cambria Math" panose="02040503050406030204"/>
                                  <a:cs typeface="+mn-ea"/>
                                </a:rPr>
                              </m:ctrlPr>
                            </m:naryPr>
                            <m:sub>
                              <m:r>
                                <a:rPr lang="en-US" altLang="zh-CN" sz="1710" i="1">
                                  <a:solidFill>
                                    <a:schemeClr val="tx1"/>
                                  </a:solidFill>
                                  <a:latin typeface="Cambria Math" panose="02040503050406030204" charset="0"/>
                                  <a:cs typeface="+mn-ea"/>
                                </a:rPr>
                                <m:t>𝑖𝑗</m:t>
                              </m:r>
                            </m:sub>
                            <m:sup/>
                            <m:e>
                              <m:sSubSup>
                                <m:sSubSupPr>
                                  <m:ctrlPr>
                                    <a:rPr lang="zh-CN" altLang="zh-CN" sz="1710" i="1">
                                      <a:solidFill>
                                        <a:schemeClr val="tx1"/>
                                      </a:solidFill>
                                      <a:latin typeface="Cambria Math" panose="02040503050406030204"/>
                                      <a:cs typeface="+mn-ea"/>
                                    </a:rPr>
                                  </m:ctrlPr>
                                </m:sSubSupPr>
                                <m:e>
                                  <m:r>
                                    <a:rPr lang="en-US" altLang="zh-CN" sz="1710" b="1" i="1">
                                      <a:solidFill>
                                        <a:schemeClr val="tx1"/>
                                      </a:solidFill>
                                      <a:latin typeface="Cambria Math" panose="02040503050406030204" charset="0"/>
                                      <a:cs typeface="+mn-ea"/>
                                    </a:rPr>
                                    <m:t>𝑹</m:t>
                                  </m:r>
                                </m:e>
                                <m:sub>
                                  <m:r>
                                    <a:rPr lang="en-US" altLang="zh-CN" sz="1710" i="1">
                                      <a:solidFill>
                                        <a:schemeClr val="tx1"/>
                                      </a:solidFill>
                                      <a:latin typeface="Cambria Math" panose="02040503050406030204" charset="0"/>
                                      <a:cs typeface="+mn-ea"/>
                                    </a:rPr>
                                    <m:t>𝑖𝑗</m:t>
                                  </m:r>
                                </m:sub>
                                <m:sup>
                                  <m:r>
                                    <a:rPr lang="en-US" altLang="zh-CN" sz="1710" i="1">
                                      <a:solidFill>
                                        <a:schemeClr val="tx1"/>
                                      </a:solidFill>
                                      <a:latin typeface="Cambria Math" panose="02040503050406030204" charset="0"/>
                                      <a:cs typeface="+mn-ea"/>
                                    </a:rPr>
                                    <m:t>𝑇</m:t>
                                  </m:r>
                                </m:sup>
                              </m:sSubSup>
                              <m:r>
                                <a:rPr lang="en-US" altLang="zh-CN" sz="1710" b="1" i="1">
                                  <a:solidFill>
                                    <a:schemeClr val="tx1"/>
                                  </a:solidFill>
                                  <a:latin typeface="Cambria Math" panose="02040503050406030204" charset="0"/>
                                  <a:cs typeface="+mn-ea"/>
                                </a:rPr>
                                <m:t>𝑾</m:t>
                              </m:r>
                              <m:sSub>
                                <m:sSubPr>
                                  <m:ctrlPr>
                                    <a:rPr lang="zh-CN" altLang="zh-CN" sz="1710" i="1">
                                      <a:solidFill>
                                        <a:schemeClr val="tx1"/>
                                      </a:solidFill>
                                      <a:latin typeface="Cambria Math" panose="02040503050406030204"/>
                                      <a:cs typeface="+mn-ea"/>
                                    </a:rPr>
                                  </m:ctrlPr>
                                </m:sSubPr>
                                <m:e>
                                  <m:acc>
                                    <m:accPr>
                                      <m:ctrlPr>
                                        <a:rPr lang="zh-CN" altLang="zh-CN" sz="1710" i="1">
                                          <a:solidFill>
                                            <a:schemeClr val="tx1"/>
                                          </a:solidFill>
                                          <a:latin typeface="Cambria Math" panose="02040503050406030204"/>
                                          <a:cs typeface="+mn-ea"/>
                                        </a:rPr>
                                      </m:ctrlPr>
                                    </m:accPr>
                                    <m:e>
                                      <m:r>
                                        <a:rPr lang="en-US" altLang="zh-CN" sz="1710" b="1" i="1">
                                          <a:solidFill>
                                            <a:schemeClr val="tx1"/>
                                          </a:solidFill>
                                          <a:latin typeface="Cambria Math" panose="02040503050406030204" charset="0"/>
                                          <a:cs typeface="+mn-ea"/>
                                        </a:rPr>
                                        <m:t>𝜶</m:t>
                                      </m:r>
                                    </m:e>
                                  </m:acc>
                                </m:e>
                                <m:sub>
                                  <m:r>
                                    <a:rPr lang="en-US" altLang="zh-CN" sz="1710" i="1">
                                      <a:solidFill>
                                        <a:schemeClr val="tx1"/>
                                      </a:solidFill>
                                      <a:latin typeface="Cambria Math" panose="02040503050406030204" charset="0"/>
                                      <a:cs typeface="+mn-ea"/>
                                    </a:rPr>
                                    <m:t>𝑖𝑗</m:t>
                                  </m:r>
                                </m:sub>
                              </m:sSub>
                            </m:e>
                          </m:nary>
                        </m:e>
                      </m:d>
                    </m:oMath>
                  </m:oMathPara>
                </a14:m>
                <a:endParaRPr lang="en-US" altLang="zh-CN" sz="1710" dirty="0" smtClean="0">
                  <a:latin typeface="黑体" panose="02010609060101010101" pitchFamily="49" charset="-122"/>
                  <a:ea typeface="黑体" panose="02010609060101010101" pitchFamily="49" charset="-122"/>
                  <a:cs typeface="+mn-ea"/>
                </a:endParaRPr>
              </a:p>
              <a:p>
                <a:pPr marL="914400" lvl="2" indent="0">
                  <a:buNone/>
                </a:pPr>
                <a:r>
                  <a:rPr lang="zh-CN" altLang="zh-CN" sz="1710" dirty="0">
                    <a:latin typeface="黑体" panose="02010609060101010101" pitchFamily="49" charset="-122"/>
                    <a:ea typeface="黑体" panose="02010609060101010101" pitchFamily="49" charset="-122"/>
                    <a:cs typeface="+mn-ea"/>
                  </a:rPr>
                  <a:t>其中</a:t>
                </a:r>
                <a14:m>
                  <m:oMath xmlns:m="http://schemas.openxmlformats.org/officeDocument/2006/math">
                    <m:r>
                      <a:rPr lang="en-US" altLang="zh-CN" sz="1710" i="1">
                        <a:latin typeface="Cambria Math" panose="02040503050406030204" charset="0"/>
                        <a:cs typeface="+mn-ea"/>
                      </a:rPr>
                      <m:t>𝐼</m:t>
                    </m:r>
                  </m:oMath>
                </a14:m>
                <a:r>
                  <a:rPr lang="zh-CN" altLang="zh-CN" sz="1710" dirty="0">
                    <a:latin typeface="黑体" panose="02010609060101010101" pitchFamily="49" charset="-122"/>
                    <a:ea typeface="黑体" panose="02010609060101010101" pitchFamily="49" charset="-122"/>
                    <a:cs typeface="+mn-ea"/>
                  </a:rPr>
                  <a:t>是单位矩阵</a:t>
                </a:r>
                <a:r>
                  <a:rPr lang="zh-CN" altLang="en-US" sz="1710" dirty="0">
                    <a:latin typeface="黑体" panose="02010609060101010101" pitchFamily="49" charset="-122"/>
                    <a:ea typeface="黑体" panose="02010609060101010101" pitchFamily="49" charset="-122"/>
                    <a:cs typeface="+mn-ea"/>
                  </a:rPr>
                  <a:t>，</a:t>
                </a:r>
                <a:r>
                  <a:rPr lang="zh-CN" altLang="zh-CN" sz="1710" dirty="0">
                    <a:latin typeface="黑体" panose="02010609060101010101" pitchFamily="49" charset="-122"/>
                    <a:ea typeface="黑体" panose="02010609060101010101" pitchFamily="49" charset="-122"/>
                    <a:cs typeface="+mn-ea"/>
                  </a:rPr>
                  <a:t>通过上述过程便可重构出降噪图像</a:t>
                </a:r>
                <a14:m>
                  <m:oMath xmlns:m="http://schemas.openxmlformats.org/officeDocument/2006/math">
                    <m:acc>
                      <m:accPr>
                        <m:ctrlPr>
                          <a:rPr lang="zh-CN" altLang="zh-CN" sz="1710" i="1">
                            <a:latin typeface="Cambria Math" panose="02040503050406030204"/>
                            <a:cs typeface="+mn-ea"/>
                          </a:rPr>
                        </m:ctrlPr>
                      </m:accPr>
                      <m:e>
                        <m:r>
                          <a:rPr lang="en-US" altLang="zh-CN" sz="1710" i="1">
                            <a:latin typeface="Cambria Math" panose="02040503050406030204" charset="0"/>
                            <a:cs typeface="+mn-ea"/>
                          </a:rPr>
                          <m:t>𝑀</m:t>
                        </m:r>
                      </m:e>
                    </m:acc>
                  </m:oMath>
                </a14:m>
                <a:endParaRPr lang="en-US" altLang="zh-CN" sz="1710" dirty="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640" y="5433060"/>
            <a:ext cx="5507355" cy="142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solidFill>
                  <a:srgbClr val="0000FF"/>
                </a:solidFill>
                <a:latin typeface="黑体" panose="02010609060101010101" pitchFamily="49" charset="-122"/>
                <a:ea typeface="黑体" panose="02010609060101010101" pitchFamily="49" charset="-122"/>
              </a:rPr>
              <a:t>能否利用部分数据恢复全部数据？</a:t>
            </a:r>
            <a:endParaRPr lang="zh-CN" altLang="en-US" sz="2800" dirty="0">
              <a:solidFill>
                <a:srgbClr val="0000FF"/>
              </a:solidFill>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数据传输中，能否利用接收到的压缩、丢包后的数字信号，精确重构出原</a:t>
            </a:r>
            <a:r>
              <a:rPr lang="zh-CN" altLang="en-US" sz="2400" dirty="0" smtClean="0">
                <a:latin typeface="黑体" panose="02010609060101010101" pitchFamily="49" charset="-122"/>
                <a:ea typeface="黑体" panose="02010609060101010101" pitchFamily="49" charset="-122"/>
              </a:rPr>
              <a:t>信号</a:t>
            </a:r>
            <a:endParaRPr lang="en-US" altLang="zh-CN" sz="2400" dirty="0" smtClean="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压缩感知 </a:t>
            </a:r>
            <a:r>
              <a:rPr lang="en-US" altLang="zh-CN" sz="2400" dirty="0">
                <a:latin typeface="黑体" panose="02010609060101010101" pitchFamily="49" charset="-122"/>
                <a:ea typeface="黑体" panose="02010609060101010101" pitchFamily="49" charset="-122"/>
              </a:rPr>
              <a:t>(compressive sensing)</a:t>
            </a:r>
            <a:r>
              <a:rPr lang="zh-CN" altLang="en-US" sz="24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a:t>
            </a:r>
            <a:r>
              <a:rPr lang="en-US" altLang="zh-CN" sz="1800" dirty="0" err="1">
                <a:latin typeface="黑体" panose="02010609060101010101" pitchFamily="49" charset="-122"/>
                <a:ea typeface="黑体" panose="02010609060101010101" pitchFamily="49" charset="-122"/>
              </a:rPr>
              <a:t>Cándes</a:t>
            </a:r>
            <a:r>
              <a:rPr lang="en-US" altLang="zh-CN" sz="1800" dirty="0">
                <a:latin typeface="黑体" panose="02010609060101010101" pitchFamily="49" charset="-122"/>
                <a:ea typeface="黑体" panose="02010609060101010101" pitchFamily="49" charset="-122"/>
              </a:rPr>
              <a:t> et al., 2006, </a:t>
            </a:r>
            <a:r>
              <a:rPr lang="en-US" altLang="zh-CN" sz="1800" dirty="0" err="1">
                <a:latin typeface="黑体" panose="02010609060101010101" pitchFamily="49" charset="-122"/>
                <a:ea typeface="黑体" panose="02010609060101010101" pitchFamily="49" charset="-122"/>
              </a:rPr>
              <a:t>Donoho</a:t>
            </a:r>
            <a:r>
              <a:rPr lang="en-US" altLang="zh-CN" sz="1800" dirty="0">
                <a:latin typeface="黑体" panose="02010609060101010101" pitchFamily="49" charset="-122"/>
                <a:ea typeface="黑体" panose="02010609060101010101" pitchFamily="49" charset="-122"/>
              </a:rPr>
              <a:t>, 2006]</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为解决此类问题提供了新的</a:t>
            </a:r>
            <a:r>
              <a:rPr lang="zh-CN" altLang="en-US" sz="2400" dirty="0" smtClean="0">
                <a:latin typeface="黑体" panose="02010609060101010101" pitchFamily="49" charset="-122"/>
                <a:ea typeface="黑体" panose="02010609060101010101" pitchFamily="49" charset="-122"/>
              </a:rPr>
              <a:t>思路</a:t>
            </a:r>
            <a:endParaRPr lang="en-US" altLang="zh-CN" sz="1600" dirty="0">
              <a:latin typeface="黑体" panose="02010609060101010101" pitchFamily="49" charset="-122"/>
              <a:ea typeface="黑体" panose="02010609060101010101" pitchFamily="49" charset="-122"/>
              <a:cs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sym typeface="+mn-ea"/>
              </a:rPr>
              <a:t>特征选择</a:t>
            </a:r>
            <a:endParaRPr lang="zh-CN" altLang="en-US" sz="2800" b="1" dirty="0" smtClean="0">
              <a:latin typeface="黑体" panose="02010609060101010101" pitchFamily="49" charset="-122"/>
              <a:ea typeface="黑体" panose="02010609060101010101" pitchFamily="49" charset="-122"/>
              <a:sym typeface="+mn-ea"/>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稀疏编码概述</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稀疏表示学习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数据字典学习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典型应用</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a:latin typeface="黑体" panose="02010609060101010101" pitchFamily="49" charset="-122"/>
                    <a:ea typeface="黑体" panose="02010609060101010101" pitchFamily="49" charset="-122"/>
                  </a:rPr>
                  <a:t>压缩</a:t>
                </a:r>
                <a:r>
                  <a:rPr lang="zh-CN" altLang="en-US" sz="2800" b="1" dirty="0" smtClean="0">
                    <a:latin typeface="黑体" panose="02010609060101010101" pitchFamily="49" charset="-122"/>
                    <a:ea typeface="黑体" panose="02010609060101010101" pitchFamily="49" charset="-122"/>
                  </a:rPr>
                  <a:t>感知</a:t>
                </a:r>
                <a:endParaRPr lang="en-US" altLang="zh-CN" sz="2800" b="1" dirty="0" smtClean="0">
                  <a:latin typeface="黑体" panose="02010609060101010101" pitchFamily="49" charset="-122"/>
                  <a:ea typeface="黑体" panose="02010609060101010101" pitchFamily="49" charset="-122"/>
                  <a:cs typeface="+mn-ea"/>
                </a:endParaRPr>
              </a:p>
              <a:p>
                <a:pPr lvl="1"/>
                <a:r>
                  <a:rPr lang="zh-CN" altLang="en-US" sz="2400" dirty="0">
                    <a:latin typeface="黑体" panose="02010609060101010101" pitchFamily="49" charset="-122"/>
                    <a:ea typeface="黑体" panose="02010609060101010101" pitchFamily="49" charset="-122"/>
                  </a:rPr>
                  <a:t>长度为</a:t>
                </a:r>
                <a14:m>
                  <m:oMath xmlns:m="http://schemas.openxmlformats.org/officeDocument/2006/math">
                    <m:r>
                      <a:rPr lang="en-US" altLang="zh-CN" sz="2400" i="1">
                        <a:latin typeface="Cambria Math" panose="02040503050406030204" charset="0"/>
                      </a:rPr>
                      <m:t>𝑚</m:t>
                    </m:r>
                  </m:oMath>
                </a14:m>
                <a:r>
                  <a:rPr lang="zh-CN" altLang="en-US" sz="2400" dirty="0">
                    <a:latin typeface="黑体" panose="02010609060101010101" pitchFamily="49" charset="-122"/>
                    <a:ea typeface="黑体" panose="02010609060101010101" pitchFamily="49" charset="-122"/>
                  </a:rPr>
                  <a:t>的离散信号</a:t>
                </a:r>
                <a14:m>
                  <m:oMath xmlns:m="http://schemas.openxmlformats.org/officeDocument/2006/math">
                    <m:r>
                      <a:rPr lang="en-US" altLang="zh-CN" sz="2400" b="1" i="1">
                        <a:latin typeface="Cambria Math" panose="02040503050406030204" charset="0"/>
                      </a:rPr>
                      <m:t>𝒙</m:t>
                    </m:r>
                  </m:oMath>
                </a14:m>
                <a:r>
                  <a:rPr lang="zh-CN" altLang="en-US" sz="2400" dirty="0">
                    <a:latin typeface="黑体" panose="02010609060101010101" pitchFamily="49" charset="-122"/>
                    <a:ea typeface="黑体" panose="02010609060101010101" pitchFamily="49" charset="-122"/>
                  </a:rPr>
                  <a:t>，用远小于奈奎斯特采样定理的要求的采样率采样得到长度为</a:t>
                </a:r>
                <a14:m>
                  <m:oMath xmlns:m="http://schemas.openxmlformats.org/officeDocument/2006/math">
                    <m:r>
                      <a:rPr lang="en-US" altLang="zh-CN" sz="2400" i="1">
                        <a:latin typeface="Cambria Math" panose="02040503050406030204" charset="0"/>
                      </a:rPr>
                      <m:t>𝑛</m:t>
                    </m:r>
                  </m:oMath>
                </a14:m>
                <a:r>
                  <a:rPr lang="zh-CN" altLang="en-US" sz="2400" dirty="0">
                    <a:latin typeface="黑体" panose="02010609060101010101" pitchFamily="49" charset="-122"/>
                    <a:ea typeface="黑体" panose="02010609060101010101" pitchFamily="49" charset="-122"/>
                  </a:rPr>
                  <a:t>的采样后信号</a:t>
                </a:r>
                <a14:m>
                  <m:oMath xmlns:m="http://schemas.openxmlformats.org/officeDocument/2006/math">
                    <m:r>
                      <a:rPr lang="en-US" altLang="zh-CN" sz="2400" b="1" i="1">
                        <a:latin typeface="Cambria Math" panose="02040503050406030204" charset="0"/>
                      </a:rPr>
                      <m:t>𝒚</m:t>
                    </m:r>
                  </m:oMath>
                </a14:m>
                <a:r>
                  <a:rPr lang="zh-CN" altLang="en-US" sz="2400" dirty="0">
                    <a:latin typeface="黑体" panose="02010609060101010101" pitchFamily="49" charset="-122"/>
                    <a:ea typeface="黑体" panose="02010609060101010101" pitchFamily="49" charset="-122"/>
                  </a:rPr>
                  <a:t>，</a:t>
                </a:r>
                <a14:m>
                  <m:oMath xmlns:m="http://schemas.openxmlformats.org/officeDocument/2006/math">
                    <m:r>
                      <a:rPr lang="en-US" altLang="zh-CN" sz="2400" i="1">
                        <a:latin typeface="Cambria Math" panose="02040503050406030204" charset="0"/>
                      </a:rPr>
                      <m:t>𝑛</m:t>
                    </m:r>
                    <m:r>
                      <a:rPr lang="en-US" altLang="zh-CN" sz="2400" i="1" dirty="0">
                        <a:latin typeface="Cambria Math" panose="02040503050406030204" charset="0"/>
                        <a:ea typeface="Cambria Math" panose="02040503050406030204" charset="0"/>
                      </a:rPr>
                      <m:t>≪</m:t>
                    </m:r>
                    <m:r>
                      <a:rPr lang="en-US" altLang="zh-CN" sz="2400" i="1" dirty="0">
                        <a:latin typeface="Cambria Math" panose="02040503050406030204" charset="0"/>
                        <a:ea typeface="Cambria Math" panose="02040503050406030204" charset="0"/>
                      </a:rPr>
                      <m:t>𝑚</m:t>
                    </m:r>
                  </m:oMath>
                </a14:m>
                <a:r>
                  <a:rPr lang="zh-CN" altLang="en-US" sz="2400" dirty="0">
                    <a:latin typeface="黑体" panose="02010609060101010101" pitchFamily="49" charset="-122"/>
                    <a:ea typeface="黑体" panose="02010609060101010101" pitchFamily="49" charset="-122"/>
                  </a:rPr>
                  <a:t>，即</a:t>
                </a:r>
                <a:endParaRPr lang="en-US" altLang="zh-CN" sz="2400" dirty="0">
                  <a:latin typeface="黑体" panose="02010609060101010101" pitchFamily="49" charset="-122"/>
                  <a:ea typeface="黑体" panose="02010609060101010101" pitchFamily="49" charset="-122"/>
                </a:endParaRPr>
              </a:p>
              <a:p>
                <a:pPr lvl="1"/>
                <a:endParaRPr lang="en-US" altLang="zh-CN" sz="2400" dirty="0" smtClean="0">
                  <a:latin typeface="黑体" panose="02010609060101010101" pitchFamily="49" charset="-122"/>
                  <a:ea typeface="黑体" panose="02010609060101010101" pitchFamily="49" charset="-122"/>
                  <a:cs typeface="+mn-ea"/>
                </a:endParaRPr>
              </a:p>
              <a:p>
                <a:pPr lvl="1"/>
                <a:r>
                  <a:rPr lang="zh-CN" altLang="en-US" sz="2400" dirty="0">
                    <a:latin typeface="黑体" panose="02010609060101010101" pitchFamily="49" charset="-122"/>
                    <a:ea typeface="黑体" panose="02010609060101010101" pitchFamily="49" charset="-122"/>
                  </a:rPr>
                  <a:t>一般情况下，</a:t>
                </a:r>
                <a14:m>
                  <m:oMath xmlns:m="http://schemas.openxmlformats.org/officeDocument/2006/math">
                    <m:r>
                      <a:rPr lang="en-US" altLang="zh-CN" sz="2400" i="1">
                        <a:latin typeface="Cambria Math" panose="02040503050406030204" charset="0"/>
                      </a:rPr>
                      <m:t>𝑛</m:t>
                    </m:r>
                    <m:r>
                      <a:rPr lang="en-US" altLang="zh-CN" sz="2400" i="1" dirty="0">
                        <a:latin typeface="Cambria Math" panose="02040503050406030204" charset="0"/>
                        <a:ea typeface="Cambria Math" panose="02040503050406030204" charset="0"/>
                      </a:rPr>
                      <m:t>≪</m:t>
                    </m:r>
                    <m:r>
                      <a:rPr lang="en-US" altLang="zh-CN" sz="2400" i="1" dirty="0">
                        <a:latin typeface="Cambria Math" panose="02040503050406030204" charset="0"/>
                        <a:ea typeface="Cambria Math" panose="02040503050406030204" charset="0"/>
                      </a:rPr>
                      <m:t>𝑚</m:t>
                    </m:r>
                  </m:oMath>
                </a14:m>
                <a:r>
                  <a:rPr lang="zh-CN" altLang="en-US" sz="2400" dirty="0">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不能</a:t>
                </a:r>
                <a:r>
                  <a:rPr lang="zh-CN" altLang="en-US" sz="2400" dirty="0">
                    <a:latin typeface="黑体" panose="02010609060101010101" pitchFamily="49" charset="-122"/>
                    <a:ea typeface="黑体" panose="02010609060101010101" pitchFamily="49" charset="-122"/>
                  </a:rPr>
                  <a:t>利用</a:t>
                </a:r>
                <a14:m>
                  <m:oMath xmlns:m="http://schemas.openxmlformats.org/officeDocument/2006/math">
                    <m:r>
                      <a:rPr lang="en-US" altLang="zh-CN" sz="2400" b="1" i="1">
                        <a:latin typeface="Cambria Math" panose="02040503050406030204" charset="0"/>
                      </a:rPr>
                      <m:t>𝒚</m:t>
                    </m:r>
                  </m:oMath>
                </a14:m>
                <a:r>
                  <a:rPr lang="zh-CN" altLang="en-US" sz="2400" dirty="0">
                    <a:latin typeface="黑体" panose="02010609060101010101" pitchFamily="49" charset="-122"/>
                    <a:ea typeface="黑体" panose="02010609060101010101" pitchFamily="49" charset="-122"/>
                  </a:rPr>
                  <a:t>还原</a:t>
                </a:r>
                <a14:m>
                  <m:oMath xmlns:m="http://schemas.openxmlformats.org/officeDocument/2006/math">
                    <m:r>
                      <a:rPr lang="en-US" altLang="zh-CN" sz="2400" b="1" i="1">
                        <a:latin typeface="Cambria Math" panose="02040503050406030204" charset="0"/>
                      </a:rPr>
                      <m:t>𝒙</m:t>
                    </m:r>
                  </m:oMath>
                </a14:m>
                <a:r>
                  <a:rPr lang="zh-CN" altLang="en-US" sz="2400" dirty="0">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但是</a:t>
                </a:r>
                <a:r>
                  <a:rPr lang="zh-CN" altLang="en-US" sz="2400" dirty="0">
                    <a:latin typeface="黑体" panose="02010609060101010101" pitchFamily="49" charset="-122"/>
                    <a:ea typeface="黑体" panose="02010609060101010101" pitchFamily="49" charset="-122"/>
                  </a:rPr>
                  <a:t>若存在某个线性变换</a:t>
                </a:r>
                <a14:m>
                  <m:oMath xmlns:m="http://schemas.openxmlformats.org/officeDocument/2006/math">
                    <m:r>
                      <m:rPr>
                        <m:sty m:val="p"/>
                      </m:rPr>
                      <a:rPr lang="en-US" altLang="zh-CN" sz="2400">
                        <a:latin typeface="Cambria Math" panose="02040503050406030204" charset="0"/>
                      </a:rPr>
                      <m:t>Ψ</m:t>
                    </m:r>
                  </m:oMath>
                </a14:m>
                <a:r>
                  <a:rPr lang="zh-CN" altLang="en-US" sz="2400" dirty="0">
                    <a:latin typeface="黑体" panose="02010609060101010101" pitchFamily="49" charset="-122"/>
                    <a:ea typeface="黑体" panose="02010609060101010101" pitchFamily="49" charset="-122"/>
                  </a:rPr>
                  <a:t>，使得</a:t>
                </a:r>
                <a14:m>
                  <m:oMath xmlns:m="http://schemas.openxmlformats.org/officeDocument/2006/math">
                    <m:r>
                      <a:rPr lang="en-US" altLang="zh-CN" sz="2400" b="1" i="1">
                        <a:latin typeface="Cambria Math" panose="02040503050406030204" charset="0"/>
                      </a:rPr>
                      <m:t>𝒙</m:t>
                    </m:r>
                    <m:r>
                      <a:rPr lang="en-US" altLang="zh-CN" sz="2400" i="1">
                        <a:latin typeface="Cambria Math" panose="02040503050406030204" charset="0"/>
                      </a:rPr>
                      <m:t>=</m:t>
                    </m:r>
                    <m:r>
                      <m:rPr>
                        <m:sty m:val="p"/>
                      </m:rPr>
                      <a:rPr lang="en-US" altLang="zh-CN" sz="2400">
                        <a:latin typeface="Cambria Math" panose="02040503050406030204" charset="0"/>
                      </a:rPr>
                      <m:t>Ψ</m:t>
                    </m:r>
                    <m:r>
                      <a:rPr lang="en-US" altLang="zh-CN" sz="2400" b="1" i="1">
                        <a:latin typeface="Cambria Math" panose="02040503050406030204" charset="0"/>
                      </a:rPr>
                      <m:t>𝒔</m:t>
                    </m:r>
                  </m:oMath>
                </a14:m>
                <a:r>
                  <a:rPr lang="zh-CN" altLang="en-US" sz="2400" dirty="0">
                    <a:latin typeface="黑体" panose="02010609060101010101" pitchFamily="49" charset="-122"/>
                    <a:ea typeface="黑体" panose="02010609060101010101" pitchFamily="49" charset="-122"/>
                  </a:rPr>
                  <a:t>， </a:t>
                </a:r>
                <a14:m>
                  <m:oMath xmlns:m="http://schemas.openxmlformats.org/officeDocument/2006/math">
                    <m:r>
                      <a:rPr lang="en-US" altLang="zh-CN" sz="2400" b="1" i="1">
                        <a:latin typeface="Cambria Math" panose="02040503050406030204" charset="0"/>
                      </a:rPr>
                      <m:t>𝒔</m:t>
                    </m:r>
                  </m:oMath>
                </a14:m>
                <a:r>
                  <a:rPr lang="zh-CN" altLang="en-US" sz="2400" dirty="0">
                    <a:latin typeface="黑体" panose="02010609060101010101" pitchFamily="49" charset="-122"/>
                    <a:ea typeface="黑体" panose="02010609060101010101" pitchFamily="49" charset="-122"/>
                  </a:rPr>
                  <a:t>是</a:t>
                </a:r>
                <a:r>
                  <a:rPr lang="zh-CN" altLang="en-US" sz="2400" b="1" dirty="0">
                    <a:solidFill>
                      <a:srgbClr val="C00000"/>
                    </a:solidFill>
                    <a:latin typeface="黑体" panose="02010609060101010101" pitchFamily="49" charset="-122"/>
                    <a:ea typeface="黑体" panose="02010609060101010101" pitchFamily="49" charset="-122"/>
                  </a:rPr>
                  <a:t>稀疏向量</a:t>
                </a:r>
                <a:r>
                  <a:rPr lang="zh-CN" altLang="en-US" sz="2400" dirty="0">
                    <a:latin typeface="黑体" panose="02010609060101010101" pitchFamily="49" charset="-122"/>
                    <a:ea typeface="黑体" panose="02010609060101010101" pitchFamily="49" charset="-122"/>
                  </a:rPr>
                  <a:t>，即</a:t>
                </a:r>
                <a:endParaRPr lang="zh-CN" altLang="en-US" sz="2400" dirty="0">
                  <a:latin typeface="黑体" panose="02010609060101010101" pitchFamily="49" charset="-122"/>
                  <a:ea typeface="黑体" panose="02010609060101010101" pitchFamily="49" charset="-122"/>
                </a:endParaRPr>
              </a:p>
              <a:p>
                <a:pPr lvl="1"/>
                <a:endParaRPr lang="en-US" altLang="zh-CN" sz="2400" b="1" dirty="0">
                  <a:solidFill>
                    <a:srgbClr val="C00000"/>
                  </a:solidFill>
                  <a:latin typeface="黑体" panose="02010609060101010101" pitchFamily="49" charset="-122"/>
                  <a:ea typeface="黑体" panose="02010609060101010101" pitchFamily="49" charset="-122"/>
                </a:endParaRPr>
              </a:p>
              <a:p>
                <a:pPr lvl="1" algn="just"/>
                <a14:m>
                  <m:oMath xmlns:m="http://schemas.openxmlformats.org/officeDocument/2006/math">
                    <m:r>
                      <a:rPr lang="en-US" altLang="zh-CN" i="1" dirty="0" smtClean="0">
                        <a:solidFill>
                          <a:srgbClr val="0000FF"/>
                        </a:solidFill>
                        <a:latin typeface="Cambria Math" panose="02040503050406030204" charset="0"/>
                      </a:rPr>
                      <m:t>𝐴</m:t>
                    </m:r>
                  </m:oMath>
                </a14:m>
                <a:r>
                  <a:rPr lang="zh-CN" altLang="en-US" dirty="0">
                    <a:solidFill>
                      <a:srgbClr val="0000FF"/>
                    </a:solidFill>
                    <a:latin typeface="黑体" panose="02010609060101010101" pitchFamily="49" charset="-122"/>
                    <a:ea typeface="黑体" panose="02010609060101010101" pitchFamily="49" charset="-122"/>
                  </a:rPr>
                  <a:t>具有</a:t>
                </a:r>
                <a:r>
                  <a:rPr lang="zh-CN" altLang="en-US" b="1" dirty="0">
                    <a:solidFill>
                      <a:srgbClr val="0000FF"/>
                    </a:solidFill>
                    <a:latin typeface="黑体" panose="02010609060101010101" pitchFamily="49" charset="-122"/>
                    <a:ea typeface="黑体" panose="02010609060101010101" pitchFamily="49" charset="-122"/>
                  </a:rPr>
                  <a:t>“限定等距性”</a:t>
                </a:r>
                <a:r>
                  <a:rPr lang="zh-CN" altLang="en-US" dirty="0">
                    <a:solidFill>
                      <a:srgbClr val="0000FF"/>
                    </a:solidFill>
                    <a:latin typeface="黑体" panose="02010609060101010101" pitchFamily="49" charset="-122"/>
                    <a:ea typeface="黑体" panose="02010609060101010101" pitchFamily="49" charset="-122"/>
                  </a:rPr>
                  <a:t>时，可以近乎完美地恢复</a:t>
                </a:r>
                <a14:m>
                  <m:oMath xmlns:m="http://schemas.openxmlformats.org/officeDocument/2006/math">
                    <m:r>
                      <a:rPr lang="en-US" altLang="zh-CN" b="1" i="1" dirty="0">
                        <a:solidFill>
                          <a:srgbClr val="0000FF"/>
                        </a:solidFill>
                        <a:latin typeface="Cambria Math" panose="02040503050406030204" charset="0"/>
                      </a:rPr>
                      <m:t>𝒔</m:t>
                    </m:r>
                  </m:oMath>
                </a14:m>
                <a:endParaRPr lang="zh-CN" altLang="en-US" b="1" dirty="0">
                  <a:solidFill>
                    <a:srgbClr val="0000FF"/>
                  </a:solidFill>
                  <a:latin typeface="黑体" panose="02010609060101010101" pitchFamily="49" charset="-122"/>
                  <a:ea typeface="黑体" panose="02010609060101010101" pitchFamily="49" charset="-122"/>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322" b="4"/>
                </a:stretch>
              </a:blipFill>
            </p:spPr>
            <p:txBody>
              <a:bodyPr/>
              <a:lstStyle/>
              <a:p>
                <a:r>
                  <a:rPr lang="zh-CN" altLang="en-US">
                    <a:noFill/>
                  </a:rPr>
                  <a:t> </a:t>
                </a:r>
              </a:p>
            </p:txBody>
          </p:sp>
        </mc:Fallback>
      </mc:AlternateContent>
      <p:graphicFrame>
        <p:nvGraphicFramePr>
          <p:cNvPr id="3" name="对象 2">
            <a:hlinkClick r:id="" action="ppaction://ole?verb=0"/>
          </p:cNvPr>
          <p:cNvGraphicFramePr>
            <a:graphicFrameLocks noChangeAspect="1"/>
          </p:cNvGraphicFramePr>
          <p:nvPr/>
        </p:nvGraphicFramePr>
        <p:xfrm>
          <a:off x="3851920" y="2708920"/>
          <a:ext cx="1012825" cy="409575"/>
        </p:xfrm>
        <a:graphic>
          <a:graphicData uri="http://schemas.openxmlformats.org/presentationml/2006/ole">
            <mc:AlternateContent xmlns:mc="http://schemas.openxmlformats.org/markup-compatibility/2006">
              <mc:Choice xmlns:v="urn:schemas-microsoft-com:vml" Requires="v">
                <p:oleObj spid="_x0000_s1078" name="" r:id="rId2" imgW="469900" imgH="190500" progId="Equation.KSEE3">
                  <p:embed/>
                </p:oleObj>
              </mc:Choice>
              <mc:Fallback>
                <p:oleObj name="" r:id="rId2" imgW="469900" imgH="190500" progId="Equation.KSEE3">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2708920"/>
                        <a:ext cx="10128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a:hlinkClick r:id="" action="ppaction://ole?verb=0"/>
          </p:cNvPr>
          <p:cNvGraphicFramePr>
            <a:graphicFrameLocks noChangeAspect="1"/>
          </p:cNvGraphicFramePr>
          <p:nvPr/>
        </p:nvGraphicFramePr>
        <p:xfrm>
          <a:off x="3491880" y="4077072"/>
          <a:ext cx="2000250" cy="427038"/>
        </p:xfrm>
        <a:graphic>
          <a:graphicData uri="http://schemas.openxmlformats.org/presentationml/2006/ole">
            <mc:AlternateContent xmlns:mc="http://schemas.openxmlformats.org/markup-compatibility/2006">
              <mc:Choice xmlns:v="urn:schemas-microsoft-com:vml" Requires="v">
                <p:oleObj spid="_x0000_s1079" name="" r:id="rId4" imgW="952500" imgH="203200" progId="Equation.KSEE3">
                  <p:embed/>
                </p:oleObj>
              </mc:Choice>
              <mc:Fallback>
                <p:oleObj name="" r:id="rId4" imgW="952500" imgH="203200" progId="Equation.KSEE3">
                  <p:embed/>
                  <p:pic>
                    <p:nvPicPr>
                      <p:cNvPr id="0" name="对象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4077072"/>
                        <a:ext cx="20002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压缩感知</a:t>
                </a:r>
                <a:endParaRPr lang="en-US" altLang="zh-CN" sz="2800" b="1" dirty="0" smtClean="0">
                  <a:latin typeface="黑体" panose="02010609060101010101" pitchFamily="49" charset="-122"/>
                  <a:ea typeface="黑体" panose="02010609060101010101" pitchFamily="49" charset="-122"/>
                  <a:cs typeface="+mn-ea"/>
                </a:endParaRPr>
              </a:p>
              <a:p>
                <a:pPr lvl="1"/>
                <a:r>
                  <a:rPr lang="zh-CN" altLang="en-US" sz="2400" b="1" dirty="0">
                    <a:solidFill>
                      <a:srgbClr val="0000FF"/>
                    </a:solidFill>
                    <a:latin typeface="黑体" panose="02010609060101010101" pitchFamily="49" charset="-122"/>
                    <a:ea typeface="黑体" panose="02010609060101010101" pitchFamily="49" charset="-122"/>
                  </a:rPr>
                  <a:t>限定等距性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Restricted Isometry Property</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RIP</a:t>
                </a:r>
                <a:r>
                  <a:rPr lang="zh-CN" altLang="en-US" sz="2400" dirty="0">
                    <a:latin typeface="黑体" panose="02010609060101010101" pitchFamily="49" charset="-122"/>
                    <a:ea typeface="黑体" panose="02010609060101010101" pitchFamily="49" charset="-122"/>
                  </a:rPr>
                  <a:t>）</a:t>
                </a:r>
                <a:r>
                  <a:rPr lang="en-US" altLang="zh-CN" sz="1600" dirty="0">
                    <a:latin typeface="黑体" panose="02010609060101010101" pitchFamily="49" charset="-122"/>
                    <a:ea typeface="黑体" panose="02010609060101010101" pitchFamily="49" charset="-122"/>
                  </a:rPr>
                  <a:t>[</a:t>
                </a:r>
                <a:r>
                  <a:rPr lang="en-US" altLang="zh-CN" sz="1600" dirty="0" err="1">
                    <a:latin typeface="黑体" panose="02010609060101010101" pitchFamily="49" charset="-122"/>
                    <a:ea typeface="黑体" panose="02010609060101010101" pitchFamily="49" charset="-122"/>
                  </a:rPr>
                  <a:t>Cándes</a:t>
                </a:r>
                <a:r>
                  <a:rPr lang="en-US" altLang="zh-CN" sz="1600" dirty="0">
                    <a:latin typeface="黑体" panose="02010609060101010101" pitchFamily="49" charset="-122"/>
                    <a:ea typeface="黑体" panose="02010609060101010101" pitchFamily="49" charset="-122"/>
                  </a:rPr>
                  <a:t>, 2008] </a:t>
                </a:r>
                <a:r>
                  <a:rPr lang="zh-CN" altLang="en-US" sz="2400" dirty="0">
                    <a:latin typeface="黑体" panose="02010609060101010101" pitchFamily="49" charset="-122"/>
                    <a:ea typeface="黑体" panose="02010609060101010101" pitchFamily="49" charset="-122"/>
                  </a:rPr>
                  <a:t>：</a:t>
                </a:r>
                <a14:m>
                  <m:oMath xmlns:m="http://schemas.openxmlformats.org/officeDocument/2006/math">
                    <m:r>
                      <a:rPr lang="en-US" altLang="zh-CN" sz="2400" b="1" i="1">
                        <a:latin typeface="Cambria Math" panose="02040503050406030204" charset="0"/>
                      </a:rPr>
                      <m:t>𝑨</m:t>
                    </m:r>
                  </m:oMath>
                </a14:m>
                <a:r>
                  <a:rPr lang="zh-CN" altLang="en-US" sz="2400" dirty="0">
                    <a:latin typeface="黑体" panose="02010609060101010101" pitchFamily="49" charset="-122"/>
                    <a:ea typeface="黑体" panose="02010609060101010101" pitchFamily="49" charset="-122"/>
                  </a:rPr>
                  <a:t>       ，若存在常数</a:t>
                </a:r>
                <a14:m>
                  <m:oMath xmlns:m="http://schemas.openxmlformats.org/officeDocument/2006/math">
                    <m:sSub>
                      <m:sSubPr>
                        <m:ctrlPr>
                          <a:rPr lang="en-US" altLang="zh-CN" sz="2400" i="1">
                            <a:latin typeface="Cambria Math" panose="02040503050406030204"/>
                          </a:rPr>
                        </m:ctrlPr>
                      </m:sSubPr>
                      <m:e>
                        <m:r>
                          <a:rPr lang="en-US" altLang="zh-CN" sz="2400" i="1">
                            <a:latin typeface="Cambria Math" panose="02040503050406030204" charset="0"/>
                          </a:rPr>
                          <m:t>𝛿</m:t>
                        </m:r>
                      </m:e>
                      <m:sub>
                        <m:r>
                          <a:rPr lang="en-US" altLang="zh-CN" sz="2400" i="1">
                            <a:latin typeface="Cambria Math" panose="02040503050406030204" charset="0"/>
                          </a:rPr>
                          <m:t>𝑘</m:t>
                        </m:r>
                      </m:sub>
                    </m:sSub>
                    <m:r>
                      <a:rPr lang="en-US" altLang="zh-CN" sz="2400" i="1">
                        <a:latin typeface="Cambria Math" panose="02040503050406030204" charset="0"/>
                      </a:rPr>
                      <m:t>∈(</m:t>
                    </m:r>
                    <m:r>
                      <a:rPr lang="en-US" altLang="zh-CN" sz="2400" i="1">
                        <a:latin typeface="Cambria Math" panose="02040503050406030204" charset="0"/>
                      </a:rPr>
                      <m:t>0</m:t>
                    </m:r>
                    <m:r>
                      <a:rPr lang="en-US" altLang="zh-CN" sz="2400" i="1">
                        <a:latin typeface="Cambria Math" panose="02040503050406030204" charset="0"/>
                      </a:rPr>
                      <m:t>,</m:t>
                    </m:r>
                    <m:r>
                      <a:rPr lang="en-US" altLang="zh-CN" sz="2400" i="1">
                        <a:latin typeface="Cambria Math" panose="02040503050406030204" charset="0"/>
                      </a:rPr>
                      <m:t>1</m:t>
                    </m:r>
                    <m:r>
                      <a:rPr lang="en-US" altLang="zh-CN" sz="2400" i="1">
                        <a:latin typeface="Cambria Math" panose="02040503050406030204" charset="0"/>
                      </a:rPr>
                      <m:t>)</m:t>
                    </m:r>
                  </m:oMath>
                </a14:m>
                <a:r>
                  <a:rPr lang="zh-CN" altLang="en-US" sz="2400" dirty="0">
                    <a:latin typeface="黑体" panose="02010609060101010101" pitchFamily="49" charset="-122"/>
                    <a:ea typeface="黑体" panose="02010609060101010101" pitchFamily="49" charset="-122"/>
                  </a:rPr>
                  <a:t>使得对于任意向量</a:t>
                </a:r>
                <a14:m>
                  <m:oMath xmlns:m="http://schemas.openxmlformats.org/officeDocument/2006/math">
                    <m:r>
                      <a:rPr lang="en-US" altLang="zh-CN" sz="2400" b="1" i="1">
                        <a:latin typeface="Cambria Math" panose="02040503050406030204" charset="0"/>
                      </a:rPr>
                      <m:t>𝒔</m:t>
                    </m:r>
                  </m:oMath>
                </a14:m>
                <a:r>
                  <a:rPr lang="zh-CN" altLang="en-US" sz="2400" dirty="0">
                    <a:latin typeface="黑体" panose="02010609060101010101" pitchFamily="49" charset="-122"/>
                    <a:ea typeface="黑体" panose="02010609060101010101" pitchFamily="49" charset="-122"/>
                  </a:rPr>
                  <a:t>和</a:t>
                </a:r>
                <a14:m>
                  <m:oMath xmlns:m="http://schemas.openxmlformats.org/officeDocument/2006/math">
                    <m:r>
                      <a:rPr lang="en-US" altLang="zh-CN" sz="2400" b="1" i="1" dirty="0">
                        <a:latin typeface="Cambria Math" panose="02040503050406030204" charset="0"/>
                      </a:rPr>
                      <m:t>𝑨</m:t>
                    </m:r>
                  </m:oMath>
                </a14:m>
                <a:r>
                  <a:rPr lang="zh-CN" altLang="en-US" sz="2400" dirty="0">
                    <a:latin typeface="黑体" panose="02010609060101010101" pitchFamily="49" charset="-122"/>
                    <a:ea typeface="黑体" panose="02010609060101010101" pitchFamily="49" charset="-122"/>
                  </a:rPr>
                  <a:t>的所有子矩阵</a:t>
                </a:r>
                <a14:m>
                  <m:oMath xmlns:m="http://schemas.openxmlformats.org/officeDocument/2006/math">
                    <m:sSub>
                      <m:sSubPr>
                        <m:ctrlPr>
                          <a:rPr lang="en-US" altLang="zh-CN" sz="2400" i="1">
                            <a:latin typeface="Cambria Math" panose="02040503050406030204"/>
                          </a:rPr>
                        </m:ctrlPr>
                      </m:sSubPr>
                      <m:e>
                        <m:r>
                          <a:rPr lang="en-US" altLang="zh-CN" sz="2400" i="1">
                            <a:latin typeface="Cambria Math" panose="02040503050406030204" charset="0"/>
                          </a:rPr>
                          <m:t>𝐴</m:t>
                        </m:r>
                      </m:e>
                      <m:sub>
                        <m:r>
                          <a:rPr lang="en-US" altLang="zh-CN" sz="2400" i="1">
                            <a:latin typeface="Cambria Math" panose="02040503050406030204" charset="0"/>
                          </a:rPr>
                          <m:t>𝑘</m:t>
                        </m:r>
                      </m:sub>
                    </m:sSub>
                  </m:oMath>
                </a14:m>
                <a:r>
                  <a:rPr lang="zh-CN" altLang="en-US" sz="2400" dirty="0" smtClean="0">
                    <a:latin typeface="黑体" panose="02010609060101010101" pitchFamily="49" charset="-122"/>
                    <a:ea typeface="黑体" panose="02010609060101010101" pitchFamily="49" charset="-122"/>
                  </a:rPr>
                  <a:t>      ，有</a:t>
                </a:r>
                <a:endParaRPr lang="en-US" altLang="zh-CN" sz="2400" dirty="0">
                  <a:latin typeface="黑体" panose="02010609060101010101" pitchFamily="49" charset="-122"/>
                  <a:ea typeface="黑体" panose="02010609060101010101" pitchFamily="49" charset="-122"/>
                </a:endParaRPr>
              </a:p>
              <a:p>
                <a:pPr lvl="1"/>
                <a:endParaRPr lang="en-US" altLang="zh-CN" sz="2400" dirty="0" smtClean="0">
                  <a:latin typeface="黑体" panose="02010609060101010101" pitchFamily="49" charset="-122"/>
                  <a:ea typeface="黑体" panose="02010609060101010101" pitchFamily="49" charset="-122"/>
                </a:endParaRPr>
              </a:p>
              <a:p>
                <a:pPr marL="457200" lvl="1" indent="0">
                  <a:buNone/>
                </a:pPr>
                <a:r>
                  <a:rPr lang="zh-CN" altLang="en-US" sz="2400" dirty="0">
                    <a:latin typeface="黑体" panose="02010609060101010101" pitchFamily="49" charset="-122"/>
                    <a:ea typeface="黑体" panose="02010609060101010101" pitchFamily="49" charset="-122"/>
                  </a:rPr>
                  <a:t>则称</a:t>
                </a:r>
                <a14:m>
                  <m:oMath xmlns:m="http://schemas.openxmlformats.org/officeDocument/2006/math">
                    <m:r>
                      <a:rPr lang="en-US" altLang="zh-CN" sz="2400" b="1" i="1" dirty="0">
                        <a:latin typeface="Cambria Math" panose="02040503050406030204" charset="0"/>
                      </a:rPr>
                      <m:t>𝑨</m:t>
                    </m:r>
                  </m:oMath>
                </a14:m>
                <a:r>
                  <a:rPr lang="zh-CN" altLang="en-US" sz="2400" dirty="0">
                    <a:latin typeface="黑体" panose="02010609060101010101" pitchFamily="49" charset="-122"/>
                    <a:ea typeface="黑体" panose="02010609060101010101" pitchFamily="49" charset="-122"/>
                  </a:rPr>
                  <a:t>满足</a:t>
                </a:r>
                <a14:m>
                  <m:oMath xmlns:m="http://schemas.openxmlformats.org/officeDocument/2006/math">
                    <m:r>
                      <a:rPr lang="en-US" altLang="zh-CN" sz="2400" b="1" i="1" dirty="0">
                        <a:solidFill>
                          <a:srgbClr val="C00000"/>
                        </a:solidFill>
                        <a:latin typeface="Cambria Math" panose="02040503050406030204" charset="0"/>
                      </a:rPr>
                      <m:t>𝒌</m:t>
                    </m:r>
                  </m:oMath>
                </a14:m>
                <a:r>
                  <a:rPr lang="en-US" altLang="zh-CN" sz="2400" b="1" dirty="0">
                    <a:solidFill>
                      <a:srgbClr val="C00000"/>
                    </a:solidFill>
                    <a:latin typeface="黑体" panose="02010609060101010101" pitchFamily="49" charset="-122"/>
                    <a:ea typeface="黑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限定等距性</a:t>
                </a:r>
                <a:r>
                  <a:rPr lang="zh-CN" altLang="en-US" sz="2400" dirty="0">
                    <a:latin typeface="黑体" panose="02010609060101010101" pitchFamily="49" charset="-122"/>
                    <a:ea typeface="黑体" panose="02010609060101010101" pitchFamily="49" charset="-122"/>
                  </a:rPr>
                  <a:t>（</a:t>
                </a:r>
                <a14:m>
                  <m:oMath xmlns:m="http://schemas.openxmlformats.org/officeDocument/2006/math">
                    <m:r>
                      <a:rPr lang="en-US" altLang="zh-CN" sz="2400" i="1" dirty="0">
                        <a:latin typeface="Cambria Math" panose="02040503050406030204" charset="0"/>
                      </a:rPr>
                      <m:t>𝑘</m:t>
                    </m:r>
                  </m:oMath>
                </a14:m>
                <a:r>
                  <a:rPr lang="en-US" altLang="zh-CN" sz="2400" dirty="0">
                    <a:latin typeface="黑体" panose="02010609060101010101" pitchFamily="49" charset="-122"/>
                    <a:ea typeface="黑体" panose="02010609060101010101" pitchFamily="49" charset="-122"/>
                  </a:rPr>
                  <a:t>-RIP</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lvl="1"/>
                <a:r>
                  <a:rPr lang="zh-CN" altLang="en-US" sz="2400" dirty="0" smtClean="0">
                    <a:solidFill>
                      <a:srgbClr val="0000FF"/>
                    </a:solidFill>
                    <a:latin typeface="黑体" panose="02010609060101010101" pitchFamily="49" charset="-122"/>
                    <a:ea typeface="黑体" panose="02010609060101010101" pitchFamily="49" charset="-122"/>
                  </a:rPr>
                  <a:t>若</a:t>
                </a:r>
                <a14:m>
                  <m:oMath xmlns:m="http://schemas.openxmlformats.org/officeDocument/2006/math">
                    <m:r>
                      <a:rPr lang="en-US" altLang="zh-CN" sz="2400" b="1" i="1" dirty="0">
                        <a:solidFill>
                          <a:srgbClr val="0000FF"/>
                        </a:solidFill>
                        <a:latin typeface="Cambria Math" panose="02040503050406030204" charset="0"/>
                        <a:ea typeface="微软雅黑" panose="020B0503020204020204" charset="-122"/>
                      </a:rPr>
                      <m:t>𝑨</m:t>
                    </m:r>
                  </m:oMath>
                </a14:m>
                <a:r>
                  <a:rPr lang="zh-CN" altLang="en-US" sz="2400" dirty="0">
                    <a:solidFill>
                      <a:srgbClr val="0000FF"/>
                    </a:solidFill>
                    <a:latin typeface="黑体" panose="02010609060101010101" pitchFamily="49" charset="-122"/>
                    <a:ea typeface="黑体" panose="02010609060101010101" pitchFamily="49" charset="-122"/>
                  </a:rPr>
                  <a:t>满足</a:t>
                </a:r>
                <a14:m>
                  <m:oMath xmlns:m="http://schemas.openxmlformats.org/officeDocument/2006/math">
                    <m:r>
                      <a:rPr lang="en-US" altLang="zh-CN" sz="2400" i="1" dirty="0">
                        <a:solidFill>
                          <a:srgbClr val="0000FF"/>
                        </a:solidFill>
                        <a:latin typeface="Cambria Math" panose="02040503050406030204" charset="0"/>
                        <a:ea typeface="微软雅黑" panose="020B0503020204020204" charset="-122"/>
                      </a:rPr>
                      <m:t>𝑘</m:t>
                    </m:r>
                  </m:oMath>
                </a14:m>
                <a:r>
                  <a:rPr lang="zh-CN" altLang="en-US" sz="2400" dirty="0">
                    <a:solidFill>
                      <a:srgbClr val="0000FF"/>
                    </a:solidFill>
                    <a:latin typeface="黑体" panose="02010609060101010101" pitchFamily="49" charset="-122"/>
                    <a:ea typeface="黑体" panose="02010609060101010101" pitchFamily="49" charset="-122"/>
                  </a:rPr>
                  <a:t>限定等距性，则可通过下面的优化问题近乎完美地从</a:t>
                </a:r>
                <a14:m>
                  <m:oMath xmlns:m="http://schemas.openxmlformats.org/officeDocument/2006/math">
                    <m:r>
                      <a:rPr lang="en-US" altLang="zh-CN" sz="2400" b="1" i="1" dirty="0">
                        <a:solidFill>
                          <a:srgbClr val="0000FF"/>
                        </a:solidFill>
                        <a:latin typeface="Cambria Math" panose="02040503050406030204" charset="0"/>
                        <a:ea typeface="微软雅黑" panose="020B0503020204020204" charset="-122"/>
                      </a:rPr>
                      <m:t>𝒚</m:t>
                    </m:r>
                  </m:oMath>
                </a14:m>
                <a:r>
                  <a:rPr lang="zh-CN" altLang="en-US" sz="2400" dirty="0">
                    <a:solidFill>
                      <a:srgbClr val="0000FF"/>
                    </a:solidFill>
                    <a:latin typeface="黑体" panose="02010609060101010101" pitchFamily="49" charset="-122"/>
                    <a:ea typeface="黑体" panose="02010609060101010101" pitchFamily="49" charset="-122"/>
                  </a:rPr>
                  <a:t>中恢复出稀疏信号</a:t>
                </a:r>
                <a14:m>
                  <m:oMath xmlns:m="http://schemas.openxmlformats.org/officeDocument/2006/math">
                    <m:r>
                      <a:rPr lang="en-US" altLang="zh-CN" sz="2400" b="1" i="1" dirty="0">
                        <a:solidFill>
                          <a:srgbClr val="0000FF"/>
                        </a:solidFill>
                        <a:latin typeface="Cambria Math" panose="02040503050406030204" charset="0"/>
                        <a:ea typeface="微软雅黑" panose="020B0503020204020204" charset="-122"/>
                      </a:rPr>
                      <m:t>𝒔</m:t>
                    </m:r>
                    <m:r>
                      <a:rPr lang="zh-CN" altLang="en-US" sz="2400" i="1" dirty="0">
                        <a:solidFill>
                          <a:srgbClr val="0000FF"/>
                        </a:solidFill>
                        <a:latin typeface="Cambria Math" panose="02040503050406030204" charset="0"/>
                        <a:ea typeface="微软雅黑" panose="020B0503020204020204" charset="-122"/>
                      </a:rPr>
                      <m:t>，</m:t>
                    </m:r>
                  </m:oMath>
                </a14:m>
                <a:r>
                  <a:rPr lang="zh-CN" altLang="en-US" sz="2400" dirty="0">
                    <a:solidFill>
                      <a:srgbClr val="0000FF"/>
                    </a:solidFill>
                    <a:latin typeface="黑体" panose="02010609060101010101" pitchFamily="49" charset="-122"/>
                    <a:ea typeface="黑体" panose="02010609060101010101" pitchFamily="49" charset="-122"/>
                  </a:rPr>
                  <a:t>进而恢复出</a:t>
                </a:r>
                <a14:m>
                  <m:oMath xmlns:m="http://schemas.openxmlformats.org/officeDocument/2006/math">
                    <m:r>
                      <a:rPr lang="en-US" altLang="zh-CN" sz="2400" b="1" i="1" dirty="0">
                        <a:solidFill>
                          <a:srgbClr val="0000FF"/>
                        </a:solidFill>
                        <a:latin typeface="Cambria Math" panose="02040503050406030204" charset="0"/>
                        <a:ea typeface="微软雅黑" panose="020B0503020204020204" charset="-122"/>
                      </a:rPr>
                      <m:t>𝒙</m:t>
                    </m:r>
                  </m:oMath>
                </a14:m>
                <a:endParaRPr lang="en-US" altLang="zh-CN" sz="2400" b="1" dirty="0" smtClean="0">
                  <a:solidFill>
                    <a:srgbClr val="0000FF"/>
                  </a:solidFill>
                  <a:latin typeface="黑体" panose="02010609060101010101" pitchFamily="49" charset="-122"/>
                  <a:ea typeface="黑体" panose="02010609060101010101" pitchFamily="49" charset="-122"/>
                </a:endParaRPr>
              </a:p>
              <a:p>
                <a:pPr lvl="1"/>
                <a:endParaRPr lang="en-US" altLang="zh-CN" sz="2400" dirty="0" smtClean="0">
                  <a:latin typeface="黑体" panose="02010609060101010101" pitchFamily="49" charset="-122"/>
                  <a:ea typeface="黑体" panose="02010609060101010101" pitchFamily="49" charset="-122"/>
                  <a:cs typeface="+mn-ea"/>
                </a:endParaRPr>
              </a:p>
              <a:p>
                <a:pPr lvl="1"/>
                <a14:m>
                  <m:oMath xmlns:m="http://schemas.openxmlformats.org/officeDocument/2006/math">
                    <m:sSub>
                      <m:sSubPr>
                        <m:ctrlPr>
                          <a:rPr lang="en-US" altLang="zh-CN" sz="2400" i="1" dirty="0">
                            <a:latin typeface="Cambria Math" panose="02040503050406030204"/>
                          </a:rPr>
                        </m:ctrlPr>
                      </m:sSubPr>
                      <m:e>
                        <m:r>
                          <m:rPr>
                            <m:sty m:val="p"/>
                          </m:rPr>
                          <a:rPr lang="en-US" altLang="zh-CN" sz="2400" dirty="0">
                            <a:latin typeface="Cambria Math" panose="02040503050406030204" charset="0"/>
                          </a:rPr>
                          <m:t>L</m:t>
                        </m:r>
                      </m:e>
                      <m:sub>
                        <m:r>
                          <a:rPr lang="en-US" altLang="zh-CN" sz="2400" i="1" dirty="0">
                            <a:latin typeface="Cambria Math" panose="02040503050406030204" charset="0"/>
                          </a:rPr>
                          <m:t>0</m:t>
                        </m:r>
                      </m:sub>
                    </m:sSub>
                  </m:oMath>
                </a14:m>
                <a:r>
                  <a:rPr lang="zh-CN" altLang="en-US" sz="2400" dirty="0">
                    <a:latin typeface="黑体" panose="02010609060101010101" pitchFamily="49" charset="-122"/>
                    <a:ea typeface="黑体" panose="02010609060101010101" pitchFamily="49" charset="-122"/>
                  </a:rPr>
                  <a:t>范数最小化是</a:t>
                </a:r>
                <a:r>
                  <a:rPr lang="en-US" altLang="zh-CN" sz="2400" dirty="0">
                    <a:latin typeface="黑体" panose="02010609060101010101" pitchFamily="49" charset="-122"/>
                    <a:ea typeface="黑体" panose="02010609060101010101" pitchFamily="49" charset="-122"/>
                  </a:rPr>
                  <a:t>NP</a:t>
                </a:r>
                <a:r>
                  <a:rPr lang="zh-CN" altLang="en-US" sz="2400" dirty="0">
                    <a:latin typeface="黑体" panose="02010609060101010101" pitchFamily="49" charset="-122"/>
                    <a:ea typeface="黑体" panose="02010609060101010101" pitchFamily="49" charset="-122"/>
                  </a:rPr>
                  <a:t>难问题，将上式转化为共解的</a:t>
                </a:r>
                <a14:m>
                  <m:oMath xmlns:m="http://schemas.openxmlformats.org/officeDocument/2006/math">
                    <m:sSub>
                      <m:sSubPr>
                        <m:ctrlPr>
                          <a:rPr lang="en-US" altLang="zh-CN" sz="2400" i="1" dirty="0">
                            <a:latin typeface="Cambria Math" panose="02040503050406030204"/>
                          </a:rPr>
                        </m:ctrlPr>
                      </m:sSubPr>
                      <m:e>
                        <m:r>
                          <m:rPr>
                            <m:sty m:val="p"/>
                          </m:rPr>
                          <a:rPr lang="en-US" altLang="zh-CN" sz="2400" dirty="0">
                            <a:latin typeface="Cambria Math" panose="02040503050406030204" charset="0"/>
                          </a:rPr>
                          <m:t>L</m:t>
                        </m:r>
                      </m:e>
                      <m:sub>
                        <m:r>
                          <a:rPr lang="en-US" altLang="zh-CN" sz="2400" i="1" dirty="0">
                            <a:latin typeface="Cambria Math" panose="02040503050406030204" charset="0"/>
                          </a:rPr>
                          <m:t>1</m:t>
                        </m:r>
                      </m:sub>
                    </m:sSub>
                  </m:oMath>
                </a14:m>
                <a:r>
                  <a:rPr lang="zh-CN" altLang="en-US" sz="2400" dirty="0">
                    <a:latin typeface="黑体" panose="02010609060101010101" pitchFamily="49" charset="-122"/>
                    <a:ea typeface="黑体" panose="02010609060101010101" pitchFamily="49" charset="-122"/>
                  </a:rPr>
                  <a:t>范数最小化问题 </a:t>
                </a:r>
                <a:r>
                  <a:rPr lang="en-US" altLang="zh-CN" sz="1800" dirty="0">
                    <a:latin typeface="黑体" panose="02010609060101010101" pitchFamily="49" charset="-122"/>
                    <a:ea typeface="黑体" panose="02010609060101010101" pitchFamily="49" charset="-122"/>
                  </a:rPr>
                  <a:t>[</a:t>
                </a:r>
                <a:r>
                  <a:rPr lang="en-US" altLang="zh-CN" sz="1800" dirty="0" err="1">
                    <a:latin typeface="黑体" panose="02010609060101010101" pitchFamily="49" charset="-122"/>
                    <a:ea typeface="黑体" panose="02010609060101010101" pitchFamily="49" charset="-122"/>
                  </a:rPr>
                  <a:t>Cándes</a:t>
                </a:r>
                <a:r>
                  <a:rPr lang="en-US" altLang="zh-CN" sz="1800" dirty="0">
                    <a:latin typeface="黑体" panose="02010609060101010101" pitchFamily="49" charset="-122"/>
                    <a:ea typeface="黑体" panose="02010609060101010101" pitchFamily="49" charset="-122"/>
                  </a:rPr>
                  <a:t> et al., 2006</a:t>
                </a:r>
                <a:r>
                  <a:rPr lang="en-US" altLang="zh-CN" sz="1800" dirty="0" smtClean="0">
                    <a:latin typeface="黑体" panose="02010609060101010101" pitchFamily="49" charset="-122"/>
                    <a:ea typeface="黑体" panose="02010609060101010101" pitchFamily="49" charset="-122"/>
                  </a:rPr>
                  <a:t>]</a:t>
                </a:r>
                <a:endParaRPr lang="en-US" altLang="zh-CN" sz="1800" dirty="0">
                  <a:latin typeface="黑体" panose="02010609060101010101" pitchFamily="49" charset="-122"/>
                  <a:ea typeface="黑体" panose="02010609060101010101" pitchFamily="49" charset="-122"/>
                </a:endParaRPr>
              </a:p>
              <a:p>
                <a:pPr lvl="1"/>
                <a:endParaRPr lang="en-US" altLang="zh-CN" sz="1800" dirty="0" smtClean="0">
                  <a:latin typeface="黑体" panose="02010609060101010101" pitchFamily="49" charset="-122"/>
                  <a:ea typeface="黑体" panose="02010609060101010101" pitchFamily="49" charset="-122"/>
                  <a:cs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299" b="4"/>
                </a:stretch>
              </a:blipFill>
            </p:spPr>
            <p:txBody>
              <a:bodyPr/>
              <a:lstStyle/>
              <a:p>
                <a:r>
                  <a:rPr lang="zh-CN" altLang="en-US">
                    <a:noFill/>
                  </a:rPr>
                  <a:t> </a:t>
                </a:r>
              </a:p>
            </p:txBody>
          </p:sp>
        </mc:Fallback>
      </mc:AlternateContent>
      <p:graphicFrame>
        <p:nvGraphicFramePr>
          <p:cNvPr id="5" name="对象 4"/>
          <p:cNvGraphicFramePr>
            <a:graphicFrameLocks noChangeAspect="1"/>
          </p:cNvGraphicFramePr>
          <p:nvPr/>
        </p:nvGraphicFramePr>
        <p:xfrm>
          <a:off x="3328608" y="2097688"/>
          <a:ext cx="958850" cy="277812"/>
        </p:xfrm>
        <a:graphic>
          <a:graphicData uri="http://schemas.openxmlformats.org/presentationml/2006/ole">
            <mc:AlternateContent xmlns:mc="http://schemas.openxmlformats.org/markup-compatibility/2006">
              <mc:Choice xmlns:v="urn:schemas-microsoft-com:vml" Requires="v">
                <p:oleObj spid="_x0000_s2218" name="Formula" r:id="rId2" imgW="7191375" imgH="2076450" progId="Equation.Ribbit">
                  <p:embed/>
                </p:oleObj>
              </mc:Choice>
              <mc:Fallback>
                <p:oleObj name="Formula" r:id="rId2" imgW="7191375" imgH="2076450" progId="Equation.Ribbit">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608" y="2097688"/>
                        <a:ext cx="9588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5634968" y="2420888"/>
          <a:ext cx="889000" cy="320675"/>
        </p:xfrm>
        <a:graphic>
          <a:graphicData uri="http://schemas.openxmlformats.org/presentationml/2006/ole">
            <mc:AlternateContent xmlns:mc="http://schemas.openxmlformats.org/markup-compatibility/2006">
              <mc:Choice xmlns:v="urn:schemas-microsoft-com:vml" Requires="v">
                <p:oleObj spid="_x0000_s2219" name="Formula" r:id="rId4" imgW="6667500" imgH="2400300" progId="Equation.Ribbit">
                  <p:embed/>
                </p:oleObj>
              </mc:Choice>
              <mc:Fallback>
                <p:oleObj name="Formula" r:id="rId4" imgW="6667500" imgH="2400300" progId="Equation.Ribbit">
                  <p:embed/>
                  <p:pic>
                    <p:nvPicPr>
                      <p:cNvPr id="0" name="对象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4968" y="2420888"/>
                        <a:ext cx="889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a:hlinkClick r:id="" action="ppaction://ole?verb=0"/>
          </p:cNvPr>
          <p:cNvGraphicFramePr>
            <a:graphicFrameLocks noChangeAspect="1"/>
          </p:cNvGraphicFramePr>
          <p:nvPr/>
        </p:nvGraphicFramePr>
        <p:xfrm>
          <a:off x="2915816" y="2780928"/>
          <a:ext cx="3844925" cy="555625"/>
        </p:xfrm>
        <a:graphic>
          <a:graphicData uri="http://schemas.openxmlformats.org/presentationml/2006/ole">
            <mc:AlternateContent xmlns:mc="http://schemas.openxmlformats.org/markup-compatibility/2006">
              <mc:Choice xmlns:v="urn:schemas-microsoft-com:vml" Requires="v">
                <p:oleObj spid="_x0000_s2220" name="" r:id="rId6" imgW="1930400" imgH="279400" progId="Equation.KSEE3">
                  <p:embed/>
                </p:oleObj>
              </mc:Choice>
              <mc:Fallback>
                <p:oleObj name="" r:id="rId6" imgW="1930400" imgH="279400" progId="Equation.KSEE3">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2780928"/>
                        <a:ext cx="38449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a:hlinkClick r:id="" action="ppaction://ole?verb=0"/>
          </p:cNvPr>
          <p:cNvGraphicFramePr>
            <a:graphicFrameLocks noChangeAspect="1"/>
          </p:cNvGraphicFramePr>
          <p:nvPr/>
        </p:nvGraphicFramePr>
        <p:xfrm>
          <a:off x="3134445" y="4498950"/>
          <a:ext cx="885825" cy="522288"/>
        </p:xfrm>
        <a:graphic>
          <a:graphicData uri="http://schemas.openxmlformats.org/presentationml/2006/ole">
            <mc:AlternateContent xmlns:mc="http://schemas.openxmlformats.org/markup-compatibility/2006">
              <mc:Choice xmlns:v="urn:schemas-microsoft-com:vml" Requires="v">
                <p:oleObj spid="_x0000_s2221" name="" r:id="rId8" imgW="495300" imgH="292100" progId="Equation.KSEE3">
                  <p:embed/>
                </p:oleObj>
              </mc:Choice>
              <mc:Fallback>
                <p:oleObj name="" r:id="rId8" imgW="495300" imgH="292100" progId="Equation.KSEE3">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4445" y="4498950"/>
                        <a:ext cx="885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355976" y="4509120"/>
          <a:ext cx="1323975" cy="433388"/>
        </p:xfrm>
        <a:graphic>
          <a:graphicData uri="http://schemas.openxmlformats.org/presentationml/2006/ole">
            <mc:AlternateContent xmlns:mc="http://schemas.openxmlformats.org/markup-compatibility/2006">
              <mc:Choice xmlns:v="urn:schemas-microsoft-com:vml" Requires="v">
                <p:oleObj spid="_x0000_s2222" name="" r:id="rId10" imgW="622300" imgH="203200" progId="Equation.KSEE3">
                  <p:embed/>
                </p:oleObj>
              </mc:Choice>
              <mc:Fallback>
                <p:oleObj name="" r:id="rId10" imgW="622300" imgH="203200" progId="Equation.KSEE3">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5976" y="4509120"/>
                        <a:ext cx="13239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3270250" y="5859040"/>
          <a:ext cx="839788" cy="522288"/>
        </p:xfrm>
        <a:graphic>
          <a:graphicData uri="http://schemas.openxmlformats.org/presentationml/2006/ole">
            <mc:AlternateContent xmlns:mc="http://schemas.openxmlformats.org/markup-compatibility/2006">
              <mc:Choice xmlns:v="urn:schemas-microsoft-com:vml" Requires="v">
                <p:oleObj spid="_x0000_s2223" name="" r:id="rId12" imgW="469900" imgH="292100" progId="Equation.KSEE3">
                  <p:embed/>
                </p:oleObj>
              </mc:Choice>
              <mc:Fallback>
                <p:oleObj name="" r:id="rId12" imgW="469900" imgH="292100" progId="Equation.KSEE3">
                  <p:embed/>
                  <p:pic>
                    <p:nvPicPr>
                      <p:cNvPr id="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0250" y="5859040"/>
                        <a:ext cx="8397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355976" y="5895751"/>
          <a:ext cx="1323975" cy="431800"/>
        </p:xfrm>
        <a:graphic>
          <a:graphicData uri="http://schemas.openxmlformats.org/presentationml/2006/ole">
            <mc:AlternateContent xmlns:mc="http://schemas.openxmlformats.org/markup-compatibility/2006">
              <mc:Choice xmlns:v="urn:schemas-microsoft-com:vml" Requires="v">
                <p:oleObj spid="_x0000_s2224" name="" r:id="rId14" imgW="622300" imgH="203200" progId="Equation.KSEE3">
                  <p:embed/>
                </p:oleObj>
              </mc:Choice>
              <mc:Fallback>
                <p:oleObj name="" r:id="rId14" imgW="622300" imgH="203200" progId="Equation.KSEE3">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55976" y="5895751"/>
                        <a:ext cx="13239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能否将表中已经通过读者评价得到的数据当作</a:t>
            </a:r>
            <a:r>
              <a:rPr lang="zh-CN" altLang="en-US" sz="2800" b="1" dirty="0" smtClean="0">
                <a:solidFill>
                  <a:srgbClr val="0000FF"/>
                </a:solidFill>
                <a:latin typeface="黑体" panose="02010609060101010101" pitchFamily="49" charset="-122"/>
                <a:ea typeface="黑体" panose="02010609060101010101" pitchFamily="49" charset="-122"/>
              </a:rPr>
              <a:t>部分信号</a:t>
            </a:r>
            <a:r>
              <a:rPr lang="zh-CN" altLang="en-US" sz="2800" dirty="0" smtClean="0">
                <a:latin typeface="黑体" panose="02010609060101010101" pitchFamily="49" charset="-122"/>
                <a:ea typeface="黑体" panose="02010609060101010101" pitchFamily="49" charset="-122"/>
              </a:rPr>
              <a:t>，基于压缩感知的思想</a:t>
            </a:r>
            <a:r>
              <a:rPr lang="zh-CN" altLang="en-US" sz="2800" b="1" dirty="0" smtClean="0">
                <a:solidFill>
                  <a:srgbClr val="0000FF"/>
                </a:solidFill>
                <a:latin typeface="黑体" panose="02010609060101010101" pitchFamily="49" charset="-122"/>
                <a:ea typeface="黑体" panose="02010609060101010101" pitchFamily="49" charset="-122"/>
              </a:rPr>
              <a:t>恢复</a:t>
            </a:r>
            <a:r>
              <a:rPr lang="zh-CN" altLang="en-US" sz="2800" dirty="0" smtClean="0">
                <a:latin typeface="黑体" panose="02010609060101010101" pitchFamily="49" charset="-122"/>
                <a:ea typeface="黑体" panose="02010609060101010101" pitchFamily="49" charset="-122"/>
              </a:rPr>
              <a:t>出</a:t>
            </a:r>
            <a:r>
              <a:rPr lang="zh-CN" altLang="en-US" sz="2800" b="1" dirty="0" smtClean="0">
                <a:solidFill>
                  <a:srgbClr val="0000FF"/>
                </a:solidFill>
                <a:latin typeface="黑体" panose="02010609060101010101" pitchFamily="49" charset="-122"/>
                <a:ea typeface="黑体" panose="02010609060101010101" pitchFamily="49" charset="-122"/>
              </a:rPr>
              <a:t>完整信号</a:t>
            </a:r>
            <a:r>
              <a:rPr lang="zh-CN" altLang="en-US" sz="2800" dirty="0" smtClean="0">
                <a:latin typeface="黑体" panose="02010609060101010101" pitchFamily="49" charset="-122"/>
                <a:ea typeface="黑体" panose="02010609060101010101" pitchFamily="49" charset="-122"/>
              </a:rPr>
              <a:t>从而进行书籍推荐呢？从题材、作者、装帧等角度看（相似题材的书籍有相似的读者），表中反映的信号是</a:t>
            </a:r>
            <a:r>
              <a:rPr lang="zh-CN" altLang="en-US" sz="2800" b="1" dirty="0" smtClean="0">
                <a:solidFill>
                  <a:srgbClr val="0000FF"/>
                </a:solidFill>
                <a:latin typeface="黑体" panose="02010609060101010101" pitchFamily="49" charset="-122"/>
                <a:ea typeface="黑体" panose="02010609060101010101" pitchFamily="49" charset="-122"/>
              </a:rPr>
              <a:t>稀疏</a:t>
            </a:r>
            <a:r>
              <a:rPr lang="zh-CN" altLang="en-US" sz="2800" dirty="0" smtClean="0">
                <a:latin typeface="黑体" panose="02010609060101010101" pitchFamily="49" charset="-122"/>
                <a:ea typeface="黑体" panose="02010609060101010101" pitchFamily="49" charset="-122"/>
              </a:rPr>
              <a:t>的，能通过类似压缩感知的思想加以处理</a:t>
            </a:r>
            <a:endParaRPr lang="en-US" altLang="zh-CN" sz="2000" dirty="0">
              <a:latin typeface="黑体" panose="02010609060101010101" pitchFamily="49" charset="-122"/>
              <a:ea typeface="黑体" panose="02010609060101010101" pitchFamily="49" charset="-122"/>
              <a:cs typeface="+mn-ea"/>
            </a:endParaRPr>
          </a:p>
        </p:txBody>
      </p:sp>
      <p:sp>
        <p:nvSpPr>
          <p:cNvPr id="4" name="内容占位符 2"/>
          <p:cNvSpPr txBox="1"/>
          <p:nvPr/>
        </p:nvSpPr>
        <p:spPr>
          <a:xfrm>
            <a:off x="260350" y="3544426"/>
            <a:ext cx="8616950" cy="109001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800" dirty="0" smtClean="0"/>
              <a:t>客户对书籍的喜好程度的评分</a:t>
            </a:r>
            <a:endParaRPr lang="zh-CN" altLang="en-US" sz="1800"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6425" y="3950711"/>
            <a:ext cx="7344800" cy="1638529"/>
          </a:xfrm>
          <a:prstGeom prst="rect">
            <a:avLst/>
          </a:prstGeom>
        </p:spPr>
      </p:pic>
      <p:sp>
        <p:nvSpPr>
          <p:cNvPr id="6" name="Rectangle 3"/>
          <p:cNvSpPr>
            <a:spLocks noChangeArrowheads="1"/>
          </p:cNvSpPr>
          <p:nvPr/>
        </p:nvSpPr>
        <p:spPr bwMode="auto">
          <a:xfrm>
            <a:off x="1792690" y="5833467"/>
            <a:ext cx="5219226" cy="547861"/>
          </a:xfrm>
          <a:prstGeom prst="rect">
            <a:avLst/>
          </a:prstGeom>
          <a:noFill/>
          <a:ln w="38100">
            <a:noFill/>
          </a:ln>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nSpc>
                <a:spcPts val="3200"/>
              </a:lnSpc>
              <a:buNone/>
            </a:pPr>
            <a:r>
              <a:rPr lang="zh-CN" altLang="en-US" sz="2800" i="0" dirty="0" smtClean="0">
                <a:solidFill>
                  <a:srgbClr val="C30D23"/>
                </a:solidFill>
                <a:latin typeface="黑体" panose="02010609060101010101" pitchFamily="49" charset="-122"/>
                <a:ea typeface="黑体" panose="02010609060101010101" pitchFamily="49" charset="-122"/>
              </a:rPr>
              <a:t>“矩阵补全”技术解决此类问题</a:t>
            </a:r>
            <a:endParaRPr lang="zh-CN" altLang="en-US" sz="2800" i="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典型应用</a:t>
            </a:r>
            <a:endParaRPr lang="zh-CN" altLang="en-US"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Times New Roman" panose="02020603050405020304" charset="0"/>
                    <a:ea typeface="黑体" panose="02010609060101010101" pitchFamily="49" charset="-122"/>
                    <a:cs typeface="Times New Roman" panose="02020603050405020304" charset="0"/>
                  </a:rPr>
                  <a:t>矩阵补全（</a:t>
                </a:r>
                <a:r>
                  <a:rPr lang="en-US" altLang="zh-CN" sz="2800" dirty="0">
                    <a:latin typeface="Times New Roman" panose="02020603050405020304" charset="0"/>
                    <a:ea typeface="黑体" panose="02010609060101010101" pitchFamily="49" charset="-122"/>
                    <a:cs typeface="Times New Roman" panose="02020603050405020304" charset="0"/>
                  </a:rPr>
                  <a:t>matrix completion</a:t>
                </a:r>
                <a:r>
                  <a:rPr lang="zh-CN" altLang="en-US" sz="2800" dirty="0">
                    <a:latin typeface="Times New Roman" panose="02020603050405020304" charset="0"/>
                    <a:ea typeface="黑体" panose="02010609060101010101" pitchFamily="49" charset="-122"/>
                    <a:cs typeface="Times New Roman" panose="02020603050405020304" charset="0"/>
                  </a:rPr>
                  <a:t>）技术的优化形式</a:t>
                </a:r>
                <a:r>
                  <a:rPr lang="zh-CN" altLang="en-US" sz="2800" dirty="0" smtClean="0">
                    <a:latin typeface="Times New Roman" panose="02020603050405020304" charset="0"/>
                    <a:ea typeface="黑体" panose="02010609060101010101" pitchFamily="49" charset="-122"/>
                    <a:cs typeface="Times New Roman" panose="02020603050405020304" charset="0"/>
                  </a:rPr>
                  <a:t>为</a:t>
                </a:r>
                <a:endParaRPr lang="en-US" altLang="zh-CN" sz="2800" dirty="0" smtClean="0">
                  <a:latin typeface="Times New Roman" panose="02020603050405020304" charset="0"/>
                  <a:ea typeface="黑体" panose="02010609060101010101" pitchFamily="49" charset="-122"/>
                  <a:cs typeface="Times New Roman" panose="02020603050405020304" charset="0"/>
                </a:endParaRPr>
              </a:p>
              <a:p>
                <a:endParaRPr lang="en-US" altLang="zh-CN" sz="2800" dirty="0" smtClean="0">
                  <a:latin typeface="Times New Roman" panose="02020603050405020304" charset="0"/>
                  <a:ea typeface="黑体" panose="02010609060101010101" pitchFamily="49" charset="-122"/>
                  <a:cs typeface="Times New Roman" panose="02020603050405020304" charset="0"/>
                </a:endParaRPr>
              </a:p>
              <a:p>
                <a:endParaRPr lang="en-US" altLang="zh-CN" sz="2800" dirty="0" smtClean="0">
                  <a:latin typeface="Times New Roman" panose="02020603050405020304" charset="0"/>
                  <a:ea typeface="黑体" panose="02010609060101010101" pitchFamily="49" charset="-122"/>
                  <a:cs typeface="Times New Roman" panose="02020603050405020304" charset="0"/>
                </a:endParaRPr>
              </a:p>
              <a:p>
                <a:endParaRPr lang="en-US" altLang="zh-CN" sz="2800" dirty="0">
                  <a:latin typeface="Times New Roman" panose="02020603050405020304" charset="0"/>
                  <a:ea typeface="黑体" panose="02010609060101010101" pitchFamily="49" charset="-122"/>
                  <a:cs typeface="Times New Roman" panose="02020603050405020304" charset="0"/>
                </a:endParaRPr>
              </a:p>
              <a:p>
                <a:endParaRPr lang="en-US" altLang="zh-CN" sz="2800" dirty="0">
                  <a:latin typeface="Times New Roman" panose="02020603050405020304" charset="0"/>
                  <a:ea typeface="黑体" panose="02010609060101010101" pitchFamily="49" charset="-122"/>
                  <a:cs typeface="Times New Roman" panose="02020603050405020304" charset="0"/>
                </a:endParaRPr>
              </a:p>
              <a:p>
                <a:r>
                  <a:rPr lang="en-US" altLang="zh-CN" sz="2800" dirty="0">
                    <a:latin typeface="Times New Roman" panose="02020603050405020304" charset="0"/>
                    <a:ea typeface="黑体" panose="02010609060101010101" pitchFamily="49" charset="-122"/>
                    <a:cs typeface="Times New Roman" panose="02020603050405020304" charset="0"/>
                  </a:rPr>
                  <a:t>NP</a:t>
                </a:r>
                <a:r>
                  <a:rPr lang="zh-CN" altLang="en-US" sz="2800" dirty="0">
                    <a:latin typeface="Times New Roman" panose="02020603050405020304" charset="0"/>
                    <a:ea typeface="黑体" panose="02010609060101010101" pitchFamily="49" charset="-122"/>
                    <a:cs typeface="Times New Roman" panose="02020603050405020304" charset="0"/>
                  </a:rPr>
                  <a:t>难问题</a:t>
                </a:r>
                <a:r>
                  <a:rPr lang="en-US" altLang="zh-CN" sz="2800" dirty="0">
                    <a:latin typeface="Times New Roman" panose="02020603050405020304" charset="0"/>
                    <a:ea typeface="黑体" panose="02010609060101010101" pitchFamily="49" charset="-122"/>
                    <a:cs typeface="Times New Roman" panose="02020603050405020304" charset="0"/>
                  </a:rPr>
                  <a:t>. </a:t>
                </a:r>
                <a:r>
                  <a:rPr lang="zh-CN" altLang="en-US" sz="2800" dirty="0">
                    <a:latin typeface="Times New Roman" panose="02020603050405020304" charset="0"/>
                    <a:ea typeface="黑体" panose="02010609060101010101" pitchFamily="49" charset="-122"/>
                    <a:cs typeface="Times New Roman" panose="02020603050405020304" charset="0"/>
                  </a:rPr>
                  <a:t>将</a:t>
                </a:r>
                <a:r>
                  <a:rPr lang="en-US" altLang="zh-CN" sz="2800" dirty="0">
                    <a:latin typeface="Times New Roman" panose="02020603050405020304" charset="0"/>
                    <a:ea typeface="黑体" panose="02010609060101010101" pitchFamily="49" charset="-122"/>
                    <a:cs typeface="Times New Roman" panose="02020603050405020304" charset="0"/>
                  </a:rPr>
                  <a:t>rank(</a:t>
                </a:r>
                <a14:m>
                  <m:oMath xmlns:m="http://schemas.openxmlformats.org/officeDocument/2006/math">
                    <m:r>
                      <a:rPr lang="en-US" altLang="zh-CN" sz="2800" b="1" dirty="0">
                        <a:latin typeface="Cambria Math" panose="02040503050406030204" charset="0"/>
                        <a:cs typeface="Cambria Math" panose="02040503050406030204" charset="0"/>
                      </a:rPr>
                      <m:t>𝐗</m:t>
                    </m:r>
                  </m:oMath>
                </a14:m>
                <a:r>
                  <a:rPr lang="en-US" altLang="zh-CN" sz="2800" dirty="0">
                    <a:latin typeface="Times New Roman" panose="02020603050405020304" charset="0"/>
                    <a:ea typeface="黑体" panose="02010609060101010101" pitchFamily="49" charset="-122"/>
                    <a:cs typeface="Times New Roman" panose="02020603050405020304" charset="0"/>
                  </a:rPr>
                  <a:t>)</a:t>
                </a:r>
                <a:r>
                  <a:rPr lang="zh-CN" altLang="en-US" sz="2800" dirty="0">
                    <a:latin typeface="Times New Roman" panose="02020603050405020304" charset="0"/>
                    <a:ea typeface="黑体" panose="02010609060101010101" pitchFamily="49" charset="-122"/>
                    <a:cs typeface="Times New Roman" panose="02020603050405020304" charset="0"/>
                  </a:rPr>
                  <a:t>转化为其凸包“核范数”（</a:t>
                </a:r>
                <a:r>
                  <a:rPr lang="en-US" altLang="zh-CN" sz="2800" dirty="0">
                    <a:latin typeface="Times New Roman" panose="02020603050405020304" charset="0"/>
                    <a:ea typeface="黑体" panose="02010609060101010101" pitchFamily="49" charset="-122"/>
                    <a:cs typeface="Times New Roman" panose="02020603050405020304" charset="0"/>
                  </a:rPr>
                  <a:t>nuclear norm</a:t>
                </a:r>
                <a:r>
                  <a:rPr lang="zh-CN" altLang="en-US" sz="2800" dirty="0">
                    <a:latin typeface="Times New Roman" panose="02020603050405020304" charset="0"/>
                    <a:ea typeface="黑体" panose="02010609060101010101" pitchFamily="49" charset="-122"/>
                    <a:cs typeface="Times New Roman" panose="02020603050405020304" charset="0"/>
                  </a:rPr>
                  <a:t>）</a:t>
                </a:r>
                <a:endParaRPr lang="en-US" altLang="zh-CN" sz="2800" dirty="0">
                  <a:latin typeface="Times New Roman" panose="02020603050405020304" charset="0"/>
                  <a:ea typeface="黑体" panose="02010609060101010101" pitchFamily="49" charset="-122"/>
                  <a:cs typeface="Times New Roman" panose="02020603050405020304" charset="0"/>
                </a:endParaRPr>
              </a:p>
              <a:p>
                <a:endParaRPr lang="en-US" altLang="zh-CN" sz="2800" dirty="0" smtClean="0">
                  <a:latin typeface="Times New Roman" panose="02020603050405020304" charset="0"/>
                  <a:ea typeface="黑体" panose="02010609060101010101" pitchFamily="49" charset="-122"/>
                  <a:cs typeface="Times New Roman" panose="02020603050405020304" charset="0"/>
                </a:endParaRPr>
              </a:p>
              <a:p>
                <a:endParaRPr lang="en-US" altLang="zh-CN" sz="2800" dirty="0">
                  <a:latin typeface="Times New Roman" panose="02020603050405020304" charset="0"/>
                  <a:ea typeface="黑体" panose="02010609060101010101" pitchFamily="49" charset="-122"/>
                  <a:cs typeface="Times New Roman" panose="02020603050405020304" charset="0"/>
                </a:endParaRPr>
              </a:p>
              <a:p>
                <a:r>
                  <a:rPr lang="zh-CN" altLang="en-US" sz="2800" dirty="0">
                    <a:latin typeface="Times New Roman" panose="02020603050405020304" charset="0"/>
                    <a:ea typeface="黑体" panose="02010609060101010101" pitchFamily="49" charset="-122"/>
                    <a:cs typeface="Times New Roman" panose="02020603050405020304" charset="0"/>
                  </a:rPr>
                  <a:t>凸优化问题，通过半正定规划求解（</a:t>
                </a:r>
                <a:r>
                  <a:rPr lang="en-US" altLang="zh-CN" sz="2800" dirty="0">
                    <a:latin typeface="Times New Roman" panose="02020603050405020304" charset="0"/>
                    <a:ea typeface="黑体" panose="02010609060101010101" pitchFamily="49" charset="-122"/>
                    <a:cs typeface="Times New Roman" panose="02020603050405020304" charset="0"/>
                  </a:rPr>
                  <a:t>SDP</a:t>
                </a:r>
                <a:r>
                  <a:rPr lang="zh-CN" altLang="en-US" sz="2800" dirty="0">
                    <a:latin typeface="Times New Roman" panose="02020603050405020304" charset="0"/>
                    <a:ea typeface="黑体" panose="02010609060101010101" pitchFamily="49" charset="-122"/>
                    <a:cs typeface="Times New Roman" panose="02020603050405020304" charset="0"/>
                  </a:rPr>
                  <a:t>，</a:t>
                </a:r>
                <a:r>
                  <a:rPr lang="en-US" altLang="zh-CN" sz="2800" dirty="0">
                    <a:latin typeface="Times New Roman" panose="02020603050405020304" charset="0"/>
                    <a:ea typeface="黑体" panose="02010609060101010101" pitchFamily="49" charset="-122"/>
                    <a:cs typeface="Times New Roman" panose="02020603050405020304" charset="0"/>
                  </a:rPr>
                  <a:t>Semi-Definite Programming</a:t>
                </a:r>
                <a:r>
                  <a:rPr lang="zh-CN" altLang="en-US" sz="2800" dirty="0">
                    <a:latin typeface="Times New Roman" panose="02020603050405020304" charset="0"/>
                    <a:cs typeface="Times New Roman" panose="02020603050405020304" charset="0"/>
                  </a:rPr>
                  <a:t>）</a:t>
                </a:r>
                <a:endParaRPr lang="zh-CN" altLang="en-US" sz="2000" dirty="0"/>
              </a:p>
              <a:p>
                <a:endParaRPr lang="en-US" altLang="zh-CN" sz="2800" dirty="0"/>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12849"/>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nvGraphicFramePr>
        <p:xfrm>
          <a:off x="1179667" y="2039633"/>
          <a:ext cx="2797175" cy="747713"/>
        </p:xfrm>
        <a:graphic>
          <a:graphicData uri="http://schemas.openxmlformats.org/presentationml/2006/ole">
            <mc:AlternateContent xmlns:mc="http://schemas.openxmlformats.org/markup-compatibility/2006">
              <mc:Choice xmlns:v="urn:schemas-microsoft-com:vml" Requires="v">
                <p:oleObj spid="_x0000_s3133" name="Formula" r:id="rId2" imgW="20974050" imgH="5362575" progId="Equation.Ribbit">
                  <p:embed/>
                </p:oleObj>
              </mc:Choice>
              <mc:Fallback>
                <p:oleObj name="Formula" r:id="rId2" imgW="20974050" imgH="5362575" progId="Equation.Ribbit">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667" y="2039633"/>
                        <a:ext cx="27971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8" name="Rectangle 28"/>
              <p:cNvSpPr>
                <a:spLocks noChangeArrowheads="1"/>
              </p:cNvSpPr>
              <p:nvPr/>
            </p:nvSpPr>
            <p:spPr bwMode="auto">
              <a:xfrm>
                <a:off x="1107659" y="2903729"/>
                <a:ext cx="3464341" cy="669287"/>
              </a:xfrm>
              <a:prstGeom prst="rect">
                <a:avLst/>
              </a:prstGeom>
            </p:spPr>
            <p:style>
              <a:lnRef idx="0">
                <a:schemeClr val="accent4"/>
              </a:lnRef>
              <a:fillRef idx="3">
                <a:schemeClr val="accent4"/>
              </a:fillRef>
              <a:effectRef idx="3">
                <a:schemeClr val="accent4"/>
              </a:effectRef>
              <a:fontRef idx="minor">
                <a:schemeClr val="lt1"/>
              </a:fontRef>
            </p:style>
            <p:txBody>
              <a:bodyPr wrap="square" lIns="92075" tIns="46038" rIns="92075" bIns="46038">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kern="0" dirty="0" smtClean="0">
                    <a:solidFill>
                      <a:schemeClr val="bg1"/>
                    </a:solidFill>
                    <a:latin typeface="+mj-ea"/>
                    <a:ea typeface="+mj-ea"/>
                  </a:rPr>
                  <a:t>约束表明，恢复出的矩阵中</a:t>
                </a:r>
                <a14:m>
                  <m:oMath xmlns:m="http://schemas.openxmlformats.org/officeDocument/2006/math">
                    <m:sSub>
                      <m:sSubPr>
                        <m:ctrlPr>
                          <a:rPr kumimoji="1" lang="en-US" altLang="zh-CN" b="0" i="1" kern="0" smtClean="0">
                            <a:solidFill>
                              <a:schemeClr val="bg1"/>
                            </a:solidFill>
                            <a:latin typeface="Cambria Math" panose="02040503050406030204"/>
                            <a:ea typeface="+mj-ea"/>
                          </a:rPr>
                        </m:ctrlPr>
                      </m:sSubPr>
                      <m:e>
                        <m:r>
                          <a:rPr kumimoji="1" lang="en-US" altLang="zh-CN" b="1" i="0" kern="0" smtClean="0">
                            <a:solidFill>
                              <a:schemeClr val="bg1"/>
                            </a:solidFill>
                            <a:latin typeface="Cambria Math" panose="02040503050406030204" charset="0"/>
                            <a:ea typeface="+mj-ea"/>
                          </a:rPr>
                          <m:t>𝐗</m:t>
                        </m:r>
                      </m:e>
                      <m:sub>
                        <m:r>
                          <a:rPr kumimoji="1" lang="en-US" altLang="zh-CN" b="0" i="1" kern="0" smtClean="0">
                            <a:solidFill>
                              <a:schemeClr val="bg1"/>
                            </a:solidFill>
                            <a:latin typeface="Cambria Math" panose="02040503050406030204" charset="0"/>
                            <a:ea typeface="+mj-ea"/>
                          </a:rPr>
                          <m:t>𝑖𝑗</m:t>
                        </m:r>
                      </m:sub>
                    </m:sSub>
                  </m:oMath>
                </a14:m>
                <a:r>
                  <a:rPr kumimoji="1" lang="zh-CN" altLang="en-US" b="0" i="0" u="none" strike="noStrike" kern="0" cap="none" spc="0" normalizeH="0" baseline="0" noProof="0" dirty="0" smtClean="0">
                    <a:ln>
                      <a:noFill/>
                    </a:ln>
                    <a:solidFill>
                      <a:schemeClr val="bg1"/>
                    </a:solidFill>
                    <a:effectLst/>
                    <a:uLnTx/>
                    <a:uFillTx/>
                    <a:latin typeface="+mj-ea"/>
                    <a:ea typeface="+mj-ea"/>
                  </a:rPr>
                  <a:t>应当与已观测到的对应元素相同</a:t>
                </a:r>
                <a:endParaRPr kumimoji="1" lang="en-US" altLang="zh-CN" b="0" i="0" u="none" strike="noStrike" kern="0" cap="none" spc="0" normalizeH="0" baseline="0" noProof="0" dirty="0">
                  <a:ln>
                    <a:noFill/>
                  </a:ln>
                  <a:solidFill>
                    <a:schemeClr val="bg1"/>
                  </a:solidFill>
                  <a:effectLst/>
                  <a:uLnTx/>
                  <a:uFillTx/>
                  <a:latin typeface="+mj-ea"/>
                  <a:ea typeface="+mj-ea"/>
                </a:endParaRPr>
              </a:p>
            </p:txBody>
          </p:sp>
        </mc:Choice>
        <mc:Fallback>
          <p:sp>
            <p:nvSpPr>
              <p:cNvPr id="8" name="Rectangle 28"/>
              <p:cNvSpPr>
                <a:spLocks noRot="1" noChangeAspect="1" noMove="1" noResize="1" noEditPoints="1" noAdjustHandles="1" noChangeArrowheads="1" noChangeShapeType="1" noTextEdit="1"/>
              </p:cNvSpPr>
              <p:nvPr/>
            </p:nvSpPr>
            <p:spPr bwMode="auto">
              <a:xfrm>
                <a:off x="1107659" y="2903729"/>
                <a:ext cx="3464341" cy="669287"/>
              </a:xfrm>
              <a:prstGeom prst="rect">
                <a:avLst/>
              </a:prstGeom>
              <a:blipFill rotWithShape="1">
                <a:blip r:embed="rId4"/>
                <a:stretch>
                  <a:fillRect l="-978" t="-1689" r="-971" b="-8463"/>
                </a:stretch>
              </a:blipFill>
            </p:spPr>
            <p:style>
              <a:lnRef idx="0">
                <a:schemeClr val="accent4"/>
              </a:lnRef>
              <a:fillRef idx="3">
                <a:schemeClr val="accent4"/>
              </a:fillRef>
              <a:effectRef idx="3">
                <a:schemeClr val="accent4"/>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4"/>
              <p:cNvSpPr txBox="1"/>
              <p:nvPr/>
            </p:nvSpPr>
            <p:spPr>
              <a:xfrm>
                <a:off x="4672924" y="1879664"/>
                <a:ext cx="3752945" cy="1477328"/>
              </a:xfrm>
              <a:prstGeom prst="rect">
                <a:avLst/>
              </a:prstGeom>
              <a:solidFill>
                <a:srgbClr val="C7EDCC"/>
              </a:solidFill>
              <a:ln>
                <a:solidFill>
                  <a:schemeClr val="accent1"/>
                </a:solidFill>
              </a:ln>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b="1" i="0" dirty="0" smtClean="0">
                        <a:latin typeface="Cambria Math" panose="02040503050406030204" charset="0"/>
                      </a:rPr>
                      <m:t>𝐗</m:t>
                    </m:r>
                  </m:oMath>
                </a14:m>
                <a:r>
                  <a:rPr lang="en-US" altLang="zh-CN" dirty="0" smtClean="0"/>
                  <a:t>: </a:t>
                </a:r>
                <a:r>
                  <a:rPr lang="zh-CN" altLang="en-US" dirty="0" smtClean="0"/>
                  <a:t>需要恢复的稀疏信号</a:t>
                </a:r>
                <a:endParaRPr lang="en-US" altLang="zh-CN" dirty="0" smtClean="0"/>
              </a:p>
              <a:p>
                <a:pPr marL="285750" indent="-285750">
                  <a:buFont typeface="Arial" panose="020B0604020202020204" pitchFamily="34" charset="0"/>
                  <a:buChar char="•"/>
                </a:pPr>
                <a:r>
                  <a:rPr lang="en-US" altLang="zh-CN" dirty="0"/>
                  <a:t>r</a:t>
                </a:r>
                <a:r>
                  <a:rPr lang="en-US" altLang="zh-CN" dirty="0" smtClean="0"/>
                  <a:t>ank(</a:t>
                </a:r>
                <a14:m>
                  <m:oMath xmlns:m="http://schemas.openxmlformats.org/officeDocument/2006/math">
                    <m:r>
                      <a:rPr lang="en-US" altLang="zh-CN" b="1" dirty="0">
                        <a:latin typeface="Cambria Math" panose="02040503050406030204" charset="0"/>
                      </a:rPr>
                      <m:t>𝐗</m:t>
                    </m:r>
                  </m:oMath>
                </a14:m>
                <a:r>
                  <a:rPr lang="en-US" altLang="zh-CN" dirty="0" smtClean="0"/>
                  <a:t>): </a:t>
                </a:r>
                <a14:m>
                  <m:oMath xmlns:m="http://schemas.openxmlformats.org/officeDocument/2006/math">
                    <m:r>
                      <a:rPr lang="en-US" altLang="zh-CN" b="1" dirty="0">
                        <a:latin typeface="Cambria Math" panose="02040503050406030204" charset="0"/>
                      </a:rPr>
                      <m:t>𝐗</m:t>
                    </m:r>
                  </m:oMath>
                </a14:m>
                <a:r>
                  <a:rPr lang="zh-CN" altLang="en-US" dirty="0" smtClean="0"/>
                  <a:t>的秩</a:t>
                </a:r>
                <a:endParaRPr lang="en-US" altLang="zh-CN" dirty="0" smtClean="0"/>
              </a:p>
              <a:p>
                <a:pPr marL="285750" indent="-285750">
                  <a:buFont typeface="Arial" panose="020B0604020202020204" pitchFamily="34" charset="0"/>
                  <a:buChar char="•"/>
                </a:pPr>
                <a14:m>
                  <m:oMath xmlns:m="http://schemas.openxmlformats.org/officeDocument/2006/math">
                    <m:r>
                      <a:rPr lang="en-US" altLang="zh-CN" b="1" i="0" dirty="0" smtClean="0">
                        <a:latin typeface="Cambria Math" panose="02040503050406030204" charset="0"/>
                      </a:rPr>
                      <m:t>𝐀</m:t>
                    </m:r>
                  </m:oMath>
                </a14:m>
                <a:r>
                  <a:rPr lang="en-US" altLang="zh-CN" dirty="0" smtClean="0"/>
                  <a:t>: </a:t>
                </a:r>
                <a:r>
                  <a:rPr lang="zh-CN" altLang="en-US" dirty="0" smtClean="0"/>
                  <a:t>已观测信号</a:t>
                </a:r>
                <a:endParaRPr lang="en-US" altLang="zh-CN" dirty="0" smtClean="0"/>
              </a:p>
              <a:p>
                <a:pPr marL="285750" indent="-285750">
                  <a:buFont typeface="Arial" panose="020B0604020202020204" pitchFamily="34" charset="0"/>
                  <a:buChar char="•"/>
                </a:pPr>
                <a14:m>
                  <m:oMath xmlns:m="http://schemas.openxmlformats.org/officeDocument/2006/math">
                    <m:r>
                      <m:rPr>
                        <m:sty m:val="p"/>
                      </m:rPr>
                      <a:rPr lang="en-US" altLang="zh-CN">
                        <a:latin typeface="Cambria Math" panose="02040503050406030204" charset="0"/>
                      </a:rPr>
                      <m:t>Ω</m:t>
                    </m:r>
                  </m:oMath>
                </a14:m>
                <a:r>
                  <a:rPr lang="en-US" altLang="zh-CN" dirty="0"/>
                  <a:t>: </a:t>
                </a:r>
                <a14:m>
                  <m:oMath xmlns:m="http://schemas.openxmlformats.org/officeDocument/2006/math">
                    <m:r>
                      <a:rPr lang="en-US" altLang="zh-CN" b="1" dirty="0">
                        <a:latin typeface="Cambria Math" panose="02040503050406030204" charset="0"/>
                      </a:rPr>
                      <m:t>𝐀</m:t>
                    </m:r>
                  </m:oMath>
                </a14:m>
                <a:r>
                  <a:rPr lang="zh-CN" altLang="en-US" dirty="0" smtClean="0"/>
                  <a:t>中已观测</a:t>
                </a:r>
                <a:r>
                  <a:rPr lang="zh-CN" altLang="en-US" dirty="0"/>
                  <a:t>到的</a:t>
                </a:r>
                <a:r>
                  <a:rPr lang="zh-CN" altLang="en-US" dirty="0" smtClean="0"/>
                  <a:t>元素的位置下标的集合</a:t>
                </a:r>
                <a:endParaRPr lang="en-US" altLang="zh-CN" dirty="0"/>
              </a:p>
            </p:txBody>
          </p:sp>
        </mc:Choice>
        <mc:Fallback>
          <p:sp>
            <p:nvSpPr>
              <p:cNvPr id="9" name="文本框 4"/>
              <p:cNvSpPr txBox="1">
                <a:spLocks noRot="1" noChangeAspect="1" noMove="1" noResize="1" noEditPoints="1" noAdjustHandles="1" noChangeArrowheads="1" noChangeShapeType="1" noTextEdit="1"/>
              </p:cNvSpPr>
              <p:nvPr/>
            </p:nvSpPr>
            <p:spPr>
              <a:xfrm>
                <a:off x="4672924" y="1879664"/>
                <a:ext cx="3752945" cy="1477328"/>
              </a:xfrm>
              <a:prstGeom prst="rect">
                <a:avLst/>
              </a:prstGeom>
              <a:blipFill rotWithShape="1">
                <a:blip r:embed="rId5"/>
                <a:stretch>
                  <a:fillRect l="-134" t="-348" r="-117" b="-318"/>
                </a:stretch>
              </a:blipFill>
              <a:ln>
                <a:solidFill>
                  <a:schemeClr val="accent1"/>
                </a:solidFill>
              </a:ln>
            </p:spPr>
            <p:txBody>
              <a:bodyPr/>
              <a:lstStyle/>
              <a:p>
                <a:r>
                  <a:rPr lang="zh-CN" altLang="en-US">
                    <a:noFill/>
                  </a:rPr>
                  <a:t> </a:t>
                </a:r>
              </a:p>
            </p:txBody>
          </p:sp>
        </mc:Fallback>
      </mc:AlternateContent>
      <p:sp>
        <p:nvSpPr>
          <p:cNvPr id="13" name="文本框 13"/>
          <p:cNvSpPr txBox="1"/>
          <p:nvPr/>
        </p:nvSpPr>
        <p:spPr>
          <a:xfrm>
            <a:off x="4355981" y="4653379"/>
            <a:ext cx="3862705" cy="368300"/>
          </a:xfrm>
          <a:prstGeom prst="rect">
            <a:avLst/>
          </a:prstGeom>
          <a:noFill/>
        </p:spPr>
        <p:txBody>
          <a:bodyPr wrap="square" rtlCol="0">
            <a:spAutoFit/>
          </a:bodyPr>
          <a:lstStyle/>
          <a:p>
            <a:r>
              <a:rPr lang="zh-CN" altLang="en-US" dirty="0"/>
              <a:t>矩阵的核范数为矩阵的奇异值之和</a:t>
            </a:r>
            <a:endParaRPr lang="zh-CN" altLang="en-US" dirty="0"/>
          </a:p>
        </p:txBody>
      </p:sp>
      <mc:AlternateContent xmlns:mc="http://schemas.openxmlformats.org/markup-compatibility/2006">
        <mc:Choice xmlns:a14="http://schemas.microsoft.com/office/drawing/2010/main" Requires="a14">
          <p:sp>
            <p:nvSpPr>
              <p:cNvPr id="14" name="文本框 11"/>
              <p:cNvSpPr txBox="1"/>
              <p:nvPr/>
            </p:nvSpPr>
            <p:spPr>
              <a:xfrm>
                <a:off x="4644390" y="6101715"/>
                <a:ext cx="4368800" cy="655320"/>
              </a:xfrm>
              <a:prstGeom prst="rect">
                <a:avLst/>
              </a:prstGeom>
              <a:solidFill>
                <a:srgbClr val="C7EDCC"/>
              </a:solidFill>
              <a:ln>
                <a:solidFill>
                  <a:schemeClr val="accent1"/>
                </a:solidFill>
              </a:ln>
            </p:spPr>
            <p:txBody>
              <a:bodyPr wrap="square" rtlCol="0">
                <a:spAutoFit/>
              </a:bodyPr>
              <a:lstStyle/>
              <a:p>
                <a:r>
                  <a:rPr lang="zh-CN" altLang="en-US" dirty="0"/>
                  <a:t>满足一定条件时，只需观察</a:t>
                </a:r>
                <a14:m>
                  <m:oMath xmlns:m="http://schemas.openxmlformats.org/officeDocument/2006/math">
                    <m:r>
                      <m:rPr>
                        <m:sty m:val="p"/>
                      </m:rPr>
                      <a:rPr lang="en-US" altLang="zh-CN">
                        <a:latin typeface="Cambria Math" panose="02040503050406030204" charset="0"/>
                      </a:rPr>
                      <m:t>O</m:t>
                    </m:r>
                    <m:r>
                      <a:rPr lang="en-US" altLang="zh-CN" i="1">
                        <a:latin typeface="Cambria Math" panose="02040503050406030204" charset="0"/>
                      </a:rPr>
                      <m:t>(</m:t>
                    </m:r>
                    <m:r>
                      <a:rPr lang="en-US" altLang="zh-CN" i="1">
                        <a:latin typeface="Cambria Math" panose="02040503050406030204" charset="0"/>
                      </a:rPr>
                      <m:t>𝑚𝑟</m:t>
                    </m:r>
                    <m:sSup>
                      <m:sSupPr>
                        <m:ctrlPr>
                          <a:rPr lang="en-US" altLang="zh-CN" i="1">
                            <a:latin typeface="Cambria Math" panose="02040503050406030204"/>
                          </a:rPr>
                        </m:ctrlPr>
                      </m:sSupPr>
                      <m:e>
                        <m:r>
                          <m:rPr>
                            <m:sty m:val="p"/>
                          </m:rPr>
                          <a:rPr lang="en-US" altLang="zh-CN">
                            <a:latin typeface="Cambria Math" panose="02040503050406030204" charset="0"/>
                          </a:rPr>
                          <m:t>log</m:t>
                        </m:r>
                      </m:e>
                      <m:sup>
                        <m:r>
                          <a:rPr lang="en-US" altLang="zh-CN" i="1">
                            <a:latin typeface="Cambria Math" panose="02040503050406030204" charset="0"/>
                          </a:rPr>
                          <m:t>2</m:t>
                        </m:r>
                      </m:sup>
                    </m:sSup>
                    <m:r>
                      <a:rPr lang="en-US" altLang="zh-CN" i="1">
                        <a:latin typeface="Cambria Math" panose="02040503050406030204" charset="0"/>
                      </a:rPr>
                      <m:t>𝑚</m:t>
                    </m:r>
                    <m:r>
                      <a:rPr lang="en-US" altLang="zh-CN" i="1">
                        <a:latin typeface="Cambria Math" panose="02040503050406030204" charset="0"/>
                      </a:rPr>
                      <m:t>)</m:t>
                    </m:r>
                  </m:oMath>
                </a14:m>
                <a:r>
                  <a:rPr lang="zh-CN" altLang="en-US" dirty="0"/>
                  <a:t>个元素就能完美恢复</a:t>
                </a:r>
                <a14:m>
                  <m:oMath xmlns:m="http://schemas.openxmlformats.org/officeDocument/2006/math">
                    <m:r>
                      <a:rPr lang="en-US" altLang="zh-CN" b="1" i="0" dirty="0" smtClean="0">
                        <a:latin typeface="Cambria Math" panose="02040503050406030204" charset="0"/>
                      </a:rPr>
                      <m:t>𝐗</m:t>
                    </m:r>
                  </m:oMath>
                </a14:m>
                <a:r>
                  <a:rPr lang="en-US" altLang="zh-CN" dirty="0"/>
                  <a:t> </a:t>
                </a:r>
                <a:r>
                  <a:rPr lang="en-US" altLang="zh-CN" sz="1400" dirty="0"/>
                  <a:t>[</a:t>
                </a:r>
                <a:r>
                  <a:rPr lang="en-US" altLang="zh-CN" sz="1400" dirty="0" err="1"/>
                  <a:t>Recht</a:t>
                </a:r>
                <a:r>
                  <a:rPr lang="en-US" altLang="zh-CN" sz="1400" dirty="0"/>
                  <a:t>, 2011] </a:t>
                </a:r>
                <a:endParaRPr lang="zh-CN" altLang="en-US" sz="1400" dirty="0"/>
              </a:p>
            </p:txBody>
          </p:sp>
        </mc:Choice>
        <mc:Fallback>
          <p:sp>
            <p:nvSpPr>
              <p:cNvPr id="14" name="文本框 11"/>
              <p:cNvSpPr txBox="1">
                <a:spLocks noRot="1" noChangeAspect="1" noMove="1" noResize="1" noEditPoints="1" noAdjustHandles="1" noChangeArrowheads="1" noChangeShapeType="1" noTextEdit="1"/>
              </p:cNvSpPr>
              <p:nvPr/>
            </p:nvSpPr>
            <p:spPr>
              <a:xfrm>
                <a:off x="4644390" y="6101715"/>
                <a:ext cx="4368800" cy="655320"/>
              </a:xfrm>
              <a:prstGeom prst="rect">
                <a:avLst/>
              </a:prstGeom>
              <a:blipFill rotWithShape="1">
                <a:blip r:embed="rId6"/>
                <a:stretch>
                  <a:fillRect l="-116" t="-775" r="-102" b="-678"/>
                </a:stretch>
              </a:blipFill>
              <a:ln>
                <a:solidFill>
                  <a:schemeClr val="accent1"/>
                </a:solidFill>
              </a:ln>
            </p:spPr>
            <p:txBody>
              <a:bodyPr/>
              <a:lstStyle/>
              <a:p>
                <a:r>
                  <a:rPr lang="zh-CN" altLang="en-US">
                    <a:noFill/>
                  </a:rPr>
                  <a:t> </a:t>
                </a:r>
              </a:p>
            </p:txBody>
          </p:sp>
        </mc:Fallback>
      </mc:AlternateContent>
      <p:pic>
        <p:nvPicPr>
          <p:cNvPr id="4" name="图片 3"/>
          <p:cNvPicPr>
            <a:picLocks noChangeAspect="1"/>
          </p:cNvPicPr>
          <p:nvPr>
            <p:custDataLst>
              <p:tags r:id="rId7"/>
            </p:custDataLst>
          </p:nvPr>
        </p:nvPicPr>
        <p:blipFill>
          <a:blip r:embed="rId8"/>
          <a:stretch>
            <a:fillRect/>
          </a:stretch>
        </p:blipFill>
        <p:spPr>
          <a:xfrm>
            <a:off x="1050925" y="4581525"/>
            <a:ext cx="3055620" cy="884555"/>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总结</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algn="l">
              <a:buClrTx/>
              <a:buSzTx/>
            </a:pPr>
            <a:r>
              <a:rPr lang="zh-CN" altLang="en-US" sz="2800" b="1" dirty="0" smtClean="0">
                <a:latin typeface="黑体" panose="02010609060101010101" pitchFamily="49" charset="-122"/>
                <a:ea typeface="黑体" panose="02010609060101010101" pitchFamily="49" charset="-122"/>
                <a:sym typeface="+mn-ea"/>
              </a:rPr>
              <a:t>特征选择</a:t>
            </a:r>
            <a:endParaRPr lang="zh-CN" altLang="en-US" sz="2800" b="1" dirty="0" smtClean="0">
              <a:latin typeface="黑体" panose="02010609060101010101" pitchFamily="49" charset="-122"/>
              <a:ea typeface="黑体" panose="02010609060101010101" pitchFamily="49" charset="-122"/>
              <a:sym typeface="+mn-ea"/>
            </a:endParaRPr>
          </a:p>
          <a:p>
            <a:pPr algn="l">
              <a:buClrTx/>
              <a:buSzTx/>
            </a:pPr>
            <a:r>
              <a:rPr lang="zh-CN" altLang="en-US" sz="2800" b="1" dirty="0" smtClean="0">
                <a:latin typeface="黑体" panose="02010609060101010101" pitchFamily="49" charset="-122"/>
                <a:ea typeface="黑体" panose="02010609060101010101" pitchFamily="49" charset="-122"/>
                <a:sym typeface="+mn-ea"/>
              </a:rPr>
              <a:t>子集搜索与评价</a:t>
            </a:r>
            <a:endParaRPr lang="zh-CN" altLang="en-US" sz="2800" b="1" dirty="0" smtClean="0">
              <a:latin typeface="黑体" panose="02010609060101010101" pitchFamily="49" charset="-122"/>
              <a:ea typeface="黑体" panose="02010609060101010101" pitchFamily="49" charset="-122"/>
              <a:sym typeface="+mn-ea"/>
            </a:endParaRPr>
          </a:p>
          <a:p>
            <a:pPr lvl="1" algn="l">
              <a:buClrTx/>
              <a:buSzTx/>
            </a:pPr>
            <a:r>
              <a:rPr lang="zh-CN" altLang="en-US" sz="2000" dirty="0">
                <a:latin typeface="宋体" panose="02010600030101010101" pitchFamily="2" charset="-122"/>
                <a:ea typeface="宋体" panose="02010600030101010101" pitchFamily="2" charset="-122"/>
                <a:sym typeface="+mn-ea"/>
              </a:rPr>
              <a:t>过滤式选择、包裹式选择、嵌入式选择</a:t>
            </a:r>
            <a:endParaRPr lang="zh-CN" altLang="en-US" sz="2000" dirty="0">
              <a:latin typeface="宋体" panose="02010600030101010101" pitchFamily="2" charset="-122"/>
              <a:ea typeface="宋体" panose="02010600030101010101" pitchFamily="2" charset="-122"/>
            </a:endParaRPr>
          </a:p>
          <a:p>
            <a:r>
              <a:rPr lang="zh-CN" altLang="en-US" sz="2800" b="1" dirty="0" smtClean="0">
                <a:latin typeface="黑体" panose="02010609060101010101" pitchFamily="49" charset="-122"/>
                <a:ea typeface="黑体" panose="02010609060101010101" pitchFamily="49" charset="-122"/>
              </a:rPr>
              <a:t>稀疏编码概述</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稀疏表示学习</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宋体" panose="02010600030101010101" pitchFamily="2" charset="-122"/>
                <a:ea typeface="宋体" panose="02010600030101010101" pitchFamily="2" charset="-122"/>
              </a:rPr>
              <a:t>稀疏表示模型、近端梯度下降法</a:t>
            </a:r>
            <a:endParaRPr lang="en-US" altLang="zh-CN" sz="2000" dirty="0">
              <a:latin typeface="宋体" panose="02010600030101010101" pitchFamily="2" charset="-122"/>
              <a:ea typeface="宋体" panose="02010600030101010101" pitchFamily="2" charset="-122"/>
            </a:endParaRPr>
          </a:p>
          <a:p>
            <a:r>
              <a:rPr lang="zh-CN" altLang="en-US" sz="2800" b="1" dirty="0" smtClean="0">
                <a:latin typeface="黑体" panose="02010609060101010101" pitchFamily="49" charset="-122"/>
                <a:ea typeface="黑体" panose="02010609060101010101" pitchFamily="49" charset="-122"/>
              </a:rPr>
              <a:t>数据字典学习</a:t>
            </a:r>
            <a:endParaRPr lang="en-US" altLang="zh-CN" sz="2800" b="1" dirty="0" smtClean="0">
              <a:latin typeface="黑体" panose="02010609060101010101" pitchFamily="49" charset="-122"/>
              <a:ea typeface="黑体" panose="02010609060101010101" pitchFamily="49" charset="-122"/>
            </a:endParaRPr>
          </a:p>
          <a:p>
            <a:pPr lvl="1"/>
            <a:r>
              <a:rPr lang="en-US" altLang="zh-CN" sz="2000" dirty="0" smtClean="0">
                <a:latin typeface="宋体" panose="02010600030101010101" pitchFamily="2" charset="-122"/>
                <a:ea typeface="宋体" panose="02010600030101010101" pitchFamily="2" charset="-122"/>
              </a:rPr>
              <a:t>MOD</a:t>
            </a:r>
            <a:r>
              <a:rPr lang="zh-CN" altLang="en-US" sz="2000" dirty="0" smtClean="0">
                <a:latin typeface="宋体" panose="02010600030101010101" pitchFamily="2" charset="-122"/>
                <a:ea typeface="宋体" panose="02010600030101010101" pitchFamily="2" charset="-122"/>
              </a:rPr>
              <a:t>算法、</a:t>
            </a:r>
            <a:r>
              <a:rPr lang="en-US" altLang="zh-CN" sz="2000" dirty="0" smtClean="0">
                <a:latin typeface="宋体" panose="02010600030101010101" pitchFamily="2" charset="-122"/>
                <a:ea typeface="宋体" panose="02010600030101010101" pitchFamily="2" charset="-122"/>
              </a:rPr>
              <a:t>K-SVD</a:t>
            </a:r>
            <a:r>
              <a:rPr lang="zh-CN" altLang="en-US" sz="2000" dirty="0" smtClean="0">
                <a:latin typeface="宋体" panose="02010600030101010101" pitchFamily="2" charset="-122"/>
                <a:ea typeface="宋体" panose="02010600030101010101" pitchFamily="2" charset="-122"/>
              </a:rPr>
              <a:t>算法</a:t>
            </a:r>
            <a:endParaRPr lang="en-US" altLang="zh-CN" sz="2000" dirty="0" smtClean="0">
              <a:latin typeface="宋体" panose="02010600030101010101" pitchFamily="2" charset="-122"/>
              <a:ea typeface="宋体" panose="02010600030101010101" pitchFamily="2" charset="-122"/>
            </a:endParaRPr>
          </a:p>
          <a:p>
            <a:r>
              <a:rPr lang="zh-CN" altLang="en-US" sz="2800" b="1" dirty="0" smtClean="0">
                <a:latin typeface="黑体" panose="02010609060101010101" pitchFamily="49" charset="-122"/>
                <a:ea typeface="黑体" panose="02010609060101010101" pitchFamily="49" charset="-122"/>
              </a:rPr>
              <a:t>典型应用</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宋体" panose="02010600030101010101" pitchFamily="2" charset="-122"/>
                <a:ea typeface="宋体" panose="02010600030101010101" pitchFamily="2" charset="-122"/>
              </a:rPr>
              <a:t>图像去噪</a:t>
            </a:r>
            <a:endParaRPr lang="zh-CN" altLang="en-US" sz="20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压缩感知</a:t>
            </a:r>
            <a:endParaRPr lang="zh-CN" altLang="en-US" sz="20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矩阵补全</a:t>
            </a:r>
            <a:endParaRPr lang="en-US" altLang="zh-CN" sz="2000" dirty="0">
              <a:latin typeface="宋体" panose="02010600030101010101" pitchFamily="2" charset="-122"/>
              <a:ea typeface="宋体" panose="02010600030101010101" pitchFamily="2"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sym typeface="+mn-ea"/>
              </a:rPr>
              <a:t>作业题</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marL="0" algn="l">
              <a:lnSpc>
                <a:spcPct val="150000"/>
              </a:lnSpc>
              <a:buClrTx/>
              <a:buSzTx/>
              <a:buFontTx/>
              <a:buNone/>
            </a:pPr>
            <a:r>
              <a:rPr lang="en-US" altLang="zh-CN" sz="1800" dirty="0" smtClean="0">
                <a:latin typeface="黑体" panose="02010609060101010101" pitchFamily="49" charset="-122"/>
                <a:ea typeface="黑体" panose="02010609060101010101" pitchFamily="49" charset="-122"/>
                <a:sym typeface="+mn-ea"/>
              </a:rPr>
              <a:t>1. 写出Relief-F的算法描述。</a:t>
            </a:r>
            <a:endParaRPr lang="en-US" altLang="zh-CN" sz="1800" dirty="0" smtClean="0">
              <a:latin typeface="黑体" panose="02010609060101010101" pitchFamily="49" charset="-122"/>
              <a:ea typeface="黑体" panose="02010609060101010101" pitchFamily="49" charset="-122"/>
              <a:sym typeface="+mn-ea"/>
            </a:endParaRPr>
          </a:p>
          <a:p>
            <a:pPr marL="0" algn="l">
              <a:lnSpc>
                <a:spcPct val="150000"/>
              </a:lnSpc>
              <a:buClrTx/>
              <a:buSzTx/>
              <a:buFontTx/>
              <a:buNone/>
            </a:pPr>
            <a:r>
              <a:rPr lang="en-US" altLang="zh-CN" sz="1800" dirty="0" smtClean="0">
                <a:latin typeface="黑体" panose="02010609060101010101" pitchFamily="49" charset="-122"/>
                <a:ea typeface="黑体" panose="02010609060101010101" pitchFamily="49" charset="-122"/>
                <a:sym typeface="+mn-ea"/>
              </a:rPr>
              <a:t>2. </a:t>
            </a:r>
            <a:r>
              <a:rPr lang="en-US" altLang="zh-CN" sz="1800" dirty="0" smtClean="0">
                <a:latin typeface="黑体" panose="02010609060101010101" pitchFamily="49" charset="-122"/>
                <a:ea typeface="黑体" panose="02010609060101010101" pitchFamily="49" charset="-122"/>
                <a:sym typeface="+mn-ea"/>
              </a:rPr>
              <a:t>论述直接求</a:t>
            </a:r>
            <a:r>
              <a:rPr lang="zh-CN" altLang="en-US" sz="1800" dirty="0" smtClean="0">
                <a:latin typeface="黑体" panose="02010609060101010101" pitchFamily="49" charset="-122"/>
                <a:ea typeface="黑体" panose="02010609060101010101" pitchFamily="49" charset="-122"/>
                <a:sym typeface="+mn-ea"/>
              </a:rPr>
              <a:t>解</a:t>
            </a:r>
            <a:r>
              <a:rPr lang="en-US" altLang="zh-CN" sz="1800" dirty="0" smtClean="0">
                <a:latin typeface="黑体" panose="02010609060101010101" pitchFamily="49" charset="-122"/>
                <a:ea typeface="黑体" panose="02010609060101010101" pitchFamily="49" charset="-122"/>
                <a:sym typeface="+mn-ea"/>
              </a:rPr>
              <a:t>L</a:t>
            </a:r>
            <a:r>
              <a:rPr lang="en-US" altLang="zh-CN" sz="1800" baseline="-25000" dirty="0" smtClean="0">
                <a:latin typeface="黑体" panose="02010609060101010101" pitchFamily="49" charset="-122"/>
                <a:ea typeface="黑体" panose="02010609060101010101" pitchFamily="49" charset="-122"/>
                <a:sym typeface="+mn-ea"/>
              </a:rPr>
              <a:t>0</a:t>
            </a:r>
            <a:r>
              <a:rPr lang="en-US" altLang="zh-CN" sz="1800" dirty="0" smtClean="0">
                <a:latin typeface="黑体" panose="02010609060101010101" pitchFamily="49" charset="-122"/>
                <a:ea typeface="黑体" panose="02010609060101010101" pitchFamily="49" charset="-122"/>
                <a:sym typeface="+mn-ea"/>
              </a:rPr>
              <a:t>范数正则化会遇到的困难。</a:t>
            </a:r>
            <a:endParaRPr lang="zh-CN" sz="1800" dirty="0" smtClean="0">
              <a:latin typeface="黑体" panose="02010609060101010101" pitchFamily="49" charset="-122"/>
              <a:ea typeface="黑体" panose="02010609060101010101" pitchFamily="49" charset="-122"/>
              <a:sym typeface="+mn-ea"/>
            </a:endParaRPr>
          </a:p>
          <a:p>
            <a:pPr marL="0" algn="l">
              <a:lnSpc>
                <a:spcPct val="150000"/>
              </a:lnSpc>
              <a:buClrTx/>
              <a:buSzTx/>
              <a:buFontTx/>
              <a:buNone/>
            </a:pPr>
            <a:r>
              <a:rPr lang="en-US" altLang="zh-CN" sz="1800" dirty="0" smtClean="0">
                <a:latin typeface="黑体" panose="02010609060101010101" pitchFamily="49" charset="-122"/>
                <a:ea typeface="黑体" panose="02010609060101010101" pitchFamily="49" charset="-122"/>
              </a:rPr>
              <a:t>3. </a:t>
            </a:r>
            <a:r>
              <a:rPr lang="zh-CN" sz="1800" dirty="0" smtClean="0">
                <a:latin typeface="黑体" panose="02010609060101010101" pitchFamily="49" charset="-122"/>
                <a:ea typeface="黑体" panose="02010609060101010101" pitchFamily="49" charset="-122"/>
                <a:sym typeface="+mn-ea"/>
              </a:rPr>
              <a:t>试述字典学习与压缩感知对稀疏性利用的异同。</a:t>
            </a:r>
            <a:endParaRPr lang="en-US" altLang="zh-CN" sz="18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rPr>
              <a:t>特征：</a:t>
            </a:r>
            <a:r>
              <a:rPr lang="zh-CN" altLang="zh-CN" sz="2800" dirty="0">
                <a:latin typeface="黑体" panose="02010609060101010101" pitchFamily="49" charset="-122"/>
                <a:ea typeface="黑体" panose="02010609060101010101" pitchFamily="49" charset="-122"/>
                <a:cs typeface="+mn-ea"/>
                <a:sym typeface="+mn-ea"/>
              </a:rPr>
              <a:t>描述物体的属性</a:t>
            </a:r>
            <a:endParaRPr lang="zh-CN" altLang="zh-CN" sz="2800" dirty="0">
              <a:latin typeface="黑体" panose="02010609060101010101" pitchFamily="49" charset="-122"/>
              <a:ea typeface="黑体" panose="02010609060101010101" pitchFamily="49" charset="-122"/>
              <a:cs typeface="+mn-ea"/>
            </a:endParaRPr>
          </a:p>
          <a:p>
            <a:pPr algn="l">
              <a:buClrTx/>
              <a:buSzTx/>
            </a:pPr>
            <a:r>
              <a:rPr lang="zh-CN" altLang="zh-CN" sz="2800" dirty="0">
                <a:latin typeface="黑体" panose="02010609060101010101" pitchFamily="49" charset="-122"/>
                <a:ea typeface="黑体" panose="02010609060101010101" pitchFamily="49" charset="-122"/>
                <a:cs typeface="+mn-ea"/>
                <a:sym typeface="+mn-ea"/>
              </a:rPr>
              <a:t>特征的分类</a:t>
            </a:r>
            <a:endParaRPr lang="zh-CN" altLang="zh-CN" sz="2800" dirty="0">
              <a:latin typeface="黑体" panose="02010609060101010101" pitchFamily="49" charset="-122"/>
              <a:ea typeface="黑体" panose="02010609060101010101" pitchFamily="49" charset="-122"/>
              <a:cs typeface="+mn-ea"/>
              <a:sym typeface="+mn-ea"/>
            </a:endParaRPr>
          </a:p>
          <a:p>
            <a:pPr lvl="1" algn="l">
              <a:buClrTx/>
              <a:buSzTx/>
            </a:pPr>
            <a:r>
              <a:rPr lang="zh-CN" altLang="en-US" sz="2450" b="1" dirty="0">
                <a:sym typeface="+mn-ea"/>
              </a:rPr>
              <a:t>相关特征</a:t>
            </a:r>
            <a:r>
              <a:rPr lang="en-US" altLang="zh-CN" sz="2450" dirty="0">
                <a:sym typeface="+mn-ea"/>
              </a:rPr>
              <a:t>: </a:t>
            </a:r>
            <a:r>
              <a:rPr lang="zh-CN" altLang="en-US" sz="2450" dirty="0">
                <a:sym typeface="+mn-ea"/>
              </a:rPr>
              <a:t>对</a:t>
            </a:r>
            <a:r>
              <a:rPr lang="zh-CN" altLang="en-US" sz="2450" b="1" dirty="0">
                <a:solidFill>
                  <a:srgbClr val="0000FF"/>
                </a:solidFill>
                <a:sym typeface="+mn-ea"/>
              </a:rPr>
              <a:t>当前学习任务</a:t>
            </a:r>
            <a:r>
              <a:rPr lang="zh-CN" altLang="en-US" sz="2450" dirty="0">
                <a:sym typeface="+mn-ea"/>
              </a:rPr>
              <a:t>有用的</a:t>
            </a:r>
            <a:r>
              <a:rPr lang="zh-CN" altLang="en-US" sz="2450" dirty="0" smtClean="0">
                <a:sym typeface="+mn-ea"/>
              </a:rPr>
              <a:t>属性</a:t>
            </a:r>
            <a:endParaRPr lang="zh-CN" altLang="en-US" sz="2450" dirty="0" smtClean="0">
              <a:sym typeface="+mn-ea"/>
            </a:endParaRPr>
          </a:p>
          <a:p>
            <a:pPr lvl="1" algn="l">
              <a:buClrTx/>
              <a:buSzTx/>
            </a:pPr>
            <a:r>
              <a:rPr lang="zh-CN" altLang="en-US" sz="2450" b="1" dirty="0">
                <a:sym typeface="+mn-ea"/>
              </a:rPr>
              <a:t>无关特征</a:t>
            </a:r>
            <a:r>
              <a:rPr lang="en-US" altLang="zh-CN" sz="2450" dirty="0">
                <a:sym typeface="+mn-ea"/>
              </a:rPr>
              <a:t>: </a:t>
            </a:r>
            <a:r>
              <a:rPr lang="zh-CN" altLang="en-US" sz="2450" dirty="0">
                <a:sym typeface="+mn-ea"/>
              </a:rPr>
              <a:t>与</a:t>
            </a:r>
            <a:r>
              <a:rPr lang="zh-CN" altLang="en-US" sz="2450" b="1" dirty="0">
                <a:solidFill>
                  <a:srgbClr val="0000FF"/>
                </a:solidFill>
                <a:sym typeface="+mn-ea"/>
              </a:rPr>
              <a:t>当前学习任务</a:t>
            </a:r>
            <a:r>
              <a:rPr lang="zh-CN" altLang="en-US" sz="2450" dirty="0">
                <a:sym typeface="+mn-ea"/>
              </a:rPr>
              <a:t>无关的</a:t>
            </a:r>
            <a:r>
              <a:rPr lang="zh-CN" altLang="en-US" sz="2450" dirty="0" smtClean="0">
                <a:sym typeface="+mn-ea"/>
              </a:rPr>
              <a:t>属性</a:t>
            </a:r>
            <a:endParaRPr lang="zh-CN" altLang="en-US" sz="2450" dirty="0" smtClean="0">
              <a:sym typeface="+mn-ea"/>
            </a:endParaRPr>
          </a:p>
          <a:p>
            <a:pPr lvl="1" algn="l">
              <a:buClrTx/>
              <a:buSzTx/>
            </a:pPr>
            <a:r>
              <a:rPr lang="zh-CN" altLang="en-US" sz="2450" b="1" dirty="0">
                <a:sym typeface="+mn-ea"/>
              </a:rPr>
              <a:t>冗余</a:t>
            </a:r>
            <a:r>
              <a:rPr lang="zh-CN" altLang="en-US" sz="2450" b="1" dirty="0" smtClean="0">
                <a:sym typeface="+mn-ea"/>
              </a:rPr>
              <a:t>特征</a:t>
            </a:r>
            <a:r>
              <a:rPr lang="en-US" altLang="zh-CN" sz="2450" dirty="0" smtClean="0">
                <a:sym typeface="+mn-ea"/>
              </a:rPr>
              <a:t>: </a:t>
            </a:r>
            <a:r>
              <a:rPr lang="zh-CN" altLang="en-US" sz="2450" dirty="0">
                <a:sym typeface="+mn-ea"/>
              </a:rPr>
              <a:t>其所包含信息能由其他特征</a:t>
            </a:r>
            <a:r>
              <a:rPr lang="zh-CN" altLang="en-US" sz="2450" dirty="0" smtClean="0">
                <a:sym typeface="+mn-ea"/>
              </a:rPr>
              <a:t>推演出来</a:t>
            </a:r>
            <a:r>
              <a:rPr lang="zh-CN" altLang="en-US" sz="2450" dirty="0">
                <a:sym typeface="+mn-ea"/>
              </a:rPr>
              <a:t>（为简化讨论，本章暂不涉及冗余特征）</a:t>
            </a:r>
            <a:endParaRPr lang="en-US" altLang="zh-CN" sz="2450" dirty="0">
              <a:latin typeface="黑体" panose="02010609060101010101" pitchFamily="49" charset="-122"/>
              <a:ea typeface="黑体" panose="02010609060101010101" pitchFamily="49" charset="-122"/>
              <a:cs typeface="+mn-ea"/>
            </a:endParaRPr>
          </a:p>
        </p:txBody>
      </p:sp>
      <p:pic>
        <p:nvPicPr>
          <p:cNvPr id="3" name="图片 2"/>
          <p:cNvPicPr>
            <a:picLocks noChangeAspect="1"/>
          </p:cNvPicPr>
          <p:nvPr>
            <p:custDataLst>
              <p:tags r:id="rId1"/>
            </p:custDataLst>
          </p:nvPr>
        </p:nvPicPr>
        <p:blipFill>
          <a:blip r:embed="rId2"/>
          <a:stretch>
            <a:fillRect/>
          </a:stretch>
        </p:blipFill>
        <p:spPr>
          <a:xfrm>
            <a:off x="1835785" y="3933190"/>
            <a:ext cx="5467350" cy="285369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rPr>
              <a:t>特征选择</a:t>
            </a:r>
            <a:endParaRPr lang="zh-CN" altLang="zh-CN" sz="2800" dirty="0">
              <a:latin typeface="黑体" panose="02010609060101010101" pitchFamily="49" charset="-122"/>
              <a:ea typeface="黑体" panose="02010609060101010101" pitchFamily="49" charset="-122"/>
              <a:cs typeface="+mn-ea"/>
            </a:endParaRPr>
          </a:p>
          <a:p>
            <a:pPr lvl="1" algn="l">
              <a:buClrTx/>
              <a:buSzTx/>
            </a:pPr>
            <a:r>
              <a:rPr lang="zh-CN" altLang="en-US" sz="2450" dirty="0">
                <a:sym typeface="+mn-ea"/>
              </a:rPr>
              <a:t>从给定的特征集合中选出</a:t>
            </a:r>
            <a:r>
              <a:rPr lang="zh-CN" altLang="en-US" sz="2450" b="1" dirty="0">
                <a:solidFill>
                  <a:srgbClr val="0000FF"/>
                </a:solidFill>
                <a:sym typeface="+mn-ea"/>
              </a:rPr>
              <a:t>任务相关</a:t>
            </a:r>
            <a:r>
              <a:rPr lang="zh-CN" altLang="en-US" sz="2450" dirty="0">
                <a:sym typeface="+mn-ea"/>
              </a:rPr>
              <a:t>特征</a:t>
            </a:r>
            <a:r>
              <a:rPr lang="zh-CN" altLang="en-US" sz="2450" dirty="0" smtClean="0">
                <a:sym typeface="+mn-ea"/>
              </a:rPr>
              <a:t>子集</a:t>
            </a:r>
            <a:endParaRPr lang="zh-CN" altLang="en-US" sz="2450" dirty="0" smtClean="0">
              <a:sym typeface="+mn-ea"/>
            </a:endParaRPr>
          </a:p>
          <a:p>
            <a:pPr lvl="1" algn="l">
              <a:buClrTx/>
              <a:buSzTx/>
            </a:pPr>
            <a:r>
              <a:rPr lang="zh-CN" altLang="en-US" sz="2450" dirty="0" smtClean="0">
                <a:sym typeface="+mn-ea"/>
              </a:rPr>
              <a:t>必须确保不丢失重要特征</a:t>
            </a:r>
            <a:endParaRPr lang="zh-CN" altLang="zh-CN" sz="2450" dirty="0">
              <a:latin typeface="黑体" panose="02010609060101010101" pitchFamily="49" charset="-122"/>
              <a:ea typeface="黑体" panose="02010609060101010101" pitchFamily="49" charset="-122"/>
              <a:cs typeface="+mn-ea"/>
            </a:endParaRPr>
          </a:p>
          <a:p>
            <a:pPr algn="l">
              <a:buClrTx/>
              <a:buSzTx/>
            </a:pPr>
            <a:r>
              <a:rPr lang="zh-CN" altLang="zh-CN" sz="2800" dirty="0">
                <a:latin typeface="黑体" panose="02010609060101010101" pitchFamily="49" charset="-122"/>
                <a:ea typeface="黑体" panose="02010609060101010101" pitchFamily="49" charset="-122"/>
                <a:cs typeface="+mn-ea"/>
                <a:sym typeface="+mn-ea"/>
              </a:rPr>
              <a:t>必要性</a:t>
            </a:r>
            <a:endParaRPr lang="zh-CN" altLang="zh-CN" sz="2800" dirty="0">
              <a:latin typeface="黑体" panose="02010609060101010101" pitchFamily="49" charset="-122"/>
              <a:ea typeface="黑体" panose="02010609060101010101" pitchFamily="49" charset="-122"/>
              <a:cs typeface="+mn-ea"/>
              <a:sym typeface="+mn-ea"/>
            </a:endParaRPr>
          </a:p>
          <a:p>
            <a:pPr lvl="1" algn="l">
              <a:buClrTx/>
              <a:buSzTx/>
            </a:pPr>
            <a:r>
              <a:rPr lang="zh-CN" altLang="en-US" sz="2450" dirty="0">
                <a:solidFill>
                  <a:srgbClr val="0000FF"/>
                </a:solidFill>
                <a:sym typeface="+mn-ea"/>
              </a:rPr>
              <a:t>减轻维度灾难</a:t>
            </a:r>
            <a:r>
              <a:rPr lang="zh-CN" altLang="en-US" sz="2450" dirty="0">
                <a:sym typeface="+mn-ea"/>
              </a:rPr>
              <a:t>：在少量属性上构建</a:t>
            </a:r>
            <a:r>
              <a:rPr lang="zh-CN" altLang="en-US" sz="2450" dirty="0" smtClean="0">
                <a:sym typeface="+mn-ea"/>
              </a:rPr>
              <a:t>模型</a:t>
            </a:r>
            <a:endParaRPr lang="zh-CN" altLang="en-US" sz="2450" dirty="0" smtClean="0">
              <a:sym typeface="+mn-ea"/>
            </a:endParaRPr>
          </a:p>
          <a:p>
            <a:pPr lvl="1" algn="l">
              <a:buClrTx/>
              <a:buSzTx/>
            </a:pPr>
            <a:r>
              <a:rPr lang="zh-CN" altLang="en-US" sz="2450" dirty="0">
                <a:solidFill>
                  <a:srgbClr val="0000FF"/>
                </a:solidFill>
                <a:sym typeface="+mn-ea"/>
              </a:rPr>
              <a:t>降低学习难度</a:t>
            </a:r>
            <a:r>
              <a:rPr lang="zh-CN" altLang="en-US" sz="2450" dirty="0">
                <a:sym typeface="+mn-ea"/>
              </a:rPr>
              <a:t>：留下关键信息</a:t>
            </a:r>
            <a:endParaRPr lang="en-US" altLang="zh-CN" sz="2450" dirty="0">
              <a:latin typeface="黑体" panose="02010609060101010101" pitchFamily="49" charset="-122"/>
              <a:ea typeface="黑体" panose="02010609060101010101" pitchFamily="49" charset="-122"/>
              <a:cs typeface="+mn-ea"/>
            </a:endParaRPr>
          </a:p>
        </p:txBody>
      </p:sp>
      <p:pic>
        <p:nvPicPr>
          <p:cNvPr id="4" name="图片 3"/>
          <p:cNvPicPr>
            <a:picLocks noChangeAspect="1"/>
          </p:cNvPicPr>
          <p:nvPr>
            <p:custDataLst>
              <p:tags r:id="rId1"/>
            </p:custDataLst>
          </p:nvPr>
        </p:nvPicPr>
        <p:blipFill>
          <a:blip r:embed="rId2"/>
          <a:stretch>
            <a:fillRect/>
          </a:stretch>
        </p:blipFill>
        <p:spPr>
          <a:xfrm>
            <a:off x="1979930" y="4004945"/>
            <a:ext cx="5394960" cy="28416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rPr>
              <a:t>特征选择的一般方法</a:t>
            </a:r>
            <a:endParaRPr lang="zh-CN" altLang="zh-CN" sz="2800" dirty="0">
              <a:latin typeface="黑体" panose="02010609060101010101" pitchFamily="49" charset="-122"/>
              <a:ea typeface="黑体" panose="02010609060101010101" pitchFamily="49" charset="-122"/>
              <a:cs typeface="+mn-ea"/>
            </a:endParaRPr>
          </a:p>
          <a:p>
            <a:pPr lvl="1" algn="l">
              <a:buClrTx/>
              <a:buSzTx/>
            </a:pPr>
            <a:r>
              <a:rPr lang="zh-CN" altLang="en-US" sz="2450" dirty="0" smtClean="0">
                <a:sym typeface="+mn-ea"/>
              </a:rPr>
              <a:t>遍历所有可能的子集（计算上遭遇组合爆炸，</a:t>
            </a:r>
            <a:r>
              <a:rPr lang="zh-CN" altLang="en-US" sz="2450" b="1" dirty="0" smtClean="0">
                <a:solidFill>
                  <a:srgbClr val="0000FF"/>
                </a:solidFill>
                <a:sym typeface="+mn-ea"/>
              </a:rPr>
              <a:t>不可行</a:t>
            </a:r>
            <a:r>
              <a:rPr lang="zh-CN" altLang="en-US" sz="2450" dirty="0" smtClean="0">
                <a:sym typeface="+mn-ea"/>
              </a:rPr>
              <a:t>）</a:t>
            </a:r>
            <a:endParaRPr lang="zh-CN" altLang="en-US" sz="2450" dirty="0" smtClean="0">
              <a:sym typeface="+mn-ea"/>
            </a:endParaRPr>
          </a:p>
          <a:p>
            <a:pPr lvl="1" algn="l">
              <a:buClrTx/>
              <a:buSzTx/>
            </a:pPr>
            <a:r>
              <a:rPr lang="zh-CN" altLang="en-US" sz="2450" dirty="0" smtClean="0">
                <a:sym typeface="+mn-ea"/>
              </a:rPr>
              <a:t>可行方法</a:t>
            </a:r>
            <a:endParaRPr lang="zh-CN" altLang="zh-CN" sz="2450" dirty="0">
              <a:latin typeface="黑体" panose="02010609060101010101" pitchFamily="49" charset="-122"/>
              <a:ea typeface="黑体" panose="02010609060101010101" pitchFamily="49" charset="-122"/>
              <a:cs typeface="+mn-ea"/>
            </a:endParaRPr>
          </a:p>
          <a:p>
            <a:pPr algn="l">
              <a:buClrTx/>
              <a:buSzTx/>
            </a:pPr>
            <a:endParaRPr lang="en-US" altLang="zh-CN" sz="2450" dirty="0">
              <a:latin typeface="黑体" panose="02010609060101010101" pitchFamily="49" charset="-122"/>
              <a:ea typeface="黑体" panose="02010609060101010101" pitchFamily="49" charset="-122"/>
              <a:cs typeface="+mn-ea"/>
            </a:endParaRPr>
          </a:p>
        </p:txBody>
      </p:sp>
      <p:sp>
        <p:nvSpPr>
          <p:cNvPr id="17" name="右弧形箭头 16"/>
          <p:cNvSpPr/>
          <p:nvPr>
            <p:custDataLst>
              <p:tags r:id="rId1"/>
            </p:custDataLst>
          </p:nvPr>
        </p:nvSpPr>
        <p:spPr>
          <a:xfrm rot="5400000">
            <a:off x="4985614" y="3291287"/>
            <a:ext cx="1237129" cy="2749689"/>
          </a:xfrm>
          <a:prstGeom prst="curvedLeftArrow">
            <a:avLst/>
          </a:prstGeom>
          <a:solidFill>
            <a:srgbClr val="ABB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8" name="文本框 17"/>
          <p:cNvSpPr txBox="1"/>
          <p:nvPr>
            <p:custDataLst>
              <p:tags r:id="rId2"/>
            </p:custDataLst>
          </p:nvPr>
        </p:nvSpPr>
        <p:spPr>
          <a:xfrm>
            <a:off x="1774209" y="5513545"/>
            <a:ext cx="6035924" cy="523220"/>
          </a:xfrm>
          <a:prstGeom prst="rect">
            <a:avLst/>
          </a:prstGeom>
          <a:noFill/>
        </p:spPr>
        <p:txBody>
          <a:bodyPr wrap="square" rtlCol="0">
            <a:spAutoFit/>
          </a:bodyPr>
          <a:p>
            <a:r>
              <a:rPr lang="zh-CN" altLang="en-US" sz="2800" dirty="0" smtClean="0">
                <a:solidFill>
                  <a:srgbClr val="C00000"/>
                </a:solidFill>
                <a:latin typeface="微软雅黑" panose="020B0503020204020204" charset="-122"/>
                <a:ea typeface="微软雅黑" panose="020B0503020204020204" charset="-122"/>
              </a:rPr>
              <a:t>两个关键环节：子集搜索和子集评价</a:t>
            </a:r>
            <a:endParaRPr lang="zh-CN" altLang="en-US" sz="2800" dirty="0" smtClean="0">
              <a:solidFill>
                <a:srgbClr val="C00000"/>
              </a:solidFill>
              <a:latin typeface="微软雅黑" panose="020B0503020204020204" charset="-122"/>
              <a:ea typeface="微软雅黑" panose="020B0503020204020204" charset="-122"/>
            </a:endParaRPr>
          </a:p>
        </p:txBody>
      </p:sp>
      <p:graphicFrame>
        <p:nvGraphicFramePr>
          <p:cNvPr id="7" name="图示 6"/>
          <p:cNvGraphicFramePr/>
          <p:nvPr>
            <p:custDataLst>
              <p:tags r:id="rId3"/>
            </p:custData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特征选择</a:t>
            </a:r>
            <a:endParaRPr lang="zh-CN" altLang="en-US"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ClrTx/>
              <a:buSzTx/>
            </a:pPr>
            <a:r>
              <a:rPr lang="zh-CN" altLang="zh-CN" sz="2800" dirty="0">
                <a:latin typeface="黑体" panose="02010609060101010101" pitchFamily="49" charset="-122"/>
                <a:ea typeface="黑体" panose="02010609060101010101" pitchFamily="49" charset="-122"/>
                <a:cs typeface="+mn-ea"/>
              </a:rPr>
              <a:t>子集搜索</a:t>
            </a:r>
            <a:endParaRPr lang="zh-CN" altLang="zh-CN" sz="2800" dirty="0">
              <a:latin typeface="黑体" panose="02010609060101010101" pitchFamily="49" charset="-122"/>
              <a:ea typeface="黑体" panose="02010609060101010101" pitchFamily="49" charset="-122"/>
              <a:cs typeface="+mn-ea"/>
            </a:endParaRPr>
          </a:p>
          <a:p>
            <a:pPr lvl="1" algn="l">
              <a:buClrTx/>
              <a:buSzTx/>
            </a:pPr>
            <a:r>
              <a:rPr lang="zh-CN" altLang="en-US" sz="2450" dirty="0" smtClean="0">
                <a:solidFill>
                  <a:srgbClr val="0000FF"/>
                </a:solidFill>
                <a:sym typeface="+mn-ea"/>
              </a:rPr>
              <a:t>用贪心策略选择包含重要信息的特征子集</a:t>
            </a:r>
            <a:endParaRPr lang="zh-CN" altLang="en-US" sz="2450" dirty="0" smtClean="0">
              <a:solidFill>
                <a:srgbClr val="0000FF"/>
              </a:solidFill>
              <a:sym typeface="+mn-ea"/>
            </a:endParaRPr>
          </a:p>
          <a:p>
            <a:pPr lvl="2" algn="l">
              <a:buClrTx/>
              <a:buSzTx/>
            </a:pPr>
            <a:r>
              <a:rPr lang="zh-CN" altLang="en-US" sz="2100" b="1" dirty="0" smtClean="0">
                <a:sym typeface="+mn-ea"/>
              </a:rPr>
              <a:t>前向搜索</a:t>
            </a:r>
            <a:r>
              <a:rPr lang="zh-CN" altLang="en-US" sz="2100" dirty="0" smtClean="0">
                <a:sym typeface="+mn-ea"/>
              </a:rPr>
              <a:t>：逐渐增加相关特征</a:t>
            </a:r>
            <a:endParaRPr lang="zh-CN" altLang="en-US" sz="2100" dirty="0" smtClean="0">
              <a:sym typeface="+mn-ea"/>
            </a:endParaRPr>
          </a:p>
          <a:p>
            <a:pPr lvl="2" algn="l">
              <a:buClrTx/>
              <a:buSzTx/>
            </a:pPr>
            <a:r>
              <a:rPr lang="zh-CN" altLang="en-US" sz="2100" b="1" dirty="0" smtClean="0">
                <a:sym typeface="+mn-ea"/>
              </a:rPr>
              <a:t>后向搜索</a:t>
            </a:r>
            <a:r>
              <a:rPr lang="zh-CN" altLang="en-US" sz="2100" dirty="0" smtClean="0">
                <a:sym typeface="+mn-ea"/>
              </a:rPr>
              <a:t>：从完整的特征集合开始，逐渐减少特征</a:t>
            </a:r>
            <a:endParaRPr lang="zh-CN" altLang="en-US" sz="2100" dirty="0" smtClean="0">
              <a:sym typeface="+mn-ea"/>
            </a:endParaRPr>
          </a:p>
          <a:p>
            <a:pPr lvl="2" algn="l">
              <a:buClrTx/>
              <a:buSzTx/>
            </a:pPr>
            <a:r>
              <a:rPr lang="zh-CN" altLang="en-US" sz="2100" b="1" dirty="0" smtClean="0">
                <a:sym typeface="+mn-ea"/>
              </a:rPr>
              <a:t>双向搜索</a:t>
            </a:r>
            <a:r>
              <a:rPr lang="zh-CN" altLang="en-US" sz="2100" dirty="0" smtClean="0">
                <a:sym typeface="+mn-ea"/>
              </a:rPr>
              <a:t>：每一轮逐渐增加相关特征，同时减少无关特征</a:t>
            </a:r>
            <a:endParaRPr lang="zh-CN" altLang="en-US" sz="2100" dirty="0" smtClean="0">
              <a:sym typeface="+mn-ea"/>
            </a:endParaRPr>
          </a:p>
          <a:p>
            <a:pPr lvl="1" algn="l">
              <a:buClrTx/>
              <a:buSzTx/>
            </a:pPr>
            <a:endParaRPr lang="en-US" altLang="zh-CN" sz="2450" dirty="0">
              <a:latin typeface="黑体" panose="02010609060101010101" pitchFamily="49" charset="-122"/>
              <a:ea typeface="黑体" panose="02010609060101010101" pitchFamily="49" charset="-122"/>
              <a:cs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PP_MARK_KEY" val="b8e404e7-c714-4d00-8fc6-03484d0f51f9"/>
  <p:tag name="COMMONDATA" val="eyJoZGlkIjoiYzcyNDA3ZWU5ZjBhOTlmMGJhNWQxYWZkMzY5MjBmODc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10185</Words>
  <Application>WPS 演示</Application>
  <PresentationFormat>全屏显示(4:3)</PresentationFormat>
  <Paragraphs>544</Paragraphs>
  <Slides>55</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24</vt:i4>
      </vt:variant>
      <vt:variant>
        <vt:lpstr>幻灯片标题</vt:lpstr>
      </vt:variant>
      <vt:variant>
        <vt:i4>55</vt:i4>
      </vt:variant>
    </vt:vector>
  </HeadingPairs>
  <TitlesOfParts>
    <vt:vector size="92" baseType="lpstr">
      <vt:lpstr>Arial</vt:lpstr>
      <vt:lpstr>宋体</vt:lpstr>
      <vt:lpstr>Wingdings</vt:lpstr>
      <vt:lpstr>黑体</vt:lpstr>
      <vt:lpstr>Verdana</vt:lpstr>
      <vt:lpstr>幼圆</vt:lpstr>
      <vt:lpstr>微软雅黑</vt:lpstr>
      <vt:lpstr>Cambria Math</vt:lpstr>
      <vt:lpstr>Calibri</vt:lpstr>
      <vt:lpstr>Arial Unicode MS</vt:lpstr>
      <vt:lpstr>Cambria Math</vt:lpstr>
      <vt:lpstr>Times New Roman</vt:lpstr>
      <vt:lpstr>Office 主题</vt:lpstr>
      <vt:lpstr>Equation.Ribbit</vt:lpstr>
      <vt:lpstr>Equation.Ribbit</vt:lpstr>
      <vt:lpstr>Equation.Ribbit</vt:lpstr>
      <vt:lpstr>Equation.Ribbit</vt:lpstr>
      <vt:lpstr>Equation.Ribbit</vt:lpstr>
      <vt:lpstr>Equation.Ribbit</vt:lpstr>
      <vt:lpstr>Equation.KSEE3</vt:lpstr>
      <vt:lpstr>Equation.KSEE3</vt:lpstr>
      <vt:lpstr>Equation.Ribbit</vt:lpstr>
      <vt:lpstr>Equation.Ribbit</vt:lpstr>
      <vt:lpstr>Equation.KSEE3</vt:lpstr>
      <vt:lpstr>Equation.Ribbit</vt:lpstr>
      <vt:lpstr>Equation.KSEE3</vt:lpstr>
      <vt:lpstr>Equation.KSEE3</vt:lpstr>
      <vt:lpstr>Equation.KSEE3</vt:lpstr>
      <vt:lpstr>Equation.KSEE3</vt:lpstr>
      <vt:lpstr>Equation.Ribbit</vt:lpstr>
      <vt:lpstr>Equation.Ribbit</vt:lpstr>
      <vt:lpstr>Equation.Ribbit</vt:lpstr>
      <vt:lpstr>Equation.Ribbit</vt:lpstr>
      <vt:lpstr>Equation.Ribbit</vt:lpstr>
      <vt:lpstr>Equation.Ribbit</vt:lpstr>
      <vt:lpstr>Equation.Ribbit</vt:lpstr>
      <vt:lpstr>Equation.Ribbit</vt:lpstr>
      <vt:lpstr>PowerPoint 演示文稿</vt:lpstr>
      <vt:lpstr>内容安排</vt:lpstr>
      <vt:lpstr>内容安排</vt:lpstr>
      <vt:lpstr>本节目录</vt:lpstr>
      <vt:lpstr>本节目录</vt:lpstr>
      <vt:lpstr>特征选择</vt:lpstr>
      <vt:lpstr>特征选择</vt:lpstr>
      <vt:lpstr>特征选择</vt:lpstr>
      <vt:lpstr>特征选择</vt:lpstr>
      <vt:lpstr>特征选择</vt:lpstr>
      <vt:lpstr>特征选择</vt:lpstr>
      <vt:lpstr>特征选择</vt:lpstr>
      <vt:lpstr>特征选择</vt:lpstr>
      <vt:lpstr>特征选择</vt:lpstr>
      <vt:lpstr>特征选择</vt:lpstr>
      <vt:lpstr>特征选择</vt:lpstr>
      <vt:lpstr>特征选择</vt:lpstr>
      <vt:lpstr>特征选择</vt:lpstr>
      <vt:lpstr>特征选择</vt:lpstr>
      <vt:lpstr>特征选择</vt:lpstr>
      <vt:lpstr>特征选择</vt:lpstr>
      <vt:lpstr>特征选择</vt:lpstr>
      <vt:lpstr>本节目录</vt:lpstr>
      <vt:lpstr>稀疏编码概述</vt:lpstr>
      <vt:lpstr>稀疏编码概述</vt:lpstr>
      <vt:lpstr>稀疏编码概述</vt:lpstr>
      <vt:lpstr>稀疏编码概述</vt:lpstr>
      <vt:lpstr>稀疏编码概述</vt:lpstr>
      <vt:lpstr>稀疏编码概述</vt:lpstr>
      <vt:lpstr>本节目录</vt:lpstr>
      <vt:lpstr>稀疏表示学习</vt:lpstr>
      <vt:lpstr>稀疏表示学习</vt:lpstr>
      <vt:lpstr>稀疏表示学习</vt:lpstr>
      <vt:lpstr>本节目录</vt:lpstr>
      <vt:lpstr>数据字典学习</vt:lpstr>
      <vt:lpstr>数据字典学习</vt:lpstr>
      <vt:lpstr>数据字典学习</vt:lpstr>
      <vt:lpstr>数据字典学习</vt:lpstr>
      <vt:lpstr>数据字典学习</vt:lpstr>
      <vt:lpstr>数据字典学习</vt:lpstr>
      <vt:lpstr>本节目录</vt:lpstr>
      <vt:lpstr>典型应用</vt:lpstr>
      <vt:lpstr>典型应用</vt:lpstr>
      <vt:lpstr>典型应用</vt:lpstr>
      <vt:lpstr>典型应用</vt:lpstr>
      <vt:lpstr>典型应用</vt:lpstr>
      <vt:lpstr>典型应用</vt:lpstr>
      <vt:lpstr>典型应用</vt:lpstr>
      <vt:lpstr>典型应用</vt:lpstr>
      <vt:lpstr>典型应用</vt:lpstr>
      <vt:lpstr>典型应用</vt:lpstr>
      <vt:lpstr>典型应用</vt:lpstr>
      <vt:lpstr>典型应用</vt:lpstr>
      <vt:lpstr>总结</vt:lpstr>
      <vt:lpstr>作业题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lcl</cp:lastModifiedBy>
  <cp:revision>1271</cp:revision>
  <dcterms:created xsi:type="dcterms:W3CDTF">2020-09-26T01:51:00Z</dcterms:created>
  <dcterms:modified xsi:type="dcterms:W3CDTF">2024-11-10T03:40:06Z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BBC56EC4A9474FC7BC3260BB3AE5470E</vt:lpwstr>
  </property>
  <property fmtid="{D5CDD505-2E9C-101B-9397-08002B2CF9AE}" pid="3" name="KSOProductBuildVer">
    <vt:lpwstr>2052-12.1.0.18608</vt:lpwstr>
  </property>
</Properties>
</file>