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8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0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5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6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7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8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0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1264" r:id="rId2"/>
    <p:sldId id="1592" r:id="rId3"/>
    <p:sldId id="2425" r:id="rId4"/>
    <p:sldId id="2482" r:id="rId5"/>
    <p:sldId id="2480" r:id="rId6"/>
    <p:sldId id="2402" r:id="rId7"/>
    <p:sldId id="2454" r:id="rId8"/>
    <p:sldId id="2457" r:id="rId9"/>
    <p:sldId id="2420" r:id="rId10"/>
    <p:sldId id="2461" r:id="rId11"/>
    <p:sldId id="2475" r:id="rId12"/>
    <p:sldId id="2463" r:id="rId13"/>
    <p:sldId id="2476" r:id="rId14"/>
    <p:sldId id="2462" r:id="rId15"/>
    <p:sldId id="2464" r:id="rId16"/>
    <p:sldId id="2470" r:id="rId17"/>
    <p:sldId id="2465" r:id="rId18"/>
    <p:sldId id="2469" r:id="rId19"/>
    <p:sldId id="2474" r:id="rId20"/>
    <p:sldId id="2481" r:id="rId21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9600" lvl="1" indent="-1524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9200" lvl="2" indent="-3048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8800" lvl="3" indent="-4572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8400" lvl="4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38">
          <p15:clr>
            <a:srgbClr val="A4A3A4"/>
          </p15:clr>
        </p15:guide>
        <p15:guide id="2" pos="195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jin" initials="l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179"/>
    <a:srgbClr val="000000"/>
    <a:srgbClr val="005696"/>
    <a:srgbClr val="55A0CF"/>
    <a:srgbClr val="FFFFFF"/>
    <a:srgbClr val="3D3F7B"/>
    <a:srgbClr val="526FC7"/>
    <a:srgbClr val="393939"/>
    <a:srgbClr val="38572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86655" autoAdjust="0"/>
  </p:normalViewPr>
  <p:slideViewPr>
    <p:cSldViewPr showGuides="1">
      <p:cViewPr varScale="1">
        <p:scale>
          <a:sx n="95" d="100"/>
          <a:sy n="95" d="100"/>
        </p:scale>
        <p:origin x="2100" y="96"/>
      </p:cViewPr>
      <p:guideLst>
        <p:guide orient="horz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3338"/>
        <p:guide pos="195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2T20:43:29.440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2T20:43:29.440" idx="3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4311F2-3375-47B8-AF58-A0F23A622F2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72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6096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12192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8288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24384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F7CF47E-B21E-4174-84AA-C2E789C95F6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、显示比例改成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3                        6</a:t>
            </a:r>
            <a:r>
              <a:rPr lang="zh-CN" altLang="en-US" dirty="0"/>
              <a:t>、母版右上角要有安徽大学的标记</a:t>
            </a:r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、文字大于图片</a:t>
            </a:r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、理解重点，并突出</a:t>
            </a:r>
          </a:p>
          <a:p>
            <a:pPr lvl="0" eaLnBrk="1" hangingPunct="1"/>
            <a:r>
              <a:rPr lang="en-US" altLang="zh-CN" dirty="0"/>
              <a:t>4</a:t>
            </a:r>
            <a:r>
              <a:rPr lang="zh-CN" altLang="en-US" dirty="0"/>
              <a:t>、文字：黑色、红色、蓝色</a:t>
            </a:r>
          </a:p>
          <a:p>
            <a:pPr lvl="0" eaLnBrk="1" hangingPunct="1"/>
            <a:r>
              <a:rPr lang="en-US" altLang="zh-CN" dirty="0"/>
              <a:t>5</a:t>
            </a:r>
            <a:r>
              <a:rPr lang="zh-CN" altLang="en-US" dirty="0"/>
              <a:t>、字体用黑体</a:t>
            </a:r>
          </a:p>
        </p:txBody>
      </p:sp>
      <p:sp>
        <p:nvSpPr>
          <p:cNvPr id="16179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1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、显示比例改成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3                        6</a:t>
            </a:r>
            <a:r>
              <a:rPr lang="zh-CN" altLang="en-US" dirty="0"/>
              <a:t>、母版右上角要有安徽大学的标记</a:t>
            </a:r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、文字大于图片</a:t>
            </a:r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、理解重点，并突出</a:t>
            </a:r>
          </a:p>
          <a:p>
            <a:pPr lvl="0" eaLnBrk="1" hangingPunct="1"/>
            <a:r>
              <a:rPr lang="en-US" altLang="zh-CN" dirty="0"/>
              <a:t>4</a:t>
            </a:r>
            <a:r>
              <a:rPr lang="zh-CN" altLang="en-US" dirty="0"/>
              <a:t>、文字：黑色、红色、蓝色</a:t>
            </a:r>
          </a:p>
          <a:p>
            <a:pPr lvl="0" eaLnBrk="1" hangingPunct="1"/>
            <a:r>
              <a:rPr lang="en-US" altLang="zh-CN" dirty="0"/>
              <a:t>5</a:t>
            </a:r>
            <a:r>
              <a:rPr lang="zh-CN" altLang="en-US" dirty="0"/>
              <a:t>、字体用黑体</a:t>
            </a:r>
          </a:p>
        </p:txBody>
      </p:sp>
      <p:sp>
        <p:nvSpPr>
          <p:cNvPr id="16179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2</a:t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98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164388" y="6492875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1898B43-1742-404B-AABC-F133B588C5A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6350" y="765000"/>
            <a:ext cx="9156700" cy="45720"/>
          </a:xfrm>
          <a:prstGeom prst="rect">
            <a:avLst/>
          </a:prstGeom>
          <a:solidFill>
            <a:srgbClr val="3941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03835" y="317348"/>
            <a:ext cx="264165" cy="20243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35917" y="418565"/>
            <a:ext cx="264165" cy="202435"/>
          </a:xfrm>
          <a:prstGeom prst="rect">
            <a:avLst/>
          </a:prstGeom>
          <a:solidFill>
            <a:srgbClr val="394179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62472" y="183452"/>
            <a:ext cx="1359608" cy="43754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DAEC77-2DA0-4C57-8456-E2B2C85F642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6350" y="693000"/>
            <a:ext cx="9156700" cy="45720"/>
          </a:xfrm>
          <a:prstGeom prst="rect">
            <a:avLst/>
          </a:prstGeom>
          <a:solidFill>
            <a:srgbClr val="3941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32913" y="335915"/>
            <a:ext cx="235087" cy="21308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85285" y="435293"/>
            <a:ext cx="235087" cy="223203"/>
          </a:xfrm>
          <a:prstGeom prst="rect">
            <a:avLst/>
          </a:prstGeom>
          <a:solidFill>
            <a:srgbClr val="394179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12000" y="176589"/>
            <a:ext cx="1150660" cy="370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95DA0A-DAFE-4890-8BE1-0CE158744E0E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350" y="727504"/>
            <a:ext cx="9156700" cy="45719"/>
          </a:xfrm>
          <a:prstGeom prst="rect">
            <a:avLst/>
          </a:prstGeom>
          <a:solidFill>
            <a:srgbClr val="3941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203835" y="261000"/>
            <a:ext cx="264165" cy="2012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61321" y="369469"/>
            <a:ext cx="264165" cy="201282"/>
          </a:xfrm>
          <a:prstGeom prst="rect">
            <a:avLst/>
          </a:prstGeom>
          <a:solidFill>
            <a:srgbClr val="394179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877418" y="235774"/>
            <a:ext cx="1228279" cy="39509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6.xml"/><Relationship Id="rId7" Type="http://schemas.openxmlformats.org/officeDocument/2006/relationships/image" Target="../media/image22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9.xml"/><Relationship Id="rId7" Type="http://schemas.openxmlformats.org/officeDocument/2006/relationships/image" Target="../media/image25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43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10" Type="http://schemas.openxmlformats.org/officeDocument/2006/relationships/image" Target="../media/image31.png"/><Relationship Id="rId4" Type="http://schemas.openxmlformats.org/officeDocument/2006/relationships/tags" Target="../tags/tag44.xml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13" Type="http://schemas.openxmlformats.org/officeDocument/2006/relationships/tags" Target="../tags/tag58.xml"/><Relationship Id="rId18" Type="http://schemas.openxmlformats.org/officeDocument/2006/relationships/tags" Target="../tags/tag63.xml"/><Relationship Id="rId26" Type="http://schemas.openxmlformats.org/officeDocument/2006/relationships/image" Target="../media/image36.svg"/><Relationship Id="rId3" Type="http://schemas.openxmlformats.org/officeDocument/2006/relationships/tags" Target="../tags/tag48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52.xml"/><Relationship Id="rId12" Type="http://schemas.openxmlformats.org/officeDocument/2006/relationships/tags" Target="../tags/tag57.xml"/><Relationship Id="rId17" Type="http://schemas.openxmlformats.org/officeDocument/2006/relationships/tags" Target="../tags/tag62.xml"/><Relationship Id="rId25" Type="http://schemas.openxmlformats.org/officeDocument/2006/relationships/image" Target="../media/image35.png"/><Relationship Id="rId2" Type="http://schemas.openxmlformats.org/officeDocument/2006/relationships/tags" Target="../tags/tag47.xml"/><Relationship Id="rId16" Type="http://schemas.openxmlformats.org/officeDocument/2006/relationships/tags" Target="../tags/tag61.xml"/><Relationship Id="rId20" Type="http://schemas.openxmlformats.org/officeDocument/2006/relationships/tags" Target="../tags/tag65.xml"/><Relationship Id="rId29" Type="http://schemas.openxmlformats.org/officeDocument/2006/relationships/image" Target="../media/image39.png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tags" Target="../tags/tag56.xml"/><Relationship Id="rId24" Type="http://schemas.openxmlformats.org/officeDocument/2006/relationships/image" Target="../media/image34.svg"/><Relationship Id="rId5" Type="http://schemas.openxmlformats.org/officeDocument/2006/relationships/tags" Target="../tags/tag50.xml"/><Relationship Id="rId15" Type="http://schemas.openxmlformats.org/officeDocument/2006/relationships/tags" Target="../tags/tag60.xml"/><Relationship Id="rId23" Type="http://schemas.openxmlformats.org/officeDocument/2006/relationships/image" Target="../media/image33.png"/><Relationship Id="rId28" Type="http://schemas.openxmlformats.org/officeDocument/2006/relationships/image" Target="../media/image38.svg"/><Relationship Id="rId10" Type="http://schemas.openxmlformats.org/officeDocument/2006/relationships/tags" Target="../tags/tag55.xml"/><Relationship Id="rId19" Type="http://schemas.openxmlformats.org/officeDocument/2006/relationships/tags" Target="../tags/tag64.xml"/><Relationship Id="rId4" Type="http://schemas.openxmlformats.org/officeDocument/2006/relationships/tags" Target="../tags/tag49.xml"/><Relationship Id="rId9" Type="http://schemas.openxmlformats.org/officeDocument/2006/relationships/tags" Target="../tags/tag54.xml"/><Relationship Id="rId14" Type="http://schemas.openxmlformats.org/officeDocument/2006/relationships/tags" Target="../tags/tag59.xml"/><Relationship Id="rId22" Type="http://schemas.openxmlformats.org/officeDocument/2006/relationships/notesSlide" Target="../notesSlides/notesSlide15.xml"/><Relationship Id="rId27" Type="http://schemas.openxmlformats.org/officeDocument/2006/relationships/image" Target="../media/image37.png"/><Relationship Id="rId30" Type="http://schemas.openxmlformats.org/officeDocument/2006/relationships/image" Target="../media/image40.sv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78.xml"/><Relationship Id="rId18" Type="http://schemas.openxmlformats.org/officeDocument/2006/relationships/tags" Target="../tags/tag83.xml"/><Relationship Id="rId26" Type="http://schemas.openxmlformats.org/officeDocument/2006/relationships/tags" Target="../tags/tag91.xml"/><Relationship Id="rId39" Type="http://schemas.openxmlformats.org/officeDocument/2006/relationships/image" Target="../media/image40.svg"/><Relationship Id="rId21" Type="http://schemas.openxmlformats.org/officeDocument/2006/relationships/tags" Target="../tags/tag86.xml"/><Relationship Id="rId34" Type="http://schemas.openxmlformats.org/officeDocument/2006/relationships/image" Target="../media/image35.png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tags" Target="../tags/tag82.xml"/><Relationship Id="rId25" Type="http://schemas.openxmlformats.org/officeDocument/2006/relationships/tags" Target="../tags/tag90.xml"/><Relationship Id="rId33" Type="http://schemas.openxmlformats.org/officeDocument/2006/relationships/image" Target="../media/image34.svg"/><Relationship Id="rId38" Type="http://schemas.openxmlformats.org/officeDocument/2006/relationships/image" Target="../media/image39.png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tags" Target="../tags/tag85.xml"/><Relationship Id="rId29" Type="http://schemas.openxmlformats.org/officeDocument/2006/relationships/tags" Target="../tags/tag94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tags" Target="../tags/tag89.xml"/><Relationship Id="rId32" Type="http://schemas.openxmlformats.org/officeDocument/2006/relationships/image" Target="../media/image33.png"/><Relationship Id="rId37" Type="http://schemas.openxmlformats.org/officeDocument/2006/relationships/image" Target="../media/image38.svg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tags" Target="../tags/tag88.xml"/><Relationship Id="rId28" Type="http://schemas.openxmlformats.org/officeDocument/2006/relationships/tags" Target="../tags/tag93.xml"/><Relationship Id="rId36" Type="http://schemas.openxmlformats.org/officeDocument/2006/relationships/image" Target="../media/image37.png"/><Relationship Id="rId10" Type="http://schemas.openxmlformats.org/officeDocument/2006/relationships/tags" Target="../tags/tag75.xml"/><Relationship Id="rId19" Type="http://schemas.openxmlformats.org/officeDocument/2006/relationships/tags" Target="../tags/tag84.xml"/><Relationship Id="rId31" Type="http://schemas.openxmlformats.org/officeDocument/2006/relationships/notesSlide" Target="../notesSlides/notesSlide16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tags" Target="../tags/tag87.xml"/><Relationship Id="rId27" Type="http://schemas.openxmlformats.org/officeDocument/2006/relationships/tags" Target="../tags/tag92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36.svg"/><Relationship Id="rId8" Type="http://schemas.openxmlformats.org/officeDocument/2006/relationships/tags" Target="../tags/tag73.xml"/><Relationship Id="rId3" Type="http://schemas.openxmlformats.org/officeDocument/2006/relationships/tags" Target="../tags/tag6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tags" Target="../tags/tag97.xml"/><Relationship Id="rId7" Type="http://schemas.openxmlformats.org/officeDocument/2006/relationships/notesSlide" Target="../notesSlides/notesSlide17.xml"/><Relationship Id="rId12" Type="http://schemas.openxmlformats.org/officeDocument/2006/relationships/image" Target="../media/image37.png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36.svg"/><Relationship Id="rId5" Type="http://schemas.openxmlformats.org/officeDocument/2006/relationships/tags" Target="../tags/tag99.xml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4" Type="http://schemas.openxmlformats.org/officeDocument/2006/relationships/tags" Target="../tags/tag98.xml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7.xml"/><Relationship Id="rId13" Type="http://schemas.openxmlformats.org/officeDocument/2006/relationships/tags" Target="../tags/tag112.xml"/><Relationship Id="rId18" Type="http://schemas.openxmlformats.org/officeDocument/2006/relationships/image" Target="../media/image35.png"/><Relationship Id="rId3" Type="http://schemas.openxmlformats.org/officeDocument/2006/relationships/tags" Target="../tags/tag102.xml"/><Relationship Id="rId21" Type="http://schemas.openxmlformats.org/officeDocument/2006/relationships/image" Target="../media/image38.svg"/><Relationship Id="rId7" Type="http://schemas.openxmlformats.org/officeDocument/2006/relationships/tags" Target="../tags/tag106.xml"/><Relationship Id="rId12" Type="http://schemas.openxmlformats.org/officeDocument/2006/relationships/tags" Target="../tags/tag111.xml"/><Relationship Id="rId17" Type="http://schemas.openxmlformats.org/officeDocument/2006/relationships/image" Target="../media/image34.svg"/><Relationship Id="rId2" Type="http://schemas.openxmlformats.org/officeDocument/2006/relationships/tags" Target="../tags/tag101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11" Type="http://schemas.openxmlformats.org/officeDocument/2006/relationships/tags" Target="../tags/tag110.xml"/><Relationship Id="rId5" Type="http://schemas.openxmlformats.org/officeDocument/2006/relationships/tags" Target="../tags/tag104.xml"/><Relationship Id="rId15" Type="http://schemas.openxmlformats.org/officeDocument/2006/relationships/notesSlide" Target="../notesSlides/notesSlide18.xml"/><Relationship Id="rId23" Type="http://schemas.openxmlformats.org/officeDocument/2006/relationships/image" Target="../media/image40.svg"/><Relationship Id="rId10" Type="http://schemas.openxmlformats.org/officeDocument/2006/relationships/tags" Target="../tags/tag109.xml"/><Relationship Id="rId19" Type="http://schemas.openxmlformats.org/officeDocument/2006/relationships/image" Target="../media/image36.svg"/><Relationship Id="rId4" Type="http://schemas.openxmlformats.org/officeDocument/2006/relationships/tags" Target="../tags/tag103.xml"/><Relationship Id="rId9" Type="http://schemas.openxmlformats.org/officeDocument/2006/relationships/tags" Target="../tags/tag108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comments" Target="../comments/comment1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3.png"/><Relationship Id="rId5" Type="http://schemas.openxmlformats.org/officeDocument/2006/relationships/image" Target="../media/image41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0.xml"/><Relationship Id="rId7" Type="http://schemas.openxmlformats.org/officeDocument/2006/relationships/image" Target="../media/image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1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jpeg"/><Relationship Id="rId3" Type="http://schemas.openxmlformats.org/officeDocument/2006/relationships/tags" Target="../tags/tag14.xml"/><Relationship Id="rId7" Type="http://schemas.openxmlformats.org/officeDocument/2006/relationships/notesSlide" Target="../notesSlides/notesSlide6.xml"/><Relationship Id="rId12" Type="http://schemas.openxmlformats.org/officeDocument/2006/relationships/image" Target="../media/image12.jpe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5" Type="http://schemas.openxmlformats.org/officeDocument/2006/relationships/tags" Target="../tags/tag16.xml"/><Relationship Id="rId10" Type="http://schemas.openxmlformats.org/officeDocument/2006/relationships/image" Target="../media/image10.png"/><Relationship Id="rId4" Type="http://schemas.openxmlformats.org/officeDocument/2006/relationships/tags" Target="../tags/tag15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16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1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4.png"/><Relationship Id="rId5" Type="http://schemas.openxmlformats.org/officeDocument/2006/relationships/tags" Target="../tags/tag21.xml"/><Relationship Id="rId15" Type="http://schemas.openxmlformats.org/officeDocument/2006/relationships/image" Target="../media/image13.jpeg"/><Relationship Id="rId10" Type="http://schemas.openxmlformats.org/officeDocument/2006/relationships/image" Target="../media/image10.png"/><Relationship Id="rId4" Type="http://schemas.openxmlformats.org/officeDocument/2006/relationships/tags" Target="../tags/tag20.xml"/><Relationship Id="rId9" Type="http://schemas.openxmlformats.org/officeDocument/2006/relationships/notesSlide" Target="../notesSlides/notesSlide7.xml"/><Relationship Id="rId1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6.xml"/><Relationship Id="rId7" Type="http://schemas.openxmlformats.org/officeDocument/2006/relationships/image" Target="../media/image17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13" Type="http://schemas.openxmlformats.org/officeDocument/2006/relationships/image" Target="../media/image21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9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20.png"/><Relationship Id="rId5" Type="http://schemas.openxmlformats.org/officeDocument/2006/relationships/tags" Target="../tags/tag32.xml"/><Relationship Id="rId10" Type="http://schemas.openxmlformats.org/officeDocument/2006/relationships/image" Target="../media/image19.png"/><Relationship Id="rId4" Type="http://schemas.openxmlformats.org/officeDocument/2006/relationships/tags" Target="../tags/tag31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文本框 1"/>
          <p:cNvSpPr txBox="1"/>
          <p:nvPr/>
        </p:nvSpPr>
        <p:spPr>
          <a:xfrm>
            <a:off x="890588" y="3456995"/>
            <a:ext cx="7362825" cy="85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方正小标宋简体" panose="03000509000000000000" charset="-122"/>
                <a:ea typeface="方正小标宋简体" panose="03000509000000000000" charset="-122"/>
                <a:sym typeface="微软雅黑" panose="020B0503020204020204" pitchFamily="34" charset="-122"/>
              </a:rPr>
              <a:t>环境检测与信息感知安徽省实验室</a:t>
            </a:r>
          </a:p>
        </p:txBody>
      </p:sp>
      <p:pic>
        <p:nvPicPr>
          <p:cNvPr id="160774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02230" y="944880"/>
            <a:ext cx="3940175" cy="12661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077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</a:rPr>
              <a:t>1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2719070"/>
            <a:ext cx="9154160" cy="1862455"/>
          </a:xfrm>
          <a:prstGeom prst="rect">
            <a:avLst/>
          </a:prstGeom>
          <a:solidFill>
            <a:srgbClr val="3943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38417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190500" y="3235960"/>
            <a:ext cx="8611235" cy="66883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实验四：最短路径算法及应用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940425" y="465264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highlight>
                  <a:srgbClr val="C0C0C0"/>
                </a:highlight>
              </a:rPr>
              <a:t>以图状结构为基础的算法实现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矩形 11"/>
          <p:cNvSpPr/>
          <p:nvPr/>
        </p:nvSpPr>
        <p:spPr>
          <a:xfrm>
            <a:off x="902578" y="207328"/>
            <a:ext cx="620903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2.1.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图的存储结构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 </a:t>
            </a:r>
            <a:r>
              <a:rPr lang="en-US" altLang="zh-CN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--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邻接矩阵与邻接表的对比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  <a:p>
            <a:pPr algn="l" eaLnBrk="1" hangingPunct="1">
              <a:buClrTx/>
              <a:buSzTx/>
              <a:buFontTx/>
            </a:pP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pic>
        <p:nvPicPr>
          <p:cNvPr id="3" name="图片 2" descr="749b34dc-db32-4a3a-b889-fe321ed7ebbb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95" y="1628775"/>
            <a:ext cx="1624965" cy="1534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39975" y="1628775"/>
            <a:ext cx="3684270" cy="1353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443980" y="1557020"/>
            <a:ext cx="2091055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88595" y="4436745"/>
            <a:ext cx="8754745" cy="187388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矩形 11"/>
          <p:cNvSpPr/>
          <p:nvPr/>
        </p:nvSpPr>
        <p:spPr>
          <a:xfrm>
            <a:off x="902578" y="207328"/>
            <a:ext cx="551688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2.2.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邻接多重表</a:t>
            </a:r>
            <a:r>
              <a:rPr lang="en-US" altLang="zh-CN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存储结构</a:t>
            </a:r>
            <a:r>
              <a:rPr lang="en-US" altLang="zh-CN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链表方式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  <a:p>
            <a:pPr algn="l" eaLnBrk="1" hangingPunct="1">
              <a:buClrTx/>
              <a:buSzTx/>
              <a:buFontTx/>
            </a:pP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80380" y="3789045"/>
            <a:ext cx="4686300" cy="11595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zh-CN" altLang="en-US" sz="1600"/>
          </a:p>
          <a:p>
            <a:r>
              <a:rPr lang="zh-CN" altLang="en-US" sz="1600"/>
              <a:t>//定义单个边</a:t>
            </a:r>
          </a:p>
          <a:p>
            <a:r>
              <a:rPr lang="zh-CN" altLang="en-US" sz="1600"/>
              <a:t>typedef struct ArcNode {</a:t>
            </a:r>
          </a:p>
          <a:p>
            <a:r>
              <a:rPr lang="zh-CN" altLang="en-US" sz="1600"/>
              <a:t>	int ivex; //头节点</a:t>
            </a:r>
          </a:p>
          <a:p>
            <a:r>
              <a:rPr lang="zh-CN" altLang="en-US" sz="1600"/>
              <a:t>	int jvex; //尾节点</a:t>
            </a:r>
          </a:p>
          <a:p>
            <a:r>
              <a:rPr lang="zh-CN" altLang="en-US" sz="1400">
                <a:sym typeface="+mn-ea"/>
              </a:rPr>
              <a:t>// 依附顶点ivex的下一条边</a:t>
            </a:r>
            <a:endParaRPr lang="zh-CN" altLang="en-US" sz="1400"/>
          </a:p>
          <a:p>
            <a:r>
              <a:rPr lang="zh-CN" altLang="en-US" sz="1600"/>
              <a:t>	struct ArcNode* ilink;</a:t>
            </a:r>
          </a:p>
          <a:p>
            <a:r>
              <a:rPr lang="zh-CN" altLang="en-US" sz="1600">
                <a:sym typeface="+mn-ea"/>
              </a:rPr>
              <a:t>// 依附顶点jvex的下一条边</a:t>
            </a:r>
            <a:endParaRPr lang="zh-CN" altLang="en-US" sz="1600"/>
          </a:p>
          <a:p>
            <a:r>
              <a:rPr lang="zh-CN" altLang="en-US" sz="1600"/>
              <a:t>	struct ArcNode* jlink;</a:t>
            </a:r>
          </a:p>
          <a:p>
            <a:r>
              <a:rPr lang="zh-CN" altLang="en-US" sz="1600"/>
              <a:t>}ArcNode;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64030" y="3213100"/>
            <a:ext cx="4572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ym typeface="+mn-ea"/>
              </a:rPr>
              <a:t>typedef struct VNode {</a:t>
            </a:r>
          </a:p>
          <a:p>
            <a:r>
              <a:rPr lang="zh-CN" altLang="en-US" sz="1600">
                <a:sym typeface="+mn-ea"/>
              </a:rPr>
              <a:t>	char c; //代表的字符</a:t>
            </a:r>
          </a:p>
          <a:p>
            <a:r>
              <a:rPr lang="zh-CN" altLang="en-US" sz="1600">
                <a:sym typeface="+mn-ea"/>
              </a:rPr>
              <a:t>	ArcNode* first;</a:t>
            </a:r>
            <a:r>
              <a:rPr lang="en-US" altLang="zh-CN" sz="1600">
                <a:sym typeface="+mn-ea"/>
              </a:rPr>
              <a:t> //</a:t>
            </a:r>
            <a:r>
              <a:rPr lang="zh-CN" altLang="en-US" sz="1600">
                <a:sym typeface="+mn-ea"/>
              </a:rPr>
              <a:t>指向第一条边</a:t>
            </a:r>
          </a:p>
          <a:p>
            <a:r>
              <a:rPr lang="zh-CN" altLang="en-US" sz="1600">
                <a:sym typeface="+mn-ea"/>
              </a:rPr>
              <a:t>}VNode, AMTList[MAXNUM];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2095" y="4580890"/>
            <a:ext cx="62033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>
                <a:sym typeface="+mn-ea"/>
              </a:rPr>
              <a:t>//</a:t>
            </a:r>
            <a:r>
              <a:rPr lang="zh-CN" altLang="en-US" sz="1600">
                <a:sym typeface="+mn-ea"/>
              </a:rPr>
              <a:t>定义整个图结构</a:t>
            </a:r>
          </a:p>
          <a:p>
            <a:r>
              <a:rPr lang="zh-CN" altLang="en-US" sz="1600">
                <a:sym typeface="+mn-ea"/>
              </a:rPr>
              <a:t>typedef struct AMTGraph {</a:t>
            </a:r>
          </a:p>
          <a:p>
            <a:r>
              <a:rPr lang="zh-CN" altLang="en-US" sz="1600">
                <a:sym typeface="+mn-ea"/>
              </a:rPr>
              <a:t>	AMTList vertices;	 //顶点结构体数组</a:t>
            </a:r>
          </a:p>
          <a:p>
            <a:r>
              <a:rPr lang="zh-CN" altLang="en-US" sz="1600">
                <a:sym typeface="+mn-ea"/>
              </a:rPr>
              <a:t>	int vexnum;           // 顶点数</a:t>
            </a:r>
          </a:p>
          <a:p>
            <a:r>
              <a:rPr lang="zh-CN" altLang="en-US" sz="1600">
                <a:sym typeface="+mn-ea"/>
              </a:rPr>
              <a:t>	int arcnum;           // 边数</a:t>
            </a:r>
          </a:p>
          <a:p>
            <a:r>
              <a:rPr lang="zh-CN" altLang="en-US" sz="1600">
                <a:sym typeface="+mn-ea"/>
              </a:rPr>
              <a:t>}AMTGraph;</a:t>
            </a:r>
          </a:p>
        </p:txBody>
      </p:sp>
      <p:sp>
        <p:nvSpPr>
          <p:cNvPr id="12" name="上箭头 11"/>
          <p:cNvSpPr/>
          <p:nvPr/>
        </p:nvSpPr>
        <p:spPr>
          <a:xfrm>
            <a:off x="6732270" y="2731770"/>
            <a:ext cx="834390" cy="12007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>
            <p:custDataLst>
              <p:tags r:id="rId1"/>
            </p:custDataLst>
          </p:nvPr>
        </p:nvSpPr>
        <p:spPr>
          <a:xfrm>
            <a:off x="2556510" y="2565400"/>
            <a:ext cx="485775" cy="645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 descr="d5fbe1c3-9f39-4c40-8db9-7c01adab3aad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2095" y="1628775"/>
            <a:ext cx="1397000" cy="1319530"/>
          </a:xfrm>
          <a:prstGeom prst="rect">
            <a:avLst/>
          </a:prstGeom>
        </p:spPr>
      </p:pic>
      <p:pic>
        <p:nvPicPr>
          <p:cNvPr id="3" name="图片 2" descr="cbec637f-7adf-44ff-875f-bf9f75ff86f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691640" y="1196975"/>
            <a:ext cx="6742430" cy="1313815"/>
          </a:xfrm>
          <a:prstGeom prst="rect">
            <a:avLst/>
          </a:prstGeom>
        </p:spPr>
      </p:pic>
      <p:sp>
        <p:nvSpPr>
          <p:cNvPr id="5" name="上箭头 4"/>
          <p:cNvSpPr/>
          <p:nvPr>
            <p:custDataLst>
              <p:tags r:id="rId4"/>
            </p:custDataLst>
          </p:nvPr>
        </p:nvSpPr>
        <p:spPr>
          <a:xfrm>
            <a:off x="683895" y="3141345"/>
            <a:ext cx="485775" cy="9791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矩形 11"/>
          <p:cNvSpPr/>
          <p:nvPr/>
        </p:nvSpPr>
        <p:spPr>
          <a:xfrm>
            <a:off x="902578" y="207328"/>
            <a:ext cx="622554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2.2.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图的存储结构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 </a:t>
            </a:r>
            <a:r>
              <a:rPr lang="en-US" altLang="zh-CN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-- 2.2</a:t>
            </a:r>
            <a:r>
              <a:rPr lang="zh-CN" altLang="en-US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邻接多重表</a:t>
            </a:r>
            <a:r>
              <a:rPr lang="en-US" altLang="zh-CN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—</a:t>
            </a:r>
            <a:r>
              <a:rPr lang="zh-CN" altLang="en-US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无向图</a:t>
            </a:r>
          </a:p>
          <a:p>
            <a:pPr algn="l" eaLnBrk="1" hangingPunct="1">
              <a:buClrTx/>
              <a:buSzTx/>
              <a:buFontTx/>
            </a:pPr>
            <a:endParaRPr lang="zh-CN" altLang="en-US" sz="2200" b="1" dirty="0">
              <a:solidFill>
                <a:srgbClr val="FF0000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</p:txBody>
      </p:sp>
      <p:pic>
        <p:nvPicPr>
          <p:cNvPr id="3" name="图片 2" descr="cbec637f-7adf-44ff-875f-bf9f75ff86f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908685"/>
            <a:ext cx="8813165" cy="1926590"/>
          </a:xfrm>
          <a:prstGeom prst="rect">
            <a:avLst/>
          </a:prstGeom>
        </p:spPr>
      </p:pic>
      <p:pic>
        <p:nvPicPr>
          <p:cNvPr id="5" name="图片 4" descr="baf281a2-f8e6-42c3-a695-a21000fff0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95" y="3933190"/>
            <a:ext cx="2390775" cy="2257425"/>
          </a:xfrm>
          <a:prstGeom prst="rect">
            <a:avLst/>
          </a:prstGeom>
        </p:spPr>
      </p:pic>
      <p:pic>
        <p:nvPicPr>
          <p:cNvPr id="6" name="图片 5" descr="fc1a4ceb-81fb-4b81-af86-33c9181eed5c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420" y="3573145"/>
            <a:ext cx="5886450" cy="24447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矩形 11"/>
          <p:cNvSpPr/>
          <p:nvPr/>
        </p:nvSpPr>
        <p:spPr>
          <a:xfrm>
            <a:off x="902578" y="207328"/>
            <a:ext cx="523621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2.2.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--</a:t>
            </a:r>
            <a:r>
              <a:rPr lang="zh-CN" altLang="en-US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十字链表</a:t>
            </a:r>
            <a:r>
              <a:rPr lang="en-US" altLang="zh-CN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存储结构</a:t>
            </a:r>
            <a:r>
              <a:rPr lang="en-US" altLang="zh-CN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200" b="1" dirty="0">
                <a:solidFill>
                  <a:srgbClr val="FF0000"/>
                </a:solidFill>
                <a:sym typeface="微软雅黑" panose="020B0503020204020204" pitchFamily="34" charset="-122"/>
              </a:rPr>
              <a:t>链表方式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  <a:p>
            <a:pPr algn="l" eaLnBrk="1" hangingPunct="1">
              <a:buClrTx/>
              <a:buSzTx/>
              <a:buFontTx/>
            </a:pP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80380" y="3789045"/>
            <a:ext cx="4686300" cy="24257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zh-CN" altLang="en-US" sz="1600"/>
          </a:p>
          <a:p>
            <a:r>
              <a:rPr lang="zh-CN" altLang="en-US" sz="1600"/>
              <a:t>typedef struct ArcNode {</a:t>
            </a:r>
          </a:p>
          <a:p>
            <a:r>
              <a:rPr lang="zh-CN" altLang="en-US" sz="1600"/>
              <a:t>	int head; //头节点</a:t>
            </a:r>
          </a:p>
          <a:p>
            <a:r>
              <a:rPr lang="zh-CN" altLang="en-US" sz="1600"/>
              <a:t>	int tail; //尾节点</a:t>
            </a:r>
          </a:p>
          <a:p>
            <a:r>
              <a:rPr lang="zh-CN" altLang="en-US" sz="1600">
                <a:sym typeface="+mn-ea"/>
              </a:rPr>
              <a:t>// 入度指针</a:t>
            </a:r>
            <a:endParaRPr lang="zh-CN" altLang="en-US" sz="1600"/>
          </a:p>
          <a:p>
            <a:r>
              <a:rPr lang="zh-CN" altLang="en-US" sz="1600"/>
              <a:t>	struct ArcNode* innext;</a:t>
            </a:r>
          </a:p>
          <a:p>
            <a:r>
              <a:rPr lang="zh-CN" altLang="en-US" sz="1600">
                <a:sym typeface="+mn-ea"/>
              </a:rPr>
              <a:t>// 出度指针</a:t>
            </a:r>
            <a:endParaRPr lang="zh-CN" altLang="en-US" sz="1600"/>
          </a:p>
          <a:p>
            <a:r>
              <a:rPr lang="zh-CN" altLang="en-US" sz="1600"/>
              <a:t>	struct ArcNode* outnext;</a:t>
            </a:r>
          </a:p>
          <a:p>
            <a:r>
              <a:rPr lang="zh-CN" altLang="en-US" sz="1600"/>
              <a:t>}ArcNode;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64030" y="3213100"/>
            <a:ext cx="4572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ym typeface="+mn-ea"/>
              </a:rPr>
              <a:t>typedef struct VNode {</a:t>
            </a:r>
          </a:p>
          <a:p>
            <a:r>
              <a:rPr lang="zh-CN" altLang="en-US" sz="1600">
                <a:sym typeface="+mn-ea"/>
              </a:rPr>
              <a:t>	char c; //代表的字符</a:t>
            </a:r>
          </a:p>
          <a:p>
            <a:r>
              <a:rPr lang="zh-CN" altLang="en-US" sz="1600">
                <a:sym typeface="+mn-ea"/>
              </a:rPr>
              <a:t>	ArcNode* firstin; //出度指针</a:t>
            </a:r>
          </a:p>
          <a:p>
            <a:r>
              <a:rPr lang="zh-CN" altLang="en-US" sz="1600">
                <a:sym typeface="+mn-ea"/>
              </a:rPr>
              <a:t>	ArcNode* firstout;//入度指针</a:t>
            </a:r>
          </a:p>
          <a:p>
            <a:r>
              <a:rPr lang="zh-CN" altLang="en-US" sz="1600">
                <a:sym typeface="+mn-ea"/>
              </a:rPr>
              <a:t>}VNode, OrList[MAXNUM];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2095" y="4580890"/>
            <a:ext cx="62033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>
                <a:sym typeface="+mn-ea"/>
              </a:rPr>
              <a:t>//</a:t>
            </a:r>
            <a:r>
              <a:rPr lang="zh-CN" altLang="en-US" sz="1600">
                <a:sym typeface="+mn-ea"/>
              </a:rPr>
              <a:t>定义整个图结构</a:t>
            </a:r>
          </a:p>
          <a:p>
            <a:r>
              <a:rPr lang="zh-CN" altLang="en-US" sz="1600">
                <a:sym typeface="+mn-ea"/>
              </a:rPr>
              <a:t>typedef struct OLGraph {</a:t>
            </a:r>
          </a:p>
          <a:p>
            <a:r>
              <a:rPr lang="zh-CN" altLang="en-US" sz="1600">
                <a:sym typeface="+mn-ea"/>
              </a:rPr>
              <a:t>	OrList vertices;	 //顶点结构体数组</a:t>
            </a:r>
          </a:p>
          <a:p>
            <a:r>
              <a:rPr lang="zh-CN" altLang="en-US" sz="1600">
                <a:sym typeface="+mn-ea"/>
              </a:rPr>
              <a:t>	int vexnum;           // 顶点数</a:t>
            </a:r>
          </a:p>
          <a:p>
            <a:r>
              <a:rPr lang="zh-CN" altLang="en-US" sz="1600">
                <a:sym typeface="+mn-ea"/>
              </a:rPr>
              <a:t>	int arcnum;           // 弧数</a:t>
            </a:r>
          </a:p>
          <a:p>
            <a:r>
              <a:rPr lang="zh-CN" altLang="en-US" sz="1600">
                <a:sym typeface="+mn-ea"/>
              </a:rPr>
              <a:t>}OLGraph;</a:t>
            </a:r>
          </a:p>
        </p:txBody>
      </p:sp>
      <p:sp>
        <p:nvSpPr>
          <p:cNvPr id="12" name="上箭头 11"/>
          <p:cNvSpPr/>
          <p:nvPr/>
        </p:nvSpPr>
        <p:spPr>
          <a:xfrm>
            <a:off x="6732270" y="2731770"/>
            <a:ext cx="834390" cy="12007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>
            <p:custDataLst>
              <p:tags r:id="rId1"/>
            </p:custDataLst>
          </p:nvPr>
        </p:nvSpPr>
        <p:spPr>
          <a:xfrm>
            <a:off x="2556510" y="2565400"/>
            <a:ext cx="485775" cy="6451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上箭头 4"/>
          <p:cNvSpPr/>
          <p:nvPr>
            <p:custDataLst>
              <p:tags r:id="rId2"/>
            </p:custDataLst>
          </p:nvPr>
        </p:nvSpPr>
        <p:spPr>
          <a:xfrm>
            <a:off x="683895" y="3141345"/>
            <a:ext cx="485775" cy="9791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f51441c-256b-4613-b823-a1c7e05c0f0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23850" y="1269365"/>
            <a:ext cx="1703705" cy="1609090"/>
          </a:xfrm>
          <a:prstGeom prst="rect">
            <a:avLst/>
          </a:prstGeom>
        </p:spPr>
      </p:pic>
      <p:pic>
        <p:nvPicPr>
          <p:cNvPr id="9" name="图片 8" descr="21521f09-6459-4485-bae0-00024d97c60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24075" y="1437640"/>
            <a:ext cx="3252470" cy="801370"/>
          </a:xfrm>
          <a:prstGeom prst="rect">
            <a:avLst/>
          </a:prstGeom>
        </p:spPr>
      </p:pic>
      <p:pic>
        <p:nvPicPr>
          <p:cNvPr id="10" name="图片 9" descr="5eaa1d78-7aa8-4e9e-8300-f3c54f2ed88b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401945" y="1269365"/>
            <a:ext cx="3495040" cy="135572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38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`E</a:t>
            </a:r>
          </a:p>
        </p:txBody>
      </p:sp>
      <p:sp>
        <p:nvSpPr>
          <p:cNvPr id="2" name="矩形 11"/>
          <p:cNvSpPr/>
          <p:nvPr/>
        </p:nvSpPr>
        <p:spPr>
          <a:xfrm>
            <a:off x="902578" y="207328"/>
            <a:ext cx="59448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2.2.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图的存储结构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 </a:t>
            </a:r>
            <a:r>
              <a:rPr lang="en-US" altLang="zh-CN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-- 2.2</a:t>
            </a:r>
            <a:r>
              <a:rPr lang="zh-CN" altLang="en-US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十字链表</a:t>
            </a:r>
            <a:r>
              <a:rPr lang="en-US" altLang="zh-CN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—</a:t>
            </a:r>
            <a:r>
              <a:rPr lang="zh-CN" altLang="en-US" sz="2200" b="1" dirty="0">
                <a:solidFill>
                  <a:srgbClr val="FF0000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有向图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11730" y="908685"/>
            <a:ext cx="5937250" cy="4106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zh-CN" altLang="en-US" sz="800"/>
          </a:p>
        </p:txBody>
      </p:sp>
      <p:pic>
        <p:nvPicPr>
          <p:cNvPr id="3" name="图片 2" descr="21521f09-6459-4485-bae0-00024d97c6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975"/>
            <a:ext cx="4441825" cy="1094740"/>
          </a:xfrm>
          <a:prstGeom prst="rect">
            <a:avLst/>
          </a:prstGeom>
        </p:spPr>
      </p:pic>
      <p:pic>
        <p:nvPicPr>
          <p:cNvPr id="5" name="图片 4" descr="5eaa1d78-7aa8-4e9e-8300-f3c54f2ed88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605" y="1008380"/>
            <a:ext cx="3977005" cy="1543050"/>
          </a:xfrm>
          <a:prstGeom prst="rect">
            <a:avLst/>
          </a:prstGeom>
        </p:spPr>
      </p:pic>
      <p:pic>
        <p:nvPicPr>
          <p:cNvPr id="6" name="图片 5" descr="df51441c-256b-4613-b823-a1c7e05c0f0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95" y="3429000"/>
            <a:ext cx="2390775" cy="2257425"/>
          </a:xfrm>
          <a:prstGeom prst="rect">
            <a:avLst/>
          </a:prstGeom>
        </p:spPr>
      </p:pic>
      <p:pic>
        <p:nvPicPr>
          <p:cNvPr id="7" name="图片 6" descr="9e9e4c2a-32f4-4dd0-9c56-070389941e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3575" y="3429000"/>
            <a:ext cx="5482590" cy="273812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48995" y="189230"/>
            <a:ext cx="680656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3.1.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最短路径算法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-- 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Dijkstra（迪杰斯特拉）算法</a:t>
            </a:r>
          </a:p>
          <a:p>
            <a:pPr algn="l" eaLnBrk="1" hangingPunct="1">
              <a:buClrTx/>
              <a:buSzTx/>
              <a:buFontTx/>
            </a:pPr>
            <a:endParaRPr lang="en-US" altLang="zh-CN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705" y="1029335"/>
            <a:ext cx="84404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olidFill>
                  <a:schemeClr val="tx1"/>
                </a:solidFill>
              </a:rPr>
              <a:t>Dijkstra算法是一种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单源最短路径算法</a:t>
            </a:r>
            <a:r>
              <a:rPr lang="zh-CN" altLang="en-US" sz="1400">
                <a:solidFill>
                  <a:schemeClr val="tx1"/>
                </a:solidFill>
              </a:rPr>
              <a:t>，用于计算从一个源点到其他所有点的最短路径。</a:t>
            </a:r>
          </a:p>
        </p:txBody>
      </p:sp>
      <p:sp>
        <p:nvSpPr>
          <p:cNvPr id="28" name="Text Box 58"/>
          <p:cNvSpPr/>
          <p:nvPr>
            <p:custDataLst>
              <p:tags r:id="rId1"/>
            </p:custDataLst>
          </p:nvPr>
        </p:nvSpPr>
        <p:spPr>
          <a:xfrm>
            <a:off x="315595" y="1564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pic>
        <p:nvPicPr>
          <p:cNvPr id="32" name="图片 31" descr="31393935333132353b31393939353539343b5e8f53f7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88085" y="1654810"/>
            <a:ext cx="428625" cy="428625"/>
          </a:xfrm>
          <a:prstGeom prst="rect">
            <a:avLst/>
          </a:prstGeom>
        </p:spPr>
      </p:pic>
      <p:pic>
        <p:nvPicPr>
          <p:cNvPr id="33" name="图片 32" descr="31393935333132353b31393939353539353b5e8f53f7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70560" y="2421255"/>
            <a:ext cx="464185" cy="464185"/>
          </a:xfrm>
          <a:prstGeom prst="rect">
            <a:avLst/>
          </a:prstGeom>
        </p:spPr>
      </p:pic>
      <p:pic>
        <p:nvPicPr>
          <p:cNvPr id="34" name="图片 33" descr="31393935333132353b31393939353539363b5e8f53f7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547495" y="2421255"/>
            <a:ext cx="431800" cy="431800"/>
          </a:xfrm>
          <a:prstGeom prst="rect">
            <a:avLst/>
          </a:prstGeom>
        </p:spPr>
      </p:pic>
      <p:pic>
        <p:nvPicPr>
          <p:cNvPr id="35" name="图片 34" descr="31393935333132353b31393939353539373b5e8f53f73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59840" y="3190875"/>
            <a:ext cx="440690" cy="440690"/>
          </a:xfrm>
          <a:prstGeom prst="rect">
            <a:avLst/>
          </a:prstGeom>
        </p:spPr>
      </p:pic>
      <p:cxnSp>
        <p:nvCxnSpPr>
          <p:cNvPr id="36" name="直接箭头连接符 35"/>
          <p:cNvCxnSpPr>
            <a:endCxn id="33" idx="0"/>
          </p:cNvCxnSpPr>
          <p:nvPr>
            <p:custDataLst>
              <p:tags r:id="rId6"/>
            </p:custDataLst>
          </p:nvPr>
        </p:nvCxnSpPr>
        <p:spPr>
          <a:xfrm flipH="1">
            <a:off x="902970" y="1989455"/>
            <a:ext cx="35687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>
            <p:custDataLst>
              <p:tags r:id="rId7"/>
            </p:custDataLst>
          </p:nvPr>
        </p:nvSpPr>
        <p:spPr>
          <a:xfrm>
            <a:off x="755650" y="1917065"/>
            <a:ext cx="2946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5</a:t>
            </a:r>
          </a:p>
        </p:txBody>
      </p:sp>
      <p:cxnSp>
        <p:nvCxnSpPr>
          <p:cNvPr id="38" name="直接箭头连接符 37"/>
          <p:cNvCxnSpPr/>
          <p:nvPr>
            <p:custDataLst>
              <p:tags r:id="rId8"/>
            </p:custDataLst>
          </p:nvPr>
        </p:nvCxnSpPr>
        <p:spPr>
          <a:xfrm>
            <a:off x="1547495" y="1989455"/>
            <a:ext cx="21971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9"/>
            </p:custDataLst>
          </p:nvPr>
        </p:nvCxnSpPr>
        <p:spPr>
          <a:xfrm flipH="1">
            <a:off x="1619885" y="2853055"/>
            <a:ext cx="14414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>
            <p:custDataLst>
              <p:tags r:id="rId10"/>
            </p:custDataLst>
          </p:nvPr>
        </p:nvCxnSpPr>
        <p:spPr>
          <a:xfrm>
            <a:off x="1050290" y="2853055"/>
            <a:ext cx="28130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2" idx="2"/>
          </p:cNvCxnSpPr>
          <p:nvPr>
            <p:custDataLst>
              <p:tags r:id="rId11"/>
            </p:custDataLst>
          </p:nvPr>
        </p:nvCxnSpPr>
        <p:spPr>
          <a:xfrm flipV="1">
            <a:off x="1050290" y="2083435"/>
            <a:ext cx="352425" cy="391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>
            <p:custDataLst>
              <p:tags r:id="rId12"/>
            </p:custDataLst>
          </p:nvPr>
        </p:nvCxnSpPr>
        <p:spPr>
          <a:xfrm flipV="1">
            <a:off x="1458595" y="2781300"/>
            <a:ext cx="161290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>
            <p:custDataLst>
              <p:tags r:id="rId13"/>
            </p:custDataLst>
          </p:nvPr>
        </p:nvSpPr>
        <p:spPr>
          <a:xfrm>
            <a:off x="1619885" y="1917065"/>
            <a:ext cx="53276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3</a:t>
            </a:r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902970" y="29254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2</a:t>
            </a:r>
          </a:p>
        </p:txBody>
      </p:sp>
      <p:sp>
        <p:nvSpPr>
          <p:cNvPr id="45" name="文本框 44"/>
          <p:cNvSpPr txBox="1"/>
          <p:nvPr>
            <p:custDataLst>
              <p:tags r:id="rId15"/>
            </p:custDataLst>
          </p:nvPr>
        </p:nvSpPr>
        <p:spPr>
          <a:xfrm>
            <a:off x="1115695" y="227711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2</a:t>
            </a:r>
          </a:p>
        </p:txBody>
      </p:sp>
      <p:sp>
        <p:nvSpPr>
          <p:cNvPr id="46" name="文本框 45"/>
          <p:cNvSpPr txBox="1"/>
          <p:nvPr>
            <p:custDataLst>
              <p:tags r:id="rId16"/>
            </p:custDataLst>
          </p:nvPr>
        </p:nvSpPr>
        <p:spPr>
          <a:xfrm>
            <a:off x="1331595" y="278130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4</a:t>
            </a:r>
          </a:p>
        </p:txBody>
      </p:sp>
      <p:sp>
        <p:nvSpPr>
          <p:cNvPr id="47" name="文本框 46"/>
          <p:cNvSpPr txBox="1"/>
          <p:nvPr>
            <p:custDataLst>
              <p:tags r:id="rId17"/>
            </p:custDataLst>
          </p:nvPr>
        </p:nvSpPr>
        <p:spPr>
          <a:xfrm>
            <a:off x="1691640" y="2925445"/>
            <a:ext cx="15728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1</a:t>
            </a:r>
          </a:p>
        </p:txBody>
      </p:sp>
      <p:sp>
        <p:nvSpPr>
          <p:cNvPr id="57" name="文本框 56"/>
          <p:cNvSpPr txBox="1"/>
          <p:nvPr>
            <p:custDataLst>
              <p:tags r:id="rId18"/>
            </p:custDataLst>
          </p:nvPr>
        </p:nvSpPr>
        <p:spPr>
          <a:xfrm>
            <a:off x="3132455" y="1451610"/>
            <a:ext cx="536575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初始化</a:t>
            </a:r>
          </a:p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visit数组全为0，dist数组全为INF，path数组全为-1</a:t>
            </a:r>
          </a:p>
        </p:txBody>
      </p:sp>
      <p:sp>
        <p:nvSpPr>
          <p:cNvPr id="2" name="文本框 1"/>
          <p:cNvSpPr txBox="1"/>
          <p:nvPr>
            <p:custDataLst>
              <p:tags r:id="rId19"/>
            </p:custDataLst>
          </p:nvPr>
        </p:nvSpPr>
        <p:spPr>
          <a:xfrm>
            <a:off x="3193415" y="2281555"/>
            <a:ext cx="5416550" cy="1862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600"/>
              <a:t>第1步：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600">
                <a:sym typeface="+mn-ea"/>
              </a:rPr>
              <a:t>1）出发点是第一个已确定最短路径的顶点vi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600">
                <a:sym typeface="+mn-ea"/>
              </a:rPr>
              <a:t>2）设置visit[i] = 1，代表已访问</a:t>
            </a:r>
            <a:endParaRPr lang="zh-CN" altLang="en-US" sz="1600"/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600">
                <a:sym typeface="+mn-ea"/>
              </a:rPr>
              <a:t>3）更新与出发点有路径的顶点所对应的最短路径和前驱顶点。</a:t>
            </a:r>
            <a:endParaRPr lang="zh-CN" altLang="en-US" sz="1600"/>
          </a:p>
          <a:p>
            <a:endParaRPr lang="zh-CN" altLang="en-US" sz="1200"/>
          </a:p>
          <a:p>
            <a:endParaRPr lang="zh-CN" altLang="en-US" sz="1200">
              <a:sym typeface="+mn-ea"/>
            </a:endParaRPr>
          </a:p>
        </p:txBody>
      </p:sp>
      <p:sp>
        <p:nvSpPr>
          <p:cNvPr id="56" name="文本框 55"/>
          <p:cNvSpPr txBox="1"/>
          <p:nvPr>
            <p:custDataLst>
              <p:tags r:id="rId20"/>
            </p:custDataLst>
          </p:nvPr>
        </p:nvSpPr>
        <p:spPr>
          <a:xfrm>
            <a:off x="3204210" y="4293235"/>
            <a:ext cx="5549900" cy="1092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第</a:t>
            </a:r>
            <a:r>
              <a:rPr lang="en-US" altLang="zh-CN" sz="1600">
                <a:sym typeface="+mn-ea"/>
              </a:rPr>
              <a:t>2</a:t>
            </a:r>
            <a:r>
              <a:rPr lang="zh-CN" altLang="en-US" sz="1600">
                <a:sym typeface="+mn-ea"/>
              </a:rPr>
              <a:t>步</a:t>
            </a:r>
            <a:r>
              <a:rPr lang="en-US" altLang="zh-CN" sz="1600">
                <a:sym typeface="+mn-ea"/>
              </a:rPr>
              <a:t>-</a:t>
            </a:r>
            <a:r>
              <a:rPr lang="zh-CN" altLang="en-US" sz="1600">
                <a:sym typeface="+mn-ea"/>
              </a:rPr>
              <a:t>第</a:t>
            </a:r>
            <a:r>
              <a:rPr lang="en-US" altLang="zh-CN" sz="1600">
                <a:sym typeface="+mn-ea"/>
              </a:rPr>
              <a:t>n</a:t>
            </a:r>
            <a:r>
              <a:rPr lang="zh-CN" altLang="en-US" sz="1600">
                <a:sym typeface="+mn-ea"/>
              </a:rPr>
              <a:t>步开始循环：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1）从</a:t>
            </a:r>
            <a:r>
              <a:rPr lang="en-US" altLang="zh-CN" sz="1600">
                <a:sym typeface="+mn-ea"/>
              </a:rPr>
              <a:t>dist</a:t>
            </a:r>
            <a:r>
              <a:rPr lang="zh-CN" altLang="en-US" sz="1600">
                <a:sym typeface="+mn-ea"/>
              </a:rPr>
              <a:t>数组中选取距离最短的并且在</a:t>
            </a:r>
            <a:r>
              <a:rPr lang="en-US" altLang="zh-CN" sz="1600">
                <a:sym typeface="+mn-ea"/>
              </a:rPr>
              <a:t>visit</a:t>
            </a:r>
            <a:r>
              <a:rPr lang="zh-CN" altLang="en-US" sz="1600">
                <a:sym typeface="+mn-ea"/>
              </a:rPr>
              <a:t>数组中数值为</a:t>
            </a:r>
            <a:r>
              <a:rPr lang="en-US" altLang="zh-CN" sz="1600">
                <a:sym typeface="+mn-ea"/>
              </a:rPr>
              <a:t>0</a:t>
            </a:r>
            <a:r>
              <a:rPr lang="zh-CN" altLang="en-US" sz="1600">
                <a:sym typeface="+mn-ea"/>
              </a:rPr>
              <a:t>（未被访问过）的一个顶点作为中间节点</a:t>
            </a:r>
            <a:r>
              <a:rPr lang="en-US" altLang="zh-CN" sz="1600">
                <a:sym typeface="+mn-ea"/>
              </a:rPr>
              <a:t>v</a:t>
            </a:r>
            <a:r>
              <a:rPr lang="en-US" altLang="zh-CN" sz="1600" baseline="-25000">
                <a:sym typeface="+mn-ea"/>
              </a:rPr>
              <a:t>j</a:t>
            </a:r>
            <a:r>
              <a:rPr lang="zh-CN" altLang="en-US" sz="1600">
                <a:sym typeface="+mn-ea"/>
              </a:rPr>
              <a:t>。设置</a:t>
            </a:r>
            <a:r>
              <a:rPr lang="en-US" altLang="zh-CN" sz="1600">
                <a:sym typeface="+mn-ea"/>
              </a:rPr>
              <a:t>visit[j] = 1</a:t>
            </a:r>
            <a:r>
              <a:rPr lang="zh-CN" altLang="en-US" sz="1600">
                <a:sym typeface="+mn-ea"/>
              </a:rPr>
              <a:t>。判断：通过中间节点</a:t>
            </a:r>
            <a:r>
              <a:rPr lang="en-US" altLang="zh-CN" sz="1600">
                <a:sym typeface="+mn-ea"/>
              </a:rPr>
              <a:t>v</a:t>
            </a:r>
            <a:r>
              <a:rPr lang="en-US" altLang="zh-CN" sz="1600" baseline="-25000">
                <a:sym typeface="+mn-ea"/>
              </a:rPr>
              <a:t>j</a:t>
            </a:r>
            <a:r>
              <a:rPr lang="zh-CN" altLang="en-US" sz="1600">
                <a:sym typeface="+mn-ea"/>
              </a:rPr>
              <a:t>能否实现到未访问的顶点距离更短。</a:t>
            </a:r>
            <a:endParaRPr lang="zh-CN" altLang="en-US" sz="1600"/>
          </a:p>
          <a:p>
            <a:pPr>
              <a:lnSpc>
                <a:spcPct val="150000"/>
              </a:lnSpc>
            </a:pPr>
            <a:r>
              <a:rPr lang="zh-CN" altLang="en-US" sz="1600">
                <a:sym typeface="+mn-ea"/>
              </a:rPr>
              <a:t>2）若更短，则更新</a:t>
            </a:r>
            <a:r>
              <a:rPr lang="en-US" altLang="zh-CN" sz="1600">
                <a:sym typeface="+mn-ea"/>
              </a:rPr>
              <a:t>dist</a:t>
            </a:r>
            <a:r>
              <a:rPr lang="zh-CN" altLang="en-US" sz="1600">
                <a:sym typeface="+mn-ea"/>
              </a:rPr>
              <a:t>数组和</a:t>
            </a:r>
            <a:r>
              <a:rPr lang="en-US" altLang="zh-CN" sz="1600">
                <a:sym typeface="+mn-ea"/>
              </a:rPr>
              <a:t>path</a:t>
            </a:r>
            <a:r>
              <a:rPr lang="zh-CN" altLang="en-US" sz="1600">
                <a:sym typeface="+mn-ea"/>
              </a:rPr>
              <a:t>数组。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83895" y="260985"/>
            <a:ext cx="702056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3.1.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最短路径算法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-- 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Dijkstra（迪杰斯特拉）算法</a:t>
            </a:r>
          </a:p>
          <a:p>
            <a:pPr algn="l" eaLnBrk="1" hangingPunct="1">
              <a:buClrTx/>
              <a:buSzTx/>
              <a:buFontTx/>
            </a:pPr>
            <a:endParaRPr lang="en-US" altLang="zh-CN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</p:txBody>
      </p:sp>
      <p:sp>
        <p:nvSpPr>
          <p:cNvPr id="28" name="Text Box 58"/>
          <p:cNvSpPr/>
          <p:nvPr>
            <p:custDataLst>
              <p:tags r:id="rId1"/>
            </p:custDataLst>
          </p:nvPr>
        </p:nvSpPr>
        <p:spPr>
          <a:xfrm>
            <a:off x="315595" y="1564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pic>
        <p:nvPicPr>
          <p:cNvPr id="32" name="图片 31" descr="31393935333132353b31393939353539343b5e8f53f7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88085" y="1654810"/>
            <a:ext cx="428625" cy="428625"/>
          </a:xfrm>
          <a:prstGeom prst="rect">
            <a:avLst/>
          </a:prstGeom>
        </p:spPr>
      </p:pic>
      <p:pic>
        <p:nvPicPr>
          <p:cNvPr id="33" name="图片 32" descr="31393935333132353b31393939353539353b5e8f53f7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0560" y="2421255"/>
            <a:ext cx="464185" cy="464185"/>
          </a:xfrm>
          <a:prstGeom prst="rect">
            <a:avLst/>
          </a:prstGeom>
        </p:spPr>
      </p:pic>
      <p:pic>
        <p:nvPicPr>
          <p:cNvPr id="34" name="图片 33" descr="31393935333132353b31393939353539363b5e8f53f73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547495" y="2421255"/>
            <a:ext cx="431800" cy="431800"/>
          </a:xfrm>
          <a:prstGeom prst="rect">
            <a:avLst/>
          </a:prstGeom>
        </p:spPr>
      </p:pic>
      <p:pic>
        <p:nvPicPr>
          <p:cNvPr id="35" name="图片 34" descr="31393935333132353b31393939353539373b5e8f53f73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259840" y="3190875"/>
            <a:ext cx="440690" cy="440690"/>
          </a:xfrm>
          <a:prstGeom prst="rect">
            <a:avLst/>
          </a:prstGeom>
        </p:spPr>
      </p:pic>
      <p:cxnSp>
        <p:nvCxnSpPr>
          <p:cNvPr id="36" name="直接箭头连接符 35"/>
          <p:cNvCxnSpPr>
            <a:endCxn id="33" idx="0"/>
          </p:cNvCxnSpPr>
          <p:nvPr>
            <p:custDataLst>
              <p:tags r:id="rId6"/>
            </p:custDataLst>
          </p:nvPr>
        </p:nvCxnSpPr>
        <p:spPr>
          <a:xfrm flipH="1">
            <a:off x="902970" y="1989455"/>
            <a:ext cx="35687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>
            <p:custDataLst>
              <p:tags r:id="rId7"/>
            </p:custDataLst>
          </p:nvPr>
        </p:nvSpPr>
        <p:spPr>
          <a:xfrm>
            <a:off x="755650" y="1917065"/>
            <a:ext cx="2946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5</a:t>
            </a:r>
          </a:p>
        </p:txBody>
      </p:sp>
      <p:cxnSp>
        <p:nvCxnSpPr>
          <p:cNvPr id="38" name="直接箭头连接符 37"/>
          <p:cNvCxnSpPr/>
          <p:nvPr>
            <p:custDataLst>
              <p:tags r:id="rId8"/>
            </p:custDataLst>
          </p:nvPr>
        </p:nvCxnSpPr>
        <p:spPr>
          <a:xfrm>
            <a:off x="1547495" y="1989455"/>
            <a:ext cx="21971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>
            <p:custDataLst>
              <p:tags r:id="rId9"/>
            </p:custDataLst>
          </p:nvPr>
        </p:nvCxnSpPr>
        <p:spPr>
          <a:xfrm flipH="1">
            <a:off x="1619885" y="2853055"/>
            <a:ext cx="14414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>
            <p:custDataLst>
              <p:tags r:id="rId10"/>
            </p:custDataLst>
          </p:nvPr>
        </p:nvCxnSpPr>
        <p:spPr>
          <a:xfrm>
            <a:off x="1050290" y="2853055"/>
            <a:ext cx="28130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32" idx="2"/>
          </p:cNvCxnSpPr>
          <p:nvPr>
            <p:custDataLst>
              <p:tags r:id="rId11"/>
            </p:custDataLst>
          </p:nvPr>
        </p:nvCxnSpPr>
        <p:spPr>
          <a:xfrm flipV="1">
            <a:off x="1050290" y="2083435"/>
            <a:ext cx="352425" cy="391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>
            <p:custDataLst>
              <p:tags r:id="rId12"/>
            </p:custDataLst>
          </p:nvPr>
        </p:nvCxnSpPr>
        <p:spPr>
          <a:xfrm flipV="1">
            <a:off x="1458595" y="2781300"/>
            <a:ext cx="161290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>
            <p:custDataLst>
              <p:tags r:id="rId13"/>
            </p:custDataLst>
          </p:nvPr>
        </p:nvSpPr>
        <p:spPr>
          <a:xfrm>
            <a:off x="1619885" y="1917065"/>
            <a:ext cx="6997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3</a:t>
            </a:r>
          </a:p>
        </p:txBody>
      </p:sp>
      <p:sp>
        <p:nvSpPr>
          <p:cNvPr id="44" name="文本框 43"/>
          <p:cNvSpPr txBox="1"/>
          <p:nvPr>
            <p:custDataLst>
              <p:tags r:id="rId14"/>
            </p:custDataLst>
          </p:nvPr>
        </p:nvSpPr>
        <p:spPr>
          <a:xfrm>
            <a:off x="902970" y="2925445"/>
            <a:ext cx="4178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2</a:t>
            </a:r>
          </a:p>
        </p:txBody>
      </p:sp>
      <p:sp>
        <p:nvSpPr>
          <p:cNvPr id="45" name="文本框 44"/>
          <p:cNvSpPr txBox="1"/>
          <p:nvPr>
            <p:custDataLst>
              <p:tags r:id="rId15"/>
            </p:custDataLst>
          </p:nvPr>
        </p:nvSpPr>
        <p:spPr>
          <a:xfrm>
            <a:off x="1115695" y="2277110"/>
            <a:ext cx="12115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2</a:t>
            </a:r>
          </a:p>
        </p:txBody>
      </p:sp>
      <p:sp>
        <p:nvSpPr>
          <p:cNvPr id="46" name="文本框 45"/>
          <p:cNvSpPr txBox="1"/>
          <p:nvPr>
            <p:custDataLst>
              <p:tags r:id="rId16"/>
            </p:custDataLst>
          </p:nvPr>
        </p:nvSpPr>
        <p:spPr>
          <a:xfrm>
            <a:off x="1331595" y="2781300"/>
            <a:ext cx="10452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4</a:t>
            </a:r>
          </a:p>
        </p:txBody>
      </p:sp>
      <p:sp>
        <p:nvSpPr>
          <p:cNvPr id="47" name="文本框 46"/>
          <p:cNvSpPr txBox="1"/>
          <p:nvPr>
            <p:custDataLst>
              <p:tags r:id="rId17"/>
            </p:custDataLst>
          </p:nvPr>
        </p:nvSpPr>
        <p:spPr>
          <a:xfrm>
            <a:off x="1691640" y="2925445"/>
            <a:ext cx="3416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1</a:t>
            </a:r>
          </a:p>
        </p:txBody>
      </p:sp>
      <p:graphicFrame>
        <p:nvGraphicFramePr>
          <p:cNvPr id="2" name="表格 1"/>
          <p:cNvGraphicFramePr/>
          <p:nvPr>
            <p:custDataLst>
              <p:tags r:id="rId18"/>
            </p:custDataLst>
          </p:nvPr>
        </p:nvGraphicFramePr>
        <p:xfrm>
          <a:off x="3708400" y="1611630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708400" y="1196975"/>
            <a:ext cx="4964430" cy="45269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>
                <a:sym typeface="+mn-ea"/>
              </a:rPr>
              <a:t>visit</a:t>
            </a:r>
            <a:r>
              <a:rPr lang="en-US" altLang="zh-CN" sz="1400" baseline="-25000">
                <a:sym typeface="+mn-ea"/>
              </a:rPr>
              <a:t>0</a:t>
            </a:r>
            <a:r>
              <a:rPr lang="zh-CN" altLang="en-US" sz="1400">
                <a:sym typeface="+mn-ea"/>
              </a:rPr>
              <a:t>（用来标记已经访问过的顶点）</a:t>
            </a: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dist</a:t>
            </a:r>
            <a:r>
              <a:rPr lang="en-US" altLang="zh-CN" sz="1400" baseline="-25000">
                <a:sym typeface="+mn-ea"/>
              </a:rPr>
              <a:t>0</a:t>
            </a:r>
            <a:r>
              <a:rPr lang="zh-CN" altLang="en-US" sz="1400">
                <a:sym typeface="+mn-ea"/>
              </a:rPr>
              <a:t>（最短距离）</a:t>
            </a: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path</a:t>
            </a:r>
            <a:r>
              <a:rPr lang="en-US" altLang="zh-CN" sz="1400" baseline="-25000">
                <a:sym typeface="+mn-ea"/>
              </a:rPr>
              <a:t>0</a:t>
            </a:r>
            <a:r>
              <a:rPr lang="zh-CN" altLang="en-US" sz="1400">
                <a:sym typeface="+mn-ea"/>
              </a:rPr>
              <a:t>（记录中间节点的路径）</a:t>
            </a:r>
          </a:p>
          <a:p>
            <a:endParaRPr lang="zh-CN" altLang="en-US" sz="1400">
              <a:sym typeface="+mn-ea"/>
            </a:endParaRPr>
          </a:p>
          <a:p>
            <a:endParaRPr lang="en-US" altLang="zh-CN" sz="1400"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9"/>
            </p:custDataLst>
          </p:nvPr>
        </p:nvGraphicFramePr>
        <p:xfrm>
          <a:off x="3708400" y="3045460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6195" y="4220845"/>
            <a:ext cx="36004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/>
              <a:t>第</a:t>
            </a:r>
            <a:r>
              <a:rPr lang="en-US" altLang="zh-CN" sz="1200"/>
              <a:t>1</a:t>
            </a:r>
            <a:r>
              <a:rPr lang="zh-CN" altLang="en-US" sz="1200"/>
              <a:t>步：</a:t>
            </a:r>
          </a:p>
          <a:p>
            <a:r>
              <a:rPr lang="en-US" altLang="zh-CN" sz="1200">
                <a:sym typeface="+mn-ea"/>
              </a:rPr>
              <a:t>1</a:t>
            </a:r>
            <a:r>
              <a:rPr lang="zh-CN" altLang="en-US" sz="1200">
                <a:sym typeface="+mn-ea"/>
              </a:rPr>
              <a:t>）出发点是第一个已确定最短路径的顶点</a:t>
            </a:r>
            <a:r>
              <a:rPr lang="en-US" altLang="zh-CN" sz="1200">
                <a:sym typeface="+mn-ea"/>
              </a:rPr>
              <a:t>v</a:t>
            </a:r>
            <a:r>
              <a:rPr lang="en-US" altLang="zh-CN" sz="1200" baseline="-25000">
                <a:sym typeface="+mn-ea"/>
              </a:rPr>
              <a:t>i</a:t>
            </a:r>
            <a:r>
              <a:rPr lang="zh-CN" altLang="en-US" sz="1200">
                <a:sym typeface="+mn-ea"/>
              </a:rPr>
              <a:t>（假设选取的顶点为</a:t>
            </a:r>
            <a:r>
              <a:rPr lang="en-US" altLang="zh-CN" sz="1200">
                <a:sym typeface="+mn-ea"/>
              </a:rPr>
              <a:t>1</a:t>
            </a:r>
            <a:r>
              <a:rPr lang="zh-CN" altLang="en-US" sz="1200">
                <a:sym typeface="+mn-ea"/>
              </a:rPr>
              <a:t>）</a:t>
            </a:r>
          </a:p>
          <a:p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）设置</a:t>
            </a:r>
            <a:r>
              <a:rPr lang="en-US" altLang="zh-CN" sz="1200">
                <a:sym typeface="+mn-ea"/>
              </a:rPr>
              <a:t>visit[i] = 1</a:t>
            </a:r>
            <a:r>
              <a:rPr lang="zh-CN" altLang="en-US" sz="1200">
                <a:sym typeface="+mn-ea"/>
              </a:rPr>
              <a:t>，代表已访问</a:t>
            </a:r>
            <a:endParaRPr lang="zh-CN" altLang="en-US" sz="1200"/>
          </a:p>
          <a:p>
            <a:r>
              <a:rPr lang="en-US" altLang="zh-CN" sz="1200">
                <a:sym typeface="+mn-ea"/>
              </a:rPr>
              <a:t>3</a:t>
            </a:r>
            <a:r>
              <a:rPr lang="zh-CN" altLang="en-US" sz="1200">
                <a:sym typeface="+mn-ea"/>
              </a:rPr>
              <a:t>）更新与出发点有路径的顶点所对应的最短路径和前驱顶点。</a:t>
            </a:r>
            <a:endParaRPr lang="zh-CN" altLang="en-US" sz="1200"/>
          </a:p>
          <a:p>
            <a:endParaRPr lang="zh-CN" altLang="en-US" sz="1200"/>
          </a:p>
          <a:p>
            <a:endParaRPr lang="zh-CN" altLang="en-US" sz="12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08400" y="1201420"/>
            <a:ext cx="4964430" cy="45269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>
                <a:sym typeface="+mn-ea"/>
              </a:rPr>
              <a:t>visit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400">
                <a:sym typeface="+mn-ea"/>
              </a:rPr>
              <a:t>（用来标记已经访问过的顶点）</a:t>
            </a: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dist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400">
                <a:sym typeface="+mn-ea"/>
              </a:rPr>
              <a:t>（最短距离）</a:t>
            </a: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path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400">
                <a:sym typeface="+mn-ea"/>
              </a:rPr>
              <a:t>（记录中间节点的路径）</a:t>
            </a:r>
          </a:p>
          <a:p>
            <a:endParaRPr lang="zh-CN" altLang="en-US" sz="1400">
              <a:sym typeface="+mn-ea"/>
            </a:endParaRPr>
          </a:p>
          <a:p>
            <a:endParaRPr lang="en-US" altLang="zh-CN" sz="1400">
              <a:sym typeface="+mn-ea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20"/>
            </p:custDataLst>
          </p:nvPr>
        </p:nvGraphicFramePr>
        <p:xfrm>
          <a:off x="3708400" y="1611630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21"/>
            </p:custDataLst>
          </p:nvPr>
        </p:nvGraphicFramePr>
        <p:xfrm>
          <a:off x="3708400" y="3045460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22"/>
            </p:custDataLst>
          </p:nvPr>
        </p:nvGraphicFramePr>
        <p:xfrm>
          <a:off x="3780155" y="4797425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/>
          <p:nvPr>
            <p:custDataLst>
              <p:tags r:id="rId23"/>
            </p:custDataLst>
          </p:nvPr>
        </p:nvGraphicFramePr>
        <p:xfrm>
          <a:off x="3779520" y="4797425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708400" y="1201420"/>
            <a:ext cx="4511675" cy="35579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>
                <a:sym typeface="+mn-ea"/>
              </a:rPr>
              <a:t>visit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400">
                <a:sym typeface="+mn-ea"/>
              </a:rPr>
              <a:t>（用来标记已经访问过的顶点）</a:t>
            </a: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dist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400">
                <a:sym typeface="+mn-ea"/>
              </a:rPr>
              <a:t>（最短距离）</a:t>
            </a: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path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400">
                <a:sym typeface="+mn-ea"/>
              </a:rPr>
              <a:t>（记录中间节点的路径）</a:t>
            </a:r>
          </a:p>
          <a:p>
            <a:endParaRPr lang="zh-CN" altLang="en-US" sz="1400">
              <a:sym typeface="+mn-ea"/>
            </a:endParaRPr>
          </a:p>
          <a:p>
            <a:endParaRPr lang="en-US" altLang="zh-CN" sz="1400">
              <a:sym typeface="+mn-ea"/>
            </a:endParaRPr>
          </a:p>
        </p:txBody>
      </p:sp>
      <p:graphicFrame>
        <p:nvGraphicFramePr>
          <p:cNvPr id="26" name="表格 25"/>
          <p:cNvGraphicFramePr/>
          <p:nvPr>
            <p:custDataLst>
              <p:tags r:id="rId24"/>
            </p:custDataLst>
          </p:nvPr>
        </p:nvGraphicFramePr>
        <p:xfrm>
          <a:off x="3708400" y="1611630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/>
          <p:nvPr>
            <p:custDataLst>
              <p:tags r:id="rId25"/>
            </p:custDataLst>
          </p:nvPr>
        </p:nvGraphicFramePr>
        <p:xfrm>
          <a:off x="3708400" y="3045460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INF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/>
          <p:nvPr>
            <p:custDataLst>
              <p:tags r:id="rId26"/>
            </p:custDataLst>
          </p:nvPr>
        </p:nvGraphicFramePr>
        <p:xfrm>
          <a:off x="3780155" y="4797425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3708400" y="1201420"/>
            <a:ext cx="4515485" cy="35579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>
                <a:sym typeface="+mn-ea"/>
              </a:rPr>
              <a:t>visit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1400">
                <a:sym typeface="+mn-ea"/>
              </a:rPr>
              <a:t>（用来标记已经访问过的顶点）</a:t>
            </a: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dist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1400">
                <a:sym typeface="+mn-ea"/>
              </a:rPr>
              <a:t>（最短距离）</a:t>
            </a: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path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1400">
                <a:sym typeface="+mn-ea"/>
              </a:rPr>
              <a:t>（记录中间节点的路径）</a:t>
            </a:r>
          </a:p>
          <a:p>
            <a:endParaRPr lang="zh-CN" altLang="en-US" sz="1400">
              <a:sym typeface="+mn-ea"/>
            </a:endParaRPr>
          </a:p>
          <a:p>
            <a:endParaRPr lang="en-US" altLang="zh-CN" sz="1400">
              <a:sym typeface="+mn-ea"/>
            </a:endParaRPr>
          </a:p>
        </p:txBody>
      </p:sp>
      <p:graphicFrame>
        <p:nvGraphicFramePr>
          <p:cNvPr id="50" name="表格 49"/>
          <p:cNvGraphicFramePr/>
          <p:nvPr>
            <p:custDataLst>
              <p:tags r:id="rId27"/>
            </p:custDataLst>
          </p:nvPr>
        </p:nvGraphicFramePr>
        <p:xfrm>
          <a:off x="3708400" y="1611630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文本框 52"/>
          <p:cNvSpPr txBox="1"/>
          <p:nvPr>
            <p:custDataLst>
              <p:tags r:id="rId28"/>
            </p:custDataLst>
          </p:nvPr>
        </p:nvSpPr>
        <p:spPr>
          <a:xfrm>
            <a:off x="3708400" y="1196975"/>
            <a:ext cx="4964430" cy="45269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400">
                <a:sym typeface="+mn-ea"/>
              </a:rPr>
              <a:t>visit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1400">
                <a:sym typeface="+mn-ea"/>
              </a:rPr>
              <a:t>（用来标记已经访问过的顶点）</a:t>
            </a: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endParaRPr lang="en-US" alt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dist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1400">
                <a:sym typeface="+mn-ea"/>
              </a:rPr>
              <a:t>（最短距离）</a:t>
            </a: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endParaRPr lang="zh-CN" altLang="en-US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path</a:t>
            </a:r>
            <a:r>
              <a:rPr lang="en-US" altLang="zh-CN" sz="1400" baseline="-2500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1400">
                <a:sym typeface="+mn-ea"/>
              </a:rPr>
              <a:t>（记录中间节点的路径）</a:t>
            </a:r>
          </a:p>
          <a:p>
            <a:endParaRPr lang="zh-CN" altLang="en-US" sz="1400">
              <a:sym typeface="+mn-ea"/>
            </a:endParaRPr>
          </a:p>
          <a:p>
            <a:endParaRPr lang="en-US" altLang="zh-CN" sz="1400">
              <a:sym typeface="+mn-ea"/>
            </a:endParaRPr>
          </a:p>
        </p:txBody>
      </p:sp>
      <p:graphicFrame>
        <p:nvGraphicFramePr>
          <p:cNvPr id="55" name="表格 54"/>
          <p:cNvGraphicFramePr/>
          <p:nvPr>
            <p:custDataLst>
              <p:tags r:id="rId29"/>
            </p:custDataLst>
          </p:nvPr>
        </p:nvGraphicFramePr>
        <p:xfrm>
          <a:off x="3708400" y="1629410"/>
          <a:ext cx="483616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0" y="5737860"/>
            <a:ext cx="8423910" cy="1092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200">
                <a:sym typeface="+mn-ea"/>
              </a:rPr>
              <a:t>第</a:t>
            </a:r>
            <a:r>
              <a:rPr lang="en-US" altLang="zh-CN" sz="1200">
                <a:sym typeface="+mn-ea"/>
              </a:rPr>
              <a:t>2</a:t>
            </a:r>
            <a:r>
              <a:rPr lang="zh-CN" altLang="en-US" sz="1200">
                <a:sym typeface="+mn-ea"/>
              </a:rPr>
              <a:t>步</a:t>
            </a:r>
            <a:r>
              <a:rPr lang="en-US" altLang="zh-CN" sz="1200">
                <a:sym typeface="+mn-ea"/>
              </a:rPr>
              <a:t>-</a:t>
            </a:r>
            <a:r>
              <a:rPr lang="zh-CN" altLang="en-US" sz="1200">
                <a:sym typeface="+mn-ea"/>
              </a:rPr>
              <a:t>第</a:t>
            </a:r>
            <a:r>
              <a:rPr lang="en-US" altLang="zh-CN" sz="1200">
                <a:sym typeface="+mn-ea"/>
              </a:rPr>
              <a:t>n</a:t>
            </a:r>
            <a:r>
              <a:rPr lang="zh-CN" altLang="en-US" sz="1200">
                <a:sym typeface="+mn-ea"/>
              </a:rPr>
              <a:t>步开始循环：</a:t>
            </a:r>
            <a:endParaRPr lang="zh-CN" altLang="en-US" sz="1200"/>
          </a:p>
          <a:p>
            <a:r>
              <a:rPr lang="zh-CN" altLang="en-US" sz="1200">
                <a:sym typeface="+mn-ea"/>
              </a:rPr>
              <a:t>1）从</a:t>
            </a:r>
            <a:r>
              <a:rPr lang="en-US" altLang="zh-CN" sz="1200">
                <a:sym typeface="+mn-ea"/>
              </a:rPr>
              <a:t>dist</a:t>
            </a:r>
            <a:r>
              <a:rPr lang="zh-CN" altLang="en-US" sz="1200">
                <a:sym typeface="+mn-ea"/>
              </a:rPr>
              <a:t>数组中选取距离最短的并且在</a:t>
            </a:r>
            <a:r>
              <a:rPr lang="en-US" altLang="zh-CN" sz="1200">
                <a:sym typeface="+mn-ea"/>
              </a:rPr>
              <a:t>visit</a:t>
            </a:r>
            <a:r>
              <a:rPr lang="zh-CN" altLang="en-US" sz="1200">
                <a:sym typeface="+mn-ea"/>
              </a:rPr>
              <a:t>数组中数值为</a:t>
            </a:r>
            <a:r>
              <a:rPr lang="en-US" altLang="zh-CN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（未被访问过）的一个顶点作为中间节点</a:t>
            </a:r>
            <a:r>
              <a:rPr lang="en-US" altLang="zh-CN" sz="1200">
                <a:sym typeface="+mn-ea"/>
              </a:rPr>
              <a:t>v</a:t>
            </a:r>
            <a:r>
              <a:rPr lang="en-US" altLang="zh-CN" sz="1200" baseline="-25000">
                <a:sym typeface="+mn-ea"/>
              </a:rPr>
              <a:t>j</a:t>
            </a:r>
          </a:p>
          <a:p>
            <a:r>
              <a:rPr lang="zh-CN" altLang="en-US" sz="1200">
                <a:sym typeface="+mn-ea"/>
              </a:rPr>
              <a:t>。设置</a:t>
            </a:r>
            <a:r>
              <a:rPr lang="en-US" altLang="zh-CN" sz="1200">
                <a:sym typeface="+mn-ea"/>
              </a:rPr>
              <a:t>visit[j] = 1</a:t>
            </a:r>
            <a:r>
              <a:rPr lang="zh-CN" altLang="en-US" sz="1200">
                <a:sym typeface="+mn-ea"/>
              </a:rPr>
              <a:t>。判断：通过中间节点</a:t>
            </a:r>
            <a:r>
              <a:rPr lang="en-US" altLang="zh-CN" sz="1200">
                <a:sym typeface="+mn-ea"/>
              </a:rPr>
              <a:t>v</a:t>
            </a:r>
            <a:r>
              <a:rPr lang="en-US" altLang="zh-CN" sz="1200" baseline="-25000">
                <a:sym typeface="+mn-ea"/>
              </a:rPr>
              <a:t>j</a:t>
            </a:r>
            <a:r>
              <a:rPr lang="zh-CN" altLang="en-US" sz="1200">
                <a:sym typeface="+mn-ea"/>
              </a:rPr>
              <a:t>能否实现到未访问的顶点距离更短。</a:t>
            </a:r>
            <a:endParaRPr lang="zh-CN" altLang="en-US" sz="1200"/>
          </a:p>
          <a:p>
            <a:endParaRPr lang="zh-CN" altLang="en-US" sz="1200">
              <a:sym typeface="+mn-ea"/>
            </a:endParaRPr>
          </a:p>
          <a:p>
            <a:r>
              <a:rPr lang="zh-CN" altLang="en-US" sz="1200">
                <a:sym typeface="+mn-ea"/>
              </a:rPr>
              <a:t>2）若更短，则更新</a:t>
            </a:r>
            <a:r>
              <a:rPr lang="en-US" altLang="zh-CN" sz="1200">
                <a:sym typeface="+mn-ea"/>
              </a:rPr>
              <a:t>dist</a:t>
            </a:r>
            <a:r>
              <a:rPr lang="zh-CN" altLang="en-US" sz="1200">
                <a:sym typeface="+mn-ea"/>
              </a:rPr>
              <a:t>数组和</a:t>
            </a:r>
            <a:r>
              <a:rPr lang="en-US" altLang="zh-CN" sz="1200">
                <a:sym typeface="+mn-ea"/>
              </a:rPr>
              <a:t>path</a:t>
            </a:r>
            <a:r>
              <a:rPr lang="zh-CN" altLang="en-US" sz="1200">
                <a:sym typeface="+mn-ea"/>
              </a:rPr>
              <a:t>数组。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36195" y="368046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>
                <a:sym typeface="+mn-ea"/>
              </a:rPr>
              <a:t>初始化</a:t>
            </a:r>
          </a:p>
          <a:p>
            <a:r>
              <a:rPr lang="en-US" altLang="zh-CN" sz="1200">
                <a:sym typeface="+mn-ea"/>
              </a:rPr>
              <a:t>visit</a:t>
            </a:r>
            <a:r>
              <a:rPr lang="zh-CN" altLang="en-US" sz="1200">
                <a:sym typeface="+mn-ea"/>
              </a:rPr>
              <a:t>数组全为</a:t>
            </a:r>
            <a:r>
              <a:rPr lang="en-US" altLang="zh-CN" sz="1200">
                <a:sym typeface="+mn-ea"/>
              </a:rPr>
              <a:t>0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dist</a:t>
            </a:r>
            <a:r>
              <a:rPr lang="zh-CN" altLang="en-US" sz="1200">
                <a:sym typeface="+mn-ea"/>
              </a:rPr>
              <a:t>数组全为</a:t>
            </a:r>
            <a:r>
              <a:rPr lang="en-US" altLang="zh-CN" sz="1200">
                <a:sym typeface="+mn-ea"/>
              </a:rPr>
              <a:t>INF</a:t>
            </a:r>
            <a:r>
              <a:rPr lang="zh-CN" altLang="en-US" sz="1200">
                <a:sym typeface="+mn-ea"/>
              </a:rPr>
              <a:t>，</a:t>
            </a:r>
            <a:r>
              <a:rPr lang="en-US" altLang="zh-CN" sz="1200">
                <a:sym typeface="+mn-ea"/>
              </a:rPr>
              <a:t>path</a:t>
            </a:r>
            <a:r>
              <a:rPr lang="zh-CN" altLang="en-US" sz="1200">
                <a:sym typeface="+mn-ea"/>
              </a:rPr>
              <a:t>数组全为</a:t>
            </a:r>
            <a:r>
              <a:rPr lang="en-US" altLang="zh-CN" sz="1200">
                <a:sym typeface="+mn-ea"/>
              </a:rPr>
              <a:t>-1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636645" y="4077335"/>
            <a:ext cx="50793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sym typeface="+mn-ea"/>
              </a:rPr>
              <a:t>（若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path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数组记录的为选取的顶点，则为直达路径）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6" grpId="2"/>
      <p:bldP spid="17" grpId="0"/>
      <p:bldP spid="17" grpId="1"/>
      <p:bldP spid="17" grpId="2"/>
      <p:bldP spid="49" grpId="1"/>
      <p:bldP spid="49" grpId="5"/>
      <p:bldP spid="49" grpId="6"/>
      <p:bldP spid="53" grpId="1"/>
      <p:bldP spid="53" grpId="3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83895" y="260985"/>
            <a:ext cx="626491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3.2.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最短路径算法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-- Floyd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（弗洛伊德）算法</a:t>
            </a:r>
          </a:p>
          <a:p>
            <a:pPr algn="l" eaLnBrk="1" hangingPunct="1">
              <a:buClrTx/>
              <a:buSzTx/>
              <a:buFontTx/>
            </a:pPr>
            <a:endParaRPr lang="en-US" altLang="zh-CN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63620" y="1731645"/>
            <a:ext cx="3987800" cy="2406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400"/>
              <a:t>Floyd算法采用动态规划的思想，分多个阶段解决问题。若图G有n个顶点（V</a:t>
            </a:r>
            <a:r>
              <a:rPr lang="en-US" altLang="zh-CN" sz="1400"/>
              <a:t>1</a:t>
            </a:r>
            <a:r>
              <a:rPr lang="zh-CN" altLang="en-US" sz="1400"/>
              <a:t>~Vn），求图中每一对顶点之间的最短路径分n个阶段：</a:t>
            </a:r>
          </a:p>
          <a:p>
            <a:endParaRPr lang="zh-CN" altLang="en-US" sz="1400"/>
          </a:p>
          <a:p>
            <a:r>
              <a:rPr lang="zh-CN" altLang="en-US" sz="1400"/>
              <a:t>0）初始化，在没有其它顶点中转的情况下，求得各顶点间的最短路径。</a:t>
            </a:r>
          </a:p>
          <a:p>
            <a:endParaRPr lang="zh-CN" altLang="en-US" sz="1400"/>
          </a:p>
          <a:p>
            <a:r>
              <a:rPr lang="zh-CN" altLang="en-US" sz="1400"/>
              <a:t>1）如果在各顶点间增加V</a:t>
            </a:r>
            <a:r>
              <a:rPr lang="en-US" altLang="zh-CN" sz="1400"/>
              <a:t>1</a:t>
            </a:r>
            <a:r>
              <a:rPr lang="zh-CN" altLang="en-US" sz="1400"/>
              <a:t>作为中转点，求得各顶点间新的最短路径。</a:t>
            </a:r>
          </a:p>
          <a:p>
            <a:endParaRPr lang="zh-CN" altLang="en-US" sz="1400"/>
          </a:p>
          <a:p>
            <a:r>
              <a:rPr lang="zh-CN" altLang="en-US" sz="1400"/>
              <a:t>2）再增加V</a:t>
            </a:r>
            <a:r>
              <a:rPr lang="en-US" altLang="zh-CN" sz="1400"/>
              <a:t>2</a:t>
            </a:r>
            <a:r>
              <a:rPr lang="zh-CN" altLang="en-US" sz="1400"/>
              <a:t>作为中转点，求得各顶点间新的最短路径。</a:t>
            </a:r>
          </a:p>
          <a:p>
            <a:endParaRPr lang="zh-CN" altLang="en-US" sz="1400"/>
          </a:p>
          <a:p>
            <a:r>
              <a:rPr lang="zh-CN" altLang="en-US" sz="1400"/>
              <a:t>……</a:t>
            </a:r>
          </a:p>
          <a:p>
            <a:r>
              <a:rPr lang="zh-CN" altLang="en-US" sz="1400"/>
              <a:t>n）最后增加Vn作为中转点，求得各顶点间最终的最短路径。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3850" y="981075"/>
            <a:ext cx="67843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olidFill>
                  <a:schemeClr val="tx1"/>
                </a:solidFill>
              </a:rPr>
              <a:t>Floyd算法是一种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多源最短路径算法</a:t>
            </a:r>
            <a:r>
              <a:rPr lang="zh-CN" altLang="en-US" sz="1400">
                <a:solidFill>
                  <a:schemeClr val="tx1"/>
                </a:solidFill>
              </a:rPr>
              <a:t>，用于计算任意两点之间的最短路径。</a:t>
            </a:r>
          </a:p>
        </p:txBody>
      </p:sp>
      <p:pic>
        <p:nvPicPr>
          <p:cNvPr id="4" name="图片 3" descr="31393935333132353b31393939353539343b5e8f53f731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88085" y="1654810"/>
            <a:ext cx="428625" cy="428625"/>
          </a:xfrm>
          <a:prstGeom prst="rect">
            <a:avLst/>
          </a:prstGeom>
        </p:spPr>
      </p:pic>
      <p:pic>
        <p:nvPicPr>
          <p:cNvPr id="5" name="图片 4" descr="31393935333132353b31393939353539353b5e8f53f732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560" y="2421255"/>
            <a:ext cx="464185" cy="464185"/>
          </a:xfrm>
          <a:prstGeom prst="rect">
            <a:avLst/>
          </a:prstGeom>
        </p:spPr>
      </p:pic>
      <p:pic>
        <p:nvPicPr>
          <p:cNvPr id="8" name="图片 7" descr="31393935333132353b31393939353539363b5e8f53f733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47495" y="2421255"/>
            <a:ext cx="431800" cy="431800"/>
          </a:xfrm>
          <a:prstGeom prst="rect">
            <a:avLst/>
          </a:prstGeom>
        </p:spPr>
      </p:pic>
      <p:pic>
        <p:nvPicPr>
          <p:cNvPr id="9" name="图片 8" descr="31393935333132353b31393939353539373b5e8f53f734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59840" y="3190875"/>
            <a:ext cx="440690" cy="440690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5" idx="0"/>
          </p:cNvCxnSpPr>
          <p:nvPr/>
        </p:nvCxnSpPr>
        <p:spPr>
          <a:xfrm flipH="1">
            <a:off x="902970" y="1989455"/>
            <a:ext cx="35687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55650" y="1917065"/>
            <a:ext cx="2946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5</a:t>
            </a:r>
          </a:p>
        </p:txBody>
      </p:sp>
      <p:cxnSp>
        <p:nvCxnSpPr>
          <p:cNvPr id="12" name="直接箭头连接符 11"/>
          <p:cNvCxnSpPr/>
          <p:nvPr>
            <p:custDataLst>
              <p:tags r:id="rId1"/>
            </p:custDataLst>
          </p:nvPr>
        </p:nvCxnSpPr>
        <p:spPr>
          <a:xfrm>
            <a:off x="1547495" y="1989455"/>
            <a:ext cx="21971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2"/>
            </p:custDataLst>
          </p:nvPr>
        </p:nvCxnSpPr>
        <p:spPr>
          <a:xfrm flipH="1">
            <a:off x="1619885" y="2853055"/>
            <a:ext cx="14414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3"/>
            </p:custDataLst>
          </p:nvPr>
        </p:nvCxnSpPr>
        <p:spPr>
          <a:xfrm>
            <a:off x="1050290" y="2853055"/>
            <a:ext cx="28130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4" idx="2"/>
          </p:cNvCxnSpPr>
          <p:nvPr>
            <p:custDataLst>
              <p:tags r:id="rId4"/>
            </p:custDataLst>
          </p:nvPr>
        </p:nvCxnSpPr>
        <p:spPr>
          <a:xfrm flipV="1">
            <a:off x="1050290" y="2083435"/>
            <a:ext cx="352425" cy="391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5"/>
            </p:custDataLst>
          </p:nvPr>
        </p:nvCxnSpPr>
        <p:spPr>
          <a:xfrm flipV="1">
            <a:off x="1458595" y="2781300"/>
            <a:ext cx="161290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19885" y="1917065"/>
            <a:ext cx="8801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02970" y="29254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15695" y="227711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331595" y="278130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91640" y="29254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1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83895" y="260985"/>
            <a:ext cx="626491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3.2.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最短路径算法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-- Floyd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（弗洛伊德）算法</a:t>
            </a:r>
          </a:p>
          <a:p>
            <a:pPr algn="l" eaLnBrk="1" hangingPunct="1">
              <a:buClrTx/>
              <a:buSzTx/>
              <a:buFontTx/>
            </a:pPr>
            <a:endParaRPr lang="en-US" altLang="zh-CN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981075"/>
            <a:ext cx="67843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solidFill>
                  <a:schemeClr val="tx1"/>
                </a:solidFill>
              </a:rPr>
              <a:t>Floyd算法是一种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多源最短路径算法</a:t>
            </a:r>
            <a:r>
              <a:rPr lang="zh-CN" altLang="en-US" sz="1400">
                <a:solidFill>
                  <a:schemeClr val="tx1"/>
                </a:solidFill>
              </a:rPr>
              <a:t>，用于计算任意两点之间的最短路径。</a:t>
            </a:r>
          </a:p>
        </p:txBody>
      </p:sp>
      <p:pic>
        <p:nvPicPr>
          <p:cNvPr id="4" name="图片 3" descr="31393935333132353b31393939353539343b5e8f53f731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88085" y="1654810"/>
            <a:ext cx="428625" cy="428625"/>
          </a:xfrm>
          <a:prstGeom prst="rect">
            <a:avLst/>
          </a:prstGeom>
        </p:spPr>
      </p:pic>
      <p:pic>
        <p:nvPicPr>
          <p:cNvPr id="5" name="图片 4" descr="31393935333132353b31393939353539353b5e8f53f732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0560" y="2421255"/>
            <a:ext cx="464185" cy="464185"/>
          </a:xfrm>
          <a:prstGeom prst="rect">
            <a:avLst/>
          </a:prstGeom>
        </p:spPr>
      </p:pic>
      <p:pic>
        <p:nvPicPr>
          <p:cNvPr id="8" name="图片 7" descr="31393935333132353b31393939353539363b5e8f53f733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547495" y="2421255"/>
            <a:ext cx="431800" cy="431800"/>
          </a:xfrm>
          <a:prstGeom prst="rect">
            <a:avLst/>
          </a:prstGeom>
        </p:spPr>
      </p:pic>
      <p:pic>
        <p:nvPicPr>
          <p:cNvPr id="9" name="图片 8" descr="31393935333132353b31393939353539373b5e8f53f734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59840" y="3190875"/>
            <a:ext cx="440690" cy="440690"/>
          </a:xfrm>
          <a:prstGeom prst="rect">
            <a:avLst/>
          </a:prstGeom>
        </p:spPr>
      </p:pic>
      <p:cxnSp>
        <p:nvCxnSpPr>
          <p:cNvPr id="10" name="直接箭头连接符 9"/>
          <p:cNvCxnSpPr>
            <a:endCxn id="5" idx="0"/>
          </p:cNvCxnSpPr>
          <p:nvPr/>
        </p:nvCxnSpPr>
        <p:spPr>
          <a:xfrm flipH="1">
            <a:off x="902970" y="1989455"/>
            <a:ext cx="35687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55650" y="1917065"/>
            <a:ext cx="2946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5</a:t>
            </a:r>
          </a:p>
        </p:txBody>
      </p:sp>
      <p:cxnSp>
        <p:nvCxnSpPr>
          <p:cNvPr id="12" name="直接箭头连接符 11"/>
          <p:cNvCxnSpPr/>
          <p:nvPr>
            <p:custDataLst>
              <p:tags r:id="rId1"/>
            </p:custDataLst>
          </p:nvPr>
        </p:nvCxnSpPr>
        <p:spPr>
          <a:xfrm>
            <a:off x="1547495" y="1989455"/>
            <a:ext cx="219710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2"/>
            </p:custDataLst>
          </p:nvPr>
        </p:nvCxnSpPr>
        <p:spPr>
          <a:xfrm flipH="1">
            <a:off x="1619885" y="2853055"/>
            <a:ext cx="14414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3"/>
            </p:custDataLst>
          </p:nvPr>
        </p:nvCxnSpPr>
        <p:spPr>
          <a:xfrm>
            <a:off x="1050290" y="2853055"/>
            <a:ext cx="281305" cy="431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4" idx="2"/>
          </p:cNvCxnSpPr>
          <p:nvPr>
            <p:custDataLst>
              <p:tags r:id="rId4"/>
            </p:custDataLst>
          </p:nvPr>
        </p:nvCxnSpPr>
        <p:spPr>
          <a:xfrm flipV="1">
            <a:off x="1050290" y="2083435"/>
            <a:ext cx="352425" cy="391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>
            <p:custDataLst>
              <p:tags r:id="rId5"/>
            </p:custDataLst>
          </p:nvPr>
        </p:nvCxnSpPr>
        <p:spPr>
          <a:xfrm flipV="1">
            <a:off x="1458595" y="2781300"/>
            <a:ext cx="161290" cy="414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619885" y="1917065"/>
            <a:ext cx="36385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3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02970" y="29254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15695" y="2277110"/>
            <a:ext cx="3429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2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331595" y="2781300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4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91640" y="292544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>
                <a:sym typeface="+mn-ea"/>
              </a:rPr>
              <a:t>1</a:t>
            </a:r>
          </a:p>
        </p:txBody>
      </p:sp>
      <p:graphicFrame>
        <p:nvGraphicFramePr>
          <p:cNvPr id="25" name="表格 24"/>
          <p:cNvGraphicFramePr/>
          <p:nvPr>
            <p:custDataLst>
              <p:tags r:id="rId6"/>
            </p:custDataLst>
          </p:nvPr>
        </p:nvGraphicFramePr>
        <p:xfrm>
          <a:off x="4016375" y="1692910"/>
          <a:ext cx="3752850" cy="18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/>
          <p:nvPr>
            <p:custDataLst>
              <p:tags r:id="rId7"/>
            </p:custDataLst>
          </p:nvPr>
        </p:nvGraphicFramePr>
        <p:xfrm>
          <a:off x="4068445" y="4437380"/>
          <a:ext cx="37528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2745740" y="2348865"/>
            <a:ext cx="1196975" cy="4000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 dis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0</a:t>
            </a: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path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0</a:t>
            </a: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745740" y="2348865"/>
            <a:ext cx="1196975" cy="4000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 dis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1</a:t>
            </a: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path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1</a:t>
            </a: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88595" y="3717290"/>
            <a:ext cx="4572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设中转点为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v</a:t>
            </a:r>
          </a:p>
          <a:p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zh-CN" altLang="en-US" sz="18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前提条件</a:t>
            </a:r>
            <a:r>
              <a:rPr lang="en-US" altLang="zh-CN" sz="18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(i!=j, v!=i, v!=j)</a:t>
            </a:r>
            <a:endParaRPr lang="zh-CN" altLang="en-US" sz="1800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  <a:p>
            <a:r>
              <a:rPr lang="zh-CN" altLang="en-US" sz="18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判断</a:t>
            </a:r>
            <a:r>
              <a:rPr lang="en-US" altLang="zh-CN" sz="18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dis[i][j] &gt; dis[i][v] + dis[v][j] ?</a:t>
            </a:r>
          </a:p>
          <a:p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r>
              <a:rPr lang="zh-CN" altLang="en-US" sz="1800">
                <a:solidFill>
                  <a:schemeClr val="tx1"/>
                </a:solidFill>
                <a:sym typeface="+mn-ea"/>
              </a:rPr>
              <a:t>若成立，则更新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dis[i][j]</a:t>
            </a:r>
          </a:p>
          <a:p>
            <a:endParaRPr lang="en-US" altLang="zh-CN" sz="1800">
              <a:solidFill>
                <a:schemeClr val="tx1"/>
              </a:solidFill>
              <a:sym typeface="+mn-ea"/>
            </a:endParaRPr>
          </a:p>
          <a:p>
            <a:r>
              <a:rPr lang="en-US" altLang="zh-CN" sz="1800">
                <a:solidFill>
                  <a:schemeClr val="tx1"/>
                </a:solidFill>
                <a:sym typeface="+mn-ea"/>
              </a:rPr>
              <a:t>dis[i][j] = dis[i][v] + dis[v][j]</a:t>
            </a:r>
          </a:p>
        </p:txBody>
      </p:sp>
      <p:graphicFrame>
        <p:nvGraphicFramePr>
          <p:cNvPr id="38" name="表格 37"/>
          <p:cNvGraphicFramePr/>
          <p:nvPr>
            <p:custDataLst>
              <p:tags r:id="rId8"/>
            </p:custDataLst>
          </p:nvPr>
        </p:nvGraphicFramePr>
        <p:xfrm>
          <a:off x="4016375" y="1718945"/>
          <a:ext cx="3752850" cy="18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/>
          <p:nvPr>
            <p:custDataLst>
              <p:tags r:id="rId9"/>
            </p:custDataLst>
          </p:nvPr>
        </p:nvGraphicFramePr>
        <p:xfrm>
          <a:off x="4068445" y="4429125"/>
          <a:ext cx="3752850" cy="1837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40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文本框 40"/>
          <p:cNvSpPr txBox="1"/>
          <p:nvPr/>
        </p:nvSpPr>
        <p:spPr>
          <a:xfrm>
            <a:off x="2802890" y="2348865"/>
            <a:ext cx="1196975" cy="4000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 dis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path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2</a:t>
            </a: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42" name="表格 41"/>
          <p:cNvGraphicFramePr/>
          <p:nvPr>
            <p:custDataLst>
              <p:tags r:id="rId10"/>
            </p:custDataLst>
          </p:nvPr>
        </p:nvGraphicFramePr>
        <p:xfrm>
          <a:off x="3996055" y="1702435"/>
          <a:ext cx="3752850" cy="185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3" name="表格 42"/>
          <p:cNvGraphicFramePr/>
          <p:nvPr>
            <p:custDataLst>
              <p:tags r:id="rId11"/>
            </p:custDataLst>
          </p:nvPr>
        </p:nvGraphicFramePr>
        <p:xfrm>
          <a:off x="4068445" y="4437380"/>
          <a:ext cx="37528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2745740" y="2348865"/>
            <a:ext cx="1196975" cy="4000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 dis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3</a:t>
            </a: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path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3</a:t>
            </a: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45" name="表格 44"/>
          <p:cNvGraphicFramePr/>
          <p:nvPr>
            <p:custDataLst>
              <p:tags r:id="rId12"/>
            </p:custDataLst>
          </p:nvPr>
        </p:nvGraphicFramePr>
        <p:xfrm>
          <a:off x="4016375" y="1718945"/>
          <a:ext cx="3752850" cy="185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/>
          <p:nvPr>
            <p:custDataLst>
              <p:tags r:id="rId13"/>
            </p:custDataLst>
          </p:nvPr>
        </p:nvGraphicFramePr>
        <p:xfrm>
          <a:off x="4068445" y="4437380"/>
          <a:ext cx="37528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3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lt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2799080" y="2348865"/>
            <a:ext cx="1196975" cy="4000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 dis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4</a:t>
            </a: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>
                <a:solidFill>
                  <a:srgbClr val="FF0000"/>
                </a:solidFill>
                <a:sym typeface="+mn-ea"/>
              </a:rPr>
              <a:t>  path</a:t>
            </a:r>
            <a:r>
              <a:rPr lang="en-US" altLang="zh-CN" sz="2400" baseline="-25000">
                <a:solidFill>
                  <a:srgbClr val="FF0000"/>
                </a:solidFill>
                <a:sym typeface="+mn-ea"/>
              </a:rPr>
              <a:t>4</a:t>
            </a:r>
          </a:p>
          <a:p>
            <a:endParaRPr lang="en-US" altLang="zh-CN" sz="2400" baseline="-25000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295" y="3935095"/>
            <a:ext cx="74790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path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数组只记录中转节点，若为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-1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则为直达或者不可达，需要再查询</a:t>
            </a:r>
            <a:r>
              <a:rPr lang="en-US" altLang="zh-CN" sz="1600">
                <a:solidFill>
                  <a:srgbClr val="FF0000"/>
                </a:solidFill>
                <a:sym typeface="+mn-ea"/>
              </a:rPr>
              <a:t>dis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数组）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5" grpId="1"/>
      <p:bldP spid="41" grpId="1"/>
      <p:bldP spid="41" grpId="2"/>
      <p:bldP spid="44" grpId="2"/>
      <p:bldP spid="44" grpId="3"/>
      <p:bldP spid="47" grpId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83895" y="260985"/>
            <a:ext cx="45720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任务要求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12000" y="970857"/>
            <a:ext cx="7488555" cy="12875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任务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：基于所给的旅游景点图、路径及权重。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底层开发</a:t>
            </a:r>
            <a:endParaRPr lang="en-US" altLang="zh-CN" sz="1800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       </a:t>
            </a:r>
            <a:r>
              <a:rPr lang="zh-CN" altLang="en-US" dirty="0">
                <a:sym typeface="+mn-ea"/>
              </a:rPr>
              <a:t>编程</a:t>
            </a:r>
            <a:r>
              <a:rPr lang="zh-CN" altLang="en-US" sz="1800" dirty="0">
                <a:sym typeface="+mn-ea"/>
              </a:rPr>
              <a:t>实现：</a:t>
            </a:r>
            <a:r>
              <a:rPr lang="zh-CN" altLang="en-US" sz="1800" dirty="0">
                <a:solidFill>
                  <a:srgbClr val="000000"/>
                </a:solidFill>
                <a:sym typeface="+mn-ea"/>
              </a:rPr>
              <a:t>输入两个景点名，计算最短路径、最短路径长度。</a:t>
            </a:r>
            <a:endParaRPr lang="en-US" altLang="zh-CN" sz="1800" dirty="0">
              <a:solidFill>
                <a:srgbClr val="00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sym typeface="+mn-ea"/>
            </a:endParaRPr>
          </a:p>
        </p:txBody>
      </p:sp>
      <p:pic>
        <p:nvPicPr>
          <p:cNvPr id="65" name="图片 6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148000" y="2268532"/>
            <a:ext cx="2667478" cy="3789000"/>
          </a:xfrm>
          <a:prstGeom prst="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5364000" y="1883101"/>
            <a:ext cx="208788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路径 及权重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 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61344" y="2031382"/>
            <a:ext cx="2667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ym typeface="+mn-ea"/>
              </a:rPr>
              <a:t>旅游景点图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0340" y="2565400"/>
            <a:ext cx="4879340" cy="324358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5080" y="-4445"/>
            <a:ext cx="2400935" cy="6862445"/>
          </a:xfrm>
          <a:prstGeom prst="rect">
            <a:avLst/>
          </a:prstGeom>
          <a:solidFill>
            <a:srgbClr val="3943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0776" name="灯片编号占位符 3"/>
          <p:cNvSpPr txBox="1">
            <a:spLocks noGrp="1"/>
          </p:cNvSpPr>
          <p:nvPr>
            <p:ph type="sldNum" sz="quarter" idx="4"/>
          </p:nvPr>
        </p:nvSpPr>
        <p:spPr>
          <a:xfrm>
            <a:off x="6931236" y="5790988"/>
            <a:ext cx="2057400" cy="365125"/>
          </a:xfrm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</a:rPr>
              <a:t>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162819" name="Line 29"/>
          <p:cNvSpPr/>
          <p:nvPr/>
        </p:nvSpPr>
        <p:spPr>
          <a:xfrm>
            <a:off x="52705" y="253206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0" name="Line 32"/>
          <p:cNvSpPr/>
          <p:nvPr/>
        </p:nvSpPr>
        <p:spPr>
          <a:xfrm>
            <a:off x="52705" y="3819843"/>
            <a:ext cx="2286000" cy="0"/>
          </a:xfrm>
          <a:prstGeom prst="line">
            <a:avLst/>
          </a:prstGeom>
          <a:ln w="63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2821" name="TextBox 32"/>
          <p:cNvSpPr txBox="1"/>
          <p:nvPr/>
        </p:nvSpPr>
        <p:spPr>
          <a:xfrm>
            <a:off x="703263" y="2793683"/>
            <a:ext cx="9848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目 录</a:t>
            </a:r>
          </a:p>
        </p:txBody>
      </p:sp>
      <p:sp>
        <p:nvSpPr>
          <p:cNvPr id="34" name="TextBox 33"/>
          <p:cNvSpPr txBox="1"/>
          <p:nvPr/>
        </p:nvSpPr>
        <p:spPr>
          <a:xfrm rot="21560070">
            <a:off x="74930" y="3241993"/>
            <a:ext cx="2241550" cy="369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-简" panose="02000000000000000000" charset="-122"/>
                <a:ea typeface="黑体-简" panose="02000000000000000000" charset="-122"/>
                <a:cs typeface="+mn-cs"/>
                <a:sym typeface="+mn-ea"/>
              </a:rPr>
              <a:t>CONTENTS   </a:t>
            </a:r>
          </a:p>
        </p:txBody>
      </p:sp>
      <p:sp>
        <p:nvSpPr>
          <p:cNvPr id="162824" name="TextBox 30"/>
          <p:cNvSpPr txBox="1"/>
          <p:nvPr/>
        </p:nvSpPr>
        <p:spPr>
          <a:xfrm>
            <a:off x="4284000" y="694588"/>
            <a:ext cx="36369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 eaLnBrk="1" hangingPunct="1"/>
            <a:r>
              <a:rPr lang="zh-CN" altLang="en-US" sz="24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学习目的和教学内容</a:t>
            </a:r>
            <a:endParaRPr lang="zh-CN" altLang="en-US" sz="2400" dirty="0">
              <a:latin typeface="黑体-简" panose="02000000000000000000" charset="-122"/>
              <a:ea typeface="黑体-简" panose="02000000000000000000" charset="-122"/>
              <a:sym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02620" y="693000"/>
            <a:ext cx="476250" cy="463550"/>
            <a:chOff x="5555" y="2104"/>
            <a:chExt cx="750" cy="730"/>
          </a:xfrm>
        </p:grpSpPr>
        <p:sp>
          <p:nvSpPr>
            <p:cNvPr id="162846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2847" name="Text Box 24"/>
            <p:cNvSpPr txBox="1"/>
            <p:nvPr/>
          </p:nvSpPr>
          <p:spPr>
            <a:xfrm>
              <a:off x="5555" y="2155"/>
              <a:ext cx="69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zh-CN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402831" y="1413443"/>
            <a:ext cx="468630" cy="463550"/>
            <a:chOff x="5567" y="2104"/>
            <a:chExt cx="738" cy="730"/>
          </a:xfrm>
        </p:grpSpPr>
        <p:sp>
          <p:nvSpPr>
            <p:cNvPr id="4" name="Oval 6"/>
            <p:cNvSpPr/>
            <p:nvPr/>
          </p:nvSpPr>
          <p:spPr>
            <a:xfrm>
              <a:off x="5575" y="2104"/>
              <a:ext cx="730" cy="730"/>
            </a:xfrm>
            <a:prstGeom prst="ellipse">
              <a:avLst/>
            </a:prstGeom>
            <a:solidFill>
              <a:srgbClr val="394179"/>
            </a:solidFill>
            <a:ln w="12700">
              <a:noFill/>
            </a:ln>
          </p:spPr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5" name="Text Box 24"/>
            <p:cNvSpPr txBox="1"/>
            <p:nvPr/>
          </p:nvSpPr>
          <p:spPr>
            <a:xfrm>
              <a:off x="5567" y="2155"/>
              <a:ext cx="69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</p:grpSp>
      <p:sp>
        <p:nvSpPr>
          <p:cNvPr id="9" name="Text Box 24"/>
          <p:cNvSpPr txBox="1"/>
          <p:nvPr/>
        </p:nvSpPr>
        <p:spPr>
          <a:xfrm>
            <a:off x="3402541" y="2944283"/>
            <a:ext cx="44323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24" name="TextBox 49"/>
          <p:cNvSpPr txBox="1"/>
          <p:nvPr/>
        </p:nvSpPr>
        <p:spPr>
          <a:xfrm>
            <a:off x="4427963" y="4697623"/>
            <a:ext cx="3636963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ea typeface="黑体-简" panose="02000000000000000000" charset="-122"/>
              </a:defRPr>
            </a:lvl1pPr>
          </a:lstStyle>
          <a:p>
            <a:r>
              <a:rPr lang="zh-CN" altLang="en-US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Dijkstra算法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086480" y="1445828"/>
            <a:ext cx="4032001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latin typeface="黑体-简" panose="02000000000000000000" charset="-122"/>
                <a:ea typeface="黑体-简" panose="02000000000000000000" charset="-122"/>
              </a:defRPr>
            </a:lvl1pPr>
          </a:lstStyle>
          <a:p>
            <a:r>
              <a:rPr lang="en-US" altLang="zh-CN" dirty="0"/>
              <a:t> </a:t>
            </a:r>
            <a:r>
              <a:rPr lang="zh-CN" altLang="en-US" dirty="0"/>
              <a:t>图的存储结构</a:t>
            </a:r>
          </a:p>
        </p:txBody>
      </p:sp>
      <p:sp>
        <p:nvSpPr>
          <p:cNvPr id="12" name="矩形 11"/>
          <p:cNvSpPr/>
          <p:nvPr/>
        </p:nvSpPr>
        <p:spPr>
          <a:xfrm>
            <a:off x="3899642" y="4111870"/>
            <a:ext cx="3449983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黑体-简" panose="02000000000000000000" charset="-122"/>
              </a:rPr>
              <a:t>   </a:t>
            </a:r>
            <a:r>
              <a:rPr lang="zh-CN" altLang="en-US" sz="2400" dirty="0">
                <a:ea typeface="黑体-简" panose="02000000000000000000" charset="-122"/>
              </a:rPr>
              <a:t>最短路径算法</a:t>
            </a:r>
          </a:p>
        </p:txBody>
      </p:sp>
      <p:sp>
        <p:nvSpPr>
          <p:cNvPr id="13" name="TextBox 49"/>
          <p:cNvSpPr txBox="1"/>
          <p:nvPr/>
        </p:nvSpPr>
        <p:spPr>
          <a:xfrm>
            <a:off x="4426914" y="5222253"/>
            <a:ext cx="3636963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5696"/>
                </a:solidFill>
                <a:ea typeface="黑体-简" panose="02000000000000000000" charset="-122"/>
                <a:sym typeface="微软雅黑" panose="020B0503020204020204" pitchFamily="34" charset="-122"/>
              </a:rPr>
              <a:t>Floyd</a:t>
            </a:r>
            <a:r>
              <a:rPr lang="zh-CN" altLang="en-US" sz="2000" dirty="0">
                <a:solidFill>
                  <a:srgbClr val="005696"/>
                </a:solidFill>
                <a:latin typeface="黑体-简" panose="02000000000000000000" charset="-122"/>
                <a:ea typeface="黑体-简" panose="02000000000000000000" charset="-122"/>
                <a:sym typeface="微软雅黑" panose="020B0503020204020204" pitchFamily="34" charset="-122"/>
              </a:rPr>
              <a:t>算法</a:t>
            </a:r>
          </a:p>
        </p:txBody>
      </p:sp>
      <p:sp>
        <p:nvSpPr>
          <p:cNvPr id="10" name="Oval 6"/>
          <p:cNvSpPr/>
          <p:nvPr>
            <p:custDataLst>
              <p:tags r:id="rId1"/>
            </p:custDataLst>
          </p:nvPr>
        </p:nvSpPr>
        <p:spPr>
          <a:xfrm>
            <a:off x="3491583" y="4111923"/>
            <a:ext cx="463550" cy="463550"/>
          </a:xfrm>
          <a:prstGeom prst="ellipse">
            <a:avLst/>
          </a:prstGeom>
          <a:solidFill>
            <a:srgbClr val="394179"/>
          </a:solidFill>
          <a:ln w="12700">
            <a:noFill/>
          </a:ln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22" name="TextBox 49"/>
          <p:cNvSpPr txBox="1"/>
          <p:nvPr>
            <p:custDataLst>
              <p:tags r:id="rId2"/>
            </p:custDataLst>
          </p:nvPr>
        </p:nvSpPr>
        <p:spPr>
          <a:xfrm>
            <a:off x="4283603" y="3717454"/>
            <a:ext cx="36369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ea typeface="黑体-简" panose="02000000000000000000" charset="-122"/>
              </a:defRPr>
            </a:lvl1pPr>
          </a:lstStyle>
          <a:p>
            <a:r>
              <a:rPr lang="zh-CN" altLang="en-US" sz="1800" dirty="0">
                <a:solidFill>
                  <a:srgbClr val="005696"/>
                </a:solidFill>
                <a:sym typeface="微软雅黑" panose="020B0503020204020204" pitchFamily="34" charset="-122"/>
              </a:rPr>
              <a:t>邻接多重表</a:t>
            </a:r>
          </a:p>
        </p:txBody>
      </p:sp>
      <p:sp>
        <p:nvSpPr>
          <p:cNvPr id="23" name="TextBox 49"/>
          <p:cNvSpPr txBox="1"/>
          <p:nvPr>
            <p:custDataLst>
              <p:tags r:id="rId3"/>
            </p:custDataLst>
          </p:nvPr>
        </p:nvSpPr>
        <p:spPr>
          <a:xfrm>
            <a:off x="5867766" y="3716995"/>
            <a:ext cx="3636963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ea typeface="黑体-简" panose="02000000000000000000" charset="-122"/>
              </a:defRPr>
            </a:lvl1pPr>
          </a:lstStyle>
          <a:p>
            <a:r>
              <a:rPr lang="zh-CN" altLang="en-US" sz="1800" dirty="0">
                <a:solidFill>
                  <a:srgbClr val="005696"/>
                </a:solidFill>
                <a:sym typeface="微软雅黑" panose="020B0503020204020204" pitchFamily="34" charset="-122"/>
              </a:rPr>
              <a:t>十字链表</a:t>
            </a:r>
          </a:p>
        </p:txBody>
      </p:sp>
      <p:sp>
        <p:nvSpPr>
          <p:cNvPr id="25" name="TextBox 49"/>
          <p:cNvSpPr txBox="1"/>
          <p:nvPr>
            <p:custDataLst>
              <p:tags r:id="rId4"/>
            </p:custDataLst>
          </p:nvPr>
        </p:nvSpPr>
        <p:spPr>
          <a:xfrm>
            <a:off x="4212165" y="2068618"/>
            <a:ext cx="32400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ea typeface="黑体-简" panose="02000000000000000000" charset="-122"/>
              </a:defRPr>
            </a:lvl1pPr>
          </a:lstStyle>
          <a:p>
            <a:r>
              <a:rPr lang="en-US" altLang="zh-CN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2.1 </a:t>
            </a:r>
            <a:r>
              <a:rPr lang="zh-CN" altLang="en-US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结构体</a:t>
            </a:r>
            <a:r>
              <a:rPr lang="en-US" altLang="zh-CN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数组方式</a:t>
            </a:r>
          </a:p>
        </p:txBody>
      </p:sp>
      <p:sp>
        <p:nvSpPr>
          <p:cNvPr id="7" name="TextBox 49"/>
          <p:cNvSpPr txBox="1"/>
          <p:nvPr>
            <p:custDataLst>
              <p:tags r:id="rId5"/>
            </p:custDataLst>
          </p:nvPr>
        </p:nvSpPr>
        <p:spPr>
          <a:xfrm>
            <a:off x="4212403" y="2946208"/>
            <a:ext cx="32400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ea typeface="黑体-简" panose="02000000000000000000" charset="-122"/>
              </a:defRPr>
            </a:lvl1pPr>
          </a:lstStyle>
          <a:p>
            <a:r>
              <a:rPr lang="en-US" altLang="zh-CN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2.2</a:t>
            </a:r>
            <a:r>
              <a:rPr lang="zh-CN" altLang="en-US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结构体</a:t>
            </a:r>
            <a:r>
              <a:rPr lang="en-US" altLang="zh-CN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链表方式</a:t>
            </a:r>
            <a:r>
              <a:rPr lang="en-US" altLang="zh-CN" sz="2000" dirty="0">
                <a:solidFill>
                  <a:srgbClr val="005696"/>
                </a:solidFill>
                <a:sym typeface="微软雅黑" panose="020B0503020204020204" pitchFamily="34" charset="-122"/>
              </a:rPr>
              <a:t>      </a:t>
            </a:r>
            <a:endParaRPr lang="zh-CN" altLang="en-US" sz="2000" dirty="0">
              <a:solidFill>
                <a:srgbClr val="005696"/>
              </a:solidFill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83710" y="328485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 dirty="0">
                <a:solidFill>
                  <a:srgbClr val="005696"/>
                </a:solidFill>
                <a:ea typeface="黑体-简" panose="02000000000000000000" charset="-122"/>
                <a:sym typeface="微软雅黑" panose="020B0503020204020204" pitchFamily="34" charset="-122"/>
              </a:rPr>
              <a:t>邻接表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283710" y="249364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 dirty="0">
                <a:solidFill>
                  <a:srgbClr val="005696"/>
                </a:solidFill>
                <a:ea typeface="黑体-简" panose="02000000000000000000" charset="-122"/>
                <a:sym typeface="微软雅黑" panose="020B0503020204020204" pitchFamily="34" charset="-122"/>
              </a:rPr>
              <a:t>邻接矩阵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683895" y="260985"/>
            <a:ext cx="4572000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任务要求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40000" y="981000"/>
            <a:ext cx="74885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sym typeface="+mn-ea"/>
              </a:rPr>
              <a:t>任务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：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ArcGIS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最短路径分析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—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应用操作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   1</a:t>
            </a:r>
            <a:r>
              <a:rPr lang="zh-CN" altLang="en-US" dirty="0">
                <a:sym typeface="+mn-ea"/>
              </a:rPr>
              <a:t>）查阅资料、了解</a:t>
            </a:r>
            <a:r>
              <a:rPr lang="en-US" altLang="zh-CN" dirty="0">
                <a:sym typeface="+mn-ea"/>
              </a:rPr>
              <a:t>ARCGIS</a:t>
            </a:r>
            <a:r>
              <a:rPr lang="zh-CN" altLang="en-US" dirty="0">
                <a:sym typeface="+mn-ea"/>
              </a:rPr>
              <a:t>；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   2</a:t>
            </a:r>
            <a:r>
              <a:rPr lang="zh-CN" altLang="en-US" dirty="0">
                <a:sym typeface="+mn-ea"/>
              </a:rPr>
              <a:t>）查阅资料，练习</a:t>
            </a:r>
            <a:r>
              <a:rPr lang="en-US" altLang="zh-CN" dirty="0">
                <a:sym typeface="+mn-ea"/>
              </a:rPr>
              <a:t>ARCGIS</a:t>
            </a:r>
            <a:r>
              <a:rPr lang="zh-CN" altLang="en-US" dirty="0">
                <a:sym typeface="+mn-ea"/>
              </a:rPr>
              <a:t>的最短路径分析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矩形 11"/>
          <p:cNvSpPr/>
          <p:nvPr/>
        </p:nvSpPr>
        <p:spPr>
          <a:xfrm>
            <a:off x="902578" y="207328"/>
            <a:ext cx="3023585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1</a:t>
            </a:r>
            <a:r>
              <a:rPr lang="en-US" altLang="zh-CN" sz="2200" b="1" dirty="0">
                <a:solidFill>
                  <a:srgbClr val="394179"/>
                </a:solidFill>
                <a:latin typeface="黑体-简" panose="02000000000000000000" charset="-122"/>
                <a:ea typeface="黑体-简" panose="02000000000000000000" charset="-122"/>
              </a:rPr>
              <a:t>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学习目的和教学内容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48995" y="1261554"/>
            <a:ext cx="7788649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加深对图状结构的理解，掌握最短路径的计算方法，强化学生的逻辑思维能力和动手能力。创建有向网表示的旅游景点导游图</a:t>
            </a:r>
          </a:p>
        </p:txBody>
      </p:sp>
      <p:sp>
        <p:nvSpPr>
          <p:cNvPr id="2" name="矩形 1"/>
          <p:cNvSpPr/>
          <p:nvPr/>
        </p:nvSpPr>
        <p:spPr>
          <a:xfrm>
            <a:off x="294997" y="8922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学习目的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2307" y="2437581"/>
            <a:ext cx="8631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latin typeface="Calibri" panose="020F050202020403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教学内容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18795" y="4729023"/>
            <a:ext cx="830897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原理理解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sz="1800" dirty="0">
                <a:solidFill>
                  <a:srgbClr val="000000"/>
                </a:solidFill>
              </a:rPr>
              <a:t>1、创建一个有向图表示的黄山旅游景点的导游图。</a:t>
            </a:r>
          </a:p>
          <a:p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en-US" sz="1800" dirty="0">
                <a:solidFill>
                  <a:srgbClr val="000000"/>
                </a:solidFill>
              </a:rPr>
              <a:t>、输入两个景点名，就可以得到其最短路径，如果两者无路径可通，就得出“两景点不可达的信息”。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10648" y="2159365"/>
            <a:ext cx="3744000" cy="248901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矩形 11"/>
          <p:cNvSpPr/>
          <p:nvPr/>
        </p:nvSpPr>
        <p:spPr>
          <a:xfrm>
            <a:off x="902578" y="207328"/>
            <a:ext cx="3023585" cy="430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1</a:t>
            </a:r>
            <a:r>
              <a:rPr lang="en-US" altLang="zh-CN" sz="2200" b="1" dirty="0">
                <a:solidFill>
                  <a:srgbClr val="394179"/>
                </a:solidFill>
                <a:latin typeface="黑体-简" panose="02000000000000000000" charset="-122"/>
                <a:ea typeface="黑体-简" panose="02000000000000000000" charset="-122"/>
              </a:rPr>
              <a:t>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</a:rPr>
              <a:t>学习目的和教学内容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D1CDC6-4318-4686-F344-9C6E45F499FE}"/>
              </a:ext>
            </a:extLst>
          </p:cNvPr>
          <p:cNvSpPr txBox="1"/>
          <p:nvPr/>
        </p:nvSpPr>
        <p:spPr>
          <a:xfrm>
            <a:off x="-26901" y="824914"/>
            <a:ext cx="9144000" cy="869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394179"/>
                </a:solidFill>
                <a:sym typeface="+mn-ea"/>
              </a:rPr>
              <a:t>教学要求</a:t>
            </a:r>
            <a:r>
              <a:rPr lang="zh-CN" altLang="en-US" dirty="0">
                <a:solidFill>
                  <a:srgbClr val="394179"/>
                </a:solidFill>
                <a:sym typeface="+mn-ea"/>
              </a:rPr>
              <a:t>：</a:t>
            </a:r>
            <a:endParaRPr lang="en-US" altLang="zh-CN" dirty="0">
              <a:solidFill>
                <a:srgbClr val="394179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94179"/>
                </a:solidFill>
                <a:sym typeface="+mn-ea"/>
              </a:rPr>
              <a:t>  </a:t>
            </a:r>
            <a:r>
              <a:rPr lang="zh-CN" altLang="en-US" dirty="0">
                <a:solidFill>
                  <a:srgbClr val="394179"/>
                </a:solidFill>
                <a:sym typeface="+mn-ea"/>
              </a:rPr>
              <a:t>完成任务</a:t>
            </a:r>
            <a:r>
              <a:rPr lang="en-US" altLang="zh-CN" dirty="0">
                <a:solidFill>
                  <a:srgbClr val="394179"/>
                </a:solidFill>
                <a:sym typeface="+mn-ea"/>
              </a:rPr>
              <a:t>1</a:t>
            </a:r>
            <a:r>
              <a:rPr lang="zh-CN" altLang="en-US" sz="1800" dirty="0">
                <a:solidFill>
                  <a:srgbClr val="394179"/>
                </a:solidFill>
                <a:sym typeface="+mn-ea"/>
              </a:rPr>
              <a:t>：基于所给的旅游景点图、路径及权重</a:t>
            </a:r>
            <a:r>
              <a:rPr lang="en-US" altLang="zh-CN" sz="1800" dirty="0">
                <a:solidFill>
                  <a:srgbClr val="394179"/>
                </a:solidFill>
                <a:sym typeface="+mn-ea"/>
              </a:rPr>
              <a:t>--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底层开发</a:t>
            </a:r>
            <a:r>
              <a:rPr lang="en-US" altLang="zh-CN" sz="1800" dirty="0">
                <a:solidFill>
                  <a:srgbClr val="394179"/>
                </a:solidFill>
                <a:sym typeface="+mn-ea"/>
              </a:rPr>
              <a:t>—4</a:t>
            </a:r>
            <a:r>
              <a:rPr lang="zh-CN" altLang="en-US" sz="1800" dirty="0">
                <a:solidFill>
                  <a:srgbClr val="394179"/>
                </a:solidFill>
                <a:sym typeface="+mn-ea"/>
              </a:rPr>
              <a:t>学时</a:t>
            </a:r>
            <a:r>
              <a:rPr lang="en-US" altLang="zh-CN" sz="1800" dirty="0">
                <a:solidFill>
                  <a:srgbClr val="394179"/>
                </a:solidFill>
                <a:sym typeface="+mn-ea"/>
              </a:rPr>
              <a:t>+2</a:t>
            </a:r>
            <a:r>
              <a:rPr lang="zh-CN" altLang="en-US" sz="1800" dirty="0">
                <a:solidFill>
                  <a:srgbClr val="394179"/>
                </a:solidFill>
                <a:sym typeface="+mn-ea"/>
              </a:rPr>
              <a:t>学时</a:t>
            </a:r>
            <a:endParaRPr lang="en-US" altLang="zh-CN" sz="1800" dirty="0">
              <a:solidFill>
                <a:srgbClr val="394179"/>
              </a:solidFill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B8E478-83DF-C065-C8E3-2670D77708BF}"/>
              </a:ext>
            </a:extLst>
          </p:cNvPr>
          <p:cNvSpPr txBox="1"/>
          <p:nvPr/>
        </p:nvSpPr>
        <p:spPr>
          <a:xfrm>
            <a:off x="96964" y="1626406"/>
            <a:ext cx="7604595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94179"/>
                </a:solidFill>
                <a:sym typeface="+mn-ea"/>
              </a:rPr>
              <a:t>完成任务</a:t>
            </a:r>
            <a:r>
              <a:rPr lang="en-US" altLang="zh-CN" dirty="0">
                <a:solidFill>
                  <a:srgbClr val="394179"/>
                </a:solidFill>
                <a:sym typeface="+mn-ea"/>
              </a:rPr>
              <a:t>2</a:t>
            </a:r>
            <a:r>
              <a:rPr lang="zh-CN" altLang="en-US" dirty="0">
                <a:solidFill>
                  <a:srgbClr val="394179"/>
                </a:solidFill>
                <a:sym typeface="+mn-ea"/>
              </a:rPr>
              <a:t>：</a:t>
            </a:r>
            <a:r>
              <a:rPr lang="en-US" altLang="zh-CN" dirty="0">
                <a:solidFill>
                  <a:srgbClr val="394179"/>
                </a:solidFill>
                <a:sym typeface="+mn-ea"/>
              </a:rPr>
              <a:t>ArcGIS</a:t>
            </a:r>
            <a:r>
              <a:rPr lang="zh-CN" altLang="en-US" dirty="0">
                <a:solidFill>
                  <a:srgbClr val="394179"/>
                </a:solidFill>
                <a:sym typeface="+mn-ea"/>
              </a:rPr>
              <a:t>最短路径分析</a:t>
            </a:r>
            <a:r>
              <a:rPr lang="en-US" altLang="zh-CN" dirty="0">
                <a:solidFill>
                  <a:srgbClr val="394179"/>
                </a:solidFill>
                <a:sym typeface="+mn-ea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应用操作</a:t>
            </a:r>
            <a:r>
              <a:rPr lang="en-US" altLang="zh-CN" dirty="0">
                <a:solidFill>
                  <a:srgbClr val="394179"/>
                </a:solidFill>
                <a:sym typeface="+mn-ea"/>
              </a:rPr>
              <a:t>—2</a:t>
            </a:r>
            <a:r>
              <a:rPr lang="zh-CN" altLang="en-US" dirty="0">
                <a:solidFill>
                  <a:srgbClr val="394179"/>
                </a:solidFill>
                <a:sym typeface="+mn-ea"/>
              </a:rPr>
              <a:t>学时</a:t>
            </a:r>
            <a:r>
              <a:rPr lang="en-US" altLang="zh-CN" dirty="0">
                <a:solidFill>
                  <a:srgbClr val="394179"/>
                </a:solidFill>
                <a:sym typeface="+mn-ea"/>
              </a:rPr>
              <a:t>+2</a:t>
            </a:r>
            <a:r>
              <a:rPr lang="zh-CN" altLang="en-US" dirty="0">
                <a:solidFill>
                  <a:srgbClr val="394179"/>
                </a:solidFill>
                <a:sym typeface="+mn-ea"/>
              </a:rPr>
              <a:t>学时（课外）</a:t>
            </a:r>
            <a:endParaRPr lang="en-US" altLang="zh-CN" dirty="0">
              <a:solidFill>
                <a:srgbClr val="394179"/>
              </a:solidFill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E5E15D-99B2-18B3-3E8E-29C7ADB82ACF}"/>
              </a:ext>
            </a:extLst>
          </p:cNvPr>
          <p:cNvSpPr txBox="1"/>
          <p:nvPr/>
        </p:nvSpPr>
        <p:spPr>
          <a:xfrm>
            <a:off x="96965" y="2012056"/>
            <a:ext cx="8664556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394179"/>
                </a:solidFill>
                <a:sym typeface="+mn-ea"/>
              </a:rPr>
              <a:t>完成任务</a:t>
            </a:r>
            <a:r>
              <a:rPr lang="en-US" altLang="zh-CN" dirty="0">
                <a:solidFill>
                  <a:srgbClr val="394179"/>
                </a:solidFill>
                <a:sym typeface="+mn-ea"/>
              </a:rPr>
              <a:t>3</a:t>
            </a:r>
            <a:r>
              <a:rPr lang="zh-CN" altLang="en-US" dirty="0">
                <a:solidFill>
                  <a:srgbClr val="394179"/>
                </a:solidFill>
                <a:sym typeface="+mn-ea"/>
              </a:rPr>
              <a:t>：基于</a:t>
            </a:r>
            <a:r>
              <a:rPr lang="en-US" altLang="zh-CN" dirty="0">
                <a:solidFill>
                  <a:srgbClr val="394179"/>
                </a:solidFill>
                <a:sym typeface="+mn-ea"/>
              </a:rPr>
              <a:t>ArcGIS API</a:t>
            </a:r>
            <a:r>
              <a:rPr lang="zh-CN" altLang="en-US" dirty="0">
                <a:solidFill>
                  <a:srgbClr val="394179"/>
                </a:solidFill>
                <a:sym typeface="+mn-ea"/>
              </a:rPr>
              <a:t>实现</a:t>
            </a:r>
            <a:r>
              <a:rPr lang="en-US" altLang="zh-CN" dirty="0">
                <a:solidFill>
                  <a:srgbClr val="394179"/>
                </a:solidFill>
                <a:sym typeface="+mn-ea"/>
              </a:rPr>
              <a:t>web</a:t>
            </a:r>
            <a:r>
              <a:rPr lang="zh-CN" altLang="en-US" dirty="0">
                <a:solidFill>
                  <a:srgbClr val="394179"/>
                </a:solidFill>
                <a:sym typeface="+mn-ea"/>
              </a:rPr>
              <a:t>端地图最短路径分析</a:t>
            </a:r>
            <a:r>
              <a:rPr lang="en-US" altLang="zh-CN" dirty="0">
                <a:solidFill>
                  <a:srgbClr val="394179"/>
                </a:solidFill>
                <a:sym typeface="+mn-ea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二次开发</a:t>
            </a:r>
            <a:r>
              <a:rPr lang="en-US" altLang="zh-CN" dirty="0">
                <a:solidFill>
                  <a:srgbClr val="394179"/>
                </a:solidFill>
                <a:sym typeface="+mn-ea"/>
              </a:rPr>
              <a:t>-4</a:t>
            </a:r>
            <a:r>
              <a:rPr lang="zh-CN" altLang="en-US" dirty="0">
                <a:solidFill>
                  <a:srgbClr val="394179"/>
                </a:solidFill>
                <a:sym typeface="+mn-ea"/>
              </a:rPr>
              <a:t>学时</a:t>
            </a:r>
            <a:endParaRPr lang="en-US" altLang="zh-CN" dirty="0">
              <a:solidFill>
                <a:srgbClr val="394179"/>
              </a:solidFill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750E38-9E4B-5409-141C-ABC9699F3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000" y="3069000"/>
            <a:ext cx="3231417" cy="22400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CDBBFCD-A137-68C9-71C4-CB57AEE7D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0" y="3717000"/>
            <a:ext cx="2010303" cy="9652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E9FCAF-2C3E-1F43-075F-9D737362D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784" y="3331350"/>
            <a:ext cx="2130277" cy="1793694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A7D26E3F-4943-85CB-39D0-C48DF1BA3B9C}"/>
              </a:ext>
            </a:extLst>
          </p:cNvPr>
          <p:cNvSpPr/>
          <p:nvPr/>
        </p:nvSpPr>
        <p:spPr>
          <a:xfrm>
            <a:off x="2654670" y="4196787"/>
            <a:ext cx="258408" cy="174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D7279BE-0368-420F-2119-6D06C5FFE924}"/>
              </a:ext>
            </a:extLst>
          </p:cNvPr>
          <p:cNvSpPr/>
          <p:nvPr/>
        </p:nvSpPr>
        <p:spPr>
          <a:xfrm>
            <a:off x="5174426" y="4189027"/>
            <a:ext cx="258408" cy="1742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7F7E92-CE86-8C7F-107A-291A22A7CC80}"/>
              </a:ext>
            </a:extLst>
          </p:cNvPr>
          <p:cNvSpPr txBox="1"/>
          <p:nvPr/>
        </p:nvSpPr>
        <p:spPr>
          <a:xfrm>
            <a:off x="851210" y="2962018"/>
            <a:ext cx="1261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底层开发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F5AC4E-4E93-D75C-9FA0-D0240CE2D28D}"/>
              </a:ext>
            </a:extLst>
          </p:cNvPr>
          <p:cNvSpPr txBox="1"/>
          <p:nvPr/>
        </p:nvSpPr>
        <p:spPr>
          <a:xfrm>
            <a:off x="2964012" y="3003324"/>
            <a:ext cx="2130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ArcGIS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应用操作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769723-7355-150B-8997-22B15195F1BF}"/>
              </a:ext>
            </a:extLst>
          </p:cNvPr>
          <p:cNvSpPr txBox="1"/>
          <p:nvPr/>
        </p:nvSpPr>
        <p:spPr>
          <a:xfrm>
            <a:off x="6599457" y="2683350"/>
            <a:ext cx="172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sym typeface="+mn-ea"/>
              </a:rPr>
              <a:t>二次开发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41143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08175" y="908685"/>
            <a:ext cx="4714875" cy="771525"/>
          </a:xfrm>
          <a:prstGeom prst="rect">
            <a:avLst/>
          </a:prstGeom>
        </p:spPr>
      </p:pic>
      <p:sp>
        <p:nvSpPr>
          <p:cNvPr id="2" name="矩形 11"/>
          <p:cNvSpPr/>
          <p:nvPr>
            <p:custDataLst>
              <p:tags r:id="rId2"/>
            </p:custDataLst>
          </p:nvPr>
        </p:nvSpPr>
        <p:spPr>
          <a:xfrm>
            <a:off x="902578" y="207328"/>
            <a:ext cx="5034280" cy="706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2.1.</a:t>
            </a:r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--</a:t>
            </a:r>
            <a:r>
              <a:rPr lang="zh-CN" altLang="en-US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邻接矩阵</a:t>
            </a:r>
            <a:r>
              <a:rPr lang="en-US" altLang="zh-CN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图的结构体</a:t>
            </a:r>
            <a:r>
              <a:rPr lang="en-US" altLang="zh-CN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数组方式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  <a:p>
            <a:pPr algn="l" eaLnBrk="1" hangingPunct="1">
              <a:buClrTx/>
              <a:buSzTx/>
              <a:buFontTx/>
            </a:pP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218" name="Text Box 58"/>
          <p:cNvSpPr/>
          <p:nvPr/>
        </p:nvSpPr>
        <p:spPr>
          <a:xfrm>
            <a:off x="751765" y="174548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7145" y="4204069"/>
            <a:ext cx="6246556" cy="2027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ym typeface="+mn-ea"/>
              </a:rPr>
              <a:t>//</a:t>
            </a:r>
            <a:r>
              <a:rPr lang="zh-CN" altLang="en-US" sz="1600" dirty="0">
                <a:sym typeface="+mn-ea"/>
              </a:rPr>
              <a:t>图的结构体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ym typeface="+mn-ea"/>
              </a:rPr>
              <a:t>typedef struct {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ym typeface="+mn-ea"/>
              </a:rPr>
              <a:t>	char Vertex[MAXSIZE];    //</a:t>
            </a:r>
            <a:r>
              <a:rPr lang="zh-CN" altLang="en-US" sz="1600" dirty="0">
                <a:sym typeface="+mn-ea"/>
              </a:rPr>
              <a:t>顶点名称 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	</a:t>
            </a:r>
            <a:r>
              <a:rPr lang="en-US" sz="1600" dirty="0">
                <a:sym typeface="+mn-ea"/>
              </a:rPr>
              <a:t>int Matrix[MAXSIZE][MAXSIZE];   //</a:t>
            </a:r>
            <a:r>
              <a:rPr lang="zh-CN" altLang="en-US" sz="1600" dirty="0">
                <a:sym typeface="+mn-ea"/>
              </a:rPr>
              <a:t>邻接矩阵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	</a:t>
            </a:r>
            <a:r>
              <a:rPr lang="en-US" sz="1600" dirty="0">
                <a:sym typeface="+mn-ea"/>
              </a:rPr>
              <a:t>int </a:t>
            </a:r>
            <a:r>
              <a:rPr lang="en-US" sz="1600" dirty="0" err="1">
                <a:sym typeface="+mn-ea"/>
              </a:rPr>
              <a:t>EdgeNum</a:t>
            </a:r>
            <a:r>
              <a:rPr lang="en-US" sz="1600" dirty="0">
                <a:sym typeface="+mn-ea"/>
              </a:rPr>
              <a:t>, </a:t>
            </a:r>
            <a:r>
              <a:rPr lang="en-US" sz="1600" dirty="0" err="1">
                <a:sym typeface="+mn-ea"/>
              </a:rPr>
              <a:t>VexNum</a:t>
            </a:r>
            <a:r>
              <a:rPr lang="en-US" sz="1600" dirty="0">
                <a:sym typeface="+mn-ea"/>
              </a:rPr>
              <a:t>;  //</a:t>
            </a:r>
            <a:r>
              <a:rPr lang="zh-CN" altLang="en-US" sz="1600" dirty="0">
                <a:sym typeface="+mn-ea"/>
              </a:rPr>
              <a:t>边的个数和顶点的个数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ym typeface="+mn-ea"/>
              </a:rPr>
              <a:t>}</a:t>
            </a:r>
            <a:r>
              <a:rPr lang="en-US" sz="1600" dirty="0" err="1">
                <a:sym typeface="+mn-ea"/>
              </a:rPr>
              <a:t>MGraph</a:t>
            </a:r>
            <a:r>
              <a:rPr lang="en-US" sz="1600" dirty="0">
                <a:sym typeface="+mn-ea"/>
              </a:rPr>
              <a:t>;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868000" y="1917280"/>
            <a:ext cx="2114550" cy="20859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67810" y="1547440"/>
            <a:ext cx="4637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ym typeface="+mn-ea"/>
              </a:rPr>
              <a:t>邻接矩阵</a:t>
            </a:r>
            <a:endParaRPr lang="zh-CN" altLang="en-US" dirty="0"/>
          </a:p>
        </p:txBody>
      </p:sp>
      <p:pic>
        <p:nvPicPr>
          <p:cNvPr id="4" name="图片 3" descr="e054fa4e-2834-478e-9713-c015a48b5f8a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419718" y="2025834"/>
            <a:ext cx="1941195" cy="183261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1"/>
          <p:cNvSpPr/>
          <p:nvPr/>
        </p:nvSpPr>
        <p:spPr>
          <a:xfrm>
            <a:off x="902578" y="207328"/>
            <a:ext cx="560070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2.1.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图的存储结构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 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-- 2.1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邻接矩阵</a:t>
            </a:r>
            <a:r>
              <a:rPr lang="en-US" altLang="zh-CN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无向图</a:t>
            </a:r>
            <a:endParaRPr lang="en-US" altLang="zh-CN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</p:txBody>
      </p:sp>
      <p:pic>
        <p:nvPicPr>
          <p:cNvPr id="8" name="图片 7" descr="e054fa4e-2834-478e-9713-c015a48b5f8a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840" y="1942695"/>
            <a:ext cx="1941195" cy="1832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003750" y="1870305"/>
            <a:ext cx="2114550" cy="2085975"/>
          </a:xfrm>
          <a:prstGeom prst="rect">
            <a:avLst/>
          </a:prstGeom>
        </p:spPr>
      </p:pic>
      <p:pic>
        <p:nvPicPr>
          <p:cNvPr id="12" name="图片 11" descr="52b391e9-ca57-493a-a1db-155056059c9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235" y="4704945"/>
            <a:ext cx="2002790" cy="18935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967555" y="4606520"/>
            <a:ext cx="2105025" cy="2062480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3060065" y="5373370"/>
            <a:ext cx="1478915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>
            <p:custDataLst>
              <p:tags r:id="rId3"/>
            </p:custDataLst>
          </p:nvPr>
        </p:nvSpPr>
        <p:spPr>
          <a:xfrm>
            <a:off x="3455620" y="251864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31750" y="150200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不带权无向图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31750" y="433664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带权无向图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787850" y="141310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邻接矩阵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-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不带权无向图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787850" y="4096933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邻接矩阵-带权无向图</a:t>
            </a:r>
          </a:p>
        </p:txBody>
      </p:sp>
      <p:pic>
        <p:nvPicPr>
          <p:cNvPr id="101" name="图片 100"/>
          <p:cNvPicPr/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772410" y="4704715"/>
            <a:ext cx="2122805" cy="5607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268980" y="2204720"/>
            <a:ext cx="1443355" cy="280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1"/>
          <p:cNvSpPr/>
          <p:nvPr/>
        </p:nvSpPr>
        <p:spPr>
          <a:xfrm>
            <a:off x="902578" y="207328"/>
            <a:ext cx="560070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2.1.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图的存储结构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 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-- 2.1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邻接矩阵</a:t>
            </a:r>
            <a:r>
              <a:rPr lang="en-US" altLang="zh-CN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有向图</a:t>
            </a:r>
            <a:endParaRPr lang="en-US" altLang="zh-CN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  <a:sym typeface="+mn-ea"/>
            </a:endParaRPr>
          </a:p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 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995" y="134112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不带权值的有向图</a:t>
            </a:r>
          </a:p>
        </p:txBody>
      </p:sp>
      <p:pic>
        <p:nvPicPr>
          <p:cNvPr id="10" name="图片 9" descr="06a7de41-606c-4d8d-b89c-6e086c63e69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28040" y="4580890"/>
            <a:ext cx="2091055" cy="1977390"/>
          </a:xfrm>
          <a:prstGeom prst="rect">
            <a:avLst/>
          </a:prstGeom>
        </p:spPr>
      </p:pic>
      <p:pic>
        <p:nvPicPr>
          <p:cNvPr id="11" name="图片 10" descr="07b56e30-e290-446f-a10b-e5f63a51b38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55650" y="1845310"/>
            <a:ext cx="1991360" cy="18478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605" y="407670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带权值的有向图</a:t>
            </a: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859455" y="4509135"/>
            <a:ext cx="2085975" cy="20764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787700" y="1721485"/>
            <a:ext cx="2119630" cy="2095500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3419475" y="2708910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>
            <p:custDataLst>
              <p:tags r:id="rId5"/>
            </p:custDataLst>
          </p:nvPr>
        </p:nvSpPr>
        <p:spPr>
          <a:xfrm>
            <a:off x="3419475" y="5200015"/>
            <a:ext cx="97917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4140000" y="1321118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          邻接矩阵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-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不带权有向图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76395" y="4043591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          邻接矩阵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-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微软雅黑" panose="020B0503020204020204" pitchFamily="34" charset="-122"/>
              </a:rPr>
              <a:t>带权有向图</a:t>
            </a:r>
          </a:p>
        </p:txBody>
      </p:sp>
      <p:pic>
        <p:nvPicPr>
          <p:cNvPr id="101" name="图片 100"/>
          <p:cNvPicPr/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672715" y="4509135"/>
            <a:ext cx="2059305" cy="5200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>
            <p:custDataLst>
              <p:tags r:id="rId7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132455" y="2277110"/>
            <a:ext cx="1443355" cy="2800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12180" y="2564765"/>
            <a:ext cx="4686300" cy="11595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zh-CN" altLang="en-US" sz="1600"/>
          </a:p>
          <a:p>
            <a:r>
              <a:rPr lang="zh-CN" altLang="en-US" sz="1600"/>
              <a:t>//定义单个边</a:t>
            </a:r>
          </a:p>
          <a:p>
            <a:r>
              <a:rPr lang="zh-CN" altLang="en-US" sz="1600"/>
              <a:t>typedef struct ArcNode{</a:t>
            </a:r>
          </a:p>
          <a:p>
            <a:r>
              <a:rPr lang="zh-CN" altLang="en-US" sz="1600"/>
              <a:t>	int adjvex;</a:t>
            </a:r>
            <a:r>
              <a:rPr lang="en-US" altLang="zh-CN" sz="1600"/>
              <a:t> //</a:t>
            </a:r>
            <a:r>
              <a:rPr lang="zh-CN" altLang="en-US" sz="1600"/>
              <a:t>代表的节点</a:t>
            </a:r>
          </a:p>
          <a:p>
            <a:pPr marL="457200" lvl="1" indent="457200"/>
            <a:r>
              <a:rPr lang="en-US" altLang="zh-CN" sz="1600">
                <a:sym typeface="+mn-ea"/>
              </a:rPr>
              <a:t>//</a:t>
            </a:r>
            <a:r>
              <a:rPr lang="zh-CN" altLang="en-US" sz="1600">
                <a:sym typeface="+mn-ea"/>
              </a:rPr>
              <a:t>指向下一个边结构</a:t>
            </a:r>
            <a:endParaRPr lang="zh-CN" altLang="en-US" sz="1600"/>
          </a:p>
          <a:p>
            <a:r>
              <a:rPr lang="zh-CN" altLang="en-US" sz="1600"/>
              <a:t>	struct ArcNode* next;</a:t>
            </a:r>
            <a:r>
              <a:rPr lang="en-US" altLang="zh-CN" sz="1600"/>
              <a:t> </a:t>
            </a:r>
            <a:r>
              <a:rPr lang="zh-CN" altLang="en-US" sz="1600"/>
              <a:t>	</a:t>
            </a:r>
          </a:p>
          <a:p>
            <a:pPr marL="457200" lvl="1" indent="457200"/>
            <a:r>
              <a:rPr lang="zh-CN" altLang="en-US" sz="1600"/>
              <a:t>int weight;</a:t>
            </a:r>
            <a:r>
              <a:rPr lang="en-US" altLang="zh-CN" sz="1600"/>
              <a:t>//</a:t>
            </a:r>
            <a:r>
              <a:rPr lang="zh-CN" altLang="en-US" sz="1600"/>
              <a:t>权重</a:t>
            </a:r>
          </a:p>
          <a:p>
            <a:r>
              <a:rPr lang="zh-CN" altLang="en-US" sz="1600"/>
              <a:t>}ArcNode;</a:t>
            </a:r>
          </a:p>
          <a:p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1835785" y="3356610"/>
            <a:ext cx="4572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ym typeface="+mn-ea"/>
              </a:rPr>
              <a:t>// 顶点结构体</a:t>
            </a:r>
          </a:p>
          <a:p>
            <a:r>
              <a:rPr lang="zh-CN" altLang="en-US" sz="1600">
                <a:sym typeface="+mn-ea"/>
              </a:rPr>
              <a:t>typedef struct VNode {</a:t>
            </a:r>
          </a:p>
          <a:p>
            <a:r>
              <a:rPr lang="zh-CN" altLang="en-US" sz="1600">
                <a:sym typeface="+mn-ea"/>
              </a:rPr>
              <a:t>    char data;            // 顶点所代表的数据</a:t>
            </a:r>
          </a:p>
          <a:p>
            <a:r>
              <a:rPr lang="zh-CN" altLang="en-US" sz="1600">
                <a:sym typeface="+mn-ea"/>
              </a:rPr>
              <a:t>    ArcNode* firstarc;    // 指向第一条边的指针</a:t>
            </a:r>
          </a:p>
          <a:p>
            <a:r>
              <a:rPr lang="zh-CN" altLang="en-US" sz="1600">
                <a:sym typeface="+mn-ea"/>
              </a:rPr>
              <a:t>} VNode, AdjList[MAXNUM];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2095" y="4580890"/>
            <a:ext cx="620331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>
                <a:sym typeface="+mn-ea"/>
              </a:rPr>
              <a:t>//</a:t>
            </a:r>
            <a:r>
              <a:rPr lang="zh-CN" altLang="en-US" sz="1600">
                <a:sym typeface="+mn-ea"/>
              </a:rPr>
              <a:t>定义整个图结构</a:t>
            </a:r>
          </a:p>
          <a:p>
            <a:r>
              <a:rPr lang="zh-CN" altLang="en-US" sz="1600">
                <a:sym typeface="+mn-ea"/>
              </a:rPr>
              <a:t>typedef struct {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	AdjList vertices;  // 包含顶点的数组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	int vexnum;        // 顶点个数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	int arcnum;		// 边的个数</a:t>
            </a:r>
            <a:endParaRPr lang="zh-CN" altLang="en-US" sz="1600"/>
          </a:p>
          <a:p>
            <a:r>
              <a:rPr lang="zh-CN" altLang="en-US" sz="1600">
                <a:sym typeface="+mn-ea"/>
              </a:rPr>
              <a:t>}ALGraph;</a:t>
            </a:r>
          </a:p>
        </p:txBody>
      </p:sp>
      <p:sp>
        <p:nvSpPr>
          <p:cNvPr id="12" name="上箭头 11"/>
          <p:cNvSpPr/>
          <p:nvPr/>
        </p:nvSpPr>
        <p:spPr>
          <a:xfrm>
            <a:off x="683895" y="3140710"/>
            <a:ext cx="485775" cy="9791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>
            <p:custDataLst>
              <p:tags r:id="rId1"/>
            </p:custDataLst>
          </p:nvPr>
        </p:nvSpPr>
        <p:spPr>
          <a:xfrm>
            <a:off x="2339975" y="2708275"/>
            <a:ext cx="485775" cy="7048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直角上箭头 15"/>
          <p:cNvSpPr/>
          <p:nvPr>
            <p:custDataLst>
              <p:tags r:id="rId2"/>
            </p:custDataLst>
          </p:nvPr>
        </p:nvSpPr>
        <p:spPr>
          <a:xfrm flipH="1">
            <a:off x="5003800" y="2637155"/>
            <a:ext cx="957580" cy="109855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 descr="1832f7b7-a352-4cb7-8a56-cfcc3e40364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771015" y="1093470"/>
            <a:ext cx="3839845" cy="1553210"/>
          </a:xfrm>
          <a:prstGeom prst="rect">
            <a:avLst/>
          </a:prstGeom>
        </p:spPr>
      </p:pic>
      <p:sp>
        <p:nvSpPr>
          <p:cNvPr id="3" name="矩形 11"/>
          <p:cNvSpPr/>
          <p:nvPr/>
        </p:nvSpPr>
        <p:spPr>
          <a:xfrm>
            <a:off x="902578" y="207328"/>
            <a:ext cx="452374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2.2.</a:t>
            </a:r>
            <a:r>
              <a:rPr lang="zh-CN" altLang="en-US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</a:t>
            </a:r>
            <a:r>
              <a:rPr lang="en-US" altLang="zh-CN" sz="20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--</a:t>
            </a:r>
            <a:r>
              <a:rPr lang="zh-CN" altLang="en-US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邻接表</a:t>
            </a:r>
            <a:r>
              <a:rPr lang="en-US" altLang="zh-CN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存储结构</a:t>
            </a:r>
            <a:r>
              <a:rPr lang="en-US" altLang="zh-CN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000" b="1" dirty="0">
                <a:solidFill>
                  <a:srgbClr val="FF0000"/>
                </a:solidFill>
                <a:sym typeface="微软雅黑" panose="020B0503020204020204" pitchFamily="34" charset="-122"/>
              </a:rPr>
              <a:t>链表方式</a:t>
            </a:r>
            <a:endParaRPr lang="zh-CN" altLang="en-US" sz="20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pic>
        <p:nvPicPr>
          <p:cNvPr id="5" name="图片 4" descr="e054fa4e-2834-478e-9713-c015a48b5f8a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88595" y="1412875"/>
            <a:ext cx="1448435" cy="136779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Box 58"/>
          <p:cNvSpPr/>
          <p:nvPr/>
        </p:nvSpPr>
        <p:spPr>
          <a:xfrm>
            <a:off x="188595" y="1437323"/>
            <a:ext cx="660400" cy="6845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34290" tIns="34290" rIns="34290" bIns="34290" numCol="1" anchor="t">
            <a:spAutoFit/>
          </a:bodyPr>
          <a:lstStyle>
            <a:lvl1pPr algn="ctr"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u="sng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" name="矩形 11"/>
          <p:cNvSpPr/>
          <p:nvPr/>
        </p:nvSpPr>
        <p:spPr>
          <a:xfrm>
            <a:off x="902578" y="207328"/>
            <a:ext cx="575564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 eaLnBrk="1" hangingPunct="1">
              <a:buClrTx/>
              <a:buSzTx/>
              <a:buFontTx/>
            </a:pP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2.2.</a:t>
            </a:r>
            <a:r>
              <a:rPr lang="zh-CN" altLang="en-US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图的存储结构</a:t>
            </a:r>
            <a:r>
              <a:rPr lang="en-US" altLang="zh-CN" sz="2200" b="1" dirty="0">
                <a:solidFill>
                  <a:srgbClr val="394179"/>
                </a:solidFill>
                <a:effectLst/>
                <a:latin typeface="黑体-简" panose="02000000000000000000" charset="-122"/>
                <a:ea typeface="黑体-简" panose="02000000000000000000" charset="-122"/>
                <a:sym typeface="+mn-ea"/>
              </a:rPr>
              <a:t>  </a:t>
            </a:r>
            <a:r>
              <a:rPr lang="zh-CN" altLang="en-US" sz="2200" dirty="0">
                <a:solidFill>
                  <a:srgbClr val="FF0000"/>
                </a:solidFill>
                <a:sym typeface="+mn-ea"/>
              </a:rPr>
              <a:t>-- 2.</a:t>
            </a:r>
            <a:r>
              <a:rPr lang="en-US" altLang="zh-CN" sz="2200" dirty="0">
                <a:solidFill>
                  <a:srgbClr val="FF0000"/>
                </a:solidFill>
                <a:sym typeface="+mn-ea"/>
              </a:rPr>
              <a:t>2.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邻接表</a:t>
            </a:r>
            <a:r>
              <a:rPr lang="en-US" altLang="zh-CN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—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无</a:t>
            </a:r>
            <a:r>
              <a:rPr lang="en-US" altLang="zh-CN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/</a:t>
            </a:r>
            <a:r>
              <a:rPr lang="zh-CN" altLang="en-US" sz="2200" dirty="0">
                <a:solidFill>
                  <a:srgbClr val="FF0000"/>
                </a:solidFill>
                <a:sym typeface="微软雅黑" panose="020B0503020204020204" pitchFamily="34" charset="-122"/>
              </a:rPr>
              <a:t>有向图</a:t>
            </a: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  <a:p>
            <a:pPr algn="l" eaLnBrk="1" hangingPunct="1">
              <a:buClrTx/>
              <a:buSzTx/>
              <a:buFontTx/>
            </a:pPr>
            <a:endParaRPr lang="zh-CN" altLang="en-US" sz="2200" b="1" dirty="0">
              <a:solidFill>
                <a:srgbClr val="394179"/>
              </a:solidFill>
              <a:effectLst/>
              <a:latin typeface="黑体-简" panose="02000000000000000000" charset="-122"/>
              <a:ea typeface="黑体-简" panose="020000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5605" y="1485265"/>
            <a:ext cx="5076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5696"/>
                </a:solidFill>
                <a:sym typeface="微软雅黑" panose="020B0503020204020204" pitchFamily="34" charset="-122"/>
              </a:rPr>
              <a:t>无向图的邻接表（顺序存储和链式存储相结合）</a:t>
            </a:r>
          </a:p>
        </p:txBody>
      </p:sp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35560" y="4220845"/>
            <a:ext cx="50761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5696"/>
                </a:solidFill>
                <a:sym typeface="微软雅黑" panose="020B0503020204020204" pitchFamily="34" charset="-122"/>
              </a:rPr>
              <a:t>有向图的邻接表（顺序存储和链式存储相结合）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915920" y="1845310"/>
            <a:ext cx="1881505" cy="1743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787900" y="1779270"/>
            <a:ext cx="3747135" cy="1809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988310" y="4589145"/>
            <a:ext cx="5786755" cy="1824355"/>
          </a:xfrm>
          <a:prstGeom prst="rect">
            <a:avLst/>
          </a:prstGeom>
        </p:spPr>
      </p:pic>
      <p:pic>
        <p:nvPicPr>
          <p:cNvPr id="7" name="图片 6" descr="e054fa4e-2834-478e-9713-c015a48b5f8a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83895" y="2061210"/>
            <a:ext cx="1958975" cy="18497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40385" y="4653280"/>
            <a:ext cx="2000250" cy="190055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dd1ce78-6e2f-40e5-abc4-dc94eb4b8c35"/>
  <p:tag name="COMMONDATA" val="eyJoZGlkIjoiMjI5YjNjOWFiYzU2MTc3Y2YwYzJhZDhjZjYxM2FjNz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3285,&quot;width&quot;:3330}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5e2dbe8-2701-44d2-8eb9-01d63f46ba3c}"/>
  <p:tag name="TABLE_ENDDRAG_ORIGIN_RECT" val="295*137"/>
  <p:tag name="TABLE_ENDDRAG_RECT" val="316*207*295*13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a62bbac-5a5e-4803-9ad1-9ff368af0c83}"/>
  <p:tag name="TABLE_ENDDRAG_ORIGIN_RECT" val="295*137"/>
  <p:tag name="TABLE_ENDDRAG_RECT" val="316*207*295*13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31cb5b6-e370-45a3-8232-4d830e3c2517}"/>
  <p:tag name="TABLE_ENDDRAG_ORIGIN_RECT" val="295*137"/>
  <p:tag name="TABLE_ENDDRAG_RECT" val="316*207*295*137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bda41a9-a4e5-46b0-a470-0ca2fea87494}"/>
  <p:tag name="TABLE_ENDDRAG_ORIGIN_RECT" val="295*137"/>
  <p:tag name="TABLE_ENDDRAG_RECT" val="316*207*295*137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8e48821-808a-4517-a718-0338c328b3ca}"/>
  <p:tag name="TABLE_ENDDRAG_ORIGIN_RECT" val="295*137"/>
  <p:tag name="TABLE_ENDDRAG_RECT" val="316*207*295*13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66f5306-c563-476c-b8ff-566bf8681ba7}"/>
  <p:tag name="TABLE_ENDDRAG_ORIGIN_RECT" val="295*137"/>
  <p:tag name="TABLE_ENDDRAG_RECT" val="316*207*295*13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490faaf-0786-4647-b33f-adc952c51a5a}"/>
  <p:tag name="TABLE_ENDDRAG_ORIGIN_RECT" val="295*137"/>
  <p:tag name="TABLE_ENDDRAG_RECT" val="316*207*295*13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2024122-4c9a-4f20-8d5a-e5097586f0ed}"/>
  <p:tag name="TABLE_ENDDRAG_ORIGIN_RECT" val="295*137"/>
  <p:tag name="TABLE_ENDDRAG_RECT" val="316*207*295*13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5108,&quot;width&quot;:7684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3f176f3-c25b-4a63-8215-28fc6e07f3a7}"/>
  <p:tag name="TABLE_ENDDRAG_ORIGIN_RECT" val="380*51"/>
  <p:tag name="TABLE_ENDDRAG_RECT" val="292*132*380*5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90d8539-b504-452a-a4e2-21cea663a331}"/>
  <p:tag name="TABLE_ENDDRAG_ORIGIN_RECT" val="380*51"/>
  <p:tag name="TABLE_ENDDRAG_RECT" val="292*132*380*51"/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a576dea-8299-4567-a935-c5f0d4b1318b}"/>
  <p:tag name="TABLE_ENDDRAG_ORIGIN_RECT" val="380*51"/>
  <p:tag name="TABLE_ENDDRAG_RECT" val="292*132*380*5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4ff38b8-783e-4f29-b248-7269611984e6}"/>
  <p:tag name="TABLE_ENDDRAG_ORIGIN_RECT" val="380*51"/>
  <p:tag name="TABLE_ENDDRAG_RECT" val="292*132*380*5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b4bf11-48dd-43ad-8c15-4ebff8590547}"/>
  <p:tag name="TABLE_ENDDRAG_ORIGIN_RECT" val="380*51"/>
  <p:tag name="TABLE_ENDDRAG_RECT" val="292*132*380*5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3325761-f91c-4bbf-92f7-f6094a0b405a}"/>
  <p:tag name="TABLE_ENDDRAG_ORIGIN_RECT" val="380*51"/>
  <p:tag name="TABLE_ENDDRAG_RECT" val="292*132*380*5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1875f5b-654f-43a2-a255-e5fb3921d689}"/>
  <p:tag name="TABLE_ENDDRAG_ORIGIN_RECT" val="380*51"/>
  <p:tag name="TABLE_ENDDRAG_RECT" val="292*132*380*5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113,&quot;width&quot;:7928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60c98e1-dea7-4318-b125-af10810cdc52}"/>
  <p:tag name="TABLE_ENDDRAG_ORIGIN_RECT" val="380*51"/>
  <p:tag name="TABLE_ENDDRAG_RECT" val="292*132*380*51"/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23bfb94-ac81-41a0-9b3b-9e381efa0e3c}"/>
  <p:tag name="TABLE_ENDDRAG_ORIGIN_RECT" val="380*51"/>
  <p:tag name="TABLE_ENDDRAG_RECT" val="292*132*380*5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b053ff7-734d-485b-a006-5cf9e7f6e098}"/>
  <p:tag name="TABLE_ENDDRAG_ORIGIN_RECT" val="380*51"/>
  <p:tag name="TABLE_ENDDRAG_RECT" val="292*132*380*5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ce2ef5d-5e70-4e28-bb74-d596ebc70d56}"/>
  <p:tag name="TABLE_ENDDRAG_ORIGIN_RECT" val="380*51"/>
  <p:tag name="TABLE_ENDDRAG_RECT" val="292*132*380*5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onstantia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2197</Words>
  <Application>Microsoft Office PowerPoint</Application>
  <PresentationFormat>全屏显示(4:3)</PresentationFormat>
  <Paragraphs>647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方正小标宋简体</vt:lpstr>
      <vt:lpstr>黑体-简</vt:lpstr>
      <vt:lpstr>微软雅黑</vt:lpstr>
      <vt:lpstr>Arial</vt:lpstr>
      <vt:lpstr>Calibri</vt:lpstr>
      <vt:lpstr>Constantia</vt:lpstr>
      <vt:lpstr>Impact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1 1</cp:lastModifiedBy>
  <cp:revision>1264</cp:revision>
  <dcterms:created xsi:type="dcterms:W3CDTF">2019-06-25T15:39:00Z</dcterms:created>
  <dcterms:modified xsi:type="dcterms:W3CDTF">2023-05-05T08:29:42Z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000800f436000000000001024140</vt:lpwstr>
  </property>
  <property fmtid="{D5CDD505-2E9C-101B-9397-08002B2CF9AE}" pid="3" name="KSOProductBuildVer">
    <vt:lpwstr>2052-11.1.0.14036</vt:lpwstr>
  </property>
  <property fmtid="{D5CDD505-2E9C-101B-9397-08002B2CF9AE}" pid="4" name="ICV">
    <vt:lpwstr>D498DE879BA04C1B9F1619E6AB05FA1D_13</vt:lpwstr>
  </property>
</Properties>
</file>