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1.jpe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1.jpeg"/><Relationship Id="rId3" Type="http://schemas.openxmlformats.org/officeDocument/2006/relationships/tags" Target="../tags/tag5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1.jpeg"/><Relationship Id="rId3" Type="http://schemas.openxmlformats.org/officeDocument/2006/relationships/tags" Target="../tags/tag6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jpeg"/><Relationship Id="rId3" Type="http://schemas.openxmlformats.org/officeDocument/2006/relationships/tags" Target="../tags/tag68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.jpeg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jpeg"/><Relationship Id="rId3" Type="http://schemas.openxmlformats.org/officeDocument/2006/relationships/tags" Target="../tags/tag8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1.jpe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81299" y="2135650"/>
            <a:ext cx="6629401" cy="963962"/>
          </a:xfrm>
        </p:spPr>
        <p:txBody>
          <a:bodyPr anchor="ctr">
            <a:normAutofit/>
          </a:bodyPr>
          <a:lstStyle>
            <a:lvl1pPr algn="ctr">
              <a:defRPr sz="45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781299" y="3510854"/>
            <a:ext cx="6629401" cy="1183958"/>
          </a:xfrm>
        </p:spPr>
        <p:txBody>
          <a:bodyPr>
            <a:normAutofit/>
          </a:bodyPr>
          <a:lstStyle>
            <a:lvl1pPr marL="0" indent="0" algn="ctr">
              <a:buNone/>
              <a:defRPr sz="18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29" y="1626121"/>
            <a:ext cx="10852237" cy="40416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2781299" y="2837134"/>
            <a:ext cx="6629403" cy="118373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5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/>
          <a:lstStyle>
            <a:lvl1pPr>
              <a:defRPr baseline="0">
                <a:latin typeface="微软雅黑" charset="-122"/>
                <a:ea typeface="微软雅黑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100" y="304800"/>
            <a:ext cx="11607800" cy="62484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339650"/>
            <a:ext cx="9626400" cy="5427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594250"/>
            <a:ext cx="9626600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938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7938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884" cy="6865938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880650"/>
            <a:ext cx="3960000" cy="6615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2275650"/>
            <a:ext cx="3956400" cy="3069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1405930"/>
            <a:ext cx="648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859500"/>
            <a:ext cx="109764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763100"/>
            <a:ext cx="10975975" cy="621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3236850"/>
            <a:ext cx="109656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740250"/>
            <a:ext cx="109764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2082600"/>
            <a:ext cx="109908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306850"/>
            <a:ext cx="11001600" cy="7587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92846"/>
            <a:ext cx="11037600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2025000"/>
            <a:ext cx="53424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2025000"/>
            <a:ext cx="53676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914450"/>
            <a:ext cx="53424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910850"/>
            <a:ext cx="53676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5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2700"/>
            <a:ext cx="950384" cy="1106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1576388"/>
            <a:ext cx="12192000" cy="3705225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637550"/>
            <a:ext cx="9144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4069800"/>
            <a:ext cx="9144000" cy="1242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506897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1" y="1634539"/>
            <a:ext cx="10852237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1584" y="3587750"/>
            <a:ext cx="5223933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/>
          <p:nvPr>
            <p:custDataLst>
              <p:tags r:id="rId5"/>
            </p:custDataLst>
          </p:nvPr>
        </p:nvSpPr>
        <p:spPr>
          <a:xfrm>
            <a:off x="1792817" y="2043113"/>
            <a:ext cx="4806951" cy="569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9429" y="3042097"/>
            <a:ext cx="5951191" cy="77351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5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z="40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9429" y="4133392"/>
            <a:ext cx="5951191" cy="77351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5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626121"/>
            <a:ext cx="5283243" cy="404168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9" y="1000133"/>
            <a:ext cx="5283243" cy="285752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2023369"/>
            <a:ext cx="5283200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49" y="1000133"/>
            <a:ext cx="5283243" cy="28575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49" y="2023369"/>
            <a:ext cx="5283243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9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1626121"/>
            <a:ext cx="950984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626113"/>
            <a:ext cx="9828101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8867" y="1189038"/>
            <a:ext cx="10854267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668867" y="1571625"/>
            <a:ext cx="10854267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80533" y="5619750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917" y="5619750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5619750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1.jpeg"/><Relationship Id="rId2" Type="http://schemas.openxmlformats.org/officeDocument/2006/relationships/tags" Target="../tags/tag9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image" Target="../media/image13.jpeg"/><Relationship Id="rId7" Type="http://schemas.openxmlformats.org/officeDocument/2006/relationships/image" Target="../media/image12.png"/><Relationship Id="rId6" Type="http://schemas.openxmlformats.org/officeDocument/2006/relationships/oleObject" Target="../embeddings/oleObject8.bin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image" Target="../media/image1.jpeg"/><Relationship Id="rId2" Type="http://schemas.openxmlformats.org/officeDocument/2006/relationships/tags" Target="../tags/tag133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tags" Target="../tags/tag138.xml"/><Relationship Id="rId3" Type="http://schemas.openxmlformats.org/officeDocument/2006/relationships/image" Target="../media/image1.jpeg"/><Relationship Id="rId2" Type="http://schemas.openxmlformats.org/officeDocument/2006/relationships/tags" Target="../tags/tag137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image" Target="../media/image1.jpeg"/><Relationship Id="rId2" Type="http://schemas.openxmlformats.org/officeDocument/2006/relationships/tags" Target="../tags/tag10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1.jpeg"/><Relationship Id="rId2" Type="http://schemas.openxmlformats.org/officeDocument/2006/relationships/tags" Target="../tags/tag10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08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tags" Target="../tags/tag107.xml"/><Relationship Id="rId3" Type="http://schemas.openxmlformats.org/officeDocument/2006/relationships/image" Target="../media/image1.jpeg"/><Relationship Id="rId2" Type="http://schemas.openxmlformats.org/officeDocument/2006/relationships/tags" Target="../tags/tag106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image" Target="../media/image5.png"/><Relationship Id="rId5" Type="http://schemas.openxmlformats.org/officeDocument/2006/relationships/oleObject" Target="../embeddings/oleObject2.bin"/><Relationship Id="rId4" Type="http://schemas.openxmlformats.org/officeDocument/2006/relationships/tags" Target="../tags/tag110.xml"/><Relationship Id="rId3" Type="http://schemas.openxmlformats.org/officeDocument/2006/relationships/image" Target="../media/image1.jpeg"/><Relationship Id="rId2" Type="http://schemas.openxmlformats.org/officeDocument/2006/relationships/tags" Target="../tags/tag109.xml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1.jpeg"/><Relationship Id="rId2" Type="http://schemas.openxmlformats.org/officeDocument/2006/relationships/tags" Target="../tags/tag11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image" Target="../media/image7.png"/><Relationship Id="rId7" Type="http://schemas.openxmlformats.org/officeDocument/2006/relationships/oleObject" Target="../embeddings/oleObject3.bin"/><Relationship Id="rId6" Type="http://schemas.openxmlformats.org/officeDocument/2006/relationships/image" Target="../media/image6.jpeg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1.jpeg"/><Relationship Id="rId2" Type="http://schemas.openxmlformats.org/officeDocument/2006/relationships/tags" Target="../tags/tag120.xml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24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oleObject" Target="../embeddings/oleObject5.bin"/><Relationship Id="rId7" Type="http://schemas.openxmlformats.org/officeDocument/2006/relationships/tags" Target="../tags/tag127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tags" Target="../tags/tag126.xml"/><Relationship Id="rId3" Type="http://schemas.openxmlformats.org/officeDocument/2006/relationships/image" Target="../media/image1.jpeg"/><Relationship Id="rId2" Type="http://schemas.openxmlformats.org/officeDocument/2006/relationships/tags" Target="../tags/tag125.xml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28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oleObject" Target="../embeddings/oleObject7.bin"/><Relationship Id="rId7" Type="http://schemas.openxmlformats.org/officeDocument/2006/relationships/tags" Target="../tags/tag131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tags" Target="../tags/tag130.xml"/><Relationship Id="rId3" Type="http://schemas.openxmlformats.org/officeDocument/2006/relationships/image" Target="../media/image1.jpeg"/><Relationship Id="rId2" Type="http://schemas.openxmlformats.org/officeDocument/2006/relationships/tags" Target="../tags/tag129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4034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标题 41985"/>
          <p:cNvSpPr>
            <a:spLocks noGrp="1" noRot="1"/>
          </p:cNvSpPr>
          <p:nvPr>
            <p:ph type="ctrTitle" idx="4294967295"/>
            <p:custDataLst>
              <p:tags r:id="rId4"/>
            </p:custDataLst>
          </p:nvPr>
        </p:nvSpPr>
        <p:spPr>
          <a:xfrm>
            <a:off x="2286000" y="2565400"/>
            <a:ext cx="7772400" cy="1547813"/>
          </a:xfrm>
        </p:spPr>
        <p:txBody>
          <a:bodyPr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defTabSz="914400"/>
            <a:br>
              <a:rPr lang="en-US" altLang="zh-CN" sz="5400" dirty="0">
                <a:solidFill>
                  <a:srgbClr val="000000"/>
                </a:solidFill>
              </a:rPr>
            </a:br>
            <a:r>
              <a:rPr lang="zh-CN" altLang="en-US" sz="4800" dirty="0">
                <a:solidFill>
                  <a:srgbClr val="000000"/>
                </a:solidFill>
                <a:sym typeface="微软雅黑" charset="-122"/>
              </a:rPr>
              <a:t>实验一</a:t>
            </a:r>
            <a:br>
              <a:rPr lang="zh-CN" altLang="en-US" sz="4800" dirty="0">
                <a:solidFill>
                  <a:srgbClr val="000000"/>
                </a:solidFill>
                <a:sym typeface="微软雅黑" charset="-122"/>
              </a:rPr>
            </a:br>
            <a:r>
              <a:rPr lang="zh-CN" altLang="en-US" sz="4800" dirty="0">
                <a:solidFill>
                  <a:srgbClr val="000000"/>
                </a:solidFill>
                <a:sym typeface="微软雅黑" charset="-122"/>
              </a:rPr>
              <a:t>电路元件伏安特性的测试</a:t>
            </a:r>
            <a:endParaRPr lang="zh-CN" altLang="en-US" sz="4800" b="0" dirty="0">
              <a:solidFill>
                <a:srgbClr val="000000"/>
              </a:solidFill>
              <a:latin typeface="汉仪旗黑-85S" pitchFamily="18" charset="-122"/>
              <a:sym typeface="微软雅黑" charset="-122"/>
            </a:endParaRPr>
          </a:p>
        </p:txBody>
      </p:sp>
      <p:sp>
        <p:nvSpPr>
          <p:cNvPr id="41988" name="文本框 41987"/>
          <p:cNvSpPr txBox="1">
            <a:spLocks noChangeArrowheads="1"/>
          </p:cNvSpPr>
          <p:nvPr/>
        </p:nvSpPr>
        <p:spPr bwMode="auto">
          <a:xfrm>
            <a:off x="2286000" y="990600"/>
            <a:ext cx="4495800" cy="5835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FFFFFF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《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电路分析基础</a:t>
            </a: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》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实验</a:t>
            </a:r>
            <a:endParaRPr kumimoji="0" lang="zh-CN" altLang="en-US" sz="3200" b="1" kern="1200" cap="none" spc="0" normalizeH="0" baseline="0" noProof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3250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3252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3253" name="Text Box 2"/>
          <p:cNvSpPr txBox="1"/>
          <p:nvPr/>
        </p:nvSpPr>
        <p:spPr>
          <a:xfrm>
            <a:off x="1905000" y="533400"/>
            <a:ext cx="55626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400" b="1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测试电压源的外特性</a:t>
            </a:r>
            <a:endParaRPr lang="zh-CN" altLang="en-US" sz="2400" b="1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endParaRPr lang="zh-CN" altLang="en-US" sz="2400" b="1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893" name="Text Box 5"/>
          <p:cNvSpPr txBox="1"/>
          <p:nvPr>
            <p:custDataLst>
              <p:tags r:id="rId5"/>
            </p:custDataLst>
          </p:nvPr>
        </p:nvSpPr>
        <p:spPr>
          <a:xfrm>
            <a:off x="1905000" y="1828800"/>
            <a:ext cx="358140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按右图接线，保持电压源输出为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3V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，改变负载电阻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RL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，测出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Rs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分别为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0Ω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，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1KΩ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时的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U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和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I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值，记入下表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53256" name="Object 3"/>
          <p:cNvGraphicFramePr/>
          <p:nvPr/>
        </p:nvGraphicFramePr>
        <p:xfrm>
          <a:off x="1828800" y="4572000"/>
          <a:ext cx="5181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6" imgW="4810125" imgH="809625" progId="Paint.Picture">
                  <p:embed/>
                </p:oleObj>
              </mc:Choice>
              <mc:Fallback>
                <p:oleObj name="" r:id="rId6" imgW="4810125" imgH="809625" progId="Paint.Picture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28800" y="4572000"/>
                        <a:ext cx="51816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1412875"/>
            <a:ext cx="3810000" cy="2676525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4274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4276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1203" name="Text Box 2"/>
          <p:cNvSpPr txBox="1"/>
          <p:nvPr>
            <p:custDataLst>
              <p:tags r:id="rId5"/>
            </p:custDataLst>
          </p:nvPr>
        </p:nvSpPr>
        <p:spPr>
          <a:xfrm>
            <a:off x="1905000" y="838200"/>
            <a:ext cx="3200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zh-CN" altLang="zh-CN" sz="2400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2208213" y="331788"/>
            <a:ext cx="7315200" cy="15068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微软雅黑" charset="-122"/>
              </a:rPr>
              <a:t>五、实验报告</a:t>
            </a:r>
            <a:endParaRPr lang="zh-CN" altLang="en-US" sz="320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微软雅黑" charset="-122"/>
              </a:rPr>
              <a:t>(1) </a:t>
            </a:r>
            <a:r>
              <a:rPr lang="zh-CN" altLang="en-US" sz="20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微软雅黑" charset="-122"/>
              </a:rPr>
              <a:t>根据实验数据</a:t>
            </a:r>
            <a:r>
              <a:rPr lang="en-US" altLang="zh-CN" sz="20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微软雅黑" charset="-122"/>
              </a:rPr>
              <a:t>,</a:t>
            </a:r>
            <a:r>
              <a:rPr lang="zh-CN" altLang="en-US" sz="20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微软雅黑" charset="-122"/>
              </a:rPr>
              <a:t>在坐标纸上分别绘出各元件的伏安特性</a:t>
            </a:r>
            <a:endParaRPr lang="zh-CN" altLang="en-US" sz="200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微软雅黑" charset="-122"/>
              </a:rPr>
              <a:t>(2) </a:t>
            </a:r>
            <a:r>
              <a:rPr lang="zh-CN" altLang="en-US" sz="2000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微软雅黑" charset="-122"/>
              </a:rPr>
              <a:t>分析测量误差原因</a:t>
            </a:r>
            <a:endParaRPr lang="zh-CN" altLang="en-US" sz="2000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54279" name="Text Box 4"/>
          <p:cNvSpPr txBox="1"/>
          <p:nvPr/>
        </p:nvSpPr>
        <p:spPr>
          <a:xfrm>
            <a:off x="2133600" y="2209800"/>
            <a:ext cx="7620000" cy="30149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六、注意事项</a:t>
            </a:r>
            <a:endParaRPr lang="zh-CN" altLang="en-US" sz="32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）合理选择量程，切勿使电表超过量程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（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）稳压电源输出应由小到大逐渐增加，输出端切勿短路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七、思考题</a:t>
            </a:r>
            <a:endParaRPr lang="zh-CN" altLang="en-US" sz="32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分析测量二极管伏安特性实验中，电流表在二极管正、反接时分别外接、内接的原因，并说明电阻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在该实验中的作用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6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5058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5060" name="页脚占位符 3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45061" name="Text Box 3"/>
          <p:cNvSpPr txBox="1"/>
          <p:nvPr/>
        </p:nvSpPr>
        <p:spPr>
          <a:xfrm>
            <a:off x="1703388" y="333375"/>
            <a:ext cx="8413750" cy="49542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/>
            <a:endParaRPr lang="zh-CN" altLang="en-US" sz="40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just"/>
            <a:r>
              <a:rPr lang="zh-CN" altLang="en-US" sz="40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二、实验目的</a:t>
            </a:r>
            <a:endParaRPr lang="zh-CN" altLang="en-US" sz="40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just"/>
            <a:endParaRPr lang="en-US" altLang="zh-CN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1.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掌握元件伏安特性的逐点测试方法，了解线性元件                   和非线性元件特性的差别。</a:t>
            </a:r>
            <a:endParaRPr lang="zh-CN" altLang="en-US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just"/>
            <a:endParaRPr lang="zh-CN" altLang="en-US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just"/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2.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研究电压源、电流源的外特性。</a:t>
            </a:r>
            <a:endParaRPr lang="zh-CN" altLang="en-US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algn="just"/>
            <a:endParaRPr lang="zh-CN" altLang="en-US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3.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练习实验曲线的绘制。</a:t>
            </a:r>
            <a:endParaRPr lang="zh-CN" altLang="en-US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sz="4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                      </a:t>
            </a:r>
            <a:endParaRPr lang="zh-CN" altLang="en-US" sz="4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6082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6084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9218" name="Rectangle 2"/>
          <p:cNvSpPr/>
          <p:nvPr/>
        </p:nvSpPr>
        <p:spPr>
          <a:xfrm>
            <a:off x="1836419" y="549275"/>
            <a:ext cx="8296910" cy="55695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just" fontAlgn="base"/>
            <a:r>
              <a:rPr lang="zh-CN" altLang="en-US" sz="3600" b="1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三、基本原理</a:t>
            </a:r>
            <a:endParaRPr lang="zh-CN" altLang="en-US" sz="3600" b="1" strike="noStrike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 fontAlgn="base"/>
            <a:endParaRPr lang="zh-CN" altLang="en-US" sz="3600" b="1" strike="noStrike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 fontAlgn="base">
              <a:buClrTx/>
              <a:buSzTx/>
            </a:pP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1．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伏安特性</a:t>
            </a:r>
            <a:endParaRPr lang="zh-CN" altLang="en-US" sz="2800" strike="noStrike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 fontAlgn="base"/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任何一个二端元件的特性都可以用该元件上的端电压</a:t>
            </a:r>
            <a:r>
              <a:rPr lang="en-US" altLang="zh-CN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U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与流过该元件的电流</a:t>
            </a:r>
            <a:r>
              <a:rPr lang="en-US" altLang="zh-CN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I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的函数关系来表示，可以在</a:t>
            </a:r>
            <a:r>
              <a:rPr lang="en-US" altLang="zh-CN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U-I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坐标平面上描绘出它的特性曲线，这条特性曲线称为</a:t>
            </a:r>
            <a:r>
              <a:rPr lang="zh-CN" altLang="en-US" sz="32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“</a:t>
            </a:r>
            <a:r>
              <a:rPr lang="zh-CN" altLang="en-US" sz="32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伏安特性曲线</a:t>
            </a:r>
            <a:r>
              <a:rPr lang="zh-CN" altLang="en-US" sz="32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”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zh-CN" altLang="en-US" sz="2800" strike="noStrike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 fontAlgn="base"/>
            <a:r>
              <a:rPr lang="en-US" altLang="zh-CN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     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由测得的伏安特性曲线可以了解被测元件的特性，若伏安特性曲线是一条过原点的直线，则该元件是</a:t>
            </a:r>
            <a:r>
              <a:rPr lang="zh-CN" altLang="en-US" sz="28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线性元件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，否则是</a:t>
            </a:r>
            <a:r>
              <a:rPr lang="zh-CN" altLang="en-US" sz="2800" strike="noStrike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非线性元件</a:t>
            </a:r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zh-CN" altLang="en-US" sz="2800" strike="noStrike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 fontAlgn="base"/>
            <a:r>
              <a:rPr lang="zh-CN" altLang="en-US" sz="2800" strike="noStrike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下图描绘的是几种不同元件的伏安特性曲线。</a:t>
            </a:r>
            <a:endParaRPr lang="zh-CN" altLang="en-US" sz="2800" strike="noStrike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fontAlgn="base"/>
            <a:endParaRPr lang="zh-CN" altLang="en-US" sz="2800" strike="noStrike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7106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487488" y="-26987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7108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47109" name="Object 3"/>
          <p:cNvGraphicFramePr/>
          <p:nvPr/>
        </p:nvGraphicFramePr>
        <p:xfrm>
          <a:off x="1919288" y="1341438"/>
          <a:ext cx="4987925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082800" imgH="1377950" progId="Paint.Picture">
                  <p:embed/>
                </p:oleObj>
              </mc:Choice>
              <mc:Fallback>
                <p:oleObj name="" r:id="rId5" imgW="2082800" imgH="13779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19288" y="1341438"/>
                        <a:ext cx="4987925" cy="3848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4"/>
          <p:cNvSpPr txBox="1"/>
          <p:nvPr/>
        </p:nvSpPr>
        <p:spPr>
          <a:xfrm>
            <a:off x="2057400" y="487363"/>
            <a:ext cx="5029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不同元件的伏安特性曲线</a:t>
            </a:r>
            <a:endParaRPr lang="zh-CN" altLang="en-US" sz="3200" b="1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7111" name="Text Box 5"/>
          <p:cNvSpPr txBox="1"/>
          <p:nvPr/>
        </p:nvSpPr>
        <p:spPr>
          <a:xfrm>
            <a:off x="4727575" y="4221163"/>
            <a:ext cx="5143500" cy="17837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A: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线性电阻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  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过原点的直线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B: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白炽灯</a:t>
            </a: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      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：电阻随温度升高而增大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C: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一般二极管：正向导通，单向导电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D: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稳压二极管：正向导通，反向稳压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7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8130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8132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48133" name="Text Box 3"/>
          <p:cNvSpPr txBox="1"/>
          <p:nvPr/>
        </p:nvSpPr>
        <p:spPr>
          <a:xfrm>
            <a:off x="2057400" y="381000"/>
            <a:ext cx="41148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二极管伏安特性曲线</a:t>
            </a:r>
            <a:endParaRPr lang="zh-CN" altLang="en-US" sz="3200" b="1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48134" name="组合 2"/>
          <p:cNvGrpSpPr/>
          <p:nvPr/>
        </p:nvGrpSpPr>
        <p:grpSpPr>
          <a:xfrm>
            <a:off x="2136775" y="1125538"/>
            <a:ext cx="5562600" cy="4191000"/>
            <a:chOff x="3600" y="2280"/>
            <a:chExt cx="8760" cy="6600"/>
          </a:xfrm>
        </p:grpSpPr>
        <p:graphicFrame>
          <p:nvGraphicFramePr>
            <p:cNvPr id="48135" name="Object 2"/>
            <p:cNvGraphicFramePr/>
            <p:nvPr/>
          </p:nvGraphicFramePr>
          <p:xfrm>
            <a:off x="3600" y="2280"/>
            <a:ext cx="8760" cy="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5" imgW="3238500" imgH="2962275" progId="Paint.Picture">
                    <p:embed/>
                  </p:oleObj>
                </mc:Choice>
                <mc:Fallback>
                  <p:oleObj name="" r:id="rId5" imgW="3238500" imgH="2962275" progId="Paint.Picture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600" y="2280"/>
                          <a:ext cx="8760" cy="6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4" name="Oval 4"/>
            <p:cNvSpPr/>
            <p:nvPr>
              <p:custDataLst>
                <p:tags r:id="rId7"/>
              </p:custDataLst>
            </p:nvPr>
          </p:nvSpPr>
          <p:spPr>
            <a:xfrm>
              <a:off x="7800" y="5040"/>
              <a:ext cx="1440" cy="840"/>
            </a:xfrm>
            <a:prstGeom prst="ellipse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fontAlgn="base"/>
              <a:endParaRPr lang="zh-CN" altLang="en-US" sz="1800" strike="noStrike" noProof="1" dirty="0">
                <a:solidFill>
                  <a:schemeClr val="dk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1445" name="AutoShape 5"/>
            <p:cNvSpPr/>
            <p:nvPr>
              <p:custDataLst>
                <p:tags r:id="rId8"/>
              </p:custDataLst>
            </p:nvPr>
          </p:nvSpPr>
          <p:spPr>
            <a:xfrm>
              <a:off x="8520" y="6240"/>
              <a:ext cx="1200" cy="600"/>
            </a:xfrm>
            <a:prstGeom prst="wedgeRoundRectCallout">
              <a:avLst>
                <a:gd name="adj1" fmla="val -30000"/>
                <a:gd name="adj2" fmla="val -110000"/>
                <a:gd name="adj3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fontAlgn="base"/>
              <a:r>
                <a:rPr lang="zh-CN" altLang="en-US" sz="2000" b="1" strike="noStrike" noProof="1" dirty="0">
                  <a:solidFill>
                    <a:schemeClr val="lt1"/>
                  </a:solidFill>
                  <a:latin typeface="微软雅黑" charset="-122"/>
                  <a:ea typeface="微软雅黑" charset="-122"/>
                  <a:cs typeface="+mn-cs"/>
                </a:rPr>
                <a:t>死区</a:t>
              </a:r>
              <a:endParaRPr lang="zh-CN" altLang="en-US" sz="2000" b="1" strike="noStrike" noProof="1" dirty="0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1447" name="Oval 7"/>
            <p:cNvSpPr/>
            <p:nvPr>
              <p:custDataLst>
                <p:tags r:id="rId9"/>
              </p:custDataLst>
            </p:nvPr>
          </p:nvSpPr>
          <p:spPr>
            <a:xfrm>
              <a:off x="5400" y="5640"/>
              <a:ext cx="840" cy="2160"/>
            </a:xfrm>
            <a:prstGeom prst="ellipse">
              <a:avLst/>
            </a:prstGeom>
            <a:noFill/>
            <a:ln w="381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fontAlgn="base"/>
              <a:endParaRPr lang="zh-CN" altLang="en-US" sz="1800" strike="noStrike" noProof="1" dirty="0">
                <a:solidFill>
                  <a:schemeClr val="dk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61448" name="AutoShape 8"/>
            <p:cNvSpPr/>
            <p:nvPr>
              <p:custDataLst>
                <p:tags r:id="rId10"/>
              </p:custDataLst>
            </p:nvPr>
          </p:nvSpPr>
          <p:spPr>
            <a:xfrm>
              <a:off x="3840" y="7080"/>
              <a:ext cx="1680" cy="1080"/>
            </a:xfrm>
            <a:prstGeom prst="wedgeRoundRectCallout">
              <a:avLst>
                <a:gd name="adj1" fmla="val 40181"/>
                <a:gd name="adj2" fmla="val -98380"/>
                <a:gd name="adj3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fontAlgn="base"/>
              <a:r>
                <a:rPr lang="zh-CN" altLang="en-US" sz="2000" b="1" strike="noStrike" noProof="1" dirty="0">
                  <a:solidFill>
                    <a:schemeClr val="lt1"/>
                  </a:solidFill>
                  <a:latin typeface="微软雅黑" charset="-122"/>
                  <a:ea typeface="微软雅黑" charset="-122"/>
                  <a:cs typeface="+mn-cs"/>
                </a:rPr>
                <a:t>反向击穿区</a:t>
              </a:r>
              <a:endParaRPr lang="zh-CN" altLang="en-US" sz="2000" b="1" strike="noStrike" noProof="1" dirty="0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" name="AutoShape 8"/>
            <p:cNvSpPr/>
            <p:nvPr>
              <p:custDataLst>
                <p:tags r:id="rId11"/>
              </p:custDataLst>
            </p:nvPr>
          </p:nvSpPr>
          <p:spPr>
            <a:xfrm>
              <a:off x="10489" y="3246"/>
              <a:ext cx="1680" cy="1080"/>
            </a:xfrm>
            <a:prstGeom prst="wedgeRoundRectCallout">
              <a:avLst>
                <a:gd name="adj1" fmla="val -95833"/>
                <a:gd name="adj2" fmla="val 26481"/>
                <a:gd name="adj3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 fontAlgn="base"/>
              <a:r>
                <a:rPr lang="zh-CN" altLang="en-US" sz="2000" b="1" strike="noStrike" noProof="1" dirty="0">
                  <a:solidFill>
                    <a:schemeClr val="lt1"/>
                  </a:solidFill>
                  <a:latin typeface="微软雅黑" charset="-122"/>
                  <a:ea typeface="微软雅黑" charset="-122"/>
                  <a:cs typeface="+mn-cs"/>
                  <a:sym typeface="+mn-ea"/>
                </a:rPr>
                <a:t>正向导通区域</a:t>
              </a:r>
              <a:endParaRPr lang="zh-CN" altLang="en-US" sz="2000" b="1" strike="noStrike" noProof="1" dirty="0">
                <a:solidFill>
                  <a:schemeClr val="lt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48141" name="Text Box 5"/>
          <p:cNvSpPr txBox="1"/>
          <p:nvPr/>
        </p:nvSpPr>
        <p:spPr>
          <a:xfrm>
            <a:off x="5232400" y="5086350"/>
            <a:ext cx="4695825" cy="860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C: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一般二极管：正向导通，单向导电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D:</a:t>
            </a:r>
            <a:r>
              <a:rPr lang="zh-CN" altLang="en-US" sz="2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稳压二极管：正向导通，反向稳压</a:t>
            </a:r>
            <a:endParaRPr lang="zh-CN" altLang="en-US" sz="20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2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9154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9156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28674" name="Text Box 2"/>
          <p:cNvSpPr txBox="1"/>
          <p:nvPr/>
        </p:nvSpPr>
        <p:spPr>
          <a:xfrm>
            <a:off x="1676400" y="860425"/>
            <a:ext cx="8839200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2</a:t>
            </a: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．</a:t>
            </a: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电源的外特性曲线</a:t>
            </a:r>
            <a:endParaRPr lang="zh-CN" altLang="en-US" sz="24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理想的电压源特性可以用</a:t>
            </a:r>
            <a:r>
              <a:rPr lang="en-US" altLang="zh-CN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U-I</a:t>
            </a: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坐标平面上的一条垂直线表示，而理想的电流源的特性则可以用</a:t>
            </a:r>
            <a:r>
              <a:rPr lang="en-US" altLang="zh-CN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U-I</a:t>
            </a: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坐标平面上一条水平线来表示。但实际的电压源和电流源是有内阻的。</a:t>
            </a:r>
            <a:endParaRPr lang="zh-CN" altLang="en-US" sz="24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实际的</a:t>
            </a:r>
            <a:r>
              <a:rPr lang="zh-CN" altLang="en-US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电压源可以用一个电压源</a:t>
            </a:r>
            <a:r>
              <a:rPr lang="en-US" altLang="zh-CN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Us</a:t>
            </a:r>
            <a:r>
              <a:rPr lang="zh-CN" altLang="en-US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与一个电阻</a:t>
            </a:r>
            <a:r>
              <a:rPr lang="en-US" altLang="zh-CN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Rs</a:t>
            </a:r>
            <a:r>
              <a:rPr lang="zh-CN" altLang="en-US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相串联</a:t>
            </a: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的电路模型来表示，实际的</a:t>
            </a:r>
            <a:r>
              <a:rPr lang="zh-CN" altLang="en-US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电流源可以用一个电流源</a:t>
            </a:r>
            <a:r>
              <a:rPr lang="en-US" altLang="zh-CN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Is</a:t>
            </a:r>
            <a:r>
              <a:rPr lang="zh-CN" altLang="en-US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和电导 </a:t>
            </a:r>
            <a:r>
              <a:rPr lang="en-US" altLang="zh-CN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Gs</a:t>
            </a: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相并联的电路模型来表示，其输出流分别为：</a:t>
            </a:r>
            <a:endParaRPr lang="zh-CN" altLang="en-US" sz="24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    </a:t>
            </a:r>
            <a:r>
              <a:rPr lang="en-US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U=Us-RsI</a:t>
            </a:r>
            <a:endParaRPr lang="en-US" altLang="zh-CN" sz="2400" noProof="1" dirty="0">
              <a:solidFill>
                <a:srgbClr val="000000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    I=Is-U/Rs</a:t>
            </a:r>
            <a:endParaRPr lang="en-US" altLang="zh-CN" sz="2400" noProof="1" dirty="0">
              <a:solidFill>
                <a:srgbClr val="000000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其伏安特性曲线又称为“电源的外特性曲线”。</a:t>
            </a:r>
            <a:endParaRPr lang="zh-CN" altLang="en-US" sz="24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实验中</a:t>
            </a:r>
            <a:r>
              <a:rPr lang="zh-CN" altLang="en-US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微软雅黑" charset="-122"/>
              </a:rPr>
              <a:t>使用电位器或电阻模拟电源内阻</a:t>
            </a:r>
            <a:r>
              <a:rPr lang="zh-CN" altLang="en-US" sz="24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lang="zh-CN" altLang="en-US" sz="24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0178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0180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3076" name="Rectangle 3"/>
          <p:cNvSpPr/>
          <p:nvPr>
            <p:custDataLst>
              <p:tags r:id="rId5"/>
            </p:custDataLst>
          </p:nvPr>
        </p:nvSpPr>
        <p:spPr>
          <a:xfrm>
            <a:off x="5181600" y="2767013"/>
            <a:ext cx="9144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50182" name="Picture 2" descr="HWOCRTEMP_ROC30"/>
          <p:cNvPicPr>
            <a:picLocks noChangeAspect="1"/>
          </p:cNvPicPr>
          <p:nvPr/>
        </p:nvPicPr>
        <p:blipFill>
          <a:blip r:embed="rId6">
            <a:lum contrast="66000"/>
          </a:blip>
          <a:stretch>
            <a:fillRect/>
          </a:stretch>
        </p:blipFill>
        <p:spPr>
          <a:xfrm>
            <a:off x="1752600" y="1371600"/>
            <a:ext cx="4191000" cy="3810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0183" name="Object 2"/>
          <p:cNvGraphicFramePr/>
          <p:nvPr/>
        </p:nvGraphicFramePr>
        <p:xfrm>
          <a:off x="6156325" y="1635125"/>
          <a:ext cx="4252913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2238375" imgH="1790700" progId="Paint.Picture">
                  <p:embed/>
                </p:oleObj>
              </mc:Choice>
              <mc:Fallback>
                <p:oleObj name="" r:id="rId7" imgW="2238375" imgH="1790700" progId="Paint.Picture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6325" y="1635125"/>
                        <a:ext cx="4252913" cy="354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/>
          <p:nvPr/>
        </p:nvSpPr>
        <p:spPr>
          <a:xfrm>
            <a:off x="2286000" y="685800"/>
            <a:ext cx="2667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noProof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charset="-122"/>
                <a:ea typeface="微软雅黑" charset="-122"/>
                <a:cs typeface="+mn-cs"/>
              </a:rPr>
              <a:t>电压源外特性曲线</a:t>
            </a:r>
            <a:endParaRPr lang="zh-CN" altLang="en-US" sz="2400" b="1" noProof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charset="-122"/>
              <a:ea typeface="微软雅黑" charset="-122"/>
            </a:endParaRPr>
          </a:p>
        </p:txBody>
      </p:sp>
      <p:sp>
        <p:nvSpPr>
          <p:cNvPr id="3079" name="Text Box 6"/>
          <p:cNvSpPr txBox="1"/>
          <p:nvPr>
            <p:custDataLst>
              <p:tags r:id="rId9"/>
            </p:custDataLst>
          </p:nvPr>
        </p:nvSpPr>
        <p:spPr>
          <a:xfrm>
            <a:off x="7010400" y="685800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+mn-cs"/>
              </a:rPr>
              <a:t>电流源外特性曲线</a:t>
            </a:r>
            <a:endParaRPr lang="zh-CN" altLang="en-US" sz="2400" b="1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0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1202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1204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sp>
        <p:nvSpPr>
          <p:cNvPr id="51205" name="Text Box 2"/>
          <p:cNvSpPr txBox="1"/>
          <p:nvPr/>
        </p:nvSpPr>
        <p:spPr>
          <a:xfrm>
            <a:off x="1905000" y="762000"/>
            <a:ext cx="3398838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chemeClr val="accent1"/>
                </a:solidFill>
                <a:latin typeface="微软雅黑" charset="-122"/>
                <a:ea typeface="微软雅黑" charset="-122"/>
              </a:rPr>
              <a:t>四、实验内容</a:t>
            </a:r>
            <a:endParaRPr lang="zh-CN" altLang="en-US" sz="4000" b="1" dirty="0">
              <a:solidFill>
                <a:schemeClr val="accent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51206" name="Object 2"/>
          <p:cNvGraphicFramePr/>
          <p:nvPr/>
        </p:nvGraphicFramePr>
        <p:xfrm>
          <a:off x="1755775" y="2232025"/>
          <a:ext cx="4575175" cy="382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2527300" imgH="1562100" progId="Paint.Picture">
                  <p:embed/>
                </p:oleObj>
              </mc:Choice>
              <mc:Fallback>
                <p:oleObj name="" r:id="rId5" imgW="2527300" imgH="1562100" progId="Paint.Picture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5775" y="2232025"/>
                        <a:ext cx="4575175" cy="382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/>
          <p:nvPr>
            <p:custDataLst>
              <p:tags r:id="rId7"/>
            </p:custDataLst>
          </p:nvPr>
        </p:nvSpPr>
        <p:spPr>
          <a:xfrm>
            <a:off x="5929313" y="1524000"/>
            <a:ext cx="460692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1.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测试线性电阻的伏安特性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按左图接线，调节稳压电源的输出电压，使电压表指示为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0~8V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，记下电流表的示数，填入下表：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51208" name="Object 3"/>
          <p:cNvGraphicFramePr/>
          <p:nvPr/>
        </p:nvGraphicFramePr>
        <p:xfrm>
          <a:off x="6384925" y="3357563"/>
          <a:ext cx="41052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8" imgW="4105275" imgH="790575" progId="Paint.Picture">
                  <p:embed/>
                </p:oleObj>
              </mc:Choice>
              <mc:Fallback>
                <p:oleObj name="" r:id="rId8" imgW="4105275" imgH="790575" progId="Paint.Picture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4925" y="3357563"/>
                        <a:ext cx="410527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0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2226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52228" name="页脚占位符 2"/>
          <p:cNvSpPr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wrap="square" lIns="91440" tIns="45720" rIns="91440" bIns="45720" anchor="ctr" anchorCtr="0">
            <a:normAutofit fontScale="40000"/>
          </a:bodyPr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</a:lstStyle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安徽大学电工电子实验教学中心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  <a:p>
            <a:pPr lvl="0" algn="ctr"/>
            <a:r>
              <a:rPr lang="zh-CN" altLang="en-US" sz="1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微软雅黑" charset="-122"/>
              </a:rPr>
              <a:t>All Rights Reserved by AHU ZL</a:t>
            </a:r>
            <a:endParaRPr lang="zh-CN" altLang="en-US" sz="1000" dirty="0">
              <a:solidFill>
                <a:srgbClr val="000000"/>
              </a:solidFill>
              <a:latin typeface="微软雅黑" charset="-122"/>
              <a:ea typeface="微软雅黑" charset="-122"/>
              <a:sym typeface="微软雅黑" charset="-122"/>
            </a:endParaRPr>
          </a:p>
        </p:txBody>
      </p:sp>
      <p:graphicFrame>
        <p:nvGraphicFramePr>
          <p:cNvPr id="52229" name="Object 2"/>
          <p:cNvGraphicFramePr/>
          <p:nvPr/>
        </p:nvGraphicFramePr>
        <p:xfrm>
          <a:off x="1755775" y="2090738"/>
          <a:ext cx="4575175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2527300" imgH="1676400" progId="Paint.Picture">
                  <p:embed/>
                </p:oleObj>
              </mc:Choice>
              <mc:Fallback>
                <p:oleObj name="" r:id="rId5" imgW="2527300" imgH="1676400" progId="Paint.Picture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5775" y="2090738"/>
                        <a:ext cx="4575175" cy="410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5"/>
          <p:cNvSpPr txBox="1"/>
          <p:nvPr>
            <p:custDataLst>
              <p:tags r:id="rId7"/>
            </p:custDataLst>
          </p:nvPr>
        </p:nvSpPr>
        <p:spPr>
          <a:xfrm>
            <a:off x="2260600" y="477838"/>
            <a:ext cx="70707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2.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测试稳压二极管的伏安特性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正向伏安特性：按左图接线，调节稳压电源的输出电压，使电压表指示为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0~0.8V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，记下电流表的示数。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52231" name="Object 3"/>
          <p:cNvGraphicFramePr/>
          <p:nvPr/>
        </p:nvGraphicFramePr>
        <p:xfrm>
          <a:off x="6672263" y="4508500"/>
          <a:ext cx="3478212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8" imgW="2736850" imgH="527050" progId="Paint.Picture">
                  <p:embed/>
                </p:oleObj>
              </mc:Choice>
              <mc:Fallback>
                <p:oleObj name="" r:id="rId8" imgW="2736850" imgH="527050" progId="Paint.Picture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72263" y="4508500"/>
                        <a:ext cx="3478212" cy="1239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375275" y="2205038"/>
            <a:ext cx="480377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反向伏安特性：二极管反接，调节稳压电源的输出电压，使电压表指示为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0~4V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  <a:sym typeface="+mn-ea"/>
              </a:rPr>
              <a:t>，记下电流表的示数。</a:t>
            </a:r>
            <a:endParaRPr lang="en-US" altLang="zh-CN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8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1.xml><?xml version="1.0" encoding="utf-8"?>
<p:tagLst xmlns:p="http://schemas.openxmlformats.org/presentationml/2006/main">
  <p:tag name="KSO_WM_UNIT_LINE_FORE_SCHEMECOLOR_INDEX_BRIGHTNESS" val="0"/>
  <p:tag name="KSO_WM_UNIT_LINE_FORE_SCHEMECOLOR_INDEX" val="12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6"/>
  <p:tag name="KSO_WM_UNIT_TEXT_FILL_TYPE" val="1"/>
</p:tagLst>
</file>

<file path=ppt/tags/tag113.xml><?xml version="1.0" encoding="utf-8"?>
<p:tagLst xmlns:p="http://schemas.openxmlformats.org/presentationml/2006/main">
  <p:tag name="KSO_WM_UNIT_LINE_FORE_SCHEMECOLOR_INDEX_BRIGHTNESS" val="0"/>
  <p:tag name="KSO_WM_UNIT_LINE_FORE_SCHEMECOLOR_INDEX" val="12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6"/>
  <p:tag name="KSO_WM_UNIT_TEXT_FILL_TYPE" val="1"/>
</p:tagLst>
</file>

<file path=ppt/tags/tag1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3"/>
  <p:tag name="KSO_WM_UNIT_LINE_FILL_TYPE" val="2"/>
  <p:tag name="KSO_WM_UNIT_TEXT_FILL_FORE_SCHEMECOLOR_INDEX_BRIGHTNESS" val="0"/>
  <p:tag name="KSO_WM_UNIT_TEXT_FILL_FORE_SCHEMECOLOR_INDEX" val="16"/>
  <p:tag name="KSO_WM_UNIT_TEXT_FILL_TYPE" val="1"/>
</p:tagLst>
</file>

<file path=ppt/tags/tag116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heme/theme1.xml><?xml version="1.0" encoding="utf-8"?>
<a:theme xmlns:a="http://schemas.openxmlformats.org/drawingml/2006/main" name="1_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1517</Words>
  <Application>WPS 演示</Application>
  <PresentationFormat>宽屏</PresentationFormat>
  <Paragraphs>106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11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汉仪旗黑-85S</vt:lpstr>
      <vt:lpstr>Times New Roman</vt:lpstr>
      <vt:lpstr>汉仪中黑KW</vt:lpstr>
      <vt:lpstr>1_Office 主题​​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 实验一 电路元件伏安特性的测试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ahucy</dc:creator>
  <cp:lastModifiedBy>Y</cp:lastModifiedBy>
  <cp:revision>9</cp:revision>
  <dcterms:created xsi:type="dcterms:W3CDTF">2022-10-16T12:34:06Z</dcterms:created>
  <dcterms:modified xsi:type="dcterms:W3CDTF">2022-10-16T12:34:06Z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1568827CEA622BB319FA4B635F088424</vt:lpwstr>
  </property>
</Properties>
</file>