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1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C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5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0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6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2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4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8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4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7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10/16/2021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77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682EC-25B7-4F72-8CB2-1C8139BE3F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392" r="-1" b="-1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7E8762-EF39-4487-81D8-F320BCE58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233" y="686020"/>
            <a:ext cx="8630138" cy="2742980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09C3B1"/>
                </a:solidFill>
              </a:rPr>
              <a:t>RoCry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5D8B8-8946-4318-8343-D770E7213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233" y="3602038"/>
            <a:ext cx="8630138" cy="25699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Created by:</a:t>
            </a:r>
          </a:p>
          <a:p>
            <a:r>
              <a:rPr lang="en-US" dirty="0">
                <a:solidFill>
                  <a:srgbClr val="FFFFFF"/>
                </a:solidFill>
              </a:rPr>
              <a:t>Dylan Bowsky, Tonia Hurst, Kevin Mau, and Abiy </a:t>
            </a:r>
            <a:r>
              <a:rPr lang="en-US" dirty="0" err="1">
                <a:solidFill>
                  <a:srgbClr val="FFFFFF"/>
                </a:solidFill>
              </a:rPr>
              <a:t>Mekuria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433877-8295-4A0D-94F7-BFD8A6336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FD208E-0612-408E-9D15-241B45325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0005FEAC-EF53-4E59-AFAA-B72D0F702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D9F4E7-B583-4E44-AE18-421B268FB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1D6DC-5CB2-4929-AAA8-328E7AA84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810D7DDE-644B-4D22-86B4-C3FEDF985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5777DB78-76A6-4C7E-884B-AE5A8540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7792165-6B35-428C-A00E-2D2058FB8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0626" y="5709220"/>
            <a:ext cx="685135" cy="108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8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E0F166C3-D45F-4A92-A291-15B874AD1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6CEC91-770B-42C4-A145-1B46A5314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39089" y="-3532"/>
            <a:ext cx="4449863" cy="6861532"/>
            <a:chOff x="7739089" y="-3532"/>
            <a:chExt cx="4449863" cy="686153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D4806A-AF58-4453-B072-6A4A4F038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07984" y="4121414"/>
              <a:ext cx="514757" cy="5169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A9DFD6B-459F-49A7-AC49-D1DFA7339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4837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E8CB084-44E1-4B4B-91FF-4A20D55DF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627" y="340461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tx2">
                  <a:lumMod val="75000"/>
                  <a:lumOff val="2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6C295B8D-0725-41E2-9095-AF10CED97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39089" y="-3532"/>
              <a:ext cx="3875603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tx2">
                <a:lumMod val="25000"/>
                <a:lumOff val="75000"/>
                <a:alpha val="20000"/>
              </a:schemeClr>
            </a:solidFill>
            <a:ln w="2095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BB0B65EA-ACB0-4F3D-96BE-DC8EB96A7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5862" y="556562"/>
              <a:ext cx="2681635" cy="268163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8D1B1F2F-C82A-4502-A778-98238C1B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56735" y="12053"/>
              <a:ext cx="3857958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1A4066CF-83FA-4BF2-8618-AD3CF2DCE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42F33-C7A4-4169-B745-1A265B709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6943725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The product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23D2D-7612-4A32-8AD2-ACC0BED1B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6943725" cy="3875603"/>
          </a:xfrm>
        </p:spPr>
        <p:txBody>
          <a:bodyPr>
            <a:normAutofit/>
          </a:bodyPr>
          <a:lstStyle/>
          <a:p>
            <a:r>
              <a:rPr lang="en-US" dirty="0"/>
              <a:t>This is a one stop shop for your crypto, stock, and bond portfolio</a:t>
            </a:r>
          </a:p>
          <a:p>
            <a:r>
              <a:rPr lang="en-US" dirty="0"/>
              <a:t>We make investing easy using our recommended portfolio’s</a:t>
            </a:r>
          </a:p>
          <a:p>
            <a:r>
              <a:rPr lang="en-US" dirty="0"/>
              <a:t>We use Machine Learning to enhance your portfolios and stay up to date with trends!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F3E5AF-0CCF-4FC4-B15B-151862B8E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349" y="725850"/>
            <a:ext cx="1635549" cy="26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3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olor Fill">
            <a:extLst>
              <a:ext uri="{FF2B5EF4-FFF2-40B4-BE49-F238E27FC236}">
                <a16:creationId xmlns:a16="http://schemas.microsoft.com/office/drawing/2014/main" id="{BA44E6CA-03F3-47EA-A9F3-5C0674E28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350D29B-1619-4CD8-BD68-13AED2DDF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0"/>
            <a:ext cx="6092952" cy="6858000"/>
            <a:chOff x="6096000" y="0"/>
            <a:chExt cx="6092952" cy="68580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453F419-99E3-4362-B295-774817509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45438" y="0"/>
              <a:ext cx="3751917" cy="2479620"/>
            </a:xfrm>
            <a:custGeom>
              <a:avLst/>
              <a:gdLst>
                <a:gd name="connsiteX0" fmla="*/ 0 w 3751917"/>
                <a:gd name="connsiteY0" fmla="*/ 0 h 2479620"/>
                <a:gd name="connsiteX1" fmla="*/ 3751917 w 3751917"/>
                <a:gd name="connsiteY1" fmla="*/ 0 h 2479620"/>
                <a:gd name="connsiteX2" fmla="*/ 3727081 w 3751917"/>
                <a:gd name="connsiteY2" fmla="*/ 172109 h 2479620"/>
                <a:gd name="connsiteX3" fmla="*/ 3208207 w 3751917"/>
                <a:gd name="connsiteY3" fmla="*/ 1147371 h 2479620"/>
                <a:gd name="connsiteX4" fmla="*/ 1875959 w 3751917"/>
                <a:gd name="connsiteY4" fmla="*/ 2479620 h 2479620"/>
                <a:gd name="connsiteX5" fmla="*/ 543710 w 3751917"/>
                <a:gd name="connsiteY5" fmla="*/ 1147371 h 2479620"/>
                <a:gd name="connsiteX6" fmla="*/ 24836 w 3751917"/>
                <a:gd name="connsiteY6" fmla="*/ 172109 h 2479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1917" h="2479620">
                  <a:moveTo>
                    <a:pt x="0" y="0"/>
                  </a:moveTo>
                  <a:lnTo>
                    <a:pt x="3751917" y="0"/>
                  </a:lnTo>
                  <a:lnTo>
                    <a:pt x="3727081" y="172109"/>
                  </a:lnTo>
                  <a:cubicBezTo>
                    <a:pt x="3657898" y="529433"/>
                    <a:pt x="3484940" y="870639"/>
                    <a:pt x="3208207" y="1147371"/>
                  </a:cubicBezTo>
                  <a:lnTo>
                    <a:pt x="1875959" y="2479620"/>
                  </a:lnTo>
                  <a:lnTo>
                    <a:pt x="543710" y="1147371"/>
                  </a:lnTo>
                  <a:cubicBezTo>
                    <a:pt x="266977" y="870639"/>
                    <a:pt x="94020" y="529433"/>
                    <a:pt x="24836" y="17210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3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739808-FE11-465A-8FB6-63B86E4D9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82834" y="5077229"/>
              <a:ext cx="2606118" cy="1780771"/>
            </a:xfrm>
            <a:custGeom>
              <a:avLst/>
              <a:gdLst>
                <a:gd name="connsiteX0" fmla="*/ 688454 w 2606118"/>
                <a:gd name="connsiteY0" fmla="*/ 45 h 1780771"/>
                <a:gd name="connsiteX1" fmla="*/ 2185726 w 2606118"/>
                <a:gd name="connsiteY1" fmla="*/ 493214 h 1780771"/>
                <a:gd name="connsiteX2" fmla="*/ 2604211 w 2606118"/>
                <a:gd name="connsiteY2" fmla="*/ 1304250 h 1780771"/>
                <a:gd name="connsiteX3" fmla="*/ 2606118 w 2606118"/>
                <a:gd name="connsiteY3" fmla="*/ 1313978 h 1780771"/>
                <a:gd name="connsiteX4" fmla="*/ 2606118 w 2606118"/>
                <a:gd name="connsiteY4" fmla="*/ 1780771 h 1780771"/>
                <a:gd name="connsiteX5" fmla="*/ 215846 w 2606118"/>
                <a:gd name="connsiteY5" fmla="*/ 1780771 h 1780771"/>
                <a:gd name="connsiteX6" fmla="*/ 187787 w 2606118"/>
                <a:gd name="connsiteY6" fmla="*/ 1724104 h 1780771"/>
                <a:gd name="connsiteX7" fmla="*/ 49732 w 2606118"/>
                <a:gd name="connsiteY7" fmla="*/ 49732 h 1780771"/>
                <a:gd name="connsiteX8" fmla="*/ 688454 w 2606118"/>
                <a:gd name="connsiteY8" fmla="*/ 45 h 178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6118" h="1780771">
                  <a:moveTo>
                    <a:pt x="688454" y="45"/>
                  </a:moveTo>
                  <a:cubicBezTo>
                    <a:pt x="1159303" y="2313"/>
                    <a:pt x="1785062" y="92550"/>
                    <a:pt x="2185726" y="493214"/>
                  </a:cubicBezTo>
                  <a:cubicBezTo>
                    <a:pt x="2408317" y="715805"/>
                    <a:pt x="2535097" y="1007870"/>
                    <a:pt x="2604211" y="1304250"/>
                  </a:cubicBezTo>
                  <a:lnTo>
                    <a:pt x="2606118" y="1313978"/>
                  </a:lnTo>
                  <a:lnTo>
                    <a:pt x="2606118" y="1780771"/>
                  </a:lnTo>
                  <a:lnTo>
                    <a:pt x="215846" y="1780771"/>
                  </a:lnTo>
                  <a:lnTo>
                    <a:pt x="187787" y="1724104"/>
                  </a:lnTo>
                  <a:cubicBezTo>
                    <a:pt x="-127724" y="989597"/>
                    <a:pt x="49732" y="49732"/>
                    <a:pt x="49732" y="49732"/>
                  </a:cubicBezTo>
                  <a:cubicBezTo>
                    <a:pt x="49732" y="49732"/>
                    <a:pt x="322237" y="-1720"/>
                    <a:pt x="688454" y="4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61E0A54-1C08-4A1D-B1F7-FBC3D1538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469962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656CEB6-45C4-4777-8C74-592E10A36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28587" y="1556037"/>
              <a:ext cx="328008" cy="328008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Graphic 9">
              <a:extLst>
                <a:ext uri="{FF2B5EF4-FFF2-40B4-BE49-F238E27FC236}">
                  <a16:creationId xmlns:a16="http://schemas.microsoft.com/office/drawing/2014/main" id="{6C25335D-F5BF-46DD-832C-3E0A4F2E5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1610038"/>
              <a:ext cx="3138930" cy="3138930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Graphic 9">
              <a:extLst>
                <a:ext uri="{FF2B5EF4-FFF2-40B4-BE49-F238E27FC236}">
                  <a16:creationId xmlns:a16="http://schemas.microsoft.com/office/drawing/2014/main" id="{342D121F-88C7-4725-9B5B-BC623FC0A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457442" y="2107828"/>
              <a:ext cx="2641140" cy="2641140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9BE68-844E-4BC4-9C1A-0F8721B9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535184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The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AC6D1-E58F-489D-8C74-980E0852B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5351843" cy="3878707"/>
          </a:xfrm>
        </p:spPr>
        <p:txBody>
          <a:bodyPr>
            <a:normAutofit/>
          </a:bodyPr>
          <a:lstStyle/>
          <a:p>
            <a:r>
              <a:rPr lang="en-US" dirty="0"/>
              <a:t>RoCry uses machine learning in your portfolio by looking at the daily returns summation of the portfolio and creating a random forest classier model.</a:t>
            </a:r>
          </a:p>
          <a:p>
            <a:r>
              <a:rPr lang="en-US" dirty="0"/>
              <a:t>Why </a:t>
            </a:r>
            <a:r>
              <a:rPr lang="en-US" b="1" u="sng" dirty="0">
                <a:solidFill>
                  <a:srgbClr val="09C3B1"/>
                </a:solidFill>
              </a:rPr>
              <a:t>Rf model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We can use a vast amount of data and also not worry as much with overfitting and biases</a:t>
            </a:r>
          </a:p>
          <a:p>
            <a:r>
              <a:rPr lang="en-US" dirty="0"/>
              <a:t>For our F-T-W we used a </a:t>
            </a:r>
            <a:r>
              <a:rPr lang="en-US" dirty="0">
                <a:solidFill>
                  <a:srgbClr val="00B050"/>
                </a:solidFill>
              </a:rPr>
              <a:t>neural network </a:t>
            </a:r>
            <a:r>
              <a:rPr lang="en-US" dirty="0"/>
              <a:t>which is looking at daily return trends on our weekly fund picks.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0AD86125-0B22-44FC-B8F0-AF849FC98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562" y="2614739"/>
            <a:ext cx="2156296" cy="11325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831446-1D89-4637-AF10-BC5901A04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4403" y="2598428"/>
            <a:ext cx="1124904" cy="180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9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E0F166C3-D45F-4A92-A291-15B874AD1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6CEC91-770B-42C4-A145-1B46A5314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39089" y="-3532"/>
            <a:ext cx="4449863" cy="6861532"/>
            <a:chOff x="7739089" y="-3532"/>
            <a:chExt cx="4449863" cy="686153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D4806A-AF58-4453-B072-6A4A4F038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07984" y="4121414"/>
              <a:ext cx="514757" cy="5169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A9DFD6B-459F-49A7-AC49-D1DFA7339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4837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E8CB084-44E1-4B4B-91FF-4A20D55DF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627" y="340461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tx2">
                  <a:lumMod val="75000"/>
                  <a:lumOff val="2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6C295B8D-0725-41E2-9095-AF10CED97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39089" y="-3532"/>
              <a:ext cx="3875603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tx2">
                <a:lumMod val="25000"/>
                <a:lumOff val="75000"/>
                <a:alpha val="20000"/>
              </a:schemeClr>
            </a:solidFill>
            <a:ln w="2095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BB0B65EA-ACB0-4F3D-96BE-DC8EB96A7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5862" y="556562"/>
              <a:ext cx="2681635" cy="268163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8D1B1F2F-C82A-4502-A778-98238C1B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56735" y="12053"/>
              <a:ext cx="3857958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1A4066CF-83FA-4BF2-8618-AD3CF2DCE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75A07-70F2-42F6-9632-0873C4C47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6943725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Portfolios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E45F1-1854-4650-83DA-6F57B8EEF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6943725" cy="3875603"/>
          </a:xfrm>
        </p:spPr>
        <p:txBody>
          <a:bodyPr>
            <a:normAutofit/>
          </a:bodyPr>
          <a:lstStyle/>
          <a:p>
            <a:r>
              <a:rPr lang="en-US" dirty="0"/>
              <a:t>Hand picked by the team.</a:t>
            </a:r>
          </a:p>
          <a:p>
            <a:r>
              <a:rPr lang="en-US" dirty="0"/>
              <a:t>The goal is to create a well-rounded portfolio for the user</a:t>
            </a:r>
          </a:p>
          <a:p>
            <a:r>
              <a:rPr lang="en-US" dirty="0"/>
              <a:t>An easy way to get integrated with Crypto</a:t>
            </a:r>
          </a:p>
          <a:p>
            <a:r>
              <a:rPr lang="en-US" dirty="0"/>
              <a:t>The portfolios are based off of risk tolerance of the user. </a:t>
            </a:r>
          </a:p>
          <a:p>
            <a:r>
              <a:rPr lang="en-US" dirty="0"/>
              <a:t>Starting from a no risk, pure bond, to a high-risk using stocks and crypto currencies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6B1B05-65DC-4FB0-8335-79C989AED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190" y="725850"/>
            <a:ext cx="1633866" cy="2625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05D98F-8D0D-4749-B1E4-F714FCE1D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668" y="4202687"/>
            <a:ext cx="4230991" cy="21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71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FFE4B1-0C8D-42AF-8708-9452BBC0F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68058" y="0"/>
            <a:ext cx="4842451" cy="6290051"/>
            <a:chOff x="6968058" y="0"/>
            <a:chExt cx="4842451" cy="629005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2640A5D-6AAA-4BD0-8F9E-947D32E86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Graphic 18">
              <a:extLst>
                <a:ext uri="{FF2B5EF4-FFF2-40B4-BE49-F238E27FC236}">
                  <a16:creationId xmlns:a16="http://schemas.microsoft.com/office/drawing/2014/main" id="{5004930C-818C-41BC-8346-DD8A8AA56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3600000">
              <a:off x="7192513" y="5208982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2150E4F-A492-4FF2-A7B7-3275EAEDD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28124" y="4672162"/>
              <a:ext cx="256132" cy="25613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78181CF-FD84-4C33-A523-4227DD0AB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00707" y="0"/>
              <a:ext cx="3721476" cy="1682047"/>
            </a:xfrm>
            <a:custGeom>
              <a:avLst/>
              <a:gdLst>
                <a:gd name="connsiteX0" fmla="*/ 0 w 3721476"/>
                <a:gd name="connsiteY0" fmla="*/ 0 h 1682047"/>
                <a:gd name="connsiteX1" fmla="*/ 3721476 w 3721476"/>
                <a:gd name="connsiteY1" fmla="*/ 0 h 1682047"/>
                <a:gd name="connsiteX2" fmla="*/ 3721230 w 3721476"/>
                <a:gd name="connsiteY2" fmla="*/ 4881 h 1682047"/>
                <a:gd name="connsiteX3" fmla="*/ 1862697 w 3721476"/>
                <a:gd name="connsiteY3" fmla="*/ 1682047 h 1682047"/>
                <a:gd name="connsiteX4" fmla="*/ 0 w 3721476"/>
                <a:gd name="connsiteY4" fmla="*/ 1682047 h 168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1476" h="1682047">
                  <a:moveTo>
                    <a:pt x="0" y="0"/>
                  </a:moveTo>
                  <a:lnTo>
                    <a:pt x="3721476" y="0"/>
                  </a:lnTo>
                  <a:lnTo>
                    <a:pt x="3721230" y="4881"/>
                  </a:lnTo>
                  <a:cubicBezTo>
                    <a:pt x="3625562" y="946929"/>
                    <a:pt x="2829989" y="1682047"/>
                    <a:pt x="1862697" y="1682047"/>
                  </a:cubicBezTo>
                  <a:lnTo>
                    <a:pt x="0" y="1682047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4291BA4-6012-4E62-9967-AAF860BC2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94494" y="0"/>
              <a:ext cx="3281081" cy="1452282"/>
            </a:xfrm>
            <a:custGeom>
              <a:avLst/>
              <a:gdLst>
                <a:gd name="connsiteX0" fmla="*/ 0 w 2872279"/>
                <a:gd name="connsiteY0" fmla="*/ 0 h 1183937"/>
                <a:gd name="connsiteX1" fmla="*/ 2872279 w 2872279"/>
                <a:gd name="connsiteY1" fmla="*/ 0 h 1183937"/>
                <a:gd name="connsiteX2" fmla="*/ 2868418 w 2872279"/>
                <a:gd name="connsiteY2" fmla="*/ 25304 h 1183937"/>
                <a:gd name="connsiteX3" fmla="*/ 1446821 w 2872279"/>
                <a:gd name="connsiteY3" fmla="*/ 1183937 h 1183937"/>
                <a:gd name="connsiteX4" fmla="*/ 0 w 2872279"/>
                <a:gd name="connsiteY4" fmla="*/ 1183937 h 1183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2279" h="1183937">
                  <a:moveTo>
                    <a:pt x="0" y="0"/>
                  </a:moveTo>
                  <a:lnTo>
                    <a:pt x="2872279" y="0"/>
                  </a:lnTo>
                  <a:lnTo>
                    <a:pt x="2868418" y="25304"/>
                  </a:lnTo>
                  <a:cubicBezTo>
                    <a:pt x="2733112" y="686540"/>
                    <a:pt x="2148060" y="1183937"/>
                    <a:pt x="1446821" y="1183937"/>
                  </a:cubicBezTo>
                  <a:lnTo>
                    <a:pt x="0" y="1183937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bg2">
                  <a:lumMod val="75000"/>
                  <a:lumOff val="2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DB4C2B0A-BA86-462E-AECA-6706FA6C9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00707" y="1837752"/>
              <a:ext cx="4389377" cy="438937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F2D0A-03EA-4F89-B7AC-387AA3AE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615875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RoCry Bot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BB55A-9182-44AB-AC4C-663F892BA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6158753" cy="3878707"/>
          </a:xfrm>
        </p:spPr>
        <p:txBody>
          <a:bodyPr>
            <a:normAutofit/>
          </a:bodyPr>
          <a:lstStyle/>
          <a:p>
            <a:r>
              <a:rPr lang="en-US" dirty="0"/>
              <a:t>RoCry is our chat bot for the user to get acquainted with investing.</a:t>
            </a:r>
          </a:p>
          <a:p>
            <a:r>
              <a:rPr lang="en-US" dirty="0"/>
              <a:t>The goal is to create an interactive bot which will give recommendations for which portfolio we will provide</a:t>
            </a:r>
          </a:p>
          <a:p>
            <a:r>
              <a:rPr lang="en-US" dirty="0"/>
              <a:t>RoCry will be using Lambda for its functions and </a:t>
            </a:r>
            <a:r>
              <a:rPr lang="en-US" dirty="0" err="1"/>
              <a:t>Kommunicate</a:t>
            </a:r>
            <a:r>
              <a:rPr lang="en-US" dirty="0"/>
              <a:t> for its integration to the dash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CB734A-86CC-44A7-BD3D-6ACD5BF49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255" y="2457802"/>
            <a:ext cx="1905433" cy="306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23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olor Fill">
            <a:extLst>
              <a:ext uri="{FF2B5EF4-FFF2-40B4-BE49-F238E27FC236}">
                <a16:creationId xmlns:a16="http://schemas.microsoft.com/office/drawing/2014/main" id="{06FDC3C5-8431-45BA-A6F9-CFFCB567E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375F62-07E0-443B-9C48-A98235932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39089" y="-3532"/>
            <a:ext cx="4449863" cy="6861532"/>
            <a:chOff x="7739089" y="-3532"/>
            <a:chExt cx="4449863" cy="686153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AD3DE53-A5DD-4681-A623-D2ABA4F58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5951" y="1365822"/>
              <a:ext cx="819954" cy="995873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1">
                  <a:lumMod val="75000"/>
                </a:schemeClr>
              </a:fgClr>
              <a:bgClr>
                <a:schemeClr val="accent1">
                  <a:lumMod val="5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B180B35-C330-4CE0-8539-329851544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07984" y="4121414"/>
              <a:ext cx="514757" cy="5169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0F4DE9E-8700-47A1-B979-37CF4E27F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4837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DA72DB4-0020-442C-A0F9-7320837E1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627" y="340461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tx2">
                  <a:lumMod val="75000"/>
                  <a:lumOff val="2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31" name="Graphic 9">
              <a:extLst>
                <a:ext uri="{FF2B5EF4-FFF2-40B4-BE49-F238E27FC236}">
                  <a16:creationId xmlns:a16="http://schemas.microsoft.com/office/drawing/2014/main" id="{BC11E757-F50F-4F18-9F0D-6DF406191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39089" y="-3532"/>
              <a:ext cx="3875603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tx2">
                <a:lumMod val="25000"/>
                <a:lumOff val="75000"/>
                <a:alpha val="20000"/>
              </a:schemeClr>
            </a:solidFill>
            <a:ln w="2095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2" name="Graphic 9">
              <a:extLst>
                <a:ext uri="{FF2B5EF4-FFF2-40B4-BE49-F238E27FC236}">
                  <a16:creationId xmlns:a16="http://schemas.microsoft.com/office/drawing/2014/main" id="{E8A144E7-745C-4BEF-AE3D-D714ABF11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5862" y="556562"/>
              <a:ext cx="2681635" cy="268163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Graphic 9">
              <a:extLst>
                <a:ext uri="{FF2B5EF4-FFF2-40B4-BE49-F238E27FC236}">
                  <a16:creationId xmlns:a16="http://schemas.microsoft.com/office/drawing/2014/main" id="{AE4696B9-5372-4006-B954-F44B5BDAA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55227" y="17974"/>
              <a:ext cx="3875605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5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918A3-E78C-451C-8445-5EEED2914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6656"/>
            <a:ext cx="6953436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Enough with the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FA159-7467-4B2F-905A-8780D30E3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97348"/>
            <a:ext cx="6953436" cy="22589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Let's take a dive into our dash and meet the team along with RoCry our chat bot!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973D8D-D93A-4CCC-9CD1-E1B459FD2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954" y="628650"/>
            <a:ext cx="1632666" cy="262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54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5AABFA05-E806-48B0-BA38-42F01BD63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DDC377-BE64-4F1B-80B7-057C95665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5972" y="-1"/>
            <a:ext cx="4112311" cy="6858001"/>
            <a:chOff x="7935972" y="-1"/>
            <a:chExt cx="4112311" cy="685800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04EC963-D536-4453-AA53-8431AB5EF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0769" y="756967"/>
              <a:ext cx="438100" cy="43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Graphic 18">
              <a:extLst>
                <a:ext uri="{FF2B5EF4-FFF2-40B4-BE49-F238E27FC236}">
                  <a16:creationId xmlns:a16="http://schemas.microsoft.com/office/drawing/2014/main" id="{9830F5A7-3C8A-4FDD-A9D3-679558CA6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5972" y="4013148"/>
              <a:ext cx="813897" cy="1240422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279D6A93-291B-4380-BF71-74648EA48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034" y="1063796"/>
              <a:ext cx="3518852" cy="3518851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75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7F4B6ED-6E4B-4600-BF49-D0B0A2F6E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12156" y="4526823"/>
              <a:ext cx="260714" cy="2607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C7015312-5A36-4C0D-8547-E8CCA22DC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034" y="1063157"/>
              <a:ext cx="3540249" cy="3540247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E6E37D0-F1F6-4779-A0DD-BE7107CC5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034" y="4793253"/>
              <a:ext cx="3518852" cy="2064747"/>
            </a:xfrm>
            <a:custGeom>
              <a:avLst/>
              <a:gdLst>
                <a:gd name="connsiteX0" fmla="*/ 1762010 w 3518852"/>
                <a:gd name="connsiteY0" fmla="*/ 0 h 2212102"/>
                <a:gd name="connsiteX1" fmla="*/ 3518852 w 3518852"/>
                <a:gd name="connsiteY1" fmla="*/ 0 h 2212102"/>
                <a:gd name="connsiteX2" fmla="*/ 3518852 w 3518852"/>
                <a:gd name="connsiteY2" fmla="*/ 1747195 h 2212102"/>
                <a:gd name="connsiteX3" fmla="*/ 3483055 w 3518852"/>
                <a:gd name="connsiteY3" fmla="*/ 2100355 h 2212102"/>
                <a:gd name="connsiteX4" fmla="*/ 3454163 w 3518852"/>
                <a:gd name="connsiteY4" fmla="*/ 2212102 h 2212102"/>
                <a:gd name="connsiteX5" fmla="*/ 0 w 3518852"/>
                <a:gd name="connsiteY5" fmla="*/ 2212102 h 2212102"/>
                <a:gd name="connsiteX6" fmla="*/ 0 w 3518852"/>
                <a:gd name="connsiteY6" fmla="*/ 1752335 h 2212102"/>
                <a:gd name="connsiteX7" fmla="*/ 1762010 w 3518852"/>
                <a:gd name="connsiteY7" fmla="*/ 0 h 2212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18852" h="2212102">
                  <a:moveTo>
                    <a:pt x="1762010" y="0"/>
                  </a:moveTo>
                  <a:lnTo>
                    <a:pt x="3518852" y="0"/>
                  </a:lnTo>
                  <a:lnTo>
                    <a:pt x="3518852" y="1747195"/>
                  </a:lnTo>
                  <a:cubicBezTo>
                    <a:pt x="3518852" y="1868170"/>
                    <a:pt x="3506526" y="1986282"/>
                    <a:pt x="3483055" y="2100355"/>
                  </a:cubicBezTo>
                  <a:lnTo>
                    <a:pt x="3454163" y="2212102"/>
                  </a:lnTo>
                  <a:lnTo>
                    <a:pt x="0" y="2212102"/>
                  </a:lnTo>
                  <a:lnTo>
                    <a:pt x="0" y="1752335"/>
                  </a:lnTo>
                  <a:cubicBezTo>
                    <a:pt x="0" y="784537"/>
                    <a:pt x="788868" y="0"/>
                    <a:pt x="1762010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DB3FC3E-AEEC-4250-B91C-26CA109ED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785" y="-1"/>
              <a:ext cx="3316434" cy="976017"/>
            </a:xfrm>
            <a:custGeom>
              <a:avLst/>
              <a:gdLst>
                <a:gd name="connsiteX0" fmla="*/ 0 w 2779229"/>
                <a:gd name="connsiteY0" fmla="*/ 0 h 817919"/>
                <a:gd name="connsiteX1" fmla="*/ 2779229 w 2779229"/>
                <a:gd name="connsiteY1" fmla="*/ 0 h 817919"/>
                <a:gd name="connsiteX2" fmla="*/ 2755430 w 2779229"/>
                <a:gd name="connsiteY2" fmla="*/ 49404 h 817919"/>
                <a:gd name="connsiteX3" fmla="*/ 1464180 w 2779229"/>
                <a:gd name="connsiteY3" fmla="*/ 817919 h 817919"/>
                <a:gd name="connsiteX4" fmla="*/ 0 w 2779229"/>
                <a:gd name="connsiteY4" fmla="*/ 817919 h 81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9229" h="817919">
                  <a:moveTo>
                    <a:pt x="0" y="0"/>
                  </a:moveTo>
                  <a:lnTo>
                    <a:pt x="2779229" y="0"/>
                  </a:lnTo>
                  <a:lnTo>
                    <a:pt x="2755430" y="49404"/>
                  </a:lnTo>
                  <a:cubicBezTo>
                    <a:pt x="2506760" y="507168"/>
                    <a:pt x="2021765" y="817919"/>
                    <a:pt x="1464180" y="817919"/>
                  </a:cubicBezTo>
                  <a:lnTo>
                    <a:pt x="0" y="81791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A8FF1-89C5-4816-A5AA-A92FD9169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6943725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Struggles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5FE5A-58DD-46FE-B641-060792E93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6943725" cy="3872995"/>
          </a:xfrm>
        </p:spPr>
        <p:txBody>
          <a:bodyPr>
            <a:normAutofit/>
          </a:bodyPr>
          <a:lstStyle/>
          <a:p>
            <a:r>
              <a:rPr lang="en-US" dirty="0"/>
              <a:t>Being able to integrate the bot with Lambda and using voice chat rather than text chat</a:t>
            </a:r>
          </a:p>
          <a:p>
            <a:r>
              <a:rPr lang="en-US" dirty="0"/>
              <a:t>Getting a large amount of data and then cleaning it for the user</a:t>
            </a:r>
          </a:p>
          <a:p>
            <a:r>
              <a:rPr lang="en-US" dirty="0"/>
              <a:t>Finding the machine learning that correctly fit with our goal at RoCry</a:t>
            </a:r>
          </a:p>
          <a:p>
            <a:r>
              <a:rPr lang="en-US" dirty="0"/>
              <a:t>Speech bot only works with Google and not Lex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F5ED44-6668-401E-AD94-8D97CB6C5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8577" y="1614529"/>
            <a:ext cx="1521486" cy="244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05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olor Fill">
            <a:extLst>
              <a:ext uri="{FF2B5EF4-FFF2-40B4-BE49-F238E27FC236}">
                <a16:creationId xmlns:a16="http://schemas.microsoft.com/office/drawing/2014/main" id="{3FFB0B4B-B126-43E0-A25C-BA5634332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6" name="Group 14">
            <a:extLst>
              <a:ext uri="{FF2B5EF4-FFF2-40B4-BE49-F238E27FC236}">
                <a16:creationId xmlns:a16="http://schemas.microsoft.com/office/drawing/2014/main" id="{F6404A68-5931-43D8-B2F1-B632DAC4E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49180" y="-1190"/>
            <a:ext cx="4263283" cy="6859191"/>
            <a:chOff x="7649180" y="-1190"/>
            <a:chExt cx="4263283" cy="6859191"/>
          </a:xfrm>
        </p:grpSpPr>
        <p:sp>
          <p:nvSpPr>
            <p:cNvPr id="37" name="Oval 15">
              <a:extLst>
                <a:ext uri="{FF2B5EF4-FFF2-40B4-BE49-F238E27FC236}">
                  <a16:creationId xmlns:a16="http://schemas.microsoft.com/office/drawing/2014/main" id="{1A39B074-6320-47A6-B37F-11F5C092F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Graphic 18">
              <a:extLst>
                <a:ext uri="{FF2B5EF4-FFF2-40B4-BE49-F238E27FC236}">
                  <a16:creationId xmlns:a16="http://schemas.microsoft.com/office/drawing/2014/main" id="{BC943D3E-EE8F-41E2-BAE3-C16E786F9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49180" y="4581409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Oval 17">
              <a:extLst>
                <a:ext uri="{FF2B5EF4-FFF2-40B4-BE49-F238E27FC236}">
                  <a16:creationId xmlns:a16="http://schemas.microsoft.com/office/drawing/2014/main" id="{61372153-F8F4-4C78-9183-AB99ED32D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18">
              <a:extLst>
                <a:ext uri="{FF2B5EF4-FFF2-40B4-BE49-F238E27FC236}">
                  <a16:creationId xmlns:a16="http://schemas.microsoft.com/office/drawing/2014/main" id="{4C53F320-7F87-42E2-826D-DCA61223C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9791" y="-1190"/>
              <a:ext cx="3522672" cy="1501977"/>
            </a:xfrm>
            <a:custGeom>
              <a:avLst/>
              <a:gdLst>
                <a:gd name="connsiteX0" fmla="*/ 0 w 3597981"/>
                <a:gd name="connsiteY0" fmla="*/ 0 h 1501977"/>
                <a:gd name="connsiteX1" fmla="*/ 3597981 w 3597981"/>
                <a:gd name="connsiteY1" fmla="*/ 0 h 1501977"/>
                <a:gd name="connsiteX2" fmla="*/ 3590068 w 3597981"/>
                <a:gd name="connsiteY2" fmla="*/ 51850 h 1501977"/>
                <a:gd name="connsiteX3" fmla="*/ 1810819 w 3597981"/>
                <a:gd name="connsiteY3" fmla="*/ 1501977 h 1501977"/>
                <a:gd name="connsiteX4" fmla="*/ 0 w 3597981"/>
                <a:gd name="connsiteY4" fmla="*/ 1501977 h 150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7981" h="1501977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C73C35A-A029-4C6C-BECB-D73FCEC2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8140" y="5358010"/>
              <a:ext cx="3597678" cy="1499991"/>
            </a:xfrm>
            <a:custGeom>
              <a:avLst/>
              <a:gdLst>
                <a:gd name="connsiteX0" fmla="*/ 1786859 w 3597678"/>
                <a:gd name="connsiteY0" fmla="*/ 0 h 1499991"/>
                <a:gd name="connsiteX1" fmla="*/ 3597678 w 3597678"/>
                <a:gd name="connsiteY1" fmla="*/ 0 h 1499991"/>
                <a:gd name="connsiteX2" fmla="*/ 3597678 w 3597678"/>
                <a:gd name="connsiteY2" fmla="*/ 1499991 h 1499991"/>
                <a:gd name="connsiteX3" fmla="*/ 0 w 3597678"/>
                <a:gd name="connsiteY3" fmla="*/ 1499991 h 1499991"/>
                <a:gd name="connsiteX4" fmla="*/ 7610 w 3597678"/>
                <a:gd name="connsiteY4" fmla="*/ 1450127 h 1499991"/>
                <a:gd name="connsiteX5" fmla="*/ 1786859 w 3597678"/>
                <a:gd name="connsiteY5" fmla="*/ 0 h 1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678" h="1499991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Graphic 9">
              <a:extLst>
                <a:ext uri="{FF2B5EF4-FFF2-40B4-BE49-F238E27FC236}">
                  <a16:creationId xmlns:a16="http://schemas.microsoft.com/office/drawing/2014/main" id="{1F17AF78-D785-4C1C-B823-1B0A9F422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9791" y="1693710"/>
              <a:ext cx="3496027" cy="349602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B007C-2BDD-43D4-A444-76D4CFC5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6943725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Next step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0C4E5-0F47-4EC5-88FE-1F3B228F9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6943725" cy="3878712"/>
          </a:xfrm>
        </p:spPr>
        <p:txBody>
          <a:bodyPr>
            <a:normAutofit/>
          </a:bodyPr>
          <a:lstStyle/>
          <a:p>
            <a:r>
              <a:rPr lang="en-US" dirty="0"/>
              <a:t>Creating NLP using news stations and social media cues</a:t>
            </a:r>
          </a:p>
          <a:p>
            <a:r>
              <a:rPr lang="en-US" dirty="0"/>
              <a:t>Enhancing our portfolios to create bigger funds and continue to expand our variety</a:t>
            </a:r>
          </a:p>
          <a:p>
            <a:r>
              <a:rPr lang="en-US" dirty="0"/>
              <a:t>Build on with our site and create an even more interactive UI for the user</a:t>
            </a:r>
          </a:p>
          <a:p>
            <a:r>
              <a:rPr lang="en-US" dirty="0"/>
              <a:t>Have RoCry be voice activated and be able to handle a full transaction</a:t>
            </a:r>
          </a:p>
          <a:p>
            <a:r>
              <a:rPr lang="en-US" dirty="0"/>
              <a:t>Be able to implement machine learning/natural language processing for RoCry to be constantly </a:t>
            </a:r>
            <a:r>
              <a:rPr lang="en-US" dirty="0" err="1"/>
              <a:t>evovling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F346AF-1E7D-4F1C-BAC6-5F9EA186A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720" y="2201131"/>
            <a:ext cx="2289459" cy="2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0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3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olor Fill">
            <a:extLst>
              <a:ext uri="{FF2B5EF4-FFF2-40B4-BE49-F238E27FC236}">
                <a16:creationId xmlns:a16="http://schemas.microsoft.com/office/drawing/2014/main" id="{EB0BF642-CC8D-40B8-B1A3-69C16DA6F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7B259C-E970-475E-A299-204B638D8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5972" y="-1"/>
            <a:ext cx="4090914" cy="6858001"/>
            <a:chOff x="7935972" y="-1"/>
            <a:chExt cx="4090914" cy="6858001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56EA1DF-EF1E-4076-8298-3BBAF545F9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0769" y="756967"/>
              <a:ext cx="438100" cy="43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Graphic 18">
              <a:extLst>
                <a:ext uri="{FF2B5EF4-FFF2-40B4-BE49-F238E27FC236}">
                  <a16:creationId xmlns:a16="http://schemas.microsoft.com/office/drawing/2014/main" id="{9788B8ED-D4C2-440F-B791-306069C6D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5972" y="4013148"/>
              <a:ext cx="813897" cy="1240422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CBC0EDB-ABCF-45FA-9BCF-811363F49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12156" y="4526823"/>
              <a:ext cx="260714" cy="2607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Graphic 9">
              <a:extLst>
                <a:ext uri="{FF2B5EF4-FFF2-40B4-BE49-F238E27FC236}">
                  <a16:creationId xmlns:a16="http://schemas.microsoft.com/office/drawing/2014/main" id="{4333C161-8E34-4286-B3F6-2058A7F66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034" y="1148857"/>
              <a:ext cx="3467489" cy="3540247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6595644-8A90-429B-B0A5-17963ACA7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034" y="4793253"/>
              <a:ext cx="3518852" cy="2064747"/>
            </a:xfrm>
            <a:custGeom>
              <a:avLst/>
              <a:gdLst>
                <a:gd name="connsiteX0" fmla="*/ 1762010 w 3518852"/>
                <a:gd name="connsiteY0" fmla="*/ 0 h 2212102"/>
                <a:gd name="connsiteX1" fmla="*/ 3518852 w 3518852"/>
                <a:gd name="connsiteY1" fmla="*/ 0 h 2212102"/>
                <a:gd name="connsiteX2" fmla="*/ 3518852 w 3518852"/>
                <a:gd name="connsiteY2" fmla="*/ 1747195 h 2212102"/>
                <a:gd name="connsiteX3" fmla="*/ 3483055 w 3518852"/>
                <a:gd name="connsiteY3" fmla="*/ 2100355 h 2212102"/>
                <a:gd name="connsiteX4" fmla="*/ 3454163 w 3518852"/>
                <a:gd name="connsiteY4" fmla="*/ 2212102 h 2212102"/>
                <a:gd name="connsiteX5" fmla="*/ 0 w 3518852"/>
                <a:gd name="connsiteY5" fmla="*/ 2212102 h 2212102"/>
                <a:gd name="connsiteX6" fmla="*/ 0 w 3518852"/>
                <a:gd name="connsiteY6" fmla="*/ 1752335 h 2212102"/>
                <a:gd name="connsiteX7" fmla="*/ 1762010 w 3518852"/>
                <a:gd name="connsiteY7" fmla="*/ 0 h 2212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18852" h="2212102">
                  <a:moveTo>
                    <a:pt x="1762010" y="0"/>
                  </a:moveTo>
                  <a:lnTo>
                    <a:pt x="3518852" y="0"/>
                  </a:lnTo>
                  <a:lnTo>
                    <a:pt x="3518852" y="1747195"/>
                  </a:lnTo>
                  <a:cubicBezTo>
                    <a:pt x="3518852" y="1868170"/>
                    <a:pt x="3506526" y="1986282"/>
                    <a:pt x="3483055" y="2100355"/>
                  </a:cubicBezTo>
                  <a:lnTo>
                    <a:pt x="3454163" y="2212102"/>
                  </a:lnTo>
                  <a:lnTo>
                    <a:pt x="0" y="2212102"/>
                  </a:lnTo>
                  <a:lnTo>
                    <a:pt x="0" y="1752335"/>
                  </a:lnTo>
                  <a:cubicBezTo>
                    <a:pt x="0" y="784537"/>
                    <a:pt x="788868" y="0"/>
                    <a:pt x="1762010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43056A4-B55C-49CF-82A3-2ABE1399F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785" y="-1"/>
              <a:ext cx="3316434" cy="976017"/>
            </a:xfrm>
            <a:custGeom>
              <a:avLst/>
              <a:gdLst>
                <a:gd name="connsiteX0" fmla="*/ 0 w 2779229"/>
                <a:gd name="connsiteY0" fmla="*/ 0 h 817919"/>
                <a:gd name="connsiteX1" fmla="*/ 2779229 w 2779229"/>
                <a:gd name="connsiteY1" fmla="*/ 0 h 817919"/>
                <a:gd name="connsiteX2" fmla="*/ 2755430 w 2779229"/>
                <a:gd name="connsiteY2" fmla="*/ 49404 h 817919"/>
                <a:gd name="connsiteX3" fmla="*/ 1464180 w 2779229"/>
                <a:gd name="connsiteY3" fmla="*/ 817919 h 817919"/>
                <a:gd name="connsiteX4" fmla="*/ 0 w 2779229"/>
                <a:gd name="connsiteY4" fmla="*/ 817919 h 81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9229" h="817919">
                  <a:moveTo>
                    <a:pt x="0" y="0"/>
                  </a:moveTo>
                  <a:lnTo>
                    <a:pt x="2779229" y="0"/>
                  </a:lnTo>
                  <a:lnTo>
                    <a:pt x="2755430" y="49404"/>
                  </a:lnTo>
                  <a:cubicBezTo>
                    <a:pt x="2506760" y="507168"/>
                    <a:pt x="2021765" y="817919"/>
                    <a:pt x="1464180" y="817919"/>
                  </a:cubicBezTo>
                  <a:lnTo>
                    <a:pt x="0" y="81791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CA697-D6B3-4657-A12B-EFEE17FC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6656"/>
            <a:ext cx="7195752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21B6F-1ED1-4AA6-9835-1A059FFB2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97348"/>
            <a:ext cx="7195752" cy="227463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Don’t be shy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1289C6-4E92-4396-9246-BA82CCDCA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2678" y="1714499"/>
            <a:ext cx="1456301" cy="233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55977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2"/>
      </a:lt2>
      <a:accent1>
        <a:srgbClr val="C34D7E"/>
      </a:accent1>
      <a:accent2>
        <a:srgbClr val="B13B9D"/>
      </a:accent2>
      <a:accent3>
        <a:srgbClr val="A64DC3"/>
      </a:accent3>
      <a:accent4>
        <a:srgbClr val="633BB1"/>
      </a:accent4>
      <a:accent5>
        <a:srgbClr val="4D56C3"/>
      </a:accent5>
      <a:accent6>
        <a:srgbClr val="3B76B1"/>
      </a:accent6>
      <a:hlink>
        <a:srgbClr val="675EC9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383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Nova</vt:lpstr>
      <vt:lpstr>TropicVTI</vt:lpstr>
      <vt:lpstr>RoCry</vt:lpstr>
      <vt:lpstr>The product </vt:lpstr>
      <vt:lpstr>The Machine Learning</vt:lpstr>
      <vt:lpstr>Portfolios </vt:lpstr>
      <vt:lpstr>RoCry Bot </vt:lpstr>
      <vt:lpstr>Enough with the slides</vt:lpstr>
      <vt:lpstr>Struggles</vt:lpstr>
      <vt:lpstr>Next step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RoCry</dc:title>
  <dc:creator>Dylan Bowsky</dc:creator>
  <cp:lastModifiedBy>Dylan Bowsky</cp:lastModifiedBy>
  <cp:revision>5</cp:revision>
  <dcterms:created xsi:type="dcterms:W3CDTF">2021-10-15T06:36:39Z</dcterms:created>
  <dcterms:modified xsi:type="dcterms:W3CDTF">2021-10-16T09:33:46Z</dcterms:modified>
</cp:coreProperties>
</file>