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omic Sans MS" panose="030F0702030302020204" pitchFamily="66" charset="0"/>
      <p:regular r:id="rId13"/>
      <p:bold r:id="rId14"/>
      <p:italic r:id="rId15"/>
      <p:boldItalic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Tahoma" panose="020B0604030504040204" pitchFamily="3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KB6ZZw8SUZT/YG5bEIAs0zeKW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7" y="744537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5600" cy="446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7" y="744537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5600" cy="446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8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5600" cy="446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1"/>
          </p:nvPr>
        </p:nvSpPr>
        <p:spPr>
          <a:xfrm rot="5400000">
            <a:off x="3920332" y="-1256507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 txBox="1"/>
          <p:nvPr/>
        </p:nvSpPr>
        <p:spPr>
          <a:xfrm>
            <a:off x="4176712" y="6394450"/>
            <a:ext cx="2516187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mic Sans MS"/>
              <a:buNone/>
            </a:pPr>
            <a:r>
              <a:rPr lang="en-US" sz="11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Programación II- Clase 4 -  Arboles</a:t>
            </a:r>
            <a:endParaRPr/>
          </a:p>
        </p:txBody>
      </p:sp>
      <p:sp>
        <p:nvSpPr>
          <p:cNvPr id="16" name="Google Shape;16;p11"/>
          <p:cNvSpPr txBox="1"/>
          <p:nvPr/>
        </p:nvSpPr>
        <p:spPr>
          <a:xfrm>
            <a:off x="823912" y="6378575"/>
            <a:ext cx="175895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ic Sans MS"/>
              <a:buNone/>
            </a:pPr>
            <a:r>
              <a:rPr lang="en-US" sz="12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Módulo 1 - Imperativo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body" idx="1"/>
          </p:nvPr>
        </p:nvSpPr>
        <p:spPr>
          <a:xfrm>
            <a:off x="2152650" y="3968750"/>
            <a:ext cx="7886700" cy="204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800"/>
              <a:buNone/>
            </a:pPr>
            <a:r>
              <a:rPr lang="en-US" sz="4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Arboles: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800"/>
              <a:buNone/>
            </a:pPr>
            <a:r>
              <a:rPr lang="en-US" sz="4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		Búsqueda acotada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800"/>
              <a:buNone/>
            </a:pPr>
            <a:r>
              <a:rPr lang="en-US" sz="4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	 	Borrado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1175" y="584200"/>
            <a:ext cx="4967287" cy="2747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DA8F">
            <a:alpha val="28627"/>
          </a:srgbClr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"/>
          <p:cNvSpPr txBox="1"/>
          <p:nvPr/>
        </p:nvSpPr>
        <p:spPr>
          <a:xfrm>
            <a:off x="3648075" y="309562"/>
            <a:ext cx="5364162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Actividades en Máquina</a:t>
            </a:r>
            <a:endParaRPr/>
          </a:p>
        </p:txBody>
      </p:sp>
      <p:pic>
        <p:nvPicPr>
          <p:cNvPr id="227" name="Google Shape;227;p10" descr="http://3.bp.blogspot.com/-BPf1HXI4kjk/VUFI53h4TMI/AAAAAAAAALE/4V7ytVtT6aE/s1600/imagen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1337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0"/>
          <p:cNvSpPr txBox="1"/>
          <p:nvPr/>
        </p:nvSpPr>
        <p:spPr>
          <a:xfrm>
            <a:off x="1811337" y="1771650"/>
            <a:ext cx="7200900" cy="417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Renombrar </a:t>
            </a:r>
            <a:r>
              <a:rPr lang="en-US" sz="2000" b="1" i="0" u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ProgramaGenerarArbol </a:t>
            </a: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</a:t>
            </a:r>
            <a:r>
              <a:rPr lang="en-US" sz="2000" b="1" i="0" u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programaBorrarEnArbol</a:t>
            </a: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realice las siguientes actividades:</a:t>
            </a:r>
            <a:endParaRPr sz="2000" b="1" i="0" u="non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1800"/>
              <a:buFont typeface="Noto Sans Symbols"/>
              <a:buNone/>
            </a:pPr>
            <a:endParaRPr sz="20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just" rtl="0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466221"/>
              </a:buClr>
              <a:buSzPts val="1800"/>
              <a:buFont typeface="Noto Sans Symbols"/>
              <a:buChar char="▪"/>
            </a:pPr>
            <a:r>
              <a:rPr lang="en-US" sz="2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8</a:t>
            </a: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1760" algn="just" rtl="0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AutoNum type="alphaLcParenR"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Implementar el módulo </a:t>
            </a:r>
            <a:r>
              <a:rPr lang="en-US" sz="2000" b="0" i="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borrarElemento </a:t>
            </a: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reciba un árbol y un valor a eliminar. </a:t>
            </a:r>
            <a:endParaRPr/>
          </a:p>
          <a:p>
            <a:pPr marL="0" marR="0" lvl="0" indent="-111760" algn="just" rtl="0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AutoNum type="alphaLcParenR"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Invocar al módulo </a:t>
            </a:r>
            <a:r>
              <a:rPr lang="en-US" sz="2000" b="0" i="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borrarElemento</a:t>
            </a:r>
            <a:r>
              <a:rPr lang="en-US" sz="2000" b="0" i="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un valor que se ingresa de teclado. </a:t>
            </a:r>
            <a:endParaRPr/>
          </a:p>
          <a:p>
            <a:pPr marL="0" marR="0" lvl="0" indent="-111760" algn="just" rtl="0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AutoNum type="alphaLcParenR"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Invocar al módulo</a:t>
            </a:r>
            <a:r>
              <a:rPr lang="en-US" sz="2000" b="0" i="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imprimirpornivel </a:t>
            </a: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el árbol resultante en el punto b).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Recorrido acotado en un ABB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1524000" y="1450975"/>
            <a:ext cx="8172450" cy="224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Hemos analizado algunas situaciones que obligan a recorrer todos los nodos del árbol, por ejemplo imprimir los nodos del árbol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mic Sans MS"/>
              <a:buNone/>
            </a:pPr>
            <a:endParaRPr sz="20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Cuando necesitamos mostrar los datos que están comprendidos entre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dos valores determinados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dentro del orden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 árbol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¿cómo lo resolvemos?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4505325" y="3457575"/>
            <a:ext cx="6019800" cy="2924175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ImprimirAcotado</a:t>
            </a:r>
            <a:r>
              <a:rPr lang="en-US" sz="16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(arbol, inf, sup);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ic Sans MS"/>
              <a:buNone/>
            </a:pPr>
            <a:endParaRPr sz="1600" b="0" i="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</a:t>
            </a:r>
            <a:r>
              <a:rPr lang="en-US" sz="16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arbol no está vacío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6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</a:t>
            </a:r>
            <a:r>
              <a:rPr lang="en-US" sz="16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el valor en arbol es &gt; = inf </a:t>
            </a:r>
            <a:r>
              <a:rPr lang="en-US" sz="16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el valor en arbol es &lt; = sup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mostrar valor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ImprimirAcotado (hijo_izq_arbol, inf, sup);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ImprimirAcotado (hijo_der_arbol, inf, sup);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5124450" y="4379912"/>
            <a:ext cx="4519612" cy="102870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00" name="Google Shape;100;p2"/>
          <p:cNvGrpSpPr/>
          <p:nvPr/>
        </p:nvGrpSpPr>
        <p:grpSpPr>
          <a:xfrm>
            <a:off x="1631950" y="4144962"/>
            <a:ext cx="3363912" cy="2487612"/>
            <a:chOff x="107950" y="4145014"/>
            <a:chExt cx="3363913" cy="2487561"/>
          </a:xfrm>
        </p:grpSpPr>
        <p:grpSp>
          <p:nvGrpSpPr>
            <p:cNvPr id="101" name="Google Shape;101;p2"/>
            <p:cNvGrpSpPr/>
            <p:nvPr/>
          </p:nvGrpSpPr>
          <p:grpSpPr>
            <a:xfrm>
              <a:off x="107950" y="4145014"/>
              <a:ext cx="3363913" cy="2487561"/>
              <a:chOff x="107950" y="4145014"/>
              <a:chExt cx="3363913" cy="2487561"/>
            </a:xfrm>
          </p:grpSpPr>
          <p:sp>
            <p:nvSpPr>
              <p:cNvPr id="102" name="Google Shape;102;p2"/>
              <p:cNvSpPr txBox="1"/>
              <p:nvPr/>
            </p:nvSpPr>
            <p:spPr>
              <a:xfrm>
                <a:off x="107950" y="4602205"/>
                <a:ext cx="3363913" cy="203037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D9D9D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onsolas"/>
                  <a:buNone/>
                </a:pPr>
                <a:r>
                  <a:rPr lang="en-US" sz="1400" b="1" i="0" u="non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Procedure</a:t>
                </a:r>
                <a:r>
                  <a:rPr lang="en-US" sz="1400" b="0" i="0" u="non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preOrden( a: arbol );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onsolas"/>
                  <a:buNone/>
                </a:pPr>
                <a:r>
                  <a:rPr lang="en-US" sz="1400" b="1" i="0" u="non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begin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onsolas"/>
                  <a:buNone/>
                </a:pPr>
                <a:r>
                  <a:rPr lang="en-US" sz="1400" b="0" i="0" u="non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if ( a &lt;&gt; nil ) then begin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onsolas"/>
                  <a:buNone/>
                </a:pPr>
                <a:r>
                  <a:rPr lang="en-US" sz="1400" b="0" i="0" u="non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writeln (a^.dato);       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onsolas"/>
                  <a:buNone/>
                </a:pPr>
                <a:r>
                  <a:rPr lang="en-US" sz="1400" b="0" i="0" u="non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preOrden (a^.HI);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onsolas"/>
                  <a:buNone/>
                </a:pPr>
                <a:r>
                  <a:rPr lang="en-US" sz="1400" b="0" i="0" u="non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preOrden (a^.HD)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onsolas"/>
                  <a:buNone/>
                </a:pPr>
                <a:r>
                  <a:rPr lang="en-US" sz="1400" b="0" i="0" u="non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end;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onsolas"/>
                  <a:buNone/>
                </a:pPr>
                <a:r>
                  <a:rPr lang="en-US" sz="1400" b="1" i="0" u="non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end</a:t>
                </a:r>
                <a:r>
                  <a:rPr lang="en-US" sz="1400" b="0" i="0" u="non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;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03" name="Google Shape;103;p2"/>
              <p:cNvSpPr txBox="1"/>
              <p:nvPr/>
            </p:nvSpPr>
            <p:spPr>
              <a:xfrm>
                <a:off x="485775" y="4145014"/>
                <a:ext cx="210600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Comic Sans MS"/>
                  <a:buNone/>
                </a:pPr>
                <a:r>
                  <a:rPr lang="en-US" sz="2000" b="0" i="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Retomando…</a:t>
                </a:r>
                <a:endParaRPr/>
              </a:p>
            </p:txBody>
          </p:sp>
        </p:grpSp>
        <p:sp>
          <p:nvSpPr>
            <p:cNvPr id="104" name="Google Shape;104;p2"/>
            <p:cNvSpPr txBox="1"/>
            <p:nvPr/>
          </p:nvSpPr>
          <p:spPr>
            <a:xfrm>
              <a:off x="485775" y="5300690"/>
              <a:ext cx="2106613" cy="215896"/>
            </a:xfrm>
            <a:prstGeom prst="rect">
              <a:avLst/>
            </a:prstGeom>
            <a:noFill/>
            <a:ln w="12700" cap="flat" cmpd="sng">
              <a:solidFill>
                <a:srgbClr val="12705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1524000" y="2254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Recorrido acotado en un ABB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1524000" y="1824037"/>
            <a:ext cx="8713787" cy="3908425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recorridoAcotado</a:t>
            </a:r>
            <a:r>
              <a:rPr lang="en-US" sz="18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(arbol, inf, sup);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endParaRPr sz="1800" b="0" i="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</a:t>
            </a:r>
            <a:r>
              <a:rPr lang="en-US" sz="18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arbol no está vacío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</a:t>
            </a:r>
            <a:r>
              <a:rPr lang="en-US" sz="18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el valor en arbol es &gt; = inf and el valor en arbol es &lt; =  sup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mostrar valor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 b="0" i="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recorridoAcotado </a:t>
            </a:r>
            <a:r>
              <a:rPr lang="en-US" sz="18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(hijo_izq_arbol, inf, sup);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 b="0" i="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recorridoAcotado </a:t>
            </a:r>
            <a:r>
              <a:rPr lang="en-US" sz="18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(hijo_der_arbol, inf, sup);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</a:t>
            </a:r>
            <a:r>
              <a:rPr lang="en-US" sz="18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el valor en arbol es &gt; sup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 b="0" i="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recorridoAcotad</a:t>
            </a:r>
            <a:r>
              <a:rPr lang="en-US" sz="18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 (a^.izq, inf, sup);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</a:t>
            </a:r>
            <a:r>
              <a:rPr lang="en-US" sz="18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el valor en arbol es &lt; inf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 b="0" i="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recorridoAcotado </a:t>
            </a:r>
            <a:r>
              <a:rPr lang="en-US" sz="18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(a^.der, inf, sup);         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 rot="-600000">
            <a:off x="3235325" y="5532437"/>
            <a:ext cx="76962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87"/>
              </a:buClr>
              <a:buSzPts val="2000"/>
              <a:buFont typeface="Comic Sans MS"/>
              <a:buNone/>
            </a:pPr>
            <a:r>
              <a:rPr lang="en-US" sz="2000" b="0" i="1" u="none">
                <a:solidFill>
                  <a:srgbClr val="314887"/>
                </a:solidFill>
                <a:latin typeface="Comic Sans MS"/>
                <a:ea typeface="Comic Sans MS"/>
                <a:cs typeface="Comic Sans MS"/>
                <a:sym typeface="Comic Sans MS"/>
              </a:rPr>
              <a:t>¿se puede mejorar esta solución para evitar comparaciones 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1666875" y="1628775"/>
            <a:ext cx="8086725" cy="428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 busquedaAcotada(a: Arbol_Usuarios; inf:integer; sup:integer); </a:t>
            </a:r>
            <a:endParaRPr sz="1600" b="1" i="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600" b="0" i="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</a:t>
            </a:r>
            <a:r>
              <a:rPr lang="en-US" sz="16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(a &lt;&gt; nil) </a:t>
            </a:r>
            <a:r>
              <a:rPr lang="en-US" sz="16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(a^.dato.id &gt;= inf) </a:t>
            </a:r>
            <a:r>
              <a:rPr lang="en-US" sz="16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(a^.dato.id &lt;= sup) </a:t>
            </a:r>
            <a:r>
              <a:rPr lang="en-US" sz="16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-US" sz="16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6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write(a^.dato.nombre);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busquedaAcotada(a^.hi, inf, sup);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busquedaAcotada (a^.hd, inf, sup);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busquedaAcotada(a^.hi, inf, sup)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busquedaAcotada(a^.hd, inf, sup);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416050" y="115887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Recorrido acotado en un ABB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DA8F">
            <a:alpha val="28627"/>
          </a:srgbClr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3648075" y="309562"/>
            <a:ext cx="5364162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Actividades en Máquina</a:t>
            </a:r>
            <a:endParaRPr/>
          </a:p>
        </p:txBody>
      </p:sp>
      <p:pic>
        <p:nvPicPr>
          <p:cNvPr id="123" name="Google Shape;123;p5" descr="http://3.bp.blogspot.com/-BPf1HXI4kjk/VUFI53h4TMI/AAAAAAAAALE/4V7ytVtT6aE/s1600/imagen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1337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 txBox="1"/>
          <p:nvPr/>
        </p:nvSpPr>
        <p:spPr>
          <a:xfrm>
            <a:off x="1524000" y="1773237"/>
            <a:ext cx="8208900" cy="44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el  </a:t>
            </a:r>
            <a:r>
              <a:rPr lang="en-US" sz="2000" b="1" i="0" u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ProgramaGenerarArbol </a:t>
            </a:r>
            <a:r>
              <a:rPr lang="en-US" sz="2000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(de la clase anterior) </a:t>
            </a: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realice las siguientes actividades:</a:t>
            </a:r>
            <a:endParaRPr sz="2000" b="1" i="0" u="non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1800"/>
              <a:buFont typeface="Noto Sans Symbols"/>
              <a:buNone/>
            </a:pPr>
            <a:endParaRPr sz="20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just" rtl="0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466221"/>
              </a:buClr>
              <a:buSzPts val="1800"/>
              <a:buFont typeface="Noto Sans Symbols"/>
              <a:buChar char="▪"/>
            </a:pPr>
            <a:r>
              <a:rPr lang="en-US" sz="2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7</a:t>
            </a: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1760" algn="just" rtl="0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AutoNum type="alphaLcParenR"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Generar un árbol de números enteros utilizando la lista ya creada.</a:t>
            </a:r>
            <a:endParaRPr/>
          </a:p>
          <a:p>
            <a:pPr marL="0" marR="0" lvl="0" indent="-111760" algn="just" rtl="0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AutoNum type="alphaLcParenR"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Mostrar el contenido del árbol en forma creciente. </a:t>
            </a:r>
            <a:endParaRPr/>
          </a:p>
          <a:p>
            <a:pPr marL="0" marR="0" lvl="0" indent="-111760" algn="just" rtl="0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AutoNum type="alphaLcParenR"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el módulo </a:t>
            </a:r>
            <a:r>
              <a:rPr lang="en-US" sz="2000" b="0" i="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verValoresEnRango </a:t>
            </a: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reciba un árbol  y dos valores, que indiquen un rango, e informe los valores del árbol que se encuentren en dicho </a:t>
            </a:r>
            <a:r>
              <a:rPr lang="en-US" sz="2000" b="1" i="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rango</a:t>
            </a: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marL="0" marR="0" lvl="0" indent="-111760" algn="just" rtl="0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AutoNum type="alphaLcParenR"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Invocar al módulo </a:t>
            </a:r>
            <a:r>
              <a:rPr lang="en-US" sz="2000" b="0" i="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verValoresEnRango </a:t>
            </a: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dos valores leídos de teclados.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2152650" y="2254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Borrar un elemento en un ABB</a:t>
            </a:r>
            <a:endParaRPr/>
          </a:p>
        </p:txBody>
      </p:sp>
      <p:sp>
        <p:nvSpPr>
          <p:cNvPr id="130" name="Google Shape;130;p6"/>
          <p:cNvSpPr txBox="1">
            <a:spLocks noGrp="1"/>
          </p:cNvSpPr>
          <p:nvPr>
            <p:ph type="body" idx="1"/>
          </p:nvPr>
        </p:nvSpPr>
        <p:spPr>
          <a:xfrm>
            <a:off x="2611437" y="1282700"/>
            <a:ext cx="737235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 deben considerar diferentes situaciones:</a:t>
            </a:r>
            <a:endParaRPr/>
          </a:p>
        </p:txBody>
      </p:sp>
      <p:grpSp>
        <p:nvGrpSpPr>
          <p:cNvPr id="131" name="Google Shape;131;p6"/>
          <p:cNvGrpSpPr/>
          <p:nvPr/>
        </p:nvGrpSpPr>
        <p:grpSpPr>
          <a:xfrm>
            <a:off x="2495550" y="2566987"/>
            <a:ext cx="2303462" cy="2733675"/>
            <a:chOff x="658" y="1980"/>
            <a:chExt cx="1451" cy="1722"/>
          </a:xfrm>
        </p:grpSpPr>
        <p:sp>
          <p:nvSpPr>
            <p:cNvPr id="132" name="Google Shape;132;p6"/>
            <p:cNvSpPr/>
            <p:nvPr/>
          </p:nvSpPr>
          <p:spPr>
            <a:xfrm>
              <a:off x="1178" y="3046"/>
              <a:ext cx="354" cy="353"/>
            </a:xfrm>
            <a:prstGeom prst="ellipse">
              <a:avLst/>
            </a:prstGeom>
            <a:solidFill>
              <a:srgbClr val="BED1E0"/>
            </a:solidFill>
            <a:ln w="508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1201" y="2071"/>
              <a:ext cx="318" cy="317"/>
            </a:xfrm>
            <a:prstGeom prst="ellipse">
              <a:avLst/>
            </a:prstGeom>
            <a:solidFill>
              <a:srgbClr val="B2DE8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20</a:t>
              </a:r>
              <a:endParaRPr/>
            </a:p>
          </p:txBody>
        </p:sp>
        <p:sp>
          <p:nvSpPr>
            <p:cNvPr id="134" name="Google Shape;134;p6"/>
            <p:cNvSpPr txBox="1"/>
            <p:nvPr/>
          </p:nvSpPr>
          <p:spPr>
            <a:xfrm>
              <a:off x="1473" y="1980"/>
              <a:ext cx="227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975" y="2570"/>
              <a:ext cx="318" cy="317"/>
            </a:xfrm>
            <a:prstGeom prst="ellipse">
              <a:avLst/>
            </a:prstGeom>
            <a:solidFill>
              <a:srgbClr val="B2DE8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7</a:t>
              </a:r>
              <a:endParaRPr/>
            </a:p>
          </p:txBody>
        </p:sp>
        <p:cxnSp>
          <p:nvCxnSpPr>
            <p:cNvPr id="136" name="Google Shape;136;p6"/>
            <p:cNvCxnSpPr/>
            <p:nvPr/>
          </p:nvCxnSpPr>
          <p:spPr>
            <a:xfrm flipH="1">
              <a:off x="1201" y="2365"/>
              <a:ext cx="91" cy="227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37" name="Google Shape;137;p6"/>
            <p:cNvSpPr/>
            <p:nvPr/>
          </p:nvSpPr>
          <p:spPr>
            <a:xfrm>
              <a:off x="1428" y="2570"/>
              <a:ext cx="318" cy="317"/>
            </a:xfrm>
            <a:prstGeom prst="ellipse">
              <a:avLst/>
            </a:prstGeom>
            <a:solidFill>
              <a:srgbClr val="B2DE8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36</a:t>
              </a:r>
              <a:endParaRPr/>
            </a:p>
          </p:txBody>
        </p:sp>
        <p:cxnSp>
          <p:nvCxnSpPr>
            <p:cNvPr id="138" name="Google Shape;138;p6"/>
            <p:cNvCxnSpPr/>
            <p:nvPr/>
          </p:nvCxnSpPr>
          <p:spPr>
            <a:xfrm>
              <a:off x="1450" y="2388"/>
              <a:ext cx="136" cy="182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39" name="Google Shape;139;p6"/>
            <p:cNvSpPr/>
            <p:nvPr/>
          </p:nvSpPr>
          <p:spPr>
            <a:xfrm>
              <a:off x="658" y="2976"/>
              <a:ext cx="318" cy="317"/>
            </a:xfrm>
            <a:prstGeom prst="ellipse">
              <a:avLst/>
            </a:prstGeom>
            <a:solidFill>
              <a:srgbClr val="B2DE8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cxnSp>
          <p:nvCxnSpPr>
            <p:cNvPr id="140" name="Google Shape;140;p6"/>
            <p:cNvCxnSpPr/>
            <p:nvPr/>
          </p:nvCxnSpPr>
          <p:spPr>
            <a:xfrm flipH="1">
              <a:off x="883" y="2773"/>
              <a:ext cx="91" cy="227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41" name="Google Shape;141;p6"/>
            <p:cNvSpPr/>
            <p:nvPr/>
          </p:nvSpPr>
          <p:spPr>
            <a:xfrm>
              <a:off x="929" y="3340"/>
              <a:ext cx="318" cy="317"/>
            </a:xfrm>
            <a:prstGeom prst="ellipse">
              <a:avLst/>
            </a:prstGeom>
            <a:solidFill>
              <a:srgbClr val="B2DE8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cxnSp>
          <p:nvCxnSpPr>
            <p:cNvPr id="142" name="Google Shape;142;p6"/>
            <p:cNvCxnSpPr/>
            <p:nvPr/>
          </p:nvCxnSpPr>
          <p:spPr>
            <a:xfrm>
              <a:off x="929" y="3204"/>
              <a:ext cx="91" cy="1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43" name="Google Shape;143;p6"/>
            <p:cNvSpPr/>
            <p:nvPr/>
          </p:nvSpPr>
          <p:spPr>
            <a:xfrm>
              <a:off x="1202" y="3067"/>
              <a:ext cx="318" cy="317"/>
            </a:xfrm>
            <a:prstGeom prst="ellipse">
              <a:avLst/>
            </a:prstGeom>
            <a:solidFill>
              <a:srgbClr val="B2DE8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23</a:t>
              </a:r>
              <a:endParaRPr/>
            </a:p>
          </p:txBody>
        </p:sp>
        <p:cxnSp>
          <p:nvCxnSpPr>
            <p:cNvPr id="144" name="Google Shape;144;p6"/>
            <p:cNvCxnSpPr/>
            <p:nvPr/>
          </p:nvCxnSpPr>
          <p:spPr>
            <a:xfrm flipH="1">
              <a:off x="1383" y="2842"/>
              <a:ext cx="91" cy="227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45" name="Google Shape;145;p6"/>
            <p:cNvSpPr/>
            <p:nvPr/>
          </p:nvSpPr>
          <p:spPr>
            <a:xfrm>
              <a:off x="1791" y="2977"/>
              <a:ext cx="318" cy="317"/>
            </a:xfrm>
            <a:prstGeom prst="ellipse">
              <a:avLst/>
            </a:prstGeom>
            <a:solidFill>
              <a:srgbClr val="B2DE8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40</a:t>
              </a: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1610" y="3385"/>
              <a:ext cx="318" cy="317"/>
            </a:xfrm>
            <a:prstGeom prst="ellipse">
              <a:avLst/>
            </a:prstGeom>
            <a:solidFill>
              <a:srgbClr val="B2DE8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38</a:t>
              </a:r>
              <a:endParaRPr/>
            </a:p>
          </p:txBody>
        </p:sp>
        <p:cxnSp>
          <p:nvCxnSpPr>
            <p:cNvPr id="147" name="Google Shape;147;p6"/>
            <p:cNvCxnSpPr/>
            <p:nvPr/>
          </p:nvCxnSpPr>
          <p:spPr>
            <a:xfrm>
              <a:off x="1701" y="2840"/>
              <a:ext cx="90" cy="182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8" name="Google Shape;148;p6"/>
            <p:cNvCxnSpPr/>
            <p:nvPr/>
          </p:nvCxnSpPr>
          <p:spPr>
            <a:xfrm flipH="1">
              <a:off x="1791" y="3294"/>
              <a:ext cx="91" cy="91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149" name="Google Shape;149;p6"/>
          <p:cNvGrpSpPr/>
          <p:nvPr/>
        </p:nvGrpSpPr>
        <p:grpSpPr>
          <a:xfrm>
            <a:off x="5808662" y="2636837"/>
            <a:ext cx="4679950" cy="977900"/>
            <a:chOff x="2699" y="1661"/>
            <a:chExt cx="2948" cy="616"/>
          </a:xfrm>
        </p:grpSpPr>
        <p:sp>
          <p:nvSpPr>
            <p:cNvPr id="150" name="Google Shape;150;p6"/>
            <p:cNvSpPr/>
            <p:nvPr/>
          </p:nvSpPr>
          <p:spPr>
            <a:xfrm>
              <a:off x="2699" y="1661"/>
              <a:ext cx="2766" cy="590"/>
            </a:xfrm>
            <a:prstGeom prst="ellipse">
              <a:avLst/>
            </a:prstGeom>
            <a:solidFill>
              <a:srgbClr val="0060A8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1" name="Google Shape;151;p6"/>
            <p:cNvSpPr txBox="1"/>
            <p:nvPr/>
          </p:nvSpPr>
          <p:spPr>
            <a:xfrm>
              <a:off x="2925" y="1797"/>
              <a:ext cx="2722" cy="4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lang="en-US" sz="20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    1</a:t>
              </a:r>
              <a:r>
                <a:rPr lang="en-US" sz="20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. Si el nodo </a:t>
              </a:r>
              <a:r>
                <a:rPr lang="en-US" sz="20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es una hoja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endParaRPr/>
            </a:p>
          </p:txBody>
        </p:sp>
      </p:grpSp>
      <p:sp>
        <p:nvSpPr>
          <p:cNvPr id="152" name="Google Shape;152;p6"/>
          <p:cNvSpPr txBox="1"/>
          <p:nvPr/>
        </p:nvSpPr>
        <p:spPr>
          <a:xfrm>
            <a:off x="6096000" y="4005262"/>
            <a:ext cx="4176712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✔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 puede borrar inmediatamente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(actualizando direcciones)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>
            <a:spLocks noGrp="1"/>
          </p:cNvSpPr>
          <p:nvPr>
            <p:ph type="title"/>
          </p:nvPr>
        </p:nvSpPr>
        <p:spPr>
          <a:xfrm>
            <a:off x="2152650" y="115887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Borrar un elemento en un ABB</a:t>
            </a:r>
            <a:endParaRPr/>
          </a:p>
        </p:txBody>
      </p:sp>
      <p:sp>
        <p:nvSpPr>
          <p:cNvPr id="158" name="Google Shape;158;p7"/>
          <p:cNvSpPr txBox="1">
            <a:spLocks noGrp="1"/>
          </p:cNvSpPr>
          <p:nvPr>
            <p:ph type="body" idx="1"/>
          </p:nvPr>
        </p:nvSpPr>
        <p:spPr>
          <a:xfrm>
            <a:off x="5375275" y="2860675"/>
            <a:ext cx="4752975" cy="164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 </a:t>
            </a:r>
            <a:r>
              <a:rPr lang="en-US" sz="2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</a:t>
            </a: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nodo tiene un hijo</a:t>
            </a: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el  nodo puede ser borrado después que su padre actualice el puntero al hijo del nodo que se quiere borrar.</a:t>
            </a:r>
            <a:endParaRPr/>
          </a:p>
        </p:txBody>
      </p:sp>
      <p:sp>
        <p:nvSpPr>
          <p:cNvPr id="159" name="Google Shape;159;p7"/>
          <p:cNvSpPr/>
          <p:nvPr/>
        </p:nvSpPr>
        <p:spPr>
          <a:xfrm>
            <a:off x="2279650" y="3611562"/>
            <a:ext cx="561975" cy="560387"/>
          </a:xfrm>
          <a:prstGeom prst="ellipse">
            <a:avLst/>
          </a:prstGeom>
          <a:solidFill>
            <a:srgbClr val="BED1E0"/>
          </a:solidFill>
          <a:ln w="508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3176587" y="2205037"/>
            <a:ext cx="504825" cy="503237"/>
          </a:xfrm>
          <a:prstGeom prst="ellipse">
            <a:avLst/>
          </a:prstGeom>
          <a:solidFill>
            <a:srgbClr val="B2DE8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161" name="Google Shape;161;p7"/>
          <p:cNvSpPr txBox="1"/>
          <p:nvPr/>
        </p:nvSpPr>
        <p:spPr>
          <a:xfrm>
            <a:off x="3608387" y="2060575"/>
            <a:ext cx="360362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2817812" y="2997200"/>
            <a:ext cx="504825" cy="503237"/>
          </a:xfrm>
          <a:prstGeom prst="ellipse">
            <a:avLst/>
          </a:prstGeom>
          <a:solidFill>
            <a:srgbClr val="B2DE8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cxnSp>
        <p:nvCxnSpPr>
          <p:cNvPr id="163" name="Google Shape;163;p7"/>
          <p:cNvCxnSpPr/>
          <p:nvPr/>
        </p:nvCxnSpPr>
        <p:spPr>
          <a:xfrm flipH="1">
            <a:off x="3176587" y="2671762"/>
            <a:ext cx="144462" cy="36036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64" name="Google Shape;164;p7"/>
          <p:cNvSpPr/>
          <p:nvPr/>
        </p:nvSpPr>
        <p:spPr>
          <a:xfrm>
            <a:off x="3536950" y="2997200"/>
            <a:ext cx="504825" cy="503237"/>
          </a:xfrm>
          <a:prstGeom prst="ellipse">
            <a:avLst/>
          </a:prstGeom>
          <a:solidFill>
            <a:srgbClr val="B2DE8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36</a:t>
            </a:r>
            <a:endParaRPr/>
          </a:p>
        </p:txBody>
      </p:sp>
      <p:cxnSp>
        <p:nvCxnSpPr>
          <p:cNvPr id="165" name="Google Shape;165;p7"/>
          <p:cNvCxnSpPr/>
          <p:nvPr/>
        </p:nvCxnSpPr>
        <p:spPr>
          <a:xfrm>
            <a:off x="3571875" y="2708275"/>
            <a:ext cx="215900" cy="2889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66" name="Google Shape;166;p7"/>
          <p:cNvSpPr/>
          <p:nvPr/>
        </p:nvSpPr>
        <p:spPr>
          <a:xfrm>
            <a:off x="2314575" y="3641725"/>
            <a:ext cx="504825" cy="503237"/>
          </a:xfrm>
          <a:prstGeom prst="ellipse">
            <a:avLst/>
          </a:prstGeom>
          <a:solidFill>
            <a:srgbClr val="B2DE8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cxnSp>
        <p:nvCxnSpPr>
          <p:cNvPr id="167" name="Google Shape;167;p7"/>
          <p:cNvCxnSpPr/>
          <p:nvPr/>
        </p:nvCxnSpPr>
        <p:spPr>
          <a:xfrm flipH="1">
            <a:off x="2671762" y="3319462"/>
            <a:ext cx="144462" cy="36036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68" name="Google Shape;168;p7"/>
          <p:cNvSpPr/>
          <p:nvPr/>
        </p:nvSpPr>
        <p:spPr>
          <a:xfrm>
            <a:off x="2744787" y="4219575"/>
            <a:ext cx="504825" cy="503237"/>
          </a:xfrm>
          <a:prstGeom prst="ellipse">
            <a:avLst/>
          </a:prstGeom>
          <a:solidFill>
            <a:srgbClr val="B2DE8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cxnSp>
        <p:nvCxnSpPr>
          <p:cNvPr id="169" name="Google Shape;169;p7"/>
          <p:cNvCxnSpPr/>
          <p:nvPr/>
        </p:nvCxnSpPr>
        <p:spPr>
          <a:xfrm>
            <a:off x="2744787" y="4003675"/>
            <a:ext cx="144462" cy="215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70" name="Google Shape;170;p7"/>
          <p:cNvSpPr/>
          <p:nvPr/>
        </p:nvSpPr>
        <p:spPr>
          <a:xfrm>
            <a:off x="3176587" y="3810000"/>
            <a:ext cx="504825" cy="503237"/>
          </a:xfrm>
          <a:prstGeom prst="ellipse">
            <a:avLst/>
          </a:prstGeom>
          <a:solidFill>
            <a:srgbClr val="B2DE8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23</a:t>
            </a:r>
            <a:endParaRPr/>
          </a:p>
        </p:txBody>
      </p:sp>
      <p:cxnSp>
        <p:nvCxnSpPr>
          <p:cNvPr id="171" name="Google Shape;171;p7"/>
          <p:cNvCxnSpPr/>
          <p:nvPr/>
        </p:nvCxnSpPr>
        <p:spPr>
          <a:xfrm flipH="1">
            <a:off x="3465512" y="3429000"/>
            <a:ext cx="144462" cy="36036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72" name="Google Shape;172;p7"/>
          <p:cNvSpPr/>
          <p:nvPr/>
        </p:nvSpPr>
        <p:spPr>
          <a:xfrm>
            <a:off x="4113212" y="3717925"/>
            <a:ext cx="504825" cy="503237"/>
          </a:xfrm>
          <a:prstGeom prst="ellipse">
            <a:avLst/>
          </a:prstGeom>
          <a:solidFill>
            <a:srgbClr val="B2DE8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40</a:t>
            </a:r>
            <a:endParaRPr/>
          </a:p>
        </p:txBody>
      </p:sp>
      <p:sp>
        <p:nvSpPr>
          <p:cNvPr id="173" name="Google Shape;173;p7"/>
          <p:cNvSpPr/>
          <p:nvPr/>
        </p:nvSpPr>
        <p:spPr>
          <a:xfrm>
            <a:off x="3825875" y="4365625"/>
            <a:ext cx="504825" cy="503237"/>
          </a:xfrm>
          <a:prstGeom prst="ellipse">
            <a:avLst/>
          </a:prstGeom>
          <a:solidFill>
            <a:srgbClr val="B2DE8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38</a:t>
            </a:r>
            <a:endParaRPr/>
          </a:p>
        </p:txBody>
      </p:sp>
      <p:cxnSp>
        <p:nvCxnSpPr>
          <p:cNvPr id="174" name="Google Shape;174;p7"/>
          <p:cNvCxnSpPr/>
          <p:nvPr/>
        </p:nvCxnSpPr>
        <p:spPr>
          <a:xfrm>
            <a:off x="3970337" y="3500437"/>
            <a:ext cx="142875" cy="2889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75" name="Google Shape;175;p7"/>
          <p:cNvCxnSpPr/>
          <p:nvPr/>
        </p:nvCxnSpPr>
        <p:spPr>
          <a:xfrm flipH="1">
            <a:off x="4113212" y="4221162"/>
            <a:ext cx="144462" cy="14446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176" name="Google Shape;176;p7"/>
          <p:cNvGrpSpPr/>
          <p:nvPr/>
        </p:nvGrpSpPr>
        <p:grpSpPr>
          <a:xfrm>
            <a:off x="4943475" y="1341437"/>
            <a:ext cx="4679950" cy="977900"/>
            <a:chOff x="2699" y="1661"/>
            <a:chExt cx="2948" cy="616"/>
          </a:xfrm>
        </p:grpSpPr>
        <p:sp>
          <p:nvSpPr>
            <p:cNvPr id="177" name="Google Shape;177;p7"/>
            <p:cNvSpPr/>
            <p:nvPr/>
          </p:nvSpPr>
          <p:spPr>
            <a:xfrm>
              <a:off x="2699" y="1661"/>
              <a:ext cx="2766" cy="590"/>
            </a:xfrm>
            <a:prstGeom prst="ellipse">
              <a:avLst/>
            </a:prstGeom>
            <a:solidFill>
              <a:srgbClr val="0060A8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8" name="Google Shape;178;p7"/>
            <p:cNvSpPr txBox="1"/>
            <p:nvPr/>
          </p:nvSpPr>
          <p:spPr>
            <a:xfrm>
              <a:off x="2925" y="1797"/>
              <a:ext cx="2722" cy="4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lang="en-US" sz="20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    2</a:t>
              </a:r>
              <a:r>
                <a:rPr lang="en-US" sz="20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. Si el nodo tiene un hijo</a:t>
              </a:r>
              <a:endParaRPr sz="20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/>
          <p:nvPr/>
        </p:nvSpPr>
        <p:spPr>
          <a:xfrm>
            <a:off x="3071812" y="2925762"/>
            <a:ext cx="504825" cy="503237"/>
          </a:xfrm>
          <a:prstGeom prst="ellipse">
            <a:avLst/>
          </a:prstGeom>
          <a:solidFill>
            <a:srgbClr val="BED1E0"/>
          </a:solidFill>
          <a:ln w="889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3549650" y="3692525"/>
            <a:ext cx="561975" cy="560387"/>
          </a:xfrm>
          <a:prstGeom prst="ellipse">
            <a:avLst/>
          </a:prstGeom>
          <a:solidFill>
            <a:srgbClr val="BED1E0"/>
          </a:solidFill>
          <a:ln w="508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3071812" y="2925762"/>
            <a:ext cx="504825" cy="503237"/>
          </a:xfrm>
          <a:prstGeom prst="ellipse">
            <a:avLst/>
          </a:prstGeom>
          <a:solidFill>
            <a:srgbClr val="B2DE8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186" name="Google Shape;186;p8"/>
          <p:cNvSpPr txBox="1"/>
          <p:nvPr/>
        </p:nvSpPr>
        <p:spPr>
          <a:xfrm>
            <a:off x="3575050" y="2708275"/>
            <a:ext cx="360362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187" name="Google Shape;187;p8"/>
          <p:cNvSpPr/>
          <p:nvPr/>
        </p:nvSpPr>
        <p:spPr>
          <a:xfrm>
            <a:off x="2711450" y="3717925"/>
            <a:ext cx="504825" cy="503237"/>
          </a:xfrm>
          <a:prstGeom prst="ellipse">
            <a:avLst/>
          </a:prstGeom>
          <a:solidFill>
            <a:srgbClr val="B2DE8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cxnSp>
        <p:nvCxnSpPr>
          <p:cNvPr id="188" name="Google Shape;188;p8"/>
          <p:cNvCxnSpPr/>
          <p:nvPr/>
        </p:nvCxnSpPr>
        <p:spPr>
          <a:xfrm flipH="1">
            <a:off x="3070225" y="3392487"/>
            <a:ext cx="144462" cy="36036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89" name="Google Shape;189;p8"/>
          <p:cNvSpPr/>
          <p:nvPr/>
        </p:nvSpPr>
        <p:spPr>
          <a:xfrm>
            <a:off x="3576637" y="3721100"/>
            <a:ext cx="504825" cy="503237"/>
          </a:xfrm>
          <a:prstGeom prst="ellipse">
            <a:avLst/>
          </a:prstGeom>
          <a:solidFill>
            <a:srgbClr val="B2DE8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36</a:t>
            </a:r>
            <a:endParaRPr/>
          </a:p>
        </p:txBody>
      </p:sp>
      <p:cxnSp>
        <p:nvCxnSpPr>
          <p:cNvPr id="190" name="Google Shape;190;p8"/>
          <p:cNvCxnSpPr/>
          <p:nvPr/>
        </p:nvCxnSpPr>
        <p:spPr>
          <a:xfrm>
            <a:off x="3465512" y="3429000"/>
            <a:ext cx="215900" cy="2889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91" name="Google Shape;191;p8"/>
          <p:cNvSpPr/>
          <p:nvPr/>
        </p:nvSpPr>
        <p:spPr>
          <a:xfrm>
            <a:off x="2208212" y="4362450"/>
            <a:ext cx="504825" cy="503237"/>
          </a:xfrm>
          <a:prstGeom prst="ellipse">
            <a:avLst/>
          </a:prstGeom>
          <a:solidFill>
            <a:srgbClr val="B2DE8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cxnSp>
        <p:nvCxnSpPr>
          <p:cNvPr id="192" name="Google Shape;192;p8"/>
          <p:cNvCxnSpPr/>
          <p:nvPr/>
        </p:nvCxnSpPr>
        <p:spPr>
          <a:xfrm flipH="1">
            <a:off x="2565400" y="4040187"/>
            <a:ext cx="144462" cy="36036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93" name="Google Shape;193;p8"/>
          <p:cNvSpPr/>
          <p:nvPr/>
        </p:nvSpPr>
        <p:spPr>
          <a:xfrm>
            <a:off x="2495550" y="5086350"/>
            <a:ext cx="504825" cy="503237"/>
          </a:xfrm>
          <a:prstGeom prst="ellipse">
            <a:avLst/>
          </a:prstGeom>
          <a:solidFill>
            <a:srgbClr val="B2DE8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cxnSp>
        <p:nvCxnSpPr>
          <p:cNvPr id="194" name="Google Shape;194;p8"/>
          <p:cNvCxnSpPr/>
          <p:nvPr/>
        </p:nvCxnSpPr>
        <p:spPr>
          <a:xfrm>
            <a:off x="2566987" y="4870450"/>
            <a:ext cx="144462" cy="215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95" name="Google Shape;195;p8"/>
          <p:cNvSpPr/>
          <p:nvPr/>
        </p:nvSpPr>
        <p:spPr>
          <a:xfrm>
            <a:off x="3286125" y="4583112"/>
            <a:ext cx="504825" cy="503237"/>
          </a:xfrm>
          <a:prstGeom prst="ellipse">
            <a:avLst/>
          </a:prstGeom>
          <a:solidFill>
            <a:srgbClr val="B2DE8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23</a:t>
            </a:r>
            <a:endParaRPr/>
          </a:p>
        </p:txBody>
      </p:sp>
      <p:cxnSp>
        <p:nvCxnSpPr>
          <p:cNvPr id="196" name="Google Shape;196;p8"/>
          <p:cNvCxnSpPr/>
          <p:nvPr/>
        </p:nvCxnSpPr>
        <p:spPr>
          <a:xfrm flipH="1">
            <a:off x="3573462" y="4222750"/>
            <a:ext cx="144462" cy="36036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97" name="Google Shape;197;p8"/>
          <p:cNvSpPr/>
          <p:nvPr/>
        </p:nvSpPr>
        <p:spPr>
          <a:xfrm>
            <a:off x="4151312" y="4365625"/>
            <a:ext cx="504825" cy="503237"/>
          </a:xfrm>
          <a:prstGeom prst="ellipse">
            <a:avLst/>
          </a:prstGeom>
          <a:solidFill>
            <a:srgbClr val="B2DE8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40</a:t>
            </a:r>
            <a:endParaRPr/>
          </a:p>
        </p:txBody>
      </p:sp>
      <p:cxnSp>
        <p:nvCxnSpPr>
          <p:cNvPr id="198" name="Google Shape;198;p8"/>
          <p:cNvCxnSpPr/>
          <p:nvPr/>
        </p:nvCxnSpPr>
        <p:spPr>
          <a:xfrm>
            <a:off x="4078287" y="4149725"/>
            <a:ext cx="144462" cy="215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99" name="Google Shape;199;p8"/>
          <p:cNvSpPr/>
          <p:nvPr/>
        </p:nvSpPr>
        <p:spPr>
          <a:xfrm>
            <a:off x="3719512" y="5157787"/>
            <a:ext cx="504825" cy="503237"/>
          </a:xfrm>
          <a:prstGeom prst="ellipse">
            <a:avLst/>
          </a:prstGeom>
          <a:solidFill>
            <a:srgbClr val="B2DE8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36</a:t>
            </a:r>
            <a:endParaRPr dirty="0"/>
          </a:p>
        </p:txBody>
      </p:sp>
      <p:cxnSp>
        <p:nvCxnSpPr>
          <p:cNvPr id="200" name="Google Shape;200;p8"/>
          <p:cNvCxnSpPr/>
          <p:nvPr/>
        </p:nvCxnSpPr>
        <p:spPr>
          <a:xfrm flipH="1">
            <a:off x="4006850" y="4797425"/>
            <a:ext cx="144462" cy="36036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01" name="Google Shape;201;p8"/>
          <p:cNvSpPr txBox="1"/>
          <p:nvPr/>
        </p:nvSpPr>
        <p:spPr>
          <a:xfrm>
            <a:off x="5375275" y="2062162"/>
            <a:ext cx="432117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 Se </a:t>
            </a:r>
            <a:r>
              <a:rPr lang="en-US" sz="18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busca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valor a </a:t>
            </a:r>
            <a:r>
              <a:rPr lang="en-US" sz="18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borrar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US" sz="18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ej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38).</a:t>
            </a:r>
            <a:endParaRPr dirty="0"/>
          </a:p>
        </p:txBody>
      </p:sp>
      <p:sp>
        <p:nvSpPr>
          <p:cNvPr id="202" name="Google Shape;202;p8"/>
          <p:cNvSpPr/>
          <p:nvPr/>
        </p:nvSpPr>
        <p:spPr>
          <a:xfrm rot="1620000">
            <a:off x="4008437" y="3141662"/>
            <a:ext cx="244475" cy="49212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"/>
          <p:cNvSpPr txBox="1"/>
          <p:nvPr/>
        </p:nvSpPr>
        <p:spPr>
          <a:xfrm rot="7020000">
            <a:off x="3929033" y="3299365"/>
            <a:ext cx="431006" cy="122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4" name="Google Shape;204;p8"/>
          <p:cNvSpPr txBox="1"/>
          <p:nvPr/>
        </p:nvSpPr>
        <p:spPr>
          <a:xfrm>
            <a:off x="5375275" y="2636837"/>
            <a:ext cx="5051425" cy="122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2. Se busca y selecciona  el hijo mas  a la izquierda del subárbol derecho del nodo a borrar (o el hijo mas a la derecha del subárbol izquierdo). ¿Por qué?</a:t>
            </a:r>
            <a:endParaRPr/>
          </a:p>
        </p:txBody>
      </p:sp>
      <p:sp>
        <p:nvSpPr>
          <p:cNvPr id="205" name="Google Shape;205;p8"/>
          <p:cNvSpPr/>
          <p:nvPr/>
        </p:nvSpPr>
        <p:spPr>
          <a:xfrm rot="4740000">
            <a:off x="4368800" y="5157787"/>
            <a:ext cx="244475" cy="49212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8"/>
          <p:cNvSpPr txBox="1"/>
          <p:nvPr/>
        </p:nvSpPr>
        <p:spPr>
          <a:xfrm rot="10140000">
            <a:off x="4305532" y="5336888"/>
            <a:ext cx="431006" cy="122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7" name="Google Shape;207;p8"/>
          <p:cNvSpPr txBox="1"/>
          <p:nvPr/>
        </p:nvSpPr>
        <p:spPr>
          <a:xfrm>
            <a:off x="5375275" y="4003675"/>
            <a:ext cx="49688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3. Se </a:t>
            </a:r>
            <a:r>
              <a:rPr lang="en-US" sz="18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intercambia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valor del </a:t>
            </a:r>
            <a:r>
              <a:rPr lang="en-US" sz="18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nodo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encontrado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por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que se </a:t>
            </a:r>
            <a:r>
              <a:rPr lang="en-US" sz="18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quiere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borrar</a:t>
            </a:r>
            <a:endParaRPr dirty="0"/>
          </a:p>
        </p:txBody>
      </p:sp>
      <p:sp>
        <p:nvSpPr>
          <p:cNvPr id="208" name="Google Shape;208;p8"/>
          <p:cNvSpPr txBox="1"/>
          <p:nvPr/>
        </p:nvSpPr>
        <p:spPr>
          <a:xfrm>
            <a:off x="5375275" y="4868862"/>
            <a:ext cx="4968875" cy="1081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4. Se llama al borrar a partir del hijo derecho con el valor del nodo encontrado. ¿Qué característica tiene ese nodo encontrado?</a:t>
            </a:r>
            <a:endParaRPr/>
          </a:p>
        </p:txBody>
      </p:sp>
      <p:sp>
        <p:nvSpPr>
          <p:cNvPr id="209" name="Google Shape;209;p8"/>
          <p:cNvSpPr/>
          <p:nvPr/>
        </p:nvSpPr>
        <p:spPr>
          <a:xfrm>
            <a:off x="3575050" y="3716337"/>
            <a:ext cx="504825" cy="503237"/>
          </a:xfrm>
          <a:prstGeom prst="ellipse">
            <a:avLst/>
          </a:prstGeom>
          <a:solidFill>
            <a:srgbClr val="B2DE8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36</a:t>
            </a:r>
            <a:endParaRPr dirty="0"/>
          </a:p>
        </p:txBody>
      </p:sp>
      <p:grpSp>
        <p:nvGrpSpPr>
          <p:cNvPr id="210" name="Google Shape;210;p8"/>
          <p:cNvGrpSpPr/>
          <p:nvPr/>
        </p:nvGrpSpPr>
        <p:grpSpPr>
          <a:xfrm>
            <a:off x="1595437" y="1100137"/>
            <a:ext cx="4679950" cy="977900"/>
            <a:chOff x="2699" y="1661"/>
            <a:chExt cx="2948" cy="616"/>
          </a:xfrm>
        </p:grpSpPr>
        <p:sp>
          <p:nvSpPr>
            <p:cNvPr id="211" name="Google Shape;211;p8"/>
            <p:cNvSpPr/>
            <p:nvPr/>
          </p:nvSpPr>
          <p:spPr>
            <a:xfrm>
              <a:off x="2699" y="1661"/>
              <a:ext cx="2766" cy="590"/>
            </a:xfrm>
            <a:prstGeom prst="ellipse">
              <a:avLst/>
            </a:prstGeom>
            <a:solidFill>
              <a:srgbClr val="0060A8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2" name="Google Shape;212;p8"/>
            <p:cNvSpPr txBox="1"/>
            <p:nvPr/>
          </p:nvSpPr>
          <p:spPr>
            <a:xfrm>
              <a:off x="2925" y="1797"/>
              <a:ext cx="2722" cy="4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lang="en-US" sz="2000" b="1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    3</a:t>
              </a:r>
              <a:r>
                <a:rPr lang="en-US" sz="20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. Si el nodo tiene dos hijos</a:t>
              </a:r>
              <a:endParaRPr sz="20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endParaRPr/>
            </a:p>
          </p:txBody>
        </p:sp>
      </p:grpSp>
      <p:sp>
        <p:nvSpPr>
          <p:cNvPr id="213" name="Google Shape;213;p8"/>
          <p:cNvSpPr txBox="1"/>
          <p:nvPr/>
        </p:nvSpPr>
        <p:spPr>
          <a:xfrm>
            <a:off x="5995987" y="1595437"/>
            <a:ext cx="3313112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1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 asume una estrategia...</a:t>
            </a:r>
            <a:endParaRPr/>
          </a:p>
        </p:txBody>
      </p:sp>
      <p:sp>
        <p:nvSpPr>
          <p:cNvPr id="214" name="Google Shape;214;p8"/>
          <p:cNvSpPr txBox="1">
            <a:spLocks noGrp="1"/>
          </p:cNvSpPr>
          <p:nvPr>
            <p:ph type="title"/>
          </p:nvPr>
        </p:nvSpPr>
        <p:spPr>
          <a:xfrm>
            <a:off x="1431925" y="317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Borrar un elemento en un ABB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 txBox="1">
            <a:spLocks noGrp="1"/>
          </p:cNvSpPr>
          <p:nvPr>
            <p:ph type="body" idx="1"/>
          </p:nvPr>
        </p:nvSpPr>
        <p:spPr>
          <a:xfrm>
            <a:off x="1524000" y="0"/>
            <a:ext cx="9036000" cy="6373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78253"/>
              <a:buFont typeface="Arial"/>
              <a:buNone/>
            </a:pPr>
            <a:endParaRPr sz="2172" b="1" dirty="0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78253"/>
              <a:buFont typeface="Arial"/>
              <a:buNone/>
            </a:pPr>
            <a:endParaRPr sz="2172" b="1" dirty="0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78253"/>
              <a:buFont typeface="Arial"/>
              <a:buNone/>
            </a:pPr>
            <a:r>
              <a:rPr lang="en-US" sz="2172" b="1" i="0" u="none" strike="noStrike" cap="none" dirty="0" err="1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borrarElemento</a:t>
            </a: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(árbol, 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resultado</a:t>
            </a: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272" dirty="0"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8253"/>
              <a:buFont typeface="Arial"/>
              <a:buNone/>
            </a:pP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</a:t>
            </a: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árbol es 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vacío</a:t>
            </a: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 se 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encontró</a:t>
            </a: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borrar</a:t>
            </a:r>
            <a:endParaRPr sz="3272" dirty="0"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8253"/>
              <a:buFont typeface="Arial"/>
              <a:buNone/>
            </a:pP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sino</a:t>
            </a:r>
            <a:endParaRPr sz="3272" dirty="0"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8253"/>
              <a:buFont typeface="Arial"/>
              <a:buNone/>
            </a:pP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</a:t>
            </a: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árbol es &gt; 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endParaRPr sz="3272" dirty="0"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8253"/>
              <a:buFont typeface="Arial"/>
              <a:buNone/>
            </a:pP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172" b="1" i="0" u="none" strike="noStrike" cap="none" dirty="0" err="1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borrarElemento</a:t>
            </a:r>
            <a:r>
              <a:rPr lang="en-US" sz="2172" b="1" i="0" u="none" strike="noStrike" cap="none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hijo_izquierdo_del_árbol</a:t>
            </a: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resultado</a:t>
            </a: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272" dirty="0"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8253"/>
              <a:buFont typeface="Arial"/>
              <a:buNone/>
            </a:pP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sino</a:t>
            </a:r>
            <a:endParaRPr sz="3272" dirty="0"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8253"/>
              <a:buFont typeface="Arial"/>
              <a:buNone/>
            </a:pP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</a:t>
            </a: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árbol es &lt; 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endParaRPr sz="3272" dirty="0"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8253"/>
              <a:buFont typeface="Arial"/>
              <a:buNone/>
            </a:pP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172" b="1" i="0" u="none" strike="noStrike" cap="none" dirty="0" err="1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borrarElemento</a:t>
            </a:r>
            <a:r>
              <a:rPr lang="en-US" sz="2172" b="1" i="0" u="none" strike="noStrike" cap="none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hijo_derecho_del_árbol</a:t>
            </a: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resultado</a:t>
            </a: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272" dirty="0"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8253"/>
              <a:buFont typeface="Arial"/>
              <a:buNone/>
            </a:pP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sino</a:t>
            </a: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272" dirty="0"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8253"/>
              <a:buFont typeface="Arial"/>
              <a:buNone/>
            </a:pP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se 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encontró</a:t>
            </a: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borrar</a:t>
            </a:r>
            <a:endParaRPr sz="2172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80000"/>
              </a:lnSpc>
              <a:buSzPct val="78253"/>
              <a:buNone/>
            </a:pPr>
            <a:r>
              <a:rPr lang="en-US" sz="2172" dirty="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172" dirty="0" err="1">
                <a:latin typeface="Consolas"/>
                <a:ea typeface="Consolas"/>
                <a:cs typeface="Consolas"/>
                <a:sym typeface="Consolas"/>
              </a:rPr>
              <a:t>si</a:t>
            </a:r>
            <a:r>
              <a:rPr lang="en-US" sz="2172" dirty="0">
                <a:latin typeface="Consolas"/>
                <a:ea typeface="Consolas"/>
                <a:cs typeface="Consolas"/>
                <a:sym typeface="Consolas"/>
              </a:rPr>
              <a:t> no </a:t>
            </a:r>
            <a:r>
              <a:rPr lang="en-US" sz="2172" dirty="0" err="1">
                <a:latin typeface="Consolas"/>
                <a:ea typeface="Consolas"/>
                <a:cs typeface="Consolas"/>
                <a:sym typeface="Consolas"/>
              </a:rPr>
              <a:t>tiene</a:t>
            </a:r>
            <a:r>
              <a:rPr lang="en-US" sz="2172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172" dirty="0" err="1">
                <a:latin typeface="Consolas"/>
                <a:ea typeface="Consolas"/>
                <a:cs typeface="Consolas"/>
                <a:sym typeface="Consolas"/>
              </a:rPr>
              <a:t>ningún</a:t>
            </a:r>
            <a:r>
              <a:rPr lang="en-US" sz="2172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172" dirty="0" err="1">
                <a:latin typeface="Consolas"/>
                <a:ea typeface="Consolas"/>
                <a:cs typeface="Consolas"/>
                <a:sym typeface="Consolas"/>
              </a:rPr>
              <a:t>hijo</a:t>
            </a:r>
            <a:r>
              <a:rPr lang="en-US" sz="2172" dirty="0"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en-US" sz="2172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HOJA</a:t>
            </a:r>
            <a:r>
              <a:rPr lang="en-US" sz="2172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2172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8253"/>
              <a:buFont typeface="Arial"/>
              <a:buNone/>
            </a:pPr>
            <a:r>
              <a:rPr lang="en-US" sz="2172" dirty="0">
                <a:latin typeface="Consolas"/>
                <a:ea typeface="Consolas"/>
                <a:cs typeface="Consolas"/>
                <a:sym typeface="Consolas"/>
              </a:rPr>
              <a:t>                    dispose(A); 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8253"/>
              <a:buFont typeface="Arial"/>
              <a:buNone/>
            </a:pPr>
            <a:r>
              <a:rPr lang="en-US" sz="2172" dirty="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172" dirty="0" err="1">
                <a:latin typeface="Consolas"/>
                <a:ea typeface="Consolas"/>
                <a:cs typeface="Consolas"/>
                <a:sym typeface="Consolas"/>
              </a:rPr>
              <a:t>sino</a:t>
            </a:r>
            <a:endParaRPr sz="2172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8253"/>
              <a:buFont typeface="Arial"/>
              <a:buNone/>
            </a:pP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</a:t>
            </a: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tiene</a:t>
            </a: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sólo</a:t>
            </a: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hijo</a:t>
            </a: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derecho … </a:t>
            </a:r>
            <a:r>
              <a:rPr lang="en-US" sz="2172" b="0" i="0" u="none" strike="noStrike" cap="non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en-US" sz="2172" b="0" i="0" u="none" strike="noStrike" cap="none" dirty="0" err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nodo</a:t>
            </a:r>
            <a:r>
              <a:rPr lang="en-US" sz="2172" b="0" i="0" u="none" strike="noStrike" cap="none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con un </a:t>
            </a:r>
            <a:r>
              <a:rPr lang="en-US" sz="2172" b="0" i="0" u="none" strike="noStrike" cap="none" dirty="0" err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hijo</a:t>
            </a:r>
            <a:r>
              <a:rPr lang="en-US" sz="2172" b="0" i="0" u="none" strike="noStrike" cap="none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172" b="0" i="0" u="none" strike="noStrike" cap="non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8253"/>
              <a:buFont typeface="Arial"/>
              <a:buNone/>
            </a:pPr>
            <a:r>
              <a:rPr lang="en-US" sz="2172" dirty="0">
                <a:solidFill>
                  <a:schemeClr val="tx1"/>
                </a:solidFill>
                <a:latin typeface="Consolas"/>
                <a:sym typeface="Consolas"/>
              </a:rPr>
              <a:t>             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8253"/>
              <a:buFont typeface="Arial"/>
              <a:buNone/>
            </a:pPr>
            <a:r>
              <a:rPr lang="es-AR" sz="3272" dirty="0">
                <a:solidFill>
                  <a:schemeClr val="tx1"/>
                </a:solidFill>
              </a:rPr>
              <a:t>                      </a:t>
            </a:r>
            <a:endParaRPr sz="3272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8253"/>
              <a:buFont typeface="Arial"/>
              <a:buNone/>
            </a:pP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sino</a:t>
            </a: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272" dirty="0"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8253"/>
              <a:buFont typeface="Arial"/>
              <a:buNone/>
            </a:pP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</a:t>
            </a: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tiene</a:t>
            </a: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sólo</a:t>
            </a: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hijo</a:t>
            </a: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izquierdo</a:t>
            </a: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… {</a:t>
            </a:r>
            <a:r>
              <a:rPr lang="en-US" sz="2172" b="0" i="0" u="none" strike="noStrike" cap="none" dirty="0" err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nodo</a:t>
            </a:r>
            <a:r>
              <a:rPr lang="en-US" sz="2172" b="0" i="0" u="none" strike="noStrike" cap="none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con dos </a:t>
            </a:r>
            <a:r>
              <a:rPr lang="en-US" sz="2172" b="0" i="0" u="none" strike="noStrike" cap="none" dirty="0" err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hijos</a:t>
            </a: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272" dirty="0"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8253"/>
              <a:buFont typeface="Arial"/>
              <a:buNone/>
            </a:pP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sino</a:t>
            </a: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272" dirty="0"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8253"/>
              <a:buFont typeface="Arial"/>
              <a:buNone/>
            </a:pP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buscar</a:t>
            </a: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mínimo</a:t>
            </a: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del 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hijo</a:t>
            </a: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derecho </a:t>
            </a:r>
            <a:endParaRPr sz="3272" dirty="0"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8253"/>
              <a:buFont typeface="Arial"/>
              <a:buNone/>
            </a:pP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reemplazar</a:t>
            </a: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valor del árbol 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por</a:t>
            </a: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mínimo</a:t>
            </a:r>
            <a:endParaRPr sz="3272" dirty="0"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78253"/>
              <a:buFont typeface="Arial"/>
              <a:buNone/>
            </a:pPr>
            <a:r>
              <a:rPr lang="en-US" sz="2172" b="0" i="0" u="none" strike="noStrike" cap="none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US" sz="2172" b="1" i="0" u="none" strike="noStrike" cap="none" dirty="0" err="1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borrarElemento</a:t>
            </a:r>
            <a:r>
              <a:rPr lang="en-US" sz="2172" b="1" i="0" u="none" strike="noStrike" cap="none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172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hijo_derecho_del_árbol,mínimo,resultado</a:t>
            </a:r>
            <a:r>
              <a:rPr lang="en-US" sz="2172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272" dirty="0"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7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dirty="0"/>
          </a:p>
          <a:p>
            <a:pPr marL="228600" marR="0" lvl="0" indent="-1206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700" b="0" i="0" u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918</Words>
  <Application>Microsoft Office PowerPoint</Application>
  <PresentationFormat>Panorámica</PresentationFormat>
  <Paragraphs>143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9" baseType="lpstr">
      <vt:lpstr>Noto Sans Symbols</vt:lpstr>
      <vt:lpstr>Times New Roman</vt:lpstr>
      <vt:lpstr>Tahoma</vt:lpstr>
      <vt:lpstr>Courier New</vt:lpstr>
      <vt:lpstr>Comic Sans MS</vt:lpstr>
      <vt:lpstr>Arial</vt:lpstr>
      <vt:lpstr>Consolas</vt:lpstr>
      <vt:lpstr>Calibri</vt:lpstr>
      <vt:lpstr>Office Theme</vt:lpstr>
      <vt:lpstr>Presentación de PowerPoint</vt:lpstr>
      <vt:lpstr>Recorrido acotado en un ABB</vt:lpstr>
      <vt:lpstr>Recorrido acotado en un ABB</vt:lpstr>
      <vt:lpstr>Recorrido acotado en un ABB</vt:lpstr>
      <vt:lpstr>Presentación de PowerPoint</vt:lpstr>
      <vt:lpstr>Borrar un elemento en un ABB</vt:lpstr>
      <vt:lpstr>Borrar un elemento en un ABB</vt:lpstr>
      <vt:lpstr>Borrar un elemento en un ABB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Gladys Gorga</dc:creator>
  <cp:lastModifiedBy>dylan clatt</cp:lastModifiedBy>
  <cp:revision>1</cp:revision>
  <dcterms:created xsi:type="dcterms:W3CDTF">1601-01-01T00:00:00Z</dcterms:created>
  <dcterms:modified xsi:type="dcterms:W3CDTF">2024-08-28T14:29:45Z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  <property fmtid="{D5CDD505-2E9C-101B-9397-08002B2CF9AE}" pid="3" name="LCID">
    <vt:i4>3082</vt:i4>
  </property>
</Properties>
</file>