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ppt/slideLayouts/slideLayout2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  <p:sldMasterId id="2147483662" r:id="rId3"/>
    <p:sldMasterId id="2147483666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</p:sldMasterIdLst>
  <p:notesMasterIdLst>
    <p:notesMasterId r:id="rId21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embeddedFontLst>
    <p:embeddedFont>
      <p:font typeface="Architects Daughter" panose="020B0604020202020204" charset="0"/>
      <p:regular r:id="rId22"/>
    </p:embeddedFont>
    <p:embeddedFont>
      <p:font typeface="Cambria" panose="02040503050406030204" pitchFamily="18" charset="0"/>
      <p:regular r:id="rId23"/>
      <p:bold r:id="rId24"/>
      <p:italic r:id="rId25"/>
      <p:boldItalic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jXbPWyMP2KRCkykvggJ3deb6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customschemas.google.com/relationships/presentationmetadata" Target="meta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body" idx="1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3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4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 strike="noStrike" cap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3132137" y="6394450"/>
            <a:ext cx="2516187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None/>
            </a:pPr>
            <a:r>
              <a:rPr lang="en-US" sz="11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II- Clase 5 -  Arboles</a:t>
            </a:r>
            <a:endParaRPr/>
          </a:p>
        </p:txBody>
      </p:sp>
      <p:sp>
        <p:nvSpPr>
          <p:cNvPr id="14" name="Google Shape;14;p11"/>
          <p:cNvSpPr txBox="1"/>
          <p:nvPr/>
        </p:nvSpPr>
        <p:spPr>
          <a:xfrm>
            <a:off x="617537" y="6378575"/>
            <a:ext cx="17589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Módulo 1 - Imperativo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53" name="Google Shape;153;p41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92" name="Google Shape;92;p29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02" name="Google Shape;102;p31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12" name="Google Shape;112;p33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25" name="Google Shape;125;p35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34" name="Google Shape;134;p37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42" name="Google Shape;142;p39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3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r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sz="1200" b="0" i="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>
            <a:spLocks noGrp="1"/>
          </p:cNvSpPr>
          <p:nvPr>
            <p:ph type="body" idx="1"/>
          </p:nvPr>
        </p:nvSpPr>
        <p:spPr>
          <a:xfrm>
            <a:off x="827087" y="4616450"/>
            <a:ext cx="7886700" cy="1081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US" sz="66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sz="66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175" y="584200"/>
            <a:ext cx="4967287" cy="274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A8F">
            <a:alpha val="28627"/>
          </a:srgbClr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/>
          <p:nvPr/>
        </p:nvSpPr>
        <p:spPr>
          <a:xfrm>
            <a:off x="2124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id="323" name="Google Shape;323;p1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576262" y="1749425"/>
            <a:ext cx="8208900" cy="3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Asignaturas</a:t>
            </a: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ProgramaEncomiendas</a:t>
            </a:r>
            <a:r>
              <a:rPr lang="en-US" sz="2000" b="1" i="0" u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2000" b="1" i="0" u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zar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siguientes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actividades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lang="en-US" sz="20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 9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eficiente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la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que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almacene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peso,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encomienda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registrados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mismo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Imprimir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generada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peso de encomienda con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encomienda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registrados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000" b="0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dicho</a:t>
            </a:r>
            <a:r>
              <a:rPr lang="en-US" sz="20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peso.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(1)</a:t>
            </a:r>
            <a:endParaRPr/>
          </a:p>
        </p:txBody>
      </p:sp>
      <p:sp>
        <p:nvSpPr>
          <p:cNvPr id="173" name="Google Shape;173;p2"/>
          <p:cNvSpPr txBox="1"/>
          <p:nvPr/>
        </p:nvSpPr>
        <p:spPr>
          <a:xfrm>
            <a:off x="320675" y="1690687"/>
            <a:ext cx="850265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Hemos analizado algunas situaciones en las que los elementos de nuestras estructuras tienen datos o información que se repite o necesitamos agrupar información.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Hasta el momento IGNORAMOS la información repetida!!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468312" y="4737100"/>
            <a:ext cx="2519362" cy="1260475"/>
          </a:xfrm>
          <a:prstGeom prst="homePlate">
            <a:avLst>
              <a:gd name="adj" fmla="val 16197"/>
            </a:avLst>
          </a:prstGeom>
          <a:gradFill>
            <a:gsLst>
              <a:gs pos="0">
                <a:srgbClr val="C2634A"/>
              </a:gs>
              <a:gs pos="50000">
                <a:srgbClr val="BF4611"/>
              </a:gs>
              <a:gs pos="100000">
                <a:srgbClr val="B03A07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8CA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F8D8CA"/>
                </a:solidFill>
                <a:latin typeface="Cambria"/>
                <a:ea typeface="Cambria"/>
                <a:cs typeface="Cambria"/>
                <a:sym typeface="Cambria"/>
              </a:rPr>
              <a:t>Datos de cuentas bancarias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8D8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6321425" y="4737100"/>
            <a:ext cx="2519362" cy="1260475"/>
          </a:xfrm>
          <a:prstGeom prst="homePlate">
            <a:avLst>
              <a:gd name="adj" fmla="val 16197"/>
            </a:avLst>
          </a:prstGeom>
          <a:gradFill>
            <a:gsLst>
              <a:gs pos="0">
                <a:srgbClr val="58B8D4"/>
              </a:gs>
              <a:gs pos="50000">
                <a:srgbClr val="2EB3D6"/>
              </a:gs>
              <a:gs pos="100000">
                <a:srgbClr val="20A4C6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FF5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D7EFF5"/>
                </a:solidFill>
                <a:latin typeface="Cambria"/>
                <a:ea typeface="Cambria"/>
                <a:cs typeface="Cambria"/>
                <a:sym typeface="Cambria"/>
              </a:rPr>
              <a:t>Datos que se encuentran en otras estructuras anexas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D7EFF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94075" y="4737100"/>
            <a:ext cx="2520950" cy="1260475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5A84B"/>
              </a:gs>
              <a:gs pos="50000">
                <a:srgbClr val="FC9F0E"/>
              </a:gs>
              <a:gs pos="100000">
                <a:srgbClr val="E59001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BD1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FCEBD1"/>
                </a:solidFill>
                <a:latin typeface="Cambria"/>
                <a:ea typeface="Cambria"/>
                <a:cs typeface="Cambria"/>
                <a:sym typeface="Cambria"/>
              </a:rPr>
              <a:t>Datos de un cliente en las compras de un año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CEBD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(2)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85775" y="1720850"/>
            <a:ext cx="8172450" cy="384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endParaRPr sz="2800" b="1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755"/>
              </a:buClr>
              <a:buSzPts val="2800"/>
              <a:buFont typeface="Comic Sans MS"/>
              <a:buNone/>
            </a:pPr>
            <a:r>
              <a:rPr lang="en-US" sz="2800" b="1" i="0" u="none">
                <a:solidFill>
                  <a:srgbClr val="0E3755"/>
                </a:solidFill>
                <a:latin typeface="Comic Sans MS"/>
                <a:ea typeface="Comic Sans MS"/>
                <a:cs typeface="Comic Sans MS"/>
                <a:sym typeface="Comic Sans MS"/>
              </a:rPr>
              <a:t>¿CÓMO LO RESOLVEMOS?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endParaRPr sz="2800" b="1" i="0" u="none">
              <a:solidFill>
                <a:srgbClr val="0E375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hay una regla para ello.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¡Depende del problema que debamos solucionar!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Veamos algunos ejemplos…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(3)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206375" y="1685925"/>
            <a:ext cx="3573462" cy="4391025"/>
          </a:xfrm>
          <a:prstGeom prst="rect">
            <a:avLst/>
          </a:prstGeom>
          <a:gradFill>
            <a:gsLst>
              <a:gs pos="0">
                <a:srgbClr val="E0A69D"/>
              </a:gs>
              <a:gs pos="50000">
                <a:srgbClr val="D59A8F"/>
              </a:gs>
              <a:gs pos="100000">
                <a:srgbClr val="D4887A"/>
              </a:gs>
            </a:gsLst>
            <a:lin ang="5400000" scaled="0"/>
          </a:gradFill>
          <a:ln w="9525" cap="flat" cmpd="sng">
            <a:solidFill>
              <a:srgbClr val="B749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debe crear una estructura que totalice el saldo de diferentes cuentas bancarias a partir de los movimientos realizados.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necesita rápido acceso por nro. de cuenta.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haber mucha información irrelevante para la solución dentro de los movimientos realizados.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 rot="480000">
            <a:off x="3757612" y="1677987"/>
            <a:ext cx="5334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¿Sería un árbol? ¿Cómo deberíamos declararlo?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4454525" y="5697537"/>
            <a:ext cx="3033712" cy="684212"/>
          </a:xfrm>
          <a:prstGeom prst="rect">
            <a:avLst/>
          </a:prstGeom>
          <a:solidFill>
            <a:srgbClr val="B74919"/>
          </a:solidFill>
          <a:ln w="12700" cap="flat" cmpd="sng">
            <a:solidFill>
              <a:srgbClr val="8633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5859462" y="3465512"/>
            <a:ext cx="2816225" cy="403225"/>
          </a:xfrm>
          <a:prstGeom prst="rect">
            <a:avLst/>
          </a:prstGeom>
          <a:solidFill>
            <a:srgbClr val="B74919"/>
          </a:solidFill>
          <a:ln w="12700" cap="flat" cmpd="sng">
            <a:solidFill>
              <a:srgbClr val="8633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body" idx="1"/>
          </p:nvPr>
        </p:nvSpPr>
        <p:spPr>
          <a:xfrm>
            <a:off x="3843337" y="2889250"/>
            <a:ext cx="5272087" cy="349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(arbol, mov)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creo nodo_nuevo y cuento con el primer valor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 la cta. en árbol es &gt; que en el movimiento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(hijo_izquierdo_del_árbol, mov);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la cta. en árbol es &lt; que en el movimiento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 mov);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 {es igual}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agrego el importe al total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185737" y="4941887"/>
            <a:ext cx="2520950" cy="1258887"/>
          </a:xfrm>
          <a:prstGeom prst="homePlate">
            <a:avLst>
              <a:gd name="adj" fmla="val 16207"/>
            </a:avLst>
          </a:prstGeom>
          <a:gradFill>
            <a:gsLst>
              <a:gs pos="0">
                <a:srgbClr val="C2634A"/>
              </a:gs>
              <a:gs pos="50000">
                <a:srgbClr val="BF4611"/>
              </a:gs>
              <a:gs pos="100000">
                <a:srgbClr val="B03A07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8CA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F8D8CA"/>
                </a:solidFill>
                <a:latin typeface="Cambria"/>
                <a:ea typeface="Cambria"/>
                <a:cs typeface="Cambria"/>
                <a:sym typeface="Cambria"/>
              </a:rPr>
              <a:t>Datos de cuentas bancarias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8D8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(4)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206375" y="1685925"/>
            <a:ext cx="3573462" cy="4400550"/>
          </a:xfrm>
          <a:prstGeom prst="rect">
            <a:avLst/>
          </a:prstGeom>
          <a:gradFill>
            <a:gsLst>
              <a:gs pos="0">
                <a:srgbClr val="FACB9F"/>
              </a:gs>
              <a:gs pos="50000">
                <a:srgbClr val="F8C291"/>
              </a:gs>
              <a:gs pos="100000">
                <a:srgbClr val="FCBA7B"/>
              </a:gs>
            </a:gsLst>
            <a:lin ang="5400000" scaled="0"/>
          </a:gradFill>
          <a:ln w="9525" cap="flat" cmpd="sng">
            <a:solidFill>
              <a:srgbClr val="F19D1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nos pide crear una estructura que contenga las compras de un cliente a medida que van ocurriendo.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Además debemos permitir la búsqueda eficiente por DNI del cliente.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 rot="480000">
            <a:off x="3757612" y="1677987"/>
            <a:ext cx="53340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¿Sería un árbol? ¿Cómo deberíamos organizarlo?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4454525" y="5697537"/>
            <a:ext cx="4546600" cy="684212"/>
          </a:xfrm>
          <a:prstGeom prst="rect">
            <a:avLst/>
          </a:prstGeom>
          <a:solidFill>
            <a:srgbClr val="F19D19"/>
          </a:solidFill>
          <a:ln w="12700" cap="flat" cmpd="sng">
            <a:solidFill>
              <a:srgbClr val="B172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5859462" y="3465512"/>
            <a:ext cx="3121025" cy="403225"/>
          </a:xfrm>
          <a:prstGeom prst="rect">
            <a:avLst/>
          </a:prstGeom>
          <a:solidFill>
            <a:srgbClr val="F19D19"/>
          </a:solidFill>
          <a:ln w="12700" cap="flat" cmpd="sng">
            <a:solidFill>
              <a:srgbClr val="B172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</p:nvPr>
        </p:nvSpPr>
        <p:spPr>
          <a:xfrm>
            <a:off x="3843337" y="2889250"/>
            <a:ext cx="5137150" cy="349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(arbol, compra)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creo nodo_nuevo y agrego una compra a la lista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 el dni en árbol es &gt; dni en compra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el dni en árbol es &lt; dni en compra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400" b="0" i="0" u="none" strike="noStrike" cap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 {es igual}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agrego una compra a la lista del cliente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206375" y="4941887"/>
            <a:ext cx="2519362" cy="1258887"/>
          </a:xfrm>
          <a:prstGeom prst="homePlate">
            <a:avLst>
              <a:gd name="adj" fmla="val 16203"/>
            </a:avLst>
          </a:prstGeom>
          <a:gradFill>
            <a:gsLst>
              <a:gs pos="0">
                <a:srgbClr val="F5A84B"/>
              </a:gs>
              <a:gs pos="50000">
                <a:srgbClr val="FC9F0E"/>
              </a:gs>
              <a:gs pos="100000">
                <a:srgbClr val="E59001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BD1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FCEBD1"/>
                </a:solidFill>
                <a:latin typeface="Cambria"/>
                <a:ea typeface="Cambria"/>
                <a:cs typeface="Cambria"/>
                <a:sym typeface="Cambria"/>
              </a:rPr>
              <a:t>Datos de un cliente en las compras de un año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FCEBD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7729537" y="3355975"/>
            <a:ext cx="1019175" cy="274637"/>
          </a:xfrm>
          <a:prstGeom prst="rect">
            <a:avLst/>
          </a:prstGeom>
          <a:solidFill>
            <a:srgbClr val="36AFCE"/>
          </a:solidFill>
          <a:ln w="12700" cap="flat" cmpd="sng">
            <a:solidFill>
              <a:srgbClr val="2580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(5)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206375" y="1685925"/>
            <a:ext cx="4473575" cy="4391025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tiene un árbol con información bancaria. Esta estructura posee por cada DNI de cliente los datos de los movimientos realizados en su cuenta. 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quieren generar los resúmenes de cuenta y se necesita imprimir los datos de cada cliente.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datos como nombre apellido y dirección, están almacenados en una lista ordenada por DNI.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206375" y="4976812"/>
            <a:ext cx="2519362" cy="1260475"/>
          </a:xfrm>
          <a:prstGeom prst="homePlate">
            <a:avLst>
              <a:gd name="adj" fmla="val 16197"/>
            </a:avLst>
          </a:prstGeom>
          <a:gradFill>
            <a:gsLst>
              <a:gs pos="0">
                <a:srgbClr val="58B8D4"/>
              </a:gs>
              <a:gs pos="50000">
                <a:srgbClr val="2EB3D6"/>
              </a:gs>
              <a:gs pos="100000">
                <a:srgbClr val="20A4C6"/>
              </a:gs>
            </a:gsLst>
            <a:lin ang="5400000" scaled="0"/>
          </a:gra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252000" rIns="3600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FF5"/>
              </a:buClr>
              <a:buSzPts val="1800"/>
              <a:buFont typeface="Cambria"/>
              <a:buNone/>
            </a:pPr>
            <a:r>
              <a:rPr lang="en-US" sz="1800" b="1" i="0" u="none">
                <a:solidFill>
                  <a:srgbClr val="D7EFF5"/>
                </a:solidFill>
                <a:latin typeface="Cambria"/>
                <a:ea typeface="Cambria"/>
                <a:cs typeface="Cambria"/>
                <a:sym typeface="Cambria"/>
              </a:rPr>
              <a:t>Datos que se encuentran en otras estructuras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rgbClr val="D7EFF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5110162" y="1685925"/>
            <a:ext cx="3487737" cy="1322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¿Cómo deberíamos recorrer el árbol?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lang="en-US" sz="2000" b="1" i="1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5256212" y="4257675"/>
            <a:ext cx="3241675" cy="417512"/>
          </a:xfrm>
          <a:prstGeom prst="rect">
            <a:avLst/>
          </a:prstGeom>
          <a:solidFill>
            <a:srgbClr val="36AFCE"/>
          </a:solidFill>
          <a:ln w="12700" cap="flat" cmpd="sng">
            <a:solidFill>
              <a:srgbClr val="2580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848225" y="3341687"/>
            <a:ext cx="4160837" cy="2678112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a: árbol; L: 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d:cliente;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a &lt;&gt; nil ) then begin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a^.HI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,L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d:=buscarDatos(L,a^.dato.DNI);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imprimirResumen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(a^.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dato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enOrden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0" i="0" u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a^.HD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en-US" sz="1400" b="1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b="0" i="0" u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6030912" y="57151"/>
            <a:ext cx="2978150" cy="1562100"/>
            <a:chOff x="6311438" y="5246997"/>
            <a:chExt cx="2719860" cy="1561029"/>
          </a:xfrm>
        </p:grpSpPr>
        <p:pic>
          <p:nvPicPr>
            <p:cNvPr id="217" name="Google Shape;217;p6"/>
            <p:cNvPicPr preferRelativeResize="0"/>
            <p:nvPr/>
          </p:nvPicPr>
          <p:blipFill rotWithShape="1">
            <a:blip r:embed="rId3">
              <a:alphaModFix/>
            </a:blip>
            <a:srcRect l="6366" r="5757"/>
            <a:stretch/>
          </p:blipFill>
          <p:spPr>
            <a:xfrm rot="20820000">
              <a:off x="6311438" y="5246997"/>
              <a:ext cx="2719860" cy="1561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6"/>
            <p:cNvSpPr txBox="1"/>
            <p:nvPr/>
          </p:nvSpPr>
          <p:spPr>
            <a:xfrm rot="-720000">
              <a:off x="6478401" y="5398762"/>
              <a:ext cx="24658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800"/>
                <a:buFont typeface="Architects Daughter"/>
                <a:buNone/>
              </a:pPr>
              <a:r>
                <a:rPr lang="en-US" sz="1800" b="1" i="0" u="none" dirty="0" err="1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Buscar</a:t>
              </a:r>
              <a:r>
                <a:rPr lang="en-US" sz="1800" b="1" i="0" u="none" dirty="0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 </a:t>
              </a:r>
              <a:r>
                <a:rPr lang="en-US" sz="1800" b="1" i="0" u="none" dirty="0" err="1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datos</a:t>
              </a:r>
              <a:r>
                <a:rPr lang="en-US" sz="1800" b="1" i="0" u="none" dirty="0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 </a:t>
              </a:r>
              <a:r>
                <a:rPr lang="en-US" sz="1800" b="1" i="0" u="none" dirty="0" err="1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debe</a:t>
              </a:r>
              <a:r>
                <a:rPr lang="en-US" sz="1800" b="1" i="0" u="none" dirty="0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: </a:t>
              </a:r>
              <a:endParaRPr sz="2000" b="1" i="0" u="none" dirty="0">
                <a:solidFill>
                  <a:srgbClr val="00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Buscar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la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lista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de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clientes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la info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necesaria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para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</a:t>
              </a:r>
              <a:r>
                <a:rPr lang="en-US" sz="1400" b="0" i="0" u="none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resumen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7191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431800" y="2816225"/>
            <a:ext cx="4473575" cy="647700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y Totalizar/Contar en el nodo los repetidos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5795962" y="2349500"/>
            <a:ext cx="1979612" cy="201612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12705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</p:txBody>
      </p:sp>
      <p:cxnSp>
        <p:nvCxnSpPr>
          <p:cNvPr id="226" name="Google Shape;226;p7"/>
          <p:cNvCxnSpPr/>
          <p:nvPr/>
        </p:nvCxnSpPr>
        <p:spPr>
          <a:xfrm flipH="1">
            <a:off x="5364162" y="4070350"/>
            <a:ext cx="722312" cy="6905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7" name="Google Shape;227;p7"/>
          <p:cNvCxnSpPr/>
          <p:nvPr/>
        </p:nvCxnSpPr>
        <p:spPr>
          <a:xfrm>
            <a:off x="7486650" y="4070350"/>
            <a:ext cx="541337" cy="6191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8" name="Google Shape;228;p7"/>
          <p:cNvSpPr txBox="1"/>
          <p:nvPr/>
        </p:nvSpPr>
        <p:spPr>
          <a:xfrm>
            <a:off x="6086475" y="3763962"/>
            <a:ext cx="6111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7129462" y="3763962"/>
            <a:ext cx="6127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rPr lang="en-US" sz="1400" b="0" i="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>
            <a:spLocks noGrp="1"/>
          </p:cNvSpPr>
          <p:nvPr>
            <p:ph type="title"/>
          </p:nvPr>
        </p:nvSpPr>
        <p:spPr>
          <a:xfrm>
            <a:off x="133350" y="381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50812" y="3695700"/>
            <a:ext cx="4473575" cy="646112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 con un puntero a una lista para contar en el nodo los repetidos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1583711" y="608064"/>
            <a:ext cx="7056437" cy="4211637"/>
            <a:chOff x="3923928" y="1550"/>
            <a:chExt cx="4947072" cy="2976045"/>
          </a:xfrm>
        </p:grpSpPr>
        <p:sp>
          <p:nvSpPr>
            <p:cNvPr id="237" name="Google Shape;237;p8"/>
            <p:cNvSpPr/>
            <p:nvPr/>
          </p:nvSpPr>
          <p:spPr>
            <a:xfrm>
              <a:off x="7006805" y="1550"/>
              <a:ext cx="360596" cy="36345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38" name="Google Shape;238;p8"/>
            <p:cNvGrpSpPr/>
            <p:nvPr/>
          </p:nvGrpSpPr>
          <p:grpSpPr>
            <a:xfrm>
              <a:off x="3923928" y="160841"/>
              <a:ext cx="4947072" cy="2816754"/>
              <a:chOff x="4002150" y="183398"/>
              <a:chExt cx="4947072" cy="2816754"/>
            </a:xfrm>
          </p:grpSpPr>
          <p:sp>
            <p:nvSpPr>
              <p:cNvPr id="239" name="Google Shape;239;p8"/>
              <p:cNvSpPr/>
              <p:nvPr/>
            </p:nvSpPr>
            <p:spPr>
              <a:xfrm>
                <a:off x="5939800" y="589477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8028810" y="586112"/>
                <a:ext cx="359484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124006" y="1218788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8588626" y="1351156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6300396" y="1342182"/>
                <a:ext cx="359483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7264213" y="1338817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45" name="Google Shape;245;p8"/>
              <p:cNvCxnSpPr/>
              <p:nvPr/>
            </p:nvCxnSpPr>
            <p:spPr>
              <a:xfrm flipH="1">
                <a:off x="6246975" y="312401"/>
                <a:ext cx="812455" cy="3297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6" name="Google Shape;246;p8"/>
              <p:cNvCxnSpPr/>
              <p:nvPr/>
            </p:nvCxnSpPr>
            <p:spPr>
              <a:xfrm flipH="1">
                <a:off x="5396679" y="771203"/>
                <a:ext cx="543121" cy="4767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8"/>
              <p:cNvCxnSpPr/>
              <p:nvPr/>
            </p:nvCxnSpPr>
            <p:spPr>
              <a:xfrm>
                <a:off x="6246975" y="899085"/>
                <a:ext cx="233720" cy="416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8"/>
              <p:cNvCxnSpPr/>
              <p:nvPr/>
            </p:nvCxnSpPr>
            <p:spPr>
              <a:xfrm>
                <a:off x="7367717" y="183398"/>
                <a:ext cx="840279" cy="4027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8"/>
              <p:cNvCxnSpPr/>
              <p:nvPr/>
            </p:nvCxnSpPr>
            <p:spPr>
              <a:xfrm flipH="1">
                <a:off x="7572500" y="767838"/>
                <a:ext cx="456310" cy="624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8"/>
              <p:cNvCxnSpPr/>
              <p:nvPr/>
            </p:nvCxnSpPr>
            <p:spPr>
              <a:xfrm>
                <a:off x="8388294" y="767838"/>
                <a:ext cx="380630" cy="5833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8"/>
              <p:cNvSpPr txBox="1"/>
              <p:nvPr/>
            </p:nvSpPr>
            <p:spPr>
              <a:xfrm>
                <a:off x="4594240" y="1152604"/>
                <a:ext cx="328321" cy="277076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4002150" y="1176161"/>
                <a:ext cx="328321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3" name="Google Shape;253;p8"/>
              <p:cNvSpPr txBox="1"/>
              <p:nvPr/>
            </p:nvSpPr>
            <p:spPr>
              <a:xfrm>
                <a:off x="5251995" y="541242"/>
                <a:ext cx="328320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4" name="Google Shape;254;p8"/>
              <p:cNvSpPr txBox="1"/>
              <p:nvPr/>
            </p:nvSpPr>
            <p:spPr>
              <a:xfrm>
                <a:off x="6944795" y="1934475"/>
                <a:ext cx="328321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5" name="Google Shape;255;p8"/>
              <p:cNvSpPr txBox="1"/>
              <p:nvPr/>
            </p:nvSpPr>
            <p:spPr>
              <a:xfrm>
                <a:off x="6615361" y="2354015"/>
                <a:ext cx="329434" cy="277076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6" name="Google Shape;256;p8"/>
              <p:cNvSpPr txBox="1"/>
              <p:nvPr/>
            </p:nvSpPr>
            <p:spPr>
              <a:xfrm>
                <a:off x="8441716" y="1881751"/>
                <a:ext cx="328320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6951473" y="556946"/>
                <a:ext cx="329434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8" name="Google Shape;258;p8"/>
              <p:cNvSpPr txBox="1"/>
              <p:nvPr/>
            </p:nvSpPr>
            <p:spPr>
              <a:xfrm>
                <a:off x="6199117" y="2721954"/>
                <a:ext cx="329434" cy="278198"/>
              </a:xfrm>
              <a:prstGeom prst="rect">
                <a:avLst/>
              </a:prstGeom>
              <a:solidFill>
                <a:srgbClr val="F19D19"/>
              </a:solidFill>
              <a:ln w="12700" cap="flat" cmpd="sng">
                <a:solidFill>
                  <a:srgbClr val="12705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b="0" i="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59" name="Google Shape;259;p8"/>
              <p:cNvCxnSpPr/>
              <p:nvPr/>
            </p:nvCxnSpPr>
            <p:spPr>
              <a:xfrm flipH="1">
                <a:off x="7116190" y="365124"/>
                <a:ext cx="71229" cy="191822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8"/>
              <p:cNvCxnSpPr/>
              <p:nvPr/>
            </p:nvCxnSpPr>
            <p:spPr>
              <a:xfrm flipH="1">
                <a:off x="5580316" y="642201"/>
                <a:ext cx="412906" cy="3814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8"/>
              <p:cNvCxnSpPr/>
              <p:nvPr/>
            </p:nvCxnSpPr>
            <p:spPr>
              <a:xfrm rot="10800000">
                <a:off x="4922562" y="1290581"/>
                <a:ext cx="201444" cy="109933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8"/>
              <p:cNvCxnSpPr/>
              <p:nvPr/>
            </p:nvCxnSpPr>
            <p:spPr>
              <a:xfrm flipH="1">
                <a:off x="4330471" y="1290581"/>
                <a:ext cx="263769" cy="2467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8"/>
              <p:cNvCxnSpPr/>
              <p:nvPr/>
            </p:nvCxnSpPr>
            <p:spPr>
              <a:xfrm flipH="1">
                <a:off x="7108399" y="1649546"/>
                <a:ext cx="209235" cy="2849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8"/>
              <p:cNvCxnSpPr/>
              <p:nvPr/>
            </p:nvCxnSpPr>
            <p:spPr>
              <a:xfrm flipH="1">
                <a:off x="6880244" y="2212673"/>
                <a:ext cx="228156" cy="136855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8"/>
              <p:cNvCxnSpPr/>
              <p:nvPr/>
            </p:nvCxnSpPr>
            <p:spPr>
              <a:xfrm flipH="1">
                <a:off x="6528551" y="2631091"/>
                <a:ext cx="251527" cy="229962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8"/>
              <p:cNvCxnSpPr/>
              <p:nvPr/>
            </p:nvCxnSpPr>
            <p:spPr>
              <a:xfrm flipH="1">
                <a:off x="8606433" y="1714609"/>
                <a:ext cx="162491" cy="1671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B74919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67" name="Google Shape;267;p8"/>
              <p:cNvSpPr txBox="1"/>
              <p:nvPr/>
            </p:nvSpPr>
            <p:spPr>
              <a:xfrm>
                <a:off x="6144071" y="1617836"/>
                <a:ext cx="46243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000"/>
                  <a:buFont typeface="Comic Sans MS"/>
                  <a:buNone/>
                </a:pPr>
                <a:r>
                  <a:rPr lang="en-US" sz="1000" b="0" i="0" u="none" dirty="0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nil</a:t>
                </a:r>
                <a:endParaRPr dirty="0"/>
              </a:p>
            </p:txBody>
          </p:sp>
          <p:sp>
            <p:nvSpPr>
              <p:cNvPr id="268" name="Google Shape;268;p8"/>
              <p:cNvSpPr txBox="1"/>
              <p:nvPr/>
            </p:nvSpPr>
            <p:spPr>
              <a:xfrm>
                <a:off x="8044826" y="946766"/>
                <a:ext cx="46243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000"/>
                  <a:buFont typeface="Comic Sans MS"/>
                  <a:buNone/>
                </a:pPr>
                <a:r>
                  <a:rPr lang="en-US" sz="1000" b="0" i="0" u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nil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133350" y="381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179387" y="4849812"/>
            <a:ext cx="4473575" cy="646112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 con un puntero a un árbol para contar en el nodo los repetidos</a:t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1331912" y="701675"/>
            <a:ext cx="7446962" cy="3987800"/>
            <a:chOff x="1901297" y="701719"/>
            <a:chExt cx="6878140" cy="3542507"/>
          </a:xfrm>
        </p:grpSpPr>
        <p:sp>
          <p:nvSpPr>
            <p:cNvPr id="276" name="Google Shape;276;p9"/>
            <p:cNvSpPr/>
            <p:nvPr/>
          </p:nvSpPr>
          <p:spPr>
            <a:xfrm>
              <a:off x="5813230" y="701719"/>
              <a:ext cx="549840" cy="54153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182769" y="1577475"/>
              <a:ext cx="549840" cy="5429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7373312" y="1574654"/>
              <a:ext cx="549840" cy="54153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936464" y="2516690"/>
              <a:ext cx="549840" cy="54153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229597" y="2714123"/>
              <a:ext cx="549840" cy="54153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4732610" y="2700021"/>
              <a:ext cx="549841" cy="5429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6206183" y="2695789"/>
              <a:ext cx="549840" cy="5429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83" name="Google Shape;283;p9"/>
            <p:cNvCxnSpPr/>
            <p:nvPr/>
          </p:nvCxnSpPr>
          <p:spPr>
            <a:xfrm flipH="1">
              <a:off x="4651967" y="1164276"/>
              <a:ext cx="1241906" cy="49358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9"/>
            <p:cNvCxnSpPr/>
            <p:nvPr/>
          </p:nvCxnSpPr>
          <p:spPr>
            <a:xfrm flipH="1">
              <a:off x="3354342" y="1849649"/>
              <a:ext cx="828427" cy="71075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4651967" y="2041441"/>
              <a:ext cx="356296" cy="619093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9"/>
            <p:cNvCxnSpPr/>
            <p:nvPr/>
          </p:nvCxnSpPr>
          <p:spPr>
            <a:xfrm>
              <a:off x="6363070" y="972484"/>
              <a:ext cx="1284428" cy="60217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7" name="Google Shape;287;p9"/>
            <p:cNvCxnSpPr/>
            <p:nvPr/>
          </p:nvCxnSpPr>
          <p:spPr>
            <a:xfrm flipH="1">
              <a:off x="6675380" y="1845419"/>
              <a:ext cx="697931" cy="93075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Google Shape;288;p9"/>
            <p:cNvCxnSpPr/>
            <p:nvPr/>
          </p:nvCxnSpPr>
          <p:spPr>
            <a:xfrm>
              <a:off x="7923152" y="1845419"/>
              <a:ext cx="580632" cy="868704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Google Shape;289;p9"/>
            <p:cNvCxnSpPr/>
            <p:nvPr/>
          </p:nvCxnSpPr>
          <p:spPr>
            <a:xfrm flipH="1">
              <a:off x="5978915" y="1243249"/>
              <a:ext cx="108502" cy="286278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Google Shape;290;p9"/>
            <p:cNvCxnSpPr/>
            <p:nvPr/>
          </p:nvCxnSpPr>
          <p:spPr>
            <a:xfrm flipH="1">
              <a:off x="3572813" y="1657857"/>
              <a:ext cx="690599" cy="74743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Google Shape;291;p9"/>
            <p:cNvCxnSpPr/>
            <p:nvPr/>
          </p:nvCxnSpPr>
          <p:spPr>
            <a:xfrm rot="10800000">
              <a:off x="2628553" y="2625278"/>
              <a:ext cx="307911" cy="162177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" name="Google Shape;292;p9"/>
            <p:cNvCxnSpPr/>
            <p:nvPr/>
          </p:nvCxnSpPr>
          <p:spPr>
            <a:xfrm flipH="1">
              <a:off x="3039101" y="1725549"/>
              <a:ext cx="354831" cy="153716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Google Shape;293;p9"/>
            <p:cNvCxnSpPr/>
            <p:nvPr/>
          </p:nvCxnSpPr>
          <p:spPr>
            <a:xfrm flipH="1">
              <a:off x="5967185" y="3158346"/>
              <a:ext cx="319641" cy="425891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5926130" y="3822567"/>
              <a:ext cx="523449" cy="90255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" name="Google Shape;295;p9"/>
            <p:cNvCxnSpPr/>
            <p:nvPr/>
          </p:nvCxnSpPr>
          <p:spPr>
            <a:xfrm flipH="1">
              <a:off x="8223732" y="3255653"/>
              <a:ext cx="280052" cy="318713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96" name="Google Shape;296;p9"/>
            <p:cNvSpPr txBox="1"/>
            <p:nvPr/>
          </p:nvSpPr>
          <p:spPr>
            <a:xfrm>
              <a:off x="4494634" y="3112115"/>
              <a:ext cx="706359" cy="367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Comic Sans MS"/>
                <a:buNone/>
              </a:pPr>
              <a:r>
                <a:rPr lang="en-US" sz="1000" b="0" i="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nil</a:t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7397993" y="2111336"/>
              <a:ext cx="706359" cy="3671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Comic Sans MS"/>
                <a:buNone/>
              </a:pPr>
              <a:r>
                <a:rPr lang="en-US" sz="1000" b="0" i="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nil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234110" y="1587346"/>
              <a:ext cx="338702" cy="291919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317687" y="2072466"/>
              <a:ext cx="338701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869017" y="1879265"/>
              <a:ext cx="338701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78121" y="2488486"/>
              <a:ext cx="338702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901297" y="2960913"/>
              <a:ext cx="338701" cy="291919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547909" y="2970785"/>
              <a:ext cx="338702" cy="29191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289851" y="3386804"/>
              <a:ext cx="338702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767845" y="3333215"/>
              <a:ext cx="338702" cy="291919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810298" y="3574365"/>
              <a:ext cx="338701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6159263" y="3870515"/>
              <a:ext cx="340168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934882" y="3532058"/>
              <a:ext cx="338702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616708" y="3953718"/>
              <a:ext cx="338701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750181" y="1495681"/>
              <a:ext cx="338702" cy="290508"/>
            </a:xfrm>
            <a:prstGeom prst="ellipse">
              <a:avLst/>
            </a:prstGeom>
            <a:solidFill>
              <a:srgbClr val="B74919"/>
            </a:solidFill>
            <a:ln w="12700" cap="flat" cmpd="sng">
              <a:solidFill>
                <a:srgbClr val="12705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11" name="Google Shape;311;p9"/>
            <p:cNvCxnSpPr/>
            <p:nvPr/>
          </p:nvCxnSpPr>
          <p:spPr>
            <a:xfrm flipH="1">
              <a:off x="7905557" y="3764747"/>
              <a:ext cx="168618" cy="231278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2" name="Google Shape;312;p9"/>
            <p:cNvCxnSpPr/>
            <p:nvPr/>
          </p:nvCxnSpPr>
          <p:spPr>
            <a:xfrm flipH="1">
              <a:off x="3486304" y="1835547"/>
              <a:ext cx="36657" cy="236919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3" name="Google Shape;313;p9"/>
            <p:cNvCxnSpPr/>
            <p:nvPr/>
          </p:nvCxnSpPr>
          <p:spPr>
            <a:xfrm flipH="1">
              <a:off x="2190146" y="2736687"/>
              <a:ext cx="137827" cy="266534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2566971" y="2736687"/>
              <a:ext cx="29325" cy="277816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flipH="1">
              <a:off x="2458469" y="3220396"/>
              <a:ext cx="137827" cy="166408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2836759" y="3220396"/>
              <a:ext cx="99704" cy="112819"/>
            </a:xfrm>
            <a:prstGeom prst="straightConnector1">
              <a:avLst/>
            </a:prstGeom>
            <a:noFill/>
            <a:ln w="9525" cap="flat" cmpd="sng">
              <a:solidFill>
                <a:srgbClr val="B74919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17" name="Google Shape;317;p9"/>
          <p:cNvSpPr txBox="1"/>
          <p:nvPr/>
        </p:nvSpPr>
        <p:spPr>
          <a:xfrm>
            <a:off x="5499100" y="5265737"/>
            <a:ext cx="3141662" cy="922337"/>
          </a:xfrm>
          <a:prstGeom prst="rect">
            <a:avLst/>
          </a:prstGeom>
          <a:solidFill>
            <a:srgbClr val="5AE0BB"/>
          </a:solidFill>
          <a:ln w="9525" cap="flat" cmpd="sng">
            <a:solidFill>
              <a:srgbClr val="36AF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para </a:t>
            </a: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casos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donde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necesite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doble </a:t>
            </a: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búsqueda</a:t>
            </a:r>
            <a:r>
              <a:rPr lang="en-US" sz="1800" b="1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eficiente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Presentación en pantalla 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10</vt:i4>
      </vt:variant>
      <vt:variant>
        <vt:lpstr>Títulos de diapositiva</vt:lpstr>
      </vt:variant>
      <vt:variant>
        <vt:i4>10</vt:i4>
      </vt:variant>
    </vt:vector>
  </HeadingPairs>
  <TitlesOfParts>
    <vt:vector size="29" baseType="lpstr">
      <vt:lpstr>Noto Sans Symbols</vt:lpstr>
      <vt:lpstr>Times New Roman</vt:lpstr>
      <vt:lpstr>Architects Daughter</vt:lpstr>
      <vt:lpstr>Cambria</vt:lpstr>
      <vt:lpstr>Courier New</vt:lpstr>
      <vt:lpstr>Comic Sans MS</vt:lpstr>
      <vt:lpstr>Arial</vt:lpstr>
      <vt:lpstr>Consolas</vt:lpstr>
      <vt:lpstr>Calibri</vt:lpstr>
      <vt:lpstr>Office Theme</vt:lpstr>
      <vt:lpstr>2_Office Theme</vt:lpstr>
      <vt:lpstr>1_Office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Presentación de PowerPoint</vt:lpstr>
      <vt:lpstr>Tratamiento de “repetidos” (1)</vt:lpstr>
      <vt:lpstr>Tratamiento de “repetidos” (2)</vt:lpstr>
      <vt:lpstr>Tratamiento de “repetidos” (3)</vt:lpstr>
      <vt:lpstr>Tratamiento de “repetidos” (4)</vt:lpstr>
      <vt:lpstr>Tratamiento de “repetidos” (5)</vt:lpstr>
      <vt:lpstr>Síntesis</vt:lpstr>
      <vt:lpstr>Síntesis</vt:lpstr>
      <vt:lpstr>Síntesis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Gladys Gorga</dc:creator>
  <cp:lastModifiedBy>dylan clatt</cp:lastModifiedBy>
  <cp:revision>1</cp:revision>
  <dcterms:created xsi:type="dcterms:W3CDTF">1601-01-01T00:00:00Z</dcterms:created>
  <dcterms:modified xsi:type="dcterms:W3CDTF">2024-08-28T14:29:30Z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