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Raleway SemiBold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+7VIxGla4wk24YjFF7CoCan8h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6" name="Google Shape;446;p1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90" name="Google Shape;190;p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7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0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0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0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lang="es-ES" sz="8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 i="0" u="none" strike="noStrike" cap="non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>
            <a:spLocks noGrp="1"/>
          </p:cNvSpPr>
          <p:nvPr>
            <p:ph type="ctrTitle"/>
          </p:nvPr>
        </p:nvSpPr>
        <p:spPr>
          <a:xfrm>
            <a:off x="843180" y="159610"/>
            <a:ext cx="4962600" cy="375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CLASE 4</a:t>
            </a:r>
            <a:endParaRPr sz="3200">
              <a:solidFill>
                <a:srgbClr val="2F589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3200">
              <a:solidFill>
                <a:srgbClr val="2F589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SzPts val="3200"/>
              <a:buNone/>
            </a:pPr>
            <a: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* CONSTRUCTORES</a:t>
            </a:r>
            <a:b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* RELACIONES ENTRE OBJETOS</a:t>
            </a:r>
            <a:b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* CLÁUSULA THIS</a:t>
            </a:r>
            <a:endParaRPr/>
          </a:p>
        </p:txBody>
      </p:sp>
      <p:grpSp>
        <p:nvGrpSpPr>
          <p:cNvPr id="34" name="Google Shape;34;p1"/>
          <p:cNvGrpSpPr/>
          <p:nvPr/>
        </p:nvGrpSpPr>
        <p:grpSpPr>
          <a:xfrm>
            <a:off x="5081156" y="493725"/>
            <a:ext cx="3761508" cy="4057494"/>
            <a:chOff x="2183550" y="65875"/>
            <a:chExt cx="4483981" cy="4807045"/>
          </a:xfrm>
        </p:grpSpPr>
        <p:sp>
          <p:nvSpPr>
            <p:cNvPr id="35" name="Google Shape;35;p1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57;p1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58" name="Google Shape;58;p1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59" name="Google Shape;59;p1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1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1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" name="Google Shape;62;p1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3" name="Google Shape;63;p1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" name="Google Shape;64;p1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5" name="Google Shape;65;p1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1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" name="Google Shape;67;p1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" name="Google Shape;68;p1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" name="Google Shape;69;p1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70;p1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1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1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1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1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1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1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1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" name="Google Shape;78;p1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1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1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81;p1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1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1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1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1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1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1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1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" name="Google Shape;89;p1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" name="Google Shape;90;p1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91;p1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92;p1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1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1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1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1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1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1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1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100;p1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101;p1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102;p1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103;p1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1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1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1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1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1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1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1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111;p1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112;p1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113;p1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114;p1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115;p1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116;p1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117;p1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118;p1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119;p1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120;p1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121;p1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122;p1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123;p1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124;p1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125;p1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1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1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1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9" name="Google Shape;129;p1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130" name="Google Shape;130;p1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131" name="Google Shape;131;p1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" name="Google Shape;132;p1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" name="Google Shape;133;p1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" name="Google Shape;134;p1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" name="Google Shape;135;p1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6" name="Google Shape;136;p1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1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1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39" name="Google Shape;139;p1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" name="Google Shape;168;p1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169" name="Google Shape;169;p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 sz="2800"/>
              <a:t>Interacción entre objetos</a:t>
            </a:r>
            <a:endParaRPr/>
          </a:p>
        </p:txBody>
      </p:sp>
      <p:sp>
        <p:nvSpPr>
          <p:cNvPr id="291" name="Google Shape;291;p10"/>
          <p:cNvSpPr txBox="1">
            <a:spLocks noGrp="1"/>
          </p:cNvSpPr>
          <p:nvPr>
            <p:ph type="body" idx="1"/>
          </p:nvPr>
        </p:nvSpPr>
        <p:spPr>
          <a:xfrm>
            <a:off x="457200" y="1209651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5755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>
                <a:solidFill>
                  <a:srgbClr val="1D1F28"/>
                </a:solidFill>
              </a:rPr>
              <a:t>Ejemplo: ¿qué pasos seguiría en el prog. ppal. para imprimir el nombre del autor del libro?</a:t>
            </a:r>
            <a:endParaRPr/>
          </a:p>
        </p:txBody>
      </p:sp>
      <p:sp>
        <p:nvSpPr>
          <p:cNvPr id="292" name="Google Shape;292;p10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  <p:sp>
        <p:nvSpPr>
          <p:cNvPr id="293" name="Google Shape;293;p1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p10"/>
          <p:cNvGrpSpPr/>
          <p:nvPr/>
        </p:nvGrpSpPr>
        <p:grpSpPr>
          <a:xfrm>
            <a:off x="174394" y="2385694"/>
            <a:ext cx="4325598" cy="1594858"/>
            <a:chOff x="0" y="0"/>
            <a:chExt cx="3968115" cy="1371600"/>
          </a:xfrm>
        </p:grpSpPr>
        <p:sp>
          <p:nvSpPr>
            <p:cNvPr id="295" name="Google Shape;295;p10"/>
            <p:cNvSpPr/>
            <p:nvPr/>
          </p:nvSpPr>
          <p:spPr>
            <a:xfrm>
              <a:off x="0" y="0"/>
              <a:ext cx="3968115" cy="13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" name="Google Shape;296;p10"/>
            <p:cNvGrpSpPr/>
            <p:nvPr/>
          </p:nvGrpSpPr>
          <p:grpSpPr>
            <a:xfrm>
              <a:off x="180000" y="102997"/>
              <a:ext cx="1562536" cy="1182339"/>
              <a:chOff x="0" y="635"/>
              <a:chExt cx="2449662" cy="2452244"/>
            </a:xfrm>
          </p:grpSpPr>
          <p:sp>
            <p:nvSpPr>
              <p:cNvPr id="297" name="Google Shape;297;p10"/>
              <p:cNvSpPr/>
              <p:nvPr/>
            </p:nvSpPr>
            <p:spPr>
              <a:xfrm>
                <a:off x="0" y="635"/>
                <a:ext cx="2448271" cy="448420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rgbClr val="A4CD2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Libro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0"/>
              <p:cNvSpPr/>
              <p:nvPr/>
            </p:nvSpPr>
            <p:spPr>
              <a:xfrm>
                <a:off x="1391" y="377846"/>
                <a:ext cx="2448271" cy="904033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rgbClr val="A4CD2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titulo, </a:t>
                </a:r>
                <a:r>
                  <a:rPr lang="es-ES" sz="900" b="1" i="1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primerAutor</a:t>
                </a:r>
                <a:r>
                  <a:rPr lang="es-ES" sz="900" b="0" i="1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, </a:t>
                </a:r>
                <a:r>
                  <a:rPr lang="es-ES" sz="9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editorial, añoEdicion, ISBN, precio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0"/>
              <p:cNvSpPr/>
              <p:nvPr/>
            </p:nvSpPr>
            <p:spPr>
              <a:xfrm>
                <a:off x="1391" y="1281878"/>
                <a:ext cx="2446630" cy="1171001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rgbClr val="A4CD2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getTitulo()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void setTitulo(String unTitulo)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 b="1" i="0" u="none" strike="noStrike" cap="none">
                    <a:solidFill>
                      <a:srgbClr val="9EA2C5"/>
                    </a:solidFill>
                    <a:latin typeface="Arial"/>
                    <a:ea typeface="Arial"/>
                    <a:cs typeface="Arial"/>
                    <a:sym typeface="Arial"/>
                  </a:rPr>
                  <a:t>Autor getAutor()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 b="1" i="0" u="none" strike="noStrike" cap="none">
                    <a:solidFill>
                      <a:srgbClr val="9EA2C5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 sz="1200" b="1" i="0" u="none" strike="noStrike" cap="none">
                  <a:solidFill>
                    <a:srgbClr val="9EA2C5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toString()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00" name="Google Shape;300;p10"/>
            <p:cNvCxnSpPr/>
            <p:nvPr/>
          </p:nvCxnSpPr>
          <p:spPr>
            <a:xfrm rot="10800000" flipH="1">
              <a:off x="1742536" y="562638"/>
              <a:ext cx="508958" cy="1"/>
            </a:xfrm>
            <a:prstGeom prst="straightConnector1">
              <a:avLst/>
            </a:prstGeom>
            <a:noFill/>
            <a:ln w="9525" cap="flat" cmpd="sng">
              <a:solidFill>
                <a:srgbClr val="00B3DC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301" name="Google Shape;301;p10"/>
            <p:cNvSpPr txBox="1"/>
            <p:nvPr/>
          </p:nvSpPr>
          <p:spPr>
            <a:xfrm>
              <a:off x="1799333" y="218311"/>
              <a:ext cx="361950" cy="262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2" name="Google Shape;302;p10"/>
            <p:cNvGrpSpPr/>
            <p:nvPr/>
          </p:nvGrpSpPr>
          <p:grpSpPr>
            <a:xfrm>
              <a:off x="2257647" y="95657"/>
              <a:ext cx="1641493" cy="1206931"/>
              <a:chOff x="2698750" y="-3"/>
              <a:chExt cx="2449662" cy="3096346"/>
            </a:xfrm>
          </p:grpSpPr>
          <p:sp>
            <p:nvSpPr>
              <p:cNvPr id="303" name="Google Shape;303;p10"/>
              <p:cNvSpPr/>
              <p:nvPr/>
            </p:nvSpPr>
            <p:spPr>
              <a:xfrm>
                <a:off x="2698750" y="-3"/>
                <a:ext cx="2448271" cy="573493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rgbClr val="A4CD2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Autor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0"/>
              <p:cNvSpPr/>
              <p:nvPr/>
            </p:nvSpPr>
            <p:spPr>
              <a:xfrm>
                <a:off x="2700142" y="485413"/>
                <a:ext cx="2448270" cy="795832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rgbClr val="A4CD2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nombre, biografia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0"/>
              <p:cNvSpPr/>
              <p:nvPr/>
            </p:nvSpPr>
            <p:spPr>
              <a:xfrm>
                <a:off x="2700142" y="1281242"/>
                <a:ext cx="2446629" cy="1815101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rgbClr val="A4CD2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getNombre()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void setNombre(String unNombre)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6" name="Google Shape;306;p10"/>
            <p:cNvSpPr/>
            <p:nvPr/>
          </p:nvSpPr>
          <p:spPr>
            <a:xfrm>
              <a:off x="1690908" y="561380"/>
              <a:ext cx="654346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primerAutor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" name="Google Shape;307;p10"/>
          <p:cNvSpPr/>
          <p:nvPr/>
        </p:nvSpPr>
        <p:spPr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0"/>
          <p:cNvSpPr/>
          <p:nvPr/>
        </p:nvSpPr>
        <p:spPr>
          <a:xfrm>
            <a:off x="1059566" y="2004978"/>
            <a:ext cx="2223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</p:txBody>
      </p:sp>
      <p:sp>
        <p:nvSpPr>
          <p:cNvPr id="309" name="Google Shape;309;p10"/>
          <p:cNvSpPr/>
          <p:nvPr/>
        </p:nvSpPr>
        <p:spPr>
          <a:xfrm>
            <a:off x="5076056" y="2656725"/>
            <a:ext cx="2016224" cy="149920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titulo = “ABC” </a:t>
            </a:r>
            <a:r>
              <a:rPr lang="es-ES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primerAutor</a:t>
            </a:r>
            <a:r>
              <a:rPr lang="es-E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editorial = “zzz”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0"/>
          <p:cNvSpPr txBox="1"/>
          <p:nvPr/>
        </p:nvSpPr>
        <p:spPr>
          <a:xfrm>
            <a:off x="4499992" y="2036336"/>
            <a:ext cx="27622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Gráfico de un objeto libro</a:t>
            </a:r>
            <a:endParaRPr/>
          </a:p>
        </p:txBody>
      </p:sp>
      <p:cxnSp>
        <p:nvCxnSpPr>
          <p:cNvPr id="311" name="Google Shape;311;p10"/>
          <p:cNvCxnSpPr/>
          <p:nvPr/>
        </p:nvCxnSpPr>
        <p:spPr>
          <a:xfrm rot="10800000" flipH="1">
            <a:off x="6588224" y="2845937"/>
            <a:ext cx="1008112" cy="376524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12" name="Google Shape;312;p10"/>
          <p:cNvSpPr/>
          <p:nvPr/>
        </p:nvSpPr>
        <p:spPr>
          <a:xfrm>
            <a:off x="4631432" y="2620958"/>
            <a:ext cx="7713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miLibro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0"/>
          <p:cNvSpPr/>
          <p:nvPr/>
        </p:nvSpPr>
        <p:spPr>
          <a:xfrm>
            <a:off x="7596336" y="2221002"/>
            <a:ext cx="1512168" cy="1481386"/>
          </a:xfrm>
          <a:prstGeom prst="ellipse">
            <a:avLst/>
          </a:prstGeom>
          <a:gradFill>
            <a:gsLst>
              <a:gs pos="0">
                <a:srgbClr val="8335FF"/>
              </a:gs>
              <a:gs pos="100000">
                <a:srgbClr val="A473FF"/>
              </a:gs>
            </a:gsLst>
            <a:lin ang="16200000" scaled="0"/>
          </a:gradFill>
          <a:ln w="9525" cap="flat" cmpd="sng">
            <a:solidFill>
              <a:srgbClr val="8649F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0"/>
          <p:cNvSpPr/>
          <p:nvPr/>
        </p:nvSpPr>
        <p:spPr>
          <a:xfrm>
            <a:off x="7975719" y="2682873"/>
            <a:ext cx="9396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biografía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0"/>
          <p:cNvSpPr/>
          <p:nvPr/>
        </p:nvSpPr>
        <p:spPr>
          <a:xfrm>
            <a:off x="610818" y="4220170"/>
            <a:ext cx="82355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– Pedirle al objeto libro que me devuelva el autor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 – Una vez que obtengo el autor le pido a ese objeto que me devuelva su nombre</a:t>
            </a:r>
            <a:endParaRPr/>
          </a:p>
        </p:txBody>
      </p:sp>
      <p:sp>
        <p:nvSpPr>
          <p:cNvPr id="316" name="Google Shape;316;p10"/>
          <p:cNvSpPr txBox="1"/>
          <p:nvPr/>
        </p:nvSpPr>
        <p:spPr>
          <a:xfrm>
            <a:off x="6754288" y="3974308"/>
            <a:ext cx="2442861" cy="5232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 ejemplo en carpeta RelacionesEntreObjetos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1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</a:pPr>
            <a:r>
              <a:rPr lang="es-ES"/>
              <a:t>Referencia “this”</a:t>
            </a:r>
            <a:endParaRPr/>
          </a:p>
        </p:txBody>
      </p:sp>
      <p:sp>
        <p:nvSpPr>
          <p:cNvPr id="322" name="Google Shape;322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  <p:grpSp>
        <p:nvGrpSpPr>
          <p:cNvPr id="323" name="Google Shape;323;p11"/>
          <p:cNvGrpSpPr/>
          <p:nvPr/>
        </p:nvGrpSpPr>
        <p:grpSpPr>
          <a:xfrm>
            <a:off x="5421855" y="1302368"/>
            <a:ext cx="2583587" cy="3031814"/>
            <a:chOff x="2152750" y="190500"/>
            <a:chExt cx="4293756" cy="4762499"/>
          </a:xfrm>
        </p:grpSpPr>
        <p:sp>
          <p:nvSpPr>
            <p:cNvPr id="324" name="Google Shape;324;p11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rgbClr val="2C2F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rgbClr val="FF939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8" name="Google Shape;398;p11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399" name="Google Shape;399;p11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1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11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11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1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11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1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1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1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8" name="Google Shape;408;p11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409" name="Google Shape;409;p1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4" name="Google Shape;414;p11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rgbClr val="7C9A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2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 sz="2800"/>
              <a:t>La referencia this</a:t>
            </a:r>
            <a:endParaRPr sz="2800"/>
          </a:p>
        </p:txBody>
      </p:sp>
      <p:sp>
        <p:nvSpPr>
          <p:cNvPr id="437" name="Google Shape;437;p12"/>
          <p:cNvSpPr txBox="1">
            <a:spLocks noGrp="1"/>
          </p:cNvSpPr>
          <p:nvPr>
            <p:ph type="body" idx="1"/>
          </p:nvPr>
        </p:nvSpPr>
        <p:spPr>
          <a:xfrm>
            <a:off x="328109" y="958974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5755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600">
                <a:solidFill>
                  <a:srgbClr val="1D1F28"/>
                </a:solidFill>
              </a:rPr>
              <a:t>Dentro de un </a:t>
            </a:r>
            <a:r>
              <a:rPr lang="es-ES" sz="1600" i="1">
                <a:solidFill>
                  <a:srgbClr val="1D1F28"/>
                </a:solidFill>
              </a:rPr>
              <a:t>método de instancia </a:t>
            </a:r>
            <a:r>
              <a:rPr lang="es-ES" sz="1600">
                <a:solidFill>
                  <a:srgbClr val="1D1F28"/>
                </a:solidFill>
              </a:rPr>
              <a:t>o de un </a:t>
            </a:r>
            <a:r>
              <a:rPr lang="es-ES" sz="1600" i="1">
                <a:solidFill>
                  <a:srgbClr val="1D1F28"/>
                </a:solidFill>
              </a:rPr>
              <a:t>constructor, </a:t>
            </a:r>
            <a:r>
              <a:rPr lang="es-ES" sz="1600">
                <a:solidFill>
                  <a:srgbClr val="1D1F28"/>
                </a:solidFill>
              </a:rPr>
              <a:t>la referencia </a:t>
            </a:r>
            <a:r>
              <a:rPr lang="es-ES" sz="1600" i="1">
                <a:solidFill>
                  <a:srgbClr val="1D1F28"/>
                </a:solidFill>
              </a:rPr>
              <a:t>this</a:t>
            </a:r>
            <a:r>
              <a:rPr lang="es-ES" sz="1600">
                <a:solidFill>
                  <a:srgbClr val="1D1F28"/>
                </a:solidFill>
              </a:rPr>
              <a:t> representa al objeto que recibió el mensaje o el objeto que está siendo instanciado respectivamente. </a:t>
            </a:r>
            <a:endParaRPr/>
          </a:p>
          <a:p>
            <a:pPr marL="457200" lvl="0" indent="-325755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600">
                <a:solidFill>
                  <a:srgbClr val="1D1F28"/>
                </a:solidFill>
              </a:rPr>
              <a:t>Uso: </a:t>
            </a:r>
            <a:endParaRPr/>
          </a:p>
          <a:p>
            <a:pPr marL="617220" lvl="1" indent="-342899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AutoNum type="alphaLcParenR"/>
            </a:pPr>
            <a:r>
              <a:rPr lang="es-ES" sz="1400">
                <a:solidFill>
                  <a:srgbClr val="1D1F28"/>
                </a:solidFill>
              </a:rPr>
              <a:t>Los parámetros del método/constructor que se ejecuta actualmente tienen el mismo nombre que las variables de instancia del objeto. Para referirse a las variables de la instancia se utiliza </a:t>
            </a:r>
            <a:r>
              <a:rPr lang="es-ES" sz="1400" b="1" i="1">
                <a:solidFill>
                  <a:srgbClr val="3900A7"/>
                </a:solidFill>
              </a:rPr>
              <a:t>this.nombreVariableInstancia</a:t>
            </a:r>
            <a:endParaRPr sz="1400" b="1" i="1">
              <a:solidFill>
                <a:srgbClr val="3900A7"/>
              </a:solidFill>
            </a:endParaRPr>
          </a:p>
        </p:txBody>
      </p:sp>
      <p:sp>
        <p:nvSpPr>
          <p:cNvPr id="438" name="Google Shape;438;p12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  <p:sp>
        <p:nvSpPr>
          <p:cNvPr id="439" name="Google Shape;439;p12"/>
          <p:cNvSpPr/>
          <p:nvPr/>
        </p:nvSpPr>
        <p:spPr>
          <a:xfrm>
            <a:off x="0" y="2968372"/>
            <a:ext cx="45720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Libro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String </a:t>
            </a:r>
            <a:r>
              <a:rPr lang="es-ES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titulo</a:t>
            </a: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int paginas;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String editorial;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int añoEdicion;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String idioma;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Autor primerAutor;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String ISBN;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double precio;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int cantidadEnStock;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40" name="Google Shape;440;p12"/>
          <p:cNvSpPr/>
          <p:nvPr/>
        </p:nvSpPr>
        <p:spPr>
          <a:xfrm>
            <a:off x="2286000" y="2787774"/>
            <a:ext cx="4572000" cy="229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Libro(  String </a:t>
            </a:r>
            <a:r>
              <a:rPr lang="es-ES" sz="1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titulo</a:t>
            </a: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int paginas,  String editorial,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añoEdicion, String idioma,  Autor primerAutor,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String ISBN, double precio,  int cantidadEnStock){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-ES" sz="1100" b="1" i="0" u="none" strike="noStrike" cap="none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this.titulo</a:t>
            </a: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s-ES" sz="1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titulo</a:t>
            </a: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this.paginas= paginas;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this.editorial= editorial;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this.añoEdicion= añoEdicion;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this.idioma= idioma;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this.primerAutor= primerAutor;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this.ISBN= ISBN;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this.precio= precio;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this.cantidadEnStock= cantidadEnStock;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</p:txBody>
      </p:sp>
      <p:sp>
        <p:nvSpPr>
          <p:cNvPr id="441" name="Google Shape;441;p12"/>
          <p:cNvSpPr/>
          <p:nvPr/>
        </p:nvSpPr>
        <p:spPr>
          <a:xfrm>
            <a:off x="5940152" y="2643758"/>
            <a:ext cx="30243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setTitulo(String </a:t>
            </a:r>
            <a:r>
              <a:rPr lang="es-ES" sz="1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titulo</a:t>
            </a: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s-ES" sz="1100" b="0" i="0" u="none" strike="noStrike" cap="none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100" b="1" i="0" u="none" strike="noStrike" cap="none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this.titulo </a:t>
            </a: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s-ES" sz="1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titulo</a:t>
            </a: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</p:txBody>
      </p:sp>
      <p:sp>
        <p:nvSpPr>
          <p:cNvPr id="442" name="Google Shape;442;p12"/>
          <p:cNvSpPr/>
          <p:nvPr/>
        </p:nvSpPr>
        <p:spPr>
          <a:xfrm>
            <a:off x="5700331" y="3614702"/>
            <a:ext cx="2749471" cy="116955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Ver en carpeta=&gt; UsandoThis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   =&gt; Autor.java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   =&gt; Libro.java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   =&gt; DemoUsandoThis.java</a:t>
            </a:r>
            <a:endParaRPr sz="1400" b="0" i="0" u="none" strike="noStrike" cap="none">
              <a:solidFill>
                <a:srgbClr val="1D1F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1D1F2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3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/>
              <a:t>La referencia this</a:t>
            </a:r>
            <a:endParaRPr/>
          </a:p>
        </p:txBody>
      </p:sp>
      <p:sp>
        <p:nvSpPr>
          <p:cNvPr id="449" name="Google Shape;449;p1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5072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5755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 dirty="0">
                <a:solidFill>
                  <a:srgbClr val="1D1F28"/>
                </a:solidFill>
              </a:rPr>
              <a:t>Uso:  </a:t>
            </a:r>
          </a:p>
          <a:p>
            <a:pPr marL="457200" lvl="0" indent="-325755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400" dirty="0">
                <a:solidFill>
                  <a:srgbClr val="1D1F28"/>
                </a:solidFill>
              </a:rPr>
              <a:t>El objeto receptor del mensaje o el objeto que está siendo construido debe enviarse mensajes a sí mismo, ej. para desencadenar la ejecución de métodos más simples. Para enviarse un mensaje a sí mismo hacer  </a:t>
            </a:r>
            <a:r>
              <a:rPr lang="es-ES" sz="1400" b="1" dirty="0" err="1">
                <a:solidFill>
                  <a:srgbClr val="3900A7"/>
                </a:solidFill>
              </a:rPr>
              <a:t>this.nombreMetodo</a:t>
            </a:r>
            <a:r>
              <a:rPr lang="es-ES" sz="1400" b="1" dirty="0">
                <a:solidFill>
                  <a:srgbClr val="3900A7"/>
                </a:solidFill>
              </a:rPr>
              <a:t>(parámetros)</a:t>
            </a:r>
            <a:endParaRPr dirty="0"/>
          </a:p>
          <a:p>
            <a:pPr marL="457200" lvl="0" indent="-2286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 dirty="0"/>
          </a:p>
        </p:txBody>
      </p:sp>
      <p:sp>
        <p:nvSpPr>
          <p:cNvPr id="450" name="Google Shape;450;p13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  <p:sp>
        <p:nvSpPr>
          <p:cNvPr id="451" name="Google Shape;451;p13"/>
          <p:cNvSpPr/>
          <p:nvPr/>
        </p:nvSpPr>
        <p:spPr>
          <a:xfrm>
            <a:off x="683568" y="2383016"/>
            <a:ext cx="6984776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Libro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…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Libro( 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titulo,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paginas, 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editorial,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añoEdicion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idioma,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Autor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primerAutor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ISBN,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precio, 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cantidadEnStock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 dirty="0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-ES" sz="1200" b="1" i="0" u="none" strike="noStrike" cap="none" dirty="0" err="1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this.setTitulo</a:t>
            </a:r>
            <a:r>
              <a:rPr lang="es-ES" sz="1200" b="1" i="0" u="none" strike="noStrike" cap="none" dirty="0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(titulo);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 dirty="0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-ES" sz="1200" b="1" i="0" u="none" strike="noStrike" cap="none" dirty="0" err="1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this.setPaginas</a:t>
            </a:r>
            <a:r>
              <a:rPr lang="es-ES" sz="1200" b="1" i="0" u="none" strike="noStrike" cap="none" dirty="0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(paginas);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…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toString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(){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s-ES" sz="1200" b="1" i="0" u="none" strike="noStrike" cap="none" dirty="0" err="1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this.getTitulo</a:t>
            </a:r>
            <a:r>
              <a:rPr lang="es-ES" sz="1200" b="1" i="0" u="none" strike="noStrike" cap="none" dirty="0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s-ES" sz="1200" b="0" i="0" u="none" strike="noStrike" cap="none" dirty="0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" por " 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s-ES" sz="1200" b="1" i="0" u="none" strike="noStrike" cap="none" dirty="0" err="1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this.getPrimerAutor</a:t>
            </a:r>
            <a:r>
              <a:rPr lang="es-ES" sz="1200" b="1" i="0" u="none" strike="noStrike" cap="none" dirty="0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().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getNombre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+ </a:t>
            </a:r>
            <a:r>
              <a:rPr lang="es-ES" sz="1200" b="0" i="0" u="none" strike="noStrike" cap="none" dirty="0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" - " 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 dirty="0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es-ES" sz="1200" b="1" i="0" u="none" strike="noStrike" cap="none" dirty="0" err="1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this.getAñoEdicion</a:t>
            </a:r>
            <a:r>
              <a:rPr lang="es-ES" sz="1200" b="1" i="0" u="none" strike="noStrike" cap="none" dirty="0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s-ES" sz="1200" b="0" i="0" u="none" strike="noStrike" cap="none" dirty="0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" -  ISBN: " 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s-ES" sz="1200" b="1" i="0" u="none" strike="noStrike" cap="none" dirty="0" err="1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this.getISBN</a:t>
            </a:r>
            <a:r>
              <a:rPr lang="es-ES" sz="1200" b="1" i="0" u="none" strike="noStrike" cap="none" dirty="0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4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/>
              <a:t>La referencia this</a:t>
            </a:r>
            <a:endParaRPr/>
          </a:p>
        </p:txBody>
      </p:sp>
      <p:sp>
        <p:nvSpPr>
          <p:cNvPr id="457" name="Google Shape;457;p14"/>
          <p:cNvSpPr txBox="1">
            <a:spLocks noGrp="1"/>
          </p:cNvSpPr>
          <p:nvPr>
            <p:ph type="body" idx="1"/>
          </p:nvPr>
        </p:nvSpPr>
        <p:spPr>
          <a:xfrm>
            <a:off x="395536" y="1143000"/>
            <a:ext cx="8363272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5755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>
                <a:solidFill>
                  <a:schemeClr val="dk1"/>
                </a:solidFill>
              </a:rPr>
              <a:t>Uso: </a:t>
            </a:r>
            <a:endParaRPr/>
          </a:p>
          <a:p>
            <a:pPr marL="617220" lvl="1" indent="-342899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AutoNum type="alphaLcParenR" startAt="3"/>
            </a:pPr>
            <a:r>
              <a:rPr lang="es-ES" sz="1400">
                <a:solidFill>
                  <a:schemeClr val="dk1"/>
                </a:solidFill>
              </a:rPr>
              <a:t>Invocar desde un constructor a otro, ej. para evitar repetir código. Para invocar a un segundo constructor  hacer     </a:t>
            </a:r>
            <a:r>
              <a:rPr lang="es-ES" sz="1400" b="1">
                <a:solidFill>
                  <a:srgbClr val="3900A7"/>
                </a:solidFill>
              </a:rPr>
              <a:t>this(parámetros)</a:t>
            </a:r>
            <a:endParaRPr/>
          </a:p>
        </p:txBody>
      </p:sp>
      <p:sp>
        <p:nvSpPr>
          <p:cNvPr id="458" name="Google Shape;458;p14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  <p:sp>
        <p:nvSpPr>
          <p:cNvPr id="459" name="Google Shape;459;p14"/>
          <p:cNvSpPr txBox="1"/>
          <p:nvPr/>
        </p:nvSpPr>
        <p:spPr>
          <a:xfrm>
            <a:off x="4104456" y="4659982"/>
            <a:ext cx="4860032" cy="307777"/>
          </a:xfrm>
          <a:prstGeom prst="rect">
            <a:avLst/>
          </a:prstGeom>
          <a:gradFill>
            <a:gsLst>
              <a:gs pos="0">
                <a:srgbClr val="FF3232"/>
              </a:gs>
              <a:gs pos="100000">
                <a:srgbClr val="FF7171"/>
              </a:gs>
            </a:gsLst>
            <a:lin ang="16200000" scaled="0"/>
          </a:gradFill>
          <a:ln w="9525" cap="flat" cmpd="sng">
            <a:solidFill>
              <a:srgbClr val="FD464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Código repetido: sería mejor invocar al 1er constructor</a:t>
            </a:r>
            <a:endParaRPr/>
          </a:p>
        </p:txBody>
      </p:sp>
      <p:sp>
        <p:nvSpPr>
          <p:cNvPr id="460" name="Google Shape;460;p14"/>
          <p:cNvSpPr/>
          <p:nvPr/>
        </p:nvSpPr>
        <p:spPr>
          <a:xfrm>
            <a:off x="395536" y="2283718"/>
            <a:ext cx="4572000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Libro(  String titulo, int paginas,  String editorial,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añoEdicion, String idioma,  Autor primerAutor,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String ISBN, double precio,  int cantidadEnStock){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this.titulo= titulo;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this.paginas= paginas;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this.editorial= editorial;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this.añoEdicion= añoEdicion;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this.idioma= idioma;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this.primerAutor= primerAutor;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this.ISBN= ISBN;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this.precio= precio;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this.cantidadEnStock= cantidadEnStock;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</p:txBody>
      </p:sp>
      <p:sp>
        <p:nvSpPr>
          <p:cNvPr id="461" name="Google Shape;461;p14"/>
          <p:cNvSpPr/>
          <p:nvPr/>
        </p:nvSpPr>
        <p:spPr>
          <a:xfrm>
            <a:off x="4427984" y="2279650"/>
            <a:ext cx="45720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Libro(  String titulo, int paginas,  String editorial, Autor primerAutor, String ISBN, double precio,  int cantidadEnStock){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this.titulo = titulo;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this.paginas = paginas;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this.editorial = editorial;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s-ES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this.añoEdicion= 2015;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this.idioma= "Inglés";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this.primerAutor = primerAutor;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this.ISBN =  ISBN;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this.precio = precio;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this.cantidadEnStock = cantidadEnStock;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5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/>
              <a:t>La referencia this</a:t>
            </a:r>
            <a:endParaRPr/>
          </a:p>
        </p:txBody>
      </p:sp>
      <p:sp>
        <p:nvSpPr>
          <p:cNvPr id="467" name="Google Shape;467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63272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5755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>
                <a:solidFill>
                  <a:srgbClr val="1D1F28"/>
                </a:solidFill>
              </a:rPr>
              <a:t>Uso: </a:t>
            </a:r>
            <a:endParaRPr/>
          </a:p>
          <a:p>
            <a:pPr marL="617220" lvl="1" indent="-342899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AutoNum type="alphaLcParenR" startAt="3"/>
            </a:pPr>
            <a:r>
              <a:rPr lang="es-ES" sz="1400">
                <a:solidFill>
                  <a:srgbClr val="1D1F28"/>
                </a:solidFill>
              </a:rPr>
              <a:t>Invocar desde un constructor a otro, ej. para evitar repetir código. Para invocar a un segundo constructor  hacer     </a:t>
            </a:r>
            <a:r>
              <a:rPr lang="es-ES" sz="1400" b="1">
                <a:solidFill>
                  <a:srgbClr val="3900A7"/>
                </a:solidFill>
              </a:rPr>
              <a:t>this(parámetros)</a:t>
            </a:r>
            <a:endParaRPr/>
          </a:p>
        </p:txBody>
      </p:sp>
      <p:sp>
        <p:nvSpPr>
          <p:cNvPr id="468" name="Google Shape;468;p15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  <p:sp>
        <p:nvSpPr>
          <p:cNvPr id="469" name="Google Shape;469;p15"/>
          <p:cNvSpPr/>
          <p:nvPr/>
        </p:nvSpPr>
        <p:spPr>
          <a:xfrm>
            <a:off x="395536" y="2283718"/>
            <a:ext cx="4572000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Libro( 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titulo,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paginas, 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editorial,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añoEdicion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idioma,  Autor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primerAutor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ISBN,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precio, 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cantidadEnStock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this.titulo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titulo;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this.paginas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paginas;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this.editorial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editorial;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this.añoEdicion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añoEdicion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this.idioma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idioma;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this.primerAutor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primerAutor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this.ISBN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ISBN;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this.precio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precio;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this.cantidadEnStock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cantidadEnStock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dirty="0"/>
          </a:p>
        </p:txBody>
      </p:sp>
      <p:sp>
        <p:nvSpPr>
          <p:cNvPr id="470" name="Google Shape;470;p15"/>
          <p:cNvSpPr/>
          <p:nvPr/>
        </p:nvSpPr>
        <p:spPr>
          <a:xfrm>
            <a:off x="4427984" y="2283718"/>
            <a:ext cx="496855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Libro(  String titulo, int paginas,  String editorial, Autor primerAutor, String ISBN, double precio,  int cantidadEnStock){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         this( titulo, paginas,  editorial, 2015, "inglés",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                primerAutor, ISBN, precio, cantidadEnStock);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3900A7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71" name="Google Shape;471;p15"/>
          <p:cNvSpPr txBox="1"/>
          <p:nvPr/>
        </p:nvSpPr>
        <p:spPr>
          <a:xfrm>
            <a:off x="4427984" y="4007553"/>
            <a:ext cx="4283968" cy="523220"/>
          </a:xfrm>
          <a:prstGeom prst="rect">
            <a:avLst/>
          </a:prstGeom>
          <a:gradFill>
            <a:gsLst>
              <a:gs pos="0">
                <a:srgbClr val="FF3232"/>
              </a:gs>
              <a:gs pos="100000">
                <a:srgbClr val="FF7171"/>
              </a:gs>
            </a:gsLst>
            <a:lin ang="16200000" scaled="0"/>
          </a:gradFill>
          <a:ln w="9525" cap="flat" cmpd="sng">
            <a:solidFill>
              <a:srgbClr val="FD464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Restricción!!!</a:t>
            </a:r>
            <a:r>
              <a:rPr lang="es-ES" b="1">
                <a:solidFill>
                  <a:schemeClr val="lt1"/>
                </a:solidFill>
              </a:rPr>
              <a:t> L</a:t>
            </a: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invocación a otro constructor debe ser la primera línea de código</a:t>
            </a:r>
            <a:endParaRPr/>
          </a:p>
        </p:txBody>
      </p:sp>
      <p:cxnSp>
        <p:nvCxnSpPr>
          <p:cNvPr id="472" name="Google Shape;472;p15"/>
          <p:cNvCxnSpPr/>
          <p:nvPr/>
        </p:nvCxnSpPr>
        <p:spPr>
          <a:xfrm>
            <a:off x="6713984" y="3291830"/>
            <a:ext cx="378296" cy="715723"/>
          </a:xfrm>
          <a:prstGeom prst="straightConnector1">
            <a:avLst/>
          </a:prstGeom>
          <a:noFill/>
          <a:ln w="9525" cap="flat" cmpd="sng">
            <a:solidFill>
              <a:srgbClr val="00B3DC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2800"/>
              <a:t>Instanciar e iniciar objeto</a:t>
            </a:r>
            <a:endParaRPr/>
          </a:p>
        </p:txBody>
      </p:sp>
      <p:sp>
        <p:nvSpPr>
          <p:cNvPr id="179" name="Google Shape;179;p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  <p:sp>
        <p:nvSpPr>
          <p:cNvPr id="180" name="Google Shape;180;p2"/>
          <p:cNvSpPr txBox="1">
            <a:spLocks noGrp="1"/>
          </p:cNvSpPr>
          <p:nvPr>
            <p:ph type="body" idx="4294967295"/>
          </p:nvPr>
        </p:nvSpPr>
        <p:spPr>
          <a:xfrm>
            <a:off x="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2000"/>
              <a:t>Hasta ahora, nuestro main … </a:t>
            </a:r>
            <a:endParaRPr/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endParaRPr/>
          </a:p>
        </p:txBody>
      </p:sp>
      <p:sp>
        <p:nvSpPr>
          <p:cNvPr id="181" name="Google Shape;181;p2"/>
          <p:cNvSpPr/>
          <p:nvPr/>
        </p:nvSpPr>
        <p:spPr>
          <a:xfrm>
            <a:off x="899592" y="1644511"/>
            <a:ext cx="6984776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DemoLibro {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static void main(String[] args) {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Libro libro = new Libro();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libro.setTitulo("Java: A Beginner's Guide");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libro.setEditorial("Mcgraw-Hill");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libro.setAñoEdicion(2014);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libro.setPrimerAutor("Herbert Schildt");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libro.setISBN("978-0071809252");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libro.setPrecio(21.72);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…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82" name="Google Shape;182;p2"/>
          <p:cNvSpPr/>
          <p:nvPr/>
        </p:nvSpPr>
        <p:spPr>
          <a:xfrm>
            <a:off x="5039544" y="305594"/>
            <a:ext cx="4068960" cy="163891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B3D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Generar una clase para representar libros. Un Libro se caracteriza por: título, nombre del primer autor, editorial, año de edición, ISBN, precio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libro debe saber: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es-E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Devolver el valor de cada atributo.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es-E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 el valor de cada atributo. 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es-E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Devolver su representación en formato String.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Repr. </a:t>
            </a:r>
            <a:r>
              <a:rPr lang="es-ES" sz="105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“Java: A Beginner's Guide por Herbert Schildt - 2014 -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ISBN: 978-0071809252”</a:t>
            </a:r>
            <a:endParaRPr/>
          </a:p>
        </p:txBody>
      </p:sp>
      <p:grpSp>
        <p:nvGrpSpPr>
          <p:cNvPr id="183" name="Google Shape;183;p2"/>
          <p:cNvGrpSpPr/>
          <p:nvPr/>
        </p:nvGrpSpPr>
        <p:grpSpPr>
          <a:xfrm>
            <a:off x="6132819" y="2324565"/>
            <a:ext cx="2306494" cy="2153123"/>
            <a:chOff x="5104010" y="1779662"/>
            <a:chExt cx="2448750" cy="3138450"/>
          </a:xfrm>
        </p:grpSpPr>
        <p:sp>
          <p:nvSpPr>
            <p:cNvPr id="184" name="Google Shape;184;p2"/>
            <p:cNvSpPr/>
            <p:nvPr/>
          </p:nvSpPr>
          <p:spPr>
            <a:xfrm>
              <a:off x="5104010" y="1779662"/>
              <a:ext cx="2448272" cy="504056"/>
            </a:xfrm>
            <a:prstGeom prst="rect">
              <a:avLst/>
            </a:prstGeom>
            <a:gradFill>
              <a:gsLst>
                <a:gs pos="0">
                  <a:srgbClr val="FF3232"/>
                </a:gs>
                <a:gs pos="100000">
                  <a:srgbClr val="FF7171"/>
                </a:gs>
              </a:gsLst>
              <a:lin ang="16200000" scaled="0"/>
            </a:gradFill>
            <a:ln w="9525" cap="flat" cmpd="sng">
              <a:solidFill>
                <a:srgbClr val="FD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Libro</a:t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104010" y="2283718"/>
              <a:ext cx="2448272" cy="792088"/>
            </a:xfrm>
            <a:prstGeom prst="rect">
              <a:avLst/>
            </a:prstGeom>
            <a:gradFill>
              <a:gsLst>
                <a:gs pos="0">
                  <a:srgbClr val="FF3232"/>
                </a:gs>
                <a:gs pos="100000">
                  <a:srgbClr val="FF7171"/>
                </a:gs>
              </a:gsLst>
              <a:lin ang="16200000" scaled="0"/>
            </a:gradFill>
            <a:ln w="9525" cap="flat" cmpd="sng">
              <a:solidFill>
                <a:srgbClr val="FD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titulo, primerAutor, editorial, añoEdicion, ISBN, precio</a:t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104011" y="3075806"/>
              <a:ext cx="2448749" cy="1842306"/>
            </a:xfrm>
            <a:prstGeom prst="rect">
              <a:avLst/>
            </a:prstGeom>
            <a:gradFill>
              <a:gsLst>
                <a:gs pos="0">
                  <a:srgbClr val="FF3232"/>
                </a:gs>
                <a:gs pos="100000">
                  <a:srgbClr val="FF7171"/>
                </a:gs>
              </a:gsLst>
              <a:lin ang="16200000" scaled="0"/>
            </a:gradFill>
            <a:ln w="9525" cap="flat" cmpd="sng">
              <a:solidFill>
                <a:srgbClr val="FD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String getTitulo()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double getPrecio()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 b="0" i="0" u="none" strike="noStrike" cap="none">
                  <a:solidFill>
                    <a:srgbClr val="5600FB"/>
                  </a:solidFill>
                  <a:latin typeface="Arial"/>
                  <a:ea typeface="Arial"/>
                  <a:cs typeface="Arial"/>
                  <a:sym typeface="Arial"/>
                </a:rPr>
                <a:t>void setTitulo(String unTitulo)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 b="0" i="0" u="none" strike="noStrike" cap="none">
                  <a:solidFill>
                    <a:srgbClr val="5600FB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 b="0" i="0" u="none" strike="noStrike" cap="none">
                  <a:solidFill>
                    <a:srgbClr val="5600FB"/>
                  </a:solidFill>
                  <a:latin typeface="Arial"/>
                  <a:ea typeface="Arial"/>
                  <a:cs typeface="Arial"/>
                  <a:sym typeface="Arial"/>
                </a:rPr>
                <a:t>void setPrecio(double unPrecio)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 b="0" i="0" u="none" strike="noStrike" cap="none">
                  <a:solidFill>
                    <a:srgbClr val="BB9804"/>
                  </a:solidFill>
                  <a:latin typeface="Arial"/>
                  <a:ea typeface="Arial"/>
                  <a:cs typeface="Arial"/>
                  <a:sym typeface="Arial"/>
                </a:rPr>
                <a:t>String toString()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"/>
          <p:cNvSpPr txBox="1">
            <a:spLocks noGrp="1"/>
          </p:cNvSpPr>
          <p:nvPr>
            <p:ph type="title"/>
          </p:nvPr>
        </p:nvSpPr>
        <p:spPr>
          <a:xfrm>
            <a:off x="416162" y="6846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2800"/>
              <a:t>Declaración de constructores.</a:t>
            </a:r>
            <a:endParaRPr/>
          </a:p>
        </p:txBody>
      </p:sp>
      <p:sp>
        <p:nvSpPr>
          <p:cNvPr id="193" name="Google Shape;193;p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body" idx="4294967295"/>
          </p:nvPr>
        </p:nvSpPr>
        <p:spPr>
          <a:xfrm>
            <a:off x="416162" y="511559"/>
            <a:ext cx="8424862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700">
                <a:solidFill>
                  <a:srgbClr val="1D1F28"/>
                </a:solidFill>
              </a:rPr>
              <a:t>Se </a:t>
            </a:r>
            <a:r>
              <a:rPr lang="es-ES" sz="1700" b="1">
                <a:solidFill>
                  <a:srgbClr val="1D1F28"/>
                </a:solidFill>
              </a:rPr>
              <a:t>ejecuta</a:t>
            </a:r>
            <a:r>
              <a:rPr lang="es-ES" sz="1700">
                <a:solidFill>
                  <a:srgbClr val="1D1F28"/>
                </a:solidFill>
              </a:rPr>
              <a:t> tras alocar el objeto e inicializar las v.i. (por defecto o explícitamente). 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700">
                <a:solidFill>
                  <a:srgbClr val="1D1F28"/>
                </a:solidFill>
              </a:rPr>
              <a:t>Objetivo: </a:t>
            </a:r>
            <a:r>
              <a:rPr lang="es-ES" sz="1700" b="1">
                <a:solidFill>
                  <a:srgbClr val="1D1F28"/>
                </a:solidFill>
              </a:rPr>
              <a:t>inicialización de v.i. 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700">
                <a:solidFill>
                  <a:srgbClr val="1D1F28"/>
                </a:solidFill>
              </a:rPr>
              <a:t>Sintaxis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700">
                <a:solidFill>
                  <a:srgbClr val="1D1F28"/>
                </a:solidFill>
              </a:rPr>
              <a:t>                  public </a:t>
            </a:r>
            <a:r>
              <a:rPr lang="es-ES" sz="1700" b="1">
                <a:solidFill>
                  <a:srgbClr val="1D1F28"/>
                </a:solidFill>
              </a:rPr>
              <a:t>NombreClase</a:t>
            </a:r>
            <a:r>
              <a:rPr lang="es-ES" sz="1700">
                <a:solidFill>
                  <a:srgbClr val="1D1F28"/>
                </a:solidFill>
              </a:rPr>
              <a:t>( lista de parámetros formales ) {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700">
                <a:solidFill>
                  <a:srgbClr val="1D1F28"/>
                </a:solidFill>
              </a:rPr>
              <a:t>                            /* Código */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700">
                <a:solidFill>
                  <a:srgbClr val="1D1F28"/>
                </a:solidFill>
              </a:rPr>
              <a:t>                  }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700" b="1">
                <a:solidFill>
                  <a:srgbClr val="1D1F28"/>
                </a:solidFill>
              </a:rPr>
              <a:t>Si la clase </a:t>
            </a:r>
            <a:r>
              <a:rPr lang="es-ES" sz="1700" b="1" u="sng">
                <a:solidFill>
                  <a:srgbClr val="1D1F28"/>
                </a:solidFill>
              </a:rPr>
              <a:t>no</a:t>
            </a:r>
            <a:r>
              <a:rPr lang="es-ES" sz="1700" b="1">
                <a:solidFill>
                  <a:srgbClr val="1D1F28"/>
                </a:solidFill>
              </a:rPr>
              <a:t> declara </a:t>
            </a:r>
            <a:r>
              <a:rPr lang="es-ES" sz="1700">
                <a:solidFill>
                  <a:srgbClr val="1D1F28"/>
                </a:solidFill>
              </a:rPr>
              <a:t>ningún constructor, Java incluye uno sin parámetros y sin código (</a:t>
            </a:r>
            <a:r>
              <a:rPr lang="es-ES" sz="1700" i="1">
                <a:solidFill>
                  <a:srgbClr val="1D1F28"/>
                </a:solidFill>
              </a:rPr>
              <a:t>constructor nulo</a:t>
            </a:r>
            <a:r>
              <a:rPr lang="es-ES" sz="1700">
                <a:solidFill>
                  <a:srgbClr val="1D1F28"/>
                </a:solidFill>
              </a:rPr>
              <a:t>). 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700">
                <a:solidFill>
                  <a:srgbClr val="1D1F28"/>
                </a:solidFill>
              </a:rPr>
              <a:t>Instanciación de objeto:  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700">
                <a:solidFill>
                  <a:srgbClr val="1D1F28"/>
                </a:solidFill>
              </a:rPr>
              <a:t>     NombreClase objeto= new NombreClase(lista de parámetros actuales);</a:t>
            </a:r>
            <a:endParaRPr/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endParaRPr sz="1700" i="1">
              <a:solidFill>
                <a:srgbClr val="1D1F28"/>
              </a:solidFill>
            </a:endParaRPr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endParaRPr sz="1700" i="1">
              <a:solidFill>
                <a:srgbClr val="1D1F28"/>
              </a:solidFill>
            </a:endParaRPr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endParaRPr sz="1700">
              <a:solidFill>
                <a:srgbClr val="1D1F28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700">
              <a:solidFill>
                <a:srgbClr val="1D1F28"/>
              </a:solidFill>
            </a:endParaRPr>
          </a:p>
        </p:txBody>
      </p:sp>
      <p:sp>
        <p:nvSpPr>
          <p:cNvPr id="195" name="Google Shape;195;p3"/>
          <p:cNvSpPr/>
          <p:nvPr/>
        </p:nvSpPr>
        <p:spPr>
          <a:xfrm>
            <a:off x="416088" y="4249041"/>
            <a:ext cx="8424936" cy="36933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Ejemplo (Hasta ahora)   Libro miLibro = new Libro();  //Invoca al </a:t>
            </a:r>
            <a:r>
              <a:rPr lang="es-ES" sz="1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constructor nulo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 sz="2800"/>
              <a:t>Declaración de constructores. Ejemplo. </a:t>
            </a:r>
            <a:endParaRPr/>
          </a:p>
        </p:txBody>
      </p:sp>
      <p:sp>
        <p:nvSpPr>
          <p:cNvPr id="201" name="Google Shape;201;p4"/>
          <p:cNvSpPr/>
          <p:nvPr/>
        </p:nvSpPr>
        <p:spPr>
          <a:xfrm>
            <a:off x="251520" y="1264455"/>
            <a:ext cx="96308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</p:txBody>
      </p:sp>
      <p:sp>
        <p:nvSpPr>
          <p:cNvPr id="202" name="Google Shape;202;p4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  <p:sp>
        <p:nvSpPr>
          <p:cNvPr id="203" name="Google Shape;203;p4"/>
          <p:cNvSpPr/>
          <p:nvPr/>
        </p:nvSpPr>
        <p:spPr>
          <a:xfrm>
            <a:off x="240887" y="1245234"/>
            <a:ext cx="45720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Libro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String titulo;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String primerAutor;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String editorial;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int añoEdicion;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String ISBN;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double precio;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…</a:t>
            </a:r>
            <a:endParaRPr/>
          </a:p>
        </p:txBody>
      </p:sp>
      <p:sp>
        <p:nvSpPr>
          <p:cNvPr id="204" name="Google Shape;204;p4"/>
          <p:cNvSpPr/>
          <p:nvPr/>
        </p:nvSpPr>
        <p:spPr>
          <a:xfrm>
            <a:off x="3347864" y="1059582"/>
            <a:ext cx="5679504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</a:t>
            </a:r>
            <a:r>
              <a:rPr lang="es-ES"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Libro</a:t>
            </a: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 String unTitulo,  String unaEditorial,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int unAñoEdicion,  String unPrimerAutor,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String unISBN, double unPrecio){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titulo = unTitulo;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editorial = unaEditorial;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añoEdicion= unAñoEdicion;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primerAutor = unPrimerAutor;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ISBN =  unISBN;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precio = unPrecio;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….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 sz="2800"/>
              <a:t>Declaración de constructores. Ejemplo.</a:t>
            </a:r>
            <a:endParaRPr/>
          </a:p>
        </p:txBody>
      </p:sp>
      <p:sp>
        <p:nvSpPr>
          <p:cNvPr id="210" name="Google Shape;210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5755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>
                <a:solidFill>
                  <a:srgbClr val="1D1F28"/>
                </a:solidFill>
              </a:rPr>
              <a:t>Ejemplo instanciación (en main)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2000">
              <a:solidFill>
                <a:srgbClr val="1D1F28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s-ES" sz="1800">
                <a:solidFill>
                  <a:srgbClr val="1D1F28"/>
                </a:solidFill>
              </a:rPr>
              <a:t>  Libro libro1= new  </a:t>
            </a:r>
            <a:r>
              <a:rPr lang="es-ES" sz="1800" b="1">
                <a:solidFill>
                  <a:srgbClr val="FF0000"/>
                </a:solidFill>
              </a:rPr>
              <a:t>Libro</a:t>
            </a:r>
            <a:r>
              <a:rPr lang="es-ES" sz="1800">
                <a:solidFill>
                  <a:srgbClr val="1D1F28"/>
                </a:solidFill>
              </a:rPr>
              <a:t>( "Java: A Beginner's Guide",  "Mcgraw-Hill",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s-ES" sz="1800">
                <a:solidFill>
                  <a:srgbClr val="1D1F28"/>
                </a:solidFill>
              </a:rPr>
              <a:t>                                             2014,  "Herbert Schildt",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s-ES" sz="1800">
                <a:solidFill>
                  <a:srgbClr val="1D1F28"/>
                </a:solidFill>
              </a:rPr>
              <a:t>                                             "978-0071809252", 21.72);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>
              <a:solidFill>
                <a:srgbClr val="1D1F28"/>
              </a:solidFill>
            </a:endParaRPr>
          </a:p>
          <a:p>
            <a:pPr marL="457200" lvl="0" indent="-325755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 b="1">
                <a:solidFill>
                  <a:srgbClr val="FF0000"/>
                </a:solidFill>
              </a:rPr>
              <a:t>¿Funciona ahora? Libro libro = new Libro(); </a:t>
            </a:r>
            <a:endParaRPr/>
          </a:p>
          <a:p>
            <a:pPr marL="457200" lvl="0" indent="-2286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2000">
              <a:solidFill>
                <a:srgbClr val="1D1F28"/>
              </a:solidFill>
            </a:endParaRPr>
          </a:p>
          <a:p>
            <a:pPr marL="457200" lvl="0" indent="-2286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2000">
              <a:solidFill>
                <a:srgbClr val="1D1F28"/>
              </a:solidFill>
            </a:endParaRPr>
          </a:p>
          <a:p>
            <a:pPr marL="457200" lvl="0" indent="-2286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2000">
              <a:solidFill>
                <a:srgbClr val="1D1F28"/>
              </a:solidFill>
            </a:endParaRPr>
          </a:p>
        </p:txBody>
      </p:sp>
      <p:sp>
        <p:nvSpPr>
          <p:cNvPr id="211" name="Google Shape;211;p5"/>
          <p:cNvSpPr txBox="1"/>
          <p:nvPr/>
        </p:nvSpPr>
        <p:spPr>
          <a:xfrm>
            <a:off x="467544" y="4083918"/>
            <a:ext cx="8352928" cy="646331"/>
          </a:xfrm>
          <a:prstGeom prst="rect">
            <a:avLst/>
          </a:prstGeom>
          <a:solidFill>
            <a:srgbClr val="003D5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 el programador generó un constructor,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 </a:t>
            </a:r>
            <a:r>
              <a:rPr lang="es-ES" sz="14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s-E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4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incluye</a:t>
            </a:r>
            <a:r>
              <a:rPr lang="es-E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el constructor nulo.</a:t>
            </a:r>
            <a:endParaRPr/>
          </a:p>
        </p:txBody>
      </p:sp>
      <p:sp>
        <p:nvSpPr>
          <p:cNvPr id="212" name="Google Shape;212;p5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/>
          <p:nvPr/>
        </p:nvSpPr>
        <p:spPr>
          <a:xfrm>
            <a:off x="4746848" y="2281178"/>
            <a:ext cx="457200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public </a:t>
            </a:r>
            <a:r>
              <a:rPr lang="es-ES" sz="1200" b="1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Libro</a:t>
            </a:r>
            <a:r>
              <a:rPr lang="es-ES" sz="12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(  String unTitulo,  String unaEditorial, String unPrimerAutor, String unISBN){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titulo = unTitulo;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editorial = unaEditorial;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añoEdicion= 2015;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primerAutor = unPrimerAutor;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ISBN =  unISBN;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precio = 100;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1200" b="0" i="0" u="none" strike="noStrike" cap="none">
              <a:solidFill>
                <a:srgbClr val="BB980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BB9804"/>
                </a:solidFill>
                <a:latin typeface="Arial"/>
                <a:ea typeface="Arial"/>
                <a:cs typeface="Arial"/>
                <a:sym typeface="Arial"/>
              </a:rPr>
              <a:t>    public </a:t>
            </a:r>
            <a:r>
              <a:rPr lang="es-ES" sz="1200" b="1" i="0" u="none" strike="noStrike" cap="none">
                <a:solidFill>
                  <a:srgbClr val="BB9804"/>
                </a:solidFill>
                <a:latin typeface="Arial"/>
                <a:ea typeface="Arial"/>
                <a:cs typeface="Arial"/>
                <a:sym typeface="Arial"/>
              </a:rPr>
              <a:t>Libro</a:t>
            </a:r>
            <a:r>
              <a:rPr lang="es-ES" sz="1200" b="0" i="0" u="none" strike="noStrike" cap="none">
                <a:solidFill>
                  <a:srgbClr val="BB9804"/>
                </a:solidFill>
                <a:latin typeface="Arial"/>
                <a:ea typeface="Arial"/>
                <a:cs typeface="Arial"/>
                <a:sym typeface="Arial"/>
              </a:rPr>
              <a:t>(){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BB9804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BB9804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19" name="Google Shape;219;p6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579296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1428"/>
              <a:buNone/>
            </a:pPr>
            <a:r>
              <a:rPr lang="es-ES" sz="2800"/>
              <a:t>Declaración de constructores. Sobrecarga. Ejemplo.</a:t>
            </a:r>
            <a:endParaRPr/>
          </a:p>
        </p:txBody>
      </p:sp>
      <p:sp>
        <p:nvSpPr>
          <p:cNvPr id="220" name="Google Shape;220;p6"/>
          <p:cNvSpPr txBox="1">
            <a:spLocks noGrp="1"/>
          </p:cNvSpPr>
          <p:nvPr>
            <p:ph type="body" idx="1"/>
          </p:nvPr>
        </p:nvSpPr>
        <p:spPr>
          <a:xfrm>
            <a:off x="169168" y="900847"/>
            <a:ext cx="886732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5755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600">
                <a:solidFill>
                  <a:srgbClr val="1D1F28"/>
                </a:solidFill>
              </a:rPr>
              <a:t>Puede haber varios constructores para la clase (sobrecarga). </a:t>
            </a:r>
            <a:endParaRPr/>
          </a:p>
          <a:p>
            <a:pPr marL="457200" lvl="0" indent="-325755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600">
                <a:solidFill>
                  <a:srgbClr val="1D1F28"/>
                </a:solidFill>
              </a:rPr>
              <a:t>Java identifica cuál está siendo invocado por el número y tipo de sus parámetros.</a:t>
            </a:r>
            <a:endParaRPr/>
          </a:p>
          <a:p>
            <a:pPr marL="457200" lvl="0" indent="-325755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600" i="1">
                <a:solidFill>
                  <a:srgbClr val="1D1F28"/>
                </a:solidFill>
              </a:rPr>
              <a:t>Por defecto quiero que el libro  tenga año de edición 2015 y precio 100 =&gt; Otro constructor </a:t>
            </a:r>
            <a:endParaRPr/>
          </a:p>
          <a:p>
            <a:pPr marL="457200" lvl="0" indent="-2286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600">
              <a:solidFill>
                <a:srgbClr val="1D1F28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600">
              <a:solidFill>
                <a:srgbClr val="1D1F28"/>
              </a:solidFill>
            </a:endParaRPr>
          </a:p>
        </p:txBody>
      </p:sp>
      <p:sp>
        <p:nvSpPr>
          <p:cNvPr id="221" name="Google Shape;221;p6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sp>
        <p:nvSpPr>
          <p:cNvPr id="222" name="Google Shape;222;p6"/>
          <p:cNvSpPr/>
          <p:nvPr/>
        </p:nvSpPr>
        <p:spPr>
          <a:xfrm>
            <a:off x="6165711" y="4373781"/>
            <a:ext cx="2319866" cy="3077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constructores distintos</a:t>
            </a:r>
            <a:endParaRPr/>
          </a:p>
        </p:txBody>
      </p:sp>
      <p:sp>
        <p:nvSpPr>
          <p:cNvPr id="223" name="Google Shape;223;p6"/>
          <p:cNvSpPr/>
          <p:nvPr/>
        </p:nvSpPr>
        <p:spPr>
          <a:xfrm>
            <a:off x="83845" y="2053665"/>
            <a:ext cx="7560840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Libro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String titulo;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String primerAutor;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String editorial;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int añoEdicion;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String ISBN;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private double precio;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public </a:t>
            </a:r>
            <a:r>
              <a:rPr lang="es-ES" sz="11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Libro</a:t>
            </a:r>
            <a:r>
              <a:rPr lang="es-ES" sz="1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  String unTitulo,  String unaEditorial,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int unAñoEdicion,  String unPrimerAutor, String unISBN, double unPrecio){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titulo = unTitulo;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editorial = unaEditorial;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añoEdicion= unAñoEdicion;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primerAutor = unPrimerAutor;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ISBN =  unISBN;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precio = unPrecio;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507288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 sz="2800"/>
              <a:t>Declaración de constructores. Sobrecarga. Ejemplo. </a:t>
            </a:r>
            <a:endParaRPr/>
          </a:p>
        </p:txBody>
      </p:sp>
      <p:cxnSp>
        <p:nvCxnSpPr>
          <p:cNvPr id="229" name="Google Shape;229;p7"/>
          <p:cNvCxnSpPr/>
          <p:nvPr/>
        </p:nvCxnSpPr>
        <p:spPr>
          <a:xfrm>
            <a:off x="2120824" y="3939902"/>
            <a:ext cx="293839" cy="311605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30" name="Google Shape;230;p7"/>
          <p:cNvSpPr/>
          <p:nvPr/>
        </p:nvSpPr>
        <p:spPr>
          <a:xfrm>
            <a:off x="2381000" y="4251507"/>
            <a:ext cx="1196161" cy="3077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¿Funciona?</a:t>
            </a:r>
            <a:endParaRPr/>
          </a:p>
        </p:txBody>
      </p:sp>
      <p:sp>
        <p:nvSpPr>
          <p:cNvPr id="231" name="Google Shape;231;p7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  <p:sp>
        <p:nvSpPr>
          <p:cNvPr id="232" name="Google Shape;232;p7"/>
          <p:cNvSpPr txBox="1"/>
          <p:nvPr/>
        </p:nvSpPr>
        <p:spPr>
          <a:xfrm>
            <a:off x="4819426" y="4511495"/>
            <a:ext cx="3929038" cy="30777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Probar ejemplo en carpeta </a:t>
            </a:r>
            <a:r>
              <a:rPr lang="es-ES" b="1">
                <a:solidFill>
                  <a:schemeClr val="dk1"/>
                </a:solidFill>
              </a:rPr>
              <a:t>Constructores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"/>
          <p:cNvSpPr/>
          <p:nvPr/>
        </p:nvSpPr>
        <p:spPr>
          <a:xfrm>
            <a:off x="251520" y="1203598"/>
            <a:ext cx="8496944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DemoConstructoresLibro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static void main(String[] args)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Libro </a:t>
            </a:r>
            <a:r>
              <a:rPr lang="es-ES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libro1</a:t>
            </a:r>
            <a:r>
              <a:rPr lang="es-E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 new  Libro( "Java: A Beginner's Guide",  "Mcgraw-Hill", 2014,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    "Herbert Schildt", "978-0071809252", 21.72);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Libro </a:t>
            </a:r>
            <a:r>
              <a:rPr lang="es-ES" sz="1400" b="1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libro2</a:t>
            </a:r>
            <a:r>
              <a:rPr lang="es-ES" sz="14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= new Libro("Learning Java by Building Android Games",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                   "CreateSpace Independent Publishing",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                   "John Horton", "978-1512108347");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System.out.println(libro1.toString());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System.out.println(libro2.toString());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System.out.println("Precio del libro2: " +libro2.getPrecio());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System.out.println("Año edición del libro2: " +libro2.getAñoEdicion());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BB9804"/>
                </a:solidFill>
                <a:latin typeface="Arial"/>
                <a:ea typeface="Arial"/>
                <a:cs typeface="Arial"/>
                <a:sym typeface="Arial"/>
              </a:rPr>
              <a:t>        Libro </a:t>
            </a:r>
            <a:r>
              <a:rPr lang="es-ES" sz="1400" b="1" i="0" u="none" strike="noStrike" cap="none">
                <a:solidFill>
                  <a:srgbClr val="BB9804"/>
                </a:solidFill>
                <a:latin typeface="Arial"/>
                <a:ea typeface="Arial"/>
                <a:cs typeface="Arial"/>
                <a:sym typeface="Arial"/>
              </a:rPr>
              <a:t>libro3</a:t>
            </a:r>
            <a:r>
              <a:rPr lang="es-ES" sz="1400" b="0" i="0" u="none" strike="noStrike" cap="none">
                <a:solidFill>
                  <a:srgbClr val="BB9804"/>
                </a:solidFill>
                <a:latin typeface="Arial"/>
                <a:ea typeface="Arial"/>
                <a:cs typeface="Arial"/>
                <a:sym typeface="Arial"/>
              </a:rPr>
              <a:t>= new Libro();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</a:pPr>
            <a:r>
              <a:rPr lang="es-ES"/>
              <a:t>Interacción entre objetos</a:t>
            </a:r>
            <a:endParaRPr/>
          </a:p>
        </p:txBody>
      </p:sp>
      <p:sp>
        <p:nvSpPr>
          <p:cNvPr id="239" name="Google Shape;239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  <p:grpSp>
        <p:nvGrpSpPr>
          <p:cNvPr id="240" name="Google Shape;240;p8"/>
          <p:cNvGrpSpPr/>
          <p:nvPr/>
        </p:nvGrpSpPr>
        <p:grpSpPr>
          <a:xfrm>
            <a:off x="6433157" y="1263068"/>
            <a:ext cx="1041945" cy="2747812"/>
            <a:chOff x="2217389" y="2145281"/>
            <a:chExt cx="771754" cy="2035265"/>
          </a:xfrm>
        </p:grpSpPr>
        <p:sp>
          <p:nvSpPr>
            <p:cNvPr id="241" name="Google Shape;241;p8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 sz="2800"/>
              <a:t>Interacción entre objetos. Ejemplo</a:t>
            </a:r>
            <a:endParaRPr/>
          </a:p>
        </p:txBody>
      </p:sp>
      <p:sp>
        <p:nvSpPr>
          <p:cNvPr id="262" name="Google Shape;262;p9"/>
          <p:cNvSpPr txBox="1">
            <a:spLocks noGrp="1"/>
          </p:cNvSpPr>
          <p:nvPr>
            <p:ph type="body" idx="1"/>
          </p:nvPr>
        </p:nvSpPr>
        <p:spPr>
          <a:xfrm>
            <a:off x="385676" y="954803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5755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>
                <a:solidFill>
                  <a:srgbClr val="1D1F28"/>
                </a:solidFill>
              </a:rPr>
              <a:t>Los objetos </a:t>
            </a:r>
            <a:r>
              <a:rPr lang="es-ES" sz="1800" b="1">
                <a:solidFill>
                  <a:srgbClr val="1D1F28"/>
                </a:solidFill>
              </a:rPr>
              <a:t>cooperan</a:t>
            </a:r>
            <a:r>
              <a:rPr lang="es-ES" sz="1800">
                <a:solidFill>
                  <a:srgbClr val="1D1F28"/>
                </a:solidFill>
              </a:rPr>
              <a:t> (</a:t>
            </a:r>
            <a:r>
              <a:rPr lang="es-ES" sz="1800">
                <a:solidFill>
                  <a:srgbClr val="FF0000"/>
                </a:solidFill>
              </a:rPr>
              <a:t>enviándose mensajes</a:t>
            </a:r>
            <a:r>
              <a:rPr lang="es-ES" sz="1800">
                <a:solidFill>
                  <a:srgbClr val="1D1F28"/>
                </a:solidFill>
              </a:rPr>
              <a:t>) para llevar a cabo una tarea común …</a:t>
            </a:r>
            <a:endParaRPr/>
          </a:p>
          <a:p>
            <a:pPr marL="457200" lvl="0" indent="-325755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>
                <a:solidFill>
                  <a:srgbClr val="1D1F28"/>
                </a:solidFill>
              </a:rPr>
              <a:t>Ej: Hasta ahora nuestros libros consideran al primer autor como un String. 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s-ES" sz="1800">
                <a:solidFill>
                  <a:srgbClr val="1D1F28"/>
                </a:solidFill>
              </a:rPr>
              <a:t>      </a:t>
            </a:r>
            <a:r>
              <a:rPr lang="es-ES" sz="1800" b="1">
                <a:solidFill>
                  <a:srgbClr val="FF0000"/>
                </a:solidFill>
              </a:rPr>
              <a:t> ¿Y si el autor fuese un objeto instancia de la clase Autor?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s-ES" sz="1800">
                <a:solidFill>
                  <a:srgbClr val="1D1F28"/>
                </a:solidFill>
              </a:rPr>
              <a:t>       ¿Qué modificaciones debo hacer en el código?</a:t>
            </a:r>
            <a:endParaRPr/>
          </a:p>
        </p:txBody>
      </p:sp>
      <p:sp>
        <p:nvSpPr>
          <p:cNvPr id="263" name="Google Shape;263;p9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  <p:sp>
        <p:nvSpPr>
          <p:cNvPr id="264" name="Google Shape;264;p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9"/>
          <p:cNvGrpSpPr/>
          <p:nvPr/>
        </p:nvGrpSpPr>
        <p:grpSpPr>
          <a:xfrm>
            <a:off x="174394" y="3353156"/>
            <a:ext cx="4325598" cy="1371600"/>
            <a:chOff x="0" y="0"/>
            <a:chExt cx="3968115" cy="1371600"/>
          </a:xfrm>
        </p:grpSpPr>
        <p:sp>
          <p:nvSpPr>
            <p:cNvPr id="266" name="Google Shape;266;p9"/>
            <p:cNvSpPr/>
            <p:nvPr/>
          </p:nvSpPr>
          <p:spPr>
            <a:xfrm>
              <a:off x="0" y="0"/>
              <a:ext cx="3968115" cy="13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" name="Google Shape;267;p9"/>
            <p:cNvGrpSpPr/>
            <p:nvPr/>
          </p:nvGrpSpPr>
          <p:grpSpPr>
            <a:xfrm>
              <a:off x="180000" y="102997"/>
              <a:ext cx="1562536" cy="1182339"/>
              <a:chOff x="0" y="635"/>
              <a:chExt cx="2449662" cy="2452244"/>
            </a:xfrm>
          </p:grpSpPr>
          <p:sp>
            <p:nvSpPr>
              <p:cNvPr id="268" name="Google Shape;268;p9"/>
              <p:cNvSpPr/>
              <p:nvPr/>
            </p:nvSpPr>
            <p:spPr>
              <a:xfrm>
                <a:off x="0" y="635"/>
                <a:ext cx="2448271" cy="448420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rgbClr val="A4CD2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Libro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391" y="377846"/>
                <a:ext cx="2448271" cy="904033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rgbClr val="A4CD2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titulo, </a:t>
                </a:r>
                <a:r>
                  <a:rPr lang="es-ES" sz="900" b="1" i="1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primerAutor</a:t>
                </a:r>
                <a:r>
                  <a:rPr lang="es-ES" sz="900" b="0" i="1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, </a:t>
                </a:r>
                <a:r>
                  <a:rPr lang="es-ES" sz="9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editorial, añoEdicion,  ISBN, precio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1391" y="1281878"/>
                <a:ext cx="2446630" cy="1171001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rgbClr val="A4CD2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getTitulo()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void setTitulo(String unTitulo)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toString()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71" name="Google Shape;271;p9"/>
            <p:cNvCxnSpPr/>
            <p:nvPr/>
          </p:nvCxnSpPr>
          <p:spPr>
            <a:xfrm rot="10800000" flipH="1">
              <a:off x="1742536" y="562638"/>
              <a:ext cx="508958" cy="1"/>
            </a:xfrm>
            <a:prstGeom prst="straightConnector1">
              <a:avLst/>
            </a:prstGeom>
            <a:noFill/>
            <a:ln w="9525" cap="flat" cmpd="sng">
              <a:solidFill>
                <a:srgbClr val="00B3DC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272" name="Google Shape;272;p9"/>
            <p:cNvSpPr txBox="1"/>
            <p:nvPr/>
          </p:nvSpPr>
          <p:spPr>
            <a:xfrm>
              <a:off x="1799333" y="218311"/>
              <a:ext cx="361950" cy="262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3" name="Google Shape;273;p9"/>
            <p:cNvGrpSpPr/>
            <p:nvPr/>
          </p:nvGrpSpPr>
          <p:grpSpPr>
            <a:xfrm>
              <a:off x="2257647" y="95657"/>
              <a:ext cx="1641493" cy="1206931"/>
              <a:chOff x="2698750" y="-3"/>
              <a:chExt cx="2449662" cy="3096346"/>
            </a:xfrm>
          </p:grpSpPr>
          <p:sp>
            <p:nvSpPr>
              <p:cNvPr id="274" name="Google Shape;274;p9"/>
              <p:cNvSpPr/>
              <p:nvPr/>
            </p:nvSpPr>
            <p:spPr>
              <a:xfrm>
                <a:off x="2698750" y="-3"/>
                <a:ext cx="2448271" cy="573493"/>
              </a:xfrm>
              <a:prstGeom prst="rect">
                <a:avLst/>
              </a:prstGeom>
              <a:solidFill>
                <a:srgbClr val="7C9A1D"/>
              </a:solidFill>
              <a:ln w="9525" cap="flat" cmpd="sng">
                <a:solidFill>
                  <a:srgbClr val="A4CD2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Autor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2700142" y="485413"/>
                <a:ext cx="2448270" cy="795832"/>
              </a:xfrm>
              <a:prstGeom prst="rect">
                <a:avLst/>
              </a:prstGeom>
              <a:solidFill>
                <a:srgbClr val="7C9A1D"/>
              </a:solidFill>
              <a:ln w="9525" cap="flat" cmpd="sng">
                <a:solidFill>
                  <a:srgbClr val="A4CD2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nombre, biografia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2700142" y="1281242"/>
                <a:ext cx="2446629" cy="1815101"/>
              </a:xfrm>
              <a:prstGeom prst="rect">
                <a:avLst/>
              </a:prstGeom>
              <a:solidFill>
                <a:srgbClr val="7C9A1D"/>
              </a:solidFill>
              <a:ln w="9525" cap="flat" cmpd="sng">
                <a:solidFill>
                  <a:srgbClr val="A4CD2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getNombre()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void setNombre(String unNombre)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7" name="Google Shape;277;p9"/>
            <p:cNvSpPr/>
            <p:nvPr/>
          </p:nvSpPr>
          <p:spPr>
            <a:xfrm>
              <a:off x="1690908" y="561380"/>
              <a:ext cx="654346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primerAutor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9"/>
          <p:cNvSpPr/>
          <p:nvPr/>
        </p:nvSpPr>
        <p:spPr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9"/>
          <p:cNvSpPr/>
          <p:nvPr/>
        </p:nvSpPr>
        <p:spPr>
          <a:xfrm>
            <a:off x="1059566" y="2972440"/>
            <a:ext cx="2223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</p:txBody>
      </p:sp>
      <p:sp>
        <p:nvSpPr>
          <p:cNvPr id="280" name="Google Shape;280;p9"/>
          <p:cNvSpPr/>
          <p:nvPr/>
        </p:nvSpPr>
        <p:spPr>
          <a:xfrm>
            <a:off x="5076056" y="3592829"/>
            <a:ext cx="2016224" cy="149920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titulo = “ABC” </a:t>
            </a:r>
            <a:r>
              <a:rPr lang="es-ES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primerAutor</a:t>
            </a:r>
            <a:r>
              <a:rPr lang="es-E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editorial = “zzz”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9"/>
          <p:cNvSpPr txBox="1"/>
          <p:nvPr/>
        </p:nvSpPr>
        <p:spPr>
          <a:xfrm>
            <a:off x="4499992" y="2972440"/>
            <a:ext cx="27622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Gráfico de un objeto libro</a:t>
            </a:r>
            <a:endParaRPr/>
          </a:p>
        </p:txBody>
      </p:sp>
      <p:cxnSp>
        <p:nvCxnSpPr>
          <p:cNvPr id="282" name="Google Shape;282;p9"/>
          <p:cNvCxnSpPr/>
          <p:nvPr/>
        </p:nvCxnSpPr>
        <p:spPr>
          <a:xfrm rot="10800000" flipH="1">
            <a:off x="6588224" y="3782041"/>
            <a:ext cx="1008112" cy="376524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3" name="Google Shape;283;p9"/>
          <p:cNvSpPr/>
          <p:nvPr/>
        </p:nvSpPr>
        <p:spPr>
          <a:xfrm>
            <a:off x="4631432" y="3557062"/>
            <a:ext cx="7713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miLibro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/>
          <p:nvPr/>
        </p:nvSpPr>
        <p:spPr>
          <a:xfrm>
            <a:off x="7596336" y="3157106"/>
            <a:ext cx="1512168" cy="1481386"/>
          </a:xfrm>
          <a:prstGeom prst="ellipse">
            <a:avLst/>
          </a:prstGeom>
          <a:gradFill>
            <a:gsLst>
              <a:gs pos="0">
                <a:srgbClr val="8335FF"/>
              </a:gs>
              <a:gs pos="100000">
                <a:srgbClr val="A473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9"/>
          <p:cNvSpPr/>
          <p:nvPr/>
        </p:nvSpPr>
        <p:spPr>
          <a:xfrm>
            <a:off x="7926730" y="3543452"/>
            <a:ext cx="9396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biografía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1941</Words>
  <Application>Microsoft Office PowerPoint</Application>
  <PresentationFormat>Presentación en pantalla (16:9)</PresentationFormat>
  <Paragraphs>317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Raleway</vt:lpstr>
      <vt:lpstr>Calibri</vt:lpstr>
      <vt:lpstr>Barlow Light</vt:lpstr>
      <vt:lpstr>Raleway SemiBold</vt:lpstr>
      <vt:lpstr>Gaoler template</vt:lpstr>
      <vt:lpstr>CLASE 4  * CONSTRUCTORES  * RELACIONES ENTRE OBJETOS  * CLÁUSULA THIS</vt:lpstr>
      <vt:lpstr>Instanciar e iniciar objeto</vt:lpstr>
      <vt:lpstr>Declaración de constructores.</vt:lpstr>
      <vt:lpstr>Declaración de constructores. Ejemplo. </vt:lpstr>
      <vt:lpstr>Declaración de constructores. Ejemplo.</vt:lpstr>
      <vt:lpstr>Declaración de constructores. Sobrecarga. Ejemplo.</vt:lpstr>
      <vt:lpstr>Declaración de constructores. Sobrecarga. Ejemplo. </vt:lpstr>
      <vt:lpstr>Presentación de PowerPoint</vt:lpstr>
      <vt:lpstr>Interacción entre objetos. Ejemplo</vt:lpstr>
      <vt:lpstr>Interacción entre objetos</vt:lpstr>
      <vt:lpstr>Presentación de PowerPoint</vt:lpstr>
      <vt:lpstr>La referencia this</vt:lpstr>
      <vt:lpstr>La referencia this</vt:lpstr>
      <vt:lpstr>La referencia this</vt:lpstr>
      <vt:lpstr>La referencia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  <cp:lastModifiedBy>dylan clatt</cp:lastModifiedBy>
  <cp:revision>1</cp:revision>
  <dcterms:modified xsi:type="dcterms:W3CDTF">2024-10-07T14:24:16Z</dcterms:modified>
</cp:coreProperties>
</file>