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9" r:id="rId3"/>
    <p:sldId id="258" r:id="rId4"/>
    <p:sldId id="276" r:id="rId5"/>
    <p:sldId id="271" r:id="rId6"/>
    <p:sldId id="273" r:id="rId7"/>
    <p:sldId id="274" r:id="rId8"/>
    <p:sldId id="279" r:id="rId9"/>
    <p:sldId id="270" r:id="rId10"/>
    <p:sldId id="260" r:id="rId11"/>
    <p:sldId id="265" r:id="rId12"/>
    <p:sldId id="266" r:id="rId13"/>
    <p:sldId id="264" r:id="rId14"/>
    <p:sldId id="272" r:id="rId15"/>
    <p:sldId id="269" r:id="rId16"/>
    <p:sldId id="268" r:id="rId17"/>
    <p:sldId id="267" r:id="rId18"/>
    <p:sldId id="278" r:id="rId19"/>
    <p:sldId id="281" r:id="rId20"/>
    <p:sldId id="283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26/03/2018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26/03/2018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26/03/2018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26/03/2018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26/03/2018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26/03/2018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26/03/2018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26/03/2018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26/03/2018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26/03/2018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26/03/2018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26/03/2018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26/03/2018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.png"/><Relationship Id="rId7" Type="http://schemas.openxmlformats.org/officeDocument/2006/relationships/image" Target="../media/image3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jpg"/><Relationship Id="rId4" Type="http://schemas.openxmlformats.org/officeDocument/2006/relationships/image" Target="../media/image26.png"/><Relationship Id="rId9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7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8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jpeg"/><Relationship Id="rId4" Type="http://schemas.openxmlformats.org/officeDocument/2006/relationships/image" Target="../media/image4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JPG"/><Relationship Id="rId4" Type="http://schemas.openxmlformats.org/officeDocument/2006/relationships/image" Target="../media/image44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3.png"/><Relationship Id="rId7" Type="http://schemas.openxmlformats.org/officeDocument/2006/relationships/image" Target="../media/image4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microsoft.com/office/2007/relationships/hdphoto" Target="../media/hdphoto1.wdp"/><Relationship Id="rId5" Type="http://schemas.openxmlformats.org/officeDocument/2006/relationships/image" Target="../media/image47.png"/><Relationship Id="rId10" Type="http://schemas.openxmlformats.org/officeDocument/2006/relationships/image" Target="../media/image51.png"/><Relationship Id="rId4" Type="http://schemas.openxmlformats.org/officeDocument/2006/relationships/image" Target="../media/image46.png"/><Relationship Id="rId9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10" Type="http://schemas.openxmlformats.org/officeDocument/2006/relationships/image" Target="../media/image24.PNG"/><Relationship Id="rId4" Type="http://schemas.openxmlformats.org/officeDocument/2006/relationships/image" Target="../media/image13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jpe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669181" y="1157890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 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048878" y="2349004"/>
            <a:ext cx="58882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Mise en place de la BDD : </a:t>
            </a:r>
          </a:p>
          <a:p>
            <a:r>
              <a:rPr lang="fr-FR" dirty="0"/>
              <a:t>Collection des dernières mesures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2361082" y="884345"/>
            <a:ext cx="72537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Partie Personnelle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7D75292-83FE-493B-B968-98B2458193D7}"/>
              </a:ext>
            </a:extLst>
          </p:cNvPr>
          <p:cNvSpPr txBox="1"/>
          <p:nvPr/>
        </p:nvSpPr>
        <p:spPr>
          <a:xfrm>
            <a:off x="1048878" y="3646237"/>
            <a:ext cx="60367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Mise en place page </a:t>
            </a:r>
            <a:r>
              <a:rPr lang="fr-FR" sz="2400" dirty="0" err="1"/>
              <a:t>php</a:t>
            </a:r>
            <a:r>
              <a:rPr lang="fr-FR" sz="2400" dirty="0"/>
              <a:t> : </a:t>
            </a:r>
          </a:p>
          <a:p>
            <a:r>
              <a:rPr lang="fr-FR" dirty="0"/>
              <a:t>Visualisation de l'état en temps réel de la serre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C33ED4-BDF7-41A6-B497-0BDE14EDC326}"/>
              </a:ext>
            </a:extLst>
          </p:cNvPr>
          <p:cNvSpPr txBox="1"/>
          <p:nvPr/>
        </p:nvSpPr>
        <p:spPr>
          <a:xfrm>
            <a:off x="1048878" y="4943471"/>
            <a:ext cx="76337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Mise en place de la boucle 4-20 mA (avec Willy) :</a:t>
            </a:r>
          </a:p>
          <a:p>
            <a:r>
              <a:rPr lang="fr-FR" dirty="0"/>
              <a:t>Acquérir la mesure température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BF45598-5F3E-4BBA-A0BA-D008DACED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6254" y="2315699"/>
            <a:ext cx="870001" cy="86262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EE86F43-EB9C-47AF-9159-70A323BBA8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249" y="2328891"/>
            <a:ext cx="1296501" cy="86382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C693AD3-5E2B-421D-A28A-9610AB13AA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006" y="3412184"/>
            <a:ext cx="1901046" cy="102656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A0853A2B-0CFE-4727-A193-4EDFEC193A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677" y="5019518"/>
            <a:ext cx="850382" cy="85038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AD3A9C9-0523-4A43-BA53-02BDE087AB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057" y="5024097"/>
            <a:ext cx="850382" cy="85038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ECCE392-4449-4FA5-9C84-46180EE9B8C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050" y="5019518"/>
            <a:ext cx="862629" cy="86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63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1D217C15-8D2A-489C-A71A-2811ED279B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36" t="13153" r="1559" b="6623"/>
          <a:stretch/>
        </p:blipFill>
        <p:spPr>
          <a:xfrm>
            <a:off x="2633740" y="1901351"/>
            <a:ext cx="6038698" cy="441143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E77BD0C0-B104-436D-A198-D80CD647A659}"/>
              </a:ext>
            </a:extLst>
          </p:cNvPr>
          <p:cNvSpPr txBox="1"/>
          <p:nvPr/>
        </p:nvSpPr>
        <p:spPr>
          <a:xfrm>
            <a:off x="2531126" y="454801"/>
            <a:ext cx="62439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Diagramme de cas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201687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6F856B2B-03F4-4FE3-A57C-C9CAAF971B24}"/>
              </a:ext>
            </a:extLst>
          </p:cNvPr>
          <p:cNvSpPr txBox="1"/>
          <p:nvPr/>
        </p:nvSpPr>
        <p:spPr>
          <a:xfrm>
            <a:off x="2884449" y="553547"/>
            <a:ext cx="61994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Diagramme de séquence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1EC5B26-C947-4FA9-8428-C71617CA406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" t="339" r="1650" b="2288"/>
          <a:stretch/>
        </p:blipFill>
        <p:spPr>
          <a:xfrm>
            <a:off x="3646905" y="1322988"/>
            <a:ext cx="4674551" cy="54986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1270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7690AF24-99ED-4720-AF35-3F0CFCCCAEA9}"/>
              </a:ext>
            </a:extLst>
          </p:cNvPr>
          <p:cNvSpPr txBox="1"/>
          <p:nvPr/>
        </p:nvSpPr>
        <p:spPr>
          <a:xfrm>
            <a:off x="2361082" y="884345"/>
            <a:ext cx="72537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Solutions trouvées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A3935A0-0617-4806-A9D1-2858ADE4D64D}"/>
              </a:ext>
            </a:extLst>
          </p:cNvPr>
          <p:cNvSpPr txBox="1"/>
          <p:nvPr/>
        </p:nvSpPr>
        <p:spPr>
          <a:xfrm>
            <a:off x="910332" y="2072930"/>
            <a:ext cx="58882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Mise en place de la BDD : </a:t>
            </a:r>
          </a:p>
          <a:p>
            <a:r>
              <a:rPr lang="fr-FR" dirty="0"/>
              <a:t>Une base de données avec 6 tables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866E7C22-7D9A-49C5-8690-3861442D93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1464" y="1948965"/>
            <a:ext cx="856090" cy="862629"/>
          </a:xfrm>
          <a:prstGeom prst="rect">
            <a:avLst/>
          </a:prstGeom>
        </p:spPr>
      </p:pic>
      <p:pic>
        <p:nvPicPr>
          <p:cNvPr id="1026" name="Picture 2" descr="Résultat de recherche d'images pour &quot;OVh&quot;">
            <a:extLst>
              <a:ext uri="{FF2B5EF4-FFF2-40B4-BE49-F238E27FC236}">
                <a16:creationId xmlns:a16="http://schemas.microsoft.com/office/drawing/2014/main" id="{99F78663-DC45-4B14-99F9-C8A24CF2C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9800" y="1948964"/>
            <a:ext cx="760616" cy="862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D3409A4B-B705-4748-8FF4-50C8229F0F49}"/>
              </a:ext>
            </a:extLst>
          </p:cNvPr>
          <p:cNvSpPr txBox="1"/>
          <p:nvPr/>
        </p:nvSpPr>
        <p:spPr>
          <a:xfrm>
            <a:off x="910332" y="3197847"/>
            <a:ext cx="60367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Mise en place page </a:t>
            </a:r>
            <a:r>
              <a:rPr lang="fr-FR" sz="2400" dirty="0" err="1"/>
              <a:t>php</a:t>
            </a:r>
            <a:r>
              <a:rPr lang="fr-FR" sz="2400" dirty="0"/>
              <a:t> : </a:t>
            </a:r>
          </a:p>
          <a:p>
            <a:r>
              <a:rPr lang="fr-FR" dirty="0"/>
              <a:t>Page web avec une serre fictive sur laquelle se trouvent les différents capteurs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BB3D6835-695F-42B6-B192-169652563E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370" y="3197847"/>
            <a:ext cx="1901046" cy="102656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8B034642-5DB7-46D5-AF21-1DA4B7771F8F}"/>
              </a:ext>
            </a:extLst>
          </p:cNvPr>
          <p:cNvSpPr txBox="1"/>
          <p:nvPr/>
        </p:nvSpPr>
        <p:spPr>
          <a:xfrm>
            <a:off x="910332" y="4610665"/>
            <a:ext cx="76337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Mise en place de la boucle 4-20 mA (avec Willy) :</a:t>
            </a:r>
          </a:p>
          <a:p>
            <a:r>
              <a:rPr lang="fr-FR" dirty="0"/>
              <a:t>Choix de l’adaptateur</a:t>
            </a:r>
          </a:p>
        </p:txBody>
      </p:sp>
      <p:pic>
        <p:nvPicPr>
          <p:cNvPr id="22" name="Image 21" descr="Une image contenant équipement électronique, circuit&#10;&#10;Description générée avec un niveau de confiance très élevé">
            <a:extLst>
              <a:ext uri="{FF2B5EF4-FFF2-40B4-BE49-F238E27FC236}">
                <a16:creationId xmlns:a16="http://schemas.microsoft.com/office/drawing/2014/main" id="{814469DF-FB45-4AF3-A0F9-C017CF6721DA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262" y="4502576"/>
            <a:ext cx="1629261" cy="126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86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7252AD94-6FD6-48DB-8797-5FCABFDECB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750" y="1102369"/>
            <a:ext cx="9390425" cy="517907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27396238-7A76-4B8F-981D-280A71EC12F4}"/>
              </a:ext>
            </a:extLst>
          </p:cNvPr>
          <p:cNvSpPr txBox="1"/>
          <p:nvPr/>
        </p:nvSpPr>
        <p:spPr>
          <a:xfrm>
            <a:off x="3759673" y="454801"/>
            <a:ext cx="46755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Base de données</a:t>
            </a:r>
          </a:p>
        </p:txBody>
      </p:sp>
    </p:spTree>
    <p:extLst>
      <p:ext uri="{BB962C8B-B14F-4D97-AF65-F5344CB8AC3E}">
        <p14:creationId xmlns:p14="http://schemas.microsoft.com/office/powerpoint/2010/main" val="318805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Image 1">
            <a:extLst>
              <a:ext uri="{FF2B5EF4-FFF2-40B4-BE49-F238E27FC236}">
                <a16:creationId xmlns:a16="http://schemas.microsoft.com/office/drawing/2014/main" id="{52F1F1EF-3F38-4EAD-83CB-9EC6D7A09F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2266" y="1175061"/>
            <a:ext cx="9152080" cy="442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74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oneTexte 14">
            <a:extLst>
              <a:ext uri="{FF2B5EF4-FFF2-40B4-BE49-F238E27FC236}">
                <a16:creationId xmlns:a16="http://schemas.microsoft.com/office/drawing/2014/main" id="{44A02A25-DA3F-4047-8E93-5C43D907D3D4}"/>
              </a:ext>
            </a:extLst>
          </p:cNvPr>
          <p:cNvSpPr txBox="1"/>
          <p:nvPr/>
        </p:nvSpPr>
        <p:spPr>
          <a:xfrm>
            <a:off x="3650164" y="465201"/>
            <a:ext cx="46755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>
                <a:solidFill>
                  <a:prstClr val="black"/>
                </a:solidFill>
                <a:latin typeface="Berlin Sans FB" panose="020E0602020502020306" pitchFamily="34" charset="0"/>
              </a:rPr>
              <a:t>Etat de la serre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rlin Sans FB" panose="020E0602020502020306" pitchFamily="34" charset="0"/>
              <a:ea typeface="+mn-ea"/>
              <a:cs typeface="+mn-cs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BBA09121-093E-405D-B81D-87081023B7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827" y="1055485"/>
            <a:ext cx="8028382" cy="451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60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Image 1">
            <a:extLst>
              <a:ext uri="{FF2B5EF4-FFF2-40B4-BE49-F238E27FC236}">
                <a16:creationId xmlns:a16="http://schemas.microsoft.com/office/drawing/2014/main" id="{9BA479E0-72FD-487C-AB18-D106A9FD5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336" y="1070195"/>
            <a:ext cx="11187328" cy="540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7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610620" y="938268"/>
            <a:ext cx="4970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Boucle 4/20mA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30A1DB7-2EC0-43A4-BB7A-A9858EACE8CC}"/>
              </a:ext>
            </a:extLst>
          </p:cNvPr>
          <p:cNvSpPr txBox="1"/>
          <p:nvPr/>
        </p:nvSpPr>
        <p:spPr>
          <a:xfrm>
            <a:off x="1774349" y="2102256"/>
            <a:ext cx="2843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Adaptateur 4-20 mA 1132_0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CF33CFF-CC1E-4E45-B5A4-92ADFE82720D}"/>
              </a:ext>
            </a:extLst>
          </p:cNvPr>
          <p:cNvSpPr txBox="1"/>
          <p:nvPr/>
        </p:nvSpPr>
        <p:spPr>
          <a:xfrm>
            <a:off x="6494987" y="2102256"/>
            <a:ext cx="4670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Adaptateur 4-20 mA </a:t>
            </a:r>
            <a:r>
              <a:rPr lang="fr-FR" dirty="0" err="1"/>
              <a:t>Current</a:t>
            </a:r>
            <a:r>
              <a:rPr lang="fr-FR" dirty="0"/>
              <a:t> Loop </a:t>
            </a:r>
            <a:r>
              <a:rPr lang="fr-FR" dirty="0" err="1"/>
              <a:t>Sensor</a:t>
            </a:r>
            <a:r>
              <a:rPr lang="fr-FR" dirty="0"/>
              <a:t> </a:t>
            </a:r>
            <a:r>
              <a:rPr lang="fr-FR" dirty="0" err="1"/>
              <a:t>Board</a:t>
            </a:r>
            <a:endParaRPr lang="fr-FR" dirty="0"/>
          </a:p>
        </p:txBody>
      </p:sp>
      <p:pic>
        <p:nvPicPr>
          <p:cNvPr id="22" name="Image 21" descr="Une image contenant équipement électronique, circuit&#10;&#10;Description générée avec un niveau de confiance très élevé">
            <a:extLst>
              <a:ext uri="{FF2B5EF4-FFF2-40B4-BE49-F238E27FC236}">
                <a16:creationId xmlns:a16="http://schemas.microsoft.com/office/drawing/2014/main" id="{6DE2F092-8FA4-413D-B70E-00B18F6D85AA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277" y="2627915"/>
            <a:ext cx="2273741" cy="1908339"/>
          </a:xfrm>
          <a:prstGeom prst="rect">
            <a:avLst/>
          </a:prstGeom>
        </p:spPr>
      </p:pic>
      <p:pic>
        <p:nvPicPr>
          <p:cNvPr id="24" name="Image 23" descr="Une image contenant équipement électronique, circuit&#10;&#10;Description générée avec un niveau de confiance très élevé">
            <a:extLst>
              <a:ext uri="{FF2B5EF4-FFF2-40B4-BE49-F238E27FC236}">
                <a16:creationId xmlns:a16="http://schemas.microsoft.com/office/drawing/2014/main" id="{02B6725C-54A0-4770-A063-305D0E6E4046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499" y="2614161"/>
            <a:ext cx="2273741" cy="211376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A3BFBD9-F859-4911-9F7D-F46FD17431F3}"/>
              </a:ext>
            </a:extLst>
          </p:cNvPr>
          <p:cNvSpPr txBox="1"/>
          <p:nvPr/>
        </p:nvSpPr>
        <p:spPr>
          <a:xfrm>
            <a:off x="1821970" y="4459849"/>
            <a:ext cx="376775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/>
              <a:t>Nombre de canaux : 1</a:t>
            </a:r>
            <a:endParaRPr lang="fr-FR" sz="1600" dirty="0"/>
          </a:p>
          <a:p>
            <a:r>
              <a:rPr lang="fr-FR" sz="1600" i="1" dirty="0"/>
              <a:t>Livré avec câble de raccordement. </a:t>
            </a:r>
            <a:br>
              <a:rPr lang="fr-FR" sz="1600" i="1" dirty="0"/>
            </a:br>
            <a:r>
              <a:rPr lang="fr-FR" sz="1600" i="1" dirty="0"/>
              <a:t>Température de service : -40°C à +85°C</a:t>
            </a:r>
            <a:br>
              <a:rPr lang="fr-FR" sz="1600" i="1" dirty="0"/>
            </a:br>
            <a:r>
              <a:rPr lang="fr-FR" sz="1600" i="1" dirty="0"/>
              <a:t>Dimensions : 46 x 30 x 18 </a:t>
            </a:r>
            <a:r>
              <a:rPr lang="fr-FR" sz="1600" i="1" dirty="0" err="1"/>
              <a:t>mm.</a:t>
            </a:r>
            <a:br>
              <a:rPr lang="fr-FR" sz="1600" i="1" dirty="0"/>
            </a:br>
            <a:r>
              <a:rPr lang="fr-FR" sz="1600" i="1" dirty="0"/>
              <a:t>Module prêt à l'emploi.</a:t>
            </a:r>
            <a:endParaRPr lang="fr-FR" sz="1600" dirty="0"/>
          </a:p>
          <a:p>
            <a:r>
              <a:rPr lang="fr-FR" sz="1600" i="1" dirty="0"/>
              <a:t>Prix : 34€50 + 5€90 pour la livraison</a:t>
            </a:r>
            <a:endParaRPr lang="fr-FR" sz="1600" dirty="0"/>
          </a:p>
          <a:p>
            <a:endParaRPr lang="fr-FR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AE0C296-E4C9-4505-9C68-11CF107811E7}"/>
              </a:ext>
            </a:extLst>
          </p:cNvPr>
          <p:cNvSpPr txBox="1"/>
          <p:nvPr/>
        </p:nvSpPr>
        <p:spPr>
          <a:xfrm>
            <a:off x="6494987" y="4459849"/>
            <a:ext cx="376775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/>
              <a:t>Nombre de canaux : 4</a:t>
            </a:r>
            <a:endParaRPr lang="fr-FR" sz="1600" dirty="0"/>
          </a:p>
          <a:p>
            <a:r>
              <a:rPr lang="fr-FR" sz="1600" i="1" dirty="0"/>
              <a:t>Livré avec câbles en paire torsadée. </a:t>
            </a:r>
            <a:br>
              <a:rPr lang="fr-FR" sz="1600" i="1" dirty="0"/>
            </a:br>
            <a:r>
              <a:rPr lang="fr-FR" sz="1600" i="1" dirty="0"/>
              <a:t>Température de service : 0°C à +85°C</a:t>
            </a:r>
            <a:br>
              <a:rPr lang="fr-FR" sz="1600" i="1" dirty="0"/>
            </a:br>
            <a:r>
              <a:rPr lang="fr-FR" sz="1600" i="1" dirty="0"/>
              <a:t>Dimensions : 73 ;5 x 51 x 13 </a:t>
            </a:r>
            <a:r>
              <a:rPr lang="fr-FR" sz="1600" i="1" dirty="0" err="1"/>
              <a:t>mm.</a:t>
            </a:r>
            <a:br>
              <a:rPr lang="fr-FR" sz="1600" i="1" dirty="0"/>
            </a:br>
            <a:r>
              <a:rPr lang="fr-FR" sz="1600" i="1" dirty="0"/>
              <a:t>Module prêt à l'emploi.</a:t>
            </a:r>
            <a:endParaRPr lang="fr-FR" sz="1600" dirty="0"/>
          </a:p>
          <a:p>
            <a:r>
              <a:rPr lang="fr-FR" sz="1600" i="1" dirty="0"/>
              <a:t>Prix : 78€00</a:t>
            </a:r>
            <a:endParaRPr lang="fr-FR" sz="16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416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Image 12" descr="Une image contenant équipement électronique, circuit&#10;&#10;Description générée avec un niveau de confiance très élevé">
            <a:extLst>
              <a:ext uri="{FF2B5EF4-FFF2-40B4-BE49-F238E27FC236}">
                <a16:creationId xmlns:a16="http://schemas.microsoft.com/office/drawing/2014/main" id="{C2F5EBE7-64EC-4C30-9E7D-000DC75877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186" y="1162142"/>
            <a:ext cx="3252033" cy="3252033"/>
          </a:xfrm>
          <a:prstGeom prst="rect">
            <a:avLst/>
          </a:prstGeom>
        </p:spPr>
      </p:pic>
      <p:pic>
        <p:nvPicPr>
          <p:cNvPr id="14" name="Image 13" descr="Une image contenant capture d’écran&#10;&#10;Description générée avec un niveau de confiance élevé">
            <a:extLst>
              <a:ext uri="{FF2B5EF4-FFF2-40B4-BE49-F238E27FC236}">
                <a16:creationId xmlns:a16="http://schemas.microsoft.com/office/drawing/2014/main" id="{391E1DC8-32BE-466F-B50A-CB52A68C9F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16" y="4265886"/>
            <a:ext cx="5553075" cy="154305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5F0C1479-EAA8-4B7A-8F3F-FFDCACF4CD83}"/>
              </a:ext>
            </a:extLst>
          </p:cNvPr>
          <p:cNvSpPr txBox="1"/>
          <p:nvPr/>
        </p:nvSpPr>
        <p:spPr>
          <a:xfrm>
            <a:off x="1655726" y="1849714"/>
            <a:ext cx="33480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Avantages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fr-FR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Très bonne immunité aux bruits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fr-FR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Peu de fils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fr-FR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Détection de la panne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1600" i="1" dirty="0">
                <a:solidFill>
                  <a:prstClr val="black"/>
                </a:solidFill>
              </a:rPr>
              <a:t>Plusieurs canaux (plusieurs capteurs possibles)</a:t>
            </a:r>
            <a:endParaRPr kumimoji="0" lang="fr-FR" sz="16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fr-FR" sz="1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965957D-2F19-4943-95C5-037163F8426A}"/>
              </a:ext>
            </a:extLst>
          </p:cNvPr>
          <p:cNvSpPr txBox="1"/>
          <p:nvPr/>
        </p:nvSpPr>
        <p:spPr>
          <a:xfrm>
            <a:off x="7730129" y="4111997"/>
            <a:ext cx="2374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err="1"/>
              <a:t>Current</a:t>
            </a:r>
            <a:r>
              <a:rPr lang="fr-FR" sz="1400" i="1" dirty="0"/>
              <a:t> Loop </a:t>
            </a:r>
            <a:r>
              <a:rPr lang="fr-FR" sz="1400" i="1" dirty="0" err="1"/>
              <a:t>Sensor</a:t>
            </a:r>
            <a:r>
              <a:rPr lang="fr-FR" sz="1400" i="1" dirty="0"/>
              <a:t> </a:t>
            </a:r>
            <a:r>
              <a:rPr lang="fr-FR" sz="1400" i="1" dirty="0" err="1"/>
              <a:t>Board</a:t>
            </a:r>
            <a:endParaRPr lang="fr-FR" sz="1400" i="1" dirty="0"/>
          </a:p>
        </p:txBody>
      </p:sp>
    </p:spTree>
    <p:extLst>
      <p:ext uri="{BB962C8B-B14F-4D97-AF65-F5344CB8AC3E}">
        <p14:creationId xmlns:p14="http://schemas.microsoft.com/office/powerpoint/2010/main" val="218180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2912684" y="1271042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Présentation du projet</a:t>
            </a:r>
          </a:p>
        </p:txBody>
      </p:sp>
      <p:pic>
        <p:nvPicPr>
          <p:cNvPr id="67" name="Image 66">
            <a:extLst>
              <a:ext uri="{FF2B5EF4-FFF2-40B4-BE49-F238E27FC236}">
                <a16:creationId xmlns:a16="http://schemas.microsoft.com/office/drawing/2014/main" id="{A566DD53-EBF4-4DD6-821C-713526EBA99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103" y="2553363"/>
            <a:ext cx="325145" cy="325145"/>
          </a:xfrm>
          <a:prstGeom prst="rect">
            <a:avLst/>
          </a:prstGeom>
        </p:spPr>
      </p:pic>
      <p:sp>
        <p:nvSpPr>
          <p:cNvPr id="68" name="ZoneTexte 67">
            <a:extLst>
              <a:ext uri="{FF2B5EF4-FFF2-40B4-BE49-F238E27FC236}">
                <a16:creationId xmlns:a16="http://schemas.microsoft.com/office/drawing/2014/main" id="{4411CF1A-4F62-4662-9940-BD11D2B94D6C}"/>
              </a:ext>
            </a:extLst>
          </p:cNvPr>
          <p:cNvSpPr txBox="1"/>
          <p:nvPr/>
        </p:nvSpPr>
        <p:spPr>
          <a:xfrm>
            <a:off x="2598862" y="2386341"/>
            <a:ext cx="6223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i="1" dirty="0">
                <a:latin typeface="+mj-lt"/>
              </a:rPr>
              <a:t>Le Groupe Olivier est spécialisé dans la production de tomates et de concombres sous serres en verre dans la région nantaise à Haute-Goulaine </a:t>
            </a:r>
            <a:r>
              <a:rPr lang="fr-FR" i="1">
                <a:latin typeface="+mj-lt"/>
              </a:rPr>
              <a:t>et Saint-Julien-de-Concelles.</a:t>
            </a:r>
            <a:endParaRPr lang="fr-FR" i="1" dirty="0">
              <a:latin typeface="+mj-lt"/>
            </a:endParaRP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E4526E46-B0D5-4A5A-B0F3-EA799F16F673}"/>
              </a:ext>
            </a:extLst>
          </p:cNvPr>
          <p:cNvSpPr txBox="1"/>
          <p:nvPr/>
        </p:nvSpPr>
        <p:spPr>
          <a:xfrm>
            <a:off x="760243" y="3825329"/>
            <a:ext cx="4968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Ainsi, l’entreprise voudrait superviser l’état de la serre, tout en récupérant et stockant l’ensemble des données suivantes :</a:t>
            </a: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C90AB44C-7361-4F95-A216-32F1C2ADB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924" y="3784352"/>
            <a:ext cx="746916" cy="746916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0D14ED53-4375-40C8-89A4-4A68FF1A6C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057" y="3825329"/>
            <a:ext cx="715646" cy="715646"/>
          </a:xfrm>
          <a:prstGeom prst="rect">
            <a:avLst/>
          </a:prstGeom>
        </p:spPr>
      </p:pic>
      <p:pic>
        <p:nvPicPr>
          <p:cNvPr id="72" name="Image 71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E5159D37-0A2D-4418-B858-7C0D9D9B63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587" y="5048682"/>
            <a:ext cx="746253" cy="746253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56CF429D-E569-4ED2-B478-464875DA69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153" y="5048682"/>
            <a:ext cx="715646" cy="715646"/>
          </a:xfrm>
          <a:prstGeom prst="rect">
            <a:avLst/>
          </a:prstGeom>
        </p:spPr>
      </p:pic>
      <p:pic>
        <p:nvPicPr>
          <p:cNvPr id="74" name="Image 7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95C04719-05EA-4C57-B637-AACF9A4852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6" y="4951415"/>
            <a:ext cx="715646" cy="715646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B78F48F8-4055-499C-BF0F-94ECEDBE8D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86" y="5015891"/>
            <a:ext cx="625703" cy="625703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1241D4F3-FE0F-4740-B7DB-B3C6DDAD2B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98" y="4965162"/>
            <a:ext cx="700822" cy="700822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8187467A-0EEA-4DAD-92BC-0ED1DBFFBC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20" y="4959449"/>
            <a:ext cx="700821" cy="700821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8F01A4F0-6D9D-4647-B1F1-C8C3E9CAC373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" y="4086168"/>
            <a:ext cx="301274" cy="3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15023167-6A85-463A-B5B6-96E49E37FD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790" y="843147"/>
            <a:ext cx="8731754" cy="5942096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7EA302B7-ED02-435B-A095-375DA8D9D3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136" y="1474029"/>
            <a:ext cx="349062" cy="3619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9F30AF0C-09D0-4A50-B005-0EF9A8872A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751" y="4277562"/>
            <a:ext cx="463471" cy="4634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6C126605-7D0C-475C-8116-2856DB8112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275" y="1988190"/>
            <a:ext cx="314739" cy="3147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F80AEFB8-CDC5-44B7-A2DE-E794701CD0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858" y="1232360"/>
            <a:ext cx="483339" cy="4833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0D5D1D05-A165-4058-AE72-0A53051EF4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3121" y="2616781"/>
            <a:ext cx="381052" cy="3810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06BCF2F2-43F8-4199-A696-2DBAA29A716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359" y="5103051"/>
            <a:ext cx="561839" cy="5618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487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2859085" y="594577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555787" y="2387964"/>
            <a:ext cx="26954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Etudiant 1 : Steven</a:t>
            </a:r>
          </a:p>
          <a:p>
            <a:endParaRPr lang="fr-FR" dirty="0"/>
          </a:p>
          <a:p>
            <a:r>
              <a:rPr lang="fr-FR" i="1" dirty="0"/>
              <a:t>Partie rapsberry acquisition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Graphique 4" descr="Homme">
            <a:extLst>
              <a:ext uri="{FF2B5EF4-FFF2-40B4-BE49-F238E27FC236}">
                <a16:creationId xmlns:a16="http://schemas.microsoft.com/office/drawing/2014/main" id="{5D686FEC-E0C7-47CC-8656-80B2ECA6A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035" y="2430710"/>
            <a:ext cx="914400" cy="914400"/>
          </a:xfrm>
          <a:prstGeom prst="rect">
            <a:avLst/>
          </a:prstGeom>
        </p:spPr>
      </p:pic>
      <p:pic>
        <p:nvPicPr>
          <p:cNvPr id="7" name="Graphique 6" descr="Homme">
            <a:extLst>
              <a:ext uri="{FF2B5EF4-FFF2-40B4-BE49-F238E27FC236}">
                <a16:creationId xmlns:a16="http://schemas.microsoft.com/office/drawing/2014/main" id="{3F1DAEDE-C978-4A30-ADE4-E1C09F165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26167" y="2430710"/>
            <a:ext cx="914400" cy="914400"/>
          </a:xfrm>
          <a:prstGeom prst="rect">
            <a:avLst/>
          </a:prstGeom>
        </p:spPr>
      </p:pic>
      <p:pic>
        <p:nvPicPr>
          <p:cNvPr id="11" name="Graphique 10" descr="Homme">
            <a:extLst>
              <a:ext uri="{FF2B5EF4-FFF2-40B4-BE49-F238E27FC236}">
                <a16:creationId xmlns:a16="http://schemas.microsoft.com/office/drawing/2014/main" id="{3D1F2BD8-2A52-4A51-B903-B49EC1DF0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035" y="4747102"/>
            <a:ext cx="914400" cy="914400"/>
          </a:xfrm>
          <a:prstGeom prst="rect">
            <a:avLst/>
          </a:prstGeom>
        </p:spPr>
      </p:pic>
      <p:pic>
        <p:nvPicPr>
          <p:cNvPr id="13" name="Graphique 12" descr="Homme">
            <a:extLst>
              <a:ext uri="{FF2B5EF4-FFF2-40B4-BE49-F238E27FC236}">
                <a16:creationId xmlns:a16="http://schemas.microsoft.com/office/drawing/2014/main" id="{496E86E9-0365-4241-B0E0-3139B1B41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3449" y="4698048"/>
            <a:ext cx="914400" cy="9144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63FAC4E-CD11-44F8-9555-8D34A7409E4A}"/>
              </a:ext>
            </a:extLst>
          </p:cNvPr>
          <p:cNvSpPr txBox="1"/>
          <p:nvPr/>
        </p:nvSpPr>
        <p:spPr>
          <a:xfrm>
            <a:off x="1555787" y="4757593"/>
            <a:ext cx="2434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Etudiant 2 : Willy </a:t>
            </a:r>
          </a:p>
          <a:p>
            <a:endParaRPr lang="fr-FR" dirty="0"/>
          </a:p>
          <a:p>
            <a:r>
              <a:rPr lang="fr-FR" i="1" dirty="0"/>
              <a:t>Partie Web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FF94F4B-10E1-4E4D-AD68-D90A8EAAB109}"/>
              </a:ext>
            </a:extLst>
          </p:cNvPr>
          <p:cNvSpPr txBox="1"/>
          <p:nvPr/>
        </p:nvSpPr>
        <p:spPr>
          <a:xfrm>
            <a:off x="9078998" y="2349811"/>
            <a:ext cx="2404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Etudiant 3 : Samuel</a:t>
            </a:r>
          </a:p>
          <a:p>
            <a:endParaRPr lang="fr-FR" dirty="0"/>
          </a:p>
          <a:p>
            <a:r>
              <a:rPr lang="fr-FR" i="1" dirty="0"/>
              <a:t>Partie BDD et web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832ED2D-AB77-4E11-94A7-1ABB51FE6ACA}"/>
              </a:ext>
            </a:extLst>
          </p:cNvPr>
          <p:cNvSpPr txBox="1"/>
          <p:nvPr/>
        </p:nvSpPr>
        <p:spPr>
          <a:xfrm>
            <a:off x="9140567" y="4604138"/>
            <a:ext cx="2633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Etudiant 4 : Dylan</a:t>
            </a:r>
          </a:p>
          <a:p>
            <a:endParaRPr lang="fr-FR" dirty="0"/>
          </a:p>
          <a:p>
            <a:r>
              <a:rPr lang="fr-FR" i="1" dirty="0"/>
              <a:t>Partie Application androïd avec androïd studio</a:t>
            </a:r>
          </a:p>
        </p:txBody>
      </p:sp>
      <p:pic>
        <p:nvPicPr>
          <p:cNvPr id="27" name="Image 26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B6EC8198-D126-44D7-8F4B-D3D9110D7F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884" y="4875275"/>
            <a:ext cx="885508" cy="885508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A30184B6-9240-4D20-B2A0-857E1B72DC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749" y="4960206"/>
            <a:ext cx="715646" cy="715646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61AE4316-C586-49EC-B2DB-6F52702C83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221" y="2615160"/>
            <a:ext cx="729950" cy="72995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73EEA239-206F-481C-B216-8B7BC11427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521" y="2611929"/>
            <a:ext cx="715646" cy="71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5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755944AD-0FDA-4AA3-9F94-4E3DB7E41F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849" y="1366032"/>
            <a:ext cx="8191450" cy="5500573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3718871-5263-4630-A9A0-F2F743B5633D}"/>
              </a:ext>
            </a:extLst>
          </p:cNvPr>
          <p:cNvSpPr txBox="1"/>
          <p:nvPr/>
        </p:nvSpPr>
        <p:spPr>
          <a:xfrm>
            <a:off x="3056330" y="596591"/>
            <a:ext cx="55345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Synoptique du projet</a:t>
            </a:r>
          </a:p>
        </p:txBody>
      </p:sp>
    </p:spTree>
    <p:extLst>
      <p:ext uri="{BB962C8B-B14F-4D97-AF65-F5344CB8AC3E}">
        <p14:creationId xmlns:p14="http://schemas.microsoft.com/office/powerpoint/2010/main" val="87811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27396238-7A76-4B8F-981D-280A71EC12F4}"/>
              </a:ext>
            </a:extLst>
          </p:cNvPr>
          <p:cNvSpPr txBox="1"/>
          <p:nvPr/>
        </p:nvSpPr>
        <p:spPr>
          <a:xfrm>
            <a:off x="2445093" y="518915"/>
            <a:ext cx="628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Diagramme de bloc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E60C251-29D0-4848-8D5B-5DB9F0C6EC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538" y="1342070"/>
            <a:ext cx="6658935" cy="526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7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019E5183-3507-4DC9-B021-75F1BA1CA190}"/>
              </a:ext>
            </a:extLst>
          </p:cNvPr>
          <p:cNvSpPr txBox="1"/>
          <p:nvPr/>
        </p:nvSpPr>
        <p:spPr>
          <a:xfrm>
            <a:off x="2970245" y="473648"/>
            <a:ext cx="62515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Analyse du matériel</a:t>
            </a:r>
          </a:p>
        </p:txBody>
      </p:sp>
      <p:pic>
        <p:nvPicPr>
          <p:cNvPr id="24" name="Image 2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4CD3177C-CB9C-4C0D-8079-4AA644CE5E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656" y="1410355"/>
            <a:ext cx="715646" cy="715646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C013474F-1EDC-4B3D-B268-4E855F63F7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892" y="2864668"/>
            <a:ext cx="625703" cy="625703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57519E8A-918A-4B7A-A373-A121BE04A1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714" y="4824902"/>
            <a:ext cx="700821" cy="700821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0875E027-F508-4529-A577-BAE6AA73B2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786" y="2873781"/>
            <a:ext cx="746916" cy="74691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A56240B-CEBA-4842-83FC-DA1952EEB7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140" y="1345664"/>
            <a:ext cx="780337" cy="78033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6F21E2AC-5013-4E14-AA1E-CF440C8AF6D5}"/>
              </a:ext>
            </a:extLst>
          </p:cNvPr>
          <p:cNvSpPr txBox="1"/>
          <p:nvPr/>
        </p:nvSpPr>
        <p:spPr>
          <a:xfrm>
            <a:off x="2488385" y="1397889"/>
            <a:ext cx="3187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Utilisation de la boucle 4-20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>
                <a:solidFill>
                  <a:prstClr val="black"/>
                </a:solidFill>
                <a:latin typeface="Calibri" panose="020F0502020204030204"/>
              </a:rPr>
              <a:t>Solarimètre</a:t>
            </a:r>
            <a:r>
              <a:rPr lang="fr-FR" dirty="0">
                <a:solidFill>
                  <a:prstClr val="black"/>
                </a:solidFill>
                <a:latin typeface="Calibri" panose="020F0502020204030204"/>
              </a:rPr>
              <a:t> de 0 à 1000 w/m²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684707A-FE8B-409E-8A18-EC748AA22A1D}"/>
              </a:ext>
            </a:extLst>
          </p:cNvPr>
          <p:cNvSpPr txBox="1"/>
          <p:nvPr/>
        </p:nvSpPr>
        <p:spPr>
          <a:xfrm>
            <a:off x="7763093" y="4673407"/>
            <a:ext cx="4927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Utilisation de la boucle 4-20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 panose="020F0502020204030204"/>
              </a:rPr>
              <a:t>Capteurs de température pt100 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 panose="020F0502020204030204"/>
              </a:rPr>
              <a:t>	de 0 à 100 °C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 panose="020F0502020204030204"/>
              </a:rPr>
              <a:t>	de 0 à 45 °C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40B891D-AA45-4E59-AC5F-D2EA371A7D66}"/>
              </a:ext>
            </a:extLst>
          </p:cNvPr>
          <p:cNvSpPr txBox="1"/>
          <p:nvPr/>
        </p:nvSpPr>
        <p:spPr>
          <a:xfrm>
            <a:off x="2457974" y="2973197"/>
            <a:ext cx="318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Pulsation tous les 0,2mm d’eau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E83B889-DF63-4B4C-A6D7-7A1F026B19F2}"/>
              </a:ext>
            </a:extLst>
          </p:cNvPr>
          <p:cNvSpPr txBox="1"/>
          <p:nvPr/>
        </p:nvSpPr>
        <p:spPr>
          <a:xfrm>
            <a:off x="2483141" y="4401128"/>
            <a:ext cx="35894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Vitesse : 1km/h = 1600 tours par heure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Direction : utilisation du bus CAN pour convertir la tension en code puis en direction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D520D9-CAD2-4881-B369-D691693E0F68}"/>
              </a:ext>
            </a:extLst>
          </p:cNvPr>
          <p:cNvSpPr txBox="1"/>
          <p:nvPr/>
        </p:nvSpPr>
        <p:spPr>
          <a:xfrm>
            <a:off x="7343741" y="1422195"/>
            <a:ext cx="4372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Utilisation des ports analogiques et digitaux pour connecter les différents capteurs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A4EBD6C-A43E-4361-8AA6-C03894AB84A7}"/>
              </a:ext>
            </a:extLst>
          </p:cNvPr>
          <p:cNvSpPr txBox="1"/>
          <p:nvPr/>
        </p:nvSpPr>
        <p:spPr>
          <a:xfrm>
            <a:off x="7379275" y="2920471"/>
            <a:ext cx="4391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Utilisation de </a:t>
            </a:r>
            <a:r>
              <a:rPr lang="fr-FR" dirty="0">
                <a:solidFill>
                  <a:prstClr val="black"/>
                </a:solidFill>
              </a:rPr>
              <a:t>l'Arduino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pour la connexion a </a:t>
            </a:r>
            <a:r>
              <a:rPr lang="fr-FR" dirty="0">
                <a:solidFill>
                  <a:prstClr val="black"/>
                </a:solidFill>
              </a:rPr>
              <a:t>la Raspberry puis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la base de données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6A1CE2C4-95A0-49AE-86F2-2CDF5D1FD2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723" y="5447645"/>
            <a:ext cx="650296" cy="650296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DE5B6D72-9D52-4068-9B4C-E67F54E7F1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656" y="4322996"/>
            <a:ext cx="924460" cy="100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48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019E5183-3507-4DC9-B021-75F1BA1CA190}"/>
              </a:ext>
            </a:extLst>
          </p:cNvPr>
          <p:cNvSpPr txBox="1"/>
          <p:nvPr/>
        </p:nvSpPr>
        <p:spPr>
          <a:xfrm>
            <a:off x="2845504" y="473648"/>
            <a:ext cx="62849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Solutions trouvées</a:t>
            </a:r>
          </a:p>
        </p:txBody>
      </p:sp>
      <p:pic>
        <p:nvPicPr>
          <p:cNvPr id="1026" name="Picture 2" descr="Résultat de recherche d'images pour &quot;flat icon android&quot;">
            <a:extLst>
              <a:ext uri="{FF2B5EF4-FFF2-40B4-BE49-F238E27FC236}">
                <a16:creationId xmlns:a16="http://schemas.microsoft.com/office/drawing/2014/main" id="{C4B84429-8C0C-4B54-A3A8-9DDB2B471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647" y="1760118"/>
            <a:ext cx="758270" cy="758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258E5394-BE9D-4AD0-B77A-7F94803EEA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6112" y="1761406"/>
            <a:ext cx="758270" cy="751844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EC7F4615-C57E-46C1-9A67-467774FC3F25}"/>
              </a:ext>
            </a:extLst>
          </p:cNvPr>
          <p:cNvSpPr txBox="1"/>
          <p:nvPr/>
        </p:nvSpPr>
        <p:spPr>
          <a:xfrm>
            <a:off x="1292159" y="1751809"/>
            <a:ext cx="7307805" cy="764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Afin de pouvoir accéder de partout à l’état des serre :</a:t>
            </a:r>
          </a:p>
          <a:p>
            <a:r>
              <a:rPr lang="fr-FR" dirty="0"/>
              <a:t>Hébergement de la base de données sur un serveur OVH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766083B8-45E2-4404-BC03-CEF7BDA02A0C}"/>
              </a:ext>
            </a:extLst>
          </p:cNvPr>
          <p:cNvSpPr txBox="1"/>
          <p:nvPr/>
        </p:nvSpPr>
        <p:spPr>
          <a:xfrm>
            <a:off x="1254413" y="2886015"/>
            <a:ext cx="7307805" cy="764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Pour mettre en place la boucle 4-20 mA :</a:t>
            </a:r>
          </a:p>
          <a:p>
            <a:r>
              <a:rPr lang="fr-FR" dirty="0"/>
              <a:t>Choix de l’adaptateur </a:t>
            </a:r>
            <a:r>
              <a:rPr lang="fr-FR" i="1" dirty="0" err="1"/>
              <a:t>Current</a:t>
            </a:r>
            <a:r>
              <a:rPr lang="fr-FR" i="1" dirty="0"/>
              <a:t> Loop </a:t>
            </a:r>
            <a:r>
              <a:rPr lang="fr-FR" i="1" dirty="0" err="1"/>
              <a:t>Sensor</a:t>
            </a:r>
            <a:r>
              <a:rPr lang="fr-FR" i="1" dirty="0"/>
              <a:t> </a:t>
            </a:r>
            <a:r>
              <a:rPr lang="fr-FR" i="1" dirty="0" err="1"/>
              <a:t>Board</a:t>
            </a:r>
            <a:endParaRPr lang="fr-FR" i="1" dirty="0"/>
          </a:p>
        </p:txBody>
      </p:sp>
      <p:pic>
        <p:nvPicPr>
          <p:cNvPr id="28" name="Image 27" descr="Une image contenant équipement électronique, circuit&#10;&#10;Description générée avec un niveau de confiance très élevé">
            <a:extLst>
              <a:ext uri="{FF2B5EF4-FFF2-40B4-BE49-F238E27FC236}">
                <a16:creationId xmlns:a16="http://schemas.microsoft.com/office/drawing/2014/main" id="{A25B2961-C599-444E-95C1-0CFF8C50C2C2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034" y="2635365"/>
            <a:ext cx="1629261" cy="1265897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DCC8A55B-425D-4CBF-AA4A-049A4882AE1B}"/>
              </a:ext>
            </a:extLst>
          </p:cNvPr>
          <p:cNvSpPr txBox="1"/>
          <p:nvPr/>
        </p:nvSpPr>
        <p:spPr>
          <a:xfrm>
            <a:off x="1273513" y="3956552"/>
            <a:ext cx="4693939" cy="764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Liaison Arduino à Raspberry :</a:t>
            </a:r>
          </a:p>
          <a:p>
            <a:r>
              <a:rPr lang="fr-FR" dirty="0"/>
              <a:t>Choix de liaison par USB</a:t>
            </a:r>
            <a:endParaRPr lang="fr-FR" i="1" dirty="0"/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E645DF5F-A264-46A8-9393-388CE8EAE1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12" y="3953042"/>
            <a:ext cx="773141" cy="77314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322F42E-A3AB-4F40-B853-312397504E2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19" t="13240" r="23956" b="17088"/>
          <a:stretch/>
        </p:blipFill>
        <p:spPr>
          <a:xfrm>
            <a:off x="8615049" y="3906400"/>
            <a:ext cx="807616" cy="804981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F8916B9F-2F0C-4BEB-8F8C-394D2BF1E28E}"/>
              </a:ext>
            </a:extLst>
          </p:cNvPr>
          <p:cNvSpPr txBox="1"/>
          <p:nvPr/>
        </p:nvSpPr>
        <p:spPr>
          <a:xfrm>
            <a:off x="1273512" y="5027089"/>
            <a:ext cx="46939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Programme d’acquisition python :</a:t>
            </a:r>
          </a:p>
          <a:p>
            <a:r>
              <a:rPr lang="fr-FR" dirty="0"/>
              <a:t>Le programme contiendra une méthode pour l’acquisition des mesures</a:t>
            </a:r>
            <a:endParaRPr lang="fr-FR" i="1" dirty="0"/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905B99F0-E52A-4513-932B-13720581133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9614" y="5057653"/>
            <a:ext cx="850382" cy="85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94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29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375800" y="960364"/>
            <a:ext cx="54403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Arduino to Raspberry</a:t>
            </a:r>
          </a:p>
        </p:txBody>
      </p:sp>
      <p:pic>
        <p:nvPicPr>
          <p:cNvPr id="3" name="Image 2" descr="Une image contenant équipement électronique, circuit&#10;&#10;Description générée avec un niveau de confiance très élevé">
            <a:extLst>
              <a:ext uri="{FF2B5EF4-FFF2-40B4-BE49-F238E27FC236}">
                <a16:creationId xmlns:a16="http://schemas.microsoft.com/office/drawing/2014/main" id="{890B1835-1795-4998-B947-D1D06C3BBF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82" y="2691718"/>
            <a:ext cx="4667610" cy="3500707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24450489-B417-4D61-9D8D-4C1FC8F9E4D8}"/>
              </a:ext>
            </a:extLst>
          </p:cNvPr>
          <p:cNvSpPr txBox="1"/>
          <p:nvPr/>
        </p:nvSpPr>
        <p:spPr>
          <a:xfrm>
            <a:off x="2459652" y="2208906"/>
            <a:ext cx="1404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Solution 1 :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3927FBC-ECE7-42B4-BA63-7CF577E6B900}"/>
              </a:ext>
            </a:extLst>
          </p:cNvPr>
          <p:cNvSpPr txBox="1"/>
          <p:nvPr/>
        </p:nvSpPr>
        <p:spPr>
          <a:xfrm>
            <a:off x="7997851" y="2208907"/>
            <a:ext cx="1404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Solution 2 :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pic>
        <p:nvPicPr>
          <p:cNvPr id="5" name="Image 4" descr="Une image contenant équipement électronique, circuit&#10;&#10;Description générée avec un niveau de confiance très élevé">
            <a:extLst>
              <a:ext uri="{FF2B5EF4-FFF2-40B4-BE49-F238E27FC236}">
                <a16:creationId xmlns:a16="http://schemas.microsoft.com/office/drawing/2014/main" id="{11F93998-DD8C-4E24-816C-9456B39EE2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293" y="2691718"/>
            <a:ext cx="4667610" cy="350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51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E8762E70-88D2-4566-9A54-94377E9A9CC8}"/>
              </a:ext>
            </a:extLst>
          </p:cNvPr>
          <p:cNvSpPr txBox="1"/>
          <p:nvPr/>
        </p:nvSpPr>
        <p:spPr>
          <a:xfrm>
            <a:off x="3021434" y="575643"/>
            <a:ext cx="61491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Diagramme de classe</a:t>
            </a:r>
          </a:p>
        </p:txBody>
      </p:sp>
    </p:spTree>
    <p:extLst>
      <p:ext uri="{BB962C8B-B14F-4D97-AF65-F5344CB8AC3E}">
        <p14:creationId xmlns:p14="http://schemas.microsoft.com/office/powerpoint/2010/main" val="358619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1288</TotalTime>
  <Words>411</Words>
  <Application>Microsoft Office PowerPoint</Application>
  <PresentationFormat>Grand écran</PresentationFormat>
  <Paragraphs>85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5" baseType="lpstr">
      <vt:lpstr>Arial</vt:lpstr>
      <vt:lpstr>Berlin Sans FB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GERARD Samuel</cp:lastModifiedBy>
  <cp:revision>98</cp:revision>
  <dcterms:created xsi:type="dcterms:W3CDTF">2018-01-23T14:54:35Z</dcterms:created>
  <dcterms:modified xsi:type="dcterms:W3CDTF">2018-03-26T10:08:19Z</dcterms:modified>
</cp:coreProperties>
</file>