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4"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CHESNOUARD" initials="DC" lastIdx="4" clrIdx="0">
    <p:extLst>
      <p:ext uri="{19B8F6BF-5375-455C-9EA6-DF929625EA0E}">
        <p15:presenceInfo xmlns:p15="http://schemas.microsoft.com/office/powerpoint/2012/main" userId="Dylan CHESNOUARD" providerId="None"/>
      </p:ext>
    </p:extLst>
  </p:cmAuthor>
  <p:cmAuthor id="2" name="Dylan" initials="D" lastIdx="25" clrIdx="1">
    <p:extLst>
      <p:ext uri="{19B8F6BF-5375-455C-9EA6-DF929625EA0E}">
        <p15:presenceInfo xmlns:p15="http://schemas.microsoft.com/office/powerpoint/2012/main" userId="Dy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001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4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4-11T00:42:45.521" idx="1">
    <p:pos x="10" y="10"/>
    <p:text>Hello, my name is Dylan Chesnouard and I will present you my internship in Evolis.</p:text>
    <p:extLst>
      <p:ext uri="{C676402C-5697-4E1C-873F-D02D1690AC5C}">
        <p15:threadingInfo xmlns:p15="http://schemas.microsoft.com/office/powerpoint/2012/main" timeZoneBias="-120"/>
      </p:ext>
    </p:extLst>
  </p:cm>
  <p:cm authorId="2" dt="2018-04-11T00:43:29.741" idx="2">
    <p:pos x="146" y="146"/>
    <p:text>My internship supervisor was Cedric MAJOLET, who is the IT director.</p:text>
    <p:extLst>
      <p:ext uri="{C676402C-5697-4E1C-873F-D02D1690AC5C}">
        <p15:threadingInfo xmlns:p15="http://schemas.microsoft.com/office/powerpoint/2012/main" timeZoneBias="-120"/>
      </p:ext>
    </p:extLst>
  </p:cm>
  <p:cm authorId="2" dt="2018-04-11T00:50:21.378" idx="3">
    <p:pos x="282" y="282"/>
    <p:text>TOTAL : 15s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4-11T00:50:37.257" idx="4">
    <p:pos x="10" y="10"/>
    <p:text>Evolis is a company that designs, manufactures and markets their printing systems and plastic cards personalization solutions.</p:text>
    <p:extLst>
      <p:ext uri="{C676402C-5697-4E1C-873F-D02D1690AC5C}">
        <p15:threadingInfo xmlns:p15="http://schemas.microsoft.com/office/powerpoint/2012/main" timeZoneBias="-120"/>
      </p:ext>
    </p:extLst>
  </p:cm>
  <p:cm authorId="2" dt="2018-04-11T01:03:40.572" idx="5">
    <p:pos x="146" y="146"/>
    <p:text>Card printers delivers instantly custom, encoded and secured cards, that allow to reach a very large audience.</p:text>
    <p:extLst>
      <p:ext uri="{C676402C-5697-4E1C-873F-D02D1690AC5C}">
        <p15:threadingInfo xmlns:p15="http://schemas.microsoft.com/office/powerpoint/2012/main" timeZoneBias="-120"/>
      </p:ext>
    </p:extLst>
  </p:cm>
  <p:cm authorId="2" dt="2018-04-11T01:06:20.174" idx="6">
    <p:pos x="282" y="282"/>
    <p:text>TOTAL : 25s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4-11T01:06:58.064" idx="7">
    <p:pos x="10" y="10"/>
    <p:text>It affects a multitude of sectors like government, with identity card, finance, with secured credit cards, health, with employee badge, or leisure with membership cards.</p:text>
    <p:extLst>
      <p:ext uri="{C676402C-5697-4E1C-873F-D02D1690AC5C}">
        <p15:threadingInfo xmlns:p15="http://schemas.microsoft.com/office/powerpoint/2012/main" timeZoneBias="-120"/>
      </p:ext>
    </p:extLst>
  </p:cm>
  <p:cm authorId="2" dt="2018-04-11T01:13:53.852" idx="8">
    <p:pos x="146" y="146"/>
    <p:text>TOTAL : 20s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4-11T01:15:51.851" idx="9">
    <p:pos x="10" y="10"/>
    <p:text>As you can see on this timeline with the opening of several subsidiaries around the world, Evolis is experiencing a strong growth focused on the international.</p:text>
    <p:extLst>
      <p:ext uri="{C676402C-5697-4E1C-873F-D02D1690AC5C}">
        <p15:threadingInfo xmlns:p15="http://schemas.microsoft.com/office/powerpoint/2012/main" timeZoneBias="-120"/>
      </p:ext>
    </p:extLst>
  </p:cm>
  <p:cm authorId="2" dt="2018-04-11T01:23:22.049" idx="13">
    <p:pos x="282" y="282"/>
    <p:text>With a turnover of 76.9 million euros including 90 pourcent export Evolis is positioned as the world leader of printing solutions on plastic cards.</p:text>
    <p:extLst>
      <p:ext uri="{C676402C-5697-4E1C-873F-D02D1690AC5C}">
        <p15:threadingInfo xmlns:p15="http://schemas.microsoft.com/office/powerpoint/2012/main" timeZoneBias="-120"/>
      </p:ext>
    </p:extLst>
  </p:cm>
  <p:cm authorId="2" dt="2018-04-11T01:25:58.573" idx="14">
    <p:pos x="146" y="146"/>
    <p:text>TOTAL : 25s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04-11T01:26:33.243" idx="15">
    <p:pos x="10" y="10"/>
    <p:text>During my internship, I was given several tasks, i will detail one of it.</p:text>
    <p:extLst>
      <p:ext uri="{C676402C-5697-4E1C-873F-D02D1690AC5C}">
        <p15:threadingInfo xmlns:p15="http://schemas.microsoft.com/office/powerpoint/2012/main" timeZoneBias="-120"/>
      </p:ext>
    </p:extLst>
  </p:cm>
  <p:cm authorId="2" dt="2018-04-11T01:40:45.655" idx="16">
    <p:pos x="146" y="146"/>
    <p:text>Firstly, my mission was to automate software installation on new computers in order to speed up the preparation of the computer and assure the maintenance of the IT infrastructure by allowing to update the software remotely.</p:text>
    <p:extLst>
      <p:ext uri="{C676402C-5697-4E1C-873F-D02D1690AC5C}">
        <p15:threadingInfo xmlns:p15="http://schemas.microsoft.com/office/powerpoint/2012/main" timeZoneBias="-120"/>
      </p:ext>
    </p:extLst>
  </p:cm>
  <p:cm authorId="2" dt="2018-04-11T01:43:25.390" idx="17">
    <p:pos x="282" y="282"/>
    <p:text>Secondly, i had to improve security of the IT infrastructure by automating the installation of the system update</p:text>
    <p:extLst>
      <p:ext uri="{C676402C-5697-4E1C-873F-D02D1690AC5C}">
        <p15:threadingInfo xmlns:p15="http://schemas.microsoft.com/office/powerpoint/2012/main" timeZoneBias="-120"/>
      </p:ext>
    </p:extLst>
  </p:cm>
  <p:cm authorId="2" dt="2018-04-11T01:48:04.692" idx="18">
    <p:pos x="418" y="418"/>
    <p:text>TOTAL : 30s</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4-11T01:57:29.742" idx="19">
    <p:pos x="10" y="10"/>
    <p:text>Firstly, in order to automate software installation on new computer, I had to establish profiles based on the user needs</p:text>
    <p:extLst>
      <p:ext uri="{C676402C-5697-4E1C-873F-D02D1690AC5C}">
        <p15:threadingInfo xmlns:p15="http://schemas.microsoft.com/office/powerpoint/2012/main" timeZoneBias="-120"/>
      </p:ext>
    </p:extLst>
  </p:cm>
  <p:cm authorId="2" dt="2018-04-11T02:00:45.995" idx="20">
    <p:pos x="146" y="146"/>
    <p:text>For each profile, I made a list of the software I was going to automate the installation</p:text>
    <p:extLst>
      <p:ext uri="{C676402C-5697-4E1C-873F-D02D1690AC5C}">
        <p15:threadingInfo xmlns:p15="http://schemas.microsoft.com/office/powerpoint/2012/main" timeZoneBias="-120"/>
      </p:ext>
    </p:extLst>
  </p:cm>
  <p:cm authorId="2" dt="2018-04-11T02:03:21.028" idx="21">
    <p:pos x="282" y="282"/>
    <p:text>The two main types of profiles are the nomadic profile and the sedentary profile, they do not have the same needs because not the same working conditions</p:text>
    <p:extLst>
      <p:ext uri="{C676402C-5697-4E1C-873F-D02D1690AC5C}">
        <p15:threadingInfo xmlns:p15="http://schemas.microsoft.com/office/powerpoint/2012/main" timeZoneBias="-120"/>
      </p:ext>
    </p:extLst>
  </p:cm>
  <p:cm authorId="2" dt="2018-04-11T02:06:00.410" idx="22">
    <p:pos x="418" y="418"/>
    <p:text>TOTAL : 30s</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4-11T02:06:17.399" idx="23">
    <p:pos x="10" y="10"/>
    <p:text>After having done the product catalogue, for each software (around thirty) i wrote a script that installs the software silently, without any user intervention</p:text>
    <p:extLst>
      <p:ext uri="{C676402C-5697-4E1C-873F-D02D1690AC5C}">
        <p15:threadingInfo xmlns:p15="http://schemas.microsoft.com/office/powerpoint/2012/main" timeZoneBias="-120"/>
      </p:ext>
    </p:extLst>
  </p:cm>
  <p:cm authorId="2" dt="2018-04-11T02:15:13.903" idx="24">
    <p:pos x="146" y="146"/>
    <p:text>After i done that, i had almost followed the same approach for the security update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4-11T02:21:09.504" idx="25">
    <p:pos x="10" y="10"/>
    <p:text>I encountered several challenges during my internship, the first was an organizational challenge</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B1BD88-7BD5-45A6-8E3E-1E88840CD5B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03FBA17-0AE3-4D20-8A33-7C603537E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0AF306E-3C9C-43AA-AA94-7964090FBCEC}"/>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C15F4B81-9F42-4D2E-A27F-B36E5015DA67}"/>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EED7202-2EA0-404B-888D-60F343E567E9}"/>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230546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B7E12-F287-4786-B808-6B362EFB2BD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1B9F9BE-0FFE-41A3-9499-5A0F5A228ED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3CB961-C626-4FFA-875D-10D665415B92}"/>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9F91AFAE-04E1-4237-BF26-9FA951B2466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C5C1D86B-8DEB-411C-85B8-5414964B2E6D}"/>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170891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30773BB-B13C-47E2-967F-C6B9C50519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19F95A2-B5E1-4887-B0F1-0AA4171F963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C38EF4-3093-41B6-B764-EF83EB65C4D3}"/>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1788200E-1F84-4F8B-B911-1C55787EC74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01FE533-4C75-4132-947A-09F0280BF53C}"/>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58138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26C92-BD85-4F95-85E3-5B32C7C0C7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3FA01F4-69C9-417E-8940-4EF6CB89B33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B8D8A4-E601-4F28-BDF5-6DD611703FAE}"/>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DB3FD92E-FE81-46AF-BB0B-F2924809291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DE4F008-B0CE-4195-AA1F-B833BE5BA833}"/>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257157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B5D13-92A7-41B7-9155-CA9F088411F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6674E89-9A09-4284-BC82-0B807C570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5453BE2-7AE6-491C-B963-AED68BC30171}"/>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5F5544AD-E4E1-40A0-8E45-AEFD2F7C253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F9C18D4-92EA-457A-B2B2-3375DCF09F29}"/>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175203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94FCA-0F61-4558-AE82-220600CEF4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C715E9-309B-40A1-A37F-6EF33ADE94C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977F1A7-4B56-49D3-9734-8F792435BBA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6253F3D-7C28-4458-9893-4A8729BD79B9}"/>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6" name="Espace réservé du pied de page 5">
            <a:extLst>
              <a:ext uri="{FF2B5EF4-FFF2-40B4-BE49-F238E27FC236}">
                <a16:creationId xmlns:a16="http://schemas.microsoft.com/office/drawing/2014/main" id="{088E86EB-6663-4E51-B903-B1B35511ACD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7D428F36-9F30-4AC9-A7EE-38C1CC4275C5}"/>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423379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45322-B077-4B00-A6A0-0DA934C7245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2872F2-2ACC-441D-B4B8-C3AE6C2AC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17124E1-ECA7-405C-9387-ABFCB7760547}"/>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67CB3D1-33C2-4F92-90A2-9CC8289C6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EB3CE48-81D0-4184-959D-AD57B010F18F}"/>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E79D2B2-4F1D-4D67-9C4C-60D7963126A6}"/>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8" name="Espace réservé du pied de page 7">
            <a:extLst>
              <a:ext uri="{FF2B5EF4-FFF2-40B4-BE49-F238E27FC236}">
                <a16:creationId xmlns:a16="http://schemas.microsoft.com/office/drawing/2014/main" id="{CC402A0F-412D-485F-BF74-596109F4237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02C3384-656F-46F1-BFA9-D00DDF42B6FC}"/>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33880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F5FBA-80A9-4043-B229-E7C5DB1EAD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847A329-D74C-44EC-AE9A-9C743C077D65}"/>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4" name="Espace réservé du pied de page 3">
            <a:extLst>
              <a:ext uri="{FF2B5EF4-FFF2-40B4-BE49-F238E27FC236}">
                <a16:creationId xmlns:a16="http://schemas.microsoft.com/office/drawing/2014/main" id="{A957B430-29E2-4ACC-A61F-2E14A123C013}"/>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B0FDA6D0-03CD-4F18-8300-51A7DDE32A8A}"/>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42398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DA0022F-BF5C-47B9-AE71-295E8FF44118}"/>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3" name="Espace réservé du pied de page 2">
            <a:extLst>
              <a:ext uri="{FF2B5EF4-FFF2-40B4-BE49-F238E27FC236}">
                <a16:creationId xmlns:a16="http://schemas.microsoft.com/office/drawing/2014/main" id="{0C5078D3-6EC9-45BE-8D57-6AF87A1B04F9}"/>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0DB1224-7679-4917-B491-5BF1DBE58EE2}"/>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107579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7C823-69BA-407A-AF73-20BD06917B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C79BD73-09E9-4EE7-B786-2E53E5EFC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05B5CD3-B61B-4ABE-8873-D1C561775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13D37FA-0394-4BED-AC67-24A58D411427}"/>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6" name="Espace réservé du pied de page 5">
            <a:extLst>
              <a:ext uri="{FF2B5EF4-FFF2-40B4-BE49-F238E27FC236}">
                <a16:creationId xmlns:a16="http://schemas.microsoft.com/office/drawing/2014/main" id="{B18F9673-E191-421B-8A12-EF652408363C}"/>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1B18459A-C703-4D21-A52E-7A1370CCF587}"/>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339892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161C4-1166-4754-A567-265D5C30A9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327C4E0-5D04-493F-BC90-6D334D1B7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3292BBF9-7901-469D-99F0-131D287A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262CC6D-351E-4F5E-A993-D6E6DB132696}"/>
              </a:ext>
            </a:extLst>
          </p:cNvPr>
          <p:cNvSpPr>
            <a:spLocks noGrp="1"/>
          </p:cNvSpPr>
          <p:nvPr>
            <p:ph type="dt" sz="half" idx="10"/>
          </p:nvPr>
        </p:nvSpPr>
        <p:spPr/>
        <p:txBody>
          <a:bodyPr/>
          <a:lstStyle/>
          <a:p>
            <a:fld id="{10B85A56-F36F-4DFA-B56B-1C4E0C922ADC}" type="datetimeFigureOut">
              <a:rPr lang="fr-FR" smtClean="0"/>
              <a:t>11/04/2018</a:t>
            </a:fld>
            <a:endParaRPr lang="fr-FR" dirty="0"/>
          </a:p>
        </p:txBody>
      </p:sp>
      <p:sp>
        <p:nvSpPr>
          <p:cNvPr id="6" name="Espace réservé du pied de page 5">
            <a:extLst>
              <a:ext uri="{FF2B5EF4-FFF2-40B4-BE49-F238E27FC236}">
                <a16:creationId xmlns:a16="http://schemas.microsoft.com/office/drawing/2014/main" id="{AFD68FBA-6B52-40E6-8A7D-C4134F3B2EFF}"/>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975236F7-560C-4357-9B3F-611D57ECCC07}"/>
              </a:ext>
            </a:extLst>
          </p:cNvPr>
          <p:cNvSpPr>
            <a:spLocks noGrp="1"/>
          </p:cNvSpPr>
          <p:nvPr>
            <p:ph type="sldNum" sz="quarter" idx="12"/>
          </p:nvPr>
        </p:nvSpPr>
        <p:spPr/>
        <p:txBody>
          <a:bodyPr/>
          <a:lstStyle/>
          <a:p>
            <a:fld id="{41936B97-BE6A-410F-B87E-034A3ECFAA30}" type="slidenum">
              <a:rPr lang="fr-FR" smtClean="0"/>
              <a:t>‹N°›</a:t>
            </a:fld>
            <a:endParaRPr lang="fr-FR" dirty="0"/>
          </a:p>
        </p:txBody>
      </p:sp>
    </p:spTree>
    <p:extLst>
      <p:ext uri="{BB962C8B-B14F-4D97-AF65-F5344CB8AC3E}">
        <p14:creationId xmlns:p14="http://schemas.microsoft.com/office/powerpoint/2010/main" val="422811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F21801-864F-4BFE-81C4-C959E3093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CA64188-B339-496B-A4C3-B35308E19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BCFE65-924E-4B32-B169-37998405C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85A56-F36F-4DFA-B56B-1C4E0C922ADC}" type="datetimeFigureOut">
              <a:rPr lang="fr-FR" smtClean="0"/>
              <a:t>11/04/2018</a:t>
            </a:fld>
            <a:endParaRPr lang="fr-FR" dirty="0"/>
          </a:p>
        </p:txBody>
      </p:sp>
      <p:sp>
        <p:nvSpPr>
          <p:cNvPr id="5" name="Espace réservé du pied de page 4">
            <a:extLst>
              <a:ext uri="{FF2B5EF4-FFF2-40B4-BE49-F238E27FC236}">
                <a16:creationId xmlns:a16="http://schemas.microsoft.com/office/drawing/2014/main" id="{C7451765-0E2F-4012-BACB-06C76D2E0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A814F7C3-667D-44F4-8941-CE4CBA08F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36B97-BE6A-410F-B87E-034A3ECFAA30}" type="slidenum">
              <a:rPr lang="fr-FR" smtClean="0"/>
              <a:t>‹N°›</a:t>
            </a:fld>
            <a:endParaRPr lang="fr-FR" dirty="0"/>
          </a:p>
        </p:txBody>
      </p:sp>
    </p:spTree>
    <p:extLst>
      <p:ext uri="{BB962C8B-B14F-4D97-AF65-F5344CB8AC3E}">
        <p14:creationId xmlns:p14="http://schemas.microsoft.com/office/powerpoint/2010/main" val="306048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omments" Target="../comments/comment6.xml"/><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svg"/><Relationship Id="rId12" Type="http://schemas.openxmlformats.org/officeDocument/2006/relationships/comments" Target="../comments/comment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927D553-96A4-4DB1-BDC6-F2F65CC5B8B6}"/>
              </a:ext>
            </a:extLst>
          </p:cNvPr>
          <p:cNvSpPr/>
          <p:nvPr/>
        </p:nvSpPr>
        <p:spPr>
          <a:xfrm>
            <a:off x="0" y="5486400"/>
            <a:ext cx="12192000" cy="13716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a:extLst>
              <a:ext uri="{FF2B5EF4-FFF2-40B4-BE49-F238E27FC236}">
                <a16:creationId xmlns:a16="http://schemas.microsoft.com/office/drawing/2014/main" id="{5D45E8A9-F632-4159-A665-30C394869018}"/>
              </a:ext>
            </a:extLst>
          </p:cNvPr>
          <p:cNvPicPr>
            <a:picLocks noChangeAspect="1"/>
          </p:cNvPicPr>
          <p:nvPr/>
        </p:nvPicPr>
        <p:blipFill>
          <a:blip r:embed="rId2"/>
          <a:stretch>
            <a:fillRect/>
          </a:stretch>
        </p:blipFill>
        <p:spPr>
          <a:xfrm>
            <a:off x="3364983" y="1050084"/>
            <a:ext cx="5462034" cy="1086627"/>
          </a:xfrm>
          <a:prstGeom prst="rect">
            <a:avLst/>
          </a:prstGeom>
        </p:spPr>
      </p:pic>
      <p:sp>
        <p:nvSpPr>
          <p:cNvPr id="7" name="ZoneTexte 6">
            <a:extLst>
              <a:ext uri="{FF2B5EF4-FFF2-40B4-BE49-F238E27FC236}">
                <a16:creationId xmlns:a16="http://schemas.microsoft.com/office/drawing/2014/main" id="{8A83B0E7-815F-4DE7-A10A-D297AB3A2E64}"/>
              </a:ext>
            </a:extLst>
          </p:cNvPr>
          <p:cNvSpPr txBox="1"/>
          <p:nvPr/>
        </p:nvSpPr>
        <p:spPr>
          <a:xfrm>
            <a:off x="4756883" y="2597497"/>
            <a:ext cx="2678234" cy="307777"/>
          </a:xfrm>
          <a:prstGeom prst="rect">
            <a:avLst/>
          </a:prstGeom>
          <a:noFill/>
        </p:spPr>
        <p:txBody>
          <a:bodyPr wrap="none" rtlCol="0">
            <a:spAutoFit/>
          </a:bodyPr>
          <a:lstStyle/>
          <a:p>
            <a:r>
              <a:rPr lang="fr-FR" sz="1400" dirty="0">
                <a:latin typeface="Myriad Pro" panose="020B0503030403020204" pitchFamily="34" charset="0"/>
              </a:rPr>
              <a:t>Maître de stage : MAJOLET Cédric</a:t>
            </a:r>
          </a:p>
        </p:txBody>
      </p:sp>
      <p:sp>
        <p:nvSpPr>
          <p:cNvPr id="9" name="ZoneTexte 8">
            <a:extLst>
              <a:ext uri="{FF2B5EF4-FFF2-40B4-BE49-F238E27FC236}">
                <a16:creationId xmlns:a16="http://schemas.microsoft.com/office/drawing/2014/main" id="{14C83C55-624F-4F28-82AF-5759AB3E6CE4}"/>
              </a:ext>
            </a:extLst>
          </p:cNvPr>
          <p:cNvSpPr txBox="1"/>
          <p:nvPr/>
        </p:nvSpPr>
        <p:spPr>
          <a:xfrm>
            <a:off x="4841650" y="4077333"/>
            <a:ext cx="2508700" cy="400110"/>
          </a:xfrm>
          <a:prstGeom prst="rect">
            <a:avLst/>
          </a:prstGeom>
          <a:noFill/>
        </p:spPr>
        <p:txBody>
          <a:bodyPr wrap="none" rtlCol="0">
            <a:spAutoFit/>
          </a:bodyPr>
          <a:lstStyle/>
          <a:p>
            <a:r>
              <a:rPr lang="fr-FR" sz="2000" b="1" dirty="0">
                <a:latin typeface="Myriad Pro" panose="020B0503030403020204" pitchFamily="34" charset="0"/>
              </a:rPr>
              <a:t>CHESNOUARD Dylan</a:t>
            </a:r>
          </a:p>
        </p:txBody>
      </p:sp>
      <p:sp>
        <p:nvSpPr>
          <p:cNvPr id="10" name="ZoneTexte 9">
            <a:extLst>
              <a:ext uri="{FF2B5EF4-FFF2-40B4-BE49-F238E27FC236}">
                <a16:creationId xmlns:a16="http://schemas.microsoft.com/office/drawing/2014/main" id="{CFB371B6-6FD3-405E-A22A-B3423EFEB93B}"/>
              </a:ext>
            </a:extLst>
          </p:cNvPr>
          <p:cNvSpPr txBox="1"/>
          <p:nvPr/>
        </p:nvSpPr>
        <p:spPr>
          <a:xfrm>
            <a:off x="9951228" y="5987534"/>
            <a:ext cx="1967013" cy="369332"/>
          </a:xfrm>
          <a:prstGeom prst="rect">
            <a:avLst/>
          </a:prstGeom>
          <a:noFill/>
        </p:spPr>
        <p:txBody>
          <a:bodyPr wrap="none" rtlCol="0">
            <a:spAutoFit/>
          </a:bodyPr>
          <a:lstStyle/>
          <a:p>
            <a:r>
              <a:rPr lang="fr-FR" dirty="0">
                <a:latin typeface="Myriad Pro" panose="020B0503030403020204" pitchFamily="34" charset="0"/>
              </a:rPr>
              <a:t>Session</a:t>
            </a:r>
            <a:r>
              <a:rPr lang="fr-FR" dirty="0"/>
              <a:t> </a:t>
            </a:r>
            <a:r>
              <a:rPr lang="fr-FR" dirty="0">
                <a:latin typeface="Myriad Pro" panose="020B0503030403020204" pitchFamily="34" charset="0"/>
              </a:rPr>
              <a:t>2017-2018</a:t>
            </a:r>
          </a:p>
        </p:txBody>
      </p:sp>
      <p:cxnSp>
        <p:nvCxnSpPr>
          <p:cNvPr id="8" name="Straight Connector 11">
            <a:extLst>
              <a:ext uri="{FF2B5EF4-FFF2-40B4-BE49-F238E27FC236}">
                <a16:creationId xmlns:a16="http://schemas.microsoft.com/office/drawing/2014/main" id="{D0F78271-AF4A-421B-B2A1-207CD35CD410}"/>
              </a:ext>
            </a:extLst>
          </p:cNvPr>
          <p:cNvCxnSpPr>
            <a:cxnSpLocks/>
          </p:cNvCxnSpPr>
          <p:nvPr/>
        </p:nvCxnSpPr>
        <p:spPr>
          <a:xfrm flipH="1">
            <a:off x="5138143" y="2478423"/>
            <a:ext cx="191571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42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6469759-0FD9-4233-9744-987388B526F5}"/>
              </a:ext>
            </a:extLst>
          </p:cNvPr>
          <p:cNvSpPr txBox="1"/>
          <p:nvPr/>
        </p:nvSpPr>
        <p:spPr>
          <a:xfrm>
            <a:off x="545284" y="218113"/>
            <a:ext cx="4042902"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COMPANY</a:t>
            </a:r>
            <a:r>
              <a:rPr lang="fr-FR" sz="2800" dirty="0">
                <a:latin typeface="Myriad Pro" panose="020B0503030403020204" pitchFamily="34" charset="0"/>
              </a:rPr>
              <a:t> PRESENTATION</a:t>
            </a:r>
          </a:p>
        </p:txBody>
      </p:sp>
      <p:cxnSp>
        <p:nvCxnSpPr>
          <p:cNvPr id="5" name="Connecteur droit 4">
            <a:extLst>
              <a:ext uri="{FF2B5EF4-FFF2-40B4-BE49-F238E27FC236}">
                <a16:creationId xmlns:a16="http://schemas.microsoft.com/office/drawing/2014/main" id="{E3BACC72-8907-48DB-9D6C-729C793B7A5F}"/>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8342F6F-64D4-4252-BB58-497EA96CCA09}"/>
              </a:ext>
            </a:extLst>
          </p:cNvPr>
          <p:cNvSpPr txBox="1"/>
          <p:nvPr/>
        </p:nvSpPr>
        <p:spPr>
          <a:xfrm>
            <a:off x="5945157" y="6488668"/>
            <a:ext cx="301686" cy="369332"/>
          </a:xfrm>
          <a:prstGeom prst="rect">
            <a:avLst/>
          </a:prstGeom>
          <a:noFill/>
        </p:spPr>
        <p:txBody>
          <a:bodyPr wrap="none" rtlCol="0">
            <a:spAutoFit/>
          </a:bodyPr>
          <a:lstStyle/>
          <a:p>
            <a:r>
              <a:rPr lang="fr-FR" dirty="0"/>
              <a:t>1</a:t>
            </a:r>
          </a:p>
        </p:txBody>
      </p:sp>
      <p:pic>
        <p:nvPicPr>
          <p:cNvPr id="7" name="Image 6">
            <a:extLst>
              <a:ext uri="{FF2B5EF4-FFF2-40B4-BE49-F238E27FC236}">
                <a16:creationId xmlns:a16="http://schemas.microsoft.com/office/drawing/2014/main" id="{B95CE87A-3A3E-4F52-90BA-8DAE3F37CCF1}"/>
              </a:ext>
            </a:extLst>
          </p:cNvPr>
          <p:cNvPicPr>
            <a:picLocks noChangeAspect="1"/>
          </p:cNvPicPr>
          <p:nvPr/>
        </p:nvPicPr>
        <p:blipFill>
          <a:blip r:embed="rId2"/>
          <a:stretch>
            <a:fillRect/>
          </a:stretch>
        </p:blipFill>
        <p:spPr>
          <a:xfrm>
            <a:off x="10423008" y="6384240"/>
            <a:ext cx="1626117" cy="323503"/>
          </a:xfrm>
          <a:prstGeom prst="rect">
            <a:avLst/>
          </a:prstGeom>
        </p:spPr>
      </p:pic>
      <p:grpSp>
        <p:nvGrpSpPr>
          <p:cNvPr id="38" name="Groupe 37">
            <a:extLst>
              <a:ext uri="{FF2B5EF4-FFF2-40B4-BE49-F238E27FC236}">
                <a16:creationId xmlns:a16="http://schemas.microsoft.com/office/drawing/2014/main" id="{05B04D5F-07E2-4E33-A369-230B1B723079}"/>
              </a:ext>
            </a:extLst>
          </p:cNvPr>
          <p:cNvGrpSpPr/>
          <p:nvPr/>
        </p:nvGrpSpPr>
        <p:grpSpPr>
          <a:xfrm>
            <a:off x="5376000" y="1283721"/>
            <a:ext cx="1440000" cy="4624800"/>
            <a:chOff x="5405210" y="1283721"/>
            <a:chExt cx="1440000" cy="4624800"/>
          </a:xfrm>
        </p:grpSpPr>
        <p:sp>
          <p:nvSpPr>
            <p:cNvPr id="27" name="Ellipse 26">
              <a:extLst>
                <a:ext uri="{FF2B5EF4-FFF2-40B4-BE49-F238E27FC236}">
                  <a16:creationId xmlns:a16="http://schemas.microsoft.com/office/drawing/2014/main" id="{2BA76A75-2593-4084-BB3F-3DFE70689E95}"/>
                </a:ext>
              </a:extLst>
            </p:cNvPr>
            <p:cNvSpPr/>
            <p:nvPr/>
          </p:nvSpPr>
          <p:spPr>
            <a:xfrm>
              <a:off x="5405210" y="1283721"/>
              <a:ext cx="1440000" cy="1440000"/>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DESIGN</a:t>
              </a:r>
            </a:p>
          </p:txBody>
        </p:sp>
        <p:sp>
          <p:nvSpPr>
            <p:cNvPr id="28" name="Ellipse 27">
              <a:extLst>
                <a:ext uri="{FF2B5EF4-FFF2-40B4-BE49-F238E27FC236}">
                  <a16:creationId xmlns:a16="http://schemas.microsoft.com/office/drawing/2014/main" id="{D3CB06CB-34FC-4372-94C3-AA5C2725A690}"/>
                </a:ext>
              </a:extLst>
            </p:cNvPr>
            <p:cNvSpPr/>
            <p:nvPr/>
          </p:nvSpPr>
          <p:spPr>
            <a:xfrm>
              <a:off x="5405210" y="2876121"/>
              <a:ext cx="1440000" cy="1440000"/>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BUILD</a:t>
              </a:r>
            </a:p>
          </p:txBody>
        </p:sp>
        <p:sp>
          <p:nvSpPr>
            <p:cNvPr id="29" name="Ellipse 28">
              <a:extLst>
                <a:ext uri="{FF2B5EF4-FFF2-40B4-BE49-F238E27FC236}">
                  <a16:creationId xmlns:a16="http://schemas.microsoft.com/office/drawing/2014/main" id="{62DECF78-BE30-46D1-9162-01B344F4950D}"/>
                </a:ext>
              </a:extLst>
            </p:cNvPr>
            <p:cNvSpPr/>
            <p:nvPr/>
          </p:nvSpPr>
          <p:spPr>
            <a:xfrm>
              <a:off x="5405210" y="4468521"/>
              <a:ext cx="1440000" cy="1440000"/>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SELL</a:t>
              </a:r>
            </a:p>
          </p:txBody>
        </p:sp>
      </p:grpSp>
      <p:pic>
        <p:nvPicPr>
          <p:cNvPr id="31" name="Image 30">
            <a:extLst>
              <a:ext uri="{FF2B5EF4-FFF2-40B4-BE49-F238E27FC236}">
                <a16:creationId xmlns:a16="http://schemas.microsoft.com/office/drawing/2014/main" id="{113541B7-E56D-40A0-9707-DCBFD71190F6}"/>
              </a:ext>
            </a:extLst>
          </p:cNvPr>
          <p:cNvPicPr>
            <a:picLocks noChangeAspect="1"/>
          </p:cNvPicPr>
          <p:nvPr/>
        </p:nvPicPr>
        <p:blipFill>
          <a:blip r:embed="rId3"/>
          <a:stretch>
            <a:fillRect/>
          </a:stretch>
        </p:blipFill>
        <p:spPr>
          <a:xfrm>
            <a:off x="545284" y="1787025"/>
            <a:ext cx="4145611" cy="3454676"/>
          </a:xfrm>
          <a:prstGeom prst="rect">
            <a:avLst/>
          </a:prstGeom>
          <a:ln>
            <a:noFill/>
          </a:ln>
          <a:effectLst>
            <a:softEdge rad="112500"/>
          </a:effectLst>
        </p:spPr>
      </p:pic>
      <p:sp>
        <p:nvSpPr>
          <p:cNvPr id="32" name="ZoneTexte 31">
            <a:extLst>
              <a:ext uri="{FF2B5EF4-FFF2-40B4-BE49-F238E27FC236}">
                <a16:creationId xmlns:a16="http://schemas.microsoft.com/office/drawing/2014/main" id="{5DE0FF11-F20D-4200-B6E6-3A9BE81D9DD6}"/>
              </a:ext>
            </a:extLst>
          </p:cNvPr>
          <p:cNvSpPr txBox="1"/>
          <p:nvPr/>
        </p:nvSpPr>
        <p:spPr>
          <a:xfrm>
            <a:off x="699717" y="5241701"/>
            <a:ext cx="3734036" cy="338554"/>
          </a:xfrm>
          <a:prstGeom prst="rect">
            <a:avLst/>
          </a:prstGeom>
          <a:noFill/>
        </p:spPr>
        <p:txBody>
          <a:bodyPr wrap="none" rtlCol="0">
            <a:spAutoFit/>
          </a:bodyPr>
          <a:lstStyle/>
          <a:p>
            <a:r>
              <a:rPr lang="fr-FR" sz="1600" i="1" dirty="0">
                <a:latin typeface="Myriad Pro" panose="020B0503030403020204" pitchFamily="34" charset="0"/>
              </a:rPr>
              <a:t>Evolis </a:t>
            </a:r>
            <a:r>
              <a:rPr lang="fr-FR" sz="1600" i="1" dirty="0" err="1">
                <a:latin typeface="Myriad Pro" panose="020B0503030403020204" pitchFamily="34" charset="0"/>
              </a:rPr>
              <a:t>headquarter</a:t>
            </a:r>
            <a:r>
              <a:rPr lang="fr-FR" sz="1600" i="1" dirty="0">
                <a:latin typeface="Myriad Pro" panose="020B0503030403020204" pitchFamily="34" charset="0"/>
              </a:rPr>
              <a:t> in Beaucouzé, France</a:t>
            </a:r>
          </a:p>
        </p:txBody>
      </p:sp>
      <p:pic>
        <p:nvPicPr>
          <p:cNvPr id="33" name="Image 32">
            <a:extLst>
              <a:ext uri="{FF2B5EF4-FFF2-40B4-BE49-F238E27FC236}">
                <a16:creationId xmlns:a16="http://schemas.microsoft.com/office/drawing/2014/main" id="{D809614F-F95B-42AE-9283-F00B81B21B5A}"/>
              </a:ext>
            </a:extLst>
          </p:cNvPr>
          <p:cNvPicPr>
            <a:picLocks noChangeAspect="1"/>
          </p:cNvPicPr>
          <p:nvPr/>
        </p:nvPicPr>
        <p:blipFill rotWithShape="1">
          <a:blip r:embed="rId4">
            <a:extLst>
              <a:ext uri="{28A0092B-C50C-407E-A947-70E740481C1C}">
                <a14:useLocalDpi xmlns:a14="http://schemas.microsoft.com/office/drawing/2010/main" val="0"/>
              </a:ext>
            </a:extLst>
          </a:blip>
          <a:srcRect l="17150" t="9774" r="16248" b="9403"/>
          <a:stretch/>
        </p:blipFill>
        <p:spPr>
          <a:xfrm>
            <a:off x="8294223" y="1721840"/>
            <a:ext cx="2665618" cy="2426099"/>
          </a:xfrm>
          <a:prstGeom prst="rect">
            <a:avLst/>
          </a:prstGeom>
        </p:spPr>
      </p:pic>
      <p:sp>
        <p:nvSpPr>
          <p:cNvPr id="34" name="ZoneTexte 33">
            <a:extLst>
              <a:ext uri="{FF2B5EF4-FFF2-40B4-BE49-F238E27FC236}">
                <a16:creationId xmlns:a16="http://schemas.microsoft.com/office/drawing/2014/main" id="{FF237AA6-8F4A-4454-8A4F-50E09A839124}"/>
              </a:ext>
            </a:extLst>
          </p:cNvPr>
          <p:cNvSpPr txBox="1"/>
          <p:nvPr/>
        </p:nvSpPr>
        <p:spPr>
          <a:xfrm>
            <a:off x="8672476" y="4107595"/>
            <a:ext cx="1909112" cy="338554"/>
          </a:xfrm>
          <a:prstGeom prst="rect">
            <a:avLst/>
          </a:prstGeom>
          <a:noFill/>
        </p:spPr>
        <p:txBody>
          <a:bodyPr wrap="none" rtlCol="0">
            <a:spAutoFit/>
          </a:bodyPr>
          <a:lstStyle/>
          <a:p>
            <a:r>
              <a:rPr lang="fr-FR" sz="1600" i="1" dirty="0">
                <a:latin typeface="Myriad Pro" panose="020B0503030403020204" pitchFamily="34" charset="0"/>
              </a:rPr>
              <a:t>Primacy </a:t>
            </a:r>
            <a:r>
              <a:rPr lang="fr-FR" sz="1600" i="1" dirty="0" err="1">
                <a:latin typeface="Myriad Pro" panose="020B0503030403020204" pitchFamily="34" charset="0"/>
              </a:rPr>
              <a:t>card</a:t>
            </a:r>
            <a:r>
              <a:rPr lang="fr-FR" sz="1600" i="1" dirty="0">
                <a:latin typeface="Myriad Pro" panose="020B0503030403020204" pitchFamily="34" charset="0"/>
              </a:rPr>
              <a:t> printer</a:t>
            </a:r>
          </a:p>
        </p:txBody>
      </p:sp>
      <p:pic>
        <p:nvPicPr>
          <p:cNvPr id="35" name="Image 34">
            <a:extLst>
              <a:ext uri="{FF2B5EF4-FFF2-40B4-BE49-F238E27FC236}">
                <a16:creationId xmlns:a16="http://schemas.microsoft.com/office/drawing/2014/main" id="{818BEF70-E6E6-4EB8-B706-FB5832DAD238}"/>
              </a:ext>
            </a:extLst>
          </p:cNvPr>
          <p:cNvPicPr>
            <a:picLocks noChangeAspect="1"/>
          </p:cNvPicPr>
          <p:nvPr/>
        </p:nvPicPr>
        <p:blipFill>
          <a:blip r:embed="rId5"/>
          <a:stretch>
            <a:fillRect/>
          </a:stretch>
        </p:blipFill>
        <p:spPr>
          <a:xfrm>
            <a:off x="7281826" y="4637561"/>
            <a:ext cx="1390650" cy="910545"/>
          </a:xfrm>
          <a:prstGeom prst="rect">
            <a:avLst/>
          </a:prstGeom>
        </p:spPr>
      </p:pic>
      <p:pic>
        <p:nvPicPr>
          <p:cNvPr id="36" name="Image 35">
            <a:extLst>
              <a:ext uri="{FF2B5EF4-FFF2-40B4-BE49-F238E27FC236}">
                <a16:creationId xmlns:a16="http://schemas.microsoft.com/office/drawing/2014/main" id="{1AD7D7DC-BD22-4DA8-A46F-0998811602AE}"/>
              </a:ext>
            </a:extLst>
          </p:cNvPr>
          <p:cNvPicPr>
            <a:picLocks noChangeAspect="1"/>
          </p:cNvPicPr>
          <p:nvPr/>
        </p:nvPicPr>
        <p:blipFill>
          <a:blip r:embed="rId6"/>
          <a:stretch>
            <a:fillRect/>
          </a:stretch>
        </p:blipFill>
        <p:spPr>
          <a:xfrm>
            <a:off x="8794162" y="4637562"/>
            <a:ext cx="1384629" cy="914072"/>
          </a:xfrm>
          <a:prstGeom prst="rect">
            <a:avLst/>
          </a:prstGeom>
        </p:spPr>
      </p:pic>
      <p:pic>
        <p:nvPicPr>
          <p:cNvPr id="37" name="Image 36">
            <a:extLst>
              <a:ext uri="{FF2B5EF4-FFF2-40B4-BE49-F238E27FC236}">
                <a16:creationId xmlns:a16="http://schemas.microsoft.com/office/drawing/2014/main" id="{705091C7-A5AD-4EB6-95FC-716B6D3FC875}"/>
              </a:ext>
            </a:extLst>
          </p:cNvPr>
          <p:cNvPicPr>
            <a:picLocks noChangeAspect="1"/>
          </p:cNvPicPr>
          <p:nvPr/>
        </p:nvPicPr>
        <p:blipFill>
          <a:blip r:embed="rId7"/>
          <a:stretch>
            <a:fillRect/>
          </a:stretch>
        </p:blipFill>
        <p:spPr>
          <a:xfrm>
            <a:off x="10300477" y="4637561"/>
            <a:ext cx="1423761" cy="910545"/>
          </a:xfrm>
          <a:prstGeom prst="rect">
            <a:avLst/>
          </a:prstGeom>
        </p:spPr>
      </p:pic>
    </p:spTree>
    <p:extLst>
      <p:ext uri="{BB962C8B-B14F-4D97-AF65-F5344CB8AC3E}">
        <p14:creationId xmlns:p14="http://schemas.microsoft.com/office/powerpoint/2010/main" val="132354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5EDD45E-8608-408B-809A-23C9DDDA5656}"/>
              </a:ext>
            </a:extLst>
          </p:cNvPr>
          <p:cNvSpPr txBox="1"/>
          <p:nvPr/>
        </p:nvSpPr>
        <p:spPr>
          <a:xfrm>
            <a:off x="545284" y="218113"/>
            <a:ext cx="4032258"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PLASTICS CARDS</a:t>
            </a:r>
            <a:r>
              <a:rPr lang="fr-FR" sz="2800" dirty="0">
                <a:latin typeface="Myriad Pro" panose="020B0503030403020204" pitchFamily="34" charset="0"/>
              </a:rPr>
              <a:t> MARKET</a:t>
            </a:r>
          </a:p>
        </p:txBody>
      </p:sp>
      <p:cxnSp>
        <p:nvCxnSpPr>
          <p:cNvPr id="6" name="Connecteur droit 5">
            <a:extLst>
              <a:ext uri="{FF2B5EF4-FFF2-40B4-BE49-F238E27FC236}">
                <a16:creationId xmlns:a16="http://schemas.microsoft.com/office/drawing/2014/main" id="{FAB1E8EA-BBF2-45B2-8FBF-13EC96389D6A}"/>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649163B-8DC1-46E4-A04B-244DA631F1AC}"/>
              </a:ext>
            </a:extLst>
          </p:cNvPr>
          <p:cNvSpPr txBox="1"/>
          <p:nvPr/>
        </p:nvSpPr>
        <p:spPr>
          <a:xfrm>
            <a:off x="5945157" y="6488668"/>
            <a:ext cx="301686" cy="369332"/>
          </a:xfrm>
          <a:prstGeom prst="rect">
            <a:avLst/>
          </a:prstGeom>
          <a:noFill/>
        </p:spPr>
        <p:txBody>
          <a:bodyPr wrap="none" rtlCol="0">
            <a:spAutoFit/>
          </a:bodyPr>
          <a:lstStyle/>
          <a:p>
            <a:r>
              <a:rPr lang="fr-FR" dirty="0"/>
              <a:t>2</a:t>
            </a:r>
          </a:p>
        </p:txBody>
      </p:sp>
      <p:pic>
        <p:nvPicPr>
          <p:cNvPr id="27" name="Image 26">
            <a:extLst>
              <a:ext uri="{FF2B5EF4-FFF2-40B4-BE49-F238E27FC236}">
                <a16:creationId xmlns:a16="http://schemas.microsoft.com/office/drawing/2014/main" id="{0A098142-9C43-411F-8089-851673AC28A6}"/>
              </a:ext>
            </a:extLst>
          </p:cNvPr>
          <p:cNvPicPr>
            <a:picLocks noChangeAspect="1"/>
          </p:cNvPicPr>
          <p:nvPr/>
        </p:nvPicPr>
        <p:blipFill>
          <a:blip r:embed="rId2"/>
          <a:stretch>
            <a:fillRect/>
          </a:stretch>
        </p:blipFill>
        <p:spPr>
          <a:xfrm>
            <a:off x="10423008" y="6384240"/>
            <a:ext cx="1626117" cy="323503"/>
          </a:xfrm>
          <a:prstGeom prst="rect">
            <a:avLst/>
          </a:prstGeom>
        </p:spPr>
      </p:pic>
      <p:pic>
        <p:nvPicPr>
          <p:cNvPr id="28" name="Image 27">
            <a:extLst>
              <a:ext uri="{FF2B5EF4-FFF2-40B4-BE49-F238E27FC236}">
                <a16:creationId xmlns:a16="http://schemas.microsoft.com/office/drawing/2014/main" id="{F05E1B47-F14F-469B-ACA0-7692810BB55D}"/>
              </a:ext>
            </a:extLst>
          </p:cNvPr>
          <p:cNvPicPr>
            <a:picLocks noChangeAspect="1"/>
          </p:cNvPicPr>
          <p:nvPr/>
        </p:nvPicPr>
        <p:blipFill>
          <a:blip r:embed="rId3"/>
          <a:stretch>
            <a:fillRect/>
          </a:stretch>
        </p:blipFill>
        <p:spPr>
          <a:xfrm>
            <a:off x="956296" y="1050526"/>
            <a:ext cx="2286000" cy="2638425"/>
          </a:xfrm>
          <a:prstGeom prst="rect">
            <a:avLst/>
          </a:prstGeom>
        </p:spPr>
      </p:pic>
      <p:pic>
        <p:nvPicPr>
          <p:cNvPr id="29" name="Image 28">
            <a:extLst>
              <a:ext uri="{FF2B5EF4-FFF2-40B4-BE49-F238E27FC236}">
                <a16:creationId xmlns:a16="http://schemas.microsoft.com/office/drawing/2014/main" id="{CC446FAF-722B-450E-A3CE-8F007A035656}"/>
              </a:ext>
            </a:extLst>
          </p:cNvPr>
          <p:cNvPicPr>
            <a:picLocks noChangeAspect="1"/>
          </p:cNvPicPr>
          <p:nvPr/>
        </p:nvPicPr>
        <p:blipFill>
          <a:blip r:embed="rId4"/>
          <a:stretch>
            <a:fillRect/>
          </a:stretch>
        </p:blipFill>
        <p:spPr>
          <a:xfrm>
            <a:off x="3242296" y="3697842"/>
            <a:ext cx="2286000" cy="2638425"/>
          </a:xfrm>
          <a:prstGeom prst="rect">
            <a:avLst/>
          </a:prstGeom>
        </p:spPr>
      </p:pic>
      <p:pic>
        <p:nvPicPr>
          <p:cNvPr id="30" name="Image 29">
            <a:extLst>
              <a:ext uri="{FF2B5EF4-FFF2-40B4-BE49-F238E27FC236}">
                <a16:creationId xmlns:a16="http://schemas.microsoft.com/office/drawing/2014/main" id="{972107D1-B9D4-4C3B-AC9E-500CF4049AC7}"/>
              </a:ext>
            </a:extLst>
          </p:cNvPr>
          <p:cNvPicPr>
            <a:picLocks noChangeAspect="1"/>
          </p:cNvPicPr>
          <p:nvPr/>
        </p:nvPicPr>
        <p:blipFill>
          <a:blip r:embed="rId5"/>
          <a:stretch>
            <a:fillRect/>
          </a:stretch>
        </p:blipFill>
        <p:spPr>
          <a:xfrm>
            <a:off x="5528296" y="1131171"/>
            <a:ext cx="2286000" cy="2638425"/>
          </a:xfrm>
          <a:prstGeom prst="rect">
            <a:avLst/>
          </a:prstGeom>
        </p:spPr>
      </p:pic>
      <p:pic>
        <p:nvPicPr>
          <p:cNvPr id="31" name="Image 30">
            <a:extLst>
              <a:ext uri="{FF2B5EF4-FFF2-40B4-BE49-F238E27FC236}">
                <a16:creationId xmlns:a16="http://schemas.microsoft.com/office/drawing/2014/main" id="{2EA96D1D-C4FB-4F0F-85AC-9DB14214DCCA}"/>
              </a:ext>
            </a:extLst>
          </p:cNvPr>
          <p:cNvPicPr>
            <a:picLocks noChangeAspect="1"/>
          </p:cNvPicPr>
          <p:nvPr/>
        </p:nvPicPr>
        <p:blipFill>
          <a:blip r:embed="rId6"/>
          <a:stretch>
            <a:fillRect/>
          </a:stretch>
        </p:blipFill>
        <p:spPr>
          <a:xfrm>
            <a:off x="7814296" y="3697842"/>
            <a:ext cx="2286000" cy="2638425"/>
          </a:xfrm>
          <a:prstGeom prst="rect">
            <a:avLst/>
          </a:prstGeom>
        </p:spPr>
      </p:pic>
      <p:sp>
        <p:nvSpPr>
          <p:cNvPr id="32" name="ZoneTexte 31">
            <a:extLst>
              <a:ext uri="{FF2B5EF4-FFF2-40B4-BE49-F238E27FC236}">
                <a16:creationId xmlns:a16="http://schemas.microsoft.com/office/drawing/2014/main" id="{E1FA98CF-841F-4BDF-BD18-B978460672FD}"/>
              </a:ext>
            </a:extLst>
          </p:cNvPr>
          <p:cNvSpPr txBox="1"/>
          <p:nvPr/>
        </p:nvSpPr>
        <p:spPr>
          <a:xfrm>
            <a:off x="2569963" y="3215599"/>
            <a:ext cx="1400192" cy="369332"/>
          </a:xfrm>
          <a:prstGeom prst="rect">
            <a:avLst/>
          </a:prstGeom>
          <a:noFill/>
        </p:spPr>
        <p:txBody>
          <a:bodyPr wrap="none" rtlCol="0">
            <a:spAutoFit/>
          </a:bodyPr>
          <a:lstStyle/>
          <a:p>
            <a:r>
              <a:rPr lang="fr-FR" dirty="0">
                <a:solidFill>
                  <a:srgbClr val="DC0014"/>
                </a:solidFill>
                <a:latin typeface="Myriad Pro" panose="020B0503030403020204" pitchFamily="34" charset="0"/>
              </a:rPr>
              <a:t>Government</a:t>
            </a:r>
          </a:p>
        </p:txBody>
      </p:sp>
      <p:sp>
        <p:nvSpPr>
          <p:cNvPr id="33" name="ZoneTexte 32">
            <a:extLst>
              <a:ext uri="{FF2B5EF4-FFF2-40B4-BE49-F238E27FC236}">
                <a16:creationId xmlns:a16="http://schemas.microsoft.com/office/drawing/2014/main" id="{955AF44D-C8FE-4253-8B19-EB84001BDBDE}"/>
              </a:ext>
            </a:extLst>
          </p:cNvPr>
          <p:cNvSpPr txBox="1"/>
          <p:nvPr/>
        </p:nvSpPr>
        <p:spPr>
          <a:xfrm>
            <a:off x="7114200" y="3215599"/>
            <a:ext cx="821059" cy="369332"/>
          </a:xfrm>
          <a:prstGeom prst="rect">
            <a:avLst/>
          </a:prstGeom>
          <a:noFill/>
        </p:spPr>
        <p:txBody>
          <a:bodyPr wrap="none" rtlCol="0">
            <a:spAutoFit/>
          </a:bodyPr>
          <a:lstStyle/>
          <a:p>
            <a:r>
              <a:rPr lang="fr-FR" dirty="0" err="1">
                <a:solidFill>
                  <a:srgbClr val="DC0014"/>
                </a:solidFill>
                <a:latin typeface="Myriad Pro" panose="020B0503030403020204" pitchFamily="34" charset="0"/>
              </a:rPr>
              <a:t>Health</a:t>
            </a:r>
            <a:endParaRPr lang="fr-FR" dirty="0">
              <a:solidFill>
                <a:srgbClr val="DC0014"/>
              </a:solidFill>
              <a:latin typeface="Myriad Pro" panose="020B0503030403020204" pitchFamily="34" charset="0"/>
            </a:endParaRPr>
          </a:p>
        </p:txBody>
      </p:sp>
      <p:sp>
        <p:nvSpPr>
          <p:cNvPr id="34" name="ZoneTexte 33">
            <a:extLst>
              <a:ext uri="{FF2B5EF4-FFF2-40B4-BE49-F238E27FC236}">
                <a16:creationId xmlns:a16="http://schemas.microsoft.com/office/drawing/2014/main" id="{D2149C91-1F86-4387-AF1A-B8730FC019B5}"/>
              </a:ext>
            </a:extLst>
          </p:cNvPr>
          <p:cNvSpPr txBox="1"/>
          <p:nvPr/>
        </p:nvSpPr>
        <p:spPr>
          <a:xfrm>
            <a:off x="4868593" y="5846294"/>
            <a:ext cx="957313" cy="369332"/>
          </a:xfrm>
          <a:prstGeom prst="rect">
            <a:avLst/>
          </a:prstGeom>
          <a:noFill/>
        </p:spPr>
        <p:txBody>
          <a:bodyPr wrap="none" rtlCol="0">
            <a:spAutoFit/>
          </a:bodyPr>
          <a:lstStyle/>
          <a:p>
            <a:r>
              <a:rPr lang="fr-FR" dirty="0">
                <a:solidFill>
                  <a:srgbClr val="DC0014"/>
                </a:solidFill>
                <a:latin typeface="Myriad Pro" panose="020B0503030403020204" pitchFamily="34" charset="0"/>
              </a:rPr>
              <a:t>Finance</a:t>
            </a:r>
          </a:p>
        </p:txBody>
      </p:sp>
      <p:sp>
        <p:nvSpPr>
          <p:cNvPr id="35" name="ZoneTexte 34">
            <a:extLst>
              <a:ext uri="{FF2B5EF4-FFF2-40B4-BE49-F238E27FC236}">
                <a16:creationId xmlns:a16="http://schemas.microsoft.com/office/drawing/2014/main" id="{6B50D7A3-9BD1-4C04-BDBB-DA9DA9473F38}"/>
              </a:ext>
            </a:extLst>
          </p:cNvPr>
          <p:cNvSpPr txBox="1"/>
          <p:nvPr/>
        </p:nvSpPr>
        <p:spPr>
          <a:xfrm>
            <a:off x="9440593" y="5846294"/>
            <a:ext cx="866840" cy="369332"/>
          </a:xfrm>
          <a:prstGeom prst="rect">
            <a:avLst/>
          </a:prstGeom>
          <a:noFill/>
        </p:spPr>
        <p:txBody>
          <a:bodyPr wrap="none" rtlCol="0">
            <a:spAutoFit/>
          </a:bodyPr>
          <a:lstStyle/>
          <a:p>
            <a:r>
              <a:rPr lang="fr-FR" dirty="0">
                <a:solidFill>
                  <a:srgbClr val="DC0014"/>
                </a:solidFill>
                <a:latin typeface="Myriad Pro" panose="020B0503030403020204" pitchFamily="34" charset="0"/>
              </a:rPr>
              <a:t>Leisure</a:t>
            </a:r>
          </a:p>
        </p:txBody>
      </p:sp>
    </p:spTree>
    <p:extLst>
      <p:ext uri="{BB962C8B-B14F-4D97-AF65-F5344CB8AC3E}">
        <p14:creationId xmlns:p14="http://schemas.microsoft.com/office/powerpoint/2010/main" val="125529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68709CE-ECB6-4DC7-93FF-D0156A80BEE8}"/>
              </a:ext>
            </a:extLst>
          </p:cNvPr>
          <p:cNvSpPr txBox="1"/>
          <p:nvPr/>
        </p:nvSpPr>
        <p:spPr>
          <a:xfrm>
            <a:off x="545284" y="218113"/>
            <a:ext cx="3172472"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STRONG</a:t>
            </a:r>
            <a:r>
              <a:rPr lang="fr-FR" sz="2800" dirty="0">
                <a:latin typeface="Myriad Pro" panose="020B0503030403020204" pitchFamily="34" charset="0"/>
              </a:rPr>
              <a:t> GROWTH</a:t>
            </a:r>
          </a:p>
        </p:txBody>
      </p:sp>
      <p:cxnSp>
        <p:nvCxnSpPr>
          <p:cNvPr id="5" name="Connecteur droit 4">
            <a:extLst>
              <a:ext uri="{FF2B5EF4-FFF2-40B4-BE49-F238E27FC236}">
                <a16:creationId xmlns:a16="http://schemas.microsoft.com/office/drawing/2014/main" id="{9E5645B6-E200-4EB4-A0D6-FF14BA9FAE47}"/>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E7E6FAD-E7C1-485E-9AA2-B36B66BCA8FD}"/>
              </a:ext>
            </a:extLst>
          </p:cNvPr>
          <p:cNvSpPr txBox="1"/>
          <p:nvPr/>
        </p:nvSpPr>
        <p:spPr>
          <a:xfrm>
            <a:off x="5945157" y="6488668"/>
            <a:ext cx="301686" cy="369332"/>
          </a:xfrm>
          <a:prstGeom prst="rect">
            <a:avLst/>
          </a:prstGeom>
          <a:noFill/>
        </p:spPr>
        <p:txBody>
          <a:bodyPr wrap="none" rtlCol="0">
            <a:spAutoFit/>
          </a:bodyPr>
          <a:lstStyle/>
          <a:p>
            <a:r>
              <a:rPr lang="fr-FR" dirty="0"/>
              <a:t>3</a:t>
            </a:r>
          </a:p>
        </p:txBody>
      </p:sp>
      <p:pic>
        <p:nvPicPr>
          <p:cNvPr id="7" name="Image 6">
            <a:extLst>
              <a:ext uri="{FF2B5EF4-FFF2-40B4-BE49-F238E27FC236}">
                <a16:creationId xmlns:a16="http://schemas.microsoft.com/office/drawing/2014/main" id="{31259367-3DA9-451C-8906-C1CB76648024}"/>
              </a:ext>
            </a:extLst>
          </p:cNvPr>
          <p:cNvPicPr>
            <a:picLocks noChangeAspect="1"/>
          </p:cNvPicPr>
          <p:nvPr/>
        </p:nvPicPr>
        <p:blipFill>
          <a:blip r:embed="rId2"/>
          <a:stretch>
            <a:fillRect/>
          </a:stretch>
        </p:blipFill>
        <p:spPr>
          <a:xfrm>
            <a:off x="10423008" y="6384240"/>
            <a:ext cx="1626117" cy="323503"/>
          </a:xfrm>
          <a:prstGeom prst="rect">
            <a:avLst/>
          </a:prstGeom>
        </p:spPr>
      </p:pic>
      <p:pic>
        <p:nvPicPr>
          <p:cNvPr id="8" name="Image 7">
            <a:extLst>
              <a:ext uri="{FF2B5EF4-FFF2-40B4-BE49-F238E27FC236}">
                <a16:creationId xmlns:a16="http://schemas.microsoft.com/office/drawing/2014/main" id="{203A1333-E908-4AD8-92ED-18F896139C41}"/>
              </a:ext>
            </a:extLst>
          </p:cNvPr>
          <p:cNvPicPr>
            <a:picLocks noChangeAspect="1"/>
          </p:cNvPicPr>
          <p:nvPr/>
        </p:nvPicPr>
        <p:blipFill rotWithShape="1">
          <a:blip r:embed="rId3"/>
          <a:srcRect l="10742" t="3334" r="11195" b="2666"/>
          <a:stretch/>
        </p:blipFill>
        <p:spPr>
          <a:xfrm>
            <a:off x="8467725" y="1889542"/>
            <a:ext cx="3192446" cy="3367593"/>
          </a:xfrm>
          <a:prstGeom prst="rect">
            <a:avLst/>
          </a:prstGeom>
        </p:spPr>
      </p:pic>
      <p:cxnSp>
        <p:nvCxnSpPr>
          <p:cNvPr id="9" name="Connecteur droit 8">
            <a:extLst>
              <a:ext uri="{FF2B5EF4-FFF2-40B4-BE49-F238E27FC236}">
                <a16:creationId xmlns:a16="http://schemas.microsoft.com/office/drawing/2014/main" id="{C1B85427-3686-40BD-A35C-3FB925ED3E44}"/>
              </a:ext>
            </a:extLst>
          </p:cNvPr>
          <p:cNvCxnSpPr>
            <a:cxnSpLocks/>
          </p:cNvCxnSpPr>
          <p:nvPr/>
        </p:nvCxnSpPr>
        <p:spPr>
          <a:xfrm>
            <a:off x="3911911" y="1293893"/>
            <a:ext cx="0" cy="4271019"/>
          </a:xfrm>
          <a:prstGeom prst="line">
            <a:avLst/>
          </a:prstGeom>
          <a:ln w="50800">
            <a:solidFill>
              <a:srgbClr val="E6E6E6"/>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0" name="Ellipse 9">
            <a:extLst>
              <a:ext uri="{FF2B5EF4-FFF2-40B4-BE49-F238E27FC236}">
                <a16:creationId xmlns:a16="http://schemas.microsoft.com/office/drawing/2014/main" id="{9A7F52B2-CFCD-46E2-AEDB-BF4AB3C78F2A}"/>
              </a:ext>
            </a:extLst>
          </p:cNvPr>
          <p:cNvSpPr/>
          <p:nvPr/>
        </p:nvSpPr>
        <p:spPr>
          <a:xfrm>
            <a:off x="3831436" y="5474424"/>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DB33CC34-47B2-47AB-89C1-2CE05A273EC1}"/>
              </a:ext>
            </a:extLst>
          </p:cNvPr>
          <p:cNvSpPr/>
          <p:nvPr/>
        </p:nvSpPr>
        <p:spPr>
          <a:xfrm>
            <a:off x="3831436" y="4512399"/>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5329A0B-9A3A-4097-9EC0-01C34D3DA038}"/>
              </a:ext>
            </a:extLst>
          </p:cNvPr>
          <p:cNvSpPr txBox="1"/>
          <p:nvPr/>
        </p:nvSpPr>
        <p:spPr>
          <a:xfrm>
            <a:off x="4011436" y="5411022"/>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2000</a:t>
            </a:r>
          </a:p>
        </p:txBody>
      </p:sp>
      <p:sp>
        <p:nvSpPr>
          <p:cNvPr id="13" name="ZoneTexte 12">
            <a:extLst>
              <a:ext uri="{FF2B5EF4-FFF2-40B4-BE49-F238E27FC236}">
                <a16:creationId xmlns:a16="http://schemas.microsoft.com/office/drawing/2014/main" id="{9A94D6CD-1CF6-464A-A3BE-04A89DA24645}"/>
              </a:ext>
            </a:extLst>
          </p:cNvPr>
          <p:cNvSpPr txBox="1"/>
          <p:nvPr/>
        </p:nvSpPr>
        <p:spPr>
          <a:xfrm>
            <a:off x="3262049" y="4448997"/>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2005</a:t>
            </a:r>
          </a:p>
        </p:txBody>
      </p:sp>
      <p:sp>
        <p:nvSpPr>
          <p:cNvPr id="14" name="Ellipse 13">
            <a:extLst>
              <a:ext uri="{FF2B5EF4-FFF2-40B4-BE49-F238E27FC236}">
                <a16:creationId xmlns:a16="http://schemas.microsoft.com/office/drawing/2014/main" id="{E9369B53-E86F-4491-9DCF-B2B08553BD65}"/>
              </a:ext>
            </a:extLst>
          </p:cNvPr>
          <p:cNvSpPr/>
          <p:nvPr/>
        </p:nvSpPr>
        <p:spPr>
          <a:xfrm>
            <a:off x="3831436" y="4236321"/>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55F5061A-E414-41F7-AB6A-5FBAA5C7D722}"/>
              </a:ext>
            </a:extLst>
          </p:cNvPr>
          <p:cNvSpPr txBox="1"/>
          <p:nvPr/>
        </p:nvSpPr>
        <p:spPr>
          <a:xfrm>
            <a:off x="4011436" y="4174284"/>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2006</a:t>
            </a:r>
          </a:p>
        </p:txBody>
      </p:sp>
      <p:sp>
        <p:nvSpPr>
          <p:cNvPr id="16" name="Ellipse 15">
            <a:extLst>
              <a:ext uri="{FF2B5EF4-FFF2-40B4-BE49-F238E27FC236}">
                <a16:creationId xmlns:a16="http://schemas.microsoft.com/office/drawing/2014/main" id="{8E85C636-1468-4DAC-B76F-B549BFAA7148}"/>
              </a:ext>
            </a:extLst>
          </p:cNvPr>
          <p:cNvSpPr/>
          <p:nvPr/>
        </p:nvSpPr>
        <p:spPr>
          <a:xfrm>
            <a:off x="3831436" y="3518671"/>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14FF3D03-6C5B-46C8-B9AF-1354ACE2FD9A}"/>
              </a:ext>
            </a:extLst>
          </p:cNvPr>
          <p:cNvSpPr txBox="1"/>
          <p:nvPr/>
        </p:nvSpPr>
        <p:spPr>
          <a:xfrm>
            <a:off x="3262049" y="3460975"/>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2009</a:t>
            </a:r>
          </a:p>
        </p:txBody>
      </p:sp>
      <p:sp>
        <p:nvSpPr>
          <p:cNvPr id="18" name="Ellipse 17">
            <a:extLst>
              <a:ext uri="{FF2B5EF4-FFF2-40B4-BE49-F238E27FC236}">
                <a16:creationId xmlns:a16="http://schemas.microsoft.com/office/drawing/2014/main" id="{1D0DC362-9DD6-40C9-BED0-191FE49C9D4F}"/>
              </a:ext>
            </a:extLst>
          </p:cNvPr>
          <p:cNvSpPr/>
          <p:nvPr/>
        </p:nvSpPr>
        <p:spPr>
          <a:xfrm>
            <a:off x="3831436" y="2921175"/>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8CBAAFD5-8705-4A0F-8605-65C3558AB66A}"/>
              </a:ext>
            </a:extLst>
          </p:cNvPr>
          <p:cNvSpPr txBox="1"/>
          <p:nvPr/>
        </p:nvSpPr>
        <p:spPr>
          <a:xfrm>
            <a:off x="4011435" y="2861268"/>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2011</a:t>
            </a:r>
          </a:p>
        </p:txBody>
      </p:sp>
      <p:sp>
        <p:nvSpPr>
          <p:cNvPr id="20" name="Ellipse 19">
            <a:extLst>
              <a:ext uri="{FF2B5EF4-FFF2-40B4-BE49-F238E27FC236}">
                <a16:creationId xmlns:a16="http://schemas.microsoft.com/office/drawing/2014/main" id="{8A2ECADF-55BD-4E31-BED9-45A7BA7ED864}"/>
              </a:ext>
            </a:extLst>
          </p:cNvPr>
          <p:cNvSpPr/>
          <p:nvPr/>
        </p:nvSpPr>
        <p:spPr>
          <a:xfrm>
            <a:off x="3831436" y="2437588"/>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3BC96C21-B59A-4A85-A45F-77C80F2D0E60}"/>
              </a:ext>
            </a:extLst>
          </p:cNvPr>
          <p:cNvSpPr txBox="1"/>
          <p:nvPr/>
        </p:nvSpPr>
        <p:spPr>
          <a:xfrm>
            <a:off x="3262049" y="2376762"/>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2013</a:t>
            </a:r>
          </a:p>
        </p:txBody>
      </p:sp>
      <p:sp>
        <p:nvSpPr>
          <p:cNvPr id="22" name="Ellipse 21">
            <a:extLst>
              <a:ext uri="{FF2B5EF4-FFF2-40B4-BE49-F238E27FC236}">
                <a16:creationId xmlns:a16="http://schemas.microsoft.com/office/drawing/2014/main" id="{F04FB4A2-5F28-490D-9B19-7B12F2AC065C}"/>
              </a:ext>
            </a:extLst>
          </p:cNvPr>
          <p:cNvSpPr/>
          <p:nvPr/>
        </p:nvSpPr>
        <p:spPr>
          <a:xfrm>
            <a:off x="3831436" y="2068556"/>
            <a:ext cx="180000" cy="180975"/>
          </a:xfrm>
          <a:prstGeom prst="ellipse">
            <a:avLst/>
          </a:prstGeom>
          <a:solidFill>
            <a:srgbClr val="DC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0BBF051E-39F2-4371-A0D0-71E1B80EBF5F}"/>
              </a:ext>
            </a:extLst>
          </p:cNvPr>
          <p:cNvSpPr txBox="1"/>
          <p:nvPr/>
        </p:nvSpPr>
        <p:spPr>
          <a:xfrm>
            <a:off x="4011435" y="2005154"/>
            <a:ext cx="569387" cy="307777"/>
          </a:xfrm>
          <a:prstGeom prst="rect">
            <a:avLst/>
          </a:prstGeom>
          <a:noFill/>
        </p:spPr>
        <p:txBody>
          <a:bodyPr wrap="none" rtlCol="0">
            <a:spAutoFit/>
          </a:bodyPr>
          <a:lstStyle/>
          <a:p>
            <a:r>
              <a:rPr lang="fr-FR" sz="1400" b="1" dirty="0">
                <a:solidFill>
                  <a:srgbClr val="DC0014"/>
                </a:solidFill>
                <a:latin typeface="Myriad Pro" panose="020B0503030403020204" pitchFamily="34" charset="0"/>
              </a:rPr>
              <a:t>2014</a:t>
            </a:r>
          </a:p>
        </p:txBody>
      </p:sp>
      <p:sp>
        <p:nvSpPr>
          <p:cNvPr id="24" name="ZoneTexte 23">
            <a:extLst>
              <a:ext uri="{FF2B5EF4-FFF2-40B4-BE49-F238E27FC236}">
                <a16:creationId xmlns:a16="http://schemas.microsoft.com/office/drawing/2014/main" id="{35B23754-4474-49DB-9760-EE499E85989A}"/>
              </a:ext>
            </a:extLst>
          </p:cNvPr>
          <p:cNvSpPr txBox="1"/>
          <p:nvPr/>
        </p:nvSpPr>
        <p:spPr>
          <a:xfrm>
            <a:off x="9173448" y="5257135"/>
            <a:ext cx="1781000" cy="307777"/>
          </a:xfrm>
          <a:prstGeom prst="rect">
            <a:avLst/>
          </a:prstGeom>
          <a:noFill/>
        </p:spPr>
        <p:txBody>
          <a:bodyPr wrap="none" rtlCol="0">
            <a:spAutoFit/>
          </a:bodyPr>
          <a:lstStyle/>
          <a:p>
            <a:r>
              <a:rPr lang="fr-FR" sz="1400" i="1" dirty="0">
                <a:latin typeface="Myriad Pro" panose="020B0503030403020204" pitchFamily="34" charset="0"/>
              </a:rPr>
              <a:t>Evolis revenues in M€</a:t>
            </a:r>
          </a:p>
        </p:txBody>
      </p:sp>
      <p:cxnSp>
        <p:nvCxnSpPr>
          <p:cNvPr id="25" name="Connecteur droit 24">
            <a:extLst>
              <a:ext uri="{FF2B5EF4-FFF2-40B4-BE49-F238E27FC236}">
                <a16:creationId xmlns:a16="http://schemas.microsoft.com/office/drawing/2014/main" id="{E061A21F-BB6F-421B-99A1-F3B70ED06812}"/>
              </a:ext>
            </a:extLst>
          </p:cNvPr>
          <p:cNvCxnSpPr>
            <a:cxnSpLocks/>
          </p:cNvCxnSpPr>
          <p:nvPr/>
        </p:nvCxnSpPr>
        <p:spPr>
          <a:xfrm flipH="1">
            <a:off x="3714750" y="1304259"/>
            <a:ext cx="209073" cy="227622"/>
          </a:xfrm>
          <a:prstGeom prst="line">
            <a:avLst/>
          </a:prstGeom>
          <a:ln w="50800">
            <a:solidFill>
              <a:srgbClr val="E6E6E6"/>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F4603A4-49D9-46B6-A6B8-864D527ED298}"/>
              </a:ext>
            </a:extLst>
          </p:cNvPr>
          <p:cNvCxnSpPr>
            <a:cxnSpLocks/>
          </p:cNvCxnSpPr>
          <p:nvPr/>
        </p:nvCxnSpPr>
        <p:spPr>
          <a:xfrm>
            <a:off x="3914219" y="1314117"/>
            <a:ext cx="194854" cy="248102"/>
          </a:xfrm>
          <a:prstGeom prst="line">
            <a:avLst/>
          </a:prstGeom>
          <a:ln w="50800">
            <a:solidFill>
              <a:srgbClr val="E6E6E6"/>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66621B71-4417-4E35-8747-40188C94DD7F}"/>
              </a:ext>
            </a:extLst>
          </p:cNvPr>
          <p:cNvSpPr txBox="1"/>
          <p:nvPr/>
        </p:nvSpPr>
        <p:spPr>
          <a:xfrm>
            <a:off x="755887" y="5380244"/>
            <a:ext cx="1984646" cy="369332"/>
          </a:xfrm>
          <a:prstGeom prst="rect">
            <a:avLst/>
          </a:prstGeom>
          <a:noFill/>
        </p:spPr>
        <p:txBody>
          <a:bodyPr wrap="none" rtlCol="0">
            <a:spAutoFit/>
          </a:bodyPr>
          <a:lstStyle/>
          <a:p>
            <a:r>
              <a:rPr lang="fr-FR" dirty="0"/>
              <a:t>Commercial launch</a:t>
            </a:r>
          </a:p>
        </p:txBody>
      </p:sp>
      <p:cxnSp>
        <p:nvCxnSpPr>
          <p:cNvPr id="26" name="Connecteur droit 25">
            <a:extLst>
              <a:ext uri="{FF2B5EF4-FFF2-40B4-BE49-F238E27FC236}">
                <a16:creationId xmlns:a16="http://schemas.microsoft.com/office/drawing/2014/main" id="{BE6BD21E-7191-4C8C-889C-43226BB29AE8}"/>
              </a:ext>
            </a:extLst>
          </p:cNvPr>
          <p:cNvCxnSpPr>
            <a:cxnSpLocks/>
            <a:stCxn id="2" idx="3"/>
            <a:endCxn id="10" idx="2"/>
          </p:cNvCxnSpPr>
          <p:nvPr/>
        </p:nvCxnSpPr>
        <p:spPr>
          <a:xfrm>
            <a:off x="2740533" y="5564910"/>
            <a:ext cx="1090903"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81DE5F8D-C501-422E-9184-675EE994E355}"/>
              </a:ext>
            </a:extLst>
          </p:cNvPr>
          <p:cNvSpPr txBox="1"/>
          <p:nvPr/>
        </p:nvSpPr>
        <p:spPr>
          <a:xfrm>
            <a:off x="5168952" y="4279719"/>
            <a:ext cx="1781257" cy="646331"/>
          </a:xfrm>
          <a:prstGeom prst="rect">
            <a:avLst/>
          </a:prstGeom>
          <a:noFill/>
        </p:spPr>
        <p:txBody>
          <a:bodyPr wrap="none" rtlCol="0">
            <a:spAutoFit/>
          </a:bodyPr>
          <a:lstStyle/>
          <a:p>
            <a:r>
              <a:rPr lang="fr-FR" dirty="0"/>
              <a:t>U.S. </a:t>
            </a:r>
            <a:r>
              <a:rPr lang="fr-FR" dirty="0" err="1"/>
              <a:t>subsidiary</a:t>
            </a:r>
            <a:endParaRPr lang="fr-FR" dirty="0"/>
          </a:p>
          <a:p>
            <a:r>
              <a:rPr lang="fr-FR" dirty="0" err="1"/>
              <a:t>opened</a:t>
            </a:r>
            <a:r>
              <a:rPr lang="fr-FR" dirty="0"/>
              <a:t> in Miami</a:t>
            </a:r>
          </a:p>
        </p:txBody>
      </p:sp>
      <p:cxnSp>
        <p:nvCxnSpPr>
          <p:cNvPr id="32" name="Connecteur droit 31">
            <a:extLst>
              <a:ext uri="{FF2B5EF4-FFF2-40B4-BE49-F238E27FC236}">
                <a16:creationId xmlns:a16="http://schemas.microsoft.com/office/drawing/2014/main" id="{0F5B23A8-7E51-4779-A523-4117B6E2CD1B}"/>
              </a:ext>
            </a:extLst>
          </p:cNvPr>
          <p:cNvCxnSpPr>
            <a:stCxn id="30" idx="1"/>
            <a:endCxn id="11" idx="6"/>
          </p:cNvCxnSpPr>
          <p:nvPr/>
        </p:nvCxnSpPr>
        <p:spPr>
          <a:xfrm flipH="1">
            <a:off x="4011436" y="4602885"/>
            <a:ext cx="1157516"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4B3E533C-24CF-4AE5-A1A9-F2351CA41388}"/>
              </a:ext>
            </a:extLst>
          </p:cNvPr>
          <p:cNvSpPr txBox="1"/>
          <p:nvPr/>
        </p:nvSpPr>
        <p:spPr>
          <a:xfrm>
            <a:off x="752188" y="4006680"/>
            <a:ext cx="2115387" cy="646331"/>
          </a:xfrm>
          <a:prstGeom prst="rect">
            <a:avLst/>
          </a:prstGeom>
          <a:noFill/>
        </p:spPr>
        <p:txBody>
          <a:bodyPr wrap="none" rtlCol="0">
            <a:spAutoFit/>
          </a:bodyPr>
          <a:lstStyle/>
          <a:p>
            <a:r>
              <a:rPr lang="fr-FR" dirty="0"/>
              <a:t>Asian </a:t>
            </a:r>
            <a:r>
              <a:rPr lang="fr-FR" dirty="0" err="1"/>
              <a:t>subsidiary</a:t>
            </a:r>
            <a:endParaRPr lang="fr-FR" dirty="0"/>
          </a:p>
          <a:p>
            <a:r>
              <a:rPr lang="fr-FR" dirty="0" err="1"/>
              <a:t>opened</a:t>
            </a:r>
            <a:r>
              <a:rPr lang="fr-FR" dirty="0"/>
              <a:t> in Singapore</a:t>
            </a:r>
          </a:p>
        </p:txBody>
      </p:sp>
      <p:cxnSp>
        <p:nvCxnSpPr>
          <p:cNvPr id="39" name="Connecteur droit 38">
            <a:extLst>
              <a:ext uri="{FF2B5EF4-FFF2-40B4-BE49-F238E27FC236}">
                <a16:creationId xmlns:a16="http://schemas.microsoft.com/office/drawing/2014/main" id="{C324B81F-26D1-48E1-9FF6-10761A568E09}"/>
              </a:ext>
            </a:extLst>
          </p:cNvPr>
          <p:cNvCxnSpPr>
            <a:stCxn id="35" idx="3"/>
            <a:endCxn id="14" idx="2"/>
          </p:cNvCxnSpPr>
          <p:nvPr/>
        </p:nvCxnSpPr>
        <p:spPr>
          <a:xfrm flipV="1">
            <a:off x="2867575" y="4326809"/>
            <a:ext cx="963861" cy="30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90AD2E33-2B44-4D41-8C29-6D2464F96160}"/>
              </a:ext>
            </a:extLst>
          </p:cNvPr>
          <p:cNvSpPr txBox="1"/>
          <p:nvPr/>
        </p:nvSpPr>
        <p:spPr>
          <a:xfrm>
            <a:off x="5168952" y="3285992"/>
            <a:ext cx="2037737" cy="646331"/>
          </a:xfrm>
          <a:prstGeom prst="rect">
            <a:avLst/>
          </a:prstGeom>
          <a:noFill/>
        </p:spPr>
        <p:txBody>
          <a:bodyPr wrap="none" rtlCol="0">
            <a:spAutoFit/>
          </a:bodyPr>
          <a:lstStyle/>
          <a:p>
            <a:r>
              <a:rPr lang="fr-FR" dirty="0"/>
              <a:t>Sales office</a:t>
            </a:r>
          </a:p>
          <a:p>
            <a:r>
              <a:rPr lang="fr-FR" dirty="0" err="1"/>
              <a:t>opened</a:t>
            </a:r>
            <a:r>
              <a:rPr lang="fr-FR" dirty="0"/>
              <a:t> in Shanghai</a:t>
            </a:r>
          </a:p>
        </p:txBody>
      </p:sp>
      <p:cxnSp>
        <p:nvCxnSpPr>
          <p:cNvPr id="42" name="Connecteur droit 41">
            <a:extLst>
              <a:ext uri="{FF2B5EF4-FFF2-40B4-BE49-F238E27FC236}">
                <a16:creationId xmlns:a16="http://schemas.microsoft.com/office/drawing/2014/main" id="{D890E45B-FC2C-4F12-98DC-FF06BF46F128}"/>
              </a:ext>
            </a:extLst>
          </p:cNvPr>
          <p:cNvCxnSpPr>
            <a:stCxn id="40" idx="1"/>
            <a:endCxn id="16" idx="6"/>
          </p:cNvCxnSpPr>
          <p:nvPr/>
        </p:nvCxnSpPr>
        <p:spPr>
          <a:xfrm flipH="1">
            <a:off x="4011436" y="3609158"/>
            <a:ext cx="1157516"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7DE636DB-2595-4100-B51A-3D67C0D8D549}"/>
              </a:ext>
            </a:extLst>
          </p:cNvPr>
          <p:cNvSpPr txBox="1"/>
          <p:nvPr/>
        </p:nvSpPr>
        <p:spPr>
          <a:xfrm>
            <a:off x="752188" y="2835150"/>
            <a:ext cx="2367379" cy="369332"/>
          </a:xfrm>
          <a:prstGeom prst="rect">
            <a:avLst/>
          </a:prstGeom>
          <a:noFill/>
        </p:spPr>
        <p:txBody>
          <a:bodyPr wrap="none" rtlCol="0">
            <a:spAutoFit/>
          </a:bodyPr>
          <a:lstStyle/>
          <a:p>
            <a:r>
              <a:rPr lang="fr-FR" dirty="0"/>
              <a:t>Acquisition of </a:t>
            </a:r>
            <a:r>
              <a:rPr lang="fr-FR" dirty="0" err="1"/>
              <a:t>Sogedex</a:t>
            </a:r>
            <a:endParaRPr lang="fr-FR" dirty="0"/>
          </a:p>
        </p:txBody>
      </p:sp>
      <p:cxnSp>
        <p:nvCxnSpPr>
          <p:cNvPr id="44" name="Connecteur droit 43">
            <a:extLst>
              <a:ext uri="{FF2B5EF4-FFF2-40B4-BE49-F238E27FC236}">
                <a16:creationId xmlns:a16="http://schemas.microsoft.com/office/drawing/2014/main" id="{6D43EDA3-4DF5-47C6-956F-818FA093AB5B}"/>
              </a:ext>
            </a:extLst>
          </p:cNvPr>
          <p:cNvCxnSpPr>
            <a:cxnSpLocks/>
            <a:stCxn id="43" idx="3"/>
            <a:endCxn id="18" idx="2"/>
          </p:cNvCxnSpPr>
          <p:nvPr/>
        </p:nvCxnSpPr>
        <p:spPr>
          <a:xfrm flipV="1">
            <a:off x="3119567" y="3011663"/>
            <a:ext cx="711869" cy="8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B14458D-FD89-479A-8A7D-FBF05FCB81C9}"/>
              </a:ext>
            </a:extLst>
          </p:cNvPr>
          <p:cNvSpPr/>
          <p:nvPr/>
        </p:nvSpPr>
        <p:spPr>
          <a:xfrm>
            <a:off x="5168952" y="2348656"/>
            <a:ext cx="2662908" cy="369332"/>
          </a:xfrm>
          <a:prstGeom prst="rect">
            <a:avLst/>
          </a:prstGeom>
        </p:spPr>
        <p:txBody>
          <a:bodyPr wrap="none">
            <a:spAutoFit/>
          </a:bodyPr>
          <a:lstStyle/>
          <a:p>
            <a:r>
              <a:rPr lang="fr-FR" dirty="0" err="1"/>
              <a:t>Subsidiary</a:t>
            </a:r>
            <a:r>
              <a:rPr lang="fr-FR" dirty="0"/>
              <a:t> </a:t>
            </a:r>
            <a:r>
              <a:rPr lang="fr-FR" dirty="0" err="1"/>
              <a:t>opened</a:t>
            </a:r>
            <a:r>
              <a:rPr lang="fr-FR" dirty="0"/>
              <a:t> in </a:t>
            </a:r>
            <a:r>
              <a:rPr lang="fr-FR" dirty="0" err="1"/>
              <a:t>India</a:t>
            </a:r>
            <a:endParaRPr lang="fr-FR" dirty="0"/>
          </a:p>
        </p:txBody>
      </p:sp>
      <p:sp>
        <p:nvSpPr>
          <p:cNvPr id="48" name="ZoneTexte 47">
            <a:extLst>
              <a:ext uri="{FF2B5EF4-FFF2-40B4-BE49-F238E27FC236}">
                <a16:creationId xmlns:a16="http://schemas.microsoft.com/office/drawing/2014/main" id="{76A3C6A8-EBF9-4555-B518-C9EAA7741B6E}"/>
              </a:ext>
            </a:extLst>
          </p:cNvPr>
          <p:cNvSpPr txBox="1"/>
          <p:nvPr/>
        </p:nvSpPr>
        <p:spPr>
          <a:xfrm>
            <a:off x="778199" y="1835876"/>
            <a:ext cx="1917513" cy="646331"/>
          </a:xfrm>
          <a:prstGeom prst="rect">
            <a:avLst/>
          </a:prstGeom>
          <a:noFill/>
        </p:spPr>
        <p:txBody>
          <a:bodyPr wrap="none" rtlCol="0">
            <a:spAutoFit/>
          </a:bodyPr>
          <a:lstStyle/>
          <a:p>
            <a:r>
              <a:rPr lang="fr-FR" dirty="0" err="1"/>
              <a:t>Subsidiary</a:t>
            </a:r>
            <a:r>
              <a:rPr lang="fr-FR" dirty="0"/>
              <a:t> </a:t>
            </a:r>
            <a:r>
              <a:rPr lang="fr-FR" dirty="0" err="1"/>
              <a:t>opened</a:t>
            </a:r>
            <a:endParaRPr lang="fr-FR" dirty="0"/>
          </a:p>
          <a:p>
            <a:r>
              <a:rPr lang="fr-FR" dirty="0"/>
              <a:t>in Shanghai</a:t>
            </a:r>
          </a:p>
        </p:txBody>
      </p:sp>
      <p:cxnSp>
        <p:nvCxnSpPr>
          <p:cNvPr id="50" name="Connecteur droit 49">
            <a:extLst>
              <a:ext uri="{FF2B5EF4-FFF2-40B4-BE49-F238E27FC236}">
                <a16:creationId xmlns:a16="http://schemas.microsoft.com/office/drawing/2014/main" id="{7AE6C816-C557-458B-9C93-9D1CDF3B6CDE}"/>
              </a:ext>
            </a:extLst>
          </p:cNvPr>
          <p:cNvCxnSpPr>
            <a:stCxn id="47" idx="1"/>
            <a:endCxn id="20" idx="6"/>
          </p:cNvCxnSpPr>
          <p:nvPr/>
        </p:nvCxnSpPr>
        <p:spPr>
          <a:xfrm flipH="1" flipV="1">
            <a:off x="4011436" y="2528076"/>
            <a:ext cx="1157516" cy="5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9EE999F-A3A0-43B9-8985-3325A82C86A0}"/>
              </a:ext>
            </a:extLst>
          </p:cNvPr>
          <p:cNvCxnSpPr>
            <a:stCxn id="48" idx="3"/>
            <a:endCxn id="22" idx="2"/>
          </p:cNvCxnSpPr>
          <p:nvPr/>
        </p:nvCxnSpPr>
        <p:spPr>
          <a:xfrm>
            <a:off x="2695712" y="2159042"/>
            <a:ext cx="1135724"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EFE29B9-D2A3-43FE-9483-0C9186398D0A}"/>
              </a:ext>
            </a:extLst>
          </p:cNvPr>
          <p:cNvSpPr txBox="1"/>
          <p:nvPr/>
        </p:nvSpPr>
        <p:spPr>
          <a:xfrm>
            <a:off x="545284" y="218113"/>
            <a:ext cx="3036729"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MY TASK</a:t>
            </a:r>
            <a:r>
              <a:rPr lang="fr-FR" sz="2800" dirty="0">
                <a:latin typeface="Myriad Pro" panose="020B0503030403020204" pitchFamily="34" charset="0"/>
              </a:rPr>
              <a:t> - GOALS</a:t>
            </a:r>
          </a:p>
        </p:txBody>
      </p:sp>
      <p:cxnSp>
        <p:nvCxnSpPr>
          <p:cNvPr id="5" name="Connecteur droit 4">
            <a:extLst>
              <a:ext uri="{FF2B5EF4-FFF2-40B4-BE49-F238E27FC236}">
                <a16:creationId xmlns:a16="http://schemas.microsoft.com/office/drawing/2014/main" id="{11EE7AEE-0C3A-41DB-B6B9-718414399470}"/>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CDBC43D-8EE5-46B9-8D1C-AA7C24AD1AF4}"/>
              </a:ext>
            </a:extLst>
          </p:cNvPr>
          <p:cNvSpPr txBox="1"/>
          <p:nvPr/>
        </p:nvSpPr>
        <p:spPr>
          <a:xfrm>
            <a:off x="5945157" y="6488668"/>
            <a:ext cx="301686" cy="369332"/>
          </a:xfrm>
          <a:prstGeom prst="rect">
            <a:avLst/>
          </a:prstGeom>
          <a:noFill/>
        </p:spPr>
        <p:txBody>
          <a:bodyPr wrap="none" rtlCol="0">
            <a:spAutoFit/>
          </a:bodyPr>
          <a:lstStyle/>
          <a:p>
            <a:r>
              <a:rPr lang="fr-FR" dirty="0"/>
              <a:t>4</a:t>
            </a:r>
          </a:p>
        </p:txBody>
      </p:sp>
      <p:pic>
        <p:nvPicPr>
          <p:cNvPr id="7" name="Image 6">
            <a:extLst>
              <a:ext uri="{FF2B5EF4-FFF2-40B4-BE49-F238E27FC236}">
                <a16:creationId xmlns:a16="http://schemas.microsoft.com/office/drawing/2014/main" id="{EE3B6107-4A73-4A4E-B8A8-408396CF5F03}"/>
              </a:ext>
            </a:extLst>
          </p:cNvPr>
          <p:cNvPicPr>
            <a:picLocks noChangeAspect="1"/>
          </p:cNvPicPr>
          <p:nvPr/>
        </p:nvPicPr>
        <p:blipFill>
          <a:blip r:embed="rId2"/>
          <a:stretch>
            <a:fillRect/>
          </a:stretch>
        </p:blipFill>
        <p:spPr>
          <a:xfrm>
            <a:off x="10423008" y="6384240"/>
            <a:ext cx="1626117" cy="323503"/>
          </a:xfrm>
          <a:prstGeom prst="rect">
            <a:avLst/>
          </a:prstGeom>
        </p:spPr>
      </p:pic>
      <p:pic>
        <p:nvPicPr>
          <p:cNvPr id="8" name="Image 7">
            <a:extLst>
              <a:ext uri="{FF2B5EF4-FFF2-40B4-BE49-F238E27FC236}">
                <a16:creationId xmlns:a16="http://schemas.microsoft.com/office/drawing/2014/main" id="{06CC9D4D-124D-46F2-9114-52F32BD3CCDF}"/>
              </a:ext>
            </a:extLst>
          </p:cNvPr>
          <p:cNvPicPr>
            <a:picLocks noChangeAspect="1"/>
          </p:cNvPicPr>
          <p:nvPr/>
        </p:nvPicPr>
        <p:blipFill>
          <a:blip r:embed="rId3"/>
          <a:stretch>
            <a:fillRect/>
          </a:stretch>
        </p:blipFill>
        <p:spPr>
          <a:xfrm>
            <a:off x="394927" y="1455199"/>
            <a:ext cx="5550230" cy="3947601"/>
          </a:xfrm>
          <a:prstGeom prst="rect">
            <a:avLst/>
          </a:prstGeom>
        </p:spPr>
      </p:pic>
      <p:sp>
        <p:nvSpPr>
          <p:cNvPr id="2" name="ZoneTexte 1">
            <a:extLst>
              <a:ext uri="{FF2B5EF4-FFF2-40B4-BE49-F238E27FC236}">
                <a16:creationId xmlns:a16="http://schemas.microsoft.com/office/drawing/2014/main" id="{52257530-9EC3-4A85-8FC9-870016CDD2B4}"/>
              </a:ext>
            </a:extLst>
          </p:cNvPr>
          <p:cNvSpPr txBox="1"/>
          <p:nvPr/>
        </p:nvSpPr>
        <p:spPr>
          <a:xfrm>
            <a:off x="6824870" y="2413336"/>
            <a:ext cx="4629729" cy="2031325"/>
          </a:xfrm>
          <a:prstGeom prst="rect">
            <a:avLst/>
          </a:prstGeom>
          <a:noFill/>
        </p:spPr>
        <p:txBody>
          <a:bodyPr wrap="none" rtlCol="0">
            <a:spAutoFit/>
          </a:bodyPr>
          <a:lstStyle/>
          <a:p>
            <a:r>
              <a:rPr lang="fr-FR" dirty="0"/>
              <a:t>Speed up the </a:t>
            </a:r>
            <a:r>
              <a:rPr lang="fr-FR" dirty="0" err="1"/>
              <a:t>preparation</a:t>
            </a:r>
            <a:r>
              <a:rPr lang="fr-FR" dirty="0"/>
              <a:t> of the computer</a:t>
            </a:r>
          </a:p>
          <a:p>
            <a:endParaRPr lang="fr-FR" dirty="0"/>
          </a:p>
          <a:p>
            <a:endParaRPr lang="fr-FR" dirty="0"/>
          </a:p>
          <a:p>
            <a:r>
              <a:rPr lang="fr-FR" dirty="0"/>
              <a:t>Assure the maintenance of the IT infrastructure</a:t>
            </a:r>
          </a:p>
          <a:p>
            <a:endParaRPr lang="fr-FR" dirty="0"/>
          </a:p>
          <a:p>
            <a:endParaRPr lang="fr-FR" dirty="0"/>
          </a:p>
          <a:p>
            <a:r>
              <a:rPr lang="fr-FR" dirty="0" err="1"/>
              <a:t>Improve</a:t>
            </a:r>
            <a:r>
              <a:rPr lang="fr-FR" dirty="0"/>
              <a:t> </a:t>
            </a:r>
            <a:r>
              <a:rPr lang="fr-FR" dirty="0" err="1"/>
              <a:t>security</a:t>
            </a:r>
            <a:r>
              <a:rPr lang="fr-FR" dirty="0"/>
              <a:t> of the IT infrastructure</a:t>
            </a:r>
          </a:p>
        </p:txBody>
      </p:sp>
    </p:spTree>
    <p:extLst>
      <p:ext uri="{BB962C8B-B14F-4D97-AF65-F5344CB8AC3E}">
        <p14:creationId xmlns:p14="http://schemas.microsoft.com/office/powerpoint/2010/main" val="422330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EFE29B9-D2A3-43FE-9483-0C9186398D0A}"/>
              </a:ext>
            </a:extLst>
          </p:cNvPr>
          <p:cNvSpPr txBox="1"/>
          <p:nvPr/>
        </p:nvSpPr>
        <p:spPr>
          <a:xfrm>
            <a:off x="545284" y="218113"/>
            <a:ext cx="5579413"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MY TASK</a:t>
            </a:r>
            <a:r>
              <a:rPr lang="fr-FR" sz="2800" dirty="0">
                <a:latin typeface="Myriad Pro" panose="020B0503030403020204" pitchFamily="34" charset="0"/>
              </a:rPr>
              <a:t> - PRODUCT CATALOGUE</a:t>
            </a:r>
          </a:p>
        </p:txBody>
      </p:sp>
      <p:cxnSp>
        <p:nvCxnSpPr>
          <p:cNvPr id="5" name="Connecteur droit 4">
            <a:extLst>
              <a:ext uri="{FF2B5EF4-FFF2-40B4-BE49-F238E27FC236}">
                <a16:creationId xmlns:a16="http://schemas.microsoft.com/office/drawing/2014/main" id="{11EE7AEE-0C3A-41DB-B6B9-718414399470}"/>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CDBC43D-8EE5-46B9-8D1C-AA7C24AD1AF4}"/>
              </a:ext>
            </a:extLst>
          </p:cNvPr>
          <p:cNvSpPr txBox="1"/>
          <p:nvPr/>
        </p:nvSpPr>
        <p:spPr>
          <a:xfrm>
            <a:off x="5945157" y="6488668"/>
            <a:ext cx="301686" cy="369332"/>
          </a:xfrm>
          <a:prstGeom prst="rect">
            <a:avLst/>
          </a:prstGeom>
          <a:noFill/>
        </p:spPr>
        <p:txBody>
          <a:bodyPr wrap="none" rtlCol="0">
            <a:spAutoFit/>
          </a:bodyPr>
          <a:lstStyle/>
          <a:p>
            <a:r>
              <a:rPr lang="fr-FR" dirty="0"/>
              <a:t>4</a:t>
            </a:r>
          </a:p>
        </p:txBody>
      </p:sp>
      <p:pic>
        <p:nvPicPr>
          <p:cNvPr id="7" name="Image 6">
            <a:extLst>
              <a:ext uri="{FF2B5EF4-FFF2-40B4-BE49-F238E27FC236}">
                <a16:creationId xmlns:a16="http://schemas.microsoft.com/office/drawing/2014/main" id="{EE3B6107-4A73-4A4E-B8A8-408396CF5F03}"/>
              </a:ext>
            </a:extLst>
          </p:cNvPr>
          <p:cNvPicPr>
            <a:picLocks noChangeAspect="1"/>
          </p:cNvPicPr>
          <p:nvPr/>
        </p:nvPicPr>
        <p:blipFill>
          <a:blip r:embed="rId2"/>
          <a:stretch>
            <a:fillRect/>
          </a:stretch>
        </p:blipFill>
        <p:spPr>
          <a:xfrm>
            <a:off x="10423008" y="6384240"/>
            <a:ext cx="1626117" cy="323503"/>
          </a:xfrm>
          <a:prstGeom prst="rect">
            <a:avLst/>
          </a:prstGeom>
        </p:spPr>
      </p:pic>
      <p:pic>
        <p:nvPicPr>
          <p:cNvPr id="9" name="Graphique 8">
            <a:extLst>
              <a:ext uri="{FF2B5EF4-FFF2-40B4-BE49-F238E27FC236}">
                <a16:creationId xmlns:a16="http://schemas.microsoft.com/office/drawing/2014/main" id="{DA5127AF-59FB-44AB-BC2E-47064960B9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0293" y="4684517"/>
            <a:ext cx="1099584" cy="1099584"/>
          </a:xfrm>
          <a:prstGeom prst="rect">
            <a:avLst/>
          </a:prstGeom>
        </p:spPr>
      </p:pic>
      <p:pic>
        <p:nvPicPr>
          <p:cNvPr id="13" name="Graphique 12">
            <a:extLst>
              <a:ext uri="{FF2B5EF4-FFF2-40B4-BE49-F238E27FC236}">
                <a16:creationId xmlns:a16="http://schemas.microsoft.com/office/drawing/2014/main" id="{725F90DC-DF5B-43AF-9080-1BFEBE37AF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4181" y="2648681"/>
            <a:ext cx="1191808" cy="1191808"/>
          </a:xfrm>
          <a:prstGeom prst="rect">
            <a:avLst/>
          </a:prstGeom>
        </p:spPr>
      </p:pic>
      <p:pic>
        <p:nvPicPr>
          <p:cNvPr id="14" name="Image 13">
            <a:extLst>
              <a:ext uri="{FF2B5EF4-FFF2-40B4-BE49-F238E27FC236}">
                <a16:creationId xmlns:a16="http://schemas.microsoft.com/office/drawing/2014/main" id="{7CF084F8-2A0B-4155-B212-5E310C469398}"/>
              </a:ext>
            </a:extLst>
          </p:cNvPr>
          <p:cNvPicPr>
            <a:picLocks noChangeAspect="1"/>
          </p:cNvPicPr>
          <p:nvPr/>
        </p:nvPicPr>
        <p:blipFill>
          <a:blip r:embed="rId7"/>
          <a:stretch>
            <a:fillRect/>
          </a:stretch>
        </p:blipFill>
        <p:spPr>
          <a:xfrm>
            <a:off x="6338637" y="1227555"/>
            <a:ext cx="921185" cy="921185"/>
          </a:xfrm>
          <a:prstGeom prst="rect">
            <a:avLst/>
          </a:prstGeom>
        </p:spPr>
      </p:pic>
      <p:sp>
        <p:nvSpPr>
          <p:cNvPr id="15" name="ZoneTexte 14">
            <a:extLst>
              <a:ext uri="{FF2B5EF4-FFF2-40B4-BE49-F238E27FC236}">
                <a16:creationId xmlns:a16="http://schemas.microsoft.com/office/drawing/2014/main" id="{79626169-BD9A-453C-B7E5-458E111A9F50}"/>
              </a:ext>
            </a:extLst>
          </p:cNvPr>
          <p:cNvSpPr txBox="1"/>
          <p:nvPr/>
        </p:nvSpPr>
        <p:spPr>
          <a:xfrm>
            <a:off x="3237915" y="3840489"/>
            <a:ext cx="872355" cy="369332"/>
          </a:xfrm>
          <a:prstGeom prst="rect">
            <a:avLst/>
          </a:prstGeom>
          <a:noFill/>
        </p:spPr>
        <p:txBody>
          <a:bodyPr wrap="none" rtlCol="0">
            <a:spAutoFit/>
          </a:bodyPr>
          <a:lstStyle/>
          <a:p>
            <a:r>
              <a:rPr lang="fr-FR" dirty="0"/>
              <a:t>Nomad</a:t>
            </a:r>
          </a:p>
        </p:txBody>
      </p:sp>
      <p:sp>
        <p:nvSpPr>
          <p:cNvPr id="16" name="ZoneTexte 15">
            <a:extLst>
              <a:ext uri="{FF2B5EF4-FFF2-40B4-BE49-F238E27FC236}">
                <a16:creationId xmlns:a16="http://schemas.microsoft.com/office/drawing/2014/main" id="{DF67989C-8C70-423A-BCE2-D17B3EA1FA82}"/>
              </a:ext>
            </a:extLst>
          </p:cNvPr>
          <p:cNvSpPr txBox="1"/>
          <p:nvPr/>
        </p:nvSpPr>
        <p:spPr>
          <a:xfrm>
            <a:off x="3107560" y="5784101"/>
            <a:ext cx="1133067" cy="369332"/>
          </a:xfrm>
          <a:prstGeom prst="rect">
            <a:avLst/>
          </a:prstGeom>
          <a:noFill/>
        </p:spPr>
        <p:txBody>
          <a:bodyPr wrap="none" rtlCol="0">
            <a:spAutoFit/>
          </a:bodyPr>
          <a:lstStyle/>
          <a:p>
            <a:r>
              <a:rPr lang="fr-FR" dirty="0" err="1"/>
              <a:t>Sedentary</a:t>
            </a:r>
            <a:endParaRPr lang="fr-FR" dirty="0"/>
          </a:p>
        </p:txBody>
      </p:sp>
      <p:pic>
        <p:nvPicPr>
          <p:cNvPr id="17" name="Image 16">
            <a:extLst>
              <a:ext uri="{FF2B5EF4-FFF2-40B4-BE49-F238E27FC236}">
                <a16:creationId xmlns:a16="http://schemas.microsoft.com/office/drawing/2014/main" id="{08D01062-0065-410B-B1BD-E4B598C17F56}"/>
              </a:ext>
            </a:extLst>
          </p:cNvPr>
          <p:cNvPicPr>
            <a:picLocks noChangeAspect="1"/>
          </p:cNvPicPr>
          <p:nvPr/>
        </p:nvPicPr>
        <p:blipFill>
          <a:blip r:embed="rId8"/>
          <a:stretch>
            <a:fillRect/>
          </a:stretch>
        </p:blipFill>
        <p:spPr>
          <a:xfrm>
            <a:off x="4932589" y="1257309"/>
            <a:ext cx="921185" cy="921185"/>
          </a:xfrm>
          <a:prstGeom prst="rect">
            <a:avLst/>
          </a:prstGeom>
        </p:spPr>
      </p:pic>
      <p:pic>
        <p:nvPicPr>
          <p:cNvPr id="18" name="Image 17">
            <a:extLst>
              <a:ext uri="{FF2B5EF4-FFF2-40B4-BE49-F238E27FC236}">
                <a16:creationId xmlns:a16="http://schemas.microsoft.com/office/drawing/2014/main" id="{504D458E-CAA2-4A9A-AD68-AE1DE42024EF}"/>
              </a:ext>
            </a:extLst>
          </p:cNvPr>
          <p:cNvPicPr>
            <a:picLocks noChangeAspect="1"/>
          </p:cNvPicPr>
          <p:nvPr/>
        </p:nvPicPr>
        <p:blipFill>
          <a:blip r:embed="rId9"/>
          <a:stretch>
            <a:fillRect/>
          </a:stretch>
        </p:blipFill>
        <p:spPr>
          <a:xfrm>
            <a:off x="5017954" y="2818694"/>
            <a:ext cx="750454" cy="851781"/>
          </a:xfrm>
          <a:prstGeom prst="rect">
            <a:avLst/>
          </a:prstGeom>
        </p:spPr>
      </p:pic>
      <p:pic>
        <p:nvPicPr>
          <p:cNvPr id="19" name="Image 18">
            <a:extLst>
              <a:ext uri="{FF2B5EF4-FFF2-40B4-BE49-F238E27FC236}">
                <a16:creationId xmlns:a16="http://schemas.microsoft.com/office/drawing/2014/main" id="{029868AD-0BC2-410B-BAE0-5F0C97789D34}"/>
              </a:ext>
            </a:extLst>
          </p:cNvPr>
          <p:cNvPicPr>
            <a:picLocks noChangeAspect="1"/>
          </p:cNvPicPr>
          <p:nvPr/>
        </p:nvPicPr>
        <p:blipFill>
          <a:blip r:embed="rId9"/>
          <a:stretch>
            <a:fillRect/>
          </a:stretch>
        </p:blipFill>
        <p:spPr>
          <a:xfrm>
            <a:off x="5017954" y="4808418"/>
            <a:ext cx="750454" cy="851781"/>
          </a:xfrm>
          <a:prstGeom prst="rect">
            <a:avLst/>
          </a:prstGeom>
        </p:spPr>
      </p:pic>
      <p:pic>
        <p:nvPicPr>
          <p:cNvPr id="20" name="Image 19">
            <a:extLst>
              <a:ext uri="{FF2B5EF4-FFF2-40B4-BE49-F238E27FC236}">
                <a16:creationId xmlns:a16="http://schemas.microsoft.com/office/drawing/2014/main" id="{1AA28AFF-E98E-42C1-9051-F01C142C4BE0}"/>
              </a:ext>
            </a:extLst>
          </p:cNvPr>
          <p:cNvPicPr>
            <a:picLocks noChangeAspect="1"/>
          </p:cNvPicPr>
          <p:nvPr/>
        </p:nvPicPr>
        <p:blipFill>
          <a:blip r:embed="rId9"/>
          <a:stretch>
            <a:fillRect/>
          </a:stretch>
        </p:blipFill>
        <p:spPr>
          <a:xfrm>
            <a:off x="6424003" y="2818694"/>
            <a:ext cx="750454" cy="851781"/>
          </a:xfrm>
          <a:prstGeom prst="rect">
            <a:avLst/>
          </a:prstGeom>
        </p:spPr>
      </p:pic>
      <p:pic>
        <p:nvPicPr>
          <p:cNvPr id="26" name="Image 25">
            <a:extLst>
              <a:ext uri="{FF2B5EF4-FFF2-40B4-BE49-F238E27FC236}">
                <a16:creationId xmlns:a16="http://schemas.microsoft.com/office/drawing/2014/main" id="{46FEF95E-E6FF-4B91-BB6B-B1425E8F18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2416" y="4838171"/>
            <a:ext cx="752041" cy="792274"/>
          </a:xfrm>
          <a:prstGeom prst="rect">
            <a:avLst/>
          </a:prstGeom>
        </p:spPr>
      </p:pic>
      <p:cxnSp>
        <p:nvCxnSpPr>
          <p:cNvPr id="28" name="Connecteur droit 27">
            <a:extLst>
              <a:ext uri="{FF2B5EF4-FFF2-40B4-BE49-F238E27FC236}">
                <a16:creationId xmlns:a16="http://schemas.microsoft.com/office/drawing/2014/main" id="{AE6C935E-99E1-416D-AEE4-992AEDE7C5E4}"/>
              </a:ext>
            </a:extLst>
          </p:cNvPr>
          <p:cNvCxnSpPr/>
          <p:nvPr/>
        </p:nvCxnSpPr>
        <p:spPr>
          <a:xfrm>
            <a:off x="6101603" y="1046922"/>
            <a:ext cx="0" cy="5337318"/>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62E9A0BF-463F-4F42-8714-53DC791144A6}"/>
              </a:ext>
            </a:extLst>
          </p:cNvPr>
          <p:cNvCxnSpPr/>
          <p:nvPr/>
        </p:nvCxnSpPr>
        <p:spPr>
          <a:xfrm>
            <a:off x="4650487" y="1085189"/>
            <a:ext cx="0" cy="5337318"/>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14694F64-C0C9-4EC8-B7A5-8F9629382AB7}"/>
              </a:ext>
            </a:extLst>
          </p:cNvPr>
          <p:cNvCxnSpPr/>
          <p:nvPr/>
        </p:nvCxnSpPr>
        <p:spPr>
          <a:xfrm>
            <a:off x="7466574" y="1046922"/>
            <a:ext cx="0" cy="5337318"/>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24C35B34-FA7E-47DE-A712-867D9A66C767}"/>
              </a:ext>
            </a:extLst>
          </p:cNvPr>
          <p:cNvCxnSpPr>
            <a:cxnSpLocks/>
          </p:cNvCxnSpPr>
          <p:nvPr/>
        </p:nvCxnSpPr>
        <p:spPr>
          <a:xfrm flipH="1">
            <a:off x="3134182" y="4367509"/>
            <a:ext cx="5742092" cy="20367"/>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93B6CCBA-8176-400B-A293-079CC1F6280D}"/>
              </a:ext>
            </a:extLst>
          </p:cNvPr>
          <p:cNvCxnSpPr>
            <a:cxnSpLocks/>
          </p:cNvCxnSpPr>
          <p:nvPr/>
        </p:nvCxnSpPr>
        <p:spPr>
          <a:xfrm flipH="1" flipV="1">
            <a:off x="3150074" y="2458925"/>
            <a:ext cx="5726200" cy="6610"/>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pic>
        <p:nvPicPr>
          <p:cNvPr id="38" name="Graphique 37">
            <a:extLst>
              <a:ext uri="{FF2B5EF4-FFF2-40B4-BE49-F238E27FC236}">
                <a16:creationId xmlns:a16="http://schemas.microsoft.com/office/drawing/2014/main" id="{AAD5C9B6-E1D6-4738-B79D-B4B1077A12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44278" y="1227555"/>
            <a:ext cx="945201" cy="945201"/>
          </a:xfrm>
          <a:prstGeom prst="rect">
            <a:avLst/>
          </a:prstGeom>
        </p:spPr>
      </p:pic>
      <p:cxnSp>
        <p:nvCxnSpPr>
          <p:cNvPr id="39" name="Connecteur droit 38">
            <a:extLst>
              <a:ext uri="{FF2B5EF4-FFF2-40B4-BE49-F238E27FC236}">
                <a16:creationId xmlns:a16="http://schemas.microsoft.com/office/drawing/2014/main" id="{0E94EAD8-CF3F-42F0-BEAC-B97031945D06}"/>
              </a:ext>
            </a:extLst>
          </p:cNvPr>
          <p:cNvCxnSpPr/>
          <p:nvPr/>
        </p:nvCxnSpPr>
        <p:spPr>
          <a:xfrm>
            <a:off x="8876274" y="1085189"/>
            <a:ext cx="0" cy="5337318"/>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pic>
        <p:nvPicPr>
          <p:cNvPr id="42" name="Image 41">
            <a:extLst>
              <a:ext uri="{FF2B5EF4-FFF2-40B4-BE49-F238E27FC236}">
                <a16:creationId xmlns:a16="http://schemas.microsoft.com/office/drawing/2014/main" id="{AB59EBCD-EDBD-406E-8C42-5CFF61429E47}"/>
              </a:ext>
            </a:extLst>
          </p:cNvPr>
          <p:cNvPicPr>
            <a:picLocks noChangeAspect="1"/>
          </p:cNvPicPr>
          <p:nvPr/>
        </p:nvPicPr>
        <p:blipFill>
          <a:blip r:embed="rId9"/>
          <a:stretch>
            <a:fillRect/>
          </a:stretch>
        </p:blipFill>
        <p:spPr>
          <a:xfrm>
            <a:off x="7801321" y="2818693"/>
            <a:ext cx="750454" cy="851781"/>
          </a:xfrm>
          <a:prstGeom prst="rect">
            <a:avLst/>
          </a:prstGeom>
        </p:spPr>
      </p:pic>
      <p:pic>
        <p:nvPicPr>
          <p:cNvPr id="43" name="Image 42">
            <a:extLst>
              <a:ext uri="{FF2B5EF4-FFF2-40B4-BE49-F238E27FC236}">
                <a16:creationId xmlns:a16="http://schemas.microsoft.com/office/drawing/2014/main" id="{EBA1D017-2764-4CD6-9B02-F0849F6A899B}"/>
              </a:ext>
            </a:extLst>
          </p:cNvPr>
          <p:cNvPicPr>
            <a:picLocks noChangeAspect="1"/>
          </p:cNvPicPr>
          <p:nvPr/>
        </p:nvPicPr>
        <p:blipFill>
          <a:blip r:embed="rId9"/>
          <a:stretch>
            <a:fillRect/>
          </a:stretch>
        </p:blipFill>
        <p:spPr>
          <a:xfrm>
            <a:off x="7801321" y="4808418"/>
            <a:ext cx="750454" cy="851781"/>
          </a:xfrm>
          <a:prstGeom prst="rect">
            <a:avLst/>
          </a:prstGeom>
        </p:spPr>
      </p:pic>
    </p:spTree>
    <p:extLst>
      <p:ext uri="{BB962C8B-B14F-4D97-AF65-F5344CB8AC3E}">
        <p14:creationId xmlns:p14="http://schemas.microsoft.com/office/powerpoint/2010/main" val="213071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EFE29B9-D2A3-43FE-9483-0C9186398D0A}"/>
              </a:ext>
            </a:extLst>
          </p:cNvPr>
          <p:cNvSpPr txBox="1"/>
          <p:nvPr/>
        </p:nvSpPr>
        <p:spPr>
          <a:xfrm>
            <a:off x="545284" y="218113"/>
            <a:ext cx="3417859"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MY TASK</a:t>
            </a:r>
            <a:r>
              <a:rPr lang="fr-FR" sz="2800" dirty="0">
                <a:latin typeface="Myriad Pro" panose="020B0503030403020204" pitchFamily="34" charset="0"/>
              </a:rPr>
              <a:t> - PACKAGE</a:t>
            </a:r>
          </a:p>
        </p:txBody>
      </p:sp>
      <p:cxnSp>
        <p:nvCxnSpPr>
          <p:cNvPr id="5" name="Connecteur droit 4">
            <a:extLst>
              <a:ext uri="{FF2B5EF4-FFF2-40B4-BE49-F238E27FC236}">
                <a16:creationId xmlns:a16="http://schemas.microsoft.com/office/drawing/2014/main" id="{11EE7AEE-0C3A-41DB-B6B9-718414399470}"/>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CDBC43D-8EE5-46B9-8D1C-AA7C24AD1AF4}"/>
              </a:ext>
            </a:extLst>
          </p:cNvPr>
          <p:cNvSpPr txBox="1"/>
          <p:nvPr/>
        </p:nvSpPr>
        <p:spPr>
          <a:xfrm>
            <a:off x="5945157" y="6488668"/>
            <a:ext cx="301686" cy="369332"/>
          </a:xfrm>
          <a:prstGeom prst="rect">
            <a:avLst/>
          </a:prstGeom>
          <a:noFill/>
        </p:spPr>
        <p:txBody>
          <a:bodyPr wrap="none" rtlCol="0">
            <a:spAutoFit/>
          </a:bodyPr>
          <a:lstStyle/>
          <a:p>
            <a:r>
              <a:rPr lang="fr-FR" dirty="0"/>
              <a:t>4</a:t>
            </a:r>
          </a:p>
        </p:txBody>
      </p:sp>
      <p:pic>
        <p:nvPicPr>
          <p:cNvPr id="7" name="Image 6">
            <a:extLst>
              <a:ext uri="{FF2B5EF4-FFF2-40B4-BE49-F238E27FC236}">
                <a16:creationId xmlns:a16="http://schemas.microsoft.com/office/drawing/2014/main" id="{EE3B6107-4A73-4A4E-B8A8-408396CF5F03}"/>
              </a:ext>
            </a:extLst>
          </p:cNvPr>
          <p:cNvPicPr>
            <a:picLocks noChangeAspect="1"/>
          </p:cNvPicPr>
          <p:nvPr/>
        </p:nvPicPr>
        <p:blipFill>
          <a:blip r:embed="rId2"/>
          <a:stretch>
            <a:fillRect/>
          </a:stretch>
        </p:blipFill>
        <p:spPr>
          <a:xfrm>
            <a:off x="10423008" y="6384240"/>
            <a:ext cx="1626117" cy="323503"/>
          </a:xfrm>
          <a:prstGeom prst="rect">
            <a:avLst/>
          </a:prstGeom>
        </p:spPr>
      </p:pic>
      <p:pic>
        <p:nvPicPr>
          <p:cNvPr id="9" name="Image 8">
            <a:extLst>
              <a:ext uri="{FF2B5EF4-FFF2-40B4-BE49-F238E27FC236}">
                <a16:creationId xmlns:a16="http://schemas.microsoft.com/office/drawing/2014/main" id="{8D726389-4A96-4405-8087-BBAE034DCC83}"/>
              </a:ext>
            </a:extLst>
          </p:cNvPr>
          <p:cNvPicPr>
            <a:picLocks noChangeAspect="1"/>
          </p:cNvPicPr>
          <p:nvPr/>
        </p:nvPicPr>
        <p:blipFill>
          <a:blip r:embed="rId3"/>
          <a:stretch>
            <a:fillRect/>
          </a:stretch>
        </p:blipFill>
        <p:spPr>
          <a:xfrm>
            <a:off x="1768437" y="2684444"/>
            <a:ext cx="1489112" cy="1489112"/>
          </a:xfrm>
          <a:prstGeom prst="rect">
            <a:avLst/>
          </a:prstGeom>
        </p:spPr>
      </p:pic>
      <p:pic>
        <p:nvPicPr>
          <p:cNvPr id="3" name="Graphique 2">
            <a:extLst>
              <a:ext uri="{FF2B5EF4-FFF2-40B4-BE49-F238E27FC236}">
                <a16:creationId xmlns:a16="http://schemas.microsoft.com/office/drawing/2014/main" id="{3328FDEA-FD83-42DD-8154-02933EC583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9261" y="2684444"/>
            <a:ext cx="1873477" cy="1873477"/>
          </a:xfrm>
          <a:prstGeom prst="rect">
            <a:avLst/>
          </a:prstGeom>
        </p:spPr>
      </p:pic>
      <p:pic>
        <p:nvPicPr>
          <p:cNvPr id="11" name="Graphique 10">
            <a:extLst>
              <a:ext uri="{FF2B5EF4-FFF2-40B4-BE49-F238E27FC236}">
                <a16:creationId xmlns:a16="http://schemas.microsoft.com/office/drawing/2014/main" id="{1C63F0FB-D376-4AA5-A9BE-668CBC27A1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40542" y="2684445"/>
            <a:ext cx="1760796" cy="1760796"/>
          </a:xfrm>
          <a:prstGeom prst="rect">
            <a:avLst/>
          </a:prstGeom>
        </p:spPr>
      </p:pic>
      <p:pic>
        <p:nvPicPr>
          <p:cNvPr id="15" name="Graphique 14">
            <a:extLst>
              <a:ext uri="{FF2B5EF4-FFF2-40B4-BE49-F238E27FC236}">
                <a16:creationId xmlns:a16="http://schemas.microsoft.com/office/drawing/2014/main" id="{143C172A-4F50-44ED-852B-D0B93A45E4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14349" y="2956709"/>
            <a:ext cx="944581" cy="944581"/>
          </a:xfrm>
          <a:prstGeom prst="rect">
            <a:avLst/>
          </a:prstGeom>
        </p:spPr>
      </p:pic>
      <p:pic>
        <p:nvPicPr>
          <p:cNvPr id="17" name="Graphique 16">
            <a:extLst>
              <a:ext uri="{FF2B5EF4-FFF2-40B4-BE49-F238E27FC236}">
                <a16:creationId xmlns:a16="http://schemas.microsoft.com/office/drawing/2014/main" id="{093C9E9F-D204-4C1E-8D33-96756C52A8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3067" y="2956708"/>
            <a:ext cx="944582" cy="944582"/>
          </a:xfrm>
          <a:prstGeom prst="rect">
            <a:avLst/>
          </a:prstGeom>
        </p:spPr>
      </p:pic>
      <p:sp>
        <p:nvSpPr>
          <p:cNvPr id="18" name="ZoneTexte 17">
            <a:extLst>
              <a:ext uri="{FF2B5EF4-FFF2-40B4-BE49-F238E27FC236}">
                <a16:creationId xmlns:a16="http://schemas.microsoft.com/office/drawing/2014/main" id="{A732001D-4A1C-49A3-88EF-85C936036CE0}"/>
              </a:ext>
            </a:extLst>
          </p:cNvPr>
          <p:cNvSpPr txBox="1"/>
          <p:nvPr/>
        </p:nvSpPr>
        <p:spPr>
          <a:xfrm>
            <a:off x="2000256" y="4173556"/>
            <a:ext cx="1074525" cy="369332"/>
          </a:xfrm>
          <a:prstGeom prst="rect">
            <a:avLst/>
          </a:prstGeom>
          <a:noFill/>
        </p:spPr>
        <p:txBody>
          <a:bodyPr wrap="none" rtlCol="0">
            <a:spAutoFit/>
          </a:bodyPr>
          <a:lstStyle/>
          <a:p>
            <a:r>
              <a:rPr lang="fr-FR" dirty="0">
                <a:latin typeface="Myriad Pro" panose="020B0503030403020204"/>
              </a:rPr>
              <a:t>Software</a:t>
            </a:r>
          </a:p>
        </p:txBody>
      </p:sp>
      <p:sp>
        <p:nvSpPr>
          <p:cNvPr id="19" name="ZoneTexte 18">
            <a:extLst>
              <a:ext uri="{FF2B5EF4-FFF2-40B4-BE49-F238E27FC236}">
                <a16:creationId xmlns:a16="http://schemas.microsoft.com/office/drawing/2014/main" id="{FD35BF07-1C1D-40E4-84A4-5D366FBBA9CB}"/>
              </a:ext>
            </a:extLst>
          </p:cNvPr>
          <p:cNvSpPr txBox="1"/>
          <p:nvPr/>
        </p:nvSpPr>
        <p:spPr>
          <a:xfrm>
            <a:off x="5708526" y="4445241"/>
            <a:ext cx="766557" cy="369332"/>
          </a:xfrm>
          <a:prstGeom prst="rect">
            <a:avLst/>
          </a:prstGeom>
          <a:noFill/>
        </p:spPr>
        <p:txBody>
          <a:bodyPr wrap="none" rtlCol="0">
            <a:spAutoFit/>
          </a:bodyPr>
          <a:lstStyle/>
          <a:p>
            <a:r>
              <a:rPr lang="fr-FR" dirty="0">
                <a:latin typeface="Myriad Pro" panose="020B0503030403020204"/>
              </a:rPr>
              <a:t>Script</a:t>
            </a:r>
          </a:p>
        </p:txBody>
      </p:sp>
      <p:sp>
        <p:nvSpPr>
          <p:cNvPr id="20" name="ZoneTexte 19">
            <a:extLst>
              <a:ext uri="{FF2B5EF4-FFF2-40B4-BE49-F238E27FC236}">
                <a16:creationId xmlns:a16="http://schemas.microsoft.com/office/drawing/2014/main" id="{FE454FCB-7129-4FE2-B7AD-2D5DCC1132AB}"/>
              </a:ext>
            </a:extLst>
          </p:cNvPr>
          <p:cNvSpPr txBox="1"/>
          <p:nvPr/>
        </p:nvSpPr>
        <p:spPr>
          <a:xfrm>
            <a:off x="9310736" y="4445241"/>
            <a:ext cx="1020408" cy="369332"/>
          </a:xfrm>
          <a:prstGeom prst="rect">
            <a:avLst/>
          </a:prstGeom>
          <a:noFill/>
        </p:spPr>
        <p:txBody>
          <a:bodyPr wrap="none" rtlCol="0">
            <a:spAutoFit/>
          </a:bodyPr>
          <a:lstStyle/>
          <a:p>
            <a:r>
              <a:rPr lang="fr-FR" dirty="0">
                <a:latin typeface="Myriad Pro" panose="020B0503030403020204"/>
              </a:rPr>
              <a:t>Package</a:t>
            </a:r>
          </a:p>
        </p:txBody>
      </p:sp>
    </p:spTree>
    <p:extLst>
      <p:ext uri="{BB962C8B-B14F-4D97-AF65-F5344CB8AC3E}">
        <p14:creationId xmlns:p14="http://schemas.microsoft.com/office/powerpoint/2010/main" val="34095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EFE29B9-D2A3-43FE-9483-0C9186398D0A}"/>
              </a:ext>
            </a:extLst>
          </p:cNvPr>
          <p:cNvSpPr txBox="1"/>
          <p:nvPr/>
        </p:nvSpPr>
        <p:spPr>
          <a:xfrm>
            <a:off x="545284" y="218113"/>
            <a:ext cx="2299027"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CHALLENGES</a:t>
            </a:r>
          </a:p>
        </p:txBody>
      </p:sp>
      <p:cxnSp>
        <p:nvCxnSpPr>
          <p:cNvPr id="5" name="Connecteur droit 4">
            <a:extLst>
              <a:ext uri="{FF2B5EF4-FFF2-40B4-BE49-F238E27FC236}">
                <a16:creationId xmlns:a16="http://schemas.microsoft.com/office/drawing/2014/main" id="{11EE7AEE-0C3A-41DB-B6B9-718414399470}"/>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CDBC43D-8EE5-46B9-8D1C-AA7C24AD1AF4}"/>
              </a:ext>
            </a:extLst>
          </p:cNvPr>
          <p:cNvSpPr txBox="1"/>
          <p:nvPr/>
        </p:nvSpPr>
        <p:spPr>
          <a:xfrm>
            <a:off x="5945157" y="6488668"/>
            <a:ext cx="301686" cy="369332"/>
          </a:xfrm>
          <a:prstGeom prst="rect">
            <a:avLst/>
          </a:prstGeom>
          <a:noFill/>
        </p:spPr>
        <p:txBody>
          <a:bodyPr wrap="none" rtlCol="0">
            <a:spAutoFit/>
          </a:bodyPr>
          <a:lstStyle/>
          <a:p>
            <a:r>
              <a:rPr lang="fr-FR" dirty="0"/>
              <a:t>4</a:t>
            </a:r>
          </a:p>
        </p:txBody>
      </p:sp>
      <p:pic>
        <p:nvPicPr>
          <p:cNvPr id="7" name="Image 6">
            <a:extLst>
              <a:ext uri="{FF2B5EF4-FFF2-40B4-BE49-F238E27FC236}">
                <a16:creationId xmlns:a16="http://schemas.microsoft.com/office/drawing/2014/main" id="{EE3B6107-4A73-4A4E-B8A8-408396CF5F03}"/>
              </a:ext>
            </a:extLst>
          </p:cNvPr>
          <p:cNvPicPr>
            <a:picLocks noChangeAspect="1"/>
          </p:cNvPicPr>
          <p:nvPr/>
        </p:nvPicPr>
        <p:blipFill>
          <a:blip r:embed="rId2"/>
          <a:stretch>
            <a:fillRect/>
          </a:stretch>
        </p:blipFill>
        <p:spPr>
          <a:xfrm>
            <a:off x="10423008" y="6384240"/>
            <a:ext cx="1626117" cy="323503"/>
          </a:xfrm>
          <a:prstGeom prst="rect">
            <a:avLst/>
          </a:prstGeom>
        </p:spPr>
      </p:pic>
      <p:sp>
        <p:nvSpPr>
          <p:cNvPr id="2" name="ZoneTexte 1">
            <a:extLst>
              <a:ext uri="{FF2B5EF4-FFF2-40B4-BE49-F238E27FC236}">
                <a16:creationId xmlns:a16="http://schemas.microsoft.com/office/drawing/2014/main" id="{303922B1-5BAF-46ED-B5BD-F26859080A50}"/>
              </a:ext>
            </a:extLst>
          </p:cNvPr>
          <p:cNvSpPr txBox="1"/>
          <p:nvPr/>
        </p:nvSpPr>
        <p:spPr>
          <a:xfrm>
            <a:off x="1249389" y="4648199"/>
            <a:ext cx="2173159" cy="461665"/>
          </a:xfrm>
          <a:prstGeom prst="rect">
            <a:avLst/>
          </a:prstGeom>
          <a:noFill/>
        </p:spPr>
        <p:txBody>
          <a:bodyPr wrap="none" rtlCol="0">
            <a:spAutoFit/>
          </a:bodyPr>
          <a:lstStyle/>
          <a:p>
            <a:r>
              <a:rPr lang="en-GB" sz="2400" dirty="0">
                <a:latin typeface="Myriad Pro" panose="020B0503030403020204" pitchFamily="34" charset="0"/>
              </a:rPr>
              <a:t>Organizational</a:t>
            </a:r>
          </a:p>
        </p:txBody>
      </p:sp>
      <p:sp>
        <p:nvSpPr>
          <p:cNvPr id="8" name="ZoneTexte 7">
            <a:extLst>
              <a:ext uri="{FF2B5EF4-FFF2-40B4-BE49-F238E27FC236}">
                <a16:creationId xmlns:a16="http://schemas.microsoft.com/office/drawing/2014/main" id="{20132CDC-53E9-41AB-96CE-A0440655AFBA}"/>
              </a:ext>
            </a:extLst>
          </p:cNvPr>
          <p:cNvSpPr txBox="1"/>
          <p:nvPr/>
        </p:nvSpPr>
        <p:spPr>
          <a:xfrm>
            <a:off x="5401263" y="4648200"/>
            <a:ext cx="1417696" cy="461665"/>
          </a:xfrm>
          <a:prstGeom prst="rect">
            <a:avLst/>
          </a:prstGeom>
          <a:noFill/>
        </p:spPr>
        <p:txBody>
          <a:bodyPr wrap="none" rtlCol="0">
            <a:spAutoFit/>
          </a:bodyPr>
          <a:lstStyle/>
          <a:p>
            <a:r>
              <a:rPr lang="en-US" sz="2400" dirty="0">
                <a:latin typeface="Myriad Pro" panose="020B0503030403020204" pitchFamily="34" charset="0"/>
              </a:rPr>
              <a:t>Technical</a:t>
            </a:r>
          </a:p>
        </p:txBody>
      </p:sp>
      <p:sp>
        <p:nvSpPr>
          <p:cNvPr id="9" name="ZoneTexte 8">
            <a:extLst>
              <a:ext uri="{FF2B5EF4-FFF2-40B4-BE49-F238E27FC236}">
                <a16:creationId xmlns:a16="http://schemas.microsoft.com/office/drawing/2014/main" id="{149B63AD-9B3F-4EBF-964E-EBB65F3B0B5C}"/>
              </a:ext>
            </a:extLst>
          </p:cNvPr>
          <p:cNvSpPr txBox="1"/>
          <p:nvPr/>
        </p:nvSpPr>
        <p:spPr>
          <a:xfrm>
            <a:off x="8352391" y="4648199"/>
            <a:ext cx="2883675" cy="461665"/>
          </a:xfrm>
          <a:prstGeom prst="rect">
            <a:avLst/>
          </a:prstGeom>
          <a:noFill/>
        </p:spPr>
        <p:txBody>
          <a:bodyPr wrap="none" rtlCol="0">
            <a:spAutoFit/>
          </a:bodyPr>
          <a:lstStyle/>
          <a:p>
            <a:r>
              <a:rPr lang="fr-FR" sz="2400" dirty="0">
                <a:latin typeface="Myriad Pro" panose="020B0503030403020204" pitchFamily="34" charset="0"/>
              </a:rPr>
              <a:t>Project management</a:t>
            </a:r>
          </a:p>
        </p:txBody>
      </p:sp>
      <p:pic>
        <p:nvPicPr>
          <p:cNvPr id="15" name="Image 14">
            <a:extLst>
              <a:ext uri="{FF2B5EF4-FFF2-40B4-BE49-F238E27FC236}">
                <a16:creationId xmlns:a16="http://schemas.microsoft.com/office/drawing/2014/main" id="{E01BAF79-CB91-463A-8F18-AF266280B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053" y="1732314"/>
            <a:ext cx="2623893" cy="2623893"/>
          </a:xfrm>
          <a:prstGeom prst="rect">
            <a:avLst/>
          </a:prstGeom>
        </p:spPr>
      </p:pic>
      <p:pic>
        <p:nvPicPr>
          <p:cNvPr id="17" name="Image 16">
            <a:extLst>
              <a:ext uri="{FF2B5EF4-FFF2-40B4-BE49-F238E27FC236}">
                <a16:creationId xmlns:a16="http://schemas.microsoft.com/office/drawing/2014/main" id="{B9834A57-F5E5-4E81-BB1C-F93C2612B4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521" y="1732314"/>
            <a:ext cx="2623893" cy="2623893"/>
          </a:xfrm>
          <a:prstGeom prst="rect">
            <a:avLst/>
          </a:prstGeom>
        </p:spPr>
      </p:pic>
      <p:pic>
        <p:nvPicPr>
          <p:cNvPr id="21" name="Graphique 20">
            <a:extLst>
              <a:ext uri="{FF2B5EF4-FFF2-40B4-BE49-F238E27FC236}">
                <a16:creationId xmlns:a16="http://schemas.microsoft.com/office/drawing/2014/main" id="{6007FAE1-08E3-4FF9-92AA-D9BC288480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3584" y="1732314"/>
            <a:ext cx="2623893" cy="2623893"/>
          </a:xfrm>
          <a:prstGeom prst="rect">
            <a:avLst/>
          </a:prstGeom>
        </p:spPr>
      </p:pic>
    </p:spTree>
    <p:extLst>
      <p:ext uri="{BB962C8B-B14F-4D97-AF65-F5344CB8AC3E}">
        <p14:creationId xmlns:p14="http://schemas.microsoft.com/office/powerpoint/2010/main" val="125702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EFE29B9-D2A3-43FE-9483-0C9186398D0A}"/>
              </a:ext>
            </a:extLst>
          </p:cNvPr>
          <p:cNvSpPr txBox="1"/>
          <p:nvPr/>
        </p:nvSpPr>
        <p:spPr>
          <a:xfrm>
            <a:off x="545284" y="218113"/>
            <a:ext cx="2211183" cy="523220"/>
          </a:xfrm>
          <a:prstGeom prst="rect">
            <a:avLst/>
          </a:prstGeom>
          <a:noFill/>
        </p:spPr>
        <p:txBody>
          <a:bodyPr wrap="none" rtlCol="0">
            <a:spAutoFit/>
          </a:bodyPr>
          <a:lstStyle/>
          <a:p>
            <a:r>
              <a:rPr lang="fr-FR" sz="2800" dirty="0">
                <a:solidFill>
                  <a:srgbClr val="DC0014"/>
                </a:solidFill>
                <a:latin typeface="Myriad Pro" panose="020B0503030403020204" pitchFamily="34" charset="0"/>
              </a:rPr>
              <a:t>CONCLUSION</a:t>
            </a:r>
            <a:endParaRPr lang="fr-FR" sz="2800" dirty="0">
              <a:latin typeface="Myriad Pro" panose="020B0503030403020204" pitchFamily="34" charset="0"/>
            </a:endParaRPr>
          </a:p>
        </p:txBody>
      </p:sp>
      <p:cxnSp>
        <p:nvCxnSpPr>
          <p:cNvPr id="5" name="Connecteur droit 4">
            <a:extLst>
              <a:ext uri="{FF2B5EF4-FFF2-40B4-BE49-F238E27FC236}">
                <a16:creationId xmlns:a16="http://schemas.microsoft.com/office/drawing/2014/main" id="{11EE7AEE-0C3A-41DB-B6B9-718414399470}"/>
              </a:ext>
            </a:extLst>
          </p:cNvPr>
          <p:cNvCxnSpPr>
            <a:cxnSpLocks/>
          </p:cNvCxnSpPr>
          <p:nvPr/>
        </p:nvCxnSpPr>
        <p:spPr>
          <a:xfrm>
            <a:off x="-8389" y="889233"/>
            <a:ext cx="12200389" cy="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CDBC43D-8EE5-46B9-8D1C-AA7C24AD1AF4}"/>
              </a:ext>
            </a:extLst>
          </p:cNvPr>
          <p:cNvSpPr txBox="1"/>
          <p:nvPr/>
        </p:nvSpPr>
        <p:spPr>
          <a:xfrm>
            <a:off x="5945157" y="6488668"/>
            <a:ext cx="301686" cy="369332"/>
          </a:xfrm>
          <a:prstGeom prst="rect">
            <a:avLst/>
          </a:prstGeom>
          <a:noFill/>
        </p:spPr>
        <p:txBody>
          <a:bodyPr wrap="none" rtlCol="0">
            <a:spAutoFit/>
          </a:bodyPr>
          <a:lstStyle/>
          <a:p>
            <a:r>
              <a:rPr lang="fr-FR" dirty="0"/>
              <a:t>4</a:t>
            </a:r>
          </a:p>
        </p:txBody>
      </p:sp>
      <p:pic>
        <p:nvPicPr>
          <p:cNvPr id="7" name="Image 6">
            <a:extLst>
              <a:ext uri="{FF2B5EF4-FFF2-40B4-BE49-F238E27FC236}">
                <a16:creationId xmlns:a16="http://schemas.microsoft.com/office/drawing/2014/main" id="{EE3B6107-4A73-4A4E-B8A8-408396CF5F03}"/>
              </a:ext>
            </a:extLst>
          </p:cNvPr>
          <p:cNvPicPr>
            <a:picLocks noChangeAspect="1"/>
          </p:cNvPicPr>
          <p:nvPr/>
        </p:nvPicPr>
        <p:blipFill>
          <a:blip r:embed="rId2"/>
          <a:stretch>
            <a:fillRect/>
          </a:stretch>
        </p:blipFill>
        <p:spPr>
          <a:xfrm>
            <a:off x="10423008" y="6384240"/>
            <a:ext cx="1626117" cy="323503"/>
          </a:xfrm>
          <a:prstGeom prst="rect">
            <a:avLst/>
          </a:prstGeom>
        </p:spPr>
      </p:pic>
      <p:sp>
        <p:nvSpPr>
          <p:cNvPr id="2" name="ZoneTexte 1">
            <a:extLst>
              <a:ext uri="{FF2B5EF4-FFF2-40B4-BE49-F238E27FC236}">
                <a16:creationId xmlns:a16="http://schemas.microsoft.com/office/drawing/2014/main" id="{BA1981B7-A707-44F7-A10A-7EE27E31D8B9}"/>
              </a:ext>
            </a:extLst>
          </p:cNvPr>
          <p:cNvSpPr txBox="1"/>
          <p:nvPr/>
        </p:nvSpPr>
        <p:spPr>
          <a:xfrm>
            <a:off x="3256344" y="2350123"/>
            <a:ext cx="5377626" cy="2677656"/>
          </a:xfrm>
          <a:prstGeom prst="rect">
            <a:avLst/>
          </a:prstGeom>
          <a:noFill/>
        </p:spPr>
        <p:txBody>
          <a:bodyPr wrap="none" rtlCol="0">
            <a:spAutoFit/>
          </a:bodyPr>
          <a:lstStyle/>
          <a:p>
            <a:pPr marL="342900" indent="-342900">
              <a:buFont typeface="Arial" panose="020B0604020202020204" pitchFamily="34" charset="0"/>
              <a:buChar char="•"/>
            </a:pPr>
            <a:r>
              <a:rPr lang="fr-FR" sz="2400" dirty="0"/>
              <a:t>A real </a:t>
            </a:r>
            <a:r>
              <a:rPr lang="fr-FR" sz="2400" dirty="0" err="1"/>
              <a:t>enterprise</a:t>
            </a:r>
            <a:r>
              <a:rPr lang="fr-FR" sz="2400" dirty="0"/>
              <a:t> </a:t>
            </a:r>
            <a:r>
              <a:rPr lang="fr-FR" sz="2400" dirty="0" err="1"/>
              <a:t>need</a:t>
            </a:r>
            <a:endParaRPr lang="fr-FR" sz="2400" dirty="0"/>
          </a:p>
          <a:p>
            <a:endParaRPr lang="fr-FR" sz="2400" dirty="0"/>
          </a:p>
          <a:p>
            <a:endParaRPr lang="fr-FR" sz="2400" dirty="0"/>
          </a:p>
          <a:p>
            <a:pPr marL="342900" indent="-342900">
              <a:buFont typeface="Arial" panose="020B0604020202020204" pitchFamily="34" charset="0"/>
              <a:buChar char="•"/>
            </a:pPr>
            <a:r>
              <a:rPr lang="fr-FR" sz="2400" dirty="0"/>
              <a:t>Project </a:t>
            </a:r>
            <a:r>
              <a:rPr lang="fr-FR" sz="2400" dirty="0" err="1"/>
              <a:t>realized</a:t>
            </a:r>
            <a:r>
              <a:rPr lang="fr-FR" sz="2400" dirty="0"/>
              <a:t> </a:t>
            </a:r>
            <a:r>
              <a:rPr lang="fr-FR" sz="2400" dirty="0" err="1"/>
              <a:t>despite</a:t>
            </a:r>
            <a:r>
              <a:rPr lang="fr-FR" sz="2400" dirty="0"/>
              <a:t> the </a:t>
            </a:r>
            <a:r>
              <a:rPr lang="fr-FR" sz="2400" dirty="0" err="1"/>
              <a:t>constraints</a:t>
            </a:r>
            <a:endParaRPr lang="fr-FR" sz="2400" dirty="0"/>
          </a:p>
          <a:p>
            <a:endParaRPr lang="fr-FR" sz="2400" dirty="0"/>
          </a:p>
          <a:p>
            <a:endParaRPr lang="fr-FR" sz="2400" dirty="0"/>
          </a:p>
          <a:p>
            <a:pPr marL="342900" indent="-342900">
              <a:buFont typeface="Arial" panose="020B0604020202020204" pitchFamily="34" charset="0"/>
              <a:buChar char="•"/>
            </a:pPr>
            <a:r>
              <a:rPr lang="fr-FR" sz="2400" dirty="0"/>
              <a:t>I.T. culture</a:t>
            </a:r>
          </a:p>
        </p:txBody>
      </p:sp>
    </p:spTree>
    <p:extLst>
      <p:ext uri="{BB962C8B-B14F-4D97-AF65-F5344CB8AC3E}">
        <p14:creationId xmlns:p14="http://schemas.microsoft.com/office/powerpoint/2010/main" val="4768482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142</Words>
  <Application>Microsoft Office PowerPoint</Application>
  <PresentationFormat>Grand écran</PresentationFormat>
  <Paragraphs>69</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Myriad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Dylan CHESNOUARD</dc:creator>
  <cp:lastModifiedBy>Dylan</cp:lastModifiedBy>
  <cp:revision>62</cp:revision>
  <dcterms:created xsi:type="dcterms:W3CDTF">2018-04-03T11:38:50Z</dcterms:created>
  <dcterms:modified xsi:type="dcterms:W3CDTF">2018-04-11T00:27:36Z</dcterms:modified>
</cp:coreProperties>
</file>