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79" r:id="rId4"/>
    <p:sldId id="261" r:id="rId5"/>
    <p:sldId id="258" r:id="rId6"/>
    <p:sldId id="280" r:id="rId7"/>
    <p:sldId id="263" r:id="rId8"/>
    <p:sldId id="282" r:id="rId9"/>
    <p:sldId id="281" r:id="rId10"/>
    <p:sldId id="284" r:id="rId11"/>
    <p:sldId id="262" r:id="rId12"/>
    <p:sldId id="283" r:id="rId13"/>
    <p:sldId id="278" r:id="rId14"/>
    <p:sldId id="268" r:id="rId15"/>
    <p:sldId id="276" r:id="rId16"/>
    <p:sldId id="277" r:id="rId17"/>
    <p:sldId id="274" r:id="rId18"/>
    <p:sldId id="275" r:id="rId19"/>
    <p:sldId id="266" r:id="rId20"/>
    <p:sldId id="267" r:id="rId21"/>
    <p:sldId id="264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Willy </a:t>
            </a:r>
            <a:r>
              <a:rPr lang="fr-FR" dirty="0" err="1"/>
              <a:t>solari</a:t>
            </a:r>
            <a:r>
              <a:rPr lang="fr-FR" dirty="0"/>
              <a:t> non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BBC9C-D322-4647-837B-4E42FB030ED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36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.png"/><Relationship Id="rId7" Type="http://schemas.openxmlformats.org/officeDocument/2006/relationships/image" Target="../media/image4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jpeg"/><Relationship Id="rId5" Type="http://schemas.openxmlformats.org/officeDocument/2006/relationships/image" Target="../media/image51.jpeg"/><Relationship Id="rId4" Type="http://schemas.openxmlformats.org/officeDocument/2006/relationships/image" Target="../media/image5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sv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jp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10" Type="http://schemas.openxmlformats.org/officeDocument/2006/relationships/image" Target="../media/image34.PNG"/><Relationship Id="rId4" Type="http://schemas.openxmlformats.org/officeDocument/2006/relationships/image" Target="../media/image14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454801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M.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531930" y="471562"/>
            <a:ext cx="51281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8B373AB-75D7-4362-BBA2-21AB9BCFCA25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4F5B5F6B-B01C-4D60-9995-11752C724FF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67" y="1618345"/>
            <a:ext cx="11014667" cy="4289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913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344070" y="465670"/>
            <a:ext cx="7379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DC95510-B8A0-4900-91CE-704E85C3B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237" y="1254425"/>
            <a:ext cx="8625526" cy="5607544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AA6DED5-224F-4D6B-A98C-F3FEF84C7421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3053277" y="470674"/>
            <a:ext cx="6085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FDAE115-A15F-4D3E-B58A-4A8127B4E0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92"/>
          <a:stretch/>
        </p:blipFill>
        <p:spPr>
          <a:xfrm>
            <a:off x="2367964" y="1223046"/>
            <a:ext cx="7456072" cy="5505465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6BBF0815-3049-4952-89BF-D15A8FCACF70}"/>
              </a:ext>
            </a:extLst>
          </p:cNvPr>
          <p:cNvSpPr txBox="1"/>
          <p:nvPr/>
        </p:nvSpPr>
        <p:spPr>
          <a:xfrm>
            <a:off x="11652188" y="6403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0656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329183" y="1235234"/>
            <a:ext cx="33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Pluviomètre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8915E6B-B69C-4F8B-91DA-A07DD57B94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41" y="2203070"/>
            <a:ext cx="6369442" cy="3975558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02394B6D-E796-4825-83D0-6025114C05E1}"/>
              </a:ext>
            </a:extLst>
          </p:cNvPr>
          <p:cNvSpPr txBox="1"/>
          <p:nvPr/>
        </p:nvSpPr>
        <p:spPr>
          <a:xfrm>
            <a:off x="11652188" y="6403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95737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329183" y="1235234"/>
            <a:ext cx="33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Pluviomètre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BC4C2F-C935-426A-A7C3-E9AC84E9E20B}"/>
              </a:ext>
            </a:extLst>
          </p:cNvPr>
          <p:cNvSpPr/>
          <p:nvPr/>
        </p:nvSpPr>
        <p:spPr>
          <a:xfrm>
            <a:off x="1191540" y="2986480"/>
            <a:ext cx="2273416" cy="22985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DF4EB06-8F6B-4DCB-A224-2CBD13B28178}"/>
              </a:ext>
            </a:extLst>
          </p:cNvPr>
          <p:cNvSpPr txBox="1"/>
          <p:nvPr/>
        </p:nvSpPr>
        <p:spPr>
          <a:xfrm>
            <a:off x="1191540" y="267870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Arduino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4D7473-AD23-425A-8BB7-E5E7AAFD2B0B}"/>
              </a:ext>
            </a:extLst>
          </p:cNvPr>
          <p:cNvSpPr/>
          <p:nvPr/>
        </p:nvSpPr>
        <p:spPr>
          <a:xfrm>
            <a:off x="2984143" y="3289183"/>
            <a:ext cx="251670" cy="497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F1CFBB48-9513-4EAB-BB0F-25BA29E5302E}"/>
              </a:ext>
            </a:extLst>
          </p:cNvPr>
          <p:cNvCxnSpPr>
            <a:cxnSpLocks/>
          </p:cNvCxnSpPr>
          <p:nvPr/>
        </p:nvCxnSpPr>
        <p:spPr>
          <a:xfrm flipV="1">
            <a:off x="3107531" y="2733675"/>
            <a:ext cx="2717007" cy="640556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33CAEBEE-74C6-4159-B203-D01991F85AE6}"/>
              </a:ext>
            </a:extLst>
          </p:cNvPr>
          <p:cNvCxnSpPr>
            <a:cxnSpLocks/>
          </p:cNvCxnSpPr>
          <p:nvPr/>
        </p:nvCxnSpPr>
        <p:spPr>
          <a:xfrm>
            <a:off x="3105150" y="3707606"/>
            <a:ext cx="2200274" cy="854870"/>
          </a:xfrm>
          <a:prstGeom prst="bentConnector3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BBD3A86-2D6C-45BB-89EE-C15041DE7521}"/>
              </a:ext>
            </a:extLst>
          </p:cNvPr>
          <p:cNvSpPr/>
          <p:nvPr/>
        </p:nvSpPr>
        <p:spPr>
          <a:xfrm>
            <a:off x="5149423" y="2986481"/>
            <a:ext cx="1830497" cy="132644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FE6620-AA40-4E40-B49C-80290E2E1D04}"/>
              </a:ext>
            </a:extLst>
          </p:cNvPr>
          <p:cNvSpPr/>
          <p:nvPr/>
        </p:nvSpPr>
        <p:spPr>
          <a:xfrm>
            <a:off x="5596279" y="3342519"/>
            <a:ext cx="936784" cy="614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1219D3-407B-412D-9708-AC9AD0CE074A}"/>
              </a:ext>
            </a:extLst>
          </p:cNvPr>
          <p:cNvSpPr/>
          <p:nvPr/>
        </p:nvSpPr>
        <p:spPr>
          <a:xfrm>
            <a:off x="5203031" y="4005263"/>
            <a:ext cx="428625" cy="261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44E4E7-7B37-4FF8-9DDB-4A315C76C229}"/>
              </a:ext>
            </a:extLst>
          </p:cNvPr>
          <p:cNvSpPr/>
          <p:nvPr/>
        </p:nvSpPr>
        <p:spPr>
          <a:xfrm>
            <a:off x="5501029" y="3040495"/>
            <a:ext cx="428625" cy="261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66F9897-520E-43FA-8A7C-9B59D9502627}"/>
              </a:ext>
            </a:extLst>
          </p:cNvPr>
          <p:cNvCxnSpPr>
            <a:stCxn id="21" idx="0"/>
            <a:endCxn id="21" idx="2"/>
          </p:cNvCxnSpPr>
          <p:nvPr/>
        </p:nvCxnSpPr>
        <p:spPr>
          <a:xfrm>
            <a:off x="5417344" y="4005263"/>
            <a:ext cx="0" cy="261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25B6264B-391D-4F96-9FBF-4C3884A14710}"/>
              </a:ext>
            </a:extLst>
          </p:cNvPr>
          <p:cNvCxnSpPr>
            <a:stCxn id="38" idx="0"/>
            <a:endCxn id="38" idx="2"/>
          </p:cNvCxnSpPr>
          <p:nvPr/>
        </p:nvCxnSpPr>
        <p:spPr>
          <a:xfrm>
            <a:off x="5715342" y="3040495"/>
            <a:ext cx="0" cy="261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C7899647-1A4C-4CC9-904C-8D5B739A0CD6}"/>
              </a:ext>
            </a:extLst>
          </p:cNvPr>
          <p:cNvCxnSpPr>
            <a:cxnSpLocks/>
          </p:cNvCxnSpPr>
          <p:nvPr/>
        </p:nvCxnSpPr>
        <p:spPr>
          <a:xfrm flipV="1">
            <a:off x="5824538" y="2728913"/>
            <a:ext cx="0" cy="4377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80A1CC7F-FD4A-42FE-B92C-8C903B3E8838}"/>
              </a:ext>
            </a:extLst>
          </p:cNvPr>
          <p:cNvCxnSpPr/>
          <p:nvPr/>
        </p:nvCxnSpPr>
        <p:spPr>
          <a:xfrm>
            <a:off x="5305424" y="4137422"/>
            <a:ext cx="0" cy="42505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E6DD5C83-F68B-4DBB-8FE5-9511E11F0FB9}"/>
              </a:ext>
            </a:extLst>
          </p:cNvPr>
          <p:cNvSpPr txBox="1"/>
          <p:nvPr/>
        </p:nvSpPr>
        <p:spPr>
          <a:xfrm>
            <a:off x="2714186" y="3245297"/>
            <a:ext cx="298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00" dirty="0"/>
              <a:t>D2</a:t>
            </a:r>
          </a:p>
          <a:p>
            <a:pPr algn="ctr"/>
            <a:r>
              <a:rPr lang="fr-FR" sz="800" dirty="0"/>
              <a:t>D3</a:t>
            </a:r>
          </a:p>
          <a:p>
            <a:pPr algn="ctr"/>
            <a:r>
              <a:rPr lang="fr-FR" sz="800" dirty="0"/>
              <a:t>V</a:t>
            </a:r>
          </a:p>
          <a:p>
            <a:pPr algn="ctr"/>
            <a:r>
              <a:rPr lang="fr-FR" sz="800" dirty="0"/>
              <a:t>G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241C3E0-D8DF-4DC0-9C52-1C64D34E7D87}"/>
              </a:ext>
            </a:extLst>
          </p:cNvPr>
          <p:cNvSpPr/>
          <p:nvPr/>
        </p:nvSpPr>
        <p:spPr>
          <a:xfrm>
            <a:off x="3087117" y="346210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EA46CE69-F415-4D2B-9BDC-1AD59E86F895}"/>
              </a:ext>
            </a:extLst>
          </p:cNvPr>
          <p:cNvSpPr/>
          <p:nvPr/>
        </p:nvSpPr>
        <p:spPr>
          <a:xfrm>
            <a:off x="3087118" y="33482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5A5B6CEC-6E5C-4F89-81EE-4DD1FA59E200}"/>
              </a:ext>
            </a:extLst>
          </p:cNvPr>
          <p:cNvSpPr/>
          <p:nvPr/>
        </p:nvSpPr>
        <p:spPr>
          <a:xfrm>
            <a:off x="3083346" y="356688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EC2BB65E-E2B2-421A-9DD2-633FA4E8B488}"/>
              </a:ext>
            </a:extLst>
          </p:cNvPr>
          <p:cNvSpPr/>
          <p:nvPr/>
        </p:nvSpPr>
        <p:spPr>
          <a:xfrm>
            <a:off x="3083346" y="368787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363D631-F2FA-4697-B919-72F0337D116A}"/>
              </a:ext>
            </a:extLst>
          </p:cNvPr>
          <p:cNvSpPr/>
          <p:nvPr/>
        </p:nvSpPr>
        <p:spPr>
          <a:xfrm>
            <a:off x="5801678" y="314205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E960BF6C-662D-49E8-A052-C48C5E22BDD6}"/>
              </a:ext>
            </a:extLst>
          </p:cNvPr>
          <p:cNvSpPr/>
          <p:nvPr/>
        </p:nvSpPr>
        <p:spPr>
          <a:xfrm>
            <a:off x="5580157" y="31402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189CE01C-2E2E-4B58-9042-D386661D49EA}"/>
              </a:ext>
            </a:extLst>
          </p:cNvPr>
          <p:cNvSpPr/>
          <p:nvPr/>
        </p:nvSpPr>
        <p:spPr>
          <a:xfrm>
            <a:off x="5284746" y="410979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B09780F3-929E-43E0-AF9B-1C89B6349600}"/>
              </a:ext>
            </a:extLst>
          </p:cNvPr>
          <p:cNvSpPr/>
          <p:nvPr/>
        </p:nvSpPr>
        <p:spPr>
          <a:xfrm>
            <a:off x="5497732" y="41097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48CC1D2D-594B-498F-B199-0BC65F31C40F}"/>
              </a:ext>
            </a:extLst>
          </p:cNvPr>
          <p:cNvSpPr txBox="1"/>
          <p:nvPr/>
        </p:nvSpPr>
        <p:spPr>
          <a:xfrm>
            <a:off x="5968681" y="2678703"/>
            <a:ext cx="1011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Protoboard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86BF41A-3851-48F4-A786-833B83CEC6CD}"/>
              </a:ext>
            </a:extLst>
          </p:cNvPr>
          <p:cNvSpPr/>
          <p:nvPr/>
        </p:nvSpPr>
        <p:spPr>
          <a:xfrm>
            <a:off x="8383158" y="2986480"/>
            <a:ext cx="2273416" cy="22985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DA5FF1CA-222B-40D1-A039-AFC07CA78422}"/>
              </a:ext>
            </a:extLst>
          </p:cNvPr>
          <p:cNvSpPr txBox="1"/>
          <p:nvPr/>
        </p:nvSpPr>
        <p:spPr>
          <a:xfrm>
            <a:off x="8382299" y="2678703"/>
            <a:ext cx="1494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Pluviomètre Davis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9951A7C7-120B-4791-B61F-25DD41F76482}"/>
              </a:ext>
            </a:extLst>
          </p:cNvPr>
          <p:cNvCxnSpPr>
            <a:cxnSpLocks/>
          </p:cNvCxnSpPr>
          <p:nvPr/>
        </p:nvCxnSpPr>
        <p:spPr>
          <a:xfrm>
            <a:off x="9997638" y="3460082"/>
            <a:ext cx="0" cy="49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92ECFF18-1C70-4DC7-9FC2-5E8B4D74A926}"/>
              </a:ext>
            </a:extLst>
          </p:cNvPr>
          <p:cNvCxnSpPr>
            <a:cxnSpLocks/>
          </p:cNvCxnSpPr>
          <p:nvPr/>
        </p:nvCxnSpPr>
        <p:spPr>
          <a:xfrm>
            <a:off x="9997636" y="4132657"/>
            <a:ext cx="0" cy="494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248DEDE-9BD3-4C25-8E94-36EDD7AE8345}"/>
              </a:ext>
            </a:extLst>
          </p:cNvPr>
          <p:cNvCxnSpPr>
            <a:cxnSpLocks/>
          </p:cNvCxnSpPr>
          <p:nvPr/>
        </p:nvCxnSpPr>
        <p:spPr>
          <a:xfrm flipH="1">
            <a:off x="9995742" y="3954500"/>
            <a:ext cx="47843" cy="182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8B97F0E-8E10-44C0-B485-7DC530B3D8DF}"/>
              </a:ext>
            </a:extLst>
          </p:cNvPr>
          <p:cNvCxnSpPr>
            <a:cxnSpLocks/>
          </p:cNvCxnSpPr>
          <p:nvPr/>
        </p:nvCxnSpPr>
        <p:spPr>
          <a:xfrm>
            <a:off x="9086850" y="3460082"/>
            <a:ext cx="9107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E64A5C43-4F5C-480B-BE7B-AE3E8D53F0BE}"/>
              </a:ext>
            </a:extLst>
          </p:cNvPr>
          <p:cNvCxnSpPr>
            <a:cxnSpLocks/>
          </p:cNvCxnSpPr>
          <p:nvPr/>
        </p:nvCxnSpPr>
        <p:spPr>
          <a:xfrm>
            <a:off x="9086850" y="4627563"/>
            <a:ext cx="9107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7FB8756E-2047-42E5-8A6A-1765A27CB60D}"/>
              </a:ext>
            </a:extLst>
          </p:cNvPr>
          <p:cNvCxnSpPr>
            <a:cxnSpLocks/>
          </p:cNvCxnSpPr>
          <p:nvPr/>
        </p:nvCxnSpPr>
        <p:spPr>
          <a:xfrm flipH="1">
            <a:off x="9086851" y="3449371"/>
            <a:ext cx="1" cy="546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8ADDB239-C89D-4BA0-9BA5-49509AAE5D47}"/>
              </a:ext>
            </a:extLst>
          </p:cNvPr>
          <p:cNvCxnSpPr>
            <a:cxnSpLocks/>
          </p:cNvCxnSpPr>
          <p:nvPr/>
        </p:nvCxnSpPr>
        <p:spPr>
          <a:xfrm>
            <a:off x="9086850" y="4109798"/>
            <a:ext cx="0" cy="5177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47C071F-D520-48B1-8607-91F4D7AA7582}"/>
              </a:ext>
            </a:extLst>
          </p:cNvPr>
          <p:cNvCxnSpPr>
            <a:cxnSpLocks/>
          </p:cNvCxnSpPr>
          <p:nvPr/>
        </p:nvCxnSpPr>
        <p:spPr>
          <a:xfrm>
            <a:off x="8334373" y="3989376"/>
            <a:ext cx="7524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E32038D1-7D41-47B8-818B-523FC695BD30}"/>
              </a:ext>
            </a:extLst>
          </p:cNvPr>
          <p:cNvCxnSpPr>
            <a:cxnSpLocks/>
          </p:cNvCxnSpPr>
          <p:nvPr/>
        </p:nvCxnSpPr>
        <p:spPr>
          <a:xfrm>
            <a:off x="8334374" y="4109798"/>
            <a:ext cx="7524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 : en angle 94">
            <a:extLst>
              <a:ext uri="{FF2B5EF4-FFF2-40B4-BE49-F238E27FC236}">
                <a16:creationId xmlns:a16="http://schemas.microsoft.com/office/drawing/2014/main" id="{29461CE8-9E5F-4F8D-950C-30877A5EECA4}"/>
              </a:ext>
            </a:extLst>
          </p:cNvPr>
          <p:cNvCxnSpPr>
            <a:cxnSpLocks/>
          </p:cNvCxnSpPr>
          <p:nvPr/>
        </p:nvCxnSpPr>
        <p:spPr>
          <a:xfrm flipV="1">
            <a:off x="6378575" y="4109800"/>
            <a:ext cx="1955798" cy="649609"/>
          </a:xfrm>
          <a:prstGeom prst="bentConnector3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 : en angle 97">
            <a:extLst>
              <a:ext uri="{FF2B5EF4-FFF2-40B4-BE49-F238E27FC236}">
                <a16:creationId xmlns:a16="http://schemas.microsoft.com/office/drawing/2014/main" id="{77740A99-B923-4577-9065-D4F8D4E8F719}"/>
              </a:ext>
            </a:extLst>
          </p:cNvPr>
          <p:cNvCxnSpPr>
            <a:cxnSpLocks/>
          </p:cNvCxnSpPr>
          <p:nvPr/>
        </p:nvCxnSpPr>
        <p:spPr>
          <a:xfrm flipV="1">
            <a:off x="6121037" y="3989377"/>
            <a:ext cx="2212907" cy="638186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54ABCA77-F93B-47C9-9E62-DEFF728EB8FF}"/>
              </a:ext>
            </a:extLst>
          </p:cNvPr>
          <p:cNvCxnSpPr>
            <a:cxnSpLocks/>
          </p:cNvCxnSpPr>
          <p:nvPr/>
        </p:nvCxnSpPr>
        <p:spPr>
          <a:xfrm flipH="1">
            <a:off x="6064671" y="4624388"/>
            <a:ext cx="5636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DE65E803-7385-4BFB-B528-41A6E2257F97}"/>
              </a:ext>
            </a:extLst>
          </p:cNvPr>
          <p:cNvCxnSpPr>
            <a:cxnSpLocks/>
          </p:cNvCxnSpPr>
          <p:nvPr/>
        </p:nvCxnSpPr>
        <p:spPr>
          <a:xfrm flipH="1">
            <a:off x="6020764" y="4757738"/>
            <a:ext cx="366974" cy="167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AF851876-73A7-4D0D-996A-14188869C718}"/>
              </a:ext>
            </a:extLst>
          </p:cNvPr>
          <p:cNvCxnSpPr>
            <a:cxnSpLocks/>
          </p:cNvCxnSpPr>
          <p:nvPr/>
        </p:nvCxnSpPr>
        <p:spPr>
          <a:xfrm flipH="1" flipV="1">
            <a:off x="6070782" y="3878504"/>
            <a:ext cx="1" cy="74588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5676055E-DEE5-4979-ADBE-9C658648100C}"/>
              </a:ext>
            </a:extLst>
          </p:cNvPr>
          <p:cNvCxnSpPr>
            <a:cxnSpLocks/>
          </p:cNvCxnSpPr>
          <p:nvPr/>
        </p:nvCxnSpPr>
        <p:spPr>
          <a:xfrm flipH="1" flipV="1">
            <a:off x="6015886" y="3878504"/>
            <a:ext cx="7251" cy="89054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 : en angle 111">
            <a:extLst>
              <a:ext uri="{FF2B5EF4-FFF2-40B4-BE49-F238E27FC236}">
                <a16:creationId xmlns:a16="http://schemas.microsoft.com/office/drawing/2014/main" id="{BB5798EC-0A79-45FD-80A1-786BCDB03DAE}"/>
              </a:ext>
            </a:extLst>
          </p:cNvPr>
          <p:cNvCxnSpPr>
            <a:cxnSpLocks/>
          </p:cNvCxnSpPr>
          <p:nvPr/>
        </p:nvCxnSpPr>
        <p:spPr>
          <a:xfrm flipV="1">
            <a:off x="6191743" y="3933825"/>
            <a:ext cx="1977744" cy="634641"/>
          </a:xfrm>
          <a:prstGeom prst="bentConnector3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 : en angle 113">
            <a:extLst>
              <a:ext uri="{FF2B5EF4-FFF2-40B4-BE49-F238E27FC236}">
                <a16:creationId xmlns:a16="http://schemas.microsoft.com/office/drawing/2014/main" id="{68062DC9-6697-4CA0-95B7-440242A27C93}"/>
              </a:ext>
            </a:extLst>
          </p:cNvPr>
          <p:cNvCxnSpPr>
            <a:cxnSpLocks/>
          </p:cNvCxnSpPr>
          <p:nvPr/>
        </p:nvCxnSpPr>
        <p:spPr>
          <a:xfrm flipV="1">
            <a:off x="6627470" y="4155517"/>
            <a:ext cx="1555116" cy="653729"/>
          </a:xfrm>
          <a:prstGeom prst="bentConnector3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478FFDAF-FB1E-44B4-8867-6250C883245A}"/>
              </a:ext>
            </a:extLst>
          </p:cNvPr>
          <p:cNvCxnSpPr/>
          <p:nvPr/>
        </p:nvCxnSpPr>
        <p:spPr>
          <a:xfrm>
            <a:off x="8340937" y="3933825"/>
            <a:ext cx="0" cy="221692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49469F71-B026-46B6-9904-C061AAC364CA}"/>
              </a:ext>
            </a:extLst>
          </p:cNvPr>
          <p:cNvCxnSpPr>
            <a:cxnSpLocks/>
          </p:cNvCxnSpPr>
          <p:nvPr/>
        </p:nvCxnSpPr>
        <p:spPr>
          <a:xfrm>
            <a:off x="8169487" y="3933825"/>
            <a:ext cx="17145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DD6A2319-4D11-42CF-956A-65C6FDC48192}"/>
              </a:ext>
            </a:extLst>
          </p:cNvPr>
          <p:cNvCxnSpPr>
            <a:cxnSpLocks/>
          </p:cNvCxnSpPr>
          <p:nvPr/>
        </p:nvCxnSpPr>
        <p:spPr>
          <a:xfrm>
            <a:off x="8182586" y="4155517"/>
            <a:ext cx="17145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9CDEC423-56E6-4ECC-8151-CDDE6285A4DC}"/>
              </a:ext>
            </a:extLst>
          </p:cNvPr>
          <p:cNvCxnSpPr>
            <a:cxnSpLocks/>
          </p:cNvCxnSpPr>
          <p:nvPr/>
        </p:nvCxnSpPr>
        <p:spPr>
          <a:xfrm>
            <a:off x="5968681" y="4805513"/>
            <a:ext cx="650107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249279A5-E8D6-41CD-946F-3A48151A0BA0}"/>
              </a:ext>
            </a:extLst>
          </p:cNvPr>
          <p:cNvCxnSpPr>
            <a:cxnSpLocks/>
          </p:cNvCxnSpPr>
          <p:nvPr/>
        </p:nvCxnSpPr>
        <p:spPr>
          <a:xfrm>
            <a:off x="5968681" y="3878504"/>
            <a:ext cx="0" cy="93971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B52D2711-CAFD-48BE-A1E6-4ADCF38EFFFD}"/>
              </a:ext>
            </a:extLst>
          </p:cNvPr>
          <p:cNvCxnSpPr>
            <a:cxnSpLocks/>
          </p:cNvCxnSpPr>
          <p:nvPr/>
        </p:nvCxnSpPr>
        <p:spPr>
          <a:xfrm>
            <a:off x="6121037" y="3878504"/>
            <a:ext cx="0" cy="70114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76747103-081C-4584-9926-8156D22CB5E7}"/>
              </a:ext>
            </a:extLst>
          </p:cNvPr>
          <p:cNvCxnSpPr>
            <a:cxnSpLocks/>
          </p:cNvCxnSpPr>
          <p:nvPr/>
        </p:nvCxnSpPr>
        <p:spPr>
          <a:xfrm>
            <a:off x="6115351" y="4570128"/>
            <a:ext cx="110824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0E4A3C39-8523-4A46-87BD-F343F2FEC6E3}"/>
              </a:ext>
            </a:extLst>
          </p:cNvPr>
          <p:cNvCxnSpPr>
            <a:cxnSpLocks/>
          </p:cNvCxnSpPr>
          <p:nvPr/>
        </p:nvCxnSpPr>
        <p:spPr>
          <a:xfrm>
            <a:off x="5960474" y="3879807"/>
            <a:ext cx="154877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327EA83A-0E0A-4853-BB31-11710711F83D}"/>
              </a:ext>
            </a:extLst>
          </p:cNvPr>
          <p:cNvSpPr txBox="1"/>
          <p:nvPr/>
        </p:nvSpPr>
        <p:spPr>
          <a:xfrm>
            <a:off x="7313161" y="3663457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Cable RJ11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4B89F92-7255-45B7-A10C-661FDDA4EDDB}"/>
              </a:ext>
            </a:extLst>
          </p:cNvPr>
          <p:cNvSpPr/>
          <p:nvPr/>
        </p:nvSpPr>
        <p:spPr>
          <a:xfrm>
            <a:off x="9877260" y="3812381"/>
            <a:ext cx="235909" cy="4548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0B3D18EF-5053-4BB8-90C0-2BB9DCF290D9}"/>
              </a:ext>
            </a:extLst>
          </p:cNvPr>
          <p:cNvCxnSpPr>
            <a:cxnSpLocks/>
          </p:cNvCxnSpPr>
          <p:nvPr/>
        </p:nvCxnSpPr>
        <p:spPr>
          <a:xfrm flipH="1">
            <a:off x="9946956" y="3954500"/>
            <a:ext cx="47844" cy="182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CD2C2AF0-F489-43B1-AD60-D74D9A313B9F}"/>
              </a:ext>
            </a:extLst>
          </p:cNvPr>
          <p:cNvSpPr txBox="1"/>
          <p:nvPr/>
        </p:nvSpPr>
        <p:spPr>
          <a:xfrm>
            <a:off x="11652188" y="6403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6758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329183" y="1235234"/>
            <a:ext cx="33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Pluviomètre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24E3955-7EAD-4921-9442-183E47E88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15" y="1758454"/>
            <a:ext cx="5318890" cy="470235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3C6AF8F-8459-4C8D-B9BC-F6ECED2A97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005" y="1758454"/>
            <a:ext cx="6344535" cy="3210373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20B2F372-F94A-4B26-AA5B-826AE4170CF7}"/>
              </a:ext>
            </a:extLst>
          </p:cNvPr>
          <p:cNvSpPr txBox="1"/>
          <p:nvPr/>
        </p:nvSpPr>
        <p:spPr>
          <a:xfrm>
            <a:off x="11652188" y="6403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76365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329183" y="1235234"/>
            <a:ext cx="33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Pluviomètre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64A4A437-5514-43A4-BCED-F55AC2A9F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934" y="1767054"/>
            <a:ext cx="6306430" cy="397247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052F192-2A2D-4163-BA92-D3F36681BC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203"/>
          <a:stretch/>
        </p:blipFill>
        <p:spPr>
          <a:xfrm>
            <a:off x="83295" y="1753043"/>
            <a:ext cx="5607640" cy="400050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1FBC4668-DA21-423A-A7CA-A1046ED11E7E}"/>
              </a:ext>
            </a:extLst>
          </p:cNvPr>
          <p:cNvSpPr txBox="1"/>
          <p:nvPr/>
        </p:nvSpPr>
        <p:spPr>
          <a:xfrm>
            <a:off x="11652188" y="6403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40504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059652" y="984021"/>
            <a:ext cx="4072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2 : Base de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D46558-9847-42C1-9D36-D66F8EE6D0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0" t="5348" r="6847" b="5239"/>
          <a:stretch/>
        </p:blipFill>
        <p:spPr>
          <a:xfrm>
            <a:off x="1281694" y="1466241"/>
            <a:ext cx="9628613" cy="5183413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1934A2F0-04B0-47DF-B398-AC3148806FCE}"/>
              </a:ext>
            </a:extLst>
          </p:cNvPr>
          <p:cNvSpPr txBox="1"/>
          <p:nvPr/>
        </p:nvSpPr>
        <p:spPr>
          <a:xfrm>
            <a:off x="11652188" y="6403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4424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752833" y="1220751"/>
            <a:ext cx="4470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3 : Application Android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711036A-0A17-434D-B17B-5AEE7EC5B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46" y="2870404"/>
            <a:ext cx="2116602" cy="211660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A6EB8A7-677C-4D40-8F5E-4160833980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12" y="5599818"/>
            <a:ext cx="433522" cy="43352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67B51B4-8C94-4013-BC60-AA89A0514D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98538" y="3429000"/>
            <a:ext cx="1179048" cy="117904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8D634A0-DF16-41F9-912F-DD12393BFB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5480027"/>
            <a:ext cx="973162" cy="67310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8673D6F-2984-4916-8C36-497DFFD357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2270" y="2047242"/>
            <a:ext cx="8229600" cy="4362450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AFB9F788-BEAF-469C-B43C-1621C415FBC3}"/>
              </a:ext>
            </a:extLst>
          </p:cNvPr>
          <p:cNvSpPr txBox="1"/>
          <p:nvPr/>
        </p:nvSpPr>
        <p:spPr>
          <a:xfrm>
            <a:off x="11652188" y="6403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35819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42387210-6B43-406B-9FDD-99ED00EF492F}"/>
              </a:ext>
            </a:extLst>
          </p:cNvPr>
          <p:cNvSpPr txBox="1"/>
          <p:nvPr/>
        </p:nvSpPr>
        <p:spPr>
          <a:xfrm>
            <a:off x="11652188" y="6403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17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4F641507-6ECD-4BC9-898D-2632D9966EE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8" y="1243031"/>
            <a:ext cx="2434088" cy="492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1E9E8233-6096-49CC-A245-9ACB9C9706A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782" y="1272216"/>
            <a:ext cx="2434088" cy="4862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D91FE03-CCEC-443C-BB2B-29EB6EA6A25B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835" y="1251420"/>
            <a:ext cx="2458754" cy="49127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6C6552D-A26B-469A-BD9F-99FDEFB337BB}"/>
              </a:ext>
            </a:extLst>
          </p:cNvPr>
          <p:cNvSpPr txBox="1"/>
          <p:nvPr/>
        </p:nvSpPr>
        <p:spPr>
          <a:xfrm>
            <a:off x="1611592" y="6249311"/>
            <a:ext cx="1573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Fenêtre d’accueil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00D749A-0FB5-4974-8FDB-706AF1CF7FB1}"/>
              </a:ext>
            </a:extLst>
          </p:cNvPr>
          <p:cNvSpPr txBox="1"/>
          <p:nvPr/>
        </p:nvSpPr>
        <p:spPr>
          <a:xfrm>
            <a:off x="4838400" y="6249311"/>
            <a:ext cx="2076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Fenêtre « Dashboard »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E092E05-CBDD-4535-9542-33D34BB02601}"/>
              </a:ext>
            </a:extLst>
          </p:cNvPr>
          <p:cNvSpPr txBox="1"/>
          <p:nvPr/>
        </p:nvSpPr>
        <p:spPr>
          <a:xfrm>
            <a:off x="7915082" y="6249311"/>
            <a:ext cx="2632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Fenêtre « Liste des capteurs »</a:t>
            </a:r>
          </a:p>
        </p:txBody>
      </p:sp>
    </p:spTree>
    <p:extLst>
      <p:ext uri="{BB962C8B-B14F-4D97-AF65-F5344CB8AC3E}">
        <p14:creationId xmlns:p14="http://schemas.microsoft.com/office/powerpoint/2010/main" val="311391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4814667" y="479063"/>
            <a:ext cx="2562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Sommaire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65AF92C-6CD8-4FE8-BEDE-91640A0D1ED5}"/>
              </a:ext>
            </a:extLst>
          </p:cNvPr>
          <p:cNvSpPr txBox="1"/>
          <p:nvPr/>
        </p:nvSpPr>
        <p:spPr>
          <a:xfrm>
            <a:off x="738231" y="1559223"/>
            <a:ext cx="4796264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Synoptique du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Rôle des étudiants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Contraintes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Planification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Analyse du matériel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Les diagrammes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Solution trouvé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Pluviomètre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Base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Application 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Test unitaire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Cahier de recette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BE683773-8164-4102-83C0-7651FB158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011" y="2194956"/>
            <a:ext cx="4436949" cy="35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4298215" y="475204"/>
            <a:ext cx="3379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Tests unitaires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2387210-6B43-406B-9FDD-99ED00EF492F}"/>
              </a:ext>
            </a:extLst>
          </p:cNvPr>
          <p:cNvSpPr txBox="1"/>
          <p:nvPr/>
        </p:nvSpPr>
        <p:spPr>
          <a:xfrm>
            <a:off x="11652188" y="6403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18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D17549C8-743D-4D76-ADF3-3E003BF6C678}"/>
              </a:ext>
            </a:extLst>
          </p:cNvPr>
          <p:cNvGrpSpPr/>
          <p:nvPr/>
        </p:nvGrpSpPr>
        <p:grpSpPr>
          <a:xfrm>
            <a:off x="8718290" y="1244645"/>
            <a:ext cx="2458754" cy="4912787"/>
            <a:chOff x="4758586" y="1254648"/>
            <a:chExt cx="2458754" cy="4912787"/>
          </a:xfrm>
        </p:grpSpPr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589B0617-564C-4E15-AC1B-8AEDB696034A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8586" y="1254648"/>
              <a:ext cx="2458754" cy="49127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1DA3106E-73B5-40DE-A581-954CCA05A08C}"/>
                </a:ext>
              </a:extLst>
            </p:cNvPr>
            <p:cNvSpPr/>
            <p:nvPr/>
          </p:nvSpPr>
          <p:spPr>
            <a:xfrm>
              <a:off x="4758586" y="2064190"/>
              <a:ext cx="2458754" cy="42551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886D5FD2-11B7-4BF5-B8A1-888099CE0792}"/>
                </a:ext>
              </a:extLst>
            </p:cNvPr>
            <p:cNvSpPr/>
            <p:nvPr/>
          </p:nvSpPr>
          <p:spPr>
            <a:xfrm>
              <a:off x="4758586" y="2541222"/>
              <a:ext cx="2458754" cy="42551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2DAAA51D-B9AF-4337-B1FA-A226173FCE5D}"/>
                </a:ext>
              </a:extLst>
            </p:cNvPr>
            <p:cNvSpPr/>
            <p:nvPr/>
          </p:nvSpPr>
          <p:spPr>
            <a:xfrm>
              <a:off x="4758586" y="3007960"/>
              <a:ext cx="2458754" cy="42551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BD4BB537-3A8F-403C-BE2E-D9C41FD634F1}"/>
                </a:ext>
              </a:extLst>
            </p:cNvPr>
            <p:cNvSpPr/>
            <p:nvPr/>
          </p:nvSpPr>
          <p:spPr>
            <a:xfrm>
              <a:off x="4758586" y="3485421"/>
              <a:ext cx="2458754" cy="42551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3194E76B-D5F3-4D3E-AC5F-4806453DB3C1}"/>
                </a:ext>
              </a:extLst>
            </p:cNvPr>
            <p:cNvSpPr/>
            <p:nvPr/>
          </p:nvSpPr>
          <p:spPr>
            <a:xfrm>
              <a:off x="4758586" y="3957010"/>
              <a:ext cx="2458754" cy="42551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D078E1D0-BC16-4E2E-A070-424988E6C8C3}"/>
                </a:ext>
              </a:extLst>
            </p:cNvPr>
            <p:cNvSpPr/>
            <p:nvPr/>
          </p:nvSpPr>
          <p:spPr>
            <a:xfrm>
              <a:off x="4758586" y="4428210"/>
              <a:ext cx="2458754" cy="42551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1A6E6665-F0CC-4FE7-A22A-6199E82E626D}"/>
              </a:ext>
            </a:extLst>
          </p:cNvPr>
          <p:cNvSpPr txBox="1"/>
          <p:nvPr/>
        </p:nvSpPr>
        <p:spPr>
          <a:xfrm>
            <a:off x="738231" y="2295034"/>
            <a:ext cx="626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de la fonction « 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toLayout</a:t>
            </a:r>
            <a:r>
              <a:rPr lang="fr-FR" dirty="0"/>
              <a:t> » de la classe « 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CHardware</a:t>
            </a:r>
            <a:r>
              <a:rPr lang="fr-FR" dirty="0"/>
              <a:t> »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3F2B3A-D11E-4533-9ADD-03A530196E6E}"/>
              </a:ext>
            </a:extLst>
          </p:cNvPr>
          <p:cNvSpPr txBox="1"/>
          <p:nvPr/>
        </p:nvSpPr>
        <p:spPr>
          <a:xfrm>
            <a:off x="9079897" y="6198657"/>
            <a:ext cx="173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Résultat attendu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703DA31-DFF1-4478-9E4F-EEAAB74FE049}"/>
              </a:ext>
            </a:extLst>
          </p:cNvPr>
          <p:cNvSpPr txBox="1"/>
          <p:nvPr/>
        </p:nvSpPr>
        <p:spPr>
          <a:xfrm>
            <a:off x="738231" y="3269450"/>
            <a:ext cx="6829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Ouvrir l’application sur le smartphone 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Renseigner l’adresse IP du serveur, cliquer sur « Connexion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Cliquez sur la tuile « Capteurs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Vérifier que pour chaque capteur présent dans la base de données, une tuile à été crée. (actuellement 6)</a:t>
            </a:r>
          </a:p>
        </p:txBody>
      </p:sp>
    </p:spTree>
    <p:extLst>
      <p:ext uri="{BB962C8B-B14F-4D97-AF65-F5344CB8AC3E}">
        <p14:creationId xmlns:p14="http://schemas.microsoft.com/office/powerpoint/2010/main" val="77672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989841" y="473573"/>
            <a:ext cx="4212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Cahier de recette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2387210-6B43-406B-9FDD-99ED00EF492F}"/>
              </a:ext>
            </a:extLst>
          </p:cNvPr>
          <p:cNvSpPr txBox="1"/>
          <p:nvPr/>
        </p:nvSpPr>
        <p:spPr>
          <a:xfrm>
            <a:off x="11652188" y="6403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A23733E-9C0F-41D9-B1D7-01F072A62E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1632"/>
          <a:stretch/>
        </p:blipFill>
        <p:spPr>
          <a:xfrm>
            <a:off x="369115" y="2466172"/>
            <a:ext cx="5585404" cy="192565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9A434E9-D575-41CD-87CE-4F4D444F3E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171" r="-4"/>
          <a:stretch/>
        </p:blipFill>
        <p:spPr>
          <a:xfrm>
            <a:off x="6096000" y="1540926"/>
            <a:ext cx="5643098" cy="472026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6253BB2-77E2-43A5-9B69-EF802C2CE305}"/>
              </a:ext>
            </a:extLst>
          </p:cNvPr>
          <p:cNvSpPr txBox="1"/>
          <p:nvPr/>
        </p:nvSpPr>
        <p:spPr>
          <a:xfrm>
            <a:off x="452674" y="4698749"/>
            <a:ext cx="5501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Extrait du cahier de recette « Envoyer les données correspondantes à la pluviométrie</a:t>
            </a:r>
          </a:p>
        </p:txBody>
      </p:sp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47709D6C-4CF8-4F43-81B2-2C77908D00A9}"/>
              </a:ext>
            </a:extLst>
          </p:cNvPr>
          <p:cNvGrpSpPr/>
          <p:nvPr/>
        </p:nvGrpSpPr>
        <p:grpSpPr>
          <a:xfrm>
            <a:off x="2130941" y="2386341"/>
            <a:ext cx="6691197" cy="923330"/>
            <a:chOff x="2130941" y="2386341"/>
            <a:chExt cx="6691197" cy="923330"/>
          </a:xfrm>
        </p:grpSpPr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A566DD53-EBF4-4DD6-821C-713526EBA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941" y="2685433"/>
              <a:ext cx="325145" cy="325145"/>
            </a:xfrm>
            <a:prstGeom prst="rect">
              <a:avLst/>
            </a:prstGeom>
          </p:spPr>
        </p:pic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4411CF1A-4F62-4662-9940-BD11D2B94D6C}"/>
                </a:ext>
              </a:extLst>
            </p:cNvPr>
            <p:cNvSpPr txBox="1"/>
            <p:nvPr/>
          </p:nvSpPr>
          <p:spPr>
            <a:xfrm>
              <a:off x="2598862" y="2386341"/>
              <a:ext cx="62232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i="1" dirty="0">
                  <a:latin typeface="+mj-lt"/>
                </a:rPr>
                <a:t>Le Groupe Olivier est spécialisé dans la production de tomates et de concombres sous serres en verre dans la région nantaise à Haute-Goulaine et Saint-Julien-de-Concelles.</a:t>
              </a:r>
            </a:p>
          </p:txBody>
        </p:sp>
      </p:grp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E7DDED74-E900-48F5-9239-1904D87E103A}"/>
              </a:ext>
            </a:extLst>
          </p:cNvPr>
          <p:cNvSpPr txBox="1"/>
          <p:nvPr/>
        </p:nvSpPr>
        <p:spPr>
          <a:xfrm>
            <a:off x="3545748" y="479968"/>
            <a:ext cx="5100505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EE7617C-5C7D-4080-91F3-28371D7703E8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2446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7" t="7856" r="7068" b="5012"/>
          <a:stretch/>
        </p:blipFill>
        <p:spPr>
          <a:xfrm>
            <a:off x="1771162" y="1092923"/>
            <a:ext cx="8433602" cy="5546024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E23FD65B-6D00-45BD-BB88-C9634AF8B052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83B95F8-F194-43EF-A210-CB35939CD0C0}"/>
              </a:ext>
            </a:extLst>
          </p:cNvPr>
          <p:cNvSpPr/>
          <p:nvPr/>
        </p:nvSpPr>
        <p:spPr>
          <a:xfrm>
            <a:off x="1837679" y="4891596"/>
            <a:ext cx="3542190" cy="1660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CD70E209-BE9C-4550-98EB-D6D06B67605F}"/>
              </a:ext>
            </a:extLst>
          </p:cNvPr>
          <p:cNvSpPr/>
          <p:nvPr/>
        </p:nvSpPr>
        <p:spPr>
          <a:xfrm>
            <a:off x="7075503" y="1253230"/>
            <a:ext cx="2667700" cy="11437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784961" y="478140"/>
            <a:ext cx="4413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77CB88B-46B3-478B-98A1-B80D351A58F7}"/>
              </a:ext>
            </a:extLst>
          </p:cNvPr>
          <p:cNvGrpSpPr/>
          <p:nvPr/>
        </p:nvGrpSpPr>
        <p:grpSpPr>
          <a:xfrm>
            <a:off x="1364888" y="4492634"/>
            <a:ext cx="3931515" cy="1200329"/>
            <a:chOff x="636652" y="4577566"/>
            <a:chExt cx="3931515" cy="1200329"/>
          </a:xfrm>
        </p:grpSpPr>
        <p:pic>
          <p:nvPicPr>
            <p:cNvPr id="11" name="Graphique 10" descr="Homme">
              <a:extLst>
                <a:ext uri="{FF2B5EF4-FFF2-40B4-BE49-F238E27FC236}">
                  <a16:creationId xmlns:a16="http://schemas.microsoft.com/office/drawing/2014/main" id="{3D1F2BD8-2A52-4A51-B903-B49EC1DF0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652" y="4577566"/>
              <a:ext cx="914400" cy="91440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863FAC4E-CD11-44F8-9555-8D34A7409E4A}"/>
                </a:ext>
              </a:extLst>
            </p:cNvPr>
            <p:cNvSpPr txBox="1"/>
            <p:nvPr/>
          </p:nvSpPr>
          <p:spPr>
            <a:xfrm>
              <a:off x="1546425" y="4577566"/>
              <a:ext cx="20395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2 :</a:t>
              </a:r>
              <a:r>
                <a:rPr lang="fr-FR" dirty="0"/>
                <a:t> Willy 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Web avec </a:t>
              </a:r>
              <a:r>
                <a:rPr lang="fr-FR" i="1" dirty="0" err="1"/>
                <a:t>Netbeans</a:t>
              </a:r>
              <a:endParaRPr lang="fr-FR" i="1" dirty="0"/>
            </a:p>
            <a:p>
              <a:pPr marL="285750" indent="-285750">
                <a:buFontTx/>
                <a:buChar char="-"/>
              </a:pPr>
              <a:r>
                <a:rPr lang="fr-FR" i="1" dirty="0" err="1"/>
                <a:t>Solarimètre</a:t>
              </a:r>
              <a:endParaRPr lang="fr-FR" i="1" dirty="0"/>
            </a:p>
          </p:txBody>
        </p:sp>
        <p:pic>
          <p:nvPicPr>
            <p:cNvPr id="27" name="Image 26" descr="Une image contenant moniteur, intérieur, assis, équipement électronique&#10;&#10;Description générée avec un niveau de confiance élevé">
              <a:extLst>
                <a:ext uri="{FF2B5EF4-FFF2-40B4-BE49-F238E27FC236}">
                  <a16:creationId xmlns:a16="http://schemas.microsoft.com/office/drawing/2014/main" id="{B6EC8198-D126-44D7-8F4B-D3D9110D7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59" y="4615388"/>
              <a:ext cx="885508" cy="885508"/>
            </a:xfrm>
            <a:prstGeom prst="rect">
              <a:avLst/>
            </a:prstGeom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3D8E2A0-F89B-4857-9684-6A77D761EF63}"/>
              </a:ext>
            </a:extLst>
          </p:cNvPr>
          <p:cNvGrpSpPr/>
          <p:nvPr/>
        </p:nvGrpSpPr>
        <p:grpSpPr>
          <a:xfrm>
            <a:off x="6768092" y="4349669"/>
            <a:ext cx="4025405" cy="1477328"/>
            <a:chOff x="6433444" y="4457977"/>
            <a:chExt cx="4025405" cy="1477328"/>
          </a:xfrm>
        </p:grpSpPr>
        <p:pic>
          <p:nvPicPr>
            <p:cNvPr id="13" name="Graphique 12" descr="Homme">
              <a:extLst>
                <a:ext uri="{FF2B5EF4-FFF2-40B4-BE49-F238E27FC236}">
                  <a16:creationId xmlns:a16="http://schemas.microsoft.com/office/drawing/2014/main" id="{496E86E9-0365-4241-B0E0-3139B1B41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33444" y="4577566"/>
              <a:ext cx="914400" cy="914400"/>
            </a:xfrm>
            <a:prstGeom prst="rect">
              <a:avLst/>
            </a:prstGeom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6832ED2D-AB77-4E11-94A7-1ABB51FE6ACA}"/>
                </a:ext>
              </a:extLst>
            </p:cNvPr>
            <p:cNvSpPr txBox="1"/>
            <p:nvPr/>
          </p:nvSpPr>
          <p:spPr>
            <a:xfrm>
              <a:off x="7347843" y="4457977"/>
              <a:ext cx="222399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4 :</a:t>
              </a:r>
              <a:r>
                <a:rPr lang="fr-FR" dirty="0"/>
                <a:t> Dylan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Application </a:t>
              </a:r>
              <a:r>
                <a:rPr lang="fr-FR" i="1" dirty="0" err="1"/>
                <a:t>android</a:t>
              </a:r>
              <a:r>
                <a:rPr lang="fr-FR" i="1" dirty="0"/>
                <a:t> avec Android studio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Pluviomètre</a:t>
              </a:r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A30184B6-9240-4D20-B2A0-857E1B72D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203" y="4700318"/>
              <a:ext cx="715646" cy="715646"/>
            </a:xfrm>
            <a:prstGeom prst="rect">
              <a:avLst/>
            </a:prstGeom>
          </p:spPr>
        </p:pic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99476641-8F11-4C86-87BC-B7ABA8312DF2}"/>
              </a:ext>
            </a:extLst>
          </p:cNvPr>
          <p:cNvGrpSpPr/>
          <p:nvPr/>
        </p:nvGrpSpPr>
        <p:grpSpPr>
          <a:xfrm>
            <a:off x="1364888" y="2596665"/>
            <a:ext cx="3775957" cy="1200329"/>
            <a:chOff x="636652" y="2871088"/>
            <a:chExt cx="3775957" cy="1200329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DCCD1615-1755-47F7-AF0B-75E932931245}"/>
                </a:ext>
              </a:extLst>
            </p:cNvPr>
            <p:cNvSpPr txBox="1"/>
            <p:nvPr/>
          </p:nvSpPr>
          <p:spPr>
            <a:xfrm>
              <a:off x="1551052" y="2871088"/>
              <a:ext cx="20349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1 :</a:t>
              </a:r>
              <a:r>
                <a:rPr lang="fr-FR" dirty="0"/>
                <a:t> Steven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</a:t>
              </a:r>
              <a:r>
                <a:rPr lang="fr-FR" i="1" dirty="0" err="1"/>
                <a:t>Rapsberry</a:t>
              </a:r>
              <a:r>
                <a:rPr lang="fr-FR" i="1" dirty="0"/>
                <a:t> acquisition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Anémomètre</a:t>
              </a:r>
            </a:p>
          </p:txBody>
        </p:sp>
        <p:pic>
          <p:nvPicPr>
            <p:cNvPr id="5" name="Graphique 4" descr="Homme">
              <a:extLst>
                <a:ext uri="{FF2B5EF4-FFF2-40B4-BE49-F238E27FC236}">
                  <a16:creationId xmlns:a16="http://schemas.microsoft.com/office/drawing/2014/main" id="{5D686FEC-E0C7-47CC-8656-80B2ECA6A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652" y="2884326"/>
              <a:ext cx="914400" cy="914400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61AE4316-C586-49EC-B2DB-6F52702C8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59" y="2977890"/>
              <a:ext cx="729950" cy="729950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1AFFCC2-FB4C-484C-99E7-FFC5872CB1B7}"/>
              </a:ext>
            </a:extLst>
          </p:cNvPr>
          <p:cNvGrpSpPr/>
          <p:nvPr/>
        </p:nvGrpSpPr>
        <p:grpSpPr>
          <a:xfrm>
            <a:off x="6773198" y="2596665"/>
            <a:ext cx="4025405" cy="1200329"/>
            <a:chOff x="6433444" y="2871088"/>
            <a:chExt cx="4025405" cy="1200329"/>
          </a:xfrm>
        </p:grpSpPr>
        <p:pic>
          <p:nvPicPr>
            <p:cNvPr id="7" name="Graphique 6" descr="Homme">
              <a:extLst>
                <a:ext uri="{FF2B5EF4-FFF2-40B4-BE49-F238E27FC236}">
                  <a16:creationId xmlns:a16="http://schemas.microsoft.com/office/drawing/2014/main" id="{3F1DAEDE-C978-4A30-ADE4-E1C09F165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33444" y="2875396"/>
              <a:ext cx="914400" cy="914400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FF94F4B-10E1-4E4D-AD68-D90A8EAAB109}"/>
                </a:ext>
              </a:extLst>
            </p:cNvPr>
            <p:cNvSpPr txBox="1"/>
            <p:nvPr/>
          </p:nvSpPr>
          <p:spPr>
            <a:xfrm>
              <a:off x="7347844" y="2871088"/>
              <a:ext cx="20349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3 :</a:t>
              </a:r>
              <a:r>
                <a:rPr lang="fr-FR" dirty="0"/>
                <a:t> Samuel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BDD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Capteur de température</a:t>
              </a:r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73EEA239-206F-481C-B216-8B7BC1142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203" y="3002750"/>
              <a:ext cx="715646" cy="715646"/>
            </a:xfrm>
            <a:prstGeom prst="rect">
              <a:avLst/>
            </a:prstGeom>
          </p:spPr>
        </p:pic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400E289B-43C4-46C5-A207-1285D91E4D95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E23FD65B-6D00-45BD-BB88-C9634AF8B052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2313C11-4AAF-4060-9046-EA559B3012A2}"/>
              </a:ext>
            </a:extLst>
          </p:cNvPr>
          <p:cNvSpPr txBox="1"/>
          <p:nvPr/>
        </p:nvSpPr>
        <p:spPr>
          <a:xfrm>
            <a:off x="3545748" y="473648"/>
            <a:ext cx="5100505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Contraintes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C9FF9D3B-4F5B-4010-8268-DBC1E1D77BAC}"/>
              </a:ext>
            </a:extLst>
          </p:cNvPr>
          <p:cNvGrpSpPr/>
          <p:nvPr/>
        </p:nvGrpSpPr>
        <p:grpSpPr>
          <a:xfrm>
            <a:off x="1343527" y="2833110"/>
            <a:ext cx="9504947" cy="2009690"/>
            <a:chOff x="571409" y="2913004"/>
            <a:chExt cx="9504947" cy="2009690"/>
          </a:xfrm>
        </p:grpSpPr>
        <p:pic>
          <p:nvPicPr>
            <p:cNvPr id="5" name="Graphique 4">
              <a:extLst>
                <a:ext uri="{FF2B5EF4-FFF2-40B4-BE49-F238E27FC236}">
                  <a16:creationId xmlns:a16="http://schemas.microsoft.com/office/drawing/2014/main" id="{8D2BAA5E-CD48-4B14-B3D4-A9877C9F6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6681" y="2913004"/>
              <a:ext cx="1361567" cy="1361567"/>
            </a:xfrm>
            <a:prstGeom prst="rect">
              <a:avLst/>
            </a:prstGeom>
          </p:spPr>
        </p:pic>
        <p:pic>
          <p:nvPicPr>
            <p:cNvPr id="7" name="Graphique 6">
              <a:extLst>
                <a:ext uri="{FF2B5EF4-FFF2-40B4-BE49-F238E27FC236}">
                  <a16:creationId xmlns:a16="http://schemas.microsoft.com/office/drawing/2014/main" id="{B0F938FA-31F0-4EA0-9338-9138FC04D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18217" y="2914797"/>
              <a:ext cx="1361567" cy="1361567"/>
            </a:xfrm>
            <a:prstGeom prst="rect">
              <a:avLst/>
            </a:prstGeom>
          </p:spPr>
        </p:pic>
        <p:pic>
          <p:nvPicPr>
            <p:cNvPr id="11" name="Graphique 10">
              <a:extLst>
                <a:ext uri="{FF2B5EF4-FFF2-40B4-BE49-F238E27FC236}">
                  <a16:creationId xmlns:a16="http://schemas.microsoft.com/office/drawing/2014/main" id="{BD21DC4D-D25B-40F6-B6A4-29B3F66DF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869753" y="2913004"/>
              <a:ext cx="1361567" cy="1361567"/>
            </a:xfrm>
            <a:prstGeom prst="rect">
              <a:avLst/>
            </a:prstGeom>
          </p:spPr>
        </p:pic>
        <p:pic>
          <p:nvPicPr>
            <p:cNvPr id="13" name="Graphique 12">
              <a:extLst>
                <a:ext uri="{FF2B5EF4-FFF2-40B4-BE49-F238E27FC236}">
                  <a16:creationId xmlns:a16="http://schemas.microsoft.com/office/drawing/2014/main" id="{4D2C9B27-5576-473B-B017-086D4E686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19518" y="2913004"/>
              <a:ext cx="1361567" cy="1361567"/>
            </a:xfrm>
            <a:prstGeom prst="rect">
              <a:avLst/>
            </a:prstGeom>
          </p:spPr>
        </p:pic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8BF0C552-3581-480A-A988-81B2C54DE346}"/>
                </a:ext>
              </a:extLst>
            </p:cNvPr>
            <p:cNvSpPr txBox="1"/>
            <p:nvPr/>
          </p:nvSpPr>
          <p:spPr>
            <a:xfrm>
              <a:off x="571409" y="4274571"/>
              <a:ext cx="2152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+mj-lt"/>
                </a:rPr>
                <a:t>Contrainte financière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D0A8DBF2-2592-42F2-9B25-9ABFFC2BC086}"/>
                </a:ext>
              </a:extLst>
            </p:cNvPr>
            <p:cNvSpPr txBox="1"/>
            <p:nvPr/>
          </p:nvSpPr>
          <p:spPr>
            <a:xfrm>
              <a:off x="3022945" y="4276363"/>
              <a:ext cx="2152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+mj-lt"/>
                </a:rPr>
                <a:t>Contrainte de développement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A3DFF51A-8BC3-4FB2-A2F9-1C303EC0E0D6}"/>
                </a:ext>
              </a:extLst>
            </p:cNvPr>
            <p:cNvSpPr txBox="1"/>
            <p:nvPr/>
          </p:nvSpPr>
          <p:spPr>
            <a:xfrm>
              <a:off x="5474481" y="4274571"/>
              <a:ext cx="2152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+mj-lt"/>
                </a:rPr>
                <a:t>Contrainte de qualité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F42E9F42-74E0-4684-BD9F-AFC2AE21D2BE}"/>
                </a:ext>
              </a:extLst>
            </p:cNvPr>
            <p:cNvSpPr txBox="1"/>
            <p:nvPr/>
          </p:nvSpPr>
          <p:spPr>
            <a:xfrm>
              <a:off x="7924246" y="4274571"/>
              <a:ext cx="2152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+mj-lt"/>
                </a:rPr>
                <a:t>Contrainte de sécurité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412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4525333" y="467176"/>
            <a:ext cx="3134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Planification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77B50FE-AFC9-4F2E-AD35-CB27102BA0F4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405D769C-6FBD-46EA-BF5C-D0B18D2A9260}"/>
              </a:ext>
            </a:extLst>
          </p:cNvPr>
          <p:cNvGrpSpPr/>
          <p:nvPr/>
        </p:nvGrpSpPr>
        <p:grpSpPr>
          <a:xfrm>
            <a:off x="2427006" y="2549022"/>
            <a:ext cx="7337989" cy="2836079"/>
            <a:chOff x="608715" y="2549022"/>
            <a:chExt cx="7337989" cy="283607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1A9A08D-1EBB-4D0D-9758-913AB11C6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9041" y="2549022"/>
              <a:ext cx="1759956" cy="1759956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60665CE-B0A8-4C56-8A05-4B16B8CF4549}"/>
                </a:ext>
              </a:extLst>
            </p:cNvPr>
            <p:cNvSpPr txBox="1"/>
            <p:nvPr/>
          </p:nvSpPr>
          <p:spPr>
            <a:xfrm>
              <a:off x="1405011" y="4685601"/>
              <a:ext cx="1648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Github</a:t>
              </a:r>
              <a:r>
                <a:rPr lang="fr-FR" dirty="0"/>
                <a:t> Desktop</a:t>
              </a:r>
            </a:p>
          </p:txBody>
        </p: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D09D8C76-82E9-4A3F-BBC9-35D209B8C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017" y="2551215"/>
              <a:ext cx="3708687" cy="1757763"/>
            </a:xfrm>
            <a:prstGeom prst="rect">
              <a:avLst/>
            </a:prstGeom>
          </p:spPr>
        </p:pic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24E37072-86E2-4863-B864-D93017900FC1}"/>
                </a:ext>
              </a:extLst>
            </p:cNvPr>
            <p:cNvSpPr txBox="1"/>
            <p:nvPr/>
          </p:nvSpPr>
          <p:spPr>
            <a:xfrm>
              <a:off x="5491330" y="4685601"/>
              <a:ext cx="1202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MS Project</a:t>
              </a:r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13BE2D48-F512-4A04-9DC2-DCE69043B422}"/>
                </a:ext>
              </a:extLst>
            </p:cNvPr>
            <p:cNvSpPr txBox="1"/>
            <p:nvPr/>
          </p:nvSpPr>
          <p:spPr>
            <a:xfrm>
              <a:off x="608715" y="5015769"/>
              <a:ext cx="3240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Pour l’historique de modification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6C70CF3B-77F1-4257-8D5C-824850E2FA05}"/>
                </a:ext>
              </a:extLst>
            </p:cNvPr>
            <p:cNvSpPr txBox="1"/>
            <p:nvPr/>
          </p:nvSpPr>
          <p:spPr>
            <a:xfrm>
              <a:off x="4872124" y="5015769"/>
              <a:ext cx="2440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Organisation des tâches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3685116" y="449902"/>
            <a:ext cx="482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1551166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21" y="2775046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69" y="3741299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2653833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429" y="1551166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1886350" y="1551166"/>
            <a:ext cx="324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Mesure en W/m²</a:t>
            </a:r>
          </a:p>
          <a:p>
            <a:r>
              <a:rPr lang="fr-FR" dirty="0"/>
              <a:t>Utilisation de la boucle 4-20 mA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268109" y="3785878"/>
            <a:ext cx="3218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Mesure en °C</a:t>
            </a:r>
          </a:p>
          <a:p>
            <a:r>
              <a:rPr lang="fr-FR" dirty="0"/>
              <a:t>Utilisation de la boucle 4-20 mA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1886350" y="2778176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1886350" y="5421031"/>
            <a:ext cx="374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262025" y="1517948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des ports analogiques et digitales pour connecter les différents capteurs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262025" y="2651913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Raspberry pour la connexion a l'Arduino puis 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24" y="5421031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2" b="8552"/>
          <a:stretch/>
        </p:blipFill>
        <p:spPr>
          <a:xfrm>
            <a:off x="964343" y="3908984"/>
            <a:ext cx="924460" cy="100381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FDBFBAA-9A98-470A-815D-19D14501FB00}"/>
              </a:ext>
            </a:extLst>
          </p:cNvPr>
          <p:cNvSpPr txBox="1"/>
          <p:nvPr/>
        </p:nvSpPr>
        <p:spPr>
          <a:xfrm>
            <a:off x="1888803" y="3907044"/>
            <a:ext cx="299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1600 tours par heure = 1km/h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D238053-549F-4F93-80F4-45D46D336B36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576621" y="459490"/>
            <a:ext cx="50387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blocs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9" t="6387" r="12603" b="8346"/>
          <a:stretch/>
        </p:blipFill>
        <p:spPr>
          <a:xfrm>
            <a:off x="2732123" y="1166016"/>
            <a:ext cx="6727755" cy="562844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1F92F2B0-52B5-4FAD-B4F2-DEA22B213EED}"/>
              </a:ext>
            </a:extLst>
          </p:cNvPr>
          <p:cNvSpPr txBox="1"/>
          <p:nvPr/>
        </p:nvSpPr>
        <p:spPr>
          <a:xfrm>
            <a:off x="11652188" y="6403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354</Words>
  <Application>Microsoft Office PowerPoint</Application>
  <PresentationFormat>Grand écran</PresentationFormat>
  <Paragraphs>114</Paragraphs>
  <Slides>21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Berlin Sans FB</vt:lpstr>
      <vt:lpstr>Calibri</vt:lpstr>
      <vt:lpstr>Calibri Light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Dylan</cp:lastModifiedBy>
  <cp:revision>121</cp:revision>
  <dcterms:created xsi:type="dcterms:W3CDTF">2018-01-23T14:54:35Z</dcterms:created>
  <dcterms:modified xsi:type="dcterms:W3CDTF">2018-06-06T15:51:33Z</dcterms:modified>
</cp:coreProperties>
</file>