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1" r:id="rId4"/>
    <p:sldId id="258" r:id="rId5"/>
    <p:sldId id="262" r:id="rId6"/>
    <p:sldId id="263" r:id="rId7"/>
    <p:sldId id="265" r:id="rId8"/>
    <p:sldId id="264" r:id="rId9"/>
    <p:sldId id="267" r:id="rId10"/>
    <p:sldId id="266" r:id="rId11"/>
    <p:sldId id="271" r:id="rId12"/>
    <p:sldId id="275" r:id="rId13"/>
    <p:sldId id="268" r:id="rId14"/>
    <p:sldId id="269" r:id="rId15"/>
    <p:sldId id="272" r:id="rId16"/>
    <p:sldId id="273" r:id="rId17"/>
    <p:sldId id="274" r:id="rId18"/>
    <p:sldId id="270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.png"/><Relationship Id="rId7" Type="http://schemas.openxmlformats.org/officeDocument/2006/relationships/image" Target="../media/image4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13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.jpg"/><Relationship Id="rId7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3.png"/><Relationship Id="rId9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938268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610620" y="938268"/>
            <a:ext cx="497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Analyse du matériel</a:t>
            </a:r>
          </a:p>
        </p:txBody>
      </p:sp>
      <p:pic>
        <p:nvPicPr>
          <p:cNvPr id="14" name="Image 1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05513B20-E040-4FE2-A5FB-5DB01F0D07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45" y="2424751"/>
            <a:ext cx="715646" cy="71564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B6C6A11-C060-4DBD-BF1B-C0122A2BAF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616" y="3711563"/>
            <a:ext cx="625703" cy="62570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936E30A-5F72-4F4C-98C1-6FF322C0C7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274" y="4911106"/>
            <a:ext cx="700821" cy="70082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72CCB97-64E6-412D-B68A-1681AAE817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994" y="3590350"/>
            <a:ext cx="746916" cy="74691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E4ED2DDF-B7CB-4CD9-A280-41D2C9CD43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517" y="2337458"/>
            <a:ext cx="780337" cy="780337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928C66C-784B-4C4A-8059-5E087138613E}"/>
              </a:ext>
            </a:extLst>
          </p:cNvPr>
          <p:cNvSpPr txBox="1"/>
          <p:nvPr/>
        </p:nvSpPr>
        <p:spPr>
          <a:xfrm>
            <a:off x="2866582" y="2381074"/>
            <a:ext cx="28606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Solarimètre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Boucle 4-20 mA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latin typeface="+mj-lt"/>
              </a:rPr>
              <a:t>Plage : 0 à 1000 W/m²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479A9210-A4C5-48E5-9FEA-820BD1501B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218" y="4780330"/>
            <a:ext cx="886298" cy="962374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EF4C2CE3-2E8C-4E1E-A8D0-D55CEA7F1238}"/>
              </a:ext>
            </a:extLst>
          </p:cNvPr>
          <p:cNvSpPr txBox="1"/>
          <p:nvPr/>
        </p:nvSpPr>
        <p:spPr>
          <a:xfrm>
            <a:off x="2866582" y="3560250"/>
            <a:ext cx="28606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Pluviomètre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Pulsation tous les 0,2mm d’eau</a:t>
            </a:r>
          </a:p>
          <a:p>
            <a:endParaRPr lang="fr-FR" sz="1400" i="1" dirty="0">
              <a:latin typeface="+mj-lt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88F2059-C896-4502-BD88-4719039F0C57}"/>
              </a:ext>
            </a:extLst>
          </p:cNvPr>
          <p:cNvSpPr txBox="1"/>
          <p:nvPr/>
        </p:nvSpPr>
        <p:spPr>
          <a:xfrm>
            <a:off x="2866582" y="4841676"/>
            <a:ext cx="28606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Anémomètre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1km/h = 1600 tours par heure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utilisation du bus CAN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0160142-175C-4B10-86CB-716D0A164AC9}"/>
              </a:ext>
            </a:extLst>
          </p:cNvPr>
          <p:cNvSpPr txBox="1"/>
          <p:nvPr/>
        </p:nvSpPr>
        <p:spPr>
          <a:xfrm>
            <a:off x="7672635" y="2381074"/>
            <a:ext cx="28606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Arduino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Ports analogiques 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Pin digitales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E11A673-7B2A-4124-888C-DF0B33D53EF2}"/>
              </a:ext>
            </a:extLst>
          </p:cNvPr>
          <p:cNvSpPr txBox="1"/>
          <p:nvPr/>
        </p:nvSpPr>
        <p:spPr>
          <a:xfrm>
            <a:off x="7672635" y="3560250"/>
            <a:ext cx="28606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Raspberry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Connexion à la Arduino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Connexion à la base de données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48447CE-7CDF-4625-959C-2EF085DA6A87}"/>
              </a:ext>
            </a:extLst>
          </p:cNvPr>
          <p:cNvSpPr txBox="1"/>
          <p:nvPr/>
        </p:nvSpPr>
        <p:spPr>
          <a:xfrm>
            <a:off x="7672635" y="4841676"/>
            <a:ext cx="2860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Capteurs température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Boucle 4-20 mA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Plage : 0 à 100°C (eau chaude)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Plage : 0 à 40°C (intérieur)</a:t>
            </a:r>
          </a:p>
        </p:txBody>
      </p:sp>
    </p:spTree>
    <p:extLst>
      <p:ext uri="{BB962C8B-B14F-4D97-AF65-F5344CB8AC3E}">
        <p14:creationId xmlns:p14="http://schemas.microsoft.com/office/powerpoint/2010/main" val="28740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375800" y="960364"/>
            <a:ext cx="5440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7CCA71A-F0BB-420F-BA0A-C7A2268B3C68}"/>
              </a:ext>
            </a:extLst>
          </p:cNvPr>
          <p:cNvSpPr txBox="1"/>
          <p:nvPr/>
        </p:nvSpPr>
        <p:spPr>
          <a:xfrm>
            <a:off x="1911919" y="2819870"/>
            <a:ext cx="633445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Accéder à l’état de la serre à partir de n’importe quel endroit :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Hébergement de la base de données sur un serveur OVH</a:t>
            </a:r>
          </a:p>
          <a:p>
            <a:pPr marL="285750" indent="-285750">
              <a:buFontTx/>
              <a:buChar char="-"/>
            </a:pPr>
            <a:endParaRPr lang="fr-FR" sz="1400" i="1" dirty="0">
              <a:latin typeface="+mj-lt"/>
            </a:endParaRPr>
          </a:p>
          <a:p>
            <a:pPr marL="285750" indent="-285750">
              <a:buFontTx/>
              <a:buChar char="-"/>
            </a:pPr>
            <a:endParaRPr lang="fr-FR" sz="1400" i="1" dirty="0">
              <a:latin typeface="+mj-lt"/>
            </a:endParaRPr>
          </a:p>
          <a:p>
            <a:r>
              <a:rPr lang="fr-FR" dirty="0"/>
              <a:t>Mettre en place la boucle 4-20mA :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Choix de l’adaptateur </a:t>
            </a:r>
            <a:r>
              <a:rPr lang="fr-FR" sz="1400" i="1" dirty="0" err="1">
                <a:latin typeface="+mj-lt"/>
              </a:rPr>
              <a:t>Current</a:t>
            </a:r>
            <a:r>
              <a:rPr lang="fr-FR" sz="1400" i="1" dirty="0">
                <a:latin typeface="+mj-lt"/>
              </a:rPr>
              <a:t> Loop </a:t>
            </a:r>
            <a:r>
              <a:rPr lang="fr-FR" sz="1400" i="1" dirty="0" err="1">
                <a:latin typeface="+mj-lt"/>
              </a:rPr>
              <a:t>Sensor</a:t>
            </a:r>
            <a:r>
              <a:rPr lang="fr-FR" sz="1400" i="1" dirty="0">
                <a:latin typeface="+mj-lt"/>
              </a:rPr>
              <a:t> </a:t>
            </a:r>
            <a:r>
              <a:rPr lang="fr-FR" sz="1400" i="1" dirty="0" err="1">
                <a:latin typeface="+mj-lt"/>
              </a:rPr>
              <a:t>Board</a:t>
            </a:r>
            <a:endParaRPr lang="fr-FR" sz="1400" i="1" dirty="0">
              <a:latin typeface="+mj-lt"/>
            </a:endParaRPr>
          </a:p>
          <a:p>
            <a:pPr marL="285750" indent="-285750">
              <a:buFontTx/>
              <a:buChar char="-"/>
            </a:pPr>
            <a:endParaRPr lang="fr-FR" sz="1400" i="1" dirty="0"/>
          </a:p>
          <a:p>
            <a:pPr marL="285750" indent="-285750">
              <a:buFontTx/>
              <a:buChar char="-"/>
            </a:pPr>
            <a:endParaRPr lang="fr-FR" sz="1400" i="1" dirty="0"/>
          </a:p>
          <a:p>
            <a:r>
              <a:rPr lang="fr-FR" dirty="0"/>
              <a:t>Liaison Arduino à Raspberry :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Liaison par USB</a:t>
            </a:r>
          </a:p>
          <a:p>
            <a:endParaRPr lang="fr-FR" sz="1400" dirty="0"/>
          </a:p>
          <a:p>
            <a:endParaRPr lang="fr-FR" sz="1400" dirty="0">
              <a:latin typeface="+mj-lt"/>
            </a:endParaRPr>
          </a:p>
          <a:p>
            <a:pPr marL="285750" indent="-285750">
              <a:buFontTx/>
              <a:buChar char="-"/>
            </a:pPr>
            <a:endParaRPr lang="fr-FR" sz="1400" dirty="0"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56F01D3-6B80-4FB4-8BDA-F6D73BF1C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733" y="2819870"/>
            <a:ext cx="650289" cy="65028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58C2D0D-E47E-4FE3-B32D-3F89DDE524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632" y="2901153"/>
            <a:ext cx="487722" cy="48772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8E9D668-01F5-4BE0-818A-B561BE1164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855" y="4712696"/>
            <a:ext cx="508044" cy="50804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58EEBB9-3053-48E8-9E79-D5BF573647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565" y="3720944"/>
            <a:ext cx="508044" cy="508044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CD685777-1D5C-4EA0-ABD8-A83FB9710C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354" y="3674827"/>
            <a:ext cx="600278" cy="600278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4A6CDAE-62A2-42A7-BB2E-075DDEB37A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632" y="4700187"/>
            <a:ext cx="487722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1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610620" y="938268"/>
            <a:ext cx="497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Boucle 4/20mA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30A1DB7-2EC0-43A4-BB7A-A9858EACE8CC}"/>
              </a:ext>
            </a:extLst>
          </p:cNvPr>
          <p:cNvSpPr txBox="1"/>
          <p:nvPr/>
        </p:nvSpPr>
        <p:spPr>
          <a:xfrm>
            <a:off x="1774349" y="2102256"/>
            <a:ext cx="284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Adaptateur 4-20 mA 1132_0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CF33CFF-CC1E-4E45-B5A4-92ADFE82720D}"/>
              </a:ext>
            </a:extLst>
          </p:cNvPr>
          <p:cNvSpPr txBox="1"/>
          <p:nvPr/>
        </p:nvSpPr>
        <p:spPr>
          <a:xfrm>
            <a:off x="6494987" y="2102256"/>
            <a:ext cx="4670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Adaptateur 4-20 mA </a:t>
            </a:r>
            <a:r>
              <a:rPr lang="fr-FR" dirty="0" err="1"/>
              <a:t>Current</a:t>
            </a:r>
            <a:r>
              <a:rPr lang="fr-FR" dirty="0"/>
              <a:t> Loop </a:t>
            </a:r>
            <a:r>
              <a:rPr lang="fr-FR" dirty="0" err="1"/>
              <a:t>Sensor</a:t>
            </a:r>
            <a:r>
              <a:rPr lang="fr-FR" dirty="0"/>
              <a:t> </a:t>
            </a:r>
            <a:r>
              <a:rPr lang="fr-FR" dirty="0" err="1"/>
              <a:t>Board</a:t>
            </a:r>
            <a:endParaRPr lang="fr-FR" dirty="0"/>
          </a:p>
        </p:txBody>
      </p:sp>
      <p:pic>
        <p:nvPicPr>
          <p:cNvPr id="22" name="Image 21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6DE2F092-8FA4-413D-B70E-00B18F6D85A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277" y="2627915"/>
            <a:ext cx="2273741" cy="1908339"/>
          </a:xfrm>
          <a:prstGeom prst="rect">
            <a:avLst/>
          </a:prstGeom>
        </p:spPr>
      </p:pic>
      <p:pic>
        <p:nvPicPr>
          <p:cNvPr id="24" name="Image 23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02B6725C-54A0-4770-A063-305D0E6E404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99" y="2614161"/>
            <a:ext cx="2273741" cy="211376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A3BFBD9-F859-4911-9F7D-F46FD17431F3}"/>
              </a:ext>
            </a:extLst>
          </p:cNvPr>
          <p:cNvSpPr txBox="1"/>
          <p:nvPr/>
        </p:nvSpPr>
        <p:spPr>
          <a:xfrm>
            <a:off x="1821970" y="4459849"/>
            <a:ext cx="37677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+mj-lt"/>
              </a:rPr>
              <a:t>Nombre de canaux : 1</a:t>
            </a:r>
            <a:endParaRPr lang="fr-FR" sz="1400" dirty="0">
              <a:latin typeface="+mj-lt"/>
            </a:endParaRPr>
          </a:p>
          <a:p>
            <a:r>
              <a:rPr lang="fr-FR" sz="1400" i="1" dirty="0">
                <a:latin typeface="+mj-lt"/>
              </a:rPr>
              <a:t>Livré avec câble de raccordement. </a:t>
            </a:r>
            <a:br>
              <a:rPr lang="fr-FR" sz="1400" i="1" dirty="0">
                <a:latin typeface="+mj-lt"/>
              </a:rPr>
            </a:br>
            <a:r>
              <a:rPr lang="fr-FR" sz="1400" i="1" dirty="0">
                <a:latin typeface="+mj-lt"/>
              </a:rPr>
              <a:t>Température de service : -40°C à +85°C</a:t>
            </a:r>
            <a:br>
              <a:rPr lang="fr-FR" sz="1400" i="1" dirty="0">
                <a:latin typeface="+mj-lt"/>
              </a:rPr>
            </a:br>
            <a:r>
              <a:rPr lang="fr-FR" sz="1400" i="1" dirty="0">
                <a:latin typeface="+mj-lt"/>
              </a:rPr>
              <a:t>Dimensions : 46 x 30 x 18 </a:t>
            </a:r>
            <a:r>
              <a:rPr lang="fr-FR" sz="1400" i="1" dirty="0" err="1">
                <a:latin typeface="+mj-lt"/>
              </a:rPr>
              <a:t>mm.</a:t>
            </a:r>
            <a:br>
              <a:rPr lang="fr-FR" sz="1400" i="1" dirty="0">
                <a:latin typeface="+mj-lt"/>
              </a:rPr>
            </a:br>
            <a:r>
              <a:rPr lang="fr-FR" sz="1400" i="1" dirty="0">
                <a:latin typeface="+mj-lt"/>
              </a:rPr>
              <a:t>Module prêt à l'emploi.</a:t>
            </a:r>
            <a:endParaRPr lang="fr-FR" sz="1400" dirty="0">
              <a:latin typeface="+mj-lt"/>
            </a:endParaRPr>
          </a:p>
          <a:p>
            <a:r>
              <a:rPr lang="fr-FR" sz="1400" i="1" dirty="0">
                <a:latin typeface="+mj-lt"/>
              </a:rPr>
              <a:t>Prix : 34€50 + 5€90 pour la livraison</a:t>
            </a:r>
            <a:endParaRPr lang="fr-FR" sz="1400" dirty="0">
              <a:latin typeface="+mj-lt"/>
            </a:endParaRPr>
          </a:p>
          <a:p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AE0C296-E4C9-4505-9C68-11CF107811E7}"/>
              </a:ext>
            </a:extLst>
          </p:cNvPr>
          <p:cNvSpPr txBox="1"/>
          <p:nvPr/>
        </p:nvSpPr>
        <p:spPr>
          <a:xfrm>
            <a:off x="6494987" y="4459849"/>
            <a:ext cx="37677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+mj-lt"/>
              </a:rPr>
              <a:t>Nombre de canaux : 4</a:t>
            </a:r>
            <a:endParaRPr lang="fr-FR" sz="1400" dirty="0">
              <a:latin typeface="+mj-lt"/>
            </a:endParaRPr>
          </a:p>
          <a:p>
            <a:r>
              <a:rPr lang="fr-FR" sz="1400" i="1" dirty="0">
                <a:latin typeface="+mj-lt"/>
              </a:rPr>
              <a:t>Livré avec câbles en paire torsadée. </a:t>
            </a:r>
            <a:br>
              <a:rPr lang="fr-FR" sz="1400" i="1" dirty="0">
                <a:latin typeface="+mj-lt"/>
              </a:rPr>
            </a:br>
            <a:r>
              <a:rPr lang="fr-FR" sz="1400" i="1" dirty="0">
                <a:latin typeface="+mj-lt"/>
              </a:rPr>
              <a:t>Température de service : 0°C à +85°C</a:t>
            </a:r>
            <a:br>
              <a:rPr lang="fr-FR" sz="1400" i="1" dirty="0">
                <a:latin typeface="+mj-lt"/>
              </a:rPr>
            </a:br>
            <a:r>
              <a:rPr lang="fr-FR" sz="1400" i="1" dirty="0">
                <a:latin typeface="+mj-lt"/>
              </a:rPr>
              <a:t>Dimensions : 73 ;5 x 51 x 13 </a:t>
            </a:r>
            <a:r>
              <a:rPr lang="fr-FR" sz="1400" i="1" dirty="0" err="1">
                <a:latin typeface="+mj-lt"/>
              </a:rPr>
              <a:t>mm.</a:t>
            </a:r>
            <a:br>
              <a:rPr lang="fr-FR" sz="1400" i="1" dirty="0">
                <a:latin typeface="+mj-lt"/>
              </a:rPr>
            </a:br>
            <a:r>
              <a:rPr lang="fr-FR" sz="1400" i="1" dirty="0">
                <a:latin typeface="+mj-lt"/>
              </a:rPr>
              <a:t>Module prêt à l'emploi.</a:t>
            </a:r>
            <a:endParaRPr lang="fr-FR" sz="1400" dirty="0">
              <a:latin typeface="+mj-lt"/>
            </a:endParaRPr>
          </a:p>
          <a:p>
            <a:r>
              <a:rPr lang="fr-FR" sz="1400" i="1" dirty="0">
                <a:latin typeface="+mj-lt"/>
              </a:rPr>
              <a:t>Prix : 78€00</a:t>
            </a:r>
            <a:endParaRPr lang="fr-FR" sz="1400" dirty="0">
              <a:latin typeface="+mj-lt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725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610620" y="938268"/>
            <a:ext cx="497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Boucle 4/20mA</a:t>
            </a:r>
          </a:p>
        </p:txBody>
      </p:sp>
      <p:pic>
        <p:nvPicPr>
          <p:cNvPr id="3" name="Image 2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CAE81879-9DEF-4900-A1EF-1A3EA3734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436" y="1962761"/>
            <a:ext cx="3252033" cy="3252033"/>
          </a:xfrm>
          <a:prstGeom prst="rect">
            <a:avLst/>
          </a:prstGeom>
        </p:spPr>
      </p:pic>
      <p:pic>
        <p:nvPicPr>
          <p:cNvPr id="5" name="Image 4" descr="Une image contenant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8EAC388A-9B1E-4F2A-A68D-EFB32181F5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16" y="4265886"/>
            <a:ext cx="5553075" cy="154305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E398B35-37C7-499E-B27B-3A82B6A07CF6}"/>
              </a:ext>
            </a:extLst>
          </p:cNvPr>
          <p:cNvSpPr txBox="1"/>
          <p:nvPr/>
        </p:nvSpPr>
        <p:spPr>
          <a:xfrm>
            <a:off x="1698499" y="2356849"/>
            <a:ext cx="28606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Avantages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Très bonne immunité aux bruits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Peu de conducteurs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Détection de panne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Portée de l’information</a:t>
            </a:r>
          </a:p>
        </p:txBody>
      </p:sp>
    </p:spTree>
    <p:extLst>
      <p:ext uri="{BB962C8B-B14F-4D97-AF65-F5344CB8AC3E}">
        <p14:creationId xmlns:p14="http://schemas.microsoft.com/office/powerpoint/2010/main" val="140416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375800" y="960364"/>
            <a:ext cx="5440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Arduino à Raspberry</a:t>
            </a:r>
          </a:p>
        </p:txBody>
      </p:sp>
      <p:pic>
        <p:nvPicPr>
          <p:cNvPr id="3" name="Image 2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890B1835-1795-4998-B947-D1D06C3BB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82" y="2691718"/>
            <a:ext cx="4667610" cy="350070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4450489-B417-4D61-9D8D-4C1FC8F9E4D8}"/>
              </a:ext>
            </a:extLst>
          </p:cNvPr>
          <p:cNvSpPr txBox="1"/>
          <p:nvPr/>
        </p:nvSpPr>
        <p:spPr>
          <a:xfrm>
            <a:off x="2459652" y="2208906"/>
            <a:ext cx="140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Solution 1 :</a:t>
            </a:r>
            <a:endParaRPr lang="fr-FR" sz="1400" dirty="0">
              <a:latin typeface="+mj-lt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3927FBC-ECE7-42B4-BA63-7CF577E6B900}"/>
              </a:ext>
            </a:extLst>
          </p:cNvPr>
          <p:cNvSpPr txBox="1"/>
          <p:nvPr/>
        </p:nvSpPr>
        <p:spPr>
          <a:xfrm>
            <a:off x="7997851" y="2208907"/>
            <a:ext cx="140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Solution 2 :</a:t>
            </a:r>
            <a:endParaRPr lang="fr-FR" sz="1400" dirty="0">
              <a:latin typeface="+mj-lt"/>
            </a:endParaRPr>
          </a:p>
        </p:txBody>
      </p:sp>
      <p:pic>
        <p:nvPicPr>
          <p:cNvPr id="5" name="Image 4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11F93998-DD8C-4E24-816C-9456B39EE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293" y="2691718"/>
            <a:ext cx="4667610" cy="350070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4A6BBD10-B310-4FDF-B422-53974CFE4426}"/>
              </a:ext>
            </a:extLst>
          </p:cNvPr>
          <p:cNvSpPr txBox="1"/>
          <p:nvPr/>
        </p:nvSpPr>
        <p:spPr>
          <a:xfrm>
            <a:off x="8042391" y="6121239"/>
            <a:ext cx="154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Encapsulation</a:t>
            </a:r>
            <a:endParaRPr lang="fr-FR" sz="1400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551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375800" y="960364"/>
            <a:ext cx="5440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sp>
        <p:nvSpPr>
          <p:cNvPr id="21" name="ZoneTexte 16">
            <a:extLst>
              <a:ext uri="{FF2B5EF4-FFF2-40B4-BE49-F238E27FC236}">
                <a16:creationId xmlns:a16="http://schemas.microsoft.com/office/drawing/2014/main" id="{F1734F75-55B1-4649-A53F-E29A26264DC2}"/>
              </a:ext>
            </a:extLst>
          </p:cNvPr>
          <p:cNvSpPr txBox="1"/>
          <p:nvPr/>
        </p:nvSpPr>
        <p:spPr>
          <a:xfrm>
            <a:off x="2679113" y="2099264"/>
            <a:ext cx="715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u="sng" dirty="0">
                <a:latin typeface="Berlin Sans FB" panose="020E0602020502020306" pitchFamily="34" charset="0"/>
              </a:rPr>
              <a:t>Web</a:t>
            </a:r>
          </a:p>
        </p:txBody>
      </p:sp>
      <p:pic>
        <p:nvPicPr>
          <p:cNvPr id="22" name="Image 21" descr="Une image contenant moniteur&#10;&#10;Description générée avec un niveau de confiance élevé">
            <a:extLst>
              <a:ext uri="{FF2B5EF4-FFF2-40B4-BE49-F238E27FC236}">
                <a16:creationId xmlns:a16="http://schemas.microsoft.com/office/drawing/2014/main" id="{494A3448-6A99-4020-9320-836A332EA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63" y="2525676"/>
            <a:ext cx="648306" cy="648306"/>
          </a:xfrm>
          <a:prstGeom prst="rect">
            <a:avLst/>
          </a:prstGeom>
        </p:spPr>
      </p:pic>
      <p:sp>
        <p:nvSpPr>
          <p:cNvPr id="24" name="ZoneTexte 6">
            <a:extLst>
              <a:ext uri="{FF2B5EF4-FFF2-40B4-BE49-F238E27FC236}">
                <a16:creationId xmlns:a16="http://schemas.microsoft.com/office/drawing/2014/main" id="{94C43035-604F-4687-BCB2-E863C973FF18}"/>
              </a:ext>
            </a:extLst>
          </p:cNvPr>
          <p:cNvSpPr txBox="1"/>
          <p:nvPr/>
        </p:nvSpPr>
        <p:spPr>
          <a:xfrm>
            <a:off x="1608235" y="2527651"/>
            <a:ext cx="3271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Visualisation de chaque mesures avec choix de la période.</a:t>
            </a:r>
          </a:p>
        </p:txBody>
      </p:sp>
      <p:sp>
        <p:nvSpPr>
          <p:cNvPr id="28" name="ZoneTexte 24">
            <a:extLst>
              <a:ext uri="{FF2B5EF4-FFF2-40B4-BE49-F238E27FC236}">
                <a16:creationId xmlns:a16="http://schemas.microsoft.com/office/drawing/2014/main" id="{2EDCE7AC-0A7D-4EF1-BC5F-2A6F6824C997}"/>
              </a:ext>
            </a:extLst>
          </p:cNvPr>
          <p:cNvSpPr txBox="1"/>
          <p:nvPr/>
        </p:nvSpPr>
        <p:spPr>
          <a:xfrm>
            <a:off x="8190668" y="2105043"/>
            <a:ext cx="1937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u="sng" dirty="0">
                <a:latin typeface="Berlin Sans FB" panose="020E0602020502020306" pitchFamily="34" charset="0"/>
              </a:rPr>
              <a:t>Carte de gestion</a:t>
            </a:r>
          </a:p>
        </p:txBody>
      </p:sp>
      <p:pic>
        <p:nvPicPr>
          <p:cNvPr id="29" name="Image 28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3037617D-3657-4209-AF82-5FD6D89C29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191" y="2497785"/>
            <a:ext cx="715646" cy="715646"/>
          </a:xfrm>
          <a:prstGeom prst="rect">
            <a:avLst/>
          </a:prstGeom>
        </p:spPr>
      </p:pic>
      <p:sp>
        <p:nvSpPr>
          <p:cNvPr id="30" name="ZoneTexte 27">
            <a:extLst>
              <a:ext uri="{FF2B5EF4-FFF2-40B4-BE49-F238E27FC236}">
                <a16:creationId xmlns:a16="http://schemas.microsoft.com/office/drawing/2014/main" id="{85A0D292-E6DA-4854-813B-568DC9A16C2E}"/>
              </a:ext>
            </a:extLst>
          </p:cNvPr>
          <p:cNvSpPr txBox="1"/>
          <p:nvPr/>
        </p:nvSpPr>
        <p:spPr>
          <a:xfrm>
            <a:off x="7523744" y="2568383"/>
            <a:ext cx="3271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Acquérir la mesure de l’intensité lumineuse.</a:t>
            </a:r>
          </a:p>
          <a:p>
            <a:pPr algn="ctr"/>
            <a:r>
              <a:rPr lang="fr-FR" dirty="0"/>
              <a:t>Etude et configuration réseau des matériels.</a:t>
            </a:r>
          </a:p>
        </p:txBody>
      </p:sp>
      <p:pic>
        <p:nvPicPr>
          <p:cNvPr id="33" name="Image 32" descr="Une image contenant carte de visite, texte&#10;&#10;Description générée avec un niveau de confiance très élevé">
            <a:extLst>
              <a:ext uri="{FF2B5EF4-FFF2-40B4-BE49-F238E27FC236}">
                <a16:creationId xmlns:a16="http://schemas.microsoft.com/office/drawing/2014/main" id="{4B0276FF-169F-40B9-8646-B43C31FA80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098" y="3179761"/>
            <a:ext cx="769441" cy="769441"/>
          </a:xfrm>
          <a:prstGeom prst="rect">
            <a:avLst/>
          </a:prstGeom>
        </p:spPr>
      </p:pic>
      <p:sp>
        <p:nvSpPr>
          <p:cNvPr id="35" name="ZoneTexte 33">
            <a:extLst>
              <a:ext uri="{FF2B5EF4-FFF2-40B4-BE49-F238E27FC236}">
                <a16:creationId xmlns:a16="http://schemas.microsoft.com/office/drawing/2014/main" id="{90D5DE1F-2BD5-4968-80B9-32A3DBF63D3F}"/>
              </a:ext>
            </a:extLst>
          </p:cNvPr>
          <p:cNvSpPr txBox="1"/>
          <p:nvPr/>
        </p:nvSpPr>
        <p:spPr>
          <a:xfrm>
            <a:off x="5638955" y="4239213"/>
            <a:ext cx="11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u="sng" dirty="0">
                <a:latin typeface="Berlin Sans FB" panose="020E0602020502020306" pitchFamily="34" charset="0"/>
              </a:rPr>
              <a:t>Physique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19C0EFBA-E5F0-4102-88F1-AD09A7CCAE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976" y="4716826"/>
            <a:ext cx="621698" cy="621698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0853ED82-A5DF-4745-830E-CE258B5CDC54}"/>
              </a:ext>
            </a:extLst>
          </p:cNvPr>
          <p:cNvSpPr txBox="1"/>
          <p:nvPr/>
        </p:nvSpPr>
        <p:spPr>
          <a:xfrm>
            <a:off x="4587674" y="4665758"/>
            <a:ext cx="3271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Mise en place de la boucle de courant 4 / 20 mA. 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9641D007-8DFD-4B13-85D1-56A619D1CF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803" y="5389592"/>
            <a:ext cx="508044" cy="508044"/>
          </a:xfrm>
          <a:prstGeom prst="rect">
            <a:avLst/>
          </a:prstGeom>
        </p:spPr>
      </p:pic>
      <p:sp>
        <p:nvSpPr>
          <p:cNvPr id="39" name="ZoneTexte 42">
            <a:extLst>
              <a:ext uri="{FF2B5EF4-FFF2-40B4-BE49-F238E27FC236}">
                <a16:creationId xmlns:a16="http://schemas.microsoft.com/office/drawing/2014/main" id="{6B437AB9-B52C-4454-8969-69D02EDFCD5A}"/>
              </a:ext>
            </a:extLst>
          </p:cNvPr>
          <p:cNvSpPr txBox="1"/>
          <p:nvPr/>
        </p:nvSpPr>
        <p:spPr>
          <a:xfrm>
            <a:off x="4591688" y="5465127"/>
            <a:ext cx="327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Etalonnage du </a:t>
            </a:r>
            <a:r>
              <a:rPr lang="fr-FR" dirty="0" err="1"/>
              <a:t>Solarimètre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53F889-7B05-4C3A-BE16-DD832E03C4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98" y="3240806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6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375800" y="960364"/>
            <a:ext cx="54403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cas</a:t>
            </a:r>
          </a:p>
          <a:p>
            <a:pPr algn="ctr"/>
            <a:r>
              <a:rPr lang="fr-FR" sz="4400" dirty="0">
                <a:latin typeface="Berlin Sans FB" panose="020E0602020502020306" pitchFamily="34" charset="0"/>
              </a:rPr>
              <a:t>d’utilisation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B5C97E2-7F5A-4EBD-87AE-F66E56E13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821" y="2406914"/>
            <a:ext cx="3316355" cy="392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4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375800" y="960364"/>
            <a:ext cx="54403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0377BDC-7D8E-4CC1-B20E-2EB0FD8C1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934" y="2406914"/>
            <a:ext cx="3576132" cy="439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7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équipement électronique,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956BD52E-A187-4EF5-8FF4-4F279C130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876" y="3689318"/>
            <a:ext cx="2282526" cy="128392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375800" y="960364"/>
            <a:ext cx="5440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Prototype site Web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2C04E7F-4AFC-4DBC-8C24-E870FB6ED5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3" y="2723949"/>
            <a:ext cx="3136041" cy="1764023"/>
          </a:xfrm>
          <a:prstGeom prst="rect">
            <a:avLst/>
          </a:prstGeom>
        </p:spPr>
      </p:pic>
      <p:pic>
        <p:nvPicPr>
          <p:cNvPr id="5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CF604934-6B4B-4722-B3D3-1411B275B6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34" y="4455461"/>
            <a:ext cx="3144191" cy="1768607"/>
          </a:xfrm>
          <a:prstGeom prst="rect">
            <a:avLst/>
          </a:prstGeom>
        </p:spPr>
      </p:pic>
      <p:pic>
        <p:nvPicPr>
          <p:cNvPr id="12" name="Image 11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8598BF18-2E78-4824-99C5-9E2FA25949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876" y="2567256"/>
            <a:ext cx="2282526" cy="128392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ECE8ABE-320A-4429-B3A2-F1559AD236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914" y="3546805"/>
            <a:ext cx="1938451" cy="1318147"/>
          </a:xfrm>
          <a:prstGeom prst="rect">
            <a:avLst/>
          </a:prstGeom>
        </p:spPr>
      </p:pic>
      <p:pic>
        <p:nvPicPr>
          <p:cNvPr id="19" name="Image 18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72AA5592-814F-420D-BAB0-54216E5E40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763" y="2600878"/>
            <a:ext cx="2282527" cy="1283922"/>
          </a:xfrm>
          <a:prstGeom prst="rect">
            <a:avLst/>
          </a:prstGeom>
        </p:spPr>
      </p:pic>
      <p:pic>
        <p:nvPicPr>
          <p:cNvPr id="22" name="Image 21" descr="Une image contenant équipement électronique,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C560539A-74FA-49DA-94A3-01CDC714C7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760" y="3884800"/>
            <a:ext cx="2282528" cy="128392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60E7FE7-6B2B-4D52-9EDA-BA9831B875BC}"/>
              </a:ext>
            </a:extLst>
          </p:cNvPr>
          <p:cNvSpPr/>
          <p:nvPr/>
        </p:nvSpPr>
        <p:spPr>
          <a:xfrm>
            <a:off x="5079874" y="2504543"/>
            <a:ext cx="2282526" cy="2462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AA6494-1C97-45AE-9954-24A219D64575}"/>
              </a:ext>
            </a:extLst>
          </p:cNvPr>
          <p:cNvSpPr/>
          <p:nvPr/>
        </p:nvSpPr>
        <p:spPr>
          <a:xfrm>
            <a:off x="8416758" y="2504543"/>
            <a:ext cx="2282526" cy="2664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3AA68F-08B8-48DE-9015-398027FCAD80}"/>
              </a:ext>
            </a:extLst>
          </p:cNvPr>
          <p:cNvSpPr/>
          <p:nvPr/>
        </p:nvSpPr>
        <p:spPr>
          <a:xfrm>
            <a:off x="910332" y="2621317"/>
            <a:ext cx="3136041" cy="2308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06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6" y="945358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concombres sous serres en verre dans la région nantaise à Haute-Goulaine et Saint-Julien-de-Concelles.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5" y="938268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  <p:pic>
        <p:nvPicPr>
          <p:cNvPr id="4" name="Image 3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74F7C2D2-CAD8-4D46-B998-EC137FF6D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78" y="1854996"/>
            <a:ext cx="7604243" cy="493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1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535363" y="2631960"/>
            <a:ext cx="2762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</a:t>
            </a:r>
            <a:r>
              <a:rPr lang="fr-FR" sz="1400" i="1" dirty="0" err="1">
                <a:latin typeface="+mj-lt"/>
              </a:rPr>
              <a:t>Rapsberry</a:t>
            </a:r>
            <a:endParaRPr lang="fr-FR" sz="1400" i="1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mesures liés au vent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Définir périodicité du système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823" y="4445329"/>
            <a:ext cx="729950" cy="72995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978" y="4345850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979" y="2742578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492" y="2756882"/>
            <a:ext cx="715646" cy="71564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40E300C-5B9E-46CD-8F02-DB2B81C560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1" y="2527094"/>
            <a:ext cx="811516" cy="811516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97B42E2-5F5B-458F-906E-0C34B5B8D0D5}"/>
              </a:ext>
            </a:extLst>
          </p:cNvPr>
          <p:cNvSpPr txBox="1"/>
          <p:nvPr/>
        </p:nvSpPr>
        <p:spPr>
          <a:xfrm>
            <a:off x="1535363" y="4355192"/>
            <a:ext cx="26954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Web </a:t>
            </a:r>
          </a:p>
          <a:p>
            <a:r>
              <a:rPr lang="fr-FR" sz="1400" i="1" dirty="0">
                <a:latin typeface="+mj-lt"/>
              </a:rPr>
              <a:t>          • Evolution des données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intensité lumineuse</a:t>
            </a:r>
            <a:endParaRPr lang="fr-FR" dirty="0"/>
          </a:p>
          <a:p>
            <a:endParaRPr lang="fr-FR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9BF22F9-DF11-45FB-95F0-E7620A431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1" y="4250326"/>
            <a:ext cx="811516" cy="811516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E6A89FF3-B47E-4E3A-AA1A-F6F8BE8EE86E}"/>
              </a:ext>
            </a:extLst>
          </p:cNvPr>
          <p:cNvSpPr txBox="1"/>
          <p:nvPr/>
        </p:nvSpPr>
        <p:spPr>
          <a:xfrm>
            <a:off x="7711058" y="2742578"/>
            <a:ext cx="26954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Web </a:t>
            </a:r>
          </a:p>
          <a:p>
            <a:r>
              <a:rPr lang="fr-FR" sz="1400" i="1" dirty="0">
                <a:latin typeface="+mj-lt"/>
              </a:rPr>
              <a:t>          • Visualisation des données 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température</a:t>
            </a:r>
            <a:endParaRPr lang="fr-FR" dirty="0"/>
          </a:p>
          <a:p>
            <a:endParaRPr lang="fr-FR" dirty="0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12D64D40-4F4B-4953-B737-FD79F96549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26" y="2637712"/>
            <a:ext cx="811516" cy="811516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42FEE047-3FD8-4314-93BC-7C54E20B71B7}"/>
              </a:ext>
            </a:extLst>
          </p:cNvPr>
          <p:cNvSpPr txBox="1"/>
          <p:nvPr/>
        </p:nvSpPr>
        <p:spPr>
          <a:xfrm>
            <a:off x="7711058" y="4354846"/>
            <a:ext cx="27769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Android</a:t>
            </a:r>
          </a:p>
          <a:p>
            <a:r>
              <a:rPr lang="fr-FR" sz="1400" i="1" dirty="0">
                <a:latin typeface="+mj-lt"/>
              </a:rPr>
              <a:t>          • Visualisation état de la serre 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de l’hydrométrie</a:t>
            </a:r>
            <a:endParaRPr lang="fr-FR" dirty="0"/>
          </a:p>
          <a:p>
            <a:endParaRPr lang="fr-FR" dirty="0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33B0B581-527E-41FD-B522-718BBFC1CC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26" y="4249980"/>
            <a:ext cx="811516" cy="8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610620" y="938268"/>
            <a:ext cx="49707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cas d’utilisation</a:t>
            </a:r>
          </a:p>
        </p:txBody>
      </p:sp>
      <p:pic>
        <p:nvPicPr>
          <p:cNvPr id="3" name="Image 2" descr="Une image contenant texte, carte&#10;&#10;Description générée avec un niveau de confiance élevé">
            <a:extLst>
              <a:ext uri="{FF2B5EF4-FFF2-40B4-BE49-F238E27FC236}">
                <a16:creationId xmlns:a16="http://schemas.microsoft.com/office/drawing/2014/main" id="{46A61637-B898-405E-8517-1259041C93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50" y="2321968"/>
            <a:ext cx="6505100" cy="441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5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029708" y="955839"/>
            <a:ext cx="61325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A26B153-8382-4E94-BCB6-B3DAA7FC3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999" y="1786501"/>
            <a:ext cx="4400000" cy="4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3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428557" y="903150"/>
            <a:ext cx="53348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classe</a:t>
            </a:r>
          </a:p>
        </p:txBody>
      </p:sp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901B6A71-CD93-4D27-8D56-9A03F8F58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058" y="1814596"/>
            <a:ext cx="7723809" cy="4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5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610620" y="938268"/>
            <a:ext cx="497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3" name="Image 2" descr="Une image contenant texte&#10;&#10;Description générée avec un niveau de confiance élevé">
            <a:extLst>
              <a:ext uri="{FF2B5EF4-FFF2-40B4-BE49-F238E27FC236}">
                <a16:creationId xmlns:a16="http://schemas.microsoft.com/office/drawing/2014/main" id="{96BAAF1A-372A-4CC4-A9ED-866F50F38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047" y="1829429"/>
            <a:ext cx="6361905" cy="5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256037" y="843147"/>
            <a:ext cx="56753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Schéma structurel de la base de données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CF5500D-7635-4BA1-B318-1D0B97C27F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670" y="2289697"/>
            <a:ext cx="8256118" cy="427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5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371</Words>
  <Application>Microsoft Office PowerPoint</Application>
  <PresentationFormat>Grand écran</PresentationFormat>
  <Paragraphs>97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RINEAU Rineau</cp:lastModifiedBy>
  <cp:revision>65</cp:revision>
  <dcterms:created xsi:type="dcterms:W3CDTF">2018-01-23T14:54:35Z</dcterms:created>
  <dcterms:modified xsi:type="dcterms:W3CDTF">2018-03-13T13:26:40Z</dcterms:modified>
</cp:coreProperties>
</file>