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58" r:id="rId4"/>
    <p:sldId id="276" r:id="rId5"/>
    <p:sldId id="271" r:id="rId6"/>
    <p:sldId id="285" r:id="rId7"/>
    <p:sldId id="273" r:id="rId8"/>
    <p:sldId id="274" r:id="rId9"/>
    <p:sldId id="279" r:id="rId10"/>
    <p:sldId id="270" r:id="rId11"/>
    <p:sldId id="260" r:id="rId12"/>
    <p:sldId id="265" r:id="rId13"/>
    <p:sldId id="287" r:id="rId14"/>
    <p:sldId id="266" r:id="rId15"/>
    <p:sldId id="288" r:id="rId16"/>
    <p:sldId id="264" r:id="rId17"/>
    <p:sldId id="272" r:id="rId18"/>
    <p:sldId id="269" r:id="rId19"/>
    <p:sldId id="268" r:id="rId20"/>
    <p:sldId id="267" r:id="rId21"/>
    <p:sldId id="278" r:id="rId22"/>
    <p:sldId id="281" r:id="rId23"/>
    <p:sldId id="283" r:id="rId24"/>
    <p:sldId id="284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06/06/2018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26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9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jpeg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microsoft.com/office/2007/relationships/hdphoto" Target="../media/hdphoto1.wdp"/><Relationship Id="rId5" Type="http://schemas.openxmlformats.org/officeDocument/2006/relationships/image" Target="../media/image48.png"/><Relationship Id="rId10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762E70-88D2-4566-9A54-94377E9A9CC8}"/>
              </a:ext>
            </a:extLst>
          </p:cNvPr>
          <p:cNvSpPr txBox="1"/>
          <p:nvPr/>
        </p:nvSpPr>
        <p:spPr>
          <a:xfrm>
            <a:off x="3021434" y="575643"/>
            <a:ext cx="6149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classe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D638AE-F3C5-45D5-AEE3-77B6A10B1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16" y="1632863"/>
            <a:ext cx="10500766" cy="40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048878" y="2349004"/>
            <a:ext cx="588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BDD : </a:t>
            </a:r>
          </a:p>
          <a:p>
            <a:r>
              <a:rPr lang="fr-FR" dirty="0"/>
              <a:t>Collection des dernières mesures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D75292-83FE-493B-B968-98B2458193D7}"/>
              </a:ext>
            </a:extLst>
          </p:cNvPr>
          <p:cNvSpPr txBox="1"/>
          <p:nvPr/>
        </p:nvSpPr>
        <p:spPr>
          <a:xfrm>
            <a:off x="1048878" y="3646237"/>
            <a:ext cx="60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site Web : </a:t>
            </a:r>
          </a:p>
          <a:p>
            <a:r>
              <a:rPr lang="fr-FR" dirty="0"/>
              <a:t>Visualisation de l'état en temps réel de la serre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C33ED4-BDF7-41A6-B497-0BDE14EDC326}"/>
              </a:ext>
            </a:extLst>
          </p:cNvPr>
          <p:cNvSpPr txBox="1"/>
          <p:nvPr/>
        </p:nvSpPr>
        <p:spPr>
          <a:xfrm>
            <a:off x="1048878" y="4943471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boucle 4-20 mA (avec Willy) :</a:t>
            </a:r>
          </a:p>
          <a:p>
            <a:r>
              <a:rPr lang="fr-FR" dirty="0"/>
              <a:t>Acquérir la mesure température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F45598-5F3E-4BBA-A0BA-D008DACED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254" y="2315699"/>
            <a:ext cx="870001" cy="8626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E86F43-EB9C-47AF-9159-70A323BBA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49" y="2328891"/>
            <a:ext cx="1296501" cy="8638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C693AD3-5E2B-421D-A28A-9610AB13A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006" y="3412184"/>
            <a:ext cx="1901046" cy="10265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0853A2B-0CFE-4727-A193-4EDFEC193A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77" y="5019518"/>
            <a:ext cx="850382" cy="850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D3A9C9-0523-4A43-BA53-02BDE087A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057" y="5024097"/>
            <a:ext cx="850382" cy="8503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ECCE392-4449-4FA5-9C84-46180EE9B8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050" y="5019518"/>
            <a:ext cx="862629" cy="8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D217C15-8D2A-489C-A71A-2811ED279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6" t="13153" r="1559" b="6623"/>
          <a:stretch/>
        </p:blipFill>
        <p:spPr>
          <a:xfrm>
            <a:off x="2633740" y="1901351"/>
            <a:ext cx="6038698" cy="44114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531126" y="454801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168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D217C15-8D2A-489C-A71A-2811ED279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6" t="13153" r="1559" b="6623"/>
          <a:stretch/>
        </p:blipFill>
        <p:spPr>
          <a:xfrm>
            <a:off x="2633740" y="1901351"/>
            <a:ext cx="6038698" cy="44114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77BD0C0-B104-436D-A198-D80CD647A659}"/>
              </a:ext>
            </a:extLst>
          </p:cNvPr>
          <p:cNvSpPr txBox="1"/>
          <p:nvPr/>
        </p:nvSpPr>
        <p:spPr>
          <a:xfrm>
            <a:off x="2531126" y="454801"/>
            <a:ext cx="62439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52841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884449" y="553547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EC5B26-C947-4FA9-8428-C71617CA40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339" r="1650" b="2288"/>
          <a:stretch/>
        </p:blipFill>
        <p:spPr>
          <a:xfrm>
            <a:off x="3646905" y="1322988"/>
            <a:ext cx="4674551" cy="5498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70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6F856B2B-03F4-4FE3-A57C-C9CAAF971B24}"/>
              </a:ext>
            </a:extLst>
          </p:cNvPr>
          <p:cNvSpPr txBox="1"/>
          <p:nvPr/>
        </p:nvSpPr>
        <p:spPr>
          <a:xfrm>
            <a:off x="2884449" y="553547"/>
            <a:ext cx="6199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Diagramme de séquence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EC5B26-C947-4FA9-8428-C71617CA40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" t="339" r="1650" b="2288"/>
          <a:stretch/>
        </p:blipFill>
        <p:spPr>
          <a:xfrm>
            <a:off x="3646905" y="1322988"/>
            <a:ext cx="4674551" cy="54986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831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690AF24-99ED-4720-AF35-3F0CFCCCAEA9}"/>
              </a:ext>
            </a:extLst>
          </p:cNvPr>
          <p:cNvSpPr txBox="1"/>
          <p:nvPr/>
        </p:nvSpPr>
        <p:spPr>
          <a:xfrm>
            <a:off x="2361082" y="884345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Solutions trouvées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3935A0-0617-4806-A9D1-2858ADE4D64D}"/>
              </a:ext>
            </a:extLst>
          </p:cNvPr>
          <p:cNvSpPr txBox="1"/>
          <p:nvPr/>
        </p:nvSpPr>
        <p:spPr>
          <a:xfrm>
            <a:off x="910332" y="2072930"/>
            <a:ext cx="588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BDD : </a:t>
            </a:r>
          </a:p>
          <a:p>
            <a:r>
              <a:rPr lang="fr-FR" dirty="0"/>
              <a:t>Une base de données avec 6 tables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66E7C22-7D9A-49C5-8690-3861442D9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464" y="1948965"/>
            <a:ext cx="856090" cy="862629"/>
          </a:xfrm>
          <a:prstGeom prst="rect">
            <a:avLst/>
          </a:prstGeom>
        </p:spPr>
      </p:pic>
      <p:pic>
        <p:nvPicPr>
          <p:cNvPr id="1026" name="Picture 2" descr="Résultat de recherche d'images pour &quot;OVh&quot;">
            <a:extLst>
              <a:ext uri="{FF2B5EF4-FFF2-40B4-BE49-F238E27FC236}">
                <a16:creationId xmlns:a16="http://schemas.microsoft.com/office/drawing/2014/main" id="{99F78663-DC45-4B14-99F9-C8A24CF2C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00" y="1948964"/>
            <a:ext cx="760616" cy="86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3409A4B-B705-4748-8FF4-50C8229F0F49}"/>
              </a:ext>
            </a:extLst>
          </p:cNvPr>
          <p:cNvSpPr txBox="1"/>
          <p:nvPr/>
        </p:nvSpPr>
        <p:spPr>
          <a:xfrm>
            <a:off x="910332" y="3197847"/>
            <a:ext cx="6036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page </a:t>
            </a:r>
            <a:r>
              <a:rPr lang="fr-FR" sz="2400" dirty="0" err="1"/>
              <a:t>php</a:t>
            </a:r>
            <a:r>
              <a:rPr lang="fr-FR" sz="2400" dirty="0"/>
              <a:t> : </a:t>
            </a:r>
          </a:p>
          <a:p>
            <a:r>
              <a:rPr lang="fr-FR" dirty="0"/>
              <a:t>Page web avec une serre fictive sur laquelle se trouvent les différents capteurs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B3D6835-695F-42B6-B192-169652563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70" y="3197847"/>
            <a:ext cx="1901046" cy="102656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B034642-5DB7-46D5-AF21-1DA4B7771F8F}"/>
              </a:ext>
            </a:extLst>
          </p:cNvPr>
          <p:cNvSpPr txBox="1"/>
          <p:nvPr/>
        </p:nvSpPr>
        <p:spPr>
          <a:xfrm>
            <a:off x="910332" y="4610665"/>
            <a:ext cx="7633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Mise en place de la boucle 4-20 mA (avec Willy) :</a:t>
            </a:r>
          </a:p>
          <a:p>
            <a:r>
              <a:rPr lang="fr-FR" dirty="0"/>
              <a:t>Choix de l’adaptateur</a:t>
            </a:r>
          </a:p>
        </p:txBody>
      </p:sp>
      <p:pic>
        <p:nvPicPr>
          <p:cNvPr id="22" name="Image 21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814469DF-FB45-4AF3-A0F9-C017CF6721D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62" y="4502576"/>
            <a:ext cx="1629261" cy="126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16E73C3-E685-4D6D-8023-B9CFDAD3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1" y="849640"/>
            <a:ext cx="11172486" cy="57935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3759673" y="454801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1880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BCA4DCD5-98C7-441A-AF0D-D205B1175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89" y="1938339"/>
            <a:ext cx="10667948" cy="298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4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44A02A25-DA3F-4047-8E93-5C43D907D3D4}"/>
              </a:ext>
            </a:extLst>
          </p:cNvPr>
          <p:cNvSpPr txBox="1"/>
          <p:nvPr/>
        </p:nvSpPr>
        <p:spPr>
          <a:xfrm>
            <a:off x="3650164" y="465201"/>
            <a:ext cx="4675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400" dirty="0">
                <a:solidFill>
                  <a:prstClr val="black"/>
                </a:solidFill>
                <a:latin typeface="Berlin Sans FB" panose="020E0602020502020306" pitchFamily="34" charset="0"/>
              </a:rPr>
              <a:t>Site web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rlin Sans FB" panose="020E0602020502020306" pitchFamily="34" charset="0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BBA09121-093E-405D-B81D-87081023B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27" y="1055485"/>
            <a:ext cx="8028382" cy="45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912684" y="1271042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de concombres sous serres en verre dans la région nantaise à Haute-Goulaine </a:t>
            </a:r>
            <a:r>
              <a:rPr lang="fr-FR" i="1">
                <a:latin typeface="+mj-lt"/>
              </a:rPr>
              <a:t>et Saint-Julien-de-Concelles.</a:t>
            </a:r>
            <a:endParaRPr lang="fr-FR" i="1" dirty="0">
              <a:latin typeface="+mj-lt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9BA479E0-72FD-487C-AB18-D106A9FD5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36" y="1070195"/>
            <a:ext cx="11187328" cy="540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610620" y="938268"/>
            <a:ext cx="497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Boucle 4/20mA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0A1DB7-2EC0-43A4-BB7A-A9858EACE8CC}"/>
              </a:ext>
            </a:extLst>
          </p:cNvPr>
          <p:cNvSpPr txBox="1"/>
          <p:nvPr/>
        </p:nvSpPr>
        <p:spPr>
          <a:xfrm>
            <a:off x="1774349" y="2102256"/>
            <a:ext cx="28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1132_0</a:t>
            </a:r>
          </a:p>
        </p:txBody>
      </p:sp>
      <p:pic>
        <p:nvPicPr>
          <p:cNvPr id="24" name="Image 23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02B6725C-54A0-4770-A063-305D0E6E404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99" y="2614161"/>
            <a:ext cx="2273741" cy="211376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CF33CFF-CC1E-4E45-B5A4-92ADFE82720D}"/>
              </a:ext>
            </a:extLst>
          </p:cNvPr>
          <p:cNvSpPr txBox="1"/>
          <p:nvPr/>
        </p:nvSpPr>
        <p:spPr>
          <a:xfrm>
            <a:off x="7375066" y="2102256"/>
            <a:ext cx="2910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Adaptateur 4-20 mA </a:t>
            </a:r>
            <a:r>
              <a:rPr lang="fr-FR" dirty="0" err="1"/>
              <a:t>Current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Loop </a:t>
            </a:r>
            <a:r>
              <a:rPr lang="fr-FR" dirty="0" err="1"/>
              <a:t>Sensor</a:t>
            </a:r>
            <a:r>
              <a:rPr lang="fr-FR" dirty="0"/>
              <a:t> </a:t>
            </a:r>
            <a:r>
              <a:rPr lang="fr-FR" dirty="0" err="1"/>
              <a:t>Board</a:t>
            </a:r>
            <a:endParaRPr lang="fr-FR" dirty="0"/>
          </a:p>
        </p:txBody>
      </p:sp>
      <p:pic>
        <p:nvPicPr>
          <p:cNvPr id="22" name="Image 21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6DE2F092-8FA4-413D-B70E-00B18F6D85A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77" y="2627915"/>
            <a:ext cx="2273741" cy="190833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A3BFBD9-F859-4911-9F7D-F46FD17431F3}"/>
              </a:ext>
            </a:extLst>
          </p:cNvPr>
          <p:cNvSpPr txBox="1"/>
          <p:nvPr/>
        </p:nvSpPr>
        <p:spPr>
          <a:xfrm>
            <a:off x="1821970" y="4459849"/>
            <a:ext cx="37677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Nombre de canaux : 1</a:t>
            </a:r>
            <a:endParaRPr lang="fr-FR" sz="1600" dirty="0"/>
          </a:p>
          <a:p>
            <a:r>
              <a:rPr lang="fr-FR" sz="1600" i="1" dirty="0"/>
              <a:t>Livré avec câble de raccordement. </a:t>
            </a:r>
            <a:br>
              <a:rPr lang="fr-FR" sz="1600" i="1" dirty="0"/>
            </a:br>
            <a:r>
              <a:rPr lang="fr-FR" sz="1600" i="1" dirty="0"/>
              <a:t>Température de service : -40°C à +85°C</a:t>
            </a:r>
            <a:br>
              <a:rPr lang="fr-FR" sz="1600" i="1" dirty="0"/>
            </a:br>
            <a:r>
              <a:rPr lang="fr-FR" sz="1600" i="1" dirty="0"/>
              <a:t>Dimensions : 46 x 30 x 18 </a:t>
            </a:r>
            <a:r>
              <a:rPr lang="fr-FR" sz="1600" i="1" dirty="0" err="1"/>
              <a:t>mm.</a:t>
            </a:r>
            <a:br>
              <a:rPr lang="fr-FR" sz="1600" i="1" dirty="0"/>
            </a:br>
            <a:r>
              <a:rPr lang="fr-FR" sz="1600" i="1" dirty="0"/>
              <a:t>Module prêt à l'emploi.</a:t>
            </a:r>
            <a:endParaRPr lang="fr-FR" sz="1600" dirty="0"/>
          </a:p>
          <a:p>
            <a:r>
              <a:rPr lang="fr-FR" sz="1600" i="1" dirty="0"/>
              <a:t>Prix : 34€50 + 5€90 pour la livraison</a:t>
            </a:r>
            <a:endParaRPr lang="fr-FR" sz="1600" dirty="0"/>
          </a:p>
          <a:p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E0C296-E4C9-4505-9C68-11CF107811E7}"/>
              </a:ext>
            </a:extLst>
          </p:cNvPr>
          <p:cNvSpPr txBox="1"/>
          <p:nvPr/>
        </p:nvSpPr>
        <p:spPr>
          <a:xfrm>
            <a:off x="7398001" y="4459849"/>
            <a:ext cx="37677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Nombre de canaux : 4</a:t>
            </a:r>
            <a:endParaRPr lang="fr-FR" sz="1600" dirty="0"/>
          </a:p>
          <a:p>
            <a:r>
              <a:rPr lang="fr-FR" sz="1600" i="1" dirty="0"/>
              <a:t>Livré avec câbles en paire torsadée. </a:t>
            </a:r>
            <a:br>
              <a:rPr lang="fr-FR" sz="1600" i="1" dirty="0"/>
            </a:br>
            <a:r>
              <a:rPr lang="fr-FR" sz="1600" i="1" dirty="0"/>
              <a:t>Température de service : 0°C à +85°C</a:t>
            </a:r>
            <a:br>
              <a:rPr lang="fr-FR" sz="1600" i="1" dirty="0"/>
            </a:br>
            <a:r>
              <a:rPr lang="fr-FR" sz="1600" i="1" dirty="0"/>
              <a:t>Dimensions : 73 ;5 x 51 x 13 </a:t>
            </a:r>
            <a:r>
              <a:rPr lang="fr-FR" sz="1600" i="1" dirty="0" err="1"/>
              <a:t>mm.</a:t>
            </a:r>
            <a:br>
              <a:rPr lang="fr-FR" sz="1600" i="1" dirty="0"/>
            </a:br>
            <a:r>
              <a:rPr lang="fr-FR" sz="1600" i="1" dirty="0"/>
              <a:t>Module prêt à l'emploi.</a:t>
            </a:r>
            <a:endParaRPr lang="fr-FR" sz="1600" dirty="0"/>
          </a:p>
          <a:p>
            <a:r>
              <a:rPr lang="fr-FR" sz="1600" i="1" dirty="0"/>
              <a:t>Prix : 78€00</a:t>
            </a:r>
            <a:endParaRPr lang="fr-FR" sz="16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416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 1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C2F5EBE7-64EC-4C30-9E7D-000DC7587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86" y="1162142"/>
            <a:ext cx="3252033" cy="3252033"/>
          </a:xfrm>
          <a:prstGeom prst="rect">
            <a:avLst/>
          </a:prstGeom>
        </p:spPr>
      </p:pic>
      <p:pic>
        <p:nvPicPr>
          <p:cNvPr id="14" name="Image 13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391E1DC8-32BE-466F-B50A-CB52A68C9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16" y="4265886"/>
            <a:ext cx="5553075" cy="154305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F0C1479-EAA8-4B7A-8F3F-FFDCACF4CD83}"/>
              </a:ext>
            </a:extLst>
          </p:cNvPr>
          <p:cNvSpPr txBox="1"/>
          <p:nvPr/>
        </p:nvSpPr>
        <p:spPr>
          <a:xfrm>
            <a:off x="1655726" y="1849714"/>
            <a:ext cx="33480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Avantages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Très bonne immunité aux bruits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Peu de fils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Détection de la panne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600" i="1" dirty="0">
                <a:solidFill>
                  <a:prstClr val="black"/>
                </a:solidFill>
              </a:rPr>
              <a:t>Plusieurs canaux (plusieurs capteurs possibles)</a:t>
            </a:r>
            <a:endParaRPr kumimoji="0" lang="fr-FR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65957D-2F19-4943-95C5-037163F8426A}"/>
              </a:ext>
            </a:extLst>
          </p:cNvPr>
          <p:cNvSpPr txBox="1"/>
          <p:nvPr/>
        </p:nvSpPr>
        <p:spPr>
          <a:xfrm>
            <a:off x="7730129" y="4111997"/>
            <a:ext cx="2374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Current</a:t>
            </a:r>
            <a:r>
              <a:rPr lang="fr-FR" sz="1400" i="1" dirty="0"/>
              <a:t> Loop </a:t>
            </a:r>
            <a:r>
              <a:rPr lang="fr-FR" sz="1400" i="1" dirty="0" err="1"/>
              <a:t>Sensor</a:t>
            </a:r>
            <a:r>
              <a:rPr lang="fr-FR" sz="1400" i="1" dirty="0"/>
              <a:t> </a:t>
            </a:r>
            <a:r>
              <a:rPr lang="fr-FR" sz="1400" i="1" dirty="0" err="1"/>
              <a:t>Board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18180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15023167-6A85-463A-B5B6-96E49E37F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90" y="843147"/>
            <a:ext cx="8731754" cy="594209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EA302B7-ED02-435B-A095-375DA8D9D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36" y="1474029"/>
            <a:ext cx="349062" cy="3619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F30AF0C-09D0-4A50-B005-0EF9A8872A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51" y="4277562"/>
            <a:ext cx="463471" cy="463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C126605-7D0C-475C-8116-2856DB8112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75" y="1988190"/>
            <a:ext cx="314739" cy="314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80AEFB8-CDC5-44B7-A2DE-E794701CD0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58" y="1232360"/>
            <a:ext cx="483339" cy="483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D5D1D05-A165-4058-AE72-0A53051EF4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121" y="2616781"/>
            <a:ext cx="381052" cy="3810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6BCF2F2-43F8-4199-A696-2DBAA29A71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359" y="5103051"/>
            <a:ext cx="561839" cy="5618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8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9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2859085" y="594577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55787" y="2387964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1 : Steven</a:t>
            </a:r>
          </a:p>
          <a:p>
            <a:endParaRPr lang="fr-FR" dirty="0"/>
          </a:p>
          <a:p>
            <a:r>
              <a:rPr lang="fr-FR" i="1" dirty="0"/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243071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6167" y="243071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035" y="4747102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449" y="469804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555787" y="4757593"/>
            <a:ext cx="2434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2 : Willy </a:t>
            </a:r>
          </a:p>
          <a:p>
            <a:endParaRPr lang="fr-FR" dirty="0"/>
          </a:p>
          <a:p>
            <a:r>
              <a:rPr lang="fr-FR" i="1" dirty="0"/>
              <a:t>Partie Web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9078998" y="2349811"/>
            <a:ext cx="2404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3 : Samuel</a:t>
            </a:r>
          </a:p>
          <a:p>
            <a:endParaRPr lang="fr-FR" dirty="0"/>
          </a:p>
          <a:p>
            <a:r>
              <a:rPr lang="fr-FR" i="1" dirty="0"/>
              <a:t>Partie BDD et web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9140567" y="4604138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Etudiant 4 : Dylan</a:t>
            </a:r>
          </a:p>
          <a:p>
            <a:endParaRPr lang="fr-FR" dirty="0"/>
          </a:p>
          <a:p>
            <a:r>
              <a:rPr lang="fr-FR" i="1" dirty="0"/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84" y="4875275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49" y="496020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21" y="2615160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21" y="261192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55944AD-0FDA-4AA3-9F94-4E3DB7E41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9" y="1366032"/>
            <a:ext cx="8191450" cy="55005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718871-5263-4630-A9A0-F2F743B5633D}"/>
              </a:ext>
            </a:extLst>
          </p:cNvPr>
          <p:cNvSpPr txBox="1"/>
          <p:nvPr/>
        </p:nvSpPr>
        <p:spPr>
          <a:xfrm>
            <a:off x="3056330" y="596591"/>
            <a:ext cx="5534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Synoptique du projet</a:t>
            </a:r>
          </a:p>
        </p:txBody>
      </p:sp>
    </p:spTree>
    <p:extLst>
      <p:ext uri="{BB962C8B-B14F-4D97-AF65-F5344CB8AC3E}">
        <p14:creationId xmlns:p14="http://schemas.microsoft.com/office/powerpoint/2010/main" val="87811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7396238-7A76-4B8F-981D-280A71EC12F4}"/>
              </a:ext>
            </a:extLst>
          </p:cNvPr>
          <p:cNvSpPr txBox="1"/>
          <p:nvPr/>
        </p:nvSpPr>
        <p:spPr>
          <a:xfrm>
            <a:off x="2846963" y="523056"/>
            <a:ext cx="628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Diagramme de bloc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60C251-29D0-4848-8D5B-5DB9F0C6EC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99"/>
          <a:stretch/>
        </p:blipFill>
        <p:spPr>
          <a:xfrm>
            <a:off x="951763" y="1288356"/>
            <a:ext cx="10288474" cy="476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970C7AAA-EAB9-4952-9273-4B089AC1A1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30"/>
          <a:stretch/>
        </p:blipFill>
        <p:spPr>
          <a:xfrm>
            <a:off x="620780" y="2394256"/>
            <a:ext cx="10734366" cy="297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970245" y="473648"/>
            <a:ext cx="6251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Analyse du matériel</a:t>
            </a:r>
          </a:p>
        </p:txBody>
      </p:sp>
      <p:pic>
        <p:nvPicPr>
          <p:cNvPr id="24" name="Image 2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4CD3177C-CB9C-4C0D-8079-4AA644CE5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1410355"/>
            <a:ext cx="715646" cy="71564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13474F-1EDC-4B3D-B268-4E855F63F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92" y="2864668"/>
            <a:ext cx="625703" cy="62570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57519E8A-918A-4B7A-A373-A121BE04A1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14" y="4824902"/>
            <a:ext cx="700821" cy="70082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875E027-F508-4529-A577-BAE6AA73B2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86" y="2873781"/>
            <a:ext cx="746916" cy="746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A56240B-CEBA-4842-83FC-DA1952EEB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40" y="1345664"/>
            <a:ext cx="780337" cy="7803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21E2AC-5013-4E14-AA1E-CF440C8AF6D5}"/>
              </a:ext>
            </a:extLst>
          </p:cNvPr>
          <p:cNvSpPr txBox="1"/>
          <p:nvPr/>
        </p:nvSpPr>
        <p:spPr>
          <a:xfrm>
            <a:off x="2488385" y="1397889"/>
            <a:ext cx="318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solidFill>
                  <a:prstClr val="black"/>
                </a:solidFill>
                <a:latin typeface="Calibri" panose="020F0502020204030204"/>
              </a:rPr>
              <a:t>Solarimètre</a:t>
            </a: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 de 0 à 1000 w/m²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684707A-FE8B-409E-8A18-EC748AA22A1D}"/>
              </a:ext>
            </a:extLst>
          </p:cNvPr>
          <p:cNvSpPr txBox="1"/>
          <p:nvPr/>
        </p:nvSpPr>
        <p:spPr>
          <a:xfrm>
            <a:off x="7763093" y="4673407"/>
            <a:ext cx="4927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la boucle 4-20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Capteurs de température pt100 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100 °C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	de 0 à 45 °C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0B891D-AA45-4E59-AC5F-D2EA371A7D66}"/>
              </a:ext>
            </a:extLst>
          </p:cNvPr>
          <p:cNvSpPr txBox="1"/>
          <p:nvPr/>
        </p:nvSpPr>
        <p:spPr>
          <a:xfrm>
            <a:off x="2457974" y="2973197"/>
            <a:ext cx="318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Pulsation tous les 0,2mm d’eau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83B889-DF63-4B4C-A6D7-7A1F026B19F2}"/>
              </a:ext>
            </a:extLst>
          </p:cNvPr>
          <p:cNvSpPr txBox="1"/>
          <p:nvPr/>
        </p:nvSpPr>
        <p:spPr>
          <a:xfrm>
            <a:off x="2483141" y="4401128"/>
            <a:ext cx="3589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Vitesse : 1km/h = 1600 tours par heure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Direction : utilisation du bus CAN pour convertir la tension en code puis en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D520D9-CAD2-4881-B369-D691693E0F68}"/>
              </a:ext>
            </a:extLst>
          </p:cNvPr>
          <p:cNvSpPr txBox="1"/>
          <p:nvPr/>
        </p:nvSpPr>
        <p:spPr>
          <a:xfrm>
            <a:off x="7343741" y="1422195"/>
            <a:ext cx="43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des ports analogiques et digitaux pour connecter les différents capteurs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4EBD6C-A43E-4361-8AA6-C03894AB84A7}"/>
              </a:ext>
            </a:extLst>
          </p:cNvPr>
          <p:cNvSpPr txBox="1"/>
          <p:nvPr/>
        </p:nvSpPr>
        <p:spPr>
          <a:xfrm>
            <a:off x="7379275" y="2920471"/>
            <a:ext cx="439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de </a:t>
            </a:r>
            <a:r>
              <a:rPr lang="fr-FR" dirty="0">
                <a:solidFill>
                  <a:prstClr val="black"/>
                </a:solidFill>
              </a:rPr>
              <a:t>l'Arduino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pour la connexion a </a:t>
            </a:r>
            <a:r>
              <a:rPr lang="fr-FR" dirty="0">
                <a:solidFill>
                  <a:prstClr val="black"/>
                </a:solidFill>
              </a:rPr>
              <a:t>la Raspberry puis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la base de données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A1CE2C4-95A0-49AE-86F2-2CDF5D1FD2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23" y="5447645"/>
            <a:ext cx="650296" cy="65029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DE5B6D72-9D52-4068-9B4C-E67F54E7F1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6" y="4322996"/>
            <a:ext cx="924460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8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019E5183-3507-4DC9-B021-75F1BA1CA190}"/>
              </a:ext>
            </a:extLst>
          </p:cNvPr>
          <p:cNvSpPr txBox="1"/>
          <p:nvPr/>
        </p:nvSpPr>
        <p:spPr>
          <a:xfrm>
            <a:off x="2845504" y="473648"/>
            <a:ext cx="6284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Solutions trouvées</a:t>
            </a:r>
          </a:p>
        </p:txBody>
      </p:sp>
      <p:pic>
        <p:nvPicPr>
          <p:cNvPr id="1026" name="Picture 2" descr="Résultat de recherche d'images pour &quot;flat icon android&quot;">
            <a:extLst>
              <a:ext uri="{FF2B5EF4-FFF2-40B4-BE49-F238E27FC236}">
                <a16:creationId xmlns:a16="http://schemas.microsoft.com/office/drawing/2014/main" id="{C4B84429-8C0C-4B54-A3A8-9DDB2B471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647" y="1760118"/>
            <a:ext cx="758270" cy="75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58E5394-BE9D-4AD0-B77A-7F94803EE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112" y="1761406"/>
            <a:ext cx="758270" cy="751844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C7F4615-C57E-46C1-9A67-467774FC3F25}"/>
              </a:ext>
            </a:extLst>
          </p:cNvPr>
          <p:cNvSpPr txBox="1"/>
          <p:nvPr/>
        </p:nvSpPr>
        <p:spPr>
          <a:xfrm>
            <a:off x="1292159" y="1751809"/>
            <a:ext cx="7307805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Afin de pouvoir accéder de partout à l’état des serre :</a:t>
            </a:r>
          </a:p>
          <a:p>
            <a:r>
              <a:rPr lang="fr-FR" dirty="0"/>
              <a:t>Hébergement de la base de données sur un serveur OVH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66083B8-45E2-4404-BC03-CEF7BDA02A0C}"/>
              </a:ext>
            </a:extLst>
          </p:cNvPr>
          <p:cNvSpPr txBox="1"/>
          <p:nvPr/>
        </p:nvSpPr>
        <p:spPr>
          <a:xfrm>
            <a:off x="1254413" y="2886015"/>
            <a:ext cx="7307805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 mettre en place la boucle 4-20 mA :</a:t>
            </a:r>
          </a:p>
          <a:p>
            <a:r>
              <a:rPr lang="fr-FR" dirty="0"/>
              <a:t>Choix de l’adaptateur </a:t>
            </a:r>
            <a:r>
              <a:rPr lang="fr-FR" i="1" dirty="0" err="1"/>
              <a:t>Current</a:t>
            </a:r>
            <a:r>
              <a:rPr lang="fr-FR" i="1" dirty="0"/>
              <a:t> Loop </a:t>
            </a:r>
            <a:r>
              <a:rPr lang="fr-FR" i="1" dirty="0" err="1"/>
              <a:t>Sensor</a:t>
            </a:r>
            <a:r>
              <a:rPr lang="fr-FR" i="1" dirty="0"/>
              <a:t> </a:t>
            </a:r>
            <a:r>
              <a:rPr lang="fr-FR" i="1" dirty="0" err="1"/>
              <a:t>Board</a:t>
            </a:r>
            <a:endParaRPr lang="fr-FR" i="1" dirty="0"/>
          </a:p>
        </p:txBody>
      </p:sp>
      <p:pic>
        <p:nvPicPr>
          <p:cNvPr id="28" name="Image 27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A25B2961-C599-444E-95C1-0CFF8C50C2C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34" y="2635365"/>
            <a:ext cx="1629261" cy="1265897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DCC8A55B-425D-4CBF-AA4A-049A4882AE1B}"/>
              </a:ext>
            </a:extLst>
          </p:cNvPr>
          <p:cNvSpPr txBox="1"/>
          <p:nvPr/>
        </p:nvSpPr>
        <p:spPr>
          <a:xfrm>
            <a:off x="1273513" y="3956552"/>
            <a:ext cx="4693939" cy="764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Liaison Arduino à Raspberry :</a:t>
            </a:r>
          </a:p>
          <a:p>
            <a:r>
              <a:rPr lang="fr-FR" dirty="0"/>
              <a:t>Choix de liaison par USB</a:t>
            </a:r>
            <a:endParaRPr lang="fr-FR" i="1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645DF5F-A264-46A8-9393-388CE8EAE1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112" y="3953042"/>
            <a:ext cx="773141" cy="77314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322F42E-A3AB-4F40-B853-312397504E2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9" t="13240" r="23956" b="17088"/>
          <a:stretch/>
        </p:blipFill>
        <p:spPr>
          <a:xfrm>
            <a:off x="8615049" y="3906400"/>
            <a:ext cx="807616" cy="804981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F8916B9F-2F0C-4BEB-8F8C-394D2BF1E28E}"/>
              </a:ext>
            </a:extLst>
          </p:cNvPr>
          <p:cNvSpPr txBox="1"/>
          <p:nvPr/>
        </p:nvSpPr>
        <p:spPr>
          <a:xfrm>
            <a:off x="1273512" y="5027089"/>
            <a:ext cx="4693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Programme d’acquisition python :</a:t>
            </a:r>
          </a:p>
          <a:p>
            <a:r>
              <a:rPr lang="fr-FR" dirty="0"/>
              <a:t>Le programme contiendra une méthode pour l’acquisition des mesures</a:t>
            </a:r>
            <a:endParaRPr lang="fr-FR" i="1" dirty="0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905B99F0-E52A-4513-932B-1372058113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614" y="5057653"/>
            <a:ext cx="850382" cy="8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375800" y="960364"/>
            <a:ext cx="544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rlin Sans FB" panose="020E0602020502020306" pitchFamily="34" charset="0"/>
                <a:ea typeface="+mn-ea"/>
                <a:cs typeface="+mn-cs"/>
              </a:rPr>
              <a:t>Arduino to Raspberry</a:t>
            </a:r>
          </a:p>
        </p:txBody>
      </p:sp>
      <p:pic>
        <p:nvPicPr>
          <p:cNvPr id="3" name="Image 2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890B1835-1795-4998-B947-D1D06C3BB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2" y="2691718"/>
            <a:ext cx="4667610" cy="350070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4450489-B417-4D61-9D8D-4C1FC8F9E4D8}"/>
              </a:ext>
            </a:extLst>
          </p:cNvPr>
          <p:cNvSpPr txBox="1"/>
          <p:nvPr/>
        </p:nvSpPr>
        <p:spPr>
          <a:xfrm>
            <a:off x="2459652" y="2208906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1 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927FBC-ECE7-42B4-BA63-7CF577E6B900}"/>
              </a:ext>
            </a:extLst>
          </p:cNvPr>
          <p:cNvSpPr txBox="1"/>
          <p:nvPr/>
        </p:nvSpPr>
        <p:spPr>
          <a:xfrm>
            <a:off x="7997851" y="2208907"/>
            <a:ext cx="140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2 :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5" name="Image 4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11F93998-DD8C-4E24-816C-9456B39EE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93" y="2691718"/>
            <a:ext cx="4667610" cy="35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416</Words>
  <Application>Microsoft Office PowerPoint</Application>
  <PresentationFormat>Grand écran</PresentationFormat>
  <Paragraphs>88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Samuel GERARD</cp:lastModifiedBy>
  <cp:revision>104</cp:revision>
  <dcterms:created xsi:type="dcterms:W3CDTF">2018-01-23T14:54:35Z</dcterms:created>
  <dcterms:modified xsi:type="dcterms:W3CDTF">2018-06-06T13:28:52Z</dcterms:modified>
</cp:coreProperties>
</file>