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8" r:id="rId4"/>
    <p:sldId id="276" r:id="rId5"/>
    <p:sldId id="271" r:id="rId6"/>
    <p:sldId id="273" r:id="rId7"/>
    <p:sldId id="274" r:id="rId8"/>
    <p:sldId id="279" r:id="rId9"/>
    <p:sldId id="270" r:id="rId10"/>
    <p:sldId id="260" r:id="rId11"/>
    <p:sldId id="265" r:id="rId12"/>
    <p:sldId id="266" r:id="rId13"/>
    <p:sldId id="264" r:id="rId14"/>
    <p:sldId id="272" r:id="rId15"/>
    <p:sldId id="269" r:id="rId16"/>
    <p:sldId id="268" r:id="rId17"/>
    <p:sldId id="267" r:id="rId18"/>
    <p:sldId id="278" r:id="rId19"/>
    <p:sldId id="281" r:id="rId20"/>
    <p:sldId id="283" r:id="rId21"/>
    <p:sldId id="28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26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eg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microsoft.com/office/2007/relationships/hdphoto" Target="../media/hdphoto1.wdp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Collection des dernières mesures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646237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D217C15-8D2A-489C-A71A-2811ED279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6" t="13153" r="1559" b="6623"/>
          <a:stretch/>
        </p:blipFill>
        <p:spPr>
          <a:xfrm>
            <a:off x="2633740" y="1901351"/>
            <a:ext cx="6038698" cy="44114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690AF24-99ED-4720-AF35-3F0CFCCCAEA9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3935A0-0617-4806-A9D1-2858ADE4D64D}"/>
              </a:ext>
            </a:extLst>
          </p:cNvPr>
          <p:cNvSpPr txBox="1"/>
          <p:nvPr/>
        </p:nvSpPr>
        <p:spPr>
          <a:xfrm>
            <a:off x="910332" y="2072930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Une base de données avec 6 tables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66E7C22-7D9A-49C5-8690-3861442D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64" y="1948965"/>
            <a:ext cx="856090" cy="862629"/>
          </a:xfrm>
          <a:prstGeom prst="rect">
            <a:avLst/>
          </a:prstGeom>
        </p:spPr>
      </p:pic>
      <p:pic>
        <p:nvPicPr>
          <p:cNvPr id="1026" name="Picture 2" descr="Résultat de recherche d'images pour &quot;OVh&quot;">
            <a:extLst>
              <a:ext uri="{FF2B5EF4-FFF2-40B4-BE49-F238E27FC236}">
                <a16:creationId xmlns:a16="http://schemas.microsoft.com/office/drawing/2014/main" id="{99F78663-DC45-4B14-99F9-C8A24CF2C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00" y="1948964"/>
            <a:ext cx="760616" cy="8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3409A4B-B705-4748-8FF4-50C8229F0F49}"/>
              </a:ext>
            </a:extLst>
          </p:cNvPr>
          <p:cNvSpPr txBox="1"/>
          <p:nvPr/>
        </p:nvSpPr>
        <p:spPr>
          <a:xfrm>
            <a:off x="910332" y="3197847"/>
            <a:ext cx="6036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Page web avec une serre fictive sur laquelle se trouvent les différents capteurs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B3D6835-695F-42B6-B192-169652563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70" y="3197847"/>
            <a:ext cx="1901046" cy="102656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B034642-5DB7-46D5-AF21-1DA4B7771F8F}"/>
              </a:ext>
            </a:extLst>
          </p:cNvPr>
          <p:cNvSpPr txBox="1"/>
          <p:nvPr/>
        </p:nvSpPr>
        <p:spPr>
          <a:xfrm>
            <a:off x="910332" y="4610665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Choix de l’adaptateur</a:t>
            </a:r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14469DF-FB45-4AF3-A0F9-C017CF6721D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62" y="4502576"/>
            <a:ext cx="1629261" cy="12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7252AD94-6FD6-48DB-8797-5FCABFDEC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50" y="1102369"/>
            <a:ext cx="9390425" cy="51790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759673" y="4548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52F1F1EF-3F38-4EAD-83CB-9EC6D7A0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66" y="1175061"/>
            <a:ext cx="9152080" cy="44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44A02A25-DA3F-4047-8E93-5C43D907D3D4}"/>
              </a:ext>
            </a:extLst>
          </p:cNvPr>
          <p:cNvSpPr txBox="1"/>
          <p:nvPr/>
        </p:nvSpPr>
        <p:spPr>
          <a:xfrm>
            <a:off x="3650164" y="4652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prstClr val="black"/>
                </a:solidFill>
                <a:latin typeface="Berlin Sans FB" panose="020E0602020502020306" pitchFamily="34" charset="0"/>
              </a:rPr>
              <a:t>Etat de la serre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BA09121-093E-405D-B81D-87081023B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1055485"/>
            <a:ext cx="8028382" cy="45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9BA479E0-72FD-487C-AB18-D106A9FD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36" y="1070195"/>
            <a:ext cx="11187328" cy="54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Boucle 4/20mA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0A1DB7-2EC0-43A4-BB7A-A9858EACE8CC}"/>
              </a:ext>
            </a:extLst>
          </p:cNvPr>
          <p:cNvSpPr txBox="1"/>
          <p:nvPr/>
        </p:nvSpPr>
        <p:spPr>
          <a:xfrm>
            <a:off x="1774349" y="2102256"/>
            <a:ext cx="28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1132_0</a:t>
            </a:r>
          </a:p>
        </p:txBody>
      </p:sp>
      <p:pic>
        <p:nvPicPr>
          <p:cNvPr id="24" name="Image 2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02B6725C-54A0-4770-A063-305D0E6E404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99" y="2614161"/>
            <a:ext cx="2273741" cy="211376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CF33CFF-CC1E-4E45-B5A4-92ADFE82720D}"/>
              </a:ext>
            </a:extLst>
          </p:cNvPr>
          <p:cNvSpPr txBox="1"/>
          <p:nvPr/>
        </p:nvSpPr>
        <p:spPr>
          <a:xfrm>
            <a:off x="7375066" y="2102256"/>
            <a:ext cx="2910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</a:t>
            </a:r>
            <a:r>
              <a:rPr lang="fr-FR" dirty="0" err="1"/>
              <a:t>Current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Loop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6DE2F092-8FA4-413D-B70E-00B18F6D85A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7" y="2627915"/>
            <a:ext cx="2273741" cy="19083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3BFBD9-F859-4911-9F7D-F46FD17431F3}"/>
              </a:ext>
            </a:extLst>
          </p:cNvPr>
          <p:cNvSpPr txBox="1"/>
          <p:nvPr/>
        </p:nvSpPr>
        <p:spPr>
          <a:xfrm>
            <a:off x="1821970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1</a:t>
            </a:r>
            <a:endParaRPr lang="fr-FR" sz="1600" dirty="0"/>
          </a:p>
          <a:p>
            <a:r>
              <a:rPr lang="fr-FR" sz="1600" i="1" dirty="0"/>
              <a:t>Livré avec câble de raccordement. </a:t>
            </a:r>
            <a:br>
              <a:rPr lang="fr-FR" sz="1600" i="1" dirty="0"/>
            </a:br>
            <a:r>
              <a:rPr lang="fr-FR" sz="1600" i="1" dirty="0"/>
              <a:t>Température de service : -40°C à +85°C</a:t>
            </a:r>
            <a:br>
              <a:rPr lang="fr-FR" sz="1600" i="1" dirty="0"/>
            </a:br>
            <a:r>
              <a:rPr lang="fr-FR" sz="1600" i="1" dirty="0"/>
              <a:t>Dimensions : 46 x 30 x 18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34€50 + 5€90 pour la livraison</a:t>
            </a:r>
            <a:endParaRPr lang="fr-FR" sz="1600" dirty="0"/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E0C296-E4C9-4505-9C68-11CF107811E7}"/>
              </a:ext>
            </a:extLst>
          </p:cNvPr>
          <p:cNvSpPr txBox="1"/>
          <p:nvPr/>
        </p:nvSpPr>
        <p:spPr>
          <a:xfrm>
            <a:off x="7398001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4</a:t>
            </a:r>
            <a:endParaRPr lang="fr-FR" sz="1600" dirty="0"/>
          </a:p>
          <a:p>
            <a:r>
              <a:rPr lang="fr-FR" sz="1600" i="1" dirty="0"/>
              <a:t>Livré avec câbles en paire torsadée. </a:t>
            </a:r>
            <a:br>
              <a:rPr lang="fr-FR" sz="1600" i="1" dirty="0"/>
            </a:br>
            <a:r>
              <a:rPr lang="fr-FR" sz="1600" i="1" dirty="0"/>
              <a:t>Température de service : 0°C à +85°C</a:t>
            </a:r>
            <a:br>
              <a:rPr lang="fr-FR" sz="1600" i="1" dirty="0"/>
            </a:br>
            <a:r>
              <a:rPr lang="fr-FR" sz="1600" i="1" dirty="0"/>
              <a:t>Dimensions : 73 ;5 x 51 x 13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78€00</a:t>
            </a:r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 1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2F5EBE7-64EC-4C30-9E7D-000DC7587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86" y="1162142"/>
            <a:ext cx="3252033" cy="3252033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391E1DC8-32BE-466F-B50A-CB52A68C9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6" y="4265886"/>
            <a:ext cx="5553075" cy="15430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0C1479-EAA8-4B7A-8F3F-FFDCACF4CD83}"/>
              </a:ext>
            </a:extLst>
          </p:cNvPr>
          <p:cNvSpPr txBox="1"/>
          <p:nvPr/>
        </p:nvSpPr>
        <p:spPr>
          <a:xfrm>
            <a:off x="1655726" y="1849714"/>
            <a:ext cx="334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Avantages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Très bonne immunité aux bruits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Peu de fils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Détection de la panne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600" i="1" dirty="0">
                <a:solidFill>
                  <a:prstClr val="black"/>
                </a:solidFill>
              </a:rPr>
              <a:t>Plusieurs canaux (plusieurs capteurs possibles)</a:t>
            </a:r>
            <a:endParaRPr kumimoji="0" lang="fr-FR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65957D-2F19-4943-95C5-037163F8426A}"/>
              </a:ext>
            </a:extLst>
          </p:cNvPr>
          <p:cNvSpPr txBox="1"/>
          <p:nvPr/>
        </p:nvSpPr>
        <p:spPr>
          <a:xfrm>
            <a:off x="7730129" y="4111997"/>
            <a:ext cx="237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Current</a:t>
            </a:r>
            <a:r>
              <a:rPr lang="fr-FR" sz="1400" i="1" dirty="0"/>
              <a:t> Loop </a:t>
            </a:r>
            <a:r>
              <a:rPr lang="fr-FR" sz="1400" i="1" dirty="0" err="1"/>
              <a:t>Sensor</a:t>
            </a:r>
            <a:r>
              <a:rPr lang="fr-FR" sz="1400" i="1" dirty="0"/>
              <a:t> </a:t>
            </a:r>
            <a:r>
              <a:rPr lang="fr-FR" sz="1400" i="1" dirty="0" err="1"/>
              <a:t>Board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1818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5023167-6A85-463A-B5B6-96E49E37F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90" y="843147"/>
            <a:ext cx="8731754" cy="59420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EA302B7-ED02-435B-A095-375DA8D9D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36" y="1474029"/>
            <a:ext cx="349062" cy="361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F30AF0C-09D0-4A50-B005-0EF9A8872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51" y="4277562"/>
            <a:ext cx="463471" cy="463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C126605-7D0C-475C-8116-2856DB8112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75" y="1988190"/>
            <a:ext cx="314739" cy="314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80AEFB8-CDC5-44B7-A2DE-E794701CD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58" y="1232360"/>
            <a:ext cx="483339" cy="483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D5D1D05-A165-4058-AE72-0A53051EF4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121" y="2616781"/>
            <a:ext cx="381052" cy="381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6BCF2F2-43F8-4199-A696-2DBAA29A71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59" y="5103051"/>
            <a:ext cx="561839" cy="561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8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59085" y="59457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55787" y="2387964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1 : Steven</a:t>
            </a:r>
          </a:p>
          <a:p>
            <a:endParaRPr lang="fr-FR" dirty="0"/>
          </a:p>
          <a:p>
            <a:r>
              <a:rPr lang="fr-FR" i="1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747102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757593"/>
            <a:ext cx="2434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2 : Willy </a:t>
            </a:r>
          </a:p>
          <a:p>
            <a:endParaRPr lang="fr-FR" dirty="0"/>
          </a:p>
          <a:p>
            <a:r>
              <a:rPr lang="fr-FR" i="1" dirty="0"/>
              <a:t>Partie Web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078998" y="2349811"/>
            <a:ext cx="240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3 : Samuel</a:t>
            </a:r>
          </a:p>
          <a:p>
            <a:endParaRPr lang="fr-FR" dirty="0"/>
          </a:p>
          <a:p>
            <a:r>
              <a:rPr lang="fr-FR" i="1" dirty="0"/>
              <a:t>Partie BDD et web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60413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4 : Dylan</a:t>
            </a:r>
          </a:p>
          <a:p>
            <a:endParaRPr lang="fr-FR" dirty="0"/>
          </a:p>
          <a:p>
            <a:r>
              <a:rPr lang="fr-FR" i="1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4" y="4875275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49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21" y="2615160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445093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38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97024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1410355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92" y="286466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14" y="4824902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86" y="2873781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488385" y="1397889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Solarimètre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de 0 à 1000 w/m²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763093" y="4673407"/>
            <a:ext cx="492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Capteurs de température pt100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100 °C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45 °C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73197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83141" y="4401128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 : 1km/h = 1600 tours par heure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422195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des ports analogiques et digitaux pour connecter les différents capteurs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2920471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</a:t>
            </a:r>
            <a:r>
              <a:rPr lang="fr-FR" dirty="0">
                <a:solidFill>
                  <a:prstClr val="black"/>
                </a:solidFill>
              </a:rPr>
              <a:t>l'Arduino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 la connexion a </a:t>
            </a:r>
            <a:r>
              <a:rPr lang="fr-FR" dirty="0">
                <a:solidFill>
                  <a:prstClr val="black"/>
                </a:solidFill>
              </a:rPr>
              <a:t>la Raspberry puis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23" y="5447645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4322996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845504" y="473648"/>
            <a:ext cx="62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Solutions trouvées</a:t>
            </a:r>
          </a:p>
        </p:txBody>
      </p:sp>
      <p:pic>
        <p:nvPicPr>
          <p:cNvPr id="1026" name="Picture 2" descr="Résultat de recherche d'images pour &quot;flat icon android&quot;">
            <a:extLst>
              <a:ext uri="{FF2B5EF4-FFF2-40B4-BE49-F238E27FC236}">
                <a16:creationId xmlns:a16="http://schemas.microsoft.com/office/drawing/2014/main" id="{C4B84429-8C0C-4B54-A3A8-9DDB2B47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47" y="1760118"/>
            <a:ext cx="758270" cy="7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58E5394-BE9D-4AD0-B77A-7F94803E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112" y="1761406"/>
            <a:ext cx="758270" cy="75184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C7F4615-C57E-46C1-9A67-467774FC3F25}"/>
              </a:ext>
            </a:extLst>
          </p:cNvPr>
          <p:cNvSpPr txBox="1"/>
          <p:nvPr/>
        </p:nvSpPr>
        <p:spPr>
          <a:xfrm>
            <a:off x="1292159" y="1751809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pouvoir accéder de partout à l’état des serre :</a:t>
            </a:r>
          </a:p>
          <a:p>
            <a:r>
              <a:rPr lang="fr-FR" dirty="0"/>
              <a:t>Hébergement de la base de données sur un serveur OVH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6083B8-45E2-4404-BC03-CEF7BDA02A0C}"/>
              </a:ext>
            </a:extLst>
          </p:cNvPr>
          <p:cNvSpPr txBox="1"/>
          <p:nvPr/>
        </p:nvSpPr>
        <p:spPr>
          <a:xfrm>
            <a:off x="1254413" y="2886015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mettre en place la boucle 4-20 mA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A25B2961-C599-444E-95C1-0CFF8C50C2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34" y="2635365"/>
            <a:ext cx="1629261" cy="126589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CC8A55B-425D-4CBF-AA4A-049A4882AE1B}"/>
              </a:ext>
            </a:extLst>
          </p:cNvPr>
          <p:cNvSpPr txBox="1"/>
          <p:nvPr/>
        </p:nvSpPr>
        <p:spPr>
          <a:xfrm>
            <a:off x="1273513" y="3956552"/>
            <a:ext cx="4693939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Liaison Arduino à Raspberry :</a:t>
            </a:r>
          </a:p>
          <a:p>
            <a:r>
              <a:rPr lang="fr-FR" dirty="0"/>
              <a:t>Choix de liaison par USB</a:t>
            </a:r>
            <a:endParaRPr lang="fr-FR" i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645DF5F-A264-46A8-9393-388CE8EAE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12" y="3953042"/>
            <a:ext cx="773141" cy="7731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22F42E-A3AB-4F40-B853-312397504E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9" t="13240" r="23956" b="17088"/>
          <a:stretch/>
        </p:blipFill>
        <p:spPr>
          <a:xfrm>
            <a:off x="8615049" y="3906400"/>
            <a:ext cx="807616" cy="804981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F8916B9F-2F0C-4BEB-8F8C-394D2BF1E28E}"/>
              </a:ext>
            </a:extLst>
          </p:cNvPr>
          <p:cNvSpPr txBox="1"/>
          <p:nvPr/>
        </p:nvSpPr>
        <p:spPr>
          <a:xfrm>
            <a:off x="1273512" y="5027089"/>
            <a:ext cx="4693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Programme d’acquisition python :</a:t>
            </a:r>
          </a:p>
          <a:p>
            <a:r>
              <a:rPr lang="fr-FR" dirty="0"/>
              <a:t>Le programme contiendra une méthode pour l’acquisition des mesures</a:t>
            </a:r>
            <a:endParaRPr lang="fr-FR" i="1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05B99F0-E52A-4513-932B-137205811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14" y="5057653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Arduino to Raspberry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90B1835-1795-4998-B947-D1D06C3B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2" y="2691718"/>
            <a:ext cx="4667610" cy="350070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450489-B417-4D61-9D8D-4C1FC8F9E4D8}"/>
              </a:ext>
            </a:extLst>
          </p:cNvPr>
          <p:cNvSpPr txBox="1"/>
          <p:nvPr/>
        </p:nvSpPr>
        <p:spPr>
          <a:xfrm>
            <a:off x="2459652" y="2208906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1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927FBC-ECE7-42B4-BA63-7CF577E6B900}"/>
              </a:ext>
            </a:extLst>
          </p:cNvPr>
          <p:cNvSpPr txBox="1"/>
          <p:nvPr/>
        </p:nvSpPr>
        <p:spPr>
          <a:xfrm>
            <a:off x="7997851" y="2208907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2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Image 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1F93998-DD8C-4E24-816C-9456B39EE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93" y="2691718"/>
            <a:ext cx="4667610" cy="35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021434" y="575643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411</Words>
  <Application>Microsoft Office PowerPoint</Application>
  <PresentationFormat>Grand écran</PresentationFormat>
  <Paragraphs>86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Samuel GERARD</cp:lastModifiedBy>
  <cp:revision>101</cp:revision>
  <dcterms:created xsi:type="dcterms:W3CDTF">2018-01-23T14:54:35Z</dcterms:created>
  <dcterms:modified xsi:type="dcterms:W3CDTF">2018-05-16T10:39:04Z</dcterms:modified>
</cp:coreProperties>
</file>