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9" r:id="rId3"/>
    <p:sldId id="261" r:id="rId4"/>
    <p:sldId id="258" r:id="rId5"/>
    <p:sldId id="265" r:id="rId6"/>
    <p:sldId id="270" r:id="rId7"/>
    <p:sldId id="264" r:id="rId8"/>
    <p:sldId id="266" r:id="rId9"/>
    <p:sldId id="262" r:id="rId10"/>
    <p:sldId id="263" r:id="rId11"/>
    <p:sldId id="268" r:id="rId12"/>
    <p:sldId id="271" r:id="rId13"/>
    <p:sldId id="269" r:id="rId1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EC4371-174F-4615-858D-8B61BA547698}" type="datetimeFigureOut">
              <a:rPr lang="fr-FR" smtClean="0"/>
              <a:t>12/03/2018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6BBC9C-D322-4647-837B-4E42FB030E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7898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FCCAA6-0DC2-4A84-AF41-34C833DE72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DBAA80A-2A43-47BA-BF66-39A8755DEF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689956D-3C7D-4662-BA7A-BC7364EB7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12/03/2018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A7EB9A0-9A7B-4E4C-8B30-B17178851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FD5E5AB-53B4-40FA-ABB2-70E87D202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6294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99A162-18AD-4761-899A-06CDFD514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5A13C97-1246-4AB9-8D12-9F42C05510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BD99B1E-A555-415B-9A47-8736B62FA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12/03/2018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C7E7C3-36FD-4480-B06A-BB516A0E8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EAF5161-528E-4448-84DA-DDCFA818C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6900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EFF64DB-DED0-4CDC-8602-35724F0897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3AFB989-FEF4-412F-8716-3D1ABED220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1149E64-7576-47E1-800A-29C3A82CC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12/03/2018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5BC0145-1B06-46B9-9E4C-4C27C43C7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A2D9F1A-C164-4FC2-91FA-42F801226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3069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E78FAA-B906-41D0-BB46-017AADEC6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05D4DCB-99F7-4001-B140-61FE17F4CD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AF83B22-377A-4674-B4D9-668CF1A64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12/03/2018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8ABC5A3-A106-422D-82C2-C94B875E0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8E64FC0-22E7-4A08-8E70-9C20B2188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6262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A12A80-6EC7-481E-9BF5-5D17B51B3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D2BDA5B-C646-4531-B2EB-B521F81BB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51B4528-5A93-452B-8BF8-739743047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12/03/2018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CB2210A-6442-4855-853B-1668259E8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CDD005D-42E6-4278-9A49-00C369F0B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8742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6CD671-08C9-429C-B9E3-73C09F48A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C3BF2F3-741A-4CCB-B365-DBD4F31CB2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473221A-7061-47C8-B308-9F1348508D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6D9565D-074F-4D50-B263-AD81CAFE3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12/03/2018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635C1FB-17BF-4A40-A3BD-CA5A83163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6AC3057-39BF-400F-A8E9-9A123B507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6792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9C4658-FDF4-4918-A65B-E18B78B47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6818E34-5317-432E-8D5C-3BB7701A91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C747886-7899-4317-A04A-61298C27CD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F78AE10-7C7E-4CBA-9B31-BCF844ADCD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4E29254-24CA-4D23-AB13-76CD6821A1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2FB62DC-78C7-4E32-AAD4-7699DA307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12/03/2018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ABD6686-FDE3-4FD1-B529-CCBD01FED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B2BD784-4AE6-480B-B998-213EE5C41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0632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DE67D4-15FA-4BFD-953C-3F3C4108C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922B2FB-809F-415C-9F6B-F1C539C82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12/03/2018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CD4C68D-917C-47E8-9F15-9F6BFC7E9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5D922FB-C697-41FB-AEB3-266EB5F97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4008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DDA12C4-A7ED-43D4-8844-49C037251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12/03/2018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6474CA0-F02C-4D73-9EE8-539D708DA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F080B39-F6C1-414C-B62F-406BC9D08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0202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9890E0-AFAF-41ED-9D04-CC46614FE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EA5D41D-3245-4884-8527-4D1B54FF84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6DBF555-B6BB-4FFF-B1F3-974B85C536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6A6E62F-A043-4FF4-9E3C-FA77784DC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12/03/2018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17D4DE0-54BF-4334-8F32-92FBD1AC9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C620316-D8DC-4168-A03A-B2CA3666B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9049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6AEBFE-79F0-4A8A-BA6C-854D96078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DE72982-FB83-40B5-84C2-168A65587B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34177AE-E9AF-4939-AB6D-20D1FDDD4B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951620D-C52A-4CAF-ABE0-FBBA31AD4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12/03/2018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0B2B418-FA02-4F6E-97A0-A0E577478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5E08058-6868-4816-BEC9-5510A3492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5908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A609694-4AE9-4830-8285-529C43127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BE0F91A-2EE8-40AC-8DD8-A1706FD35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BA98FFB-070E-4CCF-9B80-2921AF3526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5942D7-A464-4365-815E-3C7EAFC3F152}" type="datetimeFigureOut">
              <a:rPr lang="fr-FR" smtClean="0"/>
              <a:t>12/03/2018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ED69478-CC09-47C5-A9D4-FE018256F1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1AA60AF-6DD8-46C3-8E0B-6E6078527C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3050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3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12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20.svg"/><Relationship Id="rId4" Type="http://schemas.openxmlformats.org/officeDocument/2006/relationships/image" Target="../media/image19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4.png"/><Relationship Id="rId10" Type="http://schemas.openxmlformats.org/officeDocument/2006/relationships/image" Target="../media/image26.PNG"/><Relationship Id="rId4" Type="http://schemas.openxmlformats.org/officeDocument/2006/relationships/image" Target="../media/image13.png"/><Relationship Id="rId9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247F3E99-AAB3-4EB1-8271-B156E68124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91414"/>
            <a:ext cx="12192000" cy="320842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5E4ED3F8-8DA9-48C4-AD4D-0723B1E2EEC2}"/>
              </a:ext>
            </a:extLst>
          </p:cNvPr>
          <p:cNvSpPr txBox="1"/>
          <p:nvPr/>
        </p:nvSpPr>
        <p:spPr>
          <a:xfrm>
            <a:off x="3425695" y="575643"/>
            <a:ext cx="48536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4400" dirty="0">
                <a:latin typeface="Berlin Sans FB" panose="020E0602020502020306" pitchFamily="34" charset="0"/>
              </a:rPr>
              <a:t>Supervision de serre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3" name="Graphique 62" descr="Utilisateurs">
            <a:extLst>
              <a:ext uri="{FF2B5EF4-FFF2-40B4-BE49-F238E27FC236}">
                <a16:creationId xmlns:a16="http://schemas.microsoft.com/office/drawing/2014/main" id="{23CF1E6F-1B20-4C93-8C61-DACDEB8618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573222" y="5490850"/>
            <a:ext cx="914400" cy="914400"/>
          </a:xfrm>
          <a:prstGeom prst="rect">
            <a:avLst/>
          </a:prstGeom>
        </p:spPr>
      </p:pic>
      <p:sp>
        <p:nvSpPr>
          <p:cNvPr id="64" name="ZoneTexte 63">
            <a:extLst>
              <a:ext uri="{FF2B5EF4-FFF2-40B4-BE49-F238E27FC236}">
                <a16:creationId xmlns:a16="http://schemas.microsoft.com/office/drawing/2014/main" id="{65D12FB0-30BD-4BB7-9086-A95C81008DFF}"/>
              </a:ext>
            </a:extLst>
          </p:cNvPr>
          <p:cNvSpPr txBox="1"/>
          <p:nvPr/>
        </p:nvSpPr>
        <p:spPr>
          <a:xfrm>
            <a:off x="3551122" y="5526883"/>
            <a:ext cx="155240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CHESNOUARD Dylan</a:t>
            </a:r>
          </a:p>
          <a:p>
            <a:pPr algn="ctr"/>
            <a:r>
              <a:rPr lang="fr-FR" sz="1200" dirty="0"/>
              <a:t>GERARD Samuel</a:t>
            </a:r>
          </a:p>
          <a:p>
            <a:pPr algn="ctr"/>
            <a:r>
              <a:rPr lang="fr-FR" sz="1200" dirty="0"/>
              <a:t>NGUENE Steven</a:t>
            </a:r>
          </a:p>
          <a:p>
            <a:pPr algn="ctr"/>
            <a:r>
              <a:rPr lang="fr-FR" sz="1200" dirty="0"/>
              <a:t>RINEAU Willy</a:t>
            </a:r>
          </a:p>
          <a:p>
            <a:endParaRPr lang="fr-FR" dirty="0"/>
          </a:p>
        </p:txBody>
      </p:sp>
      <p:pic>
        <p:nvPicPr>
          <p:cNvPr id="66" name="Graphique 65" descr="Enseignant">
            <a:extLst>
              <a:ext uri="{FF2B5EF4-FFF2-40B4-BE49-F238E27FC236}">
                <a16:creationId xmlns:a16="http://schemas.microsoft.com/office/drawing/2014/main" id="{E661C896-B7CB-4B2C-AFE0-06B21751651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391400" y="5488797"/>
            <a:ext cx="914400" cy="914400"/>
          </a:xfrm>
          <a:prstGeom prst="rect">
            <a:avLst/>
          </a:prstGeom>
        </p:spPr>
      </p:pic>
      <p:sp>
        <p:nvSpPr>
          <p:cNvPr id="67" name="ZoneTexte 66">
            <a:extLst>
              <a:ext uri="{FF2B5EF4-FFF2-40B4-BE49-F238E27FC236}">
                <a16:creationId xmlns:a16="http://schemas.microsoft.com/office/drawing/2014/main" id="{6950EEDA-24AA-4AD9-8DF1-1A98AAACC233}"/>
              </a:ext>
            </a:extLst>
          </p:cNvPr>
          <p:cNvSpPr txBox="1"/>
          <p:nvPr/>
        </p:nvSpPr>
        <p:spPr>
          <a:xfrm>
            <a:off x="8128679" y="5803882"/>
            <a:ext cx="15524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M.ANGIBAUD</a:t>
            </a:r>
          </a:p>
          <a:p>
            <a:endParaRPr lang="fr-FR" dirty="0"/>
          </a:p>
        </p:txBody>
      </p: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5396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" name="Image 2">
            <a:extLst>
              <a:ext uri="{FF2B5EF4-FFF2-40B4-BE49-F238E27FC236}">
                <a16:creationId xmlns:a16="http://schemas.microsoft.com/office/drawing/2014/main" id="{04E31E68-0170-4EA9-8F23-BD47A71E51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1372" y="1380930"/>
            <a:ext cx="4991450" cy="5482986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6F856B2B-03F4-4FE3-A57C-C9CAAF971B24}"/>
              </a:ext>
            </a:extLst>
          </p:cNvPr>
          <p:cNvSpPr txBox="1"/>
          <p:nvPr/>
        </p:nvSpPr>
        <p:spPr>
          <a:xfrm>
            <a:off x="2952925" y="637563"/>
            <a:ext cx="61994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Diagramme de séquence</a:t>
            </a:r>
          </a:p>
        </p:txBody>
      </p:sp>
    </p:spTree>
    <p:extLst>
      <p:ext uri="{BB962C8B-B14F-4D97-AF65-F5344CB8AC3E}">
        <p14:creationId xmlns:p14="http://schemas.microsoft.com/office/powerpoint/2010/main" val="1412701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128A5370-27C5-4A3F-98D7-D74D075851FE}"/>
              </a:ext>
            </a:extLst>
          </p:cNvPr>
          <p:cNvSpPr txBox="1"/>
          <p:nvPr/>
        </p:nvSpPr>
        <p:spPr>
          <a:xfrm>
            <a:off x="3714642" y="523056"/>
            <a:ext cx="51105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Solutions trouvées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5143EC5-EF8B-4615-B050-3E12BF28AC28}"/>
              </a:ext>
            </a:extLst>
          </p:cNvPr>
          <p:cNvSpPr txBox="1"/>
          <p:nvPr/>
        </p:nvSpPr>
        <p:spPr>
          <a:xfrm>
            <a:off x="3714642" y="1427584"/>
            <a:ext cx="43096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Partie 1 : Anémomètre</a:t>
            </a:r>
          </a:p>
        </p:txBody>
      </p:sp>
      <p:sp>
        <p:nvSpPr>
          <p:cNvPr id="3" name="Text Box 1">
            <a:extLst>
              <a:ext uri="{FF2B5EF4-FFF2-40B4-BE49-F238E27FC236}">
                <a16:creationId xmlns:a16="http://schemas.microsoft.com/office/drawing/2014/main" id="{E00B9928-4F61-4953-B632-22AF86E17D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67817" y="4872883"/>
            <a:ext cx="361950" cy="46990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5V</a:t>
            </a: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 Box 15">
            <a:extLst>
              <a:ext uri="{FF2B5EF4-FFF2-40B4-BE49-F238E27FC236}">
                <a16:creationId xmlns:a16="http://schemas.microsoft.com/office/drawing/2014/main" id="{F5D6C142-C46D-4028-8293-1185273D99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7490" y="2236045"/>
            <a:ext cx="2838450" cy="300831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6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4492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Arduino</a:t>
            </a: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 Box 10">
            <a:extLst>
              <a:ext uri="{FF2B5EF4-FFF2-40B4-BE49-F238E27FC236}">
                <a16:creationId xmlns:a16="http://schemas.microsoft.com/office/drawing/2014/main" id="{6AD072C9-96A0-4B72-A7A5-610EE44EEC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9877" y="2741298"/>
            <a:ext cx="425450" cy="396875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A2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Text Box 3">
            <a:extLst>
              <a:ext uri="{FF2B5EF4-FFF2-40B4-BE49-F238E27FC236}">
                <a16:creationId xmlns:a16="http://schemas.microsoft.com/office/drawing/2014/main" id="{6962E9D0-6482-4C60-A4A6-171463ADE6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9877" y="3964833"/>
            <a:ext cx="425450" cy="396875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D2</a:t>
            </a: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Text Box 11">
            <a:extLst>
              <a:ext uri="{FF2B5EF4-FFF2-40B4-BE49-F238E27FC236}">
                <a16:creationId xmlns:a16="http://schemas.microsoft.com/office/drawing/2014/main" id="{35EB8CD8-17BB-4141-B125-CE7A8F6A98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79935" y="2942241"/>
            <a:ext cx="488950" cy="3968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CAN</a:t>
            </a: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Text Box 23">
            <a:extLst>
              <a:ext uri="{FF2B5EF4-FFF2-40B4-BE49-F238E27FC236}">
                <a16:creationId xmlns:a16="http://schemas.microsoft.com/office/drawing/2014/main" id="{03874A1F-0A5B-444F-988F-78F8992323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6787" y="2475758"/>
            <a:ext cx="647700" cy="396875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Masse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3" name="Zone de texte 25">
            <a:extLst>
              <a:ext uri="{FF2B5EF4-FFF2-40B4-BE49-F238E27FC236}">
                <a16:creationId xmlns:a16="http://schemas.microsoft.com/office/drawing/2014/main" id="{EE0D4E9A-8727-442A-922E-B1A309D24B7C}"/>
              </a:ext>
            </a:extLst>
          </p:cNvPr>
          <p:cNvSpPr txBox="1"/>
          <p:nvPr/>
        </p:nvSpPr>
        <p:spPr>
          <a:xfrm>
            <a:off x="6155162" y="4390437"/>
            <a:ext cx="127000" cy="201930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14" name="Zone de texte 2">
            <a:extLst>
              <a:ext uri="{FF2B5EF4-FFF2-40B4-BE49-F238E27FC236}">
                <a16:creationId xmlns:a16="http://schemas.microsoft.com/office/drawing/2014/main" id="{5A3CD363-611D-449D-AF56-34FE76DD6F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3727" y="2236045"/>
            <a:ext cx="1423988" cy="263683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Anémomètre</a:t>
            </a: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Text Box 14">
            <a:extLst>
              <a:ext uri="{FF2B5EF4-FFF2-40B4-BE49-F238E27FC236}">
                <a16:creationId xmlns:a16="http://schemas.microsoft.com/office/drawing/2014/main" id="{D7F1086F-C75B-400C-B09A-994F291118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93427" y="2937720"/>
            <a:ext cx="1190625" cy="3968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Vitesse du vent</a:t>
            </a: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Text Box 2">
            <a:extLst>
              <a:ext uri="{FF2B5EF4-FFF2-40B4-BE49-F238E27FC236}">
                <a16:creationId xmlns:a16="http://schemas.microsoft.com/office/drawing/2014/main" id="{01BAB782-0C6F-4F65-9694-FCC75D6C20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02664" y="3984671"/>
            <a:ext cx="1349375" cy="3968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Direction du vent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37" name="Connecteur droit 36">
            <a:extLst>
              <a:ext uri="{FF2B5EF4-FFF2-40B4-BE49-F238E27FC236}">
                <a16:creationId xmlns:a16="http://schemas.microsoft.com/office/drawing/2014/main" id="{976D3758-F8F5-4CE6-949D-A2FF1FADD8BF}"/>
              </a:ext>
            </a:extLst>
          </p:cNvPr>
          <p:cNvCxnSpPr/>
          <p:nvPr/>
        </p:nvCxnSpPr>
        <p:spPr>
          <a:xfrm>
            <a:off x="3229442" y="3147270"/>
            <a:ext cx="27533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Connecteur droit 37">
            <a:extLst>
              <a:ext uri="{FF2B5EF4-FFF2-40B4-BE49-F238E27FC236}">
                <a16:creationId xmlns:a16="http://schemas.microsoft.com/office/drawing/2014/main" id="{DEE656F3-B82F-477A-BB69-66479BAD61AC}"/>
              </a:ext>
            </a:extLst>
          </p:cNvPr>
          <p:cNvCxnSpPr/>
          <p:nvPr/>
        </p:nvCxnSpPr>
        <p:spPr>
          <a:xfrm>
            <a:off x="3272622" y="2827865"/>
            <a:ext cx="754380" cy="101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1F0A7BB3-0F4E-42CF-B54E-ECA9549A8537}"/>
              </a:ext>
            </a:extLst>
          </p:cNvPr>
          <p:cNvCxnSpPr/>
          <p:nvPr/>
        </p:nvCxnSpPr>
        <p:spPr>
          <a:xfrm flipV="1">
            <a:off x="3738537" y="2721820"/>
            <a:ext cx="0" cy="1060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E33D1708-FF5A-4966-A933-8A457351AB39}"/>
              </a:ext>
            </a:extLst>
          </p:cNvPr>
          <p:cNvCxnSpPr/>
          <p:nvPr/>
        </p:nvCxnSpPr>
        <p:spPr>
          <a:xfrm>
            <a:off x="3145187" y="4658570"/>
            <a:ext cx="90360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4410FAB9-45EA-4BF4-AC4B-15D2998A547A}"/>
              </a:ext>
            </a:extLst>
          </p:cNvPr>
          <p:cNvCxnSpPr/>
          <p:nvPr/>
        </p:nvCxnSpPr>
        <p:spPr>
          <a:xfrm>
            <a:off x="4037997" y="4658570"/>
            <a:ext cx="10795" cy="3397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7952E4C3-BE45-4BB3-BC6A-F1E2A548866C}"/>
              </a:ext>
            </a:extLst>
          </p:cNvPr>
          <p:cNvCxnSpPr/>
          <p:nvPr/>
        </p:nvCxnSpPr>
        <p:spPr>
          <a:xfrm>
            <a:off x="3301012" y="4203504"/>
            <a:ext cx="3444875" cy="209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Connecteur droit 45">
            <a:extLst>
              <a:ext uri="{FF2B5EF4-FFF2-40B4-BE49-F238E27FC236}">
                <a16:creationId xmlns:a16="http://schemas.microsoft.com/office/drawing/2014/main" id="{1A13E758-C1AB-44F7-8E36-B3B8150D7C99}"/>
              </a:ext>
            </a:extLst>
          </p:cNvPr>
          <p:cNvCxnSpPr/>
          <p:nvPr/>
        </p:nvCxnSpPr>
        <p:spPr>
          <a:xfrm>
            <a:off x="6197037" y="4224459"/>
            <a:ext cx="0" cy="1803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Zone de texte 26">
            <a:extLst>
              <a:ext uri="{FF2B5EF4-FFF2-40B4-BE49-F238E27FC236}">
                <a16:creationId xmlns:a16="http://schemas.microsoft.com/office/drawing/2014/main" id="{D28B86FF-01A5-4A92-9556-78CC018037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4552" y="4699845"/>
            <a:ext cx="457200" cy="298450"/>
          </a:xfrm>
          <a:prstGeom prst="rect">
            <a:avLst/>
          </a:prstGeom>
          <a:solidFill>
            <a:srgbClr val="FFFFFF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+5V</a:t>
            </a: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48" name="Connecteur : en angle 47">
            <a:extLst>
              <a:ext uri="{FF2B5EF4-FFF2-40B4-BE49-F238E27FC236}">
                <a16:creationId xmlns:a16="http://schemas.microsoft.com/office/drawing/2014/main" id="{485255AC-AE15-4582-9E4A-2AA1245D3B1C}"/>
              </a:ext>
            </a:extLst>
          </p:cNvPr>
          <p:cNvCxnSpPr/>
          <p:nvPr/>
        </p:nvCxnSpPr>
        <p:spPr>
          <a:xfrm flipV="1">
            <a:off x="6718171" y="3882622"/>
            <a:ext cx="467995" cy="348615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 Box 9">
            <a:extLst>
              <a:ext uri="{FF2B5EF4-FFF2-40B4-BE49-F238E27FC236}">
                <a16:creationId xmlns:a16="http://schemas.microsoft.com/office/drawing/2014/main" id="{92733D1F-DDC3-446A-A9A0-F98BC7E5CA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35526" y="3962576"/>
            <a:ext cx="498475" cy="396875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D2</a:t>
            </a: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Rectangle 24">
            <a:extLst>
              <a:ext uri="{FF2B5EF4-FFF2-40B4-BE49-F238E27FC236}">
                <a16:creationId xmlns:a16="http://schemas.microsoft.com/office/drawing/2014/main" id="{9F2EE246-2522-4EA6-89D6-58D6B76C2E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8327" y="223287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22" name="Rectangle 27">
            <a:extLst>
              <a:ext uri="{FF2B5EF4-FFF2-40B4-BE49-F238E27FC236}">
                <a16:creationId xmlns:a16="http://schemas.microsoft.com/office/drawing/2014/main" id="{ECBA35FF-418D-452E-B35B-559CCC1B38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8327" y="269007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Rectangle 28">
            <a:extLst>
              <a:ext uri="{FF2B5EF4-FFF2-40B4-BE49-F238E27FC236}">
                <a16:creationId xmlns:a16="http://schemas.microsoft.com/office/drawing/2014/main" id="{8C6D5CE8-7DFE-4BD2-A908-6FAEBA7F49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8327" y="314727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" name="Rectangle 29">
            <a:extLst>
              <a:ext uri="{FF2B5EF4-FFF2-40B4-BE49-F238E27FC236}">
                <a16:creationId xmlns:a16="http://schemas.microsoft.com/office/drawing/2014/main" id="{036A5BE0-BD6E-4B72-9601-42B8C16937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8327" y="314727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8" name="Rectangle 33">
            <a:extLst>
              <a:ext uri="{FF2B5EF4-FFF2-40B4-BE49-F238E27FC236}">
                <a16:creationId xmlns:a16="http://schemas.microsoft.com/office/drawing/2014/main" id="{78D9C806-D585-49FF-823F-35B51B8BB9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8327" y="360447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9" name="Rectangle 35">
            <a:extLst>
              <a:ext uri="{FF2B5EF4-FFF2-40B4-BE49-F238E27FC236}">
                <a16:creationId xmlns:a16="http://schemas.microsoft.com/office/drawing/2014/main" id="{2AEF1695-BB0C-4DE6-B2B1-4A30823748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8327" y="360447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</a:t>
            </a:r>
          </a:p>
        </p:txBody>
      </p:sp>
      <p:cxnSp>
        <p:nvCxnSpPr>
          <p:cNvPr id="56" name="Connecteur droit 55">
            <a:extLst>
              <a:ext uri="{FF2B5EF4-FFF2-40B4-BE49-F238E27FC236}">
                <a16:creationId xmlns:a16="http://schemas.microsoft.com/office/drawing/2014/main" id="{1A572867-A90A-4634-BCDA-FFB984FFCE26}"/>
              </a:ext>
            </a:extLst>
          </p:cNvPr>
          <p:cNvCxnSpPr/>
          <p:nvPr/>
        </p:nvCxnSpPr>
        <p:spPr>
          <a:xfrm flipV="1">
            <a:off x="3900637" y="2721820"/>
            <a:ext cx="0" cy="1060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E8793B72-6C44-4CA8-A9E4-4C557F835682}"/>
              </a:ext>
            </a:extLst>
          </p:cNvPr>
          <p:cNvCxnSpPr>
            <a:cxnSpLocks/>
          </p:cNvCxnSpPr>
          <p:nvPr/>
        </p:nvCxnSpPr>
        <p:spPr>
          <a:xfrm flipV="1">
            <a:off x="4027002" y="2721819"/>
            <a:ext cx="0" cy="1060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5812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128A5370-27C5-4A3F-98D7-D74D075851FE}"/>
              </a:ext>
            </a:extLst>
          </p:cNvPr>
          <p:cNvSpPr txBox="1"/>
          <p:nvPr/>
        </p:nvSpPr>
        <p:spPr>
          <a:xfrm>
            <a:off x="4569176" y="523056"/>
            <a:ext cx="26592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458497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855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6" name="ZoneTexte 65">
            <a:extLst>
              <a:ext uri="{FF2B5EF4-FFF2-40B4-BE49-F238E27FC236}">
                <a16:creationId xmlns:a16="http://schemas.microsoft.com/office/drawing/2014/main" id="{833EBC5D-B999-4108-84B0-672550933C1B}"/>
              </a:ext>
            </a:extLst>
          </p:cNvPr>
          <p:cNvSpPr txBox="1"/>
          <p:nvPr/>
        </p:nvSpPr>
        <p:spPr>
          <a:xfrm>
            <a:off x="2909987" y="712782"/>
            <a:ext cx="56325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Présentation du projet</a:t>
            </a:r>
          </a:p>
        </p:txBody>
      </p:sp>
      <p:pic>
        <p:nvPicPr>
          <p:cNvPr id="67" name="Image 66">
            <a:extLst>
              <a:ext uri="{FF2B5EF4-FFF2-40B4-BE49-F238E27FC236}">
                <a16:creationId xmlns:a16="http://schemas.microsoft.com/office/drawing/2014/main" id="{A566DD53-EBF4-4DD6-821C-713526EBA995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3103" y="2553363"/>
            <a:ext cx="325145" cy="325145"/>
          </a:xfrm>
          <a:prstGeom prst="rect">
            <a:avLst/>
          </a:prstGeom>
        </p:spPr>
      </p:pic>
      <p:sp>
        <p:nvSpPr>
          <p:cNvPr id="68" name="ZoneTexte 67">
            <a:extLst>
              <a:ext uri="{FF2B5EF4-FFF2-40B4-BE49-F238E27FC236}">
                <a16:creationId xmlns:a16="http://schemas.microsoft.com/office/drawing/2014/main" id="{4411CF1A-4F62-4662-9940-BD11D2B94D6C}"/>
              </a:ext>
            </a:extLst>
          </p:cNvPr>
          <p:cNvSpPr txBox="1"/>
          <p:nvPr/>
        </p:nvSpPr>
        <p:spPr>
          <a:xfrm>
            <a:off x="2598862" y="2386341"/>
            <a:ext cx="62232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i="1" dirty="0">
                <a:latin typeface="+mj-lt"/>
              </a:rPr>
              <a:t>Le Groupe Olivier est spécialisé dans la production de tomates et de concombres sous serres en verre dans la région nantaise à Haute-Goulaine et Saint-Julien-de-Concelles.</a:t>
            </a:r>
          </a:p>
        </p:txBody>
      </p:sp>
      <p:sp>
        <p:nvSpPr>
          <p:cNvPr id="69" name="ZoneTexte 68">
            <a:extLst>
              <a:ext uri="{FF2B5EF4-FFF2-40B4-BE49-F238E27FC236}">
                <a16:creationId xmlns:a16="http://schemas.microsoft.com/office/drawing/2014/main" id="{E4526E46-B0D5-4A5A-B0F3-EA799F16F673}"/>
              </a:ext>
            </a:extLst>
          </p:cNvPr>
          <p:cNvSpPr txBox="1"/>
          <p:nvPr/>
        </p:nvSpPr>
        <p:spPr>
          <a:xfrm>
            <a:off x="760243" y="3825329"/>
            <a:ext cx="496874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+mj-lt"/>
              </a:rPr>
              <a:t>Ainsi, l’entreprise voudrait superviser l’état de la serre, tout en récupérant et stockant l’ensemble des données suivantes :</a:t>
            </a:r>
          </a:p>
          <a:p>
            <a:pPr lvl="5"/>
            <a:endParaRPr lang="fr-FR" i="1" dirty="0">
              <a:latin typeface="+mj-lt"/>
            </a:endParaRPr>
          </a:p>
          <a:p>
            <a:pPr lvl="5"/>
            <a:endParaRPr lang="fr-FR" i="1" dirty="0">
              <a:latin typeface="+mj-lt"/>
            </a:endParaRPr>
          </a:p>
          <a:p>
            <a:pPr lvl="5"/>
            <a:endParaRPr lang="fr-FR" i="1" dirty="0">
              <a:latin typeface="+mj-lt"/>
            </a:endParaRPr>
          </a:p>
          <a:p>
            <a:pPr lvl="5"/>
            <a:endParaRPr lang="fr-FR" i="1" dirty="0">
              <a:latin typeface="+mj-lt"/>
            </a:endParaRPr>
          </a:p>
        </p:txBody>
      </p:sp>
      <p:pic>
        <p:nvPicPr>
          <p:cNvPr id="70" name="Image 69">
            <a:extLst>
              <a:ext uri="{FF2B5EF4-FFF2-40B4-BE49-F238E27FC236}">
                <a16:creationId xmlns:a16="http://schemas.microsoft.com/office/drawing/2014/main" id="{C90AB44C-7361-4F95-A216-32F1C2ADB80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5924" y="3784352"/>
            <a:ext cx="746916" cy="746916"/>
          </a:xfrm>
          <a:prstGeom prst="rect">
            <a:avLst/>
          </a:prstGeom>
        </p:spPr>
      </p:pic>
      <p:pic>
        <p:nvPicPr>
          <p:cNvPr id="71" name="Image 70">
            <a:extLst>
              <a:ext uri="{FF2B5EF4-FFF2-40B4-BE49-F238E27FC236}">
                <a16:creationId xmlns:a16="http://schemas.microsoft.com/office/drawing/2014/main" id="{0D14ED53-4375-40C8-89A4-4A68FF1A6CA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4057" y="3825329"/>
            <a:ext cx="715646" cy="715646"/>
          </a:xfrm>
          <a:prstGeom prst="rect">
            <a:avLst/>
          </a:prstGeom>
        </p:spPr>
      </p:pic>
      <p:pic>
        <p:nvPicPr>
          <p:cNvPr id="72" name="Image 71" descr="Une image contenant moniteur, intérieur, assis, équipement électronique&#10;&#10;Description générée avec un niveau de confiance élevé">
            <a:extLst>
              <a:ext uri="{FF2B5EF4-FFF2-40B4-BE49-F238E27FC236}">
                <a16:creationId xmlns:a16="http://schemas.microsoft.com/office/drawing/2014/main" id="{E5159D37-0A2D-4418-B858-7C0D9D9B631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587" y="5048682"/>
            <a:ext cx="746253" cy="746253"/>
          </a:xfrm>
          <a:prstGeom prst="rect">
            <a:avLst/>
          </a:prstGeom>
        </p:spPr>
      </p:pic>
      <p:pic>
        <p:nvPicPr>
          <p:cNvPr id="73" name="Image 72">
            <a:extLst>
              <a:ext uri="{FF2B5EF4-FFF2-40B4-BE49-F238E27FC236}">
                <a16:creationId xmlns:a16="http://schemas.microsoft.com/office/drawing/2014/main" id="{56CF429D-E569-4ED2-B478-464875DA697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1153" y="5048682"/>
            <a:ext cx="715646" cy="715646"/>
          </a:xfrm>
          <a:prstGeom prst="rect">
            <a:avLst/>
          </a:prstGeom>
        </p:spPr>
      </p:pic>
      <p:pic>
        <p:nvPicPr>
          <p:cNvPr id="74" name="Image 73" descr="Une image contenant transport&#10;&#10;Description générée avec un niveau de confiance très élevé">
            <a:extLst>
              <a:ext uri="{FF2B5EF4-FFF2-40B4-BE49-F238E27FC236}">
                <a16:creationId xmlns:a16="http://schemas.microsoft.com/office/drawing/2014/main" id="{95C04719-05EA-4C57-B637-AACF9A4852F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726" y="4951415"/>
            <a:ext cx="715646" cy="715646"/>
          </a:xfrm>
          <a:prstGeom prst="rect">
            <a:avLst/>
          </a:prstGeom>
        </p:spPr>
      </p:pic>
      <p:pic>
        <p:nvPicPr>
          <p:cNvPr id="75" name="Image 74">
            <a:extLst>
              <a:ext uri="{FF2B5EF4-FFF2-40B4-BE49-F238E27FC236}">
                <a16:creationId xmlns:a16="http://schemas.microsoft.com/office/drawing/2014/main" id="{B78F48F8-4055-499C-BF0F-94ECEDBE8D0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6086" y="5015891"/>
            <a:ext cx="625703" cy="625703"/>
          </a:xfrm>
          <a:prstGeom prst="rect">
            <a:avLst/>
          </a:prstGeom>
        </p:spPr>
      </p:pic>
      <p:pic>
        <p:nvPicPr>
          <p:cNvPr id="76" name="Image 75">
            <a:extLst>
              <a:ext uri="{FF2B5EF4-FFF2-40B4-BE49-F238E27FC236}">
                <a16:creationId xmlns:a16="http://schemas.microsoft.com/office/drawing/2014/main" id="{1241D4F3-FE0F-4740-B7DB-B3C6DDAD2BA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8898" y="4965162"/>
            <a:ext cx="700822" cy="700822"/>
          </a:xfrm>
          <a:prstGeom prst="rect">
            <a:avLst/>
          </a:prstGeom>
        </p:spPr>
      </p:pic>
      <p:pic>
        <p:nvPicPr>
          <p:cNvPr id="77" name="Image 76">
            <a:extLst>
              <a:ext uri="{FF2B5EF4-FFF2-40B4-BE49-F238E27FC236}">
                <a16:creationId xmlns:a16="http://schemas.microsoft.com/office/drawing/2014/main" id="{8187467A-0EEA-4DAD-92BC-0ED1DBFFBCC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9720" y="4959449"/>
            <a:ext cx="700821" cy="700821"/>
          </a:xfrm>
          <a:prstGeom prst="rect">
            <a:avLst/>
          </a:prstGeom>
        </p:spPr>
      </p:pic>
      <p:pic>
        <p:nvPicPr>
          <p:cNvPr id="78" name="Image 77">
            <a:extLst>
              <a:ext uri="{FF2B5EF4-FFF2-40B4-BE49-F238E27FC236}">
                <a16:creationId xmlns:a16="http://schemas.microsoft.com/office/drawing/2014/main" id="{8F01A4F0-6D9D-4647-B1F1-C8C3E9CAC373}"/>
              </a:ext>
            </a:extLst>
          </p:cNvPr>
          <p:cNvPicPr>
            <a:picLocks noChangeAspect="1"/>
          </p:cNvPicPr>
          <p:nvPr/>
        </p:nvPicPr>
        <p:blipFill>
          <a:blip r:embed="rId1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" y="4086168"/>
            <a:ext cx="301274" cy="301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073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  <p:bldP spid="6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4" name="Image 3">
            <a:extLst>
              <a:ext uri="{FF2B5EF4-FFF2-40B4-BE49-F238E27FC236}">
                <a16:creationId xmlns:a16="http://schemas.microsoft.com/office/drawing/2014/main" id="{755944AD-0FDA-4AA3-9F94-4E3DB7E41F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3849" y="1366032"/>
            <a:ext cx="8191450" cy="5500573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63718871-5263-4630-A9A0-F2F743B5633D}"/>
              </a:ext>
            </a:extLst>
          </p:cNvPr>
          <p:cNvSpPr txBox="1"/>
          <p:nvPr/>
        </p:nvSpPr>
        <p:spPr>
          <a:xfrm>
            <a:off x="3056330" y="596591"/>
            <a:ext cx="553459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Synoptique du projet</a:t>
            </a:r>
          </a:p>
        </p:txBody>
      </p:sp>
    </p:spTree>
    <p:extLst>
      <p:ext uri="{BB962C8B-B14F-4D97-AF65-F5344CB8AC3E}">
        <p14:creationId xmlns:p14="http://schemas.microsoft.com/office/powerpoint/2010/main" val="878112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674DD8AD-F715-49A9-B7B1-4A7DF94CD2F7}"/>
              </a:ext>
            </a:extLst>
          </p:cNvPr>
          <p:cNvSpPr txBox="1"/>
          <p:nvPr/>
        </p:nvSpPr>
        <p:spPr>
          <a:xfrm>
            <a:off x="3216457" y="729745"/>
            <a:ext cx="56325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Rôle des étudiants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CCD1615-1755-47F7-AF0B-75E932931245}"/>
              </a:ext>
            </a:extLst>
          </p:cNvPr>
          <p:cNvSpPr txBox="1"/>
          <p:nvPr/>
        </p:nvSpPr>
        <p:spPr>
          <a:xfrm>
            <a:off x="1156800" y="3143689"/>
            <a:ext cx="269543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Etudiant 1 : Steven</a:t>
            </a:r>
          </a:p>
          <a:p>
            <a:endParaRPr lang="fr-FR" dirty="0"/>
          </a:p>
          <a:p>
            <a:r>
              <a:rPr lang="fr-FR" dirty="0"/>
              <a:t>Partie rapsberry acquisition</a:t>
            </a:r>
          </a:p>
          <a:p>
            <a:endParaRPr lang="fr-FR" dirty="0"/>
          </a:p>
          <a:p>
            <a:endParaRPr lang="fr-FR" dirty="0"/>
          </a:p>
        </p:txBody>
      </p:sp>
      <p:pic>
        <p:nvPicPr>
          <p:cNvPr id="5" name="Graphique 4" descr="Homme">
            <a:extLst>
              <a:ext uri="{FF2B5EF4-FFF2-40B4-BE49-F238E27FC236}">
                <a16:creationId xmlns:a16="http://schemas.microsoft.com/office/drawing/2014/main" id="{5D686FEC-E0C7-47CC-8656-80B2ECA6AD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1031" y="2962470"/>
            <a:ext cx="914400" cy="914400"/>
          </a:xfrm>
          <a:prstGeom prst="rect">
            <a:avLst/>
          </a:prstGeom>
        </p:spPr>
      </p:pic>
      <p:pic>
        <p:nvPicPr>
          <p:cNvPr id="7" name="Graphique 6" descr="Homme">
            <a:extLst>
              <a:ext uri="{FF2B5EF4-FFF2-40B4-BE49-F238E27FC236}">
                <a16:creationId xmlns:a16="http://schemas.microsoft.com/office/drawing/2014/main" id="{3F1DAEDE-C978-4A30-ADE4-E1C09F165B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22163" y="2962470"/>
            <a:ext cx="914400" cy="914400"/>
          </a:xfrm>
          <a:prstGeom prst="rect">
            <a:avLst/>
          </a:prstGeom>
        </p:spPr>
      </p:pic>
      <p:pic>
        <p:nvPicPr>
          <p:cNvPr id="11" name="Graphique 10" descr="Homme">
            <a:extLst>
              <a:ext uri="{FF2B5EF4-FFF2-40B4-BE49-F238E27FC236}">
                <a16:creationId xmlns:a16="http://schemas.microsoft.com/office/drawing/2014/main" id="{3D1F2BD8-2A52-4A51-B903-B49EC1DF01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1031" y="5229808"/>
            <a:ext cx="914400" cy="914400"/>
          </a:xfrm>
          <a:prstGeom prst="rect">
            <a:avLst/>
          </a:prstGeom>
        </p:spPr>
      </p:pic>
      <p:pic>
        <p:nvPicPr>
          <p:cNvPr id="13" name="Graphique 12" descr="Homme">
            <a:extLst>
              <a:ext uri="{FF2B5EF4-FFF2-40B4-BE49-F238E27FC236}">
                <a16:creationId xmlns:a16="http://schemas.microsoft.com/office/drawing/2014/main" id="{496E86E9-0365-4241-B0E0-3139B1B41D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99445" y="5229808"/>
            <a:ext cx="914400" cy="914400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863FAC4E-CD11-44F8-9555-8D34A7409E4A}"/>
              </a:ext>
            </a:extLst>
          </p:cNvPr>
          <p:cNvSpPr txBox="1"/>
          <p:nvPr/>
        </p:nvSpPr>
        <p:spPr>
          <a:xfrm>
            <a:off x="1151783" y="5363842"/>
            <a:ext cx="24341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Etudiant 2 : Willy </a:t>
            </a:r>
          </a:p>
          <a:p>
            <a:endParaRPr lang="fr-FR" dirty="0"/>
          </a:p>
          <a:p>
            <a:r>
              <a:rPr lang="fr-FR" dirty="0"/>
              <a:t>Partie Web avec Netbeans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7FF94F4B-10E1-4E4D-AD68-D90A8EAAB109}"/>
              </a:ext>
            </a:extLst>
          </p:cNvPr>
          <p:cNvSpPr txBox="1"/>
          <p:nvPr/>
        </p:nvSpPr>
        <p:spPr>
          <a:xfrm>
            <a:off x="8736563" y="3107094"/>
            <a:ext cx="24041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Etudiant 3 : Samuel</a:t>
            </a:r>
          </a:p>
          <a:p>
            <a:endParaRPr lang="fr-FR" dirty="0"/>
          </a:p>
          <a:p>
            <a:r>
              <a:rPr lang="fr-FR" dirty="0"/>
              <a:t>Partie Web + BDD avec le serveur Wamp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6832ED2D-AB77-4E11-94A7-1ABB51FE6ACA}"/>
              </a:ext>
            </a:extLst>
          </p:cNvPr>
          <p:cNvSpPr txBox="1"/>
          <p:nvPr/>
        </p:nvSpPr>
        <p:spPr>
          <a:xfrm>
            <a:off x="8736563" y="5339257"/>
            <a:ext cx="26339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Etudiant 4 : Dylan</a:t>
            </a:r>
          </a:p>
          <a:p>
            <a:endParaRPr lang="fr-FR" dirty="0"/>
          </a:p>
          <a:p>
            <a:r>
              <a:rPr lang="fr-FR" dirty="0"/>
              <a:t>Partie Application androïd avec androïd studio</a:t>
            </a:r>
          </a:p>
        </p:txBody>
      </p:sp>
      <p:pic>
        <p:nvPicPr>
          <p:cNvPr id="27" name="Image 26" descr="Une image contenant moniteur, intérieur, assis, équipement électronique&#10;&#10;Description générée avec un niveau de confiance élevé">
            <a:extLst>
              <a:ext uri="{FF2B5EF4-FFF2-40B4-BE49-F238E27FC236}">
                <a16:creationId xmlns:a16="http://schemas.microsoft.com/office/drawing/2014/main" id="{B6EC8198-D126-44D7-8F4B-D3D9110D7FC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6101" y="5441548"/>
            <a:ext cx="885508" cy="885508"/>
          </a:xfrm>
          <a:prstGeom prst="rect">
            <a:avLst/>
          </a:prstGeom>
        </p:spPr>
      </p:pic>
      <p:pic>
        <p:nvPicPr>
          <p:cNvPr id="29" name="Image 28">
            <a:extLst>
              <a:ext uri="{FF2B5EF4-FFF2-40B4-BE49-F238E27FC236}">
                <a16:creationId xmlns:a16="http://schemas.microsoft.com/office/drawing/2014/main" id="{A30184B6-9240-4D20-B2A0-857E1B72DC8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5100" y="5491966"/>
            <a:ext cx="715646" cy="715646"/>
          </a:xfrm>
          <a:prstGeom prst="rect">
            <a:avLst/>
          </a:prstGeom>
        </p:spPr>
      </p:pic>
      <p:pic>
        <p:nvPicPr>
          <p:cNvPr id="31" name="Image 30">
            <a:extLst>
              <a:ext uri="{FF2B5EF4-FFF2-40B4-BE49-F238E27FC236}">
                <a16:creationId xmlns:a16="http://schemas.microsoft.com/office/drawing/2014/main" id="{61AE4316-C586-49EC-B2DB-6F52702C83C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1659" y="3254307"/>
            <a:ext cx="729950" cy="729950"/>
          </a:xfrm>
          <a:prstGeom prst="rect">
            <a:avLst/>
          </a:prstGeom>
        </p:spPr>
      </p:pic>
      <p:pic>
        <p:nvPicPr>
          <p:cNvPr id="33" name="Image 32">
            <a:extLst>
              <a:ext uri="{FF2B5EF4-FFF2-40B4-BE49-F238E27FC236}">
                <a16:creationId xmlns:a16="http://schemas.microsoft.com/office/drawing/2014/main" id="{73EEA239-206F-481C-B216-8B7BC114274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6517" y="3143689"/>
            <a:ext cx="715646" cy="715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509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4" grpId="0"/>
      <p:bldP spid="15" grpId="0"/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27396238-7A76-4B8F-981D-280A71EC12F4}"/>
              </a:ext>
            </a:extLst>
          </p:cNvPr>
          <p:cNvSpPr txBox="1"/>
          <p:nvPr/>
        </p:nvSpPr>
        <p:spPr>
          <a:xfrm>
            <a:off x="2941888" y="518915"/>
            <a:ext cx="628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Diagramme de bloc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E60C251-29D0-4848-8D5B-5DB9F0C6EC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6372" y="1342070"/>
            <a:ext cx="7526831" cy="5956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378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27396238-7A76-4B8F-981D-280A71EC12F4}"/>
              </a:ext>
            </a:extLst>
          </p:cNvPr>
          <p:cNvSpPr txBox="1"/>
          <p:nvPr/>
        </p:nvSpPr>
        <p:spPr>
          <a:xfrm>
            <a:off x="3228837" y="553547"/>
            <a:ext cx="467559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Base de données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8B26BEA2-EF2C-479A-B8FC-3E647E6B07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085" y="1464993"/>
            <a:ext cx="10145003" cy="5253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051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E8762E70-88D2-4566-9A54-94377E9A9CC8}"/>
              </a:ext>
            </a:extLst>
          </p:cNvPr>
          <p:cNvSpPr txBox="1"/>
          <p:nvPr/>
        </p:nvSpPr>
        <p:spPr>
          <a:xfrm>
            <a:off x="3462186" y="623294"/>
            <a:ext cx="614913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Diagramme de classe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E85F3E60-A809-4CF3-8988-26E4D6B96C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4196" y="1327912"/>
            <a:ext cx="9946268" cy="5978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196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019E5183-3507-4DC9-B021-75F1BA1CA190}"/>
              </a:ext>
            </a:extLst>
          </p:cNvPr>
          <p:cNvSpPr txBox="1"/>
          <p:nvPr/>
        </p:nvSpPr>
        <p:spPr>
          <a:xfrm>
            <a:off x="3290385" y="473648"/>
            <a:ext cx="62515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Analyse du matériel</a:t>
            </a:r>
          </a:p>
        </p:txBody>
      </p:sp>
      <p:pic>
        <p:nvPicPr>
          <p:cNvPr id="24" name="Image 23" descr="Une image contenant transport&#10;&#10;Description générée avec un niveau de confiance très élevé">
            <a:extLst>
              <a:ext uri="{FF2B5EF4-FFF2-40B4-BE49-F238E27FC236}">
                <a16:creationId xmlns:a16="http://schemas.microsoft.com/office/drawing/2014/main" id="{4CD3177C-CB9C-4C0D-8079-4AA644CE5E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4299" y="1327912"/>
            <a:ext cx="715646" cy="715646"/>
          </a:xfrm>
          <a:prstGeom prst="rect">
            <a:avLst/>
          </a:prstGeom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C013474F-1EDC-4B3D-B268-4E855F63F77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4242" y="2794678"/>
            <a:ext cx="625703" cy="625703"/>
          </a:xfrm>
          <a:prstGeom prst="rect">
            <a:avLst/>
          </a:prstGeom>
        </p:spPr>
      </p:pic>
      <p:pic>
        <p:nvPicPr>
          <p:cNvPr id="28" name="Image 27">
            <a:extLst>
              <a:ext uri="{FF2B5EF4-FFF2-40B4-BE49-F238E27FC236}">
                <a16:creationId xmlns:a16="http://schemas.microsoft.com/office/drawing/2014/main" id="{57519E8A-918A-4B7A-A373-A121BE04A12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2920" y="4912796"/>
            <a:ext cx="700821" cy="700821"/>
          </a:xfrm>
          <a:prstGeom prst="rect">
            <a:avLst/>
          </a:prstGeom>
        </p:spPr>
      </p:pic>
      <p:pic>
        <p:nvPicPr>
          <p:cNvPr id="29" name="Image 28">
            <a:extLst>
              <a:ext uri="{FF2B5EF4-FFF2-40B4-BE49-F238E27FC236}">
                <a16:creationId xmlns:a16="http://schemas.microsoft.com/office/drawing/2014/main" id="{0875E027-F508-4529-A577-BAE6AA73B27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5109" y="3046923"/>
            <a:ext cx="746916" cy="746916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6A56240B-CEBA-4842-83FC-DA1952EEB74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6140" y="1345664"/>
            <a:ext cx="780337" cy="780337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6F21E2AC-5013-4E14-AA1E-CF440C8AF6D5}"/>
              </a:ext>
            </a:extLst>
          </p:cNvPr>
          <p:cNvSpPr txBox="1"/>
          <p:nvPr/>
        </p:nvSpPr>
        <p:spPr>
          <a:xfrm>
            <a:off x="2573222" y="1551166"/>
            <a:ext cx="2860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Utilisation de la boucle 4-20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1684707A-FE8B-409E-8A18-EC748AA22A1D}"/>
              </a:ext>
            </a:extLst>
          </p:cNvPr>
          <p:cNvSpPr txBox="1"/>
          <p:nvPr/>
        </p:nvSpPr>
        <p:spPr>
          <a:xfrm>
            <a:off x="7457013" y="5078540"/>
            <a:ext cx="2860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Utilisation de la boucle 4-20</a:t>
            </a:r>
          </a:p>
          <a:p>
            <a:r>
              <a:rPr lang="fr-FR" dirty="0"/>
              <a:t>Plage : 0 à 100°C et 0 à 40°C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40B891D-AA45-4E59-AC5F-D2EA371A7D66}"/>
              </a:ext>
            </a:extLst>
          </p:cNvPr>
          <p:cNvSpPr txBox="1"/>
          <p:nvPr/>
        </p:nvSpPr>
        <p:spPr>
          <a:xfrm>
            <a:off x="2457974" y="2922863"/>
            <a:ext cx="3187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Pulsation tous les 0,2mm d’eau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7E83B889-DF63-4B4C-A6D7-7A1F026B19F2}"/>
              </a:ext>
            </a:extLst>
          </p:cNvPr>
          <p:cNvSpPr txBox="1"/>
          <p:nvPr/>
        </p:nvSpPr>
        <p:spPr>
          <a:xfrm>
            <a:off x="2457974" y="4417906"/>
            <a:ext cx="35894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Vitesse : 1km/h = 1600 tours par heure</a:t>
            </a:r>
          </a:p>
          <a:p>
            <a:endParaRPr lang="fr-FR" dirty="0"/>
          </a:p>
          <a:p>
            <a:r>
              <a:rPr lang="fr-FR" dirty="0"/>
              <a:t>Direction : utilisation du bus CAN pour convertir la tension en code puis en direction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ED520D9-CAD2-4881-B369-D691693E0F68}"/>
              </a:ext>
            </a:extLst>
          </p:cNvPr>
          <p:cNvSpPr txBox="1"/>
          <p:nvPr/>
        </p:nvSpPr>
        <p:spPr>
          <a:xfrm>
            <a:off x="7343741" y="1551166"/>
            <a:ext cx="43720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Utilisation des ports analogiques et digitales pour connecter les différents capteurs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DA4EBD6C-A43E-4361-8AA6-C03894AB84A7}"/>
              </a:ext>
            </a:extLst>
          </p:cNvPr>
          <p:cNvSpPr txBox="1"/>
          <p:nvPr/>
        </p:nvSpPr>
        <p:spPr>
          <a:xfrm>
            <a:off x="7379275" y="3147508"/>
            <a:ext cx="43910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Utilisation de la Raspberry pour la connexion a l'Arduino puis a la base de données</a:t>
            </a:r>
          </a:p>
        </p:txBody>
      </p:sp>
      <p:pic>
        <p:nvPicPr>
          <p:cNvPr id="35" name="Image 34">
            <a:extLst>
              <a:ext uri="{FF2B5EF4-FFF2-40B4-BE49-F238E27FC236}">
                <a16:creationId xmlns:a16="http://schemas.microsoft.com/office/drawing/2014/main" id="{6A1CE2C4-95A0-49AE-86F2-2CDF5D1FD27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7305" y="5447872"/>
            <a:ext cx="650296" cy="650296"/>
          </a:xfrm>
          <a:prstGeom prst="rect">
            <a:avLst/>
          </a:prstGeom>
        </p:spPr>
      </p:pic>
      <p:pic>
        <p:nvPicPr>
          <p:cNvPr id="36" name="Image 35">
            <a:extLst>
              <a:ext uri="{FF2B5EF4-FFF2-40B4-BE49-F238E27FC236}">
                <a16:creationId xmlns:a16="http://schemas.microsoft.com/office/drawing/2014/main" id="{DE5B6D72-9D52-4068-9B4C-E67F54E7F13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6878" y="4171501"/>
            <a:ext cx="924460" cy="1003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481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4" name="Image 23">
            <a:extLst>
              <a:ext uri="{FF2B5EF4-FFF2-40B4-BE49-F238E27FC236}">
                <a16:creationId xmlns:a16="http://schemas.microsoft.com/office/drawing/2014/main" id="{7A11CD42-93A2-4CE9-8917-661C6FDC8E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727" y="2046914"/>
            <a:ext cx="7028292" cy="4777614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E77BD0C0-B104-436D-A198-D80CD647A659}"/>
              </a:ext>
            </a:extLst>
          </p:cNvPr>
          <p:cNvSpPr txBox="1"/>
          <p:nvPr/>
        </p:nvSpPr>
        <p:spPr>
          <a:xfrm>
            <a:off x="2988527" y="691412"/>
            <a:ext cx="624392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Diagramme de cas d’utilisation</a:t>
            </a:r>
          </a:p>
        </p:txBody>
      </p:sp>
    </p:spTree>
    <p:extLst>
      <p:ext uri="{BB962C8B-B14F-4D97-AF65-F5344CB8AC3E}">
        <p14:creationId xmlns:p14="http://schemas.microsoft.com/office/powerpoint/2010/main" val="2016876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435</TotalTime>
  <Words>227</Words>
  <Application>Microsoft Office PowerPoint</Application>
  <PresentationFormat>Grand écran</PresentationFormat>
  <Paragraphs>64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9" baseType="lpstr">
      <vt:lpstr>Arial</vt:lpstr>
      <vt:lpstr>Berlin Sans FB</vt:lpstr>
      <vt:lpstr>Calibri</vt:lpstr>
      <vt:lpstr>Calibri Light</vt:lpstr>
      <vt:lpstr>Times New Roman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RINEAU Rineau</dc:creator>
  <cp:lastModifiedBy>Steven NGUENE</cp:lastModifiedBy>
  <cp:revision>57</cp:revision>
  <dcterms:created xsi:type="dcterms:W3CDTF">2018-01-23T14:54:35Z</dcterms:created>
  <dcterms:modified xsi:type="dcterms:W3CDTF">2018-03-12T08:09:39Z</dcterms:modified>
</cp:coreProperties>
</file>