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2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8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6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D9C08-609C-C708-07D2-61A46785C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6870" r="-1" b="2686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20D008-BBD8-FC22-4705-D38B55DE4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Diffusion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4B645-6C54-2E1D-BC5D-7C6DBC801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Dylan Deshler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014F-016C-9E32-D74D-5B23D7CF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BF500-0765-7DE5-3DBD-9CBA0298D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9588-C1DC-2E6B-F7F0-F206EC44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EAFB-6356-19CD-CAF5-A0882C30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EfficientNetB0 pretrained on noisy student dataset/methodology</a:t>
            </a:r>
          </a:p>
          <a:p>
            <a:r>
              <a:rPr lang="en-US" dirty="0"/>
              <a:t>Normalize [-1, 1], Resize images to expected size, Center crop</a:t>
            </a:r>
          </a:p>
          <a:p>
            <a:r>
              <a:rPr lang="en-US" dirty="0" err="1"/>
              <a:t>RandAugment</a:t>
            </a:r>
            <a:endParaRPr lang="en-US" dirty="0"/>
          </a:p>
          <a:p>
            <a:r>
              <a:rPr lang="en-US" dirty="0"/>
              <a:t>Single linear layer with 80% dropout</a:t>
            </a:r>
          </a:p>
          <a:p>
            <a:r>
              <a:rPr lang="en-US" dirty="0"/>
              <a:t>Freeze base model and train the head until convergence</a:t>
            </a:r>
          </a:p>
          <a:p>
            <a:r>
              <a:rPr lang="en-US" dirty="0"/>
              <a:t>Fine-tune the full model with a low learning rate, holding batch normalization parameters constant</a:t>
            </a:r>
          </a:p>
          <a:p>
            <a:r>
              <a:rPr lang="en-US" dirty="0"/>
              <a:t>Scale up with larger </a:t>
            </a:r>
            <a:r>
              <a:rPr lang="en-US" dirty="0" err="1"/>
              <a:t>EfficientNets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8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B2E5-6BC5-3E50-6C36-2BA38052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5958-A890-7FC1-5274-06809056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diffusion (</a:t>
            </a:r>
            <a:r>
              <a:rPr lang="en-US" dirty="0" err="1"/>
              <a:t>CodeFusion</a:t>
            </a:r>
            <a:r>
              <a:rPr lang="en-US" dirty="0"/>
              <a:t>)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New direction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F72E5-24AE-0C1C-D54A-3ACF6CEA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38" y="3810877"/>
            <a:ext cx="7784524" cy="23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2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67FF-933E-E5E5-1F08-964C0789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5638800" cy="1325563"/>
          </a:xfrm>
        </p:spPr>
        <p:txBody>
          <a:bodyPr/>
          <a:lstStyle/>
          <a:p>
            <a:r>
              <a:rPr lang="en-US" dirty="0"/>
              <a:t>Comparisons to 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B17F-B7D7-5183-BA61-66BA4E63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638800" cy="4351338"/>
          </a:xfrm>
        </p:spPr>
        <p:txBody>
          <a:bodyPr/>
          <a:lstStyle/>
          <a:p>
            <a:r>
              <a:rPr lang="en-US" dirty="0"/>
              <a:t>Easier to train (mode collapse)</a:t>
            </a:r>
          </a:p>
          <a:p>
            <a:r>
              <a:rPr lang="en-US" dirty="0"/>
              <a:t>Discriminator vs Generator</a:t>
            </a:r>
          </a:p>
          <a:p>
            <a:r>
              <a:rPr lang="en-US" dirty="0"/>
              <a:t>Typically, greater diversity and quality</a:t>
            </a:r>
          </a:p>
          <a:p>
            <a:r>
              <a:rPr lang="en-US" dirty="0"/>
              <a:t>Requires relatively large datasets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91B2A9-AB12-DBAF-908F-A174BEA72B47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638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Comparisons to Autoregressive Networks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97FA37-5E8B-640D-680A-EE59C1DD0CC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38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 sequence attention</a:t>
            </a:r>
          </a:p>
          <a:p>
            <a:r>
              <a:rPr lang="en-US" dirty="0"/>
              <a:t>Speed vs memory tradeoff</a:t>
            </a:r>
          </a:p>
          <a:p>
            <a:r>
              <a:rPr lang="en-US" dirty="0"/>
              <a:t>Less literature (depending on the domain)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8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716A-C131-56D4-01FD-AC63BC62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on Denoising Diffusion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3F6875-2C17-7959-FEA5-51EDBADA8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29" y="1394764"/>
            <a:ext cx="5802797" cy="129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5569C8-3C41-6AB7-7179-620699D8F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658" y="2771775"/>
            <a:ext cx="5730737" cy="3985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E329D-EB5F-D301-BDD2-E489633D7DC9}"/>
              </a:ext>
            </a:extLst>
          </p:cNvPr>
          <p:cNvSpPr txBox="1"/>
          <p:nvPr/>
        </p:nvSpPr>
        <p:spPr>
          <a:xfrm>
            <a:off x="9339179" y="6308209"/>
            <a:ext cx="3681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https://arxiv.org/pdf/2006.11239.pdf</a:t>
            </a:r>
          </a:p>
        </p:txBody>
      </p:sp>
    </p:spTree>
    <p:extLst>
      <p:ext uri="{BB962C8B-B14F-4D97-AF65-F5344CB8AC3E}">
        <p14:creationId xmlns:p14="http://schemas.microsoft.com/office/powerpoint/2010/main" val="415034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A468-9908-8545-2C73-3647ABC7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UNet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F52D-9D21-FAE3-B3F6-52EDCE9F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6524625" cy="4351338"/>
          </a:xfrm>
        </p:spPr>
        <p:txBody>
          <a:bodyPr/>
          <a:lstStyle/>
          <a:p>
            <a:r>
              <a:rPr lang="en-US" dirty="0"/>
              <a:t>Standard for image -&gt; image transformations (semantic segmentation)</a:t>
            </a:r>
          </a:p>
          <a:p>
            <a:r>
              <a:rPr lang="en-US" dirty="0"/>
              <a:t>Composed of a series of down sampling layers, followed by a bottleneck, and then up sampling layers connected with skip connections</a:t>
            </a:r>
          </a:p>
          <a:p>
            <a:r>
              <a:rPr lang="en-US" dirty="0"/>
              <a:t>Benefits: feature extraction, computational efficiency, simplicity</a:t>
            </a:r>
          </a:p>
        </p:txBody>
      </p:sp>
      <p:pic>
        <p:nvPicPr>
          <p:cNvPr id="1026" name="Picture 2" descr="UNet — Line by Line Explanation. Example UNet Implementation | by Jeremy  Zhang | Towards Data Science">
            <a:extLst>
              <a:ext uri="{FF2B5EF4-FFF2-40B4-BE49-F238E27FC236}">
                <a16:creationId xmlns:a16="http://schemas.microsoft.com/office/drawing/2014/main" id="{354B36F7-0272-198F-703E-7F2DB019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57" y="1431131"/>
            <a:ext cx="4814968" cy="399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4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D177-8BEA-B43B-2BC5-43844D02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1E494-B957-1FEE-91C9-FA07704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6388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Initially introduced in Attention is All You Need for providing token positional information to transformers</a:t>
            </a:r>
          </a:p>
          <a:p>
            <a:r>
              <a:rPr lang="en-US" dirty="0"/>
              <a:t>Sin(t / N^(2 * k/ D)) for even k</a:t>
            </a:r>
          </a:p>
          <a:p>
            <a:r>
              <a:rPr lang="en-US" dirty="0"/>
              <a:t>Cos(t / N^(2 * k / D)) for odd k</a:t>
            </a:r>
          </a:p>
          <a:p>
            <a:r>
              <a:rPr lang="en-US" dirty="0"/>
              <a:t>Can be used for any embedding (temporal, high-low frequency </a:t>
            </a:r>
            <a:r>
              <a:rPr lang="en-US" dirty="0" err="1"/>
              <a:t>NeRF</a:t>
            </a:r>
            <a:r>
              <a:rPr lang="en-US" dirty="0"/>
              <a:t>)</a:t>
            </a:r>
          </a:p>
        </p:txBody>
      </p:sp>
      <p:pic>
        <p:nvPicPr>
          <p:cNvPr id="2050" name="Picture 2" descr="Transformer Architecture: The Positional Encoding - Amirhossein  Kazemnejad's Blog">
            <a:extLst>
              <a:ext uri="{FF2B5EF4-FFF2-40B4-BE49-F238E27FC236}">
                <a16:creationId xmlns:a16="http://schemas.microsoft.com/office/drawing/2014/main" id="{CF9FC0EB-340C-9E95-FBF8-3A4465C2B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7127"/>
            <a:ext cx="5911789" cy="354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5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CB58-762A-F65A-0B06-31FFFFDB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3E1C-025C-4EDA-A773-F834777AB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Variational Lower Bound</a:t>
            </a:r>
          </a:p>
          <a:p>
            <a:r>
              <a:rPr lang="en-US" dirty="0"/>
              <a:t>Assume noising process approaches a pure noise distribution at some non-infinite fixed T</a:t>
            </a:r>
          </a:p>
          <a:p>
            <a:r>
              <a:rPr lang="en-US" dirty="0"/>
              <a:t>Importance sampling (mini-batch sampling)</a:t>
            </a:r>
          </a:p>
          <a:p>
            <a:r>
              <a:rPr lang="en-US" dirty="0"/>
              <a:t>KL Divergence</a:t>
            </a:r>
          </a:p>
          <a:p>
            <a:r>
              <a:rPr lang="en-US" dirty="0"/>
              <a:t>Simplifies to L2 loss (L1 frequently used in practice)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8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3FF7-44BB-5F7F-4503-B7139F68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8750"/>
            <a:ext cx="10722932" cy="1325563"/>
          </a:xfrm>
        </p:spPr>
        <p:txBody>
          <a:bodyPr/>
          <a:lstStyle/>
          <a:p>
            <a:r>
              <a:rPr lang="en-US" dirty="0"/>
              <a:t>Results on Food101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BF89DE-54FA-27FF-D248-CF94D88BE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16" y="5449509"/>
            <a:ext cx="9447759" cy="117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2EA9AF0-E511-B830-C461-8CBDEC29E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81" y="885825"/>
            <a:ext cx="9447761" cy="114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3039D81-C438-FF7E-D67B-30C467B3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91" y="2026746"/>
            <a:ext cx="9447761" cy="114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C206AC9-DD09-2623-A612-F30166DCC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91" y="3167667"/>
            <a:ext cx="9447761" cy="114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0B3CD07-A3DB-2BC3-5F24-570A580A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71" y="4308588"/>
            <a:ext cx="9447761" cy="114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5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9AD1-E5E7-C74B-E165-5621FB47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A075-9CAC-0EDB-F2EB-AAB457FBC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 </a:t>
            </a:r>
            <a:r>
              <a:rPr lang="en-US" dirty="0" err="1"/>
              <a:t>UNet</a:t>
            </a:r>
            <a:endParaRPr lang="en-US" dirty="0"/>
          </a:p>
          <a:p>
            <a:r>
              <a:rPr lang="en-US" dirty="0"/>
              <a:t>Discrete diffusion with 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93862259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412524"/>
      </a:dk2>
      <a:lt2>
        <a:srgbClr val="E2E8E4"/>
      </a:lt2>
      <a:accent1>
        <a:srgbClr val="E03097"/>
      </a:accent1>
      <a:accent2>
        <a:srgbClr val="CE1E3C"/>
      </a:accent2>
      <a:accent3>
        <a:srgbClr val="E05B30"/>
      </a:accent3>
      <a:accent4>
        <a:srgbClr val="CE931E"/>
      </a:accent4>
      <a:accent5>
        <a:srgbClr val="9FAA24"/>
      </a:accent5>
      <a:accent6>
        <a:srgbClr val="69B71A"/>
      </a:accent6>
      <a:hlink>
        <a:srgbClr val="31935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283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SineVTI</vt:lpstr>
      <vt:lpstr>Diffusion</vt:lpstr>
      <vt:lpstr>Motivation</vt:lpstr>
      <vt:lpstr>Comparisons to GANs</vt:lpstr>
      <vt:lpstr>Background on Denoising Diffusion</vt:lpstr>
      <vt:lpstr>UNet Architecture</vt:lpstr>
      <vt:lpstr>Sinusoidal Embeddings</vt:lpstr>
      <vt:lpstr>Loss</vt:lpstr>
      <vt:lpstr>Results on Food101</vt:lpstr>
      <vt:lpstr>Future Work</vt:lpstr>
      <vt:lpstr>Backup</vt:lpstr>
      <vt:lpstr>Optional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</dc:title>
  <dc:creator>Deshler, Dylan</dc:creator>
  <cp:lastModifiedBy>Deshler, Dylan</cp:lastModifiedBy>
  <cp:revision>2</cp:revision>
  <dcterms:created xsi:type="dcterms:W3CDTF">2023-12-11T17:29:09Z</dcterms:created>
  <dcterms:modified xsi:type="dcterms:W3CDTF">2023-12-12T01:45:16Z</dcterms:modified>
</cp:coreProperties>
</file>