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sldIdLst>
    <p:sldId id="306" r:id="rId5"/>
    <p:sldId id="321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07" r:id="rId14"/>
    <p:sldId id="323" r:id="rId15"/>
    <p:sldId id="322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Julia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Dylan Deshler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Project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 Taste of Machine Learning in Julia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Written Primarily in Julia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Train + Eval in Real-Time</a:t>
            </a:r>
          </a:p>
          <a:p>
            <a:pPr algn="r"/>
            <a:r>
              <a:rPr lang="en-US" dirty="0"/>
              <a:t>Interactive Demonstration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Julia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26C2-D364-AB8D-ECD9-89C8E603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E7C4-66D7-7554-A091-1216FC8F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to spin up and fast to train</a:t>
            </a:r>
          </a:p>
          <a:p>
            <a:r>
              <a:rPr lang="en-US" dirty="0"/>
              <a:t>Evaluate Julia’s deep learning libraries</a:t>
            </a:r>
          </a:p>
          <a:p>
            <a:r>
              <a:rPr lang="en-US" dirty="0"/>
              <a:t>Community</a:t>
            </a:r>
          </a:p>
          <a:p>
            <a:r>
              <a:rPr lang="en-US" dirty="0"/>
              <a:t>Ease-of-use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CCEE-3510-ADBD-9573-D79E45DD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4517-7817-3BEA-D2C3-74F3D4F5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How to Develop a CNN for MNIST Handwritten Digit ...">
            <a:extLst>
              <a:ext uri="{FF2B5EF4-FFF2-40B4-BE49-F238E27FC236}">
                <a16:creationId xmlns:a16="http://schemas.microsoft.com/office/drawing/2014/main" id="{7FD8D34B-5E59-EC7C-C500-A05A54A0C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825625"/>
            <a:ext cx="5200650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28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1A7D-75D5-739B-F990-5603DF94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A270C-7164-B749-1B69-14ED3C31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087BBC81-C206-61A3-1902-71855236F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392" y="1650206"/>
            <a:ext cx="7059216" cy="4706144"/>
          </a:xfrm>
        </p:spPr>
      </p:pic>
    </p:spTree>
    <p:extLst>
      <p:ext uri="{BB962C8B-B14F-4D97-AF65-F5344CB8AC3E}">
        <p14:creationId xmlns:p14="http://schemas.microsoft.com/office/powerpoint/2010/main" val="427916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Julia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Dylan Deshler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499DC7-2645-2E1B-C8E0-03071DC7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3CEBD-F6BE-BC5D-7A17-E0E52F95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D9CC-ABCC-637C-53C9-0BAAEA0F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Julia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161D-62BB-E5EA-0FDB-9EAA2FB1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BC0723-68A5-1FC8-8BEB-17655DA8F3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Julia is a multiparadigm high-level dynamic programming language designed for numerical analysis and machine learning applications.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D4FD4350-00F9-E742-534C-EC9B464F308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71" r="71"/>
          <a:stretch/>
        </p:blipFill>
        <p:spPr>
          <a:xfrm>
            <a:off x="1366838" y="2530475"/>
            <a:ext cx="3706812" cy="3706813"/>
          </a:xfrm>
        </p:spPr>
      </p:pic>
    </p:spTree>
    <p:extLst>
      <p:ext uri="{BB962C8B-B14F-4D97-AF65-F5344CB8AC3E}">
        <p14:creationId xmlns:p14="http://schemas.microsoft.com/office/powerpoint/2010/main" val="22997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138A-095E-3CF9-B10D-BF5AEA2C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Names, bindings, and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83B3-5A14-4D4C-E529-5CF86268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is dynamically bound at runtime with a “just-in-time” compiler</a:t>
            </a:r>
          </a:p>
          <a:p>
            <a:pPr lvl="1"/>
            <a:r>
              <a:rPr lang="en-US" dirty="0"/>
              <a:t>Termed a “just-ahead-of-time” compiler in the community because it compiles to machine code prior to execution</a:t>
            </a:r>
          </a:p>
          <a:p>
            <a:r>
              <a:rPr lang="en-US" dirty="0"/>
              <a:t>Optionally typed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Global and local scopes</a:t>
            </a:r>
          </a:p>
          <a:p>
            <a:r>
              <a:rPr lang="en-US" dirty="0"/>
              <a:t>Multiple dispatch to support overloading functionals with different arguments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8224-124F-6F20-A49E-C35DA81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F9641-9F71-4337-8B44-2C4AE10F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4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263C-EFF7-A5F5-AC6B-EE046DB4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BB28-BDC3-869F-610A-A345E63CC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688" y="2039299"/>
            <a:ext cx="3902986" cy="4351338"/>
          </a:xfrm>
        </p:spPr>
        <p:txBody>
          <a:bodyPr/>
          <a:lstStyle/>
          <a:p>
            <a:r>
              <a:rPr lang="en-US" dirty="0"/>
              <a:t>Int8, Int16, …, Int128</a:t>
            </a:r>
          </a:p>
          <a:p>
            <a:r>
              <a:rPr lang="en-US" dirty="0"/>
              <a:t>Uint8, Uint16, …, Uint128</a:t>
            </a:r>
          </a:p>
          <a:p>
            <a:r>
              <a:rPr lang="en-US" dirty="0"/>
              <a:t>Float16, Float32, Float64</a:t>
            </a:r>
          </a:p>
          <a:p>
            <a:r>
              <a:rPr lang="en-US" dirty="0"/>
              <a:t>Bool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Also allows user defined primitives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9671B-AC22-E619-92EE-EAA56E47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72F4C-C416-D380-6359-0B285FC9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74407C5-D1F7-F8CD-7F77-BF7F0A9695C4}"/>
              </a:ext>
            </a:extLst>
          </p:cNvPr>
          <p:cNvSpPr txBox="1">
            <a:spLocks/>
          </p:cNvSpPr>
          <p:nvPr/>
        </p:nvSpPr>
        <p:spPr>
          <a:xfrm>
            <a:off x="283686" y="1572622"/>
            <a:ext cx="4054135" cy="466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u="sng" dirty="0"/>
              <a:t>Primitive Types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E46F7B-2D59-8040-9C06-7D13E8FA19E4}"/>
              </a:ext>
            </a:extLst>
          </p:cNvPr>
          <p:cNvSpPr txBox="1">
            <a:spLocks/>
          </p:cNvSpPr>
          <p:nvPr/>
        </p:nvSpPr>
        <p:spPr>
          <a:xfrm>
            <a:off x="7871017" y="2039299"/>
            <a:ext cx="3902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Structs are Julia’s version objects</a:t>
            </a:r>
          </a:p>
          <a:p>
            <a:r>
              <a:rPr lang="en-US" dirty="0"/>
              <a:t>Structs are immutable by default</a:t>
            </a:r>
          </a:p>
          <a:p>
            <a:r>
              <a:rPr lang="en-US" dirty="0"/>
              <a:t>Structs can be made mutable using the keyword mutable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D7097B5-E449-6621-81D4-BE1FA8849A6C}"/>
              </a:ext>
            </a:extLst>
          </p:cNvPr>
          <p:cNvSpPr txBox="1">
            <a:spLocks/>
          </p:cNvSpPr>
          <p:nvPr/>
        </p:nvSpPr>
        <p:spPr>
          <a:xfrm>
            <a:off x="7871017" y="1572622"/>
            <a:ext cx="3902988" cy="466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u="sng" dirty="0"/>
              <a:t>Composite Types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E4B5A8-4046-570A-86DA-D24C19E64306}"/>
              </a:ext>
            </a:extLst>
          </p:cNvPr>
          <p:cNvSpPr txBox="1">
            <a:spLocks/>
          </p:cNvSpPr>
          <p:nvPr/>
        </p:nvSpPr>
        <p:spPr>
          <a:xfrm>
            <a:off x="3861272" y="2040573"/>
            <a:ext cx="3902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Declared using abstract type keyword</a:t>
            </a:r>
          </a:p>
          <a:p>
            <a:r>
              <a:rPr lang="en-US" dirty="0"/>
              <a:t>Cannot be instantiated</a:t>
            </a:r>
          </a:p>
          <a:p>
            <a:r>
              <a:rPr lang="en-US" dirty="0"/>
              <a:t>Can be declared a subtype of an existing type with &lt;: keyword</a:t>
            </a:r>
          </a:p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716608C-38EA-541C-4524-E969F6333A82}"/>
              </a:ext>
            </a:extLst>
          </p:cNvPr>
          <p:cNvSpPr txBox="1">
            <a:spLocks/>
          </p:cNvSpPr>
          <p:nvPr/>
        </p:nvSpPr>
        <p:spPr>
          <a:xfrm>
            <a:off x="3861271" y="1573896"/>
            <a:ext cx="3902987" cy="466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u="sng" dirty="0"/>
              <a:t>Abstract Types</a:t>
            </a:r>
          </a:p>
        </p:txBody>
      </p:sp>
    </p:spTree>
    <p:extLst>
      <p:ext uri="{BB962C8B-B14F-4D97-AF65-F5344CB8AC3E}">
        <p14:creationId xmlns:p14="http://schemas.microsoft.com/office/powerpoint/2010/main" val="392843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A6D2-A235-207B-ADE8-EF75B34C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Expressions and 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E855-2FC4-56B9-E2D5-3C609F50B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Typical bitwise, unary, binary expressions, along with the exponential operator (^)</a:t>
            </a:r>
          </a:p>
          <a:p>
            <a:r>
              <a:rPr lang="en-US" dirty="0"/>
              <a:t>Large set of update operators +=  -=  *=  /=  \=  ÷=  %=  ^=  &amp;=  |=  ⊻=  &gt;&gt;&gt;=  &gt;&gt;=  &lt;&lt;=</a:t>
            </a:r>
          </a:p>
          <a:p>
            <a:r>
              <a:rPr lang="en-US" dirty="0"/>
              <a:t>The dot (.) operator performs vectorized operations on arrays, this can also be done with the map function</a:t>
            </a:r>
          </a:p>
          <a:p>
            <a:r>
              <a:rPr lang="en-US" dirty="0"/>
              <a:t>Expressions can be chained like in Python: </a:t>
            </a:r>
          </a:p>
          <a:p>
            <a:pPr lvl="1"/>
            <a:r>
              <a:rPr lang="en-US" dirty="0"/>
              <a:t>1 &lt; 2 &lt;= 2 &lt; 3 == 3 &gt; 2 &gt;= 1 == 1 &lt; 3 != 5</a:t>
            </a:r>
          </a:p>
          <a:p>
            <a:pPr lvl="1"/>
            <a:r>
              <a:rPr lang="en-US" dirty="0"/>
              <a:t>Returns true</a:t>
            </a:r>
          </a:p>
          <a:p>
            <a:r>
              <a:rPr lang="en-US" dirty="0"/>
              <a:t>Numeric literal coefficients are treated as multiplications with highest binary precedence except for (^): 2x^2 with x=3 evaluates to 18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F2D2-1689-75AB-0103-94344AF7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EA8F6-1CC3-CC8D-A214-C375C12F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4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2DB7-96E3-0652-AFDC-788F39E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to 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01F2-AD47-E2E4-CC07-720331C5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an object</a:t>
            </a:r>
          </a:p>
          <a:p>
            <a:r>
              <a:rPr lang="en-US" dirty="0"/>
              <a:t>Functions are not contained by their objects but instead operate on them, multiple dispatch (like Haskell)</a:t>
            </a:r>
          </a:p>
          <a:p>
            <a:r>
              <a:rPr lang="en-US" dirty="0"/>
              <a:t>Supports constructors defined inside and outside of the object</a:t>
            </a:r>
          </a:p>
          <a:p>
            <a:r>
              <a:rPr lang="en-US" dirty="0"/>
              <a:t>Incomplete initialization supports recursive data structures</a:t>
            </a:r>
          </a:p>
          <a:p>
            <a:r>
              <a:rPr lang="en-US" dirty="0"/>
              <a:t>Julia generally, subjects OOP design but is not built for it and therefore it is not the recommended paradigm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974B-7269-AE3C-A6E4-EDB5E359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E8DE-EFA6-5CAC-095F-D8B0F994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7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4AD0-1868-178C-5F20-08BC5B4F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5827-D781-DF9F-2A84-4F8C2DBF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supports concurrent, parallel, and distributed computing</a:t>
            </a:r>
          </a:p>
          <a:p>
            <a:r>
              <a:rPr lang="en-US" dirty="0"/>
              <a:t>Coroutines can be used for asynchronous tasks which have wait and fetch operations and communicate through Channels</a:t>
            </a:r>
          </a:p>
          <a:p>
            <a:r>
              <a:rPr lang="en-US" dirty="0"/>
              <a:t>Scheduled by a runtime library, not the operating system</a:t>
            </a:r>
          </a:p>
          <a:p>
            <a:r>
              <a:rPr lang="en-US" dirty="0"/>
              <a:t>Multithreading is supported natively, but much of the ownness is on the programmer (i.e. avoiding data-race problems)</a:t>
            </a:r>
          </a:p>
          <a:p>
            <a:pPr lvl="1"/>
            <a:r>
              <a:rPr lang="en-US" dirty="0"/>
              <a:t>Pass data between tasks with Channels</a:t>
            </a:r>
          </a:p>
          <a:p>
            <a:r>
              <a:rPr lang="en-US" dirty="0"/>
              <a:t>Libraries for distributed and parallel computing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1CA7-DF6E-0B50-5575-B922B778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74D98-B957-08F3-C8AD-5028ADB6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7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99BE-50C8-5132-AFA6-0B0BD17D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Exception handling and 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E38A-8C30-8167-7F58-0952EAFE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is eagerly executed</a:t>
            </a:r>
          </a:p>
          <a:p>
            <a:r>
              <a:rPr lang="en-US" dirty="0"/>
              <a:t>Automatic garbage collection</a:t>
            </a:r>
          </a:p>
          <a:p>
            <a:r>
              <a:rPr lang="en-US" dirty="0"/>
              <a:t>Try, catch, else, and finally for exception handling</a:t>
            </a:r>
          </a:p>
          <a:p>
            <a:r>
              <a:rPr lang="en-US" dirty="0"/>
              <a:t>Supports explicit exception calling through the throw keyword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F92E-3C1D-AD30-6B31-8D34E650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2653D-E8F7-ED50-BF71-B7981A5D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5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B31C-F9C7-95C8-2FAB-CB141B16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C529-E72A-5C81-2297-85D428F01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“Like Lisp, Julia represents its own code as a data structure of the language itself”</a:t>
            </a:r>
          </a:p>
          <a:p>
            <a:r>
              <a:rPr lang="en-US" dirty="0"/>
              <a:t>Julia has support for some functional programming patterns like macros which are designated by @</a:t>
            </a:r>
          </a:p>
          <a:p>
            <a:r>
              <a:rPr lang="en-US" dirty="0"/>
              <a:t>Many external libraries that have larger support for functional programming (</a:t>
            </a:r>
            <a:r>
              <a:rPr lang="en-US" dirty="0" err="1"/>
              <a:t>Lazy.jl</a:t>
            </a:r>
            <a:r>
              <a:rPr lang="en-US" dirty="0"/>
              <a:t>, </a:t>
            </a:r>
            <a:r>
              <a:rPr lang="en-US" dirty="0" err="1"/>
              <a:t>LispSyntax.jl</a:t>
            </a:r>
            <a:r>
              <a:rPr lang="en-US" dirty="0"/>
              <a:t>, </a:t>
            </a:r>
            <a:r>
              <a:rPr lang="en-US" dirty="0" err="1"/>
              <a:t>Pipe.jl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2501E-D919-E36E-DCA2-891C1D19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985E-8056-75BF-7E95-E2D25485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1230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{A4E681F2-5FAF-4CD9-AFB6-950C47D2BD2C}tf89338750_win32</Template>
  <TotalTime>1485</TotalTime>
  <Words>544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GradientUnivers</vt:lpstr>
      <vt:lpstr>Julia</vt:lpstr>
      <vt:lpstr>Introduction</vt:lpstr>
      <vt:lpstr>Names, bindings, and scopes</vt:lpstr>
      <vt:lpstr>Data types</vt:lpstr>
      <vt:lpstr>Expressions and assignment statements</vt:lpstr>
      <vt:lpstr>Support to object-oriented programming</vt:lpstr>
      <vt:lpstr>Concurrency</vt:lpstr>
      <vt:lpstr>Exception handling and event handling</vt:lpstr>
      <vt:lpstr>Functional programming</vt:lpstr>
      <vt:lpstr>Project</vt:lpstr>
      <vt:lpstr>MNIST</vt:lpstr>
      <vt:lpstr>Training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</dc:title>
  <dc:creator>Deshler, Dylan</dc:creator>
  <cp:lastModifiedBy>Deshler, Dylan</cp:lastModifiedBy>
  <cp:revision>4</cp:revision>
  <dcterms:created xsi:type="dcterms:W3CDTF">2023-06-27T21:12:33Z</dcterms:created>
  <dcterms:modified xsi:type="dcterms:W3CDTF">2023-06-28T23:37:49Z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