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7"/>
  </p:notesMasterIdLst>
  <p:handoutMasterIdLst>
    <p:handoutMasterId r:id="rId18"/>
  </p:handoutMasterIdLst>
  <p:sldIdLst>
    <p:sldId id="344" r:id="rId3"/>
    <p:sldId id="792" r:id="rId4"/>
    <p:sldId id="806" r:id="rId5"/>
    <p:sldId id="794" r:id="rId6"/>
    <p:sldId id="795" r:id="rId7"/>
    <p:sldId id="807" r:id="rId8"/>
    <p:sldId id="808" r:id="rId9"/>
    <p:sldId id="798" r:id="rId10"/>
    <p:sldId id="809" r:id="rId11"/>
    <p:sldId id="800" r:id="rId12"/>
    <p:sldId id="801" r:id="rId13"/>
    <p:sldId id="802" r:id="rId14"/>
    <p:sldId id="803" r:id="rId15"/>
    <p:sldId id="804" r:id="rId16"/>
  </p:sldIdLst>
  <p:sldSz cx="13004800" cy="9753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003399"/>
    <a:srgbClr val="006600"/>
    <a:srgbClr val="0000FF"/>
    <a:srgbClr val="3399FF"/>
    <a:srgbClr val="6699FF"/>
    <a:srgbClr val="CCECFF"/>
    <a:srgbClr val="005EA4"/>
    <a:srgbClr val="004376"/>
    <a:srgbClr val="00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11" y="-67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9F3C1B60-2814-4519-82AD-0A53EF91101F}" type="datetime1">
              <a:rPr lang="nl-NL"/>
              <a:pPr>
                <a:defRPr/>
              </a:pPr>
              <a:t>18-11-2014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F46286C1-AFAA-4286-B478-2BD048D3571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677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3B7429B9-DCDC-4627-93FE-9751726E61D0}" type="datetime1">
              <a:rPr lang="nl-NL"/>
              <a:pPr>
                <a:defRPr/>
              </a:pPr>
              <a:t>18-11-2014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1FA36493-7C4A-445B-8505-048A75403C5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5408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29434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40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460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10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498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926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6608516" y="1625600"/>
            <a:ext cx="5807004" cy="35763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6608516" y="5418667"/>
            <a:ext cx="5807004" cy="35763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1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8516" y="1625600"/>
            <a:ext cx="5807004" cy="7369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18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26258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428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331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800">
                <a:latin typeface="+mn-lt"/>
              </a:defRPr>
            </a:lvl1pPr>
            <a:lvl2pPr marL="0" indent="0">
              <a:buFont typeface="Lucida Grande"/>
              <a:buNone/>
              <a:defRPr sz="2800">
                <a:latin typeface="+mn-lt"/>
              </a:defRPr>
            </a:lvl2pPr>
            <a:lvl3pPr marL="0" indent="0">
              <a:buFont typeface="Lucida Grande"/>
              <a:buNone/>
              <a:defRPr sz="2800">
                <a:latin typeface="+mn-lt"/>
              </a:defRPr>
            </a:lvl3pPr>
            <a:lvl4pPr marL="0" indent="0">
              <a:buFont typeface="Lucida Grande"/>
              <a:buNone/>
              <a:defRPr sz="2800">
                <a:latin typeface="+mn-lt"/>
              </a:defRPr>
            </a:lvl4pPr>
            <a:lvl5pPr marL="0" indent="0">
              <a:buFont typeface="Lucida Grande"/>
              <a:buNone/>
              <a:defRPr sz="2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130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 sz="2800">
                <a:latin typeface="+mn-lt"/>
              </a:defRPr>
            </a:lvl1pPr>
            <a:lvl2pPr>
              <a:buFont typeface="Lucida Grande"/>
              <a:buChar char="-"/>
              <a:defRPr sz="24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832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45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buClr>
                <a:srgbClr val="C00000"/>
              </a:buCl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20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178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 txBox="1">
            <a:spLocks noChangeArrowheads="1"/>
          </p:cNvSpPr>
          <p:nvPr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marL="342900" indent="-3429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nl-NL" sz="3000" smtClean="0">
              <a:solidFill>
                <a:srgbClr val="141313"/>
              </a:solidFill>
              <a:latin typeface="Arial" pitchFamily="34" charset="0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MS PGothic" pitchFamily="34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 smtClean="0">
              <a:sym typeface="Kievit-Book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rgbClr val="BE31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4" name="Afbeelding 10" descr="RU_E_A4_CMYK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6" r:id="rId7"/>
    <p:sldLayoutId id="2147484377" r:id="rId8"/>
    <p:sldLayoutId id="2147484378" r:id="rId9"/>
    <p:sldLayoutId id="2147484379" r:id="rId10"/>
    <p:sldLayoutId id="2147484381" r:id="rId11"/>
    <p:sldLayoutId id="214748438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C00000"/>
        </a:buClr>
        <a:buChar char="•"/>
        <a:defRPr sz="2500">
          <a:solidFill>
            <a:srgbClr val="141313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Mining: </a:t>
            </a:r>
            <a:r>
              <a:rPr lang="en-GB" dirty="0" smtClean="0">
                <a:latin typeface="Tahoma" charset="0"/>
              </a:rPr>
              <a:t>Anomaly Detection</a:t>
            </a:r>
            <a:endParaRPr 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Heskes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ts val="800"/>
              </a:spcBef>
              <a:buClr>
                <a:srgbClr val="800080"/>
              </a:buClr>
              <a:buSzPct val="6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800" dirty="0" smtClean="0">
              <a:solidFill>
                <a:srgbClr val="000000"/>
              </a:solidFill>
              <a:latin typeface="Arial" charset="0"/>
            </a:endParaRPr>
          </a:p>
          <a:p>
            <a:endParaRPr lang="en-GB" sz="2800" dirty="0">
              <a:solidFill>
                <a:srgbClr val="000000"/>
              </a:solidFill>
              <a:latin typeface="Arial" charset="0"/>
            </a:endParaRPr>
          </a:p>
          <a:p>
            <a:endParaRPr lang="nl-NL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Statistical Approaches 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of the tests are for a single attribute</a:t>
            </a:r>
          </a:p>
          <a:p>
            <a:pPr lvl="3"/>
            <a:endParaRPr lang="en-US" smtClean="0"/>
          </a:p>
          <a:p>
            <a:r>
              <a:rPr lang="en-US" smtClean="0"/>
              <a:t>In many cases, data distribution may not be known</a:t>
            </a:r>
          </a:p>
          <a:p>
            <a:pPr lvl="3"/>
            <a:endParaRPr lang="en-US" smtClean="0"/>
          </a:p>
          <a:p>
            <a:r>
              <a:rPr lang="en-US" smtClean="0"/>
              <a:t>For high dimensional data, it may be difficult to estimate the true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Approaches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smtClean="0"/>
              <a:t>Data is represented as a vector of features</a:t>
            </a:r>
          </a:p>
          <a:p>
            <a:pPr lvl="4"/>
            <a:endParaRPr lang="en-US" smtClean="0"/>
          </a:p>
          <a:p>
            <a:pPr marL="487672" indent="-487672"/>
            <a:r>
              <a:rPr lang="en-US" smtClean="0"/>
              <a:t>Three major approaches</a:t>
            </a:r>
          </a:p>
          <a:p>
            <a:pPr marL="1056623" lvl="1" indent="-406394"/>
            <a:r>
              <a:rPr lang="en-US" smtClean="0"/>
              <a:t>Nearest-neighbor based</a:t>
            </a:r>
          </a:p>
          <a:p>
            <a:pPr marL="1056623" lvl="1" indent="-406394"/>
            <a:r>
              <a:rPr lang="en-US" smtClean="0"/>
              <a:t>Density based</a:t>
            </a:r>
          </a:p>
          <a:p>
            <a:pPr marL="1056623" lvl="1" indent="-406394"/>
            <a:r>
              <a:rPr lang="en-US" smtClean="0"/>
              <a:t>Clustering based</a:t>
            </a:r>
          </a:p>
          <a:p>
            <a:pPr lvl="4">
              <a:buFontTx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56573" indent="-406394"/>
            <a:r>
              <a:rPr lang="en-US" dirty="0" smtClean="0"/>
              <a:t>Compute the distance between every pair of data points</a:t>
            </a:r>
          </a:p>
          <a:p>
            <a:pPr lvl="4"/>
            <a:endParaRPr lang="en-US" dirty="0" smtClean="0"/>
          </a:p>
          <a:p>
            <a:pPr marL="656573" indent="-406394"/>
            <a:r>
              <a:rPr lang="en-US" dirty="0" smtClean="0"/>
              <a:t>There are various ways to define outliers:</a:t>
            </a:r>
          </a:p>
          <a:p>
            <a:pPr marL="656573" indent="-406394"/>
            <a:endParaRPr lang="en-US" dirty="0" smtClean="0"/>
          </a:p>
          <a:p>
            <a:pPr marL="1225525" lvl="1" indent="-325115"/>
            <a:r>
              <a:rPr lang="en-US" dirty="0" smtClean="0"/>
              <a:t>Data points for which there are fewer than </a:t>
            </a:r>
            <a:r>
              <a:rPr lang="en-US" i="1" dirty="0" smtClean="0"/>
              <a:t>p</a:t>
            </a:r>
            <a:r>
              <a:rPr lang="en-US" dirty="0" smtClean="0"/>
              <a:t> neighboring points within a distance </a:t>
            </a:r>
            <a:r>
              <a:rPr lang="en-US" i="1" dirty="0" smtClean="0"/>
              <a:t>D</a:t>
            </a:r>
          </a:p>
          <a:p>
            <a:pPr lvl="3"/>
            <a:endParaRPr lang="en-US" dirty="0" smtClean="0"/>
          </a:p>
          <a:p>
            <a:pPr marL="1225525" lvl="1" indent="-325115"/>
            <a:r>
              <a:rPr lang="en-US" dirty="0" smtClean="0"/>
              <a:t>The top </a:t>
            </a:r>
            <a:r>
              <a:rPr lang="en-US" i="1" dirty="0" smtClean="0"/>
              <a:t>n</a:t>
            </a:r>
            <a:r>
              <a:rPr lang="en-US" dirty="0" smtClean="0"/>
              <a:t> data points whose distance to the </a:t>
            </a:r>
            <a:r>
              <a:rPr lang="en-US" i="1" dirty="0" err="1" smtClean="0"/>
              <a:t>k</a:t>
            </a:r>
            <a:r>
              <a:rPr lang="en-US" dirty="0" err="1" smtClean="0"/>
              <a:t>th</a:t>
            </a:r>
            <a:r>
              <a:rPr lang="en-US" dirty="0" smtClean="0"/>
              <a:t> nearest neighbor is greatest</a:t>
            </a:r>
          </a:p>
          <a:p>
            <a:pPr lvl="3"/>
            <a:endParaRPr lang="en-US" dirty="0" smtClean="0"/>
          </a:p>
          <a:p>
            <a:pPr marL="1225525" lvl="1" indent="-325115"/>
            <a:r>
              <a:rPr lang="en-US" dirty="0" smtClean="0"/>
              <a:t>The top </a:t>
            </a:r>
            <a:r>
              <a:rPr lang="en-US" i="1" dirty="0" smtClean="0"/>
              <a:t>n</a:t>
            </a:r>
            <a:r>
              <a:rPr lang="en-US" dirty="0" smtClean="0"/>
              <a:t> data points whose average distance to the </a:t>
            </a:r>
            <a:r>
              <a:rPr lang="en-US" i="1" dirty="0" smtClean="0"/>
              <a:t>k</a:t>
            </a:r>
            <a:r>
              <a:rPr lang="en-US" dirty="0" smtClean="0"/>
              <a:t> nearest neighbors is greatest </a:t>
            </a:r>
          </a:p>
          <a:p>
            <a:pPr marL="1625575" lvl="2" indent="-325115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4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Density-Based: Local Outlier Factor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dirty="0"/>
              <a:t>For each point, compute the density of its local neighborhood</a:t>
            </a:r>
          </a:p>
          <a:p>
            <a:pPr marL="487672" indent="-487672"/>
            <a:r>
              <a:rPr lang="en-US" dirty="0"/>
              <a:t>Compute local outlier factor (LOF) of a sample </a:t>
            </a:r>
            <a:r>
              <a:rPr lang="en-US" i="1" dirty="0"/>
              <a:t>p</a:t>
            </a:r>
            <a:r>
              <a:rPr lang="en-US" dirty="0"/>
              <a:t> as the average of the ratios of the density of sample </a:t>
            </a:r>
            <a:r>
              <a:rPr lang="en-US" i="1" dirty="0"/>
              <a:t>p</a:t>
            </a:r>
            <a:r>
              <a:rPr lang="en-US" dirty="0"/>
              <a:t> and the density of its nearest neighbors</a:t>
            </a:r>
          </a:p>
          <a:p>
            <a:pPr marL="487672" indent="-487672"/>
            <a:r>
              <a:rPr lang="en-US" dirty="0"/>
              <a:t>Outliers are points with largest LOF value</a:t>
            </a:r>
          </a:p>
        </p:txBody>
      </p:sp>
      <p:grpSp>
        <p:nvGrpSpPr>
          <p:cNvPr id="14340" name="Group 4"/>
          <p:cNvGrpSpPr>
            <a:grpSpLocks noChangeAspect="1"/>
          </p:cNvGrpSpPr>
          <p:nvPr/>
        </p:nvGrpSpPr>
        <p:grpSpPr bwMode="auto">
          <a:xfrm>
            <a:off x="8086576" y="4007627"/>
            <a:ext cx="4443307" cy="3804355"/>
            <a:chOff x="1626" y="1932"/>
            <a:chExt cx="3476" cy="2930"/>
          </a:xfrm>
        </p:grpSpPr>
        <p:pic>
          <p:nvPicPr>
            <p:cNvPr id="1434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sz="23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4344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2469952" y="5308848"/>
            <a:ext cx="4768427" cy="160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>
                <a:solidFill>
                  <a:srgbClr val="003399"/>
                </a:solidFill>
                <a:latin typeface="+mj-lt"/>
              </a:rPr>
              <a:t>In the NN approach, p</a:t>
            </a:r>
            <a:r>
              <a:rPr lang="en-US" sz="2400" b="0" baseline="-25000" dirty="0">
                <a:solidFill>
                  <a:srgbClr val="003399"/>
                </a:solidFill>
                <a:latin typeface="+mj-lt"/>
              </a:rPr>
              <a:t>2</a:t>
            </a:r>
            <a:r>
              <a:rPr lang="en-US" sz="2400" b="0" dirty="0">
                <a:solidFill>
                  <a:srgbClr val="003399"/>
                </a:solidFill>
                <a:latin typeface="+mj-lt"/>
              </a:rPr>
              <a:t> is not considered as outlier, while </a:t>
            </a:r>
            <a:r>
              <a:rPr lang="en-US" sz="2400" b="0" dirty="0" smtClean="0">
                <a:solidFill>
                  <a:srgbClr val="003399"/>
                </a:solidFill>
                <a:latin typeface="+mj-lt"/>
              </a:rPr>
              <a:t>the LOF </a:t>
            </a:r>
            <a:r>
              <a:rPr lang="en-US" sz="2400" b="0">
                <a:solidFill>
                  <a:srgbClr val="003399"/>
                </a:solidFill>
                <a:latin typeface="+mj-lt"/>
              </a:rPr>
              <a:t>approach </a:t>
            </a:r>
            <a:r>
              <a:rPr lang="en-US" sz="2400" b="0" smtClean="0">
                <a:solidFill>
                  <a:srgbClr val="003399"/>
                </a:solidFill>
                <a:latin typeface="+mj-lt"/>
              </a:rPr>
              <a:t>finds </a:t>
            </a:r>
            <a:r>
              <a:rPr lang="en-US" sz="2400" b="0" dirty="0">
                <a:solidFill>
                  <a:srgbClr val="003399"/>
                </a:solidFill>
                <a:latin typeface="+mj-lt"/>
              </a:rPr>
              <a:t>both p</a:t>
            </a:r>
            <a:r>
              <a:rPr lang="en-US" sz="2400" b="0" baseline="-25000" dirty="0">
                <a:solidFill>
                  <a:srgbClr val="003399"/>
                </a:solidFill>
                <a:latin typeface="+mj-lt"/>
              </a:rPr>
              <a:t>1</a:t>
            </a:r>
            <a:r>
              <a:rPr lang="en-US" sz="2400" b="0" dirty="0">
                <a:solidFill>
                  <a:srgbClr val="003399"/>
                </a:solidFill>
                <a:latin typeface="+mj-lt"/>
              </a:rPr>
              <a:t> and p</a:t>
            </a:r>
            <a:r>
              <a:rPr lang="en-US" sz="2400" b="0" baseline="-25000" dirty="0">
                <a:solidFill>
                  <a:srgbClr val="003399"/>
                </a:solidFill>
                <a:latin typeface="+mj-lt"/>
              </a:rPr>
              <a:t>2 </a:t>
            </a:r>
            <a:r>
              <a:rPr lang="en-US" sz="2400" b="0" dirty="0">
                <a:solidFill>
                  <a:srgbClr val="003399"/>
                </a:solidFill>
                <a:latin typeface="+mj-lt"/>
              </a:rPr>
              <a:t>as outliers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62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Clustering-Based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7312787" y="3716826"/>
            <a:ext cx="5310293" cy="4373315"/>
            <a:chOff x="3264" y="1231"/>
            <a:chExt cx="2352" cy="1937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3552" y="2023"/>
              <a:ext cx="112" cy="1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004" y="2767"/>
              <a:ext cx="112" cy="10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3392" y="1759"/>
              <a:ext cx="112" cy="1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113" y="2070100"/>
            <a:ext cx="11002887" cy="6007100"/>
          </a:xfrm>
        </p:spPr>
        <p:txBody>
          <a:bodyPr/>
          <a:lstStyle/>
          <a:p>
            <a:pPr marL="656573" indent="-406394"/>
            <a:r>
              <a:rPr lang="en-US" altLang="zh-CN" dirty="0" smtClean="0">
                <a:ea typeface="SimSun" pitchFamily="2" charset="-122"/>
              </a:rPr>
              <a:t>Cluster </a:t>
            </a:r>
            <a:r>
              <a:rPr lang="en-US" altLang="zh-CN" dirty="0">
                <a:ea typeface="SimSun" pitchFamily="2" charset="-122"/>
              </a:rPr>
              <a:t>the data into groups of different </a:t>
            </a:r>
            <a:r>
              <a:rPr lang="en-US" altLang="zh-CN" dirty="0" smtClean="0">
                <a:ea typeface="SimSun" pitchFamily="2" charset="-122"/>
              </a:rPr>
              <a:t>density</a:t>
            </a:r>
          </a:p>
          <a:p>
            <a:pPr marL="656573" indent="-406394"/>
            <a:endParaRPr lang="en-US" altLang="zh-CN" dirty="0">
              <a:ea typeface="SimSun" pitchFamily="2" charset="-122"/>
            </a:endParaRPr>
          </a:p>
          <a:p>
            <a:pPr marL="656573" indent="-406394"/>
            <a:r>
              <a:rPr lang="en-US" altLang="zh-CN" dirty="0">
                <a:ea typeface="SimSun" pitchFamily="2" charset="-122"/>
              </a:rPr>
              <a:t>Choose points in small cluster as </a:t>
            </a:r>
            <a:r>
              <a:rPr lang="en-US" altLang="zh-CN" dirty="0">
                <a:ea typeface="SimSun" pitchFamily="2" charset="-122"/>
                <a:sym typeface="Wingdings" pitchFamily="2" charset="2"/>
              </a:rPr>
              <a:t>candidate </a:t>
            </a:r>
            <a:r>
              <a:rPr lang="en-US" altLang="zh-CN" dirty="0" smtClean="0">
                <a:ea typeface="SimSun" pitchFamily="2" charset="-122"/>
                <a:sym typeface="Wingdings" pitchFamily="2" charset="2"/>
              </a:rPr>
              <a:t>outliers</a:t>
            </a:r>
          </a:p>
          <a:p>
            <a:pPr marL="656573" indent="-406394"/>
            <a:endParaRPr lang="en-US" altLang="zh-CN" dirty="0">
              <a:ea typeface="SimSun" pitchFamily="2" charset="-122"/>
            </a:endParaRPr>
          </a:p>
          <a:p>
            <a:pPr marL="656573" indent="-406394"/>
            <a:r>
              <a:rPr lang="en-US" altLang="zh-CN" dirty="0">
                <a:ea typeface="SimSun" pitchFamily="2" charset="-122"/>
              </a:rPr>
              <a:t>Compute the distance </a:t>
            </a:r>
            <a:r>
              <a:rPr lang="en-US" altLang="zh-CN" dirty="0" smtClean="0">
                <a:ea typeface="SimSun" pitchFamily="2" charset="-122"/>
              </a:rPr>
              <a:t>between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candidate </a:t>
            </a:r>
            <a:r>
              <a:rPr lang="en-US" altLang="zh-CN" dirty="0">
                <a:ea typeface="SimSun" pitchFamily="2" charset="-122"/>
              </a:rPr>
              <a:t>points and </a:t>
            </a:r>
            <a:r>
              <a:rPr lang="en-US" altLang="zh-CN" dirty="0" smtClean="0">
                <a:ea typeface="SimSun" pitchFamily="2" charset="-122"/>
              </a:rPr>
              <a:t>non-candidate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clusters: if these candidate points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are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far </a:t>
            </a:r>
            <a:r>
              <a:rPr lang="en-US" altLang="zh-CN" dirty="0">
                <a:ea typeface="SimSun" pitchFamily="2" charset="-122"/>
              </a:rPr>
              <a:t>from all other </a:t>
            </a:r>
            <a:r>
              <a:rPr lang="en-US" altLang="zh-CN" dirty="0" smtClean="0">
                <a:ea typeface="SimSun" pitchFamily="2" charset="-122"/>
              </a:rPr>
              <a:t>non-candidate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points, they </a:t>
            </a:r>
            <a:r>
              <a:rPr lang="en-US" altLang="zh-CN" dirty="0">
                <a:ea typeface="SimSun" pitchFamily="2" charset="-122"/>
              </a:rPr>
              <a:t>are outliers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07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Anomaly/Outlier Detection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112" y="2070100"/>
            <a:ext cx="11578951" cy="6007100"/>
          </a:xfrm>
        </p:spPr>
        <p:txBody>
          <a:bodyPr/>
          <a:lstStyle/>
          <a:p>
            <a:pPr marL="487672" indent="-487672"/>
            <a:r>
              <a:rPr lang="en-US" dirty="0"/>
              <a:t>What are anomalies/outliers?</a:t>
            </a:r>
          </a:p>
          <a:p>
            <a:pPr marL="1056623" lvl="1" indent="-406394"/>
            <a:r>
              <a:rPr lang="en-US" dirty="0"/>
              <a:t>The set of data points that are considerably different </a:t>
            </a:r>
            <a:r>
              <a:rPr lang="en-US" dirty="0" smtClean="0"/>
              <a:t>from </a:t>
            </a:r>
            <a:r>
              <a:rPr lang="en-US" dirty="0"/>
              <a:t>the remainder of the </a:t>
            </a:r>
            <a:r>
              <a:rPr lang="en-US" dirty="0" smtClean="0"/>
              <a:t>data</a:t>
            </a:r>
          </a:p>
          <a:p>
            <a:pPr marL="1056623" lvl="1" indent="-406394"/>
            <a:endParaRPr lang="en-US" dirty="0"/>
          </a:p>
          <a:p>
            <a:pPr marL="487672" indent="-487672"/>
            <a:r>
              <a:rPr lang="en-US" dirty="0"/>
              <a:t>Variants of Anomaly/Outlier Detection Problems</a:t>
            </a:r>
          </a:p>
          <a:p>
            <a:pPr marL="1056623" lvl="1" indent="-406394"/>
            <a:r>
              <a:rPr lang="en-US" dirty="0"/>
              <a:t>Given a database </a:t>
            </a:r>
            <a:r>
              <a:rPr lang="en-US" i="1" dirty="0"/>
              <a:t>D</a:t>
            </a:r>
            <a:r>
              <a:rPr lang="en-US" dirty="0"/>
              <a:t>, find all the data points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with anomaly scores greater than some threshold </a:t>
            </a:r>
            <a:r>
              <a:rPr lang="en-US" i="1" dirty="0"/>
              <a:t>t</a:t>
            </a:r>
          </a:p>
          <a:p>
            <a:pPr marL="1056623" lvl="1" indent="-406394"/>
            <a:r>
              <a:rPr lang="en-US" dirty="0"/>
              <a:t>Given a database </a:t>
            </a:r>
            <a:r>
              <a:rPr lang="en-US" i="1" dirty="0"/>
              <a:t>D</a:t>
            </a:r>
            <a:r>
              <a:rPr lang="en-US" dirty="0"/>
              <a:t>, find all the data points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having the top-</a:t>
            </a:r>
            <a:r>
              <a:rPr lang="en-US" i="1" dirty="0"/>
              <a:t>n</a:t>
            </a:r>
            <a:r>
              <a:rPr lang="en-US" dirty="0"/>
              <a:t> largest anomaly scores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marL="1056623" lvl="1" indent="-406394"/>
            <a:r>
              <a:rPr lang="en-US" dirty="0"/>
              <a:t>Given a database </a:t>
            </a:r>
            <a:r>
              <a:rPr lang="en-US" i="1" dirty="0"/>
              <a:t>D</a:t>
            </a:r>
            <a:r>
              <a:rPr lang="en-US" dirty="0"/>
              <a:t>, containing mostly normal (but unlabeled) data points, and a test point </a:t>
            </a:r>
            <a:r>
              <a:rPr lang="en-US" b="1" dirty="0"/>
              <a:t>x</a:t>
            </a:r>
            <a:r>
              <a:rPr lang="en-US" dirty="0"/>
              <a:t>, compute the anomaly score of </a:t>
            </a:r>
            <a:r>
              <a:rPr lang="en-US" b="1" dirty="0"/>
              <a:t>x</a:t>
            </a:r>
            <a:r>
              <a:rPr lang="en-US" dirty="0"/>
              <a:t> with respect to </a:t>
            </a:r>
            <a:r>
              <a:rPr lang="en-US" i="1" dirty="0" smtClean="0"/>
              <a:t>D</a:t>
            </a:r>
          </a:p>
          <a:p>
            <a:pPr marL="1056623" lvl="1" indent="-406394"/>
            <a:endParaRPr lang="en-US" i="1" dirty="0"/>
          </a:p>
          <a:p>
            <a:pPr marL="487672" indent="-487672"/>
            <a:r>
              <a:rPr lang="en-US" dirty="0"/>
              <a:t>Applications: </a:t>
            </a:r>
          </a:p>
          <a:p>
            <a:pPr marL="1056623" lvl="1" indent="-406394"/>
            <a:r>
              <a:rPr lang="en-US" dirty="0"/>
              <a:t>Credit card fraud detection, telecommunication fraud detection, network intrusion detection, fault detection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1985 three researchers (Farman, </a:t>
            </a:r>
            <a:r>
              <a:rPr lang="en-US" dirty="0" err="1" smtClean="0"/>
              <a:t>Gardinar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Shanklin</a:t>
            </a:r>
            <a:r>
              <a:rPr lang="en-US" dirty="0"/>
              <a:t>) were puzzled by data gathered by the British Antarctic Survey showing that ozone levels for Antarctica had dropped 10% below normal levels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 marL="487672" indent="-487672">
              <a:lnSpc>
                <a:spcPct val="90000"/>
              </a:lnSpc>
            </a:pPr>
            <a:r>
              <a:rPr lang="en-US" dirty="0"/>
              <a:t>Why did the Nimbus 7 satellite, </a:t>
            </a:r>
            <a:r>
              <a:rPr lang="en-US" dirty="0" smtClean="0"/>
              <a:t>which</a:t>
            </a:r>
            <a:br>
              <a:rPr lang="en-US" dirty="0" smtClean="0"/>
            </a:br>
            <a:r>
              <a:rPr lang="en-US" dirty="0" smtClean="0"/>
              <a:t>had </a:t>
            </a:r>
            <a:r>
              <a:rPr lang="en-US" dirty="0"/>
              <a:t>instruments aboard for </a:t>
            </a:r>
            <a:r>
              <a:rPr lang="en-US" dirty="0" smtClean="0"/>
              <a:t>recording</a:t>
            </a:r>
            <a:br>
              <a:rPr lang="en-US" dirty="0" smtClean="0"/>
            </a:br>
            <a:r>
              <a:rPr lang="en-US" dirty="0" smtClean="0"/>
              <a:t>ozone </a:t>
            </a:r>
            <a:r>
              <a:rPr lang="en-US" dirty="0"/>
              <a:t>levels, not record similarly </a:t>
            </a:r>
            <a:r>
              <a:rPr lang="en-US" dirty="0" smtClean="0"/>
              <a:t>low</a:t>
            </a:r>
            <a:br>
              <a:rPr lang="en-US" dirty="0" smtClean="0"/>
            </a:br>
            <a:r>
              <a:rPr lang="en-US" dirty="0" smtClean="0"/>
              <a:t>ozone </a:t>
            </a:r>
            <a:r>
              <a:rPr lang="en-US" dirty="0"/>
              <a:t>concentrations? 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 marL="487672" indent="-487672">
              <a:lnSpc>
                <a:spcPct val="90000"/>
              </a:lnSpc>
            </a:pPr>
            <a:r>
              <a:rPr lang="en-US" dirty="0"/>
              <a:t>The ozone concentrations recorded </a:t>
            </a: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satellite were so low they were </a:t>
            </a:r>
            <a:r>
              <a:rPr lang="en-US" dirty="0" smtClean="0"/>
              <a:t>being</a:t>
            </a:r>
            <a:br>
              <a:rPr lang="en-US" dirty="0" smtClean="0"/>
            </a:br>
            <a:r>
              <a:rPr lang="en-US" dirty="0" smtClean="0"/>
              <a:t>treated </a:t>
            </a:r>
            <a:r>
              <a:rPr lang="en-US" dirty="0"/>
              <a:t>as outliers by a computer </a:t>
            </a:r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discarded!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5" descr="hole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0592" y="3580656"/>
            <a:ext cx="4193430" cy="46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053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Anomaly Detection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How many outliers are there in the data?</a:t>
            </a:r>
          </a:p>
          <a:p>
            <a:pPr lvl="1"/>
            <a:r>
              <a:rPr lang="en-US" dirty="0" smtClean="0"/>
              <a:t>Method is unsupervised, so validation can be quite challenging (just like for clustering)</a:t>
            </a:r>
          </a:p>
          <a:p>
            <a:pPr lvl="1"/>
            <a:r>
              <a:rPr lang="en-US" dirty="0" smtClean="0"/>
              <a:t>Finding needle in a haystack</a:t>
            </a:r>
          </a:p>
          <a:p>
            <a:endParaRPr lang="en-US" dirty="0" smtClean="0"/>
          </a:p>
          <a:p>
            <a:r>
              <a:rPr lang="en-US" dirty="0" smtClean="0"/>
              <a:t>Working assumption:</a:t>
            </a:r>
          </a:p>
          <a:p>
            <a:pPr lvl="1"/>
            <a:r>
              <a:rPr lang="en-US" dirty="0" smtClean="0"/>
              <a:t>There are considerably more “normal” observations than “abnormal” observations (outliers/anomalies) in the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31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45387" y="3652664"/>
            <a:ext cx="4954286" cy="4491428"/>
            <a:chOff x="7392987" y="3868688"/>
            <a:chExt cx="4954286" cy="449142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2987" y="3868688"/>
              <a:ext cx="4954286" cy="449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8000536" y="5754964"/>
              <a:ext cx="177800" cy="16192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10440816" y="5454926"/>
              <a:ext cx="381000" cy="381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12024564" y="7293095"/>
              <a:ext cx="177800" cy="16192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8986160" y="7469088"/>
              <a:ext cx="177800" cy="16192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7670300" y="5119468"/>
              <a:ext cx="177800" cy="16192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dirty="0"/>
              <a:t>General Steps</a:t>
            </a:r>
          </a:p>
          <a:p>
            <a:pPr marL="1056623" lvl="1" indent="-406394"/>
            <a:r>
              <a:rPr lang="en-US" dirty="0"/>
              <a:t>Build a profile of the “normal” </a:t>
            </a:r>
            <a:r>
              <a:rPr lang="en-US" dirty="0" smtClean="0"/>
              <a:t>behavior, e.g., patterns </a:t>
            </a:r>
            <a:r>
              <a:rPr lang="en-US" dirty="0"/>
              <a:t>or summary statistics for the overall population</a:t>
            </a:r>
          </a:p>
          <a:p>
            <a:pPr marL="1056623" lvl="1" indent="-406394"/>
            <a:r>
              <a:rPr lang="en-US" dirty="0"/>
              <a:t>Use the “normal” profile to detect </a:t>
            </a:r>
            <a:r>
              <a:rPr lang="en-US" dirty="0" smtClean="0"/>
              <a:t>anomalies: </a:t>
            </a:r>
            <a:r>
              <a:rPr lang="en-US" sz="2400" dirty="0" smtClean="0"/>
              <a:t>Anomalies </a:t>
            </a:r>
            <a:r>
              <a:rPr lang="en-US" sz="2400" dirty="0"/>
              <a:t>are observations whose </a:t>
            </a:r>
            <a:r>
              <a:rPr lang="en-US" sz="2400" dirty="0" smtClean="0"/>
              <a:t>characteristics differ </a:t>
            </a:r>
            <a:r>
              <a:rPr lang="en-US" sz="2400" dirty="0"/>
              <a:t>significantly from the normal profile</a:t>
            </a:r>
          </a:p>
          <a:p>
            <a:pPr marL="1056623" lvl="1" indent="-406394"/>
            <a:endParaRPr lang="en-US" dirty="0"/>
          </a:p>
          <a:p>
            <a:pPr marL="487672" indent="-487672"/>
            <a:r>
              <a:rPr lang="en-US" dirty="0"/>
              <a:t>Types of anomaly detection </a:t>
            </a:r>
            <a:r>
              <a:rPr lang="en-US" dirty="0" smtClean="0"/>
              <a:t>schemes</a:t>
            </a:r>
            <a:endParaRPr lang="en-US" dirty="0"/>
          </a:p>
          <a:p>
            <a:pPr marL="1056623" lvl="1" indent="-406394"/>
            <a:r>
              <a:rPr lang="en-US" dirty="0"/>
              <a:t>Graphical &amp; </a:t>
            </a:r>
            <a:r>
              <a:rPr lang="en-US" dirty="0" smtClean="0"/>
              <a:t>statistical-based</a:t>
            </a:r>
            <a:endParaRPr lang="en-US" dirty="0"/>
          </a:p>
          <a:p>
            <a:pPr marL="1056623" lvl="1" indent="-406394"/>
            <a:r>
              <a:rPr lang="en-US" dirty="0"/>
              <a:t>Distance-based</a:t>
            </a:r>
          </a:p>
          <a:p>
            <a:pPr marL="1056623" lvl="1" indent="-406394"/>
            <a:r>
              <a:rPr lang="en-US" dirty="0"/>
              <a:t>Model-based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Schemes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06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dirty="0"/>
              <a:t>Boxplot (1-D), Scatter plot (2-D), Spin plot (3-D)</a:t>
            </a:r>
          </a:p>
          <a:p>
            <a:pPr marL="487672" indent="-487672"/>
            <a:endParaRPr lang="en-US" dirty="0"/>
          </a:p>
          <a:p>
            <a:pPr marL="487672" indent="-487672"/>
            <a:r>
              <a:rPr lang="en-US" dirty="0"/>
              <a:t>Limitations</a:t>
            </a:r>
          </a:p>
          <a:p>
            <a:pPr marL="1056623" lvl="1" indent="-406394"/>
            <a:r>
              <a:rPr lang="en-US" dirty="0"/>
              <a:t>Time consuming</a:t>
            </a:r>
          </a:p>
          <a:p>
            <a:pPr marL="1056623" lvl="1" indent="-406394"/>
            <a:r>
              <a:rPr lang="en-US" dirty="0"/>
              <a:t>Subjective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3244428"/>
            <a:ext cx="4994204" cy="48564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box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64" y="4521464"/>
            <a:ext cx="3664374" cy="355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65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/>
            <a:r>
              <a:rPr lang="en-US" dirty="0"/>
              <a:t>Extreme points are assumed to be outliers</a:t>
            </a:r>
          </a:p>
          <a:p>
            <a:pPr marL="487672" indent="-487672"/>
            <a:r>
              <a:rPr lang="en-US" dirty="0"/>
              <a:t>Use convex hull method to detect extreme values</a:t>
            </a:r>
          </a:p>
          <a:p>
            <a:pPr marL="487672" indent="-487672"/>
            <a:endParaRPr lang="en-US" dirty="0"/>
          </a:p>
          <a:p>
            <a:pPr marL="487672" indent="-487672"/>
            <a:endParaRPr lang="en-US" dirty="0"/>
          </a:p>
          <a:p>
            <a:pPr marL="487672" indent="-487672"/>
            <a:endParaRPr lang="en-US" dirty="0"/>
          </a:p>
          <a:p>
            <a:pPr marL="487672" indent="-487672"/>
            <a:endParaRPr lang="en-US" dirty="0"/>
          </a:p>
          <a:p>
            <a:pPr marL="487672" indent="-487672"/>
            <a:endParaRPr lang="en-US" dirty="0"/>
          </a:p>
          <a:p>
            <a:pPr marL="487672" indent="-487672"/>
            <a:endParaRPr lang="en-US" dirty="0"/>
          </a:p>
          <a:p>
            <a:pPr marL="487672" indent="-487672"/>
            <a:endParaRPr lang="en-US" dirty="0" smtClean="0"/>
          </a:p>
          <a:p>
            <a:pPr marL="487672" indent="-487672"/>
            <a:endParaRPr lang="en-US" dirty="0"/>
          </a:p>
          <a:p>
            <a:pPr marL="487672" indent="-487672"/>
            <a:endParaRPr lang="en-US" dirty="0" smtClean="0"/>
          </a:p>
          <a:p>
            <a:pPr marL="487672" indent="-487672"/>
            <a:endParaRPr lang="en-US" dirty="0"/>
          </a:p>
          <a:p>
            <a:pPr marL="487672" indent="-487672"/>
            <a:r>
              <a:rPr lang="en-US" dirty="0" smtClean="0"/>
              <a:t>What </a:t>
            </a:r>
            <a:r>
              <a:rPr lang="en-US" dirty="0"/>
              <a:t>if the outlier occurs in the middle of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68" y="3292624"/>
            <a:ext cx="7655010" cy="34276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74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lnSpc>
                <a:spcPct val="90000"/>
              </a:lnSpc>
            </a:pPr>
            <a:r>
              <a:rPr lang="en-US" dirty="0" smtClean="0"/>
              <a:t>Assume a parametric model describing the distribution of the data (e.g., normal distribution) 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 marL="487672" indent="-487672">
              <a:lnSpc>
                <a:spcPct val="90000"/>
              </a:lnSpc>
            </a:pPr>
            <a:r>
              <a:rPr lang="en-US" dirty="0" smtClean="0"/>
              <a:t>Apply a statistical test that depends on </a:t>
            </a:r>
          </a:p>
          <a:p>
            <a:pPr marL="1056623" lvl="1" indent="-406394">
              <a:lnSpc>
                <a:spcPct val="90000"/>
              </a:lnSpc>
            </a:pPr>
            <a:r>
              <a:rPr lang="en-US" dirty="0" smtClean="0"/>
              <a:t>Data distribution</a:t>
            </a:r>
          </a:p>
          <a:p>
            <a:pPr marL="1056623" lvl="1" indent="-406394">
              <a:lnSpc>
                <a:spcPct val="90000"/>
              </a:lnSpc>
            </a:pPr>
            <a:r>
              <a:rPr lang="en-US" dirty="0" smtClean="0"/>
              <a:t>Parameter of distribution (e.g., mean, variance)</a:t>
            </a:r>
          </a:p>
          <a:p>
            <a:pPr marL="1056623" lvl="1" indent="-406394">
              <a:lnSpc>
                <a:spcPct val="90000"/>
              </a:lnSpc>
            </a:pPr>
            <a:r>
              <a:rPr lang="en-US" dirty="0" smtClean="0"/>
              <a:t>Number of expected outliers (confidence limit)</a:t>
            </a:r>
          </a:p>
        </p:txBody>
      </p:sp>
      <p:pic>
        <p:nvPicPr>
          <p:cNvPr id="1024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58" y="5092824"/>
            <a:ext cx="5310293" cy="314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690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Grubb’s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outliers in </a:t>
            </a:r>
            <a:r>
              <a:rPr lang="en-US" dirty="0" err="1"/>
              <a:t>univariate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/>
              <a:t>Assume data comes from normal </a:t>
            </a:r>
            <a:r>
              <a:rPr lang="en-US" dirty="0" smtClean="0"/>
              <a:t>distribution</a:t>
            </a:r>
          </a:p>
          <a:p>
            <a:endParaRPr lang="en-US" dirty="0"/>
          </a:p>
          <a:p>
            <a:r>
              <a:rPr lang="en-US" dirty="0"/>
              <a:t>Detects one outlier at a time, remove the outlier, and repeat</a:t>
            </a:r>
          </a:p>
          <a:p>
            <a:pPr lvl="1"/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There is no outlier in data</a:t>
            </a:r>
          </a:p>
          <a:p>
            <a:pPr lvl="1"/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: There is at least one </a:t>
            </a:r>
            <a:r>
              <a:rPr lang="en-US" dirty="0" smtClean="0"/>
              <a:t>outlier</a:t>
            </a:r>
          </a:p>
          <a:p>
            <a:pPr lvl="1"/>
            <a:endParaRPr lang="en-US" dirty="0"/>
          </a:p>
          <a:p>
            <a:r>
              <a:rPr lang="en-US" dirty="0"/>
              <a:t>Grubbs’ test statistic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184602"/>
              </p:ext>
            </p:extLst>
          </p:nvPr>
        </p:nvGraphicFramePr>
        <p:xfrm>
          <a:off x="5134248" y="5092824"/>
          <a:ext cx="2346624" cy="98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6" name="Equation" r:id="rId3" imgW="1117440" imgH="469800" progId="Equation.3">
                  <p:embed/>
                </p:oleObj>
              </mc:Choice>
              <mc:Fallback>
                <p:oleObj name="Equation" r:id="rId3" imgW="11174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248" y="5092824"/>
                        <a:ext cx="2346624" cy="986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69076"/>
              </p:ext>
            </p:extLst>
          </p:nvPr>
        </p:nvGraphicFramePr>
        <p:xfrm>
          <a:off x="3550072" y="6677000"/>
          <a:ext cx="3840480" cy="11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7" name="Equation" r:id="rId5" imgW="1828800" imgH="558720" progId="Equation.3">
                  <p:embed/>
                </p:oleObj>
              </mc:Choice>
              <mc:Fallback>
                <p:oleObj name="Equation" r:id="rId5" imgW="182880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072" y="6677000"/>
                        <a:ext cx="3840480" cy="117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510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30046" tIns="65023" rIns="130046" bIns="65023">
        <a:spAutoFit/>
      </a:bodyPr>
      <a:lstStyle>
        <a:defPPr marL="365760" indent="-365760" eaLnBrk="1" hangingPunct="1">
          <a:buClr>
            <a:srgbClr val="C00000"/>
          </a:buClr>
          <a:buFontTx/>
          <a:buChar char="•"/>
          <a:defRPr sz="2500" dirty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9228</TotalTime>
  <Pages>0</Pages>
  <Words>664</Words>
  <Characters>0</Characters>
  <Application>Microsoft Office PowerPoint</Application>
  <PresentationFormat>Custom</PresentationFormat>
  <Lines>0</Lines>
  <Paragraphs>130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Opening dia's</vt:lpstr>
      <vt:lpstr>Basis pagina</vt:lpstr>
      <vt:lpstr>Equation</vt:lpstr>
      <vt:lpstr>Data Mining: Anomaly Detection</vt:lpstr>
      <vt:lpstr>Anomaly/Outlier Detection</vt:lpstr>
      <vt:lpstr>Importance of Anomaly Detection</vt:lpstr>
      <vt:lpstr>Anomaly Detection</vt:lpstr>
      <vt:lpstr>Anomaly Detection Schemes </vt:lpstr>
      <vt:lpstr>Graphical Approaches</vt:lpstr>
      <vt:lpstr>Convex Hull Method</vt:lpstr>
      <vt:lpstr>Statistical Approaches</vt:lpstr>
      <vt:lpstr>Grubb’s Test</vt:lpstr>
      <vt:lpstr>Limitations of Statistical Approaches </vt:lpstr>
      <vt:lpstr>Distance-Based Approaches</vt:lpstr>
      <vt:lpstr>Nearest-Neighbor Based Approach</vt:lpstr>
      <vt:lpstr>Density-Based: Local Outlier Factor</vt:lpstr>
      <vt:lpstr>Clustering-Based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tomh</dc:creator>
  <cp:lastModifiedBy>Tom Heskes</cp:lastModifiedBy>
  <cp:revision>474</cp:revision>
  <cp:lastPrinted>2013-04-17T12:13:15Z</cp:lastPrinted>
  <dcterms:created xsi:type="dcterms:W3CDTF">2010-10-05T13:34:04Z</dcterms:created>
  <dcterms:modified xsi:type="dcterms:W3CDTF">2014-11-18T22:21:55Z</dcterms:modified>
</cp:coreProperties>
</file>