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09"/>
  </p:notesMasterIdLst>
  <p:handoutMasterIdLst>
    <p:handoutMasterId r:id="rId110"/>
  </p:handoutMasterIdLst>
  <p:sldIdLst>
    <p:sldId id="344" r:id="rId3"/>
    <p:sldId id="660" r:id="rId4"/>
    <p:sldId id="763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764" r:id="rId19"/>
    <p:sldId id="676" r:id="rId20"/>
    <p:sldId id="677" r:id="rId21"/>
    <p:sldId id="678" r:id="rId22"/>
    <p:sldId id="679" r:id="rId23"/>
    <p:sldId id="794" r:id="rId24"/>
    <p:sldId id="766" r:id="rId25"/>
    <p:sldId id="680" r:id="rId26"/>
    <p:sldId id="681" r:id="rId27"/>
    <p:sldId id="684" r:id="rId28"/>
    <p:sldId id="767" r:id="rId29"/>
    <p:sldId id="686" r:id="rId30"/>
    <p:sldId id="687" r:id="rId31"/>
    <p:sldId id="689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68" r:id="rId50"/>
    <p:sldId id="769" r:id="rId51"/>
    <p:sldId id="770" r:id="rId52"/>
    <p:sldId id="771" r:id="rId53"/>
    <p:sldId id="772" r:id="rId54"/>
    <p:sldId id="773" r:id="rId55"/>
    <p:sldId id="774" r:id="rId56"/>
    <p:sldId id="775" r:id="rId57"/>
    <p:sldId id="776" r:id="rId58"/>
    <p:sldId id="717" r:id="rId59"/>
    <p:sldId id="718" r:id="rId60"/>
    <p:sldId id="719" r:id="rId61"/>
    <p:sldId id="720" r:id="rId62"/>
    <p:sldId id="777" r:id="rId63"/>
    <p:sldId id="722" r:id="rId64"/>
    <p:sldId id="723" r:id="rId65"/>
    <p:sldId id="724" r:id="rId66"/>
    <p:sldId id="725" r:id="rId67"/>
    <p:sldId id="726" r:id="rId68"/>
    <p:sldId id="727" r:id="rId69"/>
    <p:sldId id="728" r:id="rId70"/>
    <p:sldId id="729" r:id="rId71"/>
    <p:sldId id="730" r:id="rId72"/>
    <p:sldId id="731" r:id="rId73"/>
    <p:sldId id="782" r:id="rId74"/>
    <p:sldId id="792" r:id="rId75"/>
    <p:sldId id="793" r:id="rId76"/>
    <p:sldId id="778" r:id="rId77"/>
    <p:sldId id="779" r:id="rId78"/>
    <p:sldId id="734" r:id="rId79"/>
    <p:sldId id="735" r:id="rId80"/>
    <p:sldId id="780" r:id="rId81"/>
    <p:sldId id="737" r:id="rId82"/>
    <p:sldId id="738" r:id="rId83"/>
    <p:sldId id="739" r:id="rId84"/>
    <p:sldId id="781" r:id="rId85"/>
    <p:sldId id="741" r:id="rId86"/>
    <p:sldId id="742" r:id="rId87"/>
    <p:sldId id="743" r:id="rId88"/>
    <p:sldId id="744" r:id="rId89"/>
    <p:sldId id="783" r:id="rId90"/>
    <p:sldId id="746" r:id="rId91"/>
    <p:sldId id="747" r:id="rId92"/>
    <p:sldId id="748" r:id="rId93"/>
    <p:sldId id="784" r:id="rId94"/>
    <p:sldId id="751" r:id="rId95"/>
    <p:sldId id="752" r:id="rId96"/>
    <p:sldId id="753" r:id="rId97"/>
    <p:sldId id="785" r:id="rId98"/>
    <p:sldId id="755" r:id="rId99"/>
    <p:sldId id="756" r:id="rId100"/>
    <p:sldId id="757" r:id="rId101"/>
    <p:sldId id="787" r:id="rId102"/>
    <p:sldId id="788" r:id="rId103"/>
    <p:sldId id="789" r:id="rId104"/>
    <p:sldId id="761" r:id="rId105"/>
    <p:sldId id="790" r:id="rId106"/>
    <p:sldId id="791" r:id="rId107"/>
    <p:sldId id="762" r:id="rId108"/>
  </p:sldIdLst>
  <p:sldSz cx="13004800" cy="9753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003399"/>
    <a:srgbClr val="006600"/>
    <a:srgbClr val="0000FF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936" y="-8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9F3C1B60-2814-4519-82AD-0A53EF91101F}" type="datetime1">
              <a:rPr lang="nl-NL"/>
              <a:pPr>
                <a:defRPr/>
              </a:pPr>
              <a:t>7-11-2016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46286C1-AFAA-4286-B478-2BD048D357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3B7429B9-DCDC-4627-93FE-9751726E61D0}" type="datetime1">
              <a:rPr lang="nl-NL"/>
              <a:pPr>
                <a:defRPr/>
              </a:pPr>
              <a:t>7-11-2016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1FA36493-7C4A-445B-8505-048A75403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40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9434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40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60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1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92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608516" y="1625600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608516" y="5418667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6258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2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33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>
                <a:latin typeface="+mn-lt"/>
              </a:defRPr>
            </a:lvl1pPr>
            <a:lvl2pPr marL="0" indent="0">
              <a:buFont typeface="Lucida Grande"/>
              <a:buNone/>
              <a:defRPr sz="2800">
                <a:latin typeface="+mn-lt"/>
              </a:defRPr>
            </a:lvl2pPr>
            <a:lvl3pPr marL="0" indent="0">
              <a:buFont typeface="Lucida Grande"/>
              <a:buNone/>
              <a:defRPr sz="2800">
                <a:latin typeface="+mn-lt"/>
              </a:defRPr>
            </a:lvl3pPr>
            <a:lvl4pPr marL="0" indent="0">
              <a:buFont typeface="Lucida Grande"/>
              <a:buNone/>
              <a:defRPr sz="2800">
                <a:latin typeface="+mn-lt"/>
              </a:defRPr>
            </a:lvl4pPr>
            <a:lvl5pPr marL="0" indent="0">
              <a:buFont typeface="Lucida Grande"/>
              <a:buNone/>
              <a:defRPr sz="2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13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800">
                <a:latin typeface="+mn-lt"/>
              </a:defRPr>
            </a:lvl1pPr>
            <a:lvl2pPr>
              <a:buFont typeface="Lucida Grande"/>
              <a:buChar char="-"/>
              <a:defRPr sz="24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3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45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20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8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6" r:id="rId7"/>
    <p:sldLayoutId id="2147484377" r:id="rId8"/>
    <p:sldLayoutId id="2147484378" r:id="rId9"/>
    <p:sldLayoutId id="2147484379" r:id="rId10"/>
    <p:sldLayoutId id="2147484381" r:id="rId11"/>
    <p:sldLayoutId id="214748438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5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5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3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93.png"/><Relationship Id="rId4" Type="http://schemas.openxmlformats.org/officeDocument/2006/relationships/image" Target="../media/image9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Mining: </a:t>
            </a:r>
            <a:r>
              <a:rPr lang="en-GB" dirty="0" smtClean="0">
                <a:latin typeface="Tahoma" charset="0"/>
              </a:rPr>
              <a:t>Clustering</a:t>
            </a:r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Heskes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800"/>
              </a:spcBef>
              <a:buClr>
                <a:srgbClr val="800080"/>
              </a:buClr>
              <a:buSzPct val="6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dirty="0" smtClean="0">
              <a:solidFill>
                <a:srgbClr val="000000"/>
              </a:solidFill>
              <a:latin typeface="Arial" charset="0"/>
            </a:endParaRPr>
          </a:p>
          <a:p>
            <a:endParaRPr lang="en-GB" sz="2800" dirty="0">
              <a:solidFill>
                <a:srgbClr val="000000"/>
              </a:solidFill>
              <a:latin typeface="Arial" charset="0"/>
            </a:endParaRPr>
          </a:p>
          <a:p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Clusters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Well-separated </a:t>
            </a:r>
            <a:r>
              <a:rPr lang="en-US" sz="2800" dirty="0"/>
              <a:t>clusters</a:t>
            </a:r>
          </a:p>
          <a:p>
            <a:endParaRPr lang="en-US" sz="2800" dirty="0"/>
          </a:p>
          <a:p>
            <a:r>
              <a:rPr lang="en-US" sz="2800" dirty="0" smtClean="0"/>
              <a:t>Center-based </a:t>
            </a:r>
            <a:r>
              <a:rPr lang="en-US" sz="2800" dirty="0"/>
              <a:t>clusters</a:t>
            </a:r>
          </a:p>
          <a:p>
            <a:endParaRPr lang="en-US" sz="2800" dirty="0"/>
          </a:p>
          <a:p>
            <a:r>
              <a:rPr lang="en-US" sz="2800" dirty="0" smtClean="0"/>
              <a:t>Contiguous </a:t>
            </a:r>
            <a:r>
              <a:rPr lang="en-US" sz="2800" dirty="0"/>
              <a:t>clusters</a:t>
            </a:r>
          </a:p>
          <a:p>
            <a:endParaRPr lang="en-US" sz="2800" dirty="0"/>
          </a:p>
          <a:p>
            <a:r>
              <a:rPr lang="en-US" sz="2800" dirty="0" smtClean="0"/>
              <a:t>Density-based </a:t>
            </a:r>
            <a:r>
              <a:rPr lang="en-US" sz="2800" dirty="0"/>
              <a:t>clusters</a:t>
            </a:r>
          </a:p>
          <a:p>
            <a:endParaRPr lang="en-US" sz="2800" dirty="0"/>
          </a:p>
          <a:p>
            <a:r>
              <a:rPr lang="en-US" sz="2800" dirty="0"/>
              <a:t>Property or </a:t>
            </a:r>
            <a:r>
              <a:rPr lang="en-US" sz="2800" dirty="0" smtClean="0"/>
              <a:t>Conceptual</a:t>
            </a:r>
          </a:p>
          <a:p>
            <a:endParaRPr lang="en-US" sz="2800" dirty="0"/>
          </a:p>
          <a:p>
            <a:r>
              <a:rPr lang="en-US" sz="2800" dirty="0" smtClean="0"/>
              <a:t>Based upon an objective function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Measures: Cohesion and </a:t>
            </a:r>
            <a:r>
              <a:rPr lang="en-US" dirty="0" smtClean="0"/>
              <a:t>Separation (2)</a:t>
            </a:r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 smtClean="0">
                <a:solidFill>
                  <a:schemeClr val="bg1"/>
                </a:solidFill>
              </a:rPr>
              <a:t>It can be </a:t>
            </a:r>
            <a:r>
              <a:rPr lang="en-US" dirty="0" err="1" smtClean="0">
                <a:solidFill>
                  <a:schemeClr val="bg1"/>
                </a:solidFill>
              </a:rPr>
              <a:t>be</a:t>
            </a:r>
            <a:r>
              <a:rPr lang="en-US" dirty="0" smtClean="0">
                <a:solidFill>
                  <a:schemeClr val="bg1"/>
                </a:solidFill>
              </a:rPr>
              <a:t> shown that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i.e., independent of the clustering</a:t>
            </a:r>
          </a:p>
          <a:p>
            <a:pPr marL="487672" indent="-487672"/>
            <a:endParaRPr lang="en-US" dirty="0">
              <a:solidFill>
                <a:schemeClr val="bg1"/>
              </a:solidFill>
            </a:endParaRPr>
          </a:p>
          <a:p>
            <a:pPr marL="487672" indent="-487672"/>
            <a:endParaRPr lang="en-US" dirty="0" smtClean="0">
              <a:solidFill>
                <a:schemeClr val="bg1"/>
              </a:solidFill>
            </a:endParaRPr>
          </a:p>
          <a:p>
            <a:pPr marL="487672" indent="-487672"/>
            <a:endParaRPr lang="en-US" dirty="0">
              <a:solidFill>
                <a:schemeClr val="bg1"/>
              </a:solidFill>
            </a:endParaRPr>
          </a:p>
          <a:p>
            <a:pPr marL="487672" indent="-487672"/>
            <a:endParaRPr lang="en-US" dirty="0" smtClean="0">
              <a:solidFill>
                <a:schemeClr val="bg1"/>
              </a:solidFill>
            </a:endParaRPr>
          </a:p>
          <a:p>
            <a:pPr marL="487672" indent="-487672"/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=1 cluster: </a:t>
            </a:r>
            <a:r>
              <a:rPr lang="en-US" i="1" dirty="0" smtClean="0">
                <a:solidFill>
                  <a:schemeClr val="bg1"/>
                </a:solidFill>
              </a:rPr>
              <a:t>WSS</a:t>
            </a:r>
            <a:r>
              <a:rPr lang="en-US" dirty="0" smtClean="0">
                <a:solidFill>
                  <a:schemeClr val="bg1"/>
                </a:solidFill>
              </a:rPr>
              <a:t> = (3-1)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+(3-2)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+(4-3)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+(5-3)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=10; </a:t>
            </a:r>
            <a:r>
              <a:rPr lang="en-US" i="1" dirty="0" smtClean="0">
                <a:solidFill>
                  <a:schemeClr val="bg1"/>
                </a:solidFill>
              </a:rPr>
              <a:t>BSS</a:t>
            </a:r>
            <a:r>
              <a:rPr lang="en-US" dirty="0" smtClean="0">
                <a:solidFill>
                  <a:schemeClr val="bg1"/>
                </a:solidFill>
              </a:rPr>
              <a:t> = 0</a:t>
            </a:r>
          </a:p>
          <a:p>
            <a:pPr marL="487672" indent="-487672"/>
            <a:endParaRPr lang="en-US" dirty="0">
              <a:solidFill>
                <a:schemeClr val="bg1"/>
              </a:solidFill>
            </a:endParaRPr>
          </a:p>
          <a:p>
            <a:pPr marL="487672" indent="-487672"/>
            <a:r>
              <a:rPr lang="en-US" i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=2 clusters: </a:t>
            </a:r>
            <a:r>
              <a:rPr lang="en-US" i="1" dirty="0">
                <a:solidFill>
                  <a:schemeClr val="bg1"/>
                </a:solidFill>
              </a:rPr>
              <a:t>WSS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(1.5-1)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+(2-1.5)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+(</a:t>
            </a:r>
            <a:r>
              <a:rPr lang="en-US" dirty="0" smtClean="0">
                <a:solidFill>
                  <a:schemeClr val="bg1"/>
                </a:solidFill>
              </a:rPr>
              <a:t>4.5-4)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+(</a:t>
            </a:r>
            <a:r>
              <a:rPr lang="en-US" dirty="0" smtClean="0">
                <a:solidFill>
                  <a:schemeClr val="bg1"/>
                </a:solidFill>
              </a:rPr>
              <a:t>5-4.5)</a:t>
            </a:r>
            <a:r>
              <a:rPr lang="en-US" baseline="30000" dirty="0" smtClean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= 1;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BSS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2×(3-1.5)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+2</a:t>
            </a:r>
            <a:r>
              <a:rPr lang="en-US" dirty="0">
                <a:solidFill>
                  <a:schemeClr val="bg1"/>
                </a:solidFill>
              </a:rPr>
              <a:t>× </a:t>
            </a:r>
            <a:r>
              <a:rPr lang="en-US" dirty="0" smtClean="0">
                <a:solidFill>
                  <a:schemeClr val="bg1"/>
                </a:solidFill>
              </a:rPr>
              <a:t>(4.5-3)</a:t>
            </a:r>
            <a:r>
              <a:rPr lang="en-US" baseline="30000" dirty="0" smtClean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= 9</a:t>
            </a:r>
          </a:p>
          <a:p>
            <a:pPr marL="487672" indent="-487672"/>
            <a:endParaRPr lang="en-US" dirty="0">
              <a:solidFill>
                <a:schemeClr val="bg1"/>
              </a:solidFill>
            </a:endParaRPr>
          </a:p>
          <a:p>
            <a:pPr marL="487672" indent="-487672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100</a:t>
            </a:fld>
            <a:endParaRPr lang="en-US" dirty="0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4262"/>
              </p:ext>
            </p:extLst>
          </p:nvPr>
        </p:nvGraphicFramePr>
        <p:xfrm>
          <a:off x="3127375" y="2932113"/>
          <a:ext cx="5200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0" name="Equation" r:id="rId3" imgW="2489040" imgH="368280" progId="Equation.3">
                  <p:embed/>
                </p:oleObj>
              </mc:Choice>
              <mc:Fallback>
                <p:oleObj name="Equation" r:id="rId3" imgW="2489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932113"/>
                        <a:ext cx="52006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100754" y="4516760"/>
            <a:ext cx="6477000" cy="1147465"/>
            <a:chOff x="762000" y="2071688"/>
            <a:chExt cx="6477000" cy="1147465"/>
          </a:xfrm>
        </p:grpSpPr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914400" y="2681288"/>
              <a:ext cx="6096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914400" y="2452688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438400" y="2452688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3962400" y="2452688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5486400" y="2452688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7010400" y="2452688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762000" y="27574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286000" y="27574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810000" y="27574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3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5334000" y="27574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4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6858000" y="2757488"/>
              <a:ext cx="381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5</a:t>
              </a: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838200" y="26050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2362200" y="26050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5410200" y="26050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6934200" y="26050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499350" y="2330450"/>
              <a:ext cx="533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sym typeface="Symbol" pitchFamily="18" charset="2"/>
                </a:rPr>
                <a:t>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6078518" y="2330450"/>
              <a:ext cx="533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sym typeface="Symbol" pitchFamily="18" charset="2"/>
                </a:rPr>
                <a:t>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747868" y="2330450"/>
              <a:ext cx="533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sym typeface="Symbol" pitchFamily="18" charset="2"/>
                </a:rPr>
                <a:t>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1371600" y="2757488"/>
              <a:ext cx="6611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m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6096000" y="275748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m</a:t>
              </a:r>
              <a:r>
                <a:rPr kumimoji="0" lang="en-US" sz="2400" b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2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3702254" y="2071688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m</a:t>
              </a:r>
              <a:endParaRPr kumimoji="0" 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58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Measures: Cohesion and Separation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proximity graph based approach can also be used for cohesion and </a:t>
            </a:r>
            <a:r>
              <a:rPr lang="en-US" dirty="0" smtClean="0"/>
              <a:t>separation</a:t>
            </a:r>
            <a:endParaRPr lang="en-US" sz="2200" dirty="0"/>
          </a:p>
          <a:p>
            <a:pPr lvl="1"/>
            <a:r>
              <a:rPr lang="en-US" dirty="0"/>
              <a:t>Cluster cohesion is the sum of the weight of all links within a </a:t>
            </a:r>
            <a:r>
              <a:rPr lang="en-US" dirty="0" smtClean="0"/>
              <a:t>cluster</a:t>
            </a:r>
            <a:endParaRPr lang="en-US" dirty="0"/>
          </a:p>
          <a:p>
            <a:pPr lvl="1"/>
            <a:r>
              <a:rPr lang="en-US" dirty="0"/>
              <a:t>Cluster separation is the sum of the weights between nodes in the cluster and nodes outside the </a:t>
            </a:r>
            <a:r>
              <a:rPr lang="en-US" dirty="0" smtClean="0"/>
              <a:t>cluster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4" name="Freeform 4" descr="5%"/>
          <p:cNvSpPr>
            <a:spLocks/>
          </p:cNvSpPr>
          <p:nvPr/>
        </p:nvSpPr>
        <p:spPr bwMode="auto">
          <a:xfrm rot="16200000">
            <a:off x="5339557" y="51919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 rot="16200000">
            <a:off x="6629400" y="61118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 rot="16200000">
            <a:off x="6553200" y="53498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 rot="16200000">
            <a:off x="5715000" y="58070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6200000">
            <a:off x="6780213" y="5653088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9" name="Freeform 9" descr="5%"/>
          <p:cNvSpPr>
            <a:spLocks/>
          </p:cNvSpPr>
          <p:nvPr/>
        </p:nvSpPr>
        <p:spPr bwMode="auto">
          <a:xfrm rot="5400000" flipV="1">
            <a:off x="8229600" y="504507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 rot="5400000" flipV="1">
            <a:off x="9753600" y="55022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 rot="5400000" flipV="1">
            <a:off x="8393113" y="55022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 rot="5400000" flipV="1">
            <a:off x="8915400" y="61118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 rot="5400000" flipV="1">
            <a:off x="8915400" y="51212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6705600" y="6111875"/>
            <a:ext cx="2209800" cy="762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flipV="1">
            <a:off x="6705600" y="5578475"/>
            <a:ext cx="1676400" cy="533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V="1">
            <a:off x="6705600" y="5197475"/>
            <a:ext cx="2209800" cy="914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 flipV="1">
            <a:off x="6705600" y="5578475"/>
            <a:ext cx="3048000" cy="533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6858000" y="5730875"/>
            <a:ext cx="2057400" cy="4572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6858000" y="5578475"/>
            <a:ext cx="1524000" cy="152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6858000" y="5197475"/>
            <a:ext cx="2057400" cy="533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V="1">
            <a:off x="6858000" y="5578475"/>
            <a:ext cx="2895600" cy="152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5791200" y="5807075"/>
            <a:ext cx="3124200" cy="3810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V="1">
            <a:off x="5791200" y="5578475"/>
            <a:ext cx="3962400" cy="2286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V="1">
            <a:off x="5791200" y="5197475"/>
            <a:ext cx="3124200" cy="6096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 flipV="1">
            <a:off x="5791200" y="5578475"/>
            <a:ext cx="2590800" cy="2286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6629400" y="5349875"/>
            <a:ext cx="2286000" cy="8382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6629400" y="5349875"/>
            <a:ext cx="1752600" cy="2286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 flipV="1">
            <a:off x="6629400" y="5197475"/>
            <a:ext cx="2286000" cy="1524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6629400" y="5349875"/>
            <a:ext cx="3124200" cy="2286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70" name="Freeform 30" descr="5%"/>
          <p:cNvSpPr>
            <a:spLocks/>
          </p:cNvSpPr>
          <p:nvPr/>
        </p:nvSpPr>
        <p:spPr bwMode="auto">
          <a:xfrm rot="16200000">
            <a:off x="2367757" y="53443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1" name="Oval 31"/>
          <p:cNvSpPr>
            <a:spLocks noChangeArrowheads="1"/>
          </p:cNvSpPr>
          <p:nvPr/>
        </p:nvSpPr>
        <p:spPr bwMode="auto">
          <a:xfrm rot="16200000">
            <a:off x="3657600" y="62642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2" name="Oval 32"/>
          <p:cNvSpPr>
            <a:spLocks noChangeArrowheads="1"/>
          </p:cNvSpPr>
          <p:nvPr/>
        </p:nvSpPr>
        <p:spPr bwMode="auto">
          <a:xfrm rot="16200000">
            <a:off x="3581400" y="55022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 rot="16200000">
            <a:off x="2743200" y="59594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 rot="16200000">
            <a:off x="3808413" y="5805488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819400" y="5578475"/>
            <a:ext cx="762000" cy="3810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76" name="Line 36"/>
          <p:cNvSpPr>
            <a:spLocks noChangeShapeType="1"/>
          </p:cNvSpPr>
          <p:nvPr/>
        </p:nvSpPr>
        <p:spPr bwMode="auto">
          <a:xfrm flipH="1" flipV="1">
            <a:off x="3581400" y="5578475"/>
            <a:ext cx="76200" cy="6858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auto">
          <a:xfrm>
            <a:off x="2819400" y="5959475"/>
            <a:ext cx="838200" cy="3048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 flipV="1">
            <a:off x="3581400" y="5578475"/>
            <a:ext cx="228600" cy="3048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auto">
          <a:xfrm flipH="1">
            <a:off x="2819400" y="5883275"/>
            <a:ext cx="990600" cy="762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0" name="Line 40"/>
          <p:cNvSpPr>
            <a:spLocks noChangeShapeType="1"/>
          </p:cNvSpPr>
          <p:nvPr/>
        </p:nvSpPr>
        <p:spPr bwMode="auto">
          <a:xfrm flipH="1">
            <a:off x="3657600" y="5883275"/>
            <a:ext cx="152400" cy="38100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2667000" y="7102475"/>
            <a:ext cx="1418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+mn-ea"/>
              </a:rPr>
              <a:t>cohesion</a:t>
            </a: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6705600" y="7102475"/>
            <a:ext cx="1624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+mn-ea"/>
              </a:rPr>
              <a:t>separation</a:t>
            </a:r>
          </a:p>
        </p:txBody>
      </p:sp>
    </p:spTree>
    <p:extLst>
      <p:ext uri="{BB962C8B-B14F-4D97-AF65-F5344CB8AC3E}">
        <p14:creationId xmlns:p14="http://schemas.microsoft.com/office/powerpoint/2010/main" val="277022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Measures: 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 smtClean="0"/>
              <a:t>The </a:t>
            </a:r>
            <a:r>
              <a:rPr lang="en-US" dirty="0" smtClean="0">
                <a:solidFill>
                  <a:srgbClr val="003399"/>
                </a:solidFill>
              </a:rPr>
              <a:t>silhouette coefficient </a:t>
            </a:r>
            <a:r>
              <a:rPr lang="en-US" dirty="0" smtClean="0"/>
              <a:t>combines </a:t>
            </a:r>
            <a:r>
              <a:rPr lang="en-US" dirty="0"/>
              <a:t>ideas of both cohesion and </a:t>
            </a:r>
            <a:r>
              <a:rPr lang="en-US" dirty="0" smtClean="0"/>
              <a:t>separation</a:t>
            </a:r>
          </a:p>
          <a:p>
            <a:pPr marL="487672" indent="-487672"/>
            <a:endParaRPr lang="en-US" dirty="0" smtClean="0"/>
          </a:p>
          <a:p>
            <a:pPr marL="487672" lvl="1" indent="-487672">
              <a:buClr>
                <a:srgbClr val="C00000"/>
              </a:buClr>
              <a:buFontTx/>
              <a:buChar char="•"/>
            </a:pPr>
            <a:r>
              <a:rPr lang="en-US" sz="2800" dirty="0" smtClean="0"/>
              <a:t>Silhouette for data point </a:t>
            </a:r>
            <a:r>
              <a:rPr lang="en-US" sz="2800" i="1" dirty="0" smtClean="0"/>
              <a:t>i: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i</a:t>
            </a:r>
            <a:r>
              <a:rPr lang="en-US" sz="2800" dirty="0"/>
              <a:t> = </a:t>
            </a:r>
            <a:r>
              <a:rPr lang="en-US" sz="2800" dirty="0" smtClean="0"/>
              <a:t>(</a:t>
            </a:r>
            <a:r>
              <a:rPr lang="en-US" sz="2800" i="1" dirty="0" smtClean="0"/>
              <a:t>b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– 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 / max(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b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), where</a:t>
            </a:r>
            <a:endParaRPr lang="en-US" i="1" dirty="0"/>
          </a:p>
          <a:p>
            <a:pPr marL="1056623" lvl="1" indent="-406394"/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average distance of </a:t>
            </a:r>
            <a:r>
              <a:rPr lang="en-US" i="1" dirty="0" err="1"/>
              <a:t>i</a:t>
            </a:r>
            <a:r>
              <a:rPr lang="en-US" dirty="0"/>
              <a:t> to the points in </a:t>
            </a:r>
            <a:r>
              <a:rPr lang="en-US" dirty="0" smtClean="0"/>
              <a:t>the same </a:t>
            </a:r>
            <a:r>
              <a:rPr lang="en-US" dirty="0"/>
              <a:t>cluster</a:t>
            </a:r>
          </a:p>
          <a:p>
            <a:pPr marL="1056623" lvl="1" indent="-406394"/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min (average </a:t>
            </a:r>
            <a:r>
              <a:rPr lang="en-US" dirty="0"/>
              <a:t>distance of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 to points in another cluster</a:t>
            </a:r>
            <a:r>
              <a:rPr lang="en-US" dirty="0" smtClean="0"/>
              <a:t>), where the minimum is taken over all other clusters</a:t>
            </a:r>
          </a:p>
          <a:p>
            <a:pPr marL="250179" indent="0">
              <a:buNone/>
            </a:pPr>
            <a:endParaRPr lang="en-US" sz="3000" dirty="0"/>
          </a:p>
          <a:p>
            <a:pPr marL="487672" indent="-487672"/>
            <a:r>
              <a:rPr lang="en-US" dirty="0" smtClean="0"/>
              <a:t>Typically 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 ≥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then 0 ≤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≤ 1;</a:t>
            </a:r>
            <a:br>
              <a:rPr lang="en-US" dirty="0" smtClean="0"/>
            </a:br>
            <a:r>
              <a:rPr lang="en-US" dirty="0" smtClean="0"/>
              <a:t>the higher the better</a:t>
            </a:r>
          </a:p>
          <a:p>
            <a:pPr marL="487672" indent="-487672"/>
            <a:endParaRPr lang="en-US" dirty="0"/>
          </a:p>
          <a:p>
            <a:pPr marL="487672" indent="-487672"/>
            <a:r>
              <a:rPr lang="en-US" dirty="0" smtClean="0"/>
              <a:t>Often also averaged over clusters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clusterings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Freeform 4" descr="5%"/>
          <p:cNvSpPr>
            <a:spLocks/>
          </p:cNvSpPr>
          <p:nvPr/>
        </p:nvSpPr>
        <p:spPr bwMode="auto">
          <a:xfrm rot="16200000">
            <a:off x="7524129" y="54586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 rot="16200000">
            <a:off x="8813972" y="63785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 rot="16200000">
            <a:off x="8737772" y="56165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16200000">
            <a:off x="7899572" y="60737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rot="16200000">
            <a:off x="8964785" y="5919788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1" name="Freeform 9" descr="5%"/>
          <p:cNvSpPr>
            <a:spLocks/>
          </p:cNvSpPr>
          <p:nvPr/>
        </p:nvSpPr>
        <p:spPr bwMode="auto">
          <a:xfrm rot="5400000" flipV="1">
            <a:off x="10414172" y="531177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 rot="5400000" flipV="1">
            <a:off x="11938172" y="57689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 rot="5400000" flipV="1">
            <a:off x="10577685" y="57689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 rot="5400000" flipV="1">
            <a:off x="11099972" y="63785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rot="5400000" flipV="1">
            <a:off x="11099972" y="5387975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042572" y="5997575"/>
            <a:ext cx="2057400" cy="4572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9042571" y="5788025"/>
            <a:ext cx="1573213" cy="20955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9042572" y="5464175"/>
            <a:ext cx="2057400" cy="533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9042572" y="5845175"/>
            <a:ext cx="2895600" cy="1524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7937672" y="5997575"/>
            <a:ext cx="1027113" cy="11429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flipV="1">
            <a:off x="8852072" y="5995987"/>
            <a:ext cx="188913" cy="4206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8775872" y="5654675"/>
            <a:ext cx="227013" cy="2667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063043" y="6365320"/>
            <a:ext cx="71282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eaLnBrk="1" hangingPunct="1">
              <a:buClr>
                <a:srgbClr val="C00000"/>
              </a:buClr>
            </a:pP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9714857" y="6226175"/>
            <a:ext cx="71282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eaLnBrk="1" hangingPunct="1">
              <a:buClr>
                <a:srgbClr val="C00000"/>
              </a:buClr>
            </a:pPr>
            <a:r>
              <a:rPr lang="en-US" sz="2400" dirty="0" smtClean="0">
                <a:solidFill>
                  <a:srgbClr val="003399"/>
                </a:solidFill>
                <a:latin typeface="+mj-lt"/>
              </a:rPr>
              <a:t>b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882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Measures of Cluster </a:t>
            </a:r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113" y="5596880"/>
            <a:ext cx="11049000" cy="2480320"/>
          </a:xfrm>
        </p:spPr>
        <p:txBody>
          <a:bodyPr/>
          <a:lstStyle/>
          <a:p>
            <a:r>
              <a:rPr lang="en-US" dirty="0" smtClean="0"/>
              <a:t>When given labels (e.g., afterwards), there are better/easier ways to evaluate </a:t>
            </a:r>
            <a:r>
              <a:rPr lang="en-US" dirty="0" err="1" smtClean="0"/>
              <a:t>clusterings</a:t>
            </a:r>
            <a:r>
              <a:rPr lang="en-US" dirty="0" smtClean="0"/>
              <a:t> using so-called external measures</a:t>
            </a:r>
          </a:p>
          <a:p>
            <a:endParaRPr lang="en-US" dirty="0"/>
          </a:p>
          <a:p>
            <a:r>
              <a:rPr lang="en-US" dirty="0" smtClean="0"/>
              <a:t>In the above clustering, which of the </a:t>
            </a:r>
            <a:r>
              <a:rPr lang="en-US" smtClean="0"/>
              <a:t>clusters performs best?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194613" name="Picture 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" r="21847" b="50336"/>
          <a:stretch/>
        </p:blipFill>
        <p:spPr bwMode="auto">
          <a:xfrm>
            <a:off x="2147341" y="2298362"/>
            <a:ext cx="8387507" cy="301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2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 and Entropy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P</a:t>
            </a:r>
            <a:r>
              <a:rPr lang="en-US" dirty="0" smtClean="0"/>
              <a:t>robability” that a member of cluster </a:t>
            </a:r>
            <a:r>
              <a:rPr lang="en-US" i="1" dirty="0" smtClean="0"/>
              <a:t>j</a:t>
            </a:r>
            <a:r>
              <a:rPr lang="en-US" dirty="0" smtClean="0"/>
              <a:t> belongs to class </a:t>
            </a:r>
            <a:r>
              <a:rPr lang="en-US" i="1" dirty="0" smtClean="0"/>
              <a:t>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ij</a:t>
            </a:r>
            <a:r>
              <a:rPr lang="en-US" dirty="0" smtClean="0"/>
              <a:t> the number of data points belonging to cluster </a:t>
            </a:r>
            <a:r>
              <a:rPr lang="en-US" i="1" dirty="0" smtClean="0"/>
              <a:t>j</a:t>
            </a:r>
            <a:r>
              <a:rPr lang="en-US" dirty="0" smtClean="0"/>
              <a:t> and class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Purity of a cluster:</a:t>
            </a:r>
          </a:p>
          <a:p>
            <a:pPr lvl="1"/>
            <a:r>
              <a:rPr lang="en-US" dirty="0" smtClean="0"/>
              <a:t>quality when you assign cluster </a:t>
            </a:r>
            <a:r>
              <a:rPr lang="en-US" i="1" dirty="0" smtClean="0"/>
              <a:t>j</a:t>
            </a:r>
            <a:r>
              <a:rPr lang="en-US" dirty="0" smtClean="0"/>
              <a:t> to the most likely corresponding class</a:t>
            </a:r>
          </a:p>
          <a:p>
            <a:endParaRPr lang="en-US" dirty="0"/>
          </a:p>
          <a:p>
            <a:r>
              <a:rPr lang="en-US" dirty="0" smtClean="0"/>
              <a:t>Entropy of a cluster:</a:t>
            </a:r>
          </a:p>
          <a:p>
            <a:pPr lvl="1"/>
            <a:r>
              <a:rPr lang="en-US" dirty="0" smtClean="0"/>
              <a:t>lower is better</a:t>
            </a:r>
          </a:p>
          <a:p>
            <a:endParaRPr lang="en-US" dirty="0"/>
          </a:p>
          <a:p>
            <a:r>
              <a:rPr lang="en-US" dirty="0" smtClean="0"/>
              <a:t>Total entropy/purity of a clustering: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03896"/>
              </p:ext>
            </p:extLst>
          </p:nvPr>
        </p:nvGraphicFramePr>
        <p:xfrm>
          <a:off x="4486176" y="4156720"/>
          <a:ext cx="2309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9" name="Equation" r:id="rId3" imgW="1104840" imgH="279360" progId="Equation.3">
                  <p:embed/>
                </p:oleObj>
              </mc:Choice>
              <mc:Fallback>
                <p:oleObj name="Equation" r:id="rId3" imgW="1104840" imgH="2793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176" y="4156720"/>
                        <a:ext cx="2309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12873"/>
              </p:ext>
            </p:extLst>
          </p:nvPr>
        </p:nvGraphicFramePr>
        <p:xfrm>
          <a:off x="4558184" y="2572544"/>
          <a:ext cx="32908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0" name="Equation" r:id="rId5" imgW="1574640" imgH="457200" progId="Equation.3">
                  <p:embed/>
                </p:oleObj>
              </mc:Choice>
              <mc:Fallback>
                <p:oleObj name="Equation" r:id="rId5" imgW="1574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84" y="2572544"/>
                        <a:ext cx="32908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20695"/>
              </p:ext>
            </p:extLst>
          </p:nvPr>
        </p:nvGraphicFramePr>
        <p:xfrm>
          <a:off x="4630192" y="5452864"/>
          <a:ext cx="32654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1" name="Equation" r:id="rId7" imgW="1562040" imgH="342720" progId="Equation.3">
                  <p:embed/>
                </p:oleObj>
              </mc:Choice>
              <mc:Fallback>
                <p:oleObj name="Equation" r:id="rId7" imgW="156204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92" y="5452864"/>
                        <a:ext cx="32654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121443"/>
              </p:ext>
            </p:extLst>
          </p:nvPr>
        </p:nvGraphicFramePr>
        <p:xfrm>
          <a:off x="3694088" y="7161485"/>
          <a:ext cx="6184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2" name="Equation" r:id="rId9" imgW="2958840" imgH="457200" progId="Equation.3">
                  <p:embed/>
                </p:oleObj>
              </mc:Choice>
              <mc:Fallback>
                <p:oleObj name="Equation" r:id="rId9" imgW="295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088" y="7161485"/>
                        <a:ext cx="61849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738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 and Entropy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5" name="Picture 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" r="2036" b="50336"/>
          <a:stretch/>
        </p:blipFill>
        <p:spPr bwMode="auto">
          <a:xfrm>
            <a:off x="453726" y="2788568"/>
            <a:ext cx="12100461" cy="346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331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 on Cluster Validity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551"/>
              </a:lnSpc>
              <a:spcBef>
                <a:spcPts val="1138"/>
              </a:spcBef>
              <a:spcAft>
                <a:spcPts val="1138"/>
              </a:spcAft>
              <a:buSzPct val="85000"/>
              <a:buNone/>
            </a:pPr>
            <a:r>
              <a:rPr lang="en-US" dirty="0" smtClean="0"/>
              <a:t>“The validation of clustering structures is the most difficult and frustrating part of cluster analysis.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a strong effort in this direction, cluster analysis will remain a black art accessible only to those true believers who have experience and great courage.”</a:t>
            </a:r>
          </a:p>
          <a:p>
            <a:pPr marL="487672" indent="-487672">
              <a:buSzPct val="85000"/>
            </a:pPr>
            <a:endParaRPr lang="en-US" dirty="0" smtClean="0"/>
          </a:p>
          <a:p>
            <a:pPr marL="0" indent="0">
              <a:buSzPct val="85000"/>
              <a:buNone/>
            </a:pPr>
            <a:r>
              <a:rPr lang="en-US" i="1" dirty="0" smtClean="0"/>
              <a:t>Algorithms for Clustering Data</a:t>
            </a:r>
            <a:r>
              <a:rPr lang="en-US" dirty="0" smtClean="0"/>
              <a:t>, Jain and </a:t>
            </a:r>
            <a:r>
              <a:rPr lang="en-US" dirty="0" err="1" smtClean="0"/>
              <a:t>Dubes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84" y="5452864"/>
            <a:ext cx="174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38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Well-Separated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0179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800" dirty="0" smtClean="0"/>
              <a:t>A well-separated cluster </a:t>
            </a:r>
            <a:r>
              <a:rPr lang="en-US" sz="2800" dirty="0"/>
              <a:t>is a set of points such that any point in a cluster is closer (or more similar) to every other point in the cluster than to any point not in the </a:t>
            </a:r>
            <a:r>
              <a:rPr lang="en-US" sz="2800" dirty="0" smtClean="0"/>
              <a:t>cluster</a:t>
            </a: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3400" dirty="0"/>
          </a:p>
        </p:txBody>
      </p:sp>
      <p:sp>
        <p:nvSpPr>
          <p:cNvPr id="29700" name="Oval 4"/>
          <p:cNvSpPr>
            <a:spLocks noChangeAspect="1" noChangeArrowheads="1"/>
          </p:cNvSpPr>
          <p:nvPr/>
        </p:nvSpPr>
        <p:spPr bwMode="auto">
          <a:xfrm>
            <a:off x="3574061" y="5494199"/>
            <a:ext cx="1625600" cy="16256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9701" name="Oval 5"/>
          <p:cNvSpPr>
            <a:spLocks noChangeAspect="1" noChangeArrowheads="1"/>
          </p:cNvSpPr>
          <p:nvPr/>
        </p:nvSpPr>
        <p:spPr bwMode="auto">
          <a:xfrm>
            <a:off x="10074204" y="5494199"/>
            <a:ext cx="1625600" cy="16256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9702" name="Oval 6"/>
          <p:cNvSpPr>
            <a:spLocks noChangeAspect="1" noChangeArrowheads="1"/>
          </p:cNvSpPr>
          <p:nvPr/>
        </p:nvSpPr>
        <p:spPr bwMode="auto">
          <a:xfrm>
            <a:off x="7204568" y="3881979"/>
            <a:ext cx="1625600" cy="1625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741528" y="7230430"/>
            <a:ext cx="45516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3 well-separated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Center-Based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center-based cluster is a set of objects such that an object in a cluster is closer (more similar) to the “center” of a cluster, than to the center of any other </a:t>
            </a:r>
            <a:r>
              <a:rPr lang="en-US" sz="2800" dirty="0" smtClean="0"/>
              <a:t>cluster</a:t>
            </a:r>
          </a:p>
          <a:p>
            <a:endParaRPr lang="en-US" sz="2800" dirty="0"/>
          </a:p>
          <a:p>
            <a:r>
              <a:rPr lang="en-US" sz="2800" dirty="0"/>
              <a:t>The center of a cluster is often a </a:t>
            </a:r>
            <a:r>
              <a:rPr lang="en-US" sz="2800" dirty="0">
                <a:solidFill>
                  <a:srgbClr val="C00000"/>
                </a:solidFill>
              </a:rPr>
              <a:t>centroid</a:t>
            </a:r>
            <a:r>
              <a:rPr lang="en-US" sz="2800" dirty="0"/>
              <a:t>, the average of all the points in the cluster, or a </a:t>
            </a:r>
            <a:r>
              <a:rPr lang="en-US" sz="2800" dirty="0" err="1">
                <a:solidFill>
                  <a:srgbClr val="C00000"/>
                </a:solidFill>
              </a:rPr>
              <a:t>medoid</a:t>
            </a:r>
            <a:r>
              <a:rPr lang="en-US" sz="2800" dirty="0"/>
              <a:t>, the most “representative” point of a cluster </a:t>
            </a:r>
          </a:p>
          <a:p>
            <a:endParaRPr lang="en-US" dirty="0"/>
          </a:p>
        </p:txBody>
      </p:sp>
      <p:sp>
        <p:nvSpPr>
          <p:cNvPr id="30724" name="Oval 4"/>
          <p:cNvSpPr>
            <a:spLocks noChangeAspect="1" noChangeArrowheads="1"/>
          </p:cNvSpPr>
          <p:nvPr/>
        </p:nvSpPr>
        <p:spPr bwMode="auto">
          <a:xfrm>
            <a:off x="2060052" y="5668888"/>
            <a:ext cx="1950720" cy="19507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30725" name="Oval 5"/>
          <p:cNvSpPr>
            <a:spLocks noChangeAspect="1" noChangeArrowheads="1"/>
          </p:cNvSpPr>
          <p:nvPr/>
        </p:nvSpPr>
        <p:spPr bwMode="auto">
          <a:xfrm>
            <a:off x="4010772" y="5668888"/>
            <a:ext cx="1950720" cy="195072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30726" name="Oval 6"/>
          <p:cNvSpPr>
            <a:spLocks noChangeAspect="1" noChangeArrowheads="1"/>
          </p:cNvSpPr>
          <p:nvPr/>
        </p:nvSpPr>
        <p:spPr bwMode="auto">
          <a:xfrm>
            <a:off x="8004782" y="5865317"/>
            <a:ext cx="1659466" cy="1564639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30727" name="Oval 7"/>
          <p:cNvSpPr>
            <a:spLocks noChangeAspect="1" noChangeArrowheads="1"/>
          </p:cNvSpPr>
          <p:nvPr/>
        </p:nvSpPr>
        <p:spPr bwMode="auto">
          <a:xfrm>
            <a:off x="9955502" y="5865317"/>
            <a:ext cx="1659466" cy="1564639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145276" y="7694405"/>
            <a:ext cx="45516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4 center-based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Contiguity-Based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0179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800" dirty="0" smtClean="0"/>
              <a:t>A contiguous (nearest-neighbor, transitive) cluster </a:t>
            </a:r>
            <a:r>
              <a:rPr lang="en-US" sz="2800" dirty="0"/>
              <a:t>is a set of points such that a point in a cluster is closer (or more similar) to one or more other points in the cluster than to any point not in the </a:t>
            </a:r>
            <a:r>
              <a:rPr lang="en-US" sz="2800" dirty="0" smtClean="0"/>
              <a:t>cluster</a:t>
            </a: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3400" dirty="0"/>
          </a:p>
        </p:txBody>
      </p:sp>
      <p:grpSp>
        <p:nvGrpSpPr>
          <p:cNvPr id="31748" name="Group 15"/>
          <p:cNvGrpSpPr>
            <a:grpSpLocks/>
          </p:cNvGrpSpPr>
          <p:nvPr/>
        </p:nvGrpSpPr>
        <p:grpSpPr bwMode="auto">
          <a:xfrm>
            <a:off x="541867" y="5020816"/>
            <a:ext cx="12137813" cy="1733973"/>
            <a:chOff x="950" y="2544"/>
            <a:chExt cx="4106" cy="576"/>
          </a:xfrm>
        </p:grpSpPr>
        <p:sp>
          <p:nvSpPr>
            <p:cNvPr id="31750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165 w 432"/>
                <a:gd name="T1" fmla="*/ 0 h 744"/>
                <a:gd name="T2" fmla="*/ 101 w 432"/>
                <a:gd name="T3" fmla="*/ 4 h 744"/>
                <a:gd name="T4" fmla="*/ 87 w 432"/>
                <a:gd name="T5" fmla="*/ 14 h 744"/>
                <a:gd name="T6" fmla="*/ 64 w 432"/>
                <a:gd name="T7" fmla="*/ 68 h 744"/>
                <a:gd name="T8" fmla="*/ 69 w 432"/>
                <a:gd name="T9" fmla="*/ 122 h 744"/>
                <a:gd name="T10" fmla="*/ 114 w 432"/>
                <a:gd name="T11" fmla="*/ 190 h 744"/>
                <a:gd name="T12" fmla="*/ 114 w 432"/>
                <a:gd name="T13" fmla="*/ 267 h 744"/>
                <a:gd name="T14" fmla="*/ 96 w 432"/>
                <a:gd name="T15" fmla="*/ 271 h 744"/>
                <a:gd name="T16" fmla="*/ 0 w 432"/>
                <a:gd name="T17" fmla="*/ 281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165 w 432"/>
                <a:gd name="T1" fmla="*/ 0 h 744"/>
                <a:gd name="T2" fmla="*/ 101 w 432"/>
                <a:gd name="T3" fmla="*/ 4 h 744"/>
                <a:gd name="T4" fmla="*/ 87 w 432"/>
                <a:gd name="T5" fmla="*/ 14 h 744"/>
                <a:gd name="T6" fmla="*/ 64 w 432"/>
                <a:gd name="T7" fmla="*/ 68 h 744"/>
                <a:gd name="T8" fmla="*/ 69 w 432"/>
                <a:gd name="T9" fmla="*/ 123 h 744"/>
                <a:gd name="T10" fmla="*/ 114 w 432"/>
                <a:gd name="T11" fmla="*/ 192 h 744"/>
                <a:gd name="T12" fmla="*/ 114 w 432"/>
                <a:gd name="T13" fmla="*/ 270 h 744"/>
                <a:gd name="T14" fmla="*/ 96 w 432"/>
                <a:gd name="T15" fmla="*/ 274 h 744"/>
                <a:gd name="T16" fmla="*/ 0 w 432"/>
                <a:gd name="T17" fmla="*/ 283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165 w 432"/>
                <a:gd name="T1" fmla="*/ 0 h 744"/>
                <a:gd name="T2" fmla="*/ 101 w 432"/>
                <a:gd name="T3" fmla="*/ 4 h 744"/>
                <a:gd name="T4" fmla="*/ 87 w 432"/>
                <a:gd name="T5" fmla="*/ 14 h 744"/>
                <a:gd name="T6" fmla="*/ 64 w 432"/>
                <a:gd name="T7" fmla="*/ 68 h 744"/>
                <a:gd name="T8" fmla="*/ 69 w 432"/>
                <a:gd name="T9" fmla="*/ 122 h 744"/>
                <a:gd name="T10" fmla="*/ 114 w 432"/>
                <a:gd name="T11" fmla="*/ 190 h 744"/>
                <a:gd name="T12" fmla="*/ 114 w 432"/>
                <a:gd name="T13" fmla="*/ 267 h 744"/>
                <a:gd name="T14" fmla="*/ 96 w 432"/>
                <a:gd name="T15" fmla="*/ 271 h 744"/>
                <a:gd name="T16" fmla="*/ 0 w 432"/>
                <a:gd name="T17" fmla="*/ 281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754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758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759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760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1749" name="Text Box 16"/>
          <p:cNvSpPr txBox="1">
            <a:spLocks noChangeArrowheads="1"/>
          </p:cNvSpPr>
          <p:nvPr/>
        </p:nvSpPr>
        <p:spPr bwMode="auto">
          <a:xfrm>
            <a:off x="5110694" y="7393569"/>
            <a:ext cx="45516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8 contiguous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0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78140" y="5189862"/>
            <a:ext cx="11712891" cy="2279226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Density-Based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A density-based cluster </a:t>
            </a:r>
            <a:r>
              <a:rPr lang="en-US" sz="2800" dirty="0"/>
              <a:t>is a dense region of points, which is separated by low-density regions, from other regions of high </a:t>
            </a:r>
            <a:r>
              <a:rPr lang="en-US" sz="2800" dirty="0" smtClean="0"/>
              <a:t>density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Used when the clusters are irregular or intertwined, and when noise and outliers are </a:t>
            </a:r>
            <a:r>
              <a:rPr lang="en-US" sz="2800" dirty="0" smtClean="0"/>
              <a:t>present</a:t>
            </a: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892725" y="5519816"/>
            <a:ext cx="10473041" cy="1764980"/>
            <a:chOff x="1200" y="3168"/>
            <a:chExt cx="3284" cy="533"/>
          </a:xfrm>
        </p:grpSpPr>
        <p:sp>
          <p:nvSpPr>
            <p:cNvPr id="32775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2776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2778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2779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2780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2781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4280746" y="7592907"/>
            <a:ext cx="45516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6 density-based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7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Conceptual Clusters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800" dirty="0" smtClean="0"/>
              <a:t>A conceptual (shared-property) cluster contains points that jointly share </a:t>
            </a:r>
            <a:r>
              <a:rPr lang="en-US" sz="2800" dirty="0"/>
              <a:t>some common property or represent a particular </a:t>
            </a:r>
            <a:r>
              <a:rPr lang="en-US" sz="2800" dirty="0" smtClean="0"/>
              <a:t>concept</a:t>
            </a:r>
            <a:endParaRPr lang="en-US" sz="2800" dirty="0"/>
          </a:p>
        </p:txBody>
      </p:sp>
      <p:sp>
        <p:nvSpPr>
          <p:cNvPr id="33796" name="Text Box 13"/>
          <p:cNvSpPr txBox="1">
            <a:spLocks noChangeArrowheads="1"/>
          </p:cNvSpPr>
          <p:nvPr/>
        </p:nvSpPr>
        <p:spPr bwMode="auto">
          <a:xfrm>
            <a:off x="4876800" y="7224309"/>
            <a:ext cx="45516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2 </a:t>
            </a:r>
            <a:r>
              <a:rPr lang="en-US" sz="2400" b="0" dirty="0" smtClean="0">
                <a:solidFill>
                  <a:schemeClr val="bg1"/>
                </a:solidFill>
              </a:rPr>
              <a:t>overlapping circles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33797" name="AutoShape 15"/>
          <p:cNvSpPr>
            <a:spLocks noChangeArrowheads="1"/>
          </p:cNvSpPr>
          <p:nvPr/>
        </p:nvSpPr>
        <p:spPr bwMode="auto">
          <a:xfrm>
            <a:off x="4009813" y="4009813"/>
            <a:ext cx="3251200" cy="29260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3798" name="AutoShape 16"/>
          <p:cNvSpPr>
            <a:spLocks noChangeArrowheads="1"/>
          </p:cNvSpPr>
          <p:nvPr/>
        </p:nvSpPr>
        <p:spPr bwMode="auto">
          <a:xfrm>
            <a:off x="5527040" y="4009813"/>
            <a:ext cx="3251200" cy="29260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</a:t>
            </a:r>
            <a:r>
              <a:rPr lang="en-US" dirty="0" smtClean="0"/>
              <a:t>Based upon an Objective Function (1)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Many objective functions that define the “goodness” of a clustering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2800" dirty="0" smtClean="0"/>
              <a:t>Specific algorithms for optimizing such an objective functions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2800" dirty="0" smtClean="0"/>
              <a:t>Finding the optimal solution often requires enumerating </a:t>
            </a:r>
            <a:r>
              <a:rPr lang="en-US" sz="2800" dirty="0"/>
              <a:t>all possible ways of dividing the points into clusters </a:t>
            </a:r>
            <a:r>
              <a:rPr lang="en-US" sz="2800" dirty="0" smtClean="0"/>
              <a:t>(</a:t>
            </a:r>
            <a:r>
              <a:rPr lang="en-US" sz="2800" dirty="0"/>
              <a:t>NP Hard</a:t>
            </a:r>
            <a:r>
              <a:rPr lang="en-US" sz="2800" dirty="0" smtClean="0"/>
              <a:t>)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2800" dirty="0"/>
              <a:t>Can have global or local </a:t>
            </a:r>
            <a:r>
              <a:rPr lang="en-US" sz="2800" dirty="0" smtClean="0"/>
              <a:t>objectives</a:t>
            </a:r>
            <a:endParaRPr lang="en-US" sz="2800" dirty="0"/>
          </a:p>
          <a:p>
            <a:pPr lvl="1">
              <a:spcBef>
                <a:spcPct val="20000"/>
              </a:spcBef>
            </a:pPr>
            <a:r>
              <a:rPr lang="en-US" sz="2400" dirty="0" smtClean="0"/>
              <a:t>Hierarchical </a:t>
            </a:r>
            <a:r>
              <a:rPr lang="en-US" sz="2400" dirty="0"/>
              <a:t>clustering algorithms typically have local objectives</a:t>
            </a:r>
          </a:p>
          <a:p>
            <a:pPr lvl="1">
              <a:spcBef>
                <a:spcPct val="20000"/>
              </a:spcBef>
            </a:pPr>
            <a:r>
              <a:rPr lang="en-US" sz="2400" dirty="0" err="1" smtClean="0"/>
              <a:t>Partitional</a:t>
            </a:r>
            <a:r>
              <a:rPr lang="en-US" sz="2400" dirty="0" smtClean="0"/>
              <a:t> </a:t>
            </a:r>
            <a:r>
              <a:rPr lang="en-US" sz="2400" dirty="0"/>
              <a:t>algorithms typically have global </a:t>
            </a:r>
            <a:r>
              <a:rPr lang="en-US" sz="2400" dirty="0" smtClean="0"/>
              <a:t>objectives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74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Clusters: </a:t>
            </a:r>
            <a:r>
              <a:rPr lang="en-US" dirty="0" smtClean="0"/>
              <a:t>Based upon an Objective Function (2)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A </a:t>
            </a:r>
            <a:r>
              <a:rPr lang="en-US" sz="2800" dirty="0"/>
              <a:t>variation of the global objective function approach is to fit the data to a parameterized </a:t>
            </a:r>
            <a:r>
              <a:rPr lang="en-US" sz="2800" dirty="0" smtClean="0"/>
              <a:t>statistical model</a:t>
            </a:r>
            <a:endParaRPr lang="en-US" sz="2800" dirty="0"/>
          </a:p>
          <a:p>
            <a:pPr lvl="1">
              <a:spcBef>
                <a:spcPct val="20000"/>
              </a:spcBef>
            </a:pPr>
            <a:r>
              <a:rPr lang="en-US" sz="2400" dirty="0" smtClean="0"/>
              <a:t>Parameters </a:t>
            </a:r>
            <a:r>
              <a:rPr lang="en-US" sz="2400" dirty="0"/>
              <a:t>for the model are determined from the data. </a:t>
            </a:r>
          </a:p>
          <a:p>
            <a:pPr lvl="1">
              <a:spcBef>
                <a:spcPct val="20000"/>
              </a:spcBef>
            </a:pPr>
            <a:r>
              <a:rPr lang="en-US" sz="2400" dirty="0" smtClean="0"/>
              <a:t>Mixture </a:t>
            </a:r>
            <a:r>
              <a:rPr lang="en-US" sz="2400" dirty="0"/>
              <a:t>models assume that the data is a ‘mixture' of a number of statistical distributions. </a:t>
            </a:r>
          </a:p>
          <a:p>
            <a:pPr>
              <a:spcBef>
                <a:spcPct val="20000"/>
              </a:spcBef>
            </a:pPr>
            <a:endParaRPr lang="en-US" sz="2800" dirty="0" smtClean="0"/>
          </a:p>
          <a:p>
            <a:r>
              <a:rPr lang="en-US" sz="2800" dirty="0" smtClean="0"/>
              <a:t>Alternative approach is to map </a:t>
            </a:r>
            <a:r>
              <a:rPr lang="en-US" sz="2800" dirty="0"/>
              <a:t>the clustering problem to a different domain and solve a related problem in that domain</a:t>
            </a:r>
          </a:p>
          <a:p>
            <a:pPr lvl="1"/>
            <a:r>
              <a:rPr lang="en-US" sz="2400" dirty="0" smtClean="0"/>
              <a:t>E.g., proximity </a:t>
            </a:r>
            <a:r>
              <a:rPr lang="en-US" sz="2400" dirty="0"/>
              <a:t>matrix defines a weighted graph, where the nodes are the points being clustered, and the weighted edges represent the proximities between </a:t>
            </a:r>
            <a:r>
              <a:rPr lang="en-US" sz="2400" dirty="0" smtClean="0"/>
              <a:t>points</a:t>
            </a:r>
            <a:endParaRPr lang="en-US" sz="2400" dirty="0"/>
          </a:p>
          <a:p>
            <a:pPr lvl="1"/>
            <a:r>
              <a:rPr lang="en-US" sz="2400" dirty="0" smtClean="0"/>
              <a:t>Clustering </a:t>
            </a:r>
            <a:r>
              <a:rPr lang="en-US" sz="2400" dirty="0"/>
              <a:t>is equivalent to breaking the graph into connected components, one for each </a:t>
            </a:r>
            <a:r>
              <a:rPr lang="en-US" sz="2400" dirty="0" smtClean="0"/>
              <a:t>cluster: minimum spanning tree algorithm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the Input Data Are Important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is a derived measure, but central to clustering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Adds to </a:t>
            </a:r>
            <a:r>
              <a:rPr lang="en-US" sz="2400" dirty="0" smtClean="0"/>
              <a:t>efficiency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Dictates type of </a:t>
            </a:r>
            <a:r>
              <a:rPr lang="en-US" sz="2400" dirty="0" smtClean="0"/>
              <a:t>similarity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Type of </a:t>
            </a:r>
            <a:r>
              <a:rPr lang="en-US" sz="2800" dirty="0" smtClean="0"/>
              <a:t>Distribution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Other characteristics, e.g., </a:t>
            </a:r>
            <a:r>
              <a:rPr lang="en-US" sz="2400" dirty="0" smtClean="0"/>
              <a:t>autocorrelation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97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K-means and its variants</a:t>
            </a:r>
          </a:p>
          <a:p>
            <a:pPr lvl="4"/>
            <a:endParaRPr lang="en-US" sz="2800" dirty="0" smtClean="0"/>
          </a:p>
          <a:p>
            <a:r>
              <a:rPr lang="en-US" sz="2800" dirty="0" smtClean="0"/>
              <a:t>Hierarchical clustering</a:t>
            </a:r>
          </a:p>
          <a:p>
            <a:pPr lvl="4"/>
            <a:endParaRPr lang="en-US" sz="2800" dirty="0" smtClean="0"/>
          </a:p>
          <a:p>
            <a:r>
              <a:rPr lang="en-US" sz="2800" dirty="0" smtClean="0"/>
              <a:t>Density-based clustering</a:t>
            </a:r>
          </a:p>
          <a:p>
            <a:pPr lvl="4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3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 Analysis?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4660054" y="4505292"/>
            <a:ext cx="4334933" cy="3808870"/>
            <a:chOff x="2160" y="2544"/>
            <a:chExt cx="1920" cy="1687"/>
          </a:xfrm>
        </p:grpSpPr>
        <p:sp>
          <p:nvSpPr>
            <p:cNvPr id="2356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7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8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9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9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9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477760" y="3220616"/>
            <a:ext cx="4334933" cy="3576320"/>
            <a:chOff x="3312" y="1584"/>
            <a:chExt cx="1920" cy="1584"/>
          </a:xfrm>
        </p:grpSpPr>
        <p:sp>
          <p:nvSpPr>
            <p:cNvPr id="2356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dirty="0">
                  <a:solidFill>
                    <a:schemeClr val="bg1"/>
                  </a:solidFill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118187" y="4629469"/>
            <a:ext cx="4660053" cy="3251200"/>
            <a:chOff x="1824" y="2208"/>
            <a:chExt cx="2064" cy="1440"/>
          </a:xfrm>
        </p:grpSpPr>
        <p:sp>
          <p:nvSpPr>
            <p:cNvPr id="2356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56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842347" y="3654109"/>
            <a:ext cx="3251200" cy="2384213"/>
            <a:chOff x="816" y="1776"/>
            <a:chExt cx="1440" cy="1056"/>
          </a:xfrm>
        </p:grpSpPr>
        <p:sp>
          <p:nvSpPr>
            <p:cNvPr id="2356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dirty="0">
                  <a:solidFill>
                    <a:schemeClr val="bg1"/>
                  </a:solidFill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0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/>
              <a:t>Partitional</a:t>
            </a:r>
            <a:r>
              <a:rPr lang="en-US" sz="2800" dirty="0"/>
              <a:t> clustering approach </a:t>
            </a:r>
          </a:p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cluster is associated with a </a:t>
            </a:r>
            <a:r>
              <a:rPr lang="en-US" sz="2800" dirty="0">
                <a:solidFill>
                  <a:schemeClr val="accent1"/>
                </a:solidFill>
              </a:rPr>
              <a:t>centroid</a:t>
            </a:r>
            <a:r>
              <a:rPr lang="en-US" sz="2800" dirty="0"/>
              <a:t> (center point) </a:t>
            </a:r>
          </a:p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point is assigned to the cluster with the closest centroid</a:t>
            </a:r>
          </a:p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Number of clusters, </a:t>
            </a:r>
            <a:r>
              <a:rPr lang="en-US" sz="2800" i="1" dirty="0">
                <a:solidFill>
                  <a:srgbClr val="003399"/>
                </a:solidFill>
              </a:rPr>
              <a:t>K</a:t>
            </a:r>
            <a:r>
              <a:rPr lang="en-US" sz="2800" dirty="0"/>
              <a:t>, must be specified</a:t>
            </a:r>
          </a:p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The basic algorithm is very simple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33124"/>
              </p:ext>
            </p:extLst>
          </p:nvPr>
        </p:nvGraphicFramePr>
        <p:xfrm>
          <a:off x="741760" y="5092824"/>
          <a:ext cx="11595947" cy="300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0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741760" y="5092824"/>
                        <a:ext cx="11595947" cy="300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–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Initial centroids are often chosen randomly</a:t>
            </a:r>
          </a:p>
          <a:p>
            <a:pPr lvl="1"/>
            <a:r>
              <a:rPr lang="en-US" sz="2400" dirty="0"/>
              <a:t>Clusters produced vary from one run to </a:t>
            </a:r>
            <a:r>
              <a:rPr lang="en-US" sz="2400" dirty="0" smtClean="0"/>
              <a:t>another</a:t>
            </a:r>
          </a:p>
          <a:p>
            <a:pPr lvl="1"/>
            <a:endParaRPr lang="en-US" sz="2400" dirty="0"/>
          </a:p>
          <a:p>
            <a:r>
              <a:rPr lang="en-US" sz="2800" dirty="0"/>
              <a:t>The centroid is (typically) the mean of the points in the cluster</a:t>
            </a:r>
          </a:p>
          <a:p>
            <a:endParaRPr lang="en-US" sz="2800" dirty="0" smtClean="0"/>
          </a:p>
          <a:p>
            <a:r>
              <a:rPr lang="en-US" sz="2800" dirty="0" smtClean="0"/>
              <a:t>‘</a:t>
            </a:r>
            <a:r>
              <a:rPr lang="en-US" sz="2800" dirty="0"/>
              <a:t>Closeness’ is measured by Euclidean distance, cosine similarity, correlation, etc</a:t>
            </a:r>
            <a:r>
              <a:rPr lang="en-US" sz="28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–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2" y="2070100"/>
            <a:ext cx="11578951" cy="6007100"/>
          </a:xfrm>
        </p:spPr>
        <p:txBody>
          <a:bodyPr/>
          <a:lstStyle/>
          <a:p>
            <a:r>
              <a:rPr lang="en-US" dirty="0" smtClean="0"/>
              <a:t>MATLAB: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X: data matrix, K: number of clusters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,K)</a:t>
            </a:r>
            <a:endParaRPr lang="en-US" dirty="0"/>
          </a:p>
          <a:p>
            <a:endParaRPr lang="en-US" sz="2800" dirty="0" smtClean="0">
              <a:cs typeface="Courier New" pitchFamily="49" charset="0"/>
            </a:endParaRPr>
          </a:p>
          <a:p>
            <a:endParaRPr lang="en-US" sz="28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Python: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0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– </a:t>
            </a:r>
            <a:r>
              <a:rPr lang="en-US" dirty="0" smtClean="0"/>
              <a:t>Convergence and Complexity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K-means </a:t>
            </a:r>
            <a:r>
              <a:rPr lang="en-US" sz="2800" dirty="0"/>
              <a:t>will converge for common similarity </a:t>
            </a:r>
            <a:r>
              <a:rPr lang="en-US" sz="2800" dirty="0" smtClean="0"/>
              <a:t>measures</a:t>
            </a:r>
          </a:p>
          <a:p>
            <a:endParaRPr lang="en-US" sz="2800" dirty="0"/>
          </a:p>
          <a:p>
            <a:r>
              <a:rPr lang="en-US" sz="2800" dirty="0" smtClean="0"/>
              <a:t>Most </a:t>
            </a:r>
            <a:r>
              <a:rPr lang="en-US" sz="2800" dirty="0"/>
              <a:t>of the convergence happens in the first few iterations</a:t>
            </a:r>
          </a:p>
          <a:p>
            <a:endParaRPr lang="en-US" sz="2800" dirty="0" smtClean="0"/>
          </a:p>
          <a:p>
            <a:r>
              <a:rPr lang="en-US" sz="2800" dirty="0" smtClean="0"/>
              <a:t>Often </a:t>
            </a:r>
            <a:r>
              <a:rPr lang="en-US" sz="2800" dirty="0"/>
              <a:t>the stopping condition is changed to ‘Until relatively few points change clusters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  <a:p>
            <a:r>
              <a:rPr lang="en-US" sz="2800" dirty="0"/>
              <a:t>Complexity is O(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i="1" dirty="0"/>
              <a:t>I d</a:t>
            </a:r>
            <a:r>
              <a:rPr lang="en-US" sz="2800" dirty="0"/>
              <a:t>)</a:t>
            </a:r>
          </a:p>
          <a:p>
            <a:pPr lvl="1"/>
            <a:r>
              <a:rPr lang="en-US" sz="2400" i="1" dirty="0"/>
              <a:t>n</a:t>
            </a:r>
            <a:r>
              <a:rPr lang="en-US" sz="2400" dirty="0"/>
              <a:t> = number of points, </a:t>
            </a:r>
            <a:r>
              <a:rPr lang="en-US" sz="2400" i="1" dirty="0"/>
              <a:t>K</a:t>
            </a:r>
            <a:r>
              <a:rPr lang="en-US" sz="2400" dirty="0"/>
              <a:t> = number of clusters, </a:t>
            </a:r>
            <a:br>
              <a:rPr lang="en-US" sz="2400" dirty="0"/>
            </a:br>
            <a:r>
              <a:rPr lang="en-US" sz="2400" i="1" dirty="0"/>
              <a:t>I</a:t>
            </a:r>
            <a:r>
              <a:rPr lang="en-US" sz="2400" dirty="0"/>
              <a:t> = number of iterations, </a:t>
            </a:r>
            <a:r>
              <a:rPr lang="en-US" sz="2400" i="1" dirty="0"/>
              <a:t>d</a:t>
            </a:r>
            <a:r>
              <a:rPr lang="en-US" sz="2400" dirty="0"/>
              <a:t> = number of attributes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00" y="1722781"/>
            <a:ext cx="3764362" cy="282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66987" y="6285654"/>
            <a:ext cx="11379200" cy="3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nl-N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4507" y="4649425"/>
            <a:ext cx="4334933" cy="3619218"/>
            <a:chOff x="3216" y="2306"/>
            <a:chExt cx="1920" cy="1603"/>
          </a:xfrm>
        </p:grpSpPr>
        <p:pic>
          <p:nvPicPr>
            <p:cNvPr id="399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667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0" dirty="0">
                  <a:solidFill>
                    <a:schemeClr val="bg1"/>
                  </a:solidFill>
                </a:rPr>
                <a:t>Sub-optimal Clustering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7092" y="4476045"/>
            <a:ext cx="3901441" cy="3619218"/>
            <a:chOff x="624" y="2306"/>
            <a:chExt cx="1728" cy="1603"/>
          </a:xfrm>
        </p:grpSpPr>
        <p:pic>
          <p:nvPicPr>
            <p:cNvPr id="3994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667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0" dirty="0">
                  <a:solidFill>
                    <a:schemeClr val="bg1"/>
                  </a:solidFill>
                </a:rPr>
                <a:t>Optimal Clustering</a:t>
              </a:r>
            </a:p>
          </p:txBody>
        </p:sp>
      </p:grpSp>
      <p:sp>
        <p:nvSpPr>
          <p:cNvPr id="39943" name="Text Box 11"/>
          <p:cNvSpPr txBox="1">
            <a:spLocks noChangeArrowheads="1"/>
          </p:cNvSpPr>
          <p:nvPr/>
        </p:nvSpPr>
        <p:spPr bwMode="auto">
          <a:xfrm>
            <a:off x="7477760" y="2633769"/>
            <a:ext cx="314282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Choosing Initial </a:t>
            </a:r>
            <a:r>
              <a:rPr lang="en-US" dirty="0" smtClean="0"/>
              <a:t>Centroids (1)</a:t>
            </a:r>
            <a:endParaRPr lang="en-US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66987" y="6433339"/>
            <a:ext cx="11379200" cy="3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nl-NL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2" y="2073571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23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Choosing Initial </a:t>
            </a:r>
            <a:r>
              <a:rPr lang="en-US" dirty="0" smtClean="0"/>
              <a:t>Centroids (2)</a:t>
            </a:r>
            <a:endParaRPr 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66987" y="6285654"/>
            <a:ext cx="11379200" cy="3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nl-NL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1925886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1925886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1925886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1925886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1925886"/>
            <a:ext cx="7863841" cy="58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1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K-means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common measure is Sum of Squared Error (</a:t>
            </a:r>
            <a:r>
              <a:rPr lang="en-US" sz="2800" i="1" dirty="0"/>
              <a:t>SSE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For each point, the error is the distance to the nearest cluster</a:t>
            </a:r>
          </a:p>
          <a:p>
            <a:pPr lvl="1"/>
            <a:r>
              <a:rPr lang="en-US" sz="2400" dirty="0"/>
              <a:t>To get </a:t>
            </a:r>
            <a:r>
              <a:rPr lang="en-US" sz="2400" i="1" dirty="0"/>
              <a:t>SSE</a:t>
            </a:r>
            <a:r>
              <a:rPr lang="en-US" sz="2400" dirty="0"/>
              <a:t>, we square these errors and sum </a:t>
            </a:r>
            <a:r>
              <a:rPr lang="en-US" sz="2400" dirty="0" smtClean="0"/>
              <a:t>them: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x</a:t>
            </a:r>
            <a:r>
              <a:rPr lang="en-US" sz="2400" dirty="0"/>
              <a:t> is a data point in cluster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dirty="0"/>
              <a:t> and </a:t>
            </a:r>
            <a:r>
              <a:rPr lang="en-US" sz="2400" b="1" dirty="0"/>
              <a:t>m</a:t>
            </a:r>
            <a:r>
              <a:rPr lang="en-US" sz="2400" i="1" baseline="-25000" dirty="0"/>
              <a:t>i</a:t>
            </a:r>
            <a:r>
              <a:rPr lang="en-US" sz="2400" dirty="0"/>
              <a:t> is the representative point for cluster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Given </a:t>
            </a:r>
            <a:r>
              <a:rPr lang="en-US" sz="2800" dirty="0"/>
              <a:t>two </a:t>
            </a:r>
            <a:r>
              <a:rPr lang="en-US" sz="2800" dirty="0" err="1" smtClean="0"/>
              <a:t>clusterings</a:t>
            </a:r>
            <a:r>
              <a:rPr lang="en-US" sz="2800" dirty="0"/>
              <a:t>, </a:t>
            </a:r>
            <a:r>
              <a:rPr lang="en-US" sz="2800" dirty="0" smtClean="0"/>
              <a:t>the </a:t>
            </a:r>
            <a:r>
              <a:rPr lang="en-US" sz="2800" dirty="0"/>
              <a:t>one with the smallest </a:t>
            </a:r>
            <a:r>
              <a:rPr lang="en-US" sz="2800" dirty="0" smtClean="0"/>
              <a:t>error is “better”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One </a:t>
            </a:r>
            <a:r>
              <a:rPr lang="en-US" sz="2800" dirty="0"/>
              <a:t>easy way to reduce SSE is to increase </a:t>
            </a:r>
            <a:r>
              <a:rPr lang="en-US" sz="2800" i="1" dirty="0"/>
              <a:t>K</a:t>
            </a:r>
            <a:r>
              <a:rPr lang="en-US" sz="2800" dirty="0"/>
              <a:t>, the number of </a:t>
            </a:r>
            <a:r>
              <a:rPr lang="en-US" sz="2800" dirty="0" smtClean="0"/>
              <a:t>clusters, so it typically only makes sense to compare </a:t>
            </a:r>
            <a:r>
              <a:rPr lang="en-US" sz="2800" i="1" dirty="0" smtClean="0"/>
              <a:t>SSE’</a:t>
            </a:r>
            <a:r>
              <a:rPr lang="en-US" sz="2800" dirty="0" smtClean="0"/>
              <a:t>s for </a:t>
            </a:r>
            <a:r>
              <a:rPr lang="en-US" sz="2800" dirty="0" err="1" smtClean="0"/>
              <a:t>clusterings</a:t>
            </a:r>
            <a:r>
              <a:rPr lang="en-US" sz="2800" dirty="0" smtClean="0"/>
              <a:t> with the same </a:t>
            </a:r>
            <a:r>
              <a:rPr lang="en-US" sz="2800" i="1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7708180"/>
              </p:ext>
            </p:extLst>
          </p:nvPr>
        </p:nvGraphicFramePr>
        <p:xfrm>
          <a:off x="3897313" y="3292476"/>
          <a:ext cx="3613199" cy="116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7" name="Equation" r:id="rId3" imgW="1422360" imgH="457200" progId="Equation.3">
                  <p:embed/>
                </p:oleObj>
              </mc:Choice>
              <mc:Fallback>
                <p:oleObj name="Equation" r:id="rId3" imgW="142236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292476"/>
                        <a:ext cx="3613199" cy="1161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14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Selecting Initial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there are </a:t>
            </a:r>
            <a:r>
              <a:rPr lang="en-US" sz="2800" i="1" dirty="0"/>
              <a:t>K</a:t>
            </a:r>
            <a:r>
              <a:rPr lang="en-US" sz="2800" dirty="0"/>
              <a:t> ‘real’ clusters then the chance of selecting one centroid from each cluster is </a:t>
            </a:r>
            <a:r>
              <a:rPr lang="en-US" sz="2800" dirty="0" smtClean="0"/>
              <a:t>small</a:t>
            </a:r>
            <a:endParaRPr lang="en-US" sz="2800" dirty="0"/>
          </a:p>
          <a:p>
            <a:pPr lvl="1"/>
            <a:r>
              <a:rPr lang="en-US" sz="2400" dirty="0"/>
              <a:t>Chance is relatively small when </a:t>
            </a:r>
            <a:r>
              <a:rPr lang="en-US" sz="2400" i="1" dirty="0"/>
              <a:t>K</a:t>
            </a:r>
            <a:r>
              <a:rPr lang="en-US" sz="2400" dirty="0"/>
              <a:t> is large</a:t>
            </a:r>
          </a:p>
          <a:p>
            <a:pPr lvl="1"/>
            <a:r>
              <a:rPr lang="en-US" sz="2400" dirty="0"/>
              <a:t>If clusters are the same size, </a:t>
            </a:r>
            <a:r>
              <a:rPr lang="en-US" sz="2400" i="1" dirty="0"/>
              <a:t>n</a:t>
            </a:r>
            <a:r>
              <a:rPr lang="en-US" sz="2400" dirty="0"/>
              <a:t>, then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For example, if </a:t>
            </a:r>
            <a:r>
              <a:rPr lang="en-US" sz="2400" i="1" dirty="0"/>
              <a:t>K</a:t>
            </a:r>
            <a:r>
              <a:rPr lang="en-US" sz="2400" dirty="0"/>
              <a:t> = 10, then probability = 10!/10</a:t>
            </a:r>
            <a:r>
              <a:rPr lang="en-US" sz="2400" baseline="30000" dirty="0"/>
              <a:t>10</a:t>
            </a:r>
            <a:r>
              <a:rPr lang="en-US" sz="2400" dirty="0"/>
              <a:t> = </a:t>
            </a:r>
            <a:r>
              <a:rPr lang="en-US" sz="2400" dirty="0" smtClean="0"/>
              <a:t>0.00036</a:t>
            </a:r>
          </a:p>
          <a:p>
            <a:pPr lvl="1"/>
            <a:endParaRPr lang="en-US" sz="2400" dirty="0"/>
          </a:p>
          <a:p>
            <a:r>
              <a:rPr lang="en-US" sz="2800" dirty="0"/>
              <a:t>Sometimes the initial centroids will readjust themselves in ‘right’ way, and sometimes they </a:t>
            </a:r>
            <a:r>
              <a:rPr lang="en-US" sz="2800" dirty="0" smtClean="0"/>
              <a:t>don’t...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083733" y="4064001"/>
          <a:ext cx="11379200" cy="118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9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733" y="4064001"/>
                        <a:ext cx="11379200" cy="118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Clusters </a:t>
            </a:r>
            <a:r>
              <a:rPr lang="en-US" dirty="0" smtClean="0"/>
              <a:t>Example (1)</a:t>
            </a:r>
            <a:endParaRPr 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6" y="2284512"/>
            <a:ext cx="7100108" cy="53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6" y="2284512"/>
            <a:ext cx="7100108" cy="53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6" y="2284512"/>
            <a:ext cx="7100108" cy="53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6" y="2284512"/>
            <a:ext cx="7100108" cy="53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73808" y="7757120"/>
            <a:ext cx="1137920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Starting with two initial centroids in one cluster of each pair of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4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30" descr="precip_au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25634"/>
          <a:stretch/>
        </p:blipFill>
        <p:spPr bwMode="auto">
          <a:xfrm>
            <a:off x="1893888" y="5558202"/>
            <a:ext cx="4194125" cy="253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Understanding</a:t>
            </a:r>
          </a:p>
          <a:p>
            <a:r>
              <a:rPr lang="en-US" sz="2800" dirty="0"/>
              <a:t>Group related documents for browsing, group genes and proteins that have similar functionality, or group stocks with similar price fluctuations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Summarization</a:t>
            </a:r>
          </a:p>
          <a:p>
            <a:r>
              <a:rPr lang="en-US" sz="2800" dirty="0"/>
              <a:t>Reduce the size of large data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480"/>
              </p:ext>
            </p:extLst>
          </p:nvPr>
        </p:nvGraphicFramePr>
        <p:xfrm>
          <a:off x="7078464" y="3724672"/>
          <a:ext cx="5619750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7" name="Document" r:id="rId4" imgW="5620181" imgH="3122232" progId="Word.Document.8">
                  <p:embed/>
                </p:oleObj>
              </mc:Choice>
              <mc:Fallback>
                <p:oleObj name="Document" r:id="rId4" imgW="5620181" imgH="3122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464" y="3724672"/>
                        <a:ext cx="5619750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050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Clusters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73808" y="7579288"/>
            <a:ext cx="1137920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Starting with some pairs of clusters having three initial </a:t>
            </a:r>
            <a:r>
              <a:rPr lang="en-US" sz="2400" b="0" dirty="0" smtClean="0">
                <a:solidFill>
                  <a:schemeClr val="bg1"/>
                </a:solidFill>
              </a:rPr>
              <a:t>centroids, others only one</a:t>
            </a:r>
            <a:endParaRPr lang="en-US" sz="2400" b="0" dirty="0">
              <a:solidFill>
                <a:schemeClr val="bg1"/>
              </a:solidFill>
            </a:endParaRP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58" y="1853679"/>
            <a:ext cx="7631132" cy="572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58" y="1853679"/>
            <a:ext cx="7631132" cy="572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58" y="1853679"/>
            <a:ext cx="7631132" cy="572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58" y="1853679"/>
            <a:ext cx="7631132" cy="572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2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 to Initial Centroids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Helps, but probability is not on your side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Select more than </a:t>
            </a:r>
            <a:r>
              <a:rPr lang="en-US" sz="2800" i="1" dirty="0" smtClean="0"/>
              <a:t>K</a:t>
            </a:r>
            <a:r>
              <a:rPr lang="en-US" sz="2800" dirty="0" smtClean="0"/>
              <a:t>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Select most widely separated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Postprocessing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as susceptible to initialization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7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Empty Clusters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K-means algorithm can yield empty clusters</a:t>
            </a:r>
          </a:p>
          <a:p>
            <a:endParaRPr lang="en-US" dirty="0"/>
          </a:p>
          <a:p>
            <a:r>
              <a:rPr lang="en-US" dirty="0" smtClean="0"/>
              <a:t>Idea: set the cluster center of an empty cluster equal to one of the data points and continue updating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dirty="0" smtClean="0"/>
              <a:t>Choose the data point that contributes most to SSE</a:t>
            </a:r>
          </a:p>
          <a:p>
            <a:pPr lvl="1"/>
            <a:r>
              <a:rPr lang="en-US" dirty="0" smtClean="0"/>
              <a:t>Choose a data point from the cluster with the highest SSE</a:t>
            </a:r>
          </a:p>
          <a:p>
            <a:pPr lvl="1"/>
            <a:r>
              <a:rPr lang="en-US" dirty="0" smtClean="0"/>
              <a:t>If there are several empty clusters, the above can be repeated several times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4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Centers Incrementally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basic K-means algorithm, centroids are updated after all points are assigned to a centroid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 alternative is to update the centroids after each assignment (incremental approach)</a:t>
            </a:r>
          </a:p>
          <a:p>
            <a:pPr lvl="1"/>
            <a:r>
              <a:rPr lang="en-US" dirty="0" smtClean="0"/>
              <a:t>Each assignment updates zero or two centroids</a:t>
            </a:r>
          </a:p>
          <a:p>
            <a:pPr lvl="1"/>
            <a:r>
              <a:rPr lang="en-US" dirty="0" smtClean="0"/>
              <a:t>More expensive</a:t>
            </a:r>
          </a:p>
          <a:p>
            <a:pPr lvl="1"/>
            <a:r>
              <a:rPr lang="en-US" dirty="0" smtClean="0"/>
              <a:t>Introduces an order dependency</a:t>
            </a:r>
          </a:p>
          <a:p>
            <a:pPr lvl="1"/>
            <a:r>
              <a:rPr lang="en-US" dirty="0" smtClean="0"/>
              <a:t>Never get an empty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72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Pre-processing and Post-processing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Normalize the data</a:t>
            </a:r>
          </a:p>
          <a:p>
            <a:pPr lvl="1"/>
            <a:r>
              <a:rPr lang="en-US" dirty="0" smtClean="0"/>
              <a:t>Eliminate outliers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4"/>
            <a:endParaRPr lang="en-US" sz="1100" dirty="0"/>
          </a:p>
          <a:p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Eliminate small clusters that may represent outliers</a:t>
            </a:r>
          </a:p>
          <a:p>
            <a:pPr lvl="1"/>
            <a:r>
              <a:rPr lang="en-US" dirty="0" smtClean="0"/>
              <a:t>Split ‘loose’ clusters, i.e., clusters with relatively high SSE</a:t>
            </a:r>
          </a:p>
          <a:p>
            <a:pPr lvl="1"/>
            <a:r>
              <a:rPr lang="en-US" dirty="0" smtClean="0"/>
              <a:t>Merge clusters that are ‘close’ and that have relatively low SSE</a:t>
            </a:r>
          </a:p>
          <a:p>
            <a:pPr lvl="1"/>
            <a:r>
              <a:rPr lang="en-US" dirty="0" smtClean="0"/>
              <a:t>Can use these steps during the clustering process</a:t>
            </a:r>
            <a:r>
              <a:rPr lang="en-US" dirty="0"/>
              <a:t> </a:t>
            </a:r>
            <a:r>
              <a:rPr lang="en-US" dirty="0" smtClean="0"/>
              <a:t>(done in an algorithm called ISODATA)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4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Variant </a:t>
            </a:r>
            <a:r>
              <a:rPr lang="en-US" dirty="0"/>
              <a:t>of K-means that can produce a </a:t>
            </a:r>
            <a:r>
              <a:rPr lang="en-US" dirty="0" err="1"/>
              <a:t>partitional</a:t>
            </a:r>
            <a:r>
              <a:rPr lang="en-US" dirty="0"/>
              <a:t> or a hierarchical clustering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25120" y="4226560"/>
          <a:ext cx="12365850" cy="36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2" name="Bitmap Image" r:id="rId3" imgW="8695174" imgH="3132091" progId="Paint.Picture">
                  <p:embed/>
                </p:oleObj>
              </mc:Choice>
              <mc:Fallback>
                <p:oleObj name="Bitmap Image" r:id="rId3" imgW="8695174" imgH="31320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325120" y="4226560"/>
                        <a:ext cx="12365850" cy="3695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18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2428528"/>
            <a:ext cx="8036934" cy="602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17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K-means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has problems when clusters are of differing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ensities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on-globular shapes</a:t>
            </a:r>
          </a:p>
          <a:p>
            <a:endParaRPr lang="en-US" dirty="0" smtClean="0"/>
          </a:p>
          <a:p>
            <a:r>
              <a:rPr lang="en-US" dirty="0" smtClean="0"/>
              <a:t>K-means has problems when the data contains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4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K-means: Differing Sizes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2" y="2059093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899" y="2059093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652453" y="7044268"/>
            <a:ext cx="292608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8154853" y="6972019"/>
            <a:ext cx="317208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07366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K-means: Differing Density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40486" y="7044268"/>
            <a:ext cx="303445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0" y="2059093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27" y="2059093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8442885" y="6972019"/>
            <a:ext cx="317208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78042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not Cluster Analysis?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Supervised classification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Have class label information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Simple segmentation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Dividing students into different registration groups alphabetically, by last name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Results of a query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Groupings are a result of an external specification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Graph partitioning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Some mutual relevance and synergy, but areas are not identical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K-means: Non-globular Shapes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397944" y="6935894"/>
            <a:ext cx="2926080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b="0" dirty="0">
                <a:solidFill>
                  <a:schemeClr val="bg1"/>
                </a:solidFill>
              </a:rPr>
              <a:t>Original Points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1981304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75" y="1981304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7641415" y="6935894"/>
            <a:ext cx="317208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72932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K-means </a:t>
            </a:r>
            <a:r>
              <a:rPr lang="en-US" dirty="0" smtClean="0"/>
              <a:t>Limitations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7" y="3133432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181920" y="7760528"/>
            <a:ext cx="1094570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			</a:t>
            </a:r>
            <a:r>
              <a:rPr lang="en-US" sz="2400" b="0" dirty="0" smtClean="0">
                <a:solidFill>
                  <a:schemeClr val="bg1"/>
                </a:solidFill>
              </a:rPr>
              <a:t>	</a:t>
            </a:r>
            <a:r>
              <a:rPr lang="en-US" sz="2400" b="0" dirty="0">
                <a:solidFill>
                  <a:schemeClr val="bg1"/>
                </a:solidFill>
              </a:rPr>
              <a:t>	K-means Clusters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07" y="3133432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 solution is to use many </a:t>
            </a:r>
            <a:r>
              <a:rPr lang="en-US" dirty="0" smtClean="0">
                <a:solidFill>
                  <a:schemeClr val="bg1"/>
                </a:solidFill>
              </a:rPr>
              <a:t>clusters: find </a:t>
            </a:r>
            <a:r>
              <a:rPr lang="en-US" dirty="0">
                <a:solidFill>
                  <a:schemeClr val="bg1"/>
                </a:solidFill>
              </a:rPr>
              <a:t>parts of clusters, but </a:t>
            </a:r>
            <a:r>
              <a:rPr lang="en-US" dirty="0" smtClean="0">
                <a:solidFill>
                  <a:schemeClr val="bg1"/>
                </a:solidFill>
              </a:rPr>
              <a:t>then you need </a:t>
            </a:r>
            <a:r>
              <a:rPr lang="en-US" dirty="0">
                <a:solidFill>
                  <a:schemeClr val="bg1"/>
                </a:solidFill>
              </a:rPr>
              <a:t>to put </a:t>
            </a:r>
            <a:r>
              <a:rPr lang="en-US" dirty="0" smtClean="0">
                <a:solidFill>
                  <a:schemeClr val="bg1"/>
                </a:solidFill>
              </a:rPr>
              <a:t>these together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821880" y="7072881"/>
            <a:ext cx="1094570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			</a:t>
            </a:r>
            <a:r>
              <a:rPr lang="en-US" sz="2400" b="0" dirty="0" smtClean="0">
                <a:solidFill>
                  <a:schemeClr val="bg1"/>
                </a:solidFill>
              </a:rPr>
              <a:t>	</a:t>
            </a:r>
            <a:r>
              <a:rPr lang="en-US" sz="2400" b="0" dirty="0">
                <a:solidFill>
                  <a:schemeClr val="bg1"/>
                </a:solidFill>
              </a:rPr>
              <a:t>	K-means Clusters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4" y="2521002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91" y="2629376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942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  <a:p>
            <a:pPr marL="1408831" lvl="1" indent="-758601">
              <a:lnSpc>
                <a:spcPct val="90000"/>
              </a:lnSpc>
              <a:spcBef>
                <a:spcPct val="20000"/>
              </a:spcBef>
            </a:pP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" y="2341344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00" y="2341344"/>
            <a:ext cx="6071164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1880" y="7072881"/>
            <a:ext cx="1094570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			</a:t>
            </a:r>
            <a:r>
              <a:rPr lang="en-US" sz="2400" b="0" dirty="0" smtClean="0">
                <a:solidFill>
                  <a:schemeClr val="bg1"/>
                </a:solidFill>
              </a:rPr>
              <a:t>	</a:t>
            </a:r>
            <a:r>
              <a:rPr lang="en-US" sz="2400" b="0" dirty="0">
                <a:solidFill>
                  <a:schemeClr val="bg1"/>
                </a:solidFill>
              </a:rPr>
              <a:t>	K-means Clusters</a:t>
            </a:r>
          </a:p>
        </p:txBody>
      </p:sp>
    </p:spTree>
    <p:extLst>
      <p:ext uri="{BB962C8B-B14F-4D97-AF65-F5344CB8AC3E}">
        <p14:creationId xmlns:p14="http://schemas.microsoft.com/office/powerpoint/2010/main" val="161287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 set of nested clusters organized as a hierarchical tree</a:t>
            </a:r>
          </a:p>
          <a:p>
            <a:endParaRPr lang="en-US" dirty="0" smtClean="0"/>
          </a:p>
          <a:p>
            <a:r>
              <a:rPr lang="en-US" dirty="0" smtClean="0"/>
              <a:t>Can be visualized as a </a:t>
            </a:r>
            <a:r>
              <a:rPr lang="en-US" dirty="0" err="1" smtClean="0">
                <a:solidFill>
                  <a:srgbClr val="003399"/>
                </a:solidFill>
              </a:rPr>
              <a:t>dendrogram</a:t>
            </a:r>
            <a:endParaRPr lang="en-US" dirty="0" smtClean="0">
              <a:solidFill>
                <a:srgbClr val="003399"/>
              </a:solidFill>
            </a:endParaRPr>
          </a:p>
          <a:p>
            <a:pPr lvl="1"/>
            <a:r>
              <a:rPr lang="en-US" dirty="0" smtClean="0"/>
              <a:t>A tree like diagram that records the sequences of merges or splits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23" y="4660776"/>
            <a:ext cx="4919698" cy="307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62573"/>
              </p:ext>
            </p:extLst>
          </p:nvPr>
        </p:nvGraphicFramePr>
        <p:xfrm>
          <a:off x="7726536" y="4660776"/>
          <a:ext cx="3298614" cy="335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6"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536" y="4660776"/>
                        <a:ext cx="3298614" cy="3357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77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of Hierarchical Clustering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 desired number of clusters can be obtained by ‘cutting’ the </a:t>
            </a:r>
            <a:r>
              <a:rPr lang="en-US" dirty="0" err="1" smtClean="0"/>
              <a:t>dendogram</a:t>
            </a:r>
            <a:r>
              <a:rPr lang="en-US" dirty="0" smtClean="0"/>
              <a:t> at the proper level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in biological sciences (e.g., animal kingdom, phylogeny reconstruction,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46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Agglomerative</a:t>
            </a:r>
            <a:r>
              <a:rPr lang="en-US" dirty="0"/>
              <a:t>: 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points as individual clusters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step, merge the closest pair of clusters until only one cluster (or </a:t>
            </a:r>
            <a:r>
              <a:rPr lang="en-US" i="1" dirty="0"/>
              <a:t>k</a:t>
            </a:r>
            <a:r>
              <a:rPr lang="en-US" dirty="0"/>
              <a:t> clusters) left</a:t>
            </a:r>
          </a:p>
          <a:p>
            <a:endParaRPr lang="en-US" dirty="0"/>
          </a:p>
          <a:p>
            <a:r>
              <a:rPr lang="en-US" dirty="0">
                <a:solidFill>
                  <a:srgbClr val="003399"/>
                </a:solidFill>
              </a:rPr>
              <a:t>Divisive</a:t>
            </a:r>
            <a:r>
              <a:rPr lang="en-US" dirty="0"/>
              <a:t>:  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one, all-inclusive cluster 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step, split a cluster until each cluster contains a point (or there are </a:t>
            </a:r>
            <a:r>
              <a:rPr lang="en-US" i="1" dirty="0"/>
              <a:t>k</a:t>
            </a:r>
            <a:r>
              <a:rPr lang="en-US" dirty="0"/>
              <a:t> clusters)</a:t>
            </a:r>
          </a:p>
          <a:p>
            <a:endParaRPr lang="en-US" dirty="0"/>
          </a:p>
          <a:p>
            <a:r>
              <a:rPr lang="en-US" dirty="0"/>
              <a:t>Traditional hierarchical algorithms use a similarity or distance matrix</a:t>
            </a:r>
          </a:p>
          <a:p>
            <a:pPr lvl="1"/>
            <a:r>
              <a:rPr lang="en-US" dirty="0"/>
              <a:t>Merge or split one cluster at a time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2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 is </a:t>
            </a:r>
            <a:r>
              <a:rPr lang="en-US" dirty="0" smtClean="0"/>
              <a:t>straightforward: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the proximity matrix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Let each data point be a cluster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3399"/>
                </a:solidFill>
              </a:rPr>
              <a:t>Repeat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	Merge the two closest clusters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	Update the proximity matrix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3399"/>
                </a:solidFill>
              </a:rPr>
              <a:t>Until</a:t>
            </a:r>
            <a:r>
              <a:rPr lang="en-US" dirty="0"/>
              <a:t> only a single cluster remains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approaches to defining the distance between </a:t>
            </a:r>
            <a:r>
              <a:rPr lang="en-US" dirty="0" smtClean="0"/>
              <a:t>two clusters in step 5 distinguish </a:t>
            </a:r>
            <a:r>
              <a:rPr lang="en-US" dirty="0"/>
              <a:t>the different algorithms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80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clusters of </a:t>
            </a:r>
            <a:r>
              <a:rPr lang="en-US" dirty="0" smtClean="0"/>
              <a:t>individual</a:t>
            </a:r>
            <a:br>
              <a:rPr lang="en-US" dirty="0" smtClean="0"/>
            </a:br>
            <a:r>
              <a:rPr lang="en-US" dirty="0" smtClean="0"/>
              <a:t>points </a:t>
            </a:r>
            <a:r>
              <a:rPr lang="en-US" dirty="0"/>
              <a:t>and a proximity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762448" y="56985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3819848" y="6765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2676848" y="4860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2524448" y="66129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4200848" y="4860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676848" y="42507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1533848" y="6003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2905448" y="66129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4200848" y="6384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210248" y="43269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277048" y="53937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4810448" y="4479322"/>
            <a:ext cx="228600" cy="228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8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48683"/>
              </p:ext>
            </p:extLst>
          </p:nvPr>
        </p:nvGraphicFramePr>
        <p:xfrm>
          <a:off x="5171739" y="6727222"/>
          <a:ext cx="7074069" cy="124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8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739" y="6727222"/>
                        <a:ext cx="7074069" cy="124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61016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13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Situation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some merging steps we have</a:t>
            </a:r>
            <a:br>
              <a:rPr lang="en-US" dirty="0" smtClean="0"/>
            </a:br>
            <a:r>
              <a:rPr lang="en-US" dirty="0" smtClean="0"/>
              <a:t>some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1026399" y="5008038"/>
            <a:ext cx="883637" cy="1322242"/>
          </a:xfrm>
          <a:custGeom>
            <a:avLst/>
            <a:gdLst>
              <a:gd name="T0" fmla="*/ 361101743 w 598"/>
              <a:gd name="T1" fmla="*/ 97015010 h 652"/>
              <a:gd name="T2" fmla="*/ 206820280 w 598"/>
              <a:gd name="T3" fmla="*/ 0 h 652"/>
              <a:gd name="T4" fmla="*/ 126760956 w 598"/>
              <a:gd name="T5" fmla="*/ 47804945 h 652"/>
              <a:gd name="T6" fmla="*/ 104243901 w 598"/>
              <a:gd name="T7" fmla="*/ 134978165 h 652"/>
              <a:gd name="T8" fmla="*/ 58376985 w 598"/>
              <a:gd name="T9" fmla="*/ 241834947 h 652"/>
              <a:gd name="T10" fmla="*/ 40863437 w 598"/>
              <a:gd name="T11" fmla="*/ 250271599 h 652"/>
              <a:gd name="T12" fmla="*/ 24184556 w 598"/>
              <a:gd name="T13" fmla="*/ 309323418 h 652"/>
              <a:gd name="T14" fmla="*/ 12509159 w 598"/>
              <a:gd name="T15" fmla="*/ 366970191 h 652"/>
              <a:gd name="T16" fmla="*/ 24184556 w 598"/>
              <a:gd name="T17" fmla="*/ 539910287 h 652"/>
              <a:gd name="T18" fmla="*/ 80893113 w 598"/>
              <a:gd name="T19" fmla="*/ 579278562 h 652"/>
              <a:gd name="T20" fmla="*/ 64214239 w 598"/>
              <a:gd name="T21" fmla="*/ 684730335 h 652"/>
              <a:gd name="T22" fmla="*/ 86731266 w 598"/>
              <a:gd name="T23" fmla="*/ 867513389 h 652"/>
              <a:gd name="T24" fmla="*/ 138436351 w 598"/>
              <a:gd name="T25" fmla="*/ 906881664 h 652"/>
              <a:gd name="T26" fmla="*/ 155115224 w 598"/>
              <a:gd name="T27" fmla="*/ 916723436 h 652"/>
              <a:gd name="T28" fmla="*/ 200983039 w 598"/>
              <a:gd name="T29" fmla="*/ 849234965 h 652"/>
              <a:gd name="T30" fmla="*/ 292717814 w 598"/>
              <a:gd name="T31" fmla="*/ 916723436 h 652"/>
              <a:gd name="T32" fmla="*/ 372777137 w 598"/>
              <a:gd name="T33" fmla="*/ 829550235 h 652"/>
              <a:gd name="T34" fmla="*/ 435323825 w 598"/>
              <a:gd name="T35" fmla="*/ 762061764 h 652"/>
              <a:gd name="T36" fmla="*/ 475353487 w 598"/>
              <a:gd name="T37" fmla="*/ 627083636 h 652"/>
              <a:gd name="T38" fmla="*/ 446999219 w 598"/>
              <a:gd name="T39" fmla="*/ 549753245 h 652"/>
              <a:gd name="T40" fmla="*/ 469516247 w 598"/>
              <a:gd name="T41" fmla="*/ 492106546 h 652"/>
              <a:gd name="T42" fmla="*/ 498704389 w 598"/>
              <a:gd name="T43" fmla="*/ 404933345 h 652"/>
              <a:gd name="T44" fmla="*/ 487028995 w 598"/>
              <a:gd name="T45" fmla="*/ 269955143 h 652"/>
              <a:gd name="T46" fmla="*/ 372777137 w 598"/>
              <a:gd name="T47" fmla="*/ 134978165 h 652"/>
              <a:gd name="T48" fmla="*/ 361101743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6200000">
            <a:off x="2028971" y="3776867"/>
            <a:ext cx="1303236" cy="1479578"/>
          </a:xfrm>
          <a:custGeom>
            <a:avLst/>
            <a:gdLst>
              <a:gd name="T0" fmla="*/ 703064811 w 598"/>
              <a:gd name="T1" fmla="*/ 135714063 h 652"/>
              <a:gd name="T2" fmla="*/ 402678767 w 598"/>
              <a:gd name="T3" fmla="*/ 0 h 652"/>
              <a:gd name="T4" fmla="*/ 246803879 w 598"/>
              <a:gd name="T5" fmla="*/ 66873210 h 652"/>
              <a:gd name="T6" fmla="*/ 202963411 w 598"/>
              <a:gd name="T7" fmla="*/ 188820812 h 652"/>
              <a:gd name="T8" fmla="*/ 113659047 w 598"/>
              <a:gd name="T9" fmla="*/ 338302717 h 652"/>
              <a:gd name="T10" fmla="*/ 79561452 w 598"/>
              <a:gd name="T11" fmla="*/ 350104363 h 652"/>
              <a:gd name="T12" fmla="*/ 47087268 w 598"/>
              <a:gd name="T13" fmla="*/ 432713167 h 652"/>
              <a:gd name="T14" fmla="*/ 24355967 w 598"/>
              <a:gd name="T15" fmla="*/ 513355643 h 652"/>
              <a:gd name="T16" fmla="*/ 47087268 w 598"/>
              <a:gd name="T17" fmla="*/ 755280443 h 652"/>
              <a:gd name="T18" fmla="*/ 157499514 w 598"/>
              <a:gd name="T19" fmla="*/ 810353388 h 652"/>
              <a:gd name="T20" fmla="*/ 125025330 w 598"/>
              <a:gd name="T21" fmla="*/ 957869053 h 652"/>
              <a:gd name="T22" fmla="*/ 168865837 w 598"/>
              <a:gd name="T23" fmla="*/ 1213562966 h 652"/>
              <a:gd name="T24" fmla="*/ 269535170 w 598"/>
              <a:gd name="T25" fmla="*/ 1268635911 h 652"/>
              <a:gd name="T26" fmla="*/ 302009354 w 598"/>
              <a:gd name="T27" fmla="*/ 1282403797 h 652"/>
              <a:gd name="T28" fmla="*/ 391313759 w 598"/>
              <a:gd name="T29" fmla="*/ 1187993435 h 652"/>
              <a:gd name="T30" fmla="*/ 569921134 w 598"/>
              <a:gd name="T31" fmla="*/ 1282403797 h 652"/>
              <a:gd name="T32" fmla="*/ 725797377 w 598"/>
              <a:gd name="T33" fmla="*/ 1160457663 h 652"/>
              <a:gd name="T34" fmla="*/ 847574611 w 598"/>
              <a:gd name="T35" fmla="*/ 1066047301 h 652"/>
              <a:gd name="T36" fmla="*/ 925512653 w 598"/>
              <a:gd name="T37" fmla="*/ 877226577 h 652"/>
              <a:gd name="T38" fmla="*/ 870307177 w 598"/>
              <a:gd name="T39" fmla="*/ 769048329 h 652"/>
              <a:gd name="T40" fmla="*/ 914146370 w 598"/>
              <a:gd name="T41" fmla="*/ 688407079 h 652"/>
              <a:gd name="T42" fmla="*/ 970976511 w 598"/>
              <a:gd name="T43" fmla="*/ 566460946 h 652"/>
              <a:gd name="T44" fmla="*/ 948245219 w 598"/>
              <a:gd name="T45" fmla="*/ 377640222 h 652"/>
              <a:gd name="T46" fmla="*/ 725797377 w 598"/>
              <a:gd name="T47" fmla="*/ 188820812 h 652"/>
              <a:gd name="T48" fmla="*/ 703064811 w 598"/>
              <a:gd name="T49" fmla="*/ 13571406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0800000">
            <a:off x="3769600" y="4169838"/>
            <a:ext cx="1109684" cy="1303236"/>
          </a:xfrm>
          <a:custGeom>
            <a:avLst/>
            <a:gdLst>
              <a:gd name="T0" fmla="*/ 569482267 w 598"/>
              <a:gd name="T1" fmla="*/ 94246078 h 652"/>
              <a:gd name="T2" fmla="*/ 326170160 w 598"/>
              <a:gd name="T3" fmla="*/ 0 h 652"/>
              <a:gd name="T4" fmla="*/ 199910690 w 598"/>
              <a:gd name="T5" fmla="*/ 46439927 h 652"/>
              <a:gd name="T6" fmla="*/ 164400485 w 598"/>
              <a:gd name="T7" fmla="*/ 131124760 h 652"/>
              <a:gd name="T8" fmla="*/ 92064634 w 598"/>
              <a:gd name="T9" fmla="*/ 234932065 h 652"/>
              <a:gd name="T10" fmla="*/ 64444549 w 598"/>
              <a:gd name="T11" fmla="*/ 243128237 h 652"/>
              <a:gd name="T12" fmla="*/ 38141033 w 598"/>
              <a:gd name="T13" fmla="*/ 300495595 h 652"/>
              <a:gd name="T14" fmla="*/ 19727646 w 598"/>
              <a:gd name="T15" fmla="*/ 356496804 h 652"/>
              <a:gd name="T16" fmla="*/ 38141033 w 598"/>
              <a:gd name="T17" fmla="*/ 524500210 h 652"/>
              <a:gd name="T18" fmla="*/ 127574839 w 598"/>
              <a:gd name="T19" fmla="*/ 562745116 h 652"/>
              <a:gd name="T20" fmla="*/ 101270177 w 598"/>
              <a:gd name="T21" fmla="*/ 665187476 h 652"/>
              <a:gd name="T22" fmla="*/ 136781528 w 598"/>
              <a:gd name="T23" fmla="*/ 842752109 h 652"/>
              <a:gd name="T24" fmla="*/ 218324068 w 598"/>
              <a:gd name="T25" fmla="*/ 880997014 h 652"/>
              <a:gd name="T26" fmla="*/ 244627584 w 598"/>
              <a:gd name="T27" fmla="*/ 890558241 h 652"/>
              <a:gd name="T28" fmla="*/ 316963471 w 598"/>
              <a:gd name="T29" fmla="*/ 824995879 h 652"/>
              <a:gd name="T30" fmla="*/ 461636248 w 598"/>
              <a:gd name="T31" fmla="*/ 890558241 h 652"/>
              <a:gd name="T32" fmla="*/ 587895646 w 598"/>
              <a:gd name="T33" fmla="*/ 805873426 h 652"/>
              <a:gd name="T34" fmla="*/ 686536267 w 598"/>
              <a:gd name="T35" fmla="*/ 740311064 h 652"/>
              <a:gd name="T36" fmla="*/ 749665392 w 598"/>
              <a:gd name="T37" fmla="*/ 609185025 h 652"/>
              <a:gd name="T38" fmla="*/ 704948498 w 598"/>
              <a:gd name="T39" fmla="*/ 534061437 h 652"/>
              <a:gd name="T40" fmla="*/ 740458703 w 598"/>
              <a:gd name="T41" fmla="*/ 478060301 h 652"/>
              <a:gd name="T42" fmla="*/ 786491002 w 598"/>
              <a:gd name="T43" fmla="*/ 393375487 h 652"/>
              <a:gd name="T44" fmla="*/ 768077624 w 598"/>
              <a:gd name="T45" fmla="*/ 262250690 h 652"/>
              <a:gd name="T46" fmla="*/ 587895646 w 598"/>
              <a:gd name="T47" fmla="*/ 131124760 h 652"/>
              <a:gd name="T48" fmla="*/ 569482267 w 598"/>
              <a:gd name="T49" fmla="*/ 94246078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1712200" y="6074838"/>
            <a:ext cx="1253532" cy="1322242"/>
          </a:xfrm>
          <a:custGeom>
            <a:avLst/>
            <a:gdLst>
              <a:gd name="T0" fmla="*/ 726695832 w 598"/>
              <a:gd name="T1" fmla="*/ 97015010 h 652"/>
              <a:gd name="T2" fmla="*/ 416213397 w 598"/>
              <a:gd name="T3" fmla="*/ 0 h 652"/>
              <a:gd name="T4" fmla="*/ 255099100 w 598"/>
              <a:gd name="T5" fmla="*/ 47804945 h 652"/>
              <a:gd name="T6" fmla="*/ 209785646 w 598"/>
              <a:gd name="T7" fmla="*/ 134978165 h 652"/>
              <a:gd name="T8" fmla="*/ 117479750 w 598"/>
              <a:gd name="T9" fmla="*/ 241834947 h 652"/>
              <a:gd name="T10" fmla="*/ 82236076 w 598"/>
              <a:gd name="T11" fmla="*/ 250271599 h 652"/>
              <a:gd name="T12" fmla="*/ 48670074 w 598"/>
              <a:gd name="T13" fmla="*/ 309323418 h 652"/>
              <a:gd name="T14" fmla="*/ 25173863 w 598"/>
              <a:gd name="T15" fmla="*/ 366970191 h 652"/>
              <a:gd name="T16" fmla="*/ 48670074 w 598"/>
              <a:gd name="T17" fmla="*/ 539910287 h 652"/>
              <a:gd name="T18" fmla="*/ 162793204 w 598"/>
              <a:gd name="T19" fmla="*/ 579278562 h 652"/>
              <a:gd name="T20" fmla="*/ 129227202 w 598"/>
              <a:gd name="T21" fmla="*/ 684730335 h 652"/>
              <a:gd name="T22" fmla="*/ 174540697 w 598"/>
              <a:gd name="T23" fmla="*/ 867513389 h 652"/>
              <a:gd name="T24" fmla="*/ 278594006 w 598"/>
              <a:gd name="T25" fmla="*/ 906881664 h 652"/>
              <a:gd name="T26" fmla="*/ 312160007 w 598"/>
              <a:gd name="T27" fmla="*/ 916723436 h 652"/>
              <a:gd name="T28" fmla="*/ 404465944 w 598"/>
              <a:gd name="T29" fmla="*/ 849234965 h 652"/>
              <a:gd name="T30" fmla="*/ 589076360 w 598"/>
              <a:gd name="T31" fmla="*/ 916723436 h 652"/>
              <a:gd name="T32" fmla="*/ 750192033 w 598"/>
              <a:gd name="T33" fmla="*/ 829550235 h 652"/>
              <a:gd name="T34" fmla="*/ 876062595 w 598"/>
              <a:gd name="T35" fmla="*/ 762061764 h 652"/>
              <a:gd name="T36" fmla="*/ 956619703 w 598"/>
              <a:gd name="T37" fmla="*/ 627083636 h 652"/>
              <a:gd name="T38" fmla="*/ 899558796 w 598"/>
              <a:gd name="T39" fmla="*/ 549753245 h 652"/>
              <a:gd name="T40" fmla="*/ 944872250 w 598"/>
              <a:gd name="T41" fmla="*/ 492106546 h 652"/>
              <a:gd name="T42" fmla="*/ 1003612105 w 598"/>
              <a:gd name="T43" fmla="*/ 404933345 h 652"/>
              <a:gd name="T44" fmla="*/ 980115904 w 598"/>
              <a:gd name="T45" fmla="*/ 269955143 h 652"/>
              <a:gd name="T46" fmla="*/ 750192033 w 598"/>
              <a:gd name="T47" fmla="*/ 134978165 h 652"/>
              <a:gd name="T48" fmla="*/ 726695832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0800000">
            <a:off x="3007600" y="5998638"/>
            <a:ext cx="1109684" cy="1303236"/>
          </a:xfrm>
          <a:custGeom>
            <a:avLst/>
            <a:gdLst>
              <a:gd name="T0" fmla="*/ 569482267 w 598"/>
              <a:gd name="T1" fmla="*/ 94246078 h 652"/>
              <a:gd name="T2" fmla="*/ 326170160 w 598"/>
              <a:gd name="T3" fmla="*/ 0 h 652"/>
              <a:gd name="T4" fmla="*/ 199910690 w 598"/>
              <a:gd name="T5" fmla="*/ 46439927 h 652"/>
              <a:gd name="T6" fmla="*/ 164400485 w 598"/>
              <a:gd name="T7" fmla="*/ 131124760 h 652"/>
              <a:gd name="T8" fmla="*/ 92064634 w 598"/>
              <a:gd name="T9" fmla="*/ 234932065 h 652"/>
              <a:gd name="T10" fmla="*/ 64444549 w 598"/>
              <a:gd name="T11" fmla="*/ 243128237 h 652"/>
              <a:gd name="T12" fmla="*/ 38141033 w 598"/>
              <a:gd name="T13" fmla="*/ 300495595 h 652"/>
              <a:gd name="T14" fmla="*/ 19727646 w 598"/>
              <a:gd name="T15" fmla="*/ 356496804 h 652"/>
              <a:gd name="T16" fmla="*/ 38141033 w 598"/>
              <a:gd name="T17" fmla="*/ 524500210 h 652"/>
              <a:gd name="T18" fmla="*/ 127574839 w 598"/>
              <a:gd name="T19" fmla="*/ 562745116 h 652"/>
              <a:gd name="T20" fmla="*/ 101270177 w 598"/>
              <a:gd name="T21" fmla="*/ 665187476 h 652"/>
              <a:gd name="T22" fmla="*/ 136781528 w 598"/>
              <a:gd name="T23" fmla="*/ 842752109 h 652"/>
              <a:gd name="T24" fmla="*/ 218324068 w 598"/>
              <a:gd name="T25" fmla="*/ 880997014 h 652"/>
              <a:gd name="T26" fmla="*/ 244627584 w 598"/>
              <a:gd name="T27" fmla="*/ 890558241 h 652"/>
              <a:gd name="T28" fmla="*/ 316963471 w 598"/>
              <a:gd name="T29" fmla="*/ 824995879 h 652"/>
              <a:gd name="T30" fmla="*/ 461636248 w 598"/>
              <a:gd name="T31" fmla="*/ 890558241 h 652"/>
              <a:gd name="T32" fmla="*/ 587895646 w 598"/>
              <a:gd name="T33" fmla="*/ 805873426 h 652"/>
              <a:gd name="T34" fmla="*/ 686536267 w 598"/>
              <a:gd name="T35" fmla="*/ 740311064 h 652"/>
              <a:gd name="T36" fmla="*/ 749665392 w 598"/>
              <a:gd name="T37" fmla="*/ 609185025 h 652"/>
              <a:gd name="T38" fmla="*/ 704948498 w 598"/>
              <a:gd name="T39" fmla="*/ 534061437 h 652"/>
              <a:gd name="T40" fmla="*/ 740458703 w 598"/>
              <a:gd name="T41" fmla="*/ 478060301 h 652"/>
              <a:gd name="T42" fmla="*/ 786491002 w 598"/>
              <a:gd name="T43" fmla="*/ 393375487 h 652"/>
              <a:gd name="T44" fmla="*/ 768077624 w 598"/>
              <a:gd name="T45" fmla="*/ 262250690 h 652"/>
              <a:gd name="T46" fmla="*/ 587895646 w 598"/>
              <a:gd name="T47" fmla="*/ 131124760 h 652"/>
              <a:gd name="T48" fmla="*/ 569482267 w 598"/>
              <a:gd name="T49" fmla="*/ 94246078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098322" y="5484493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C1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954546" y="4626145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C4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969071" y="6496367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C2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192547" y="6457326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C5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295379" y="4320749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C3</a:t>
            </a:r>
          </a:p>
        </p:txBody>
      </p:sp>
      <p:graphicFrame>
        <p:nvGraphicFramePr>
          <p:cNvPr id="2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0080"/>
              </p:ext>
            </p:extLst>
          </p:nvPr>
        </p:nvGraphicFramePr>
        <p:xfrm>
          <a:off x="5495892" y="5433368"/>
          <a:ext cx="6983172" cy="27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3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892" y="5433368"/>
                        <a:ext cx="6983172" cy="27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9379149" y="465882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2402"/>
              </p:ext>
            </p:extLst>
          </p:nvPr>
        </p:nvGraphicFramePr>
        <p:xfrm>
          <a:off x="8374608" y="1497525"/>
          <a:ext cx="4136574" cy="3007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5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a Cluster can be Ambiguous</a:t>
            </a:r>
          </a:p>
        </p:txBody>
      </p:sp>
      <p:grpSp>
        <p:nvGrpSpPr>
          <p:cNvPr id="25603" name="Group 91"/>
          <p:cNvGrpSpPr>
            <a:grpSpLocks/>
          </p:cNvGrpSpPr>
          <p:nvPr/>
        </p:nvGrpSpPr>
        <p:grpSpPr bwMode="auto">
          <a:xfrm>
            <a:off x="975361" y="2709333"/>
            <a:ext cx="4757138" cy="2086187"/>
            <a:chOff x="432" y="1200"/>
            <a:chExt cx="2107" cy="924"/>
          </a:xfrm>
        </p:grpSpPr>
        <p:grpSp>
          <p:nvGrpSpPr>
            <p:cNvPr id="2567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5675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6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7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8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9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0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1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2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3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4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5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6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7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8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89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90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91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92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93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94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5674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How many clusters?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7055556" y="5852161"/>
            <a:ext cx="4757137" cy="1932658"/>
            <a:chOff x="3125" y="2592"/>
            <a:chExt cx="2107" cy="856"/>
          </a:xfrm>
        </p:grpSpPr>
        <p:grpSp>
          <p:nvGrpSpPr>
            <p:cNvPr id="25651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5653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54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55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56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25660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3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4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5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6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7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8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69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0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1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72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565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Four</a:t>
              </a:r>
              <a:r>
                <a:rPr lang="en-US" sz="23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Clusters</a:t>
              </a:r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975361" y="5852161"/>
            <a:ext cx="4757138" cy="1932658"/>
            <a:chOff x="432" y="2592"/>
            <a:chExt cx="2107" cy="856"/>
          </a:xfrm>
        </p:grpSpPr>
        <p:grpSp>
          <p:nvGrpSpPr>
            <p:cNvPr id="2562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5631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2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3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4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5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3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1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2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3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4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5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4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5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5630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Two Clusters</a:t>
              </a:r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7055556" y="2709333"/>
            <a:ext cx="4757137" cy="2086187"/>
            <a:chOff x="3125" y="1200"/>
            <a:chExt cx="2107" cy="924"/>
          </a:xfrm>
        </p:grpSpPr>
        <p:grpSp>
          <p:nvGrpSpPr>
            <p:cNvPr id="25607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560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nl-NL"/>
              </a:p>
            </p:txBody>
          </p:sp>
          <p:sp>
            <p:nvSpPr>
              <p:cNvPr id="2561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1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562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5608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Six Clusters</a:t>
              </a:r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0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Situation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merge the two closest </a:t>
            </a:r>
            <a:r>
              <a:rPr lang="en-US" dirty="0" smtClean="0"/>
              <a:t>clusters</a:t>
            </a:r>
            <a:br>
              <a:rPr lang="en-US" dirty="0" smtClean="0"/>
            </a:br>
            <a:r>
              <a:rPr lang="en-US" dirty="0" smtClean="0"/>
              <a:t>(C2 </a:t>
            </a:r>
            <a:r>
              <a:rPr lang="en-US" dirty="0"/>
              <a:t>and C5)  and update the proximity </a:t>
            </a:r>
            <a:r>
              <a:rPr lang="en-US" dirty="0" smtClean="0"/>
              <a:t>matrix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026399" y="5008038"/>
            <a:ext cx="883637" cy="1322242"/>
          </a:xfrm>
          <a:custGeom>
            <a:avLst/>
            <a:gdLst>
              <a:gd name="T0" fmla="*/ 361101743 w 598"/>
              <a:gd name="T1" fmla="*/ 97015010 h 652"/>
              <a:gd name="T2" fmla="*/ 206820280 w 598"/>
              <a:gd name="T3" fmla="*/ 0 h 652"/>
              <a:gd name="T4" fmla="*/ 126760956 w 598"/>
              <a:gd name="T5" fmla="*/ 47804945 h 652"/>
              <a:gd name="T6" fmla="*/ 104243901 w 598"/>
              <a:gd name="T7" fmla="*/ 134978165 h 652"/>
              <a:gd name="T8" fmla="*/ 58376985 w 598"/>
              <a:gd name="T9" fmla="*/ 241834947 h 652"/>
              <a:gd name="T10" fmla="*/ 40863437 w 598"/>
              <a:gd name="T11" fmla="*/ 250271599 h 652"/>
              <a:gd name="T12" fmla="*/ 24184556 w 598"/>
              <a:gd name="T13" fmla="*/ 309323418 h 652"/>
              <a:gd name="T14" fmla="*/ 12509159 w 598"/>
              <a:gd name="T15" fmla="*/ 366970191 h 652"/>
              <a:gd name="T16" fmla="*/ 24184556 w 598"/>
              <a:gd name="T17" fmla="*/ 539910287 h 652"/>
              <a:gd name="T18" fmla="*/ 80893113 w 598"/>
              <a:gd name="T19" fmla="*/ 579278562 h 652"/>
              <a:gd name="T20" fmla="*/ 64214239 w 598"/>
              <a:gd name="T21" fmla="*/ 684730335 h 652"/>
              <a:gd name="T22" fmla="*/ 86731266 w 598"/>
              <a:gd name="T23" fmla="*/ 867513389 h 652"/>
              <a:gd name="T24" fmla="*/ 138436351 w 598"/>
              <a:gd name="T25" fmla="*/ 906881664 h 652"/>
              <a:gd name="T26" fmla="*/ 155115224 w 598"/>
              <a:gd name="T27" fmla="*/ 916723436 h 652"/>
              <a:gd name="T28" fmla="*/ 200983039 w 598"/>
              <a:gd name="T29" fmla="*/ 849234965 h 652"/>
              <a:gd name="T30" fmla="*/ 292717814 w 598"/>
              <a:gd name="T31" fmla="*/ 916723436 h 652"/>
              <a:gd name="T32" fmla="*/ 372777137 w 598"/>
              <a:gd name="T33" fmla="*/ 829550235 h 652"/>
              <a:gd name="T34" fmla="*/ 435323825 w 598"/>
              <a:gd name="T35" fmla="*/ 762061764 h 652"/>
              <a:gd name="T36" fmla="*/ 475353487 w 598"/>
              <a:gd name="T37" fmla="*/ 627083636 h 652"/>
              <a:gd name="T38" fmla="*/ 446999219 w 598"/>
              <a:gd name="T39" fmla="*/ 549753245 h 652"/>
              <a:gd name="T40" fmla="*/ 469516247 w 598"/>
              <a:gd name="T41" fmla="*/ 492106546 h 652"/>
              <a:gd name="T42" fmla="*/ 498704389 w 598"/>
              <a:gd name="T43" fmla="*/ 404933345 h 652"/>
              <a:gd name="T44" fmla="*/ 487028995 w 598"/>
              <a:gd name="T45" fmla="*/ 269955143 h 652"/>
              <a:gd name="T46" fmla="*/ 372777137 w 598"/>
              <a:gd name="T47" fmla="*/ 134978165 h 652"/>
              <a:gd name="T48" fmla="*/ 361101743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6200000">
            <a:off x="2028971" y="3776867"/>
            <a:ext cx="1303236" cy="1479578"/>
          </a:xfrm>
          <a:custGeom>
            <a:avLst/>
            <a:gdLst>
              <a:gd name="T0" fmla="*/ 703064811 w 598"/>
              <a:gd name="T1" fmla="*/ 135714063 h 652"/>
              <a:gd name="T2" fmla="*/ 402678767 w 598"/>
              <a:gd name="T3" fmla="*/ 0 h 652"/>
              <a:gd name="T4" fmla="*/ 246803879 w 598"/>
              <a:gd name="T5" fmla="*/ 66873210 h 652"/>
              <a:gd name="T6" fmla="*/ 202963411 w 598"/>
              <a:gd name="T7" fmla="*/ 188820812 h 652"/>
              <a:gd name="T8" fmla="*/ 113659047 w 598"/>
              <a:gd name="T9" fmla="*/ 338302717 h 652"/>
              <a:gd name="T10" fmla="*/ 79561452 w 598"/>
              <a:gd name="T11" fmla="*/ 350104363 h 652"/>
              <a:gd name="T12" fmla="*/ 47087268 w 598"/>
              <a:gd name="T13" fmla="*/ 432713167 h 652"/>
              <a:gd name="T14" fmla="*/ 24355967 w 598"/>
              <a:gd name="T15" fmla="*/ 513355643 h 652"/>
              <a:gd name="T16" fmla="*/ 47087268 w 598"/>
              <a:gd name="T17" fmla="*/ 755280443 h 652"/>
              <a:gd name="T18" fmla="*/ 157499514 w 598"/>
              <a:gd name="T19" fmla="*/ 810353388 h 652"/>
              <a:gd name="T20" fmla="*/ 125025330 w 598"/>
              <a:gd name="T21" fmla="*/ 957869053 h 652"/>
              <a:gd name="T22" fmla="*/ 168865837 w 598"/>
              <a:gd name="T23" fmla="*/ 1213562966 h 652"/>
              <a:gd name="T24" fmla="*/ 269535170 w 598"/>
              <a:gd name="T25" fmla="*/ 1268635911 h 652"/>
              <a:gd name="T26" fmla="*/ 302009354 w 598"/>
              <a:gd name="T27" fmla="*/ 1282403797 h 652"/>
              <a:gd name="T28" fmla="*/ 391313759 w 598"/>
              <a:gd name="T29" fmla="*/ 1187993435 h 652"/>
              <a:gd name="T30" fmla="*/ 569921134 w 598"/>
              <a:gd name="T31" fmla="*/ 1282403797 h 652"/>
              <a:gd name="T32" fmla="*/ 725797377 w 598"/>
              <a:gd name="T33" fmla="*/ 1160457663 h 652"/>
              <a:gd name="T34" fmla="*/ 847574611 w 598"/>
              <a:gd name="T35" fmla="*/ 1066047301 h 652"/>
              <a:gd name="T36" fmla="*/ 925512653 w 598"/>
              <a:gd name="T37" fmla="*/ 877226577 h 652"/>
              <a:gd name="T38" fmla="*/ 870307177 w 598"/>
              <a:gd name="T39" fmla="*/ 769048329 h 652"/>
              <a:gd name="T40" fmla="*/ 914146370 w 598"/>
              <a:gd name="T41" fmla="*/ 688407079 h 652"/>
              <a:gd name="T42" fmla="*/ 970976511 w 598"/>
              <a:gd name="T43" fmla="*/ 566460946 h 652"/>
              <a:gd name="T44" fmla="*/ 948245219 w 598"/>
              <a:gd name="T45" fmla="*/ 377640222 h 652"/>
              <a:gd name="T46" fmla="*/ 725797377 w 598"/>
              <a:gd name="T47" fmla="*/ 188820812 h 652"/>
              <a:gd name="T48" fmla="*/ 703064811 w 598"/>
              <a:gd name="T49" fmla="*/ 13571406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0800000">
            <a:off x="3769600" y="4169838"/>
            <a:ext cx="1109684" cy="1303236"/>
          </a:xfrm>
          <a:custGeom>
            <a:avLst/>
            <a:gdLst>
              <a:gd name="T0" fmla="*/ 569482267 w 598"/>
              <a:gd name="T1" fmla="*/ 94246078 h 652"/>
              <a:gd name="T2" fmla="*/ 326170160 w 598"/>
              <a:gd name="T3" fmla="*/ 0 h 652"/>
              <a:gd name="T4" fmla="*/ 199910690 w 598"/>
              <a:gd name="T5" fmla="*/ 46439927 h 652"/>
              <a:gd name="T6" fmla="*/ 164400485 w 598"/>
              <a:gd name="T7" fmla="*/ 131124760 h 652"/>
              <a:gd name="T8" fmla="*/ 92064634 w 598"/>
              <a:gd name="T9" fmla="*/ 234932065 h 652"/>
              <a:gd name="T10" fmla="*/ 64444549 w 598"/>
              <a:gd name="T11" fmla="*/ 243128237 h 652"/>
              <a:gd name="T12" fmla="*/ 38141033 w 598"/>
              <a:gd name="T13" fmla="*/ 300495595 h 652"/>
              <a:gd name="T14" fmla="*/ 19727646 w 598"/>
              <a:gd name="T15" fmla="*/ 356496804 h 652"/>
              <a:gd name="T16" fmla="*/ 38141033 w 598"/>
              <a:gd name="T17" fmla="*/ 524500210 h 652"/>
              <a:gd name="T18" fmla="*/ 127574839 w 598"/>
              <a:gd name="T19" fmla="*/ 562745116 h 652"/>
              <a:gd name="T20" fmla="*/ 101270177 w 598"/>
              <a:gd name="T21" fmla="*/ 665187476 h 652"/>
              <a:gd name="T22" fmla="*/ 136781528 w 598"/>
              <a:gd name="T23" fmla="*/ 842752109 h 652"/>
              <a:gd name="T24" fmla="*/ 218324068 w 598"/>
              <a:gd name="T25" fmla="*/ 880997014 h 652"/>
              <a:gd name="T26" fmla="*/ 244627584 w 598"/>
              <a:gd name="T27" fmla="*/ 890558241 h 652"/>
              <a:gd name="T28" fmla="*/ 316963471 w 598"/>
              <a:gd name="T29" fmla="*/ 824995879 h 652"/>
              <a:gd name="T30" fmla="*/ 461636248 w 598"/>
              <a:gd name="T31" fmla="*/ 890558241 h 652"/>
              <a:gd name="T32" fmla="*/ 587895646 w 598"/>
              <a:gd name="T33" fmla="*/ 805873426 h 652"/>
              <a:gd name="T34" fmla="*/ 686536267 w 598"/>
              <a:gd name="T35" fmla="*/ 740311064 h 652"/>
              <a:gd name="T36" fmla="*/ 749665392 w 598"/>
              <a:gd name="T37" fmla="*/ 609185025 h 652"/>
              <a:gd name="T38" fmla="*/ 704948498 w 598"/>
              <a:gd name="T39" fmla="*/ 534061437 h 652"/>
              <a:gd name="T40" fmla="*/ 740458703 w 598"/>
              <a:gd name="T41" fmla="*/ 478060301 h 652"/>
              <a:gd name="T42" fmla="*/ 786491002 w 598"/>
              <a:gd name="T43" fmla="*/ 393375487 h 652"/>
              <a:gd name="T44" fmla="*/ 768077624 w 598"/>
              <a:gd name="T45" fmla="*/ 262250690 h 652"/>
              <a:gd name="T46" fmla="*/ 587895646 w 598"/>
              <a:gd name="T47" fmla="*/ 131124760 h 652"/>
              <a:gd name="T48" fmla="*/ 569482267 w 598"/>
              <a:gd name="T49" fmla="*/ 94246078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712200" y="6074838"/>
            <a:ext cx="1253532" cy="1322242"/>
          </a:xfrm>
          <a:custGeom>
            <a:avLst/>
            <a:gdLst>
              <a:gd name="T0" fmla="*/ 726695832 w 598"/>
              <a:gd name="T1" fmla="*/ 97015010 h 652"/>
              <a:gd name="T2" fmla="*/ 416213397 w 598"/>
              <a:gd name="T3" fmla="*/ 0 h 652"/>
              <a:gd name="T4" fmla="*/ 255099100 w 598"/>
              <a:gd name="T5" fmla="*/ 47804945 h 652"/>
              <a:gd name="T6" fmla="*/ 209785646 w 598"/>
              <a:gd name="T7" fmla="*/ 134978165 h 652"/>
              <a:gd name="T8" fmla="*/ 117479750 w 598"/>
              <a:gd name="T9" fmla="*/ 241834947 h 652"/>
              <a:gd name="T10" fmla="*/ 82236076 w 598"/>
              <a:gd name="T11" fmla="*/ 250271599 h 652"/>
              <a:gd name="T12" fmla="*/ 48670074 w 598"/>
              <a:gd name="T13" fmla="*/ 309323418 h 652"/>
              <a:gd name="T14" fmla="*/ 25173863 w 598"/>
              <a:gd name="T15" fmla="*/ 366970191 h 652"/>
              <a:gd name="T16" fmla="*/ 48670074 w 598"/>
              <a:gd name="T17" fmla="*/ 539910287 h 652"/>
              <a:gd name="T18" fmla="*/ 162793204 w 598"/>
              <a:gd name="T19" fmla="*/ 579278562 h 652"/>
              <a:gd name="T20" fmla="*/ 129227202 w 598"/>
              <a:gd name="T21" fmla="*/ 684730335 h 652"/>
              <a:gd name="T22" fmla="*/ 174540697 w 598"/>
              <a:gd name="T23" fmla="*/ 867513389 h 652"/>
              <a:gd name="T24" fmla="*/ 278594006 w 598"/>
              <a:gd name="T25" fmla="*/ 906881664 h 652"/>
              <a:gd name="T26" fmla="*/ 312160007 w 598"/>
              <a:gd name="T27" fmla="*/ 916723436 h 652"/>
              <a:gd name="T28" fmla="*/ 404465944 w 598"/>
              <a:gd name="T29" fmla="*/ 849234965 h 652"/>
              <a:gd name="T30" fmla="*/ 589076360 w 598"/>
              <a:gd name="T31" fmla="*/ 916723436 h 652"/>
              <a:gd name="T32" fmla="*/ 750192033 w 598"/>
              <a:gd name="T33" fmla="*/ 829550235 h 652"/>
              <a:gd name="T34" fmla="*/ 876062595 w 598"/>
              <a:gd name="T35" fmla="*/ 762061764 h 652"/>
              <a:gd name="T36" fmla="*/ 956619703 w 598"/>
              <a:gd name="T37" fmla="*/ 627083636 h 652"/>
              <a:gd name="T38" fmla="*/ 899558796 w 598"/>
              <a:gd name="T39" fmla="*/ 549753245 h 652"/>
              <a:gd name="T40" fmla="*/ 944872250 w 598"/>
              <a:gd name="T41" fmla="*/ 492106546 h 652"/>
              <a:gd name="T42" fmla="*/ 1003612105 w 598"/>
              <a:gd name="T43" fmla="*/ 404933345 h 652"/>
              <a:gd name="T44" fmla="*/ 980115904 w 598"/>
              <a:gd name="T45" fmla="*/ 269955143 h 652"/>
              <a:gd name="T46" fmla="*/ 750192033 w 598"/>
              <a:gd name="T47" fmla="*/ 134978165 h 652"/>
              <a:gd name="T48" fmla="*/ 726695832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10800000">
            <a:off x="3007600" y="5998638"/>
            <a:ext cx="1109684" cy="1303236"/>
          </a:xfrm>
          <a:custGeom>
            <a:avLst/>
            <a:gdLst>
              <a:gd name="T0" fmla="*/ 569482267 w 598"/>
              <a:gd name="T1" fmla="*/ 94246078 h 652"/>
              <a:gd name="T2" fmla="*/ 326170160 w 598"/>
              <a:gd name="T3" fmla="*/ 0 h 652"/>
              <a:gd name="T4" fmla="*/ 199910690 w 598"/>
              <a:gd name="T5" fmla="*/ 46439927 h 652"/>
              <a:gd name="T6" fmla="*/ 164400485 w 598"/>
              <a:gd name="T7" fmla="*/ 131124760 h 652"/>
              <a:gd name="T8" fmla="*/ 92064634 w 598"/>
              <a:gd name="T9" fmla="*/ 234932065 h 652"/>
              <a:gd name="T10" fmla="*/ 64444549 w 598"/>
              <a:gd name="T11" fmla="*/ 243128237 h 652"/>
              <a:gd name="T12" fmla="*/ 38141033 w 598"/>
              <a:gd name="T13" fmla="*/ 300495595 h 652"/>
              <a:gd name="T14" fmla="*/ 19727646 w 598"/>
              <a:gd name="T15" fmla="*/ 356496804 h 652"/>
              <a:gd name="T16" fmla="*/ 38141033 w 598"/>
              <a:gd name="T17" fmla="*/ 524500210 h 652"/>
              <a:gd name="T18" fmla="*/ 127574839 w 598"/>
              <a:gd name="T19" fmla="*/ 562745116 h 652"/>
              <a:gd name="T20" fmla="*/ 101270177 w 598"/>
              <a:gd name="T21" fmla="*/ 665187476 h 652"/>
              <a:gd name="T22" fmla="*/ 136781528 w 598"/>
              <a:gd name="T23" fmla="*/ 842752109 h 652"/>
              <a:gd name="T24" fmla="*/ 218324068 w 598"/>
              <a:gd name="T25" fmla="*/ 880997014 h 652"/>
              <a:gd name="T26" fmla="*/ 244627584 w 598"/>
              <a:gd name="T27" fmla="*/ 890558241 h 652"/>
              <a:gd name="T28" fmla="*/ 316963471 w 598"/>
              <a:gd name="T29" fmla="*/ 824995879 h 652"/>
              <a:gd name="T30" fmla="*/ 461636248 w 598"/>
              <a:gd name="T31" fmla="*/ 890558241 h 652"/>
              <a:gd name="T32" fmla="*/ 587895646 w 598"/>
              <a:gd name="T33" fmla="*/ 805873426 h 652"/>
              <a:gd name="T34" fmla="*/ 686536267 w 598"/>
              <a:gd name="T35" fmla="*/ 740311064 h 652"/>
              <a:gd name="T36" fmla="*/ 749665392 w 598"/>
              <a:gd name="T37" fmla="*/ 609185025 h 652"/>
              <a:gd name="T38" fmla="*/ 704948498 w 598"/>
              <a:gd name="T39" fmla="*/ 534061437 h 652"/>
              <a:gd name="T40" fmla="*/ 740458703 w 598"/>
              <a:gd name="T41" fmla="*/ 478060301 h 652"/>
              <a:gd name="T42" fmla="*/ 786491002 w 598"/>
              <a:gd name="T43" fmla="*/ 393375487 h 652"/>
              <a:gd name="T44" fmla="*/ 768077624 w 598"/>
              <a:gd name="T45" fmla="*/ 262250690 h 652"/>
              <a:gd name="T46" fmla="*/ 587895646 w 598"/>
              <a:gd name="T47" fmla="*/ 131124760 h 652"/>
              <a:gd name="T48" fmla="*/ 569482267 w 598"/>
              <a:gd name="T49" fmla="*/ 94246078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98322" y="5484493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4546" y="4626145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C4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69071" y="6496367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192547" y="6457326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C5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95379" y="4320749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C3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13112"/>
              </p:ext>
            </p:extLst>
          </p:nvPr>
        </p:nvGraphicFramePr>
        <p:xfrm>
          <a:off x="5710312" y="5205620"/>
          <a:ext cx="6768752" cy="306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1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312" y="5205620"/>
                        <a:ext cx="6768752" cy="3060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1461841" y="5781190"/>
            <a:ext cx="3024336" cy="1903922"/>
          </a:xfrm>
          <a:prstGeom prst="ellips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9667181" y="465882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24463"/>
              </p:ext>
            </p:extLst>
          </p:nvPr>
        </p:nvGraphicFramePr>
        <p:xfrm>
          <a:off x="8662640" y="1497525"/>
          <a:ext cx="4136574" cy="3007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>
                          <a:lumMod val="65000"/>
                        </a:schemeClr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9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"/>
          <p:cNvSpPr>
            <a:spLocks/>
          </p:cNvSpPr>
          <p:nvPr/>
        </p:nvSpPr>
        <p:spPr bwMode="auto">
          <a:xfrm>
            <a:off x="1592345" y="6255434"/>
            <a:ext cx="2732095" cy="997630"/>
          </a:xfrm>
          <a:custGeom>
            <a:avLst/>
            <a:gdLst>
              <a:gd name="T0" fmla="*/ 2147483647 w 598"/>
              <a:gd name="T1" fmla="*/ 97015010 h 652"/>
              <a:gd name="T2" fmla="*/ 2147483647 w 598"/>
              <a:gd name="T3" fmla="*/ 0 h 652"/>
              <a:gd name="T4" fmla="*/ 2147483647 w 598"/>
              <a:gd name="T5" fmla="*/ 47804945 h 652"/>
              <a:gd name="T6" fmla="*/ 1950477718 w 598"/>
              <a:gd name="T7" fmla="*/ 134978165 h 652"/>
              <a:gd name="T8" fmla="*/ 1092268687 w 598"/>
              <a:gd name="T9" fmla="*/ 241834947 h 652"/>
              <a:gd name="T10" fmla="*/ 764586402 w 598"/>
              <a:gd name="T11" fmla="*/ 250271599 h 652"/>
              <a:gd name="T12" fmla="*/ 452511345 w 598"/>
              <a:gd name="T13" fmla="*/ 309323418 h 652"/>
              <a:gd name="T14" fmla="*/ 234055275 w 598"/>
              <a:gd name="T15" fmla="*/ 366970191 h 652"/>
              <a:gd name="T16" fmla="*/ 452511345 w 598"/>
              <a:gd name="T17" fmla="*/ 539910287 h 652"/>
              <a:gd name="T18" fmla="*/ 1513569650 w 598"/>
              <a:gd name="T19" fmla="*/ 579278562 h 652"/>
              <a:gd name="T20" fmla="*/ 1201494717 w 598"/>
              <a:gd name="T21" fmla="*/ 684730335 h 652"/>
              <a:gd name="T22" fmla="*/ 1622795680 w 598"/>
              <a:gd name="T23" fmla="*/ 867513389 h 652"/>
              <a:gd name="T24" fmla="*/ 2147483647 w 598"/>
              <a:gd name="T25" fmla="*/ 906881664 h 652"/>
              <a:gd name="T26" fmla="*/ 2147483647 w 598"/>
              <a:gd name="T27" fmla="*/ 916723436 h 652"/>
              <a:gd name="T28" fmla="*/ 2147483647 w 598"/>
              <a:gd name="T29" fmla="*/ 849234965 h 652"/>
              <a:gd name="T30" fmla="*/ 2147483647 w 598"/>
              <a:gd name="T31" fmla="*/ 916723436 h 652"/>
              <a:gd name="T32" fmla="*/ 2147483647 w 598"/>
              <a:gd name="T33" fmla="*/ 829550235 h 652"/>
              <a:gd name="T34" fmla="*/ 2147483647 w 598"/>
              <a:gd name="T35" fmla="*/ 762061764 h 652"/>
              <a:gd name="T36" fmla="*/ 2147483647 w 598"/>
              <a:gd name="T37" fmla="*/ 627083636 h 652"/>
              <a:gd name="T38" fmla="*/ 2147483647 w 598"/>
              <a:gd name="T39" fmla="*/ 549753245 h 652"/>
              <a:gd name="T40" fmla="*/ 2147483647 w 598"/>
              <a:gd name="T41" fmla="*/ 492106546 h 652"/>
              <a:gd name="T42" fmla="*/ 2147483647 w 598"/>
              <a:gd name="T43" fmla="*/ 404933345 h 652"/>
              <a:gd name="T44" fmla="*/ 2147483647 w 598"/>
              <a:gd name="T45" fmla="*/ 269955143 h 652"/>
              <a:gd name="T46" fmla="*/ 2147483647 w 598"/>
              <a:gd name="T47" fmla="*/ 134978165 h 652"/>
              <a:gd name="T48" fmla="*/ 2147483647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is “How do we update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proximity </a:t>
            </a:r>
            <a:r>
              <a:rPr lang="en-US" dirty="0"/>
              <a:t>matrix?”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026399" y="5008038"/>
            <a:ext cx="883637" cy="1322242"/>
          </a:xfrm>
          <a:custGeom>
            <a:avLst/>
            <a:gdLst>
              <a:gd name="T0" fmla="*/ 361101743 w 598"/>
              <a:gd name="T1" fmla="*/ 97015010 h 652"/>
              <a:gd name="T2" fmla="*/ 206820280 w 598"/>
              <a:gd name="T3" fmla="*/ 0 h 652"/>
              <a:gd name="T4" fmla="*/ 126760956 w 598"/>
              <a:gd name="T5" fmla="*/ 47804945 h 652"/>
              <a:gd name="T6" fmla="*/ 104243901 w 598"/>
              <a:gd name="T7" fmla="*/ 134978165 h 652"/>
              <a:gd name="T8" fmla="*/ 58376985 w 598"/>
              <a:gd name="T9" fmla="*/ 241834947 h 652"/>
              <a:gd name="T10" fmla="*/ 40863437 w 598"/>
              <a:gd name="T11" fmla="*/ 250271599 h 652"/>
              <a:gd name="T12" fmla="*/ 24184556 w 598"/>
              <a:gd name="T13" fmla="*/ 309323418 h 652"/>
              <a:gd name="T14" fmla="*/ 12509159 w 598"/>
              <a:gd name="T15" fmla="*/ 366970191 h 652"/>
              <a:gd name="T16" fmla="*/ 24184556 w 598"/>
              <a:gd name="T17" fmla="*/ 539910287 h 652"/>
              <a:gd name="T18" fmla="*/ 80893113 w 598"/>
              <a:gd name="T19" fmla="*/ 579278562 h 652"/>
              <a:gd name="T20" fmla="*/ 64214239 w 598"/>
              <a:gd name="T21" fmla="*/ 684730335 h 652"/>
              <a:gd name="T22" fmla="*/ 86731266 w 598"/>
              <a:gd name="T23" fmla="*/ 867513389 h 652"/>
              <a:gd name="T24" fmla="*/ 138436351 w 598"/>
              <a:gd name="T25" fmla="*/ 906881664 h 652"/>
              <a:gd name="T26" fmla="*/ 155115224 w 598"/>
              <a:gd name="T27" fmla="*/ 916723436 h 652"/>
              <a:gd name="T28" fmla="*/ 200983039 w 598"/>
              <a:gd name="T29" fmla="*/ 849234965 h 652"/>
              <a:gd name="T30" fmla="*/ 292717814 w 598"/>
              <a:gd name="T31" fmla="*/ 916723436 h 652"/>
              <a:gd name="T32" fmla="*/ 372777137 w 598"/>
              <a:gd name="T33" fmla="*/ 829550235 h 652"/>
              <a:gd name="T34" fmla="*/ 435323825 w 598"/>
              <a:gd name="T35" fmla="*/ 762061764 h 652"/>
              <a:gd name="T36" fmla="*/ 475353487 w 598"/>
              <a:gd name="T37" fmla="*/ 627083636 h 652"/>
              <a:gd name="T38" fmla="*/ 446999219 w 598"/>
              <a:gd name="T39" fmla="*/ 549753245 h 652"/>
              <a:gd name="T40" fmla="*/ 469516247 w 598"/>
              <a:gd name="T41" fmla="*/ 492106546 h 652"/>
              <a:gd name="T42" fmla="*/ 498704389 w 598"/>
              <a:gd name="T43" fmla="*/ 404933345 h 652"/>
              <a:gd name="T44" fmla="*/ 487028995 w 598"/>
              <a:gd name="T45" fmla="*/ 269955143 h 652"/>
              <a:gd name="T46" fmla="*/ 372777137 w 598"/>
              <a:gd name="T47" fmla="*/ 134978165 h 652"/>
              <a:gd name="T48" fmla="*/ 361101743 w 598"/>
              <a:gd name="T49" fmla="*/ 970150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6200000">
            <a:off x="2028971" y="3776867"/>
            <a:ext cx="1303236" cy="1479578"/>
          </a:xfrm>
          <a:custGeom>
            <a:avLst/>
            <a:gdLst>
              <a:gd name="T0" fmla="*/ 703064811 w 598"/>
              <a:gd name="T1" fmla="*/ 135714063 h 652"/>
              <a:gd name="T2" fmla="*/ 402678767 w 598"/>
              <a:gd name="T3" fmla="*/ 0 h 652"/>
              <a:gd name="T4" fmla="*/ 246803879 w 598"/>
              <a:gd name="T5" fmla="*/ 66873210 h 652"/>
              <a:gd name="T6" fmla="*/ 202963411 w 598"/>
              <a:gd name="T7" fmla="*/ 188820812 h 652"/>
              <a:gd name="T8" fmla="*/ 113659047 w 598"/>
              <a:gd name="T9" fmla="*/ 338302717 h 652"/>
              <a:gd name="T10" fmla="*/ 79561452 w 598"/>
              <a:gd name="T11" fmla="*/ 350104363 h 652"/>
              <a:gd name="T12" fmla="*/ 47087268 w 598"/>
              <a:gd name="T13" fmla="*/ 432713167 h 652"/>
              <a:gd name="T14" fmla="*/ 24355967 w 598"/>
              <a:gd name="T15" fmla="*/ 513355643 h 652"/>
              <a:gd name="T16" fmla="*/ 47087268 w 598"/>
              <a:gd name="T17" fmla="*/ 755280443 h 652"/>
              <a:gd name="T18" fmla="*/ 157499514 w 598"/>
              <a:gd name="T19" fmla="*/ 810353388 h 652"/>
              <a:gd name="T20" fmla="*/ 125025330 w 598"/>
              <a:gd name="T21" fmla="*/ 957869053 h 652"/>
              <a:gd name="T22" fmla="*/ 168865837 w 598"/>
              <a:gd name="T23" fmla="*/ 1213562966 h 652"/>
              <a:gd name="T24" fmla="*/ 269535170 w 598"/>
              <a:gd name="T25" fmla="*/ 1268635911 h 652"/>
              <a:gd name="T26" fmla="*/ 302009354 w 598"/>
              <a:gd name="T27" fmla="*/ 1282403797 h 652"/>
              <a:gd name="T28" fmla="*/ 391313759 w 598"/>
              <a:gd name="T29" fmla="*/ 1187993435 h 652"/>
              <a:gd name="T30" fmla="*/ 569921134 w 598"/>
              <a:gd name="T31" fmla="*/ 1282403797 h 652"/>
              <a:gd name="T32" fmla="*/ 725797377 w 598"/>
              <a:gd name="T33" fmla="*/ 1160457663 h 652"/>
              <a:gd name="T34" fmla="*/ 847574611 w 598"/>
              <a:gd name="T35" fmla="*/ 1066047301 h 652"/>
              <a:gd name="T36" fmla="*/ 925512653 w 598"/>
              <a:gd name="T37" fmla="*/ 877226577 h 652"/>
              <a:gd name="T38" fmla="*/ 870307177 w 598"/>
              <a:gd name="T39" fmla="*/ 769048329 h 652"/>
              <a:gd name="T40" fmla="*/ 914146370 w 598"/>
              <a:gd name="T41" fmla="*/ 688407079 h 652"/>
              <a:gd name="T42" fmla="*/ 970976511 w 598"/>
              <a:gd name="T43" fmla="*/ 566460946 h 652"/>
              <a:gd name="T44" fmla="*/ 948245219 w 598"/>
              <a:gd name="T45" fmla="*/ 377640222 h 652"/>
              <a:gd name="T46" fmla="*/ 725797377 w 598"/>
              <a:gd name="T47" fmla="*/ 188820812 h 652"/>
              <a:gd name="T48" fmla="*/ 703064811 w 598"/>
              <a:gd name="T49" fmla="*/ 13571406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0800000">
            <a:off x="3769600" y="4169838"/>
            <a:ext cx="1109684" cy="1303236"/>
          </a:xfrm>
          <a:custGeom>
            <a:avLst/>
            <a:gdLst>
              <a:gd name="T0" fmla="*/ 569482267 w 598"/>
              <a:gd name="T1" fmla="*/ 94246078 h 652"/>
              <a:gd name="T2" fmla="*/ 326170160 w 598"/>
              <a:gd name="T3" fmla="*/ 0 h 652"/>
              <a:gd name="T4" fmla="*/ 199910690 w 598"/>
              <a:gd name="T5" fmla="*/ 46439927 h 652"/>
              <a:gd name="T6" fmla="*/ 164400485 w 598"/>
              <a:gd name="T7" fmla="*/ 131124760 h 652"/>
              <a:gd name="T8" fmla="*/ 92064634 w 598"/>
              <a:gd name="T9" fmla="*/ 234932065 h 652"/>
              <a:gd name="T10" fmla="*/ 64444549 w 598"/>
              <a:gd name="T11" fmla="*/ 243128237 h 652"/>
              <a:gd name="T12" fmla="*/ 38141033 w 598"/>
              <a:gd name="T13" fmla="*/ 300495595 h 652"/>
              <a:gd name="T14" fmla="*/ 19727646 w 598"/>
              <a:gd name="T15" fmla="*/ 356496804 h 652"/>
              <a:gd name="T16" fmla="*/ 38141033 w 598"/>
              <a:gd name="T17" fmla="*/ 524500210 h 652"/>
              <a:gd name="T18" fmla="*/ 127574839 w 598"/>
              <a:gd name="T19" fmla="*/ 562745116 h 652"/>
              <a:gd name="T20" fmla="*/ 101270177 w 598"/>
              <a:gd name="T21" fmla="*/ 665187476 h 652"/>
              <a:gd name="T22" fmla="*/ 136781528 w 598"/>
              <a:gd name="T23" fmla="*/ 842752109 h 652"/>
              <a:gd name="T24" fmla="*/ 218324068 w 598"/>
              <a:gd name="T25" fmla="*/ 880997014 h 652"/>
              <a:gd name="T26" fmla="*/ 244627584 w 598"/>
              <a:gd name="T27" fmla="*/ 890558241 h 652"/>
              <a:gd name="T28" fmla="*/ 316963471 w 598"/>
              <a:gd name="T29" fmla="*/ 824995879 h 652"/>
              <a:gd name="T30" fmla="*/ 461636248 w 598"/>
              <a:gd name="T31" fmla="*/ 890558241 h 652"/>
              <a:gd name="T32" fmla="*/ 587895646 w 598"/>
              <a:gd name="T33" fmla="*/ 805873426 h 652"/>
              <a:gd name="T34" fmla="*/ 686536267 w 598"/>
              <a:gd name="T35" fmla="*/ 740311064 h 652"/>
              <a:gd name="T36" fmla="*/ 749665392 w 598"/>
              <a:gd name="T37" fmla="*/ 609185025 h 652"/>
              <a:gd name="T38" fmla="*/ 704948498 w 598"/>
              <a:gd name="T39" fmla="*/ 534061437 h 652"/>
              <a:gd name="T40" fmla="*/ 740458703 w 598"/>
              <a:gd name="T41" fmla="*/ 478060301 h 652"/>
              <a:gd name="T42" fmla="*/ 786491002 w 598"/>
              <a:gd name="T43" fmla="*/ 393375487 h 652"/>
              <a:gd name="T44" fmla="*/ 768077624 w 598"/>
              <a:gd name="T45" fmla="*/ 262250690 h 652"/>
              <a:gd name="T46" fmla="*/ 587895646 w 598"/>
              <a:gd name="T47" fmla="*/ 131124760 h 652"/>
              <a:gd name="T48" fmla="*/ 569482267 w 598"/>
              <a:gd name="T49" fmla="*/ 94246078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rgbClr val="C0C0C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98322" y="5484493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4546" y="4626145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C4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32738" y="6569583"/>
            <a:ext cx="1451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C2 U C5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95379" y="4320749"/>
            <a:ext cx="739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C3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9094688" y="4199111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5978"/>
              </p:ext>
            </p:extLst>
          </p:nvPr>
        </p:nvGraphicFramePr>
        <p:xfrm>
          <a:off x="8230592" y="1079776"/>
          <a:ext cx="4107222" cy="291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30"/>
                <a:gridCol w="738773"/>
                <a:gridCol w="738773"/>
                <a:gridCol w="738773"/>
                <a:gridCol w="738773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U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C2 U C5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4009"/>
              </p:ext>
            </p:extLst>
          </p:nvPr>
        </p:nvGraphicFramePr>
        <p:xfrm>
          <a:off x="5865230" y="5168274"/>
          <a:ext cx="6458915" cy="310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7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230" y="5168274"/>
                        <a:ext cx="6458915" cy="310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024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cluster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 smtClean="0"/>
              <a:t>Min</a:t>
            </a:r>
            <a:endParaRPr lang="en-US" dirty="0"/>
          </a:p>
          <a:p>
            <a:r>
              <a:rPr lang="en-US" dirty="0" smtClean="0"/>
              <a:t>Max</a:t>
            </a:r>
            <a:endParaRPr lang="en-US" dirty="0"/>
          </a:p>
          <a:p>
            <a:r>
              <a:rPr lang="en-US" dirty="0"/>
              <a:t>Group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dirty="0"/>
              <a:t>Distance </a:t>
            </a:r>
            <a:r>
              <a:rPr lang="en-US" dirty="0" smtClean="0"/>
              <a:t>between centroids</a:t>
            </a:r>
            <a:endParaRPr lang="en-US" dirty="0"/>
          </a:p>
          <a:p>
            <a:r>
              <a:rPr lang="en-US" dirty="0"/>
              <a:t>Other methods driven by an objective function</a:t>
            </a:r>
          </a:p>
          <a:p>
            <a:pPr lvl="1"/>
            <a:r>
              <a:rPr lang="en-US" dirty="0"/>
              <a:t>Ward’s </a:t>
            </a:r>
            <a:r>
              <a:rPr lang="en-US" dirty="0" smtClean="0"/>
              <a:t>method </a:t>
            </a:r>
            <a:r>
              <a:rPr lang="en-US" dirty="0"/>
              <a:t>uses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50814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3074987" y="3334409"/>
            <a:ext cx="1066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074987" y="2877209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+mn-ea"/>
              </a:rPr>
              <a:t>Similarity?</a:t>
            </a:r>
          </a:p>
        </p:txBody>
      </p:sp>
      <p:sp>
        <p:nvSpPr>
          <p:cNvPr id="21" name="Freeform 32" descr="5%"/>
          <p:cNvSpPr>
            <a:spLocks/>
          </p:cNvSpPr>
          <p:nvPr/>
        </p:nvSpPr>
        <p:spPr bwMode="auto">
          <a:xfrm rot="16200000">
            <a:off x="1327944" y="2566852"/>
            <a:ext cx="1828800" cy="1382713"/>
          </a:xfrm>
          <a:custGeom>
            <a:avLst/>
            <a:gdLst>
              <a:gd name="T0" fmla="*/ 2147483647 w 598"/>
              <a:gd name="T1" fmla="*/ 310325773 h 652"/>
              <a:gd name="T2" fmla="*/ 2147483647 w 598"/>
              <a:gd name="T3" fmla="*/ 0 h 652"/>
              <a:gd name="T4" fmla="*/ 1421585982 w 598"/>
              <a:gd name="T5" fmla="*/ 152914918 h 652"/>
              <a:gd name="T6" fmla="*/ 1169067950 w 598"/>
              <a:gd name="T7" fmla="*/ 431758467 h 652"/>
              <a:gd name="T8" fmla="*/ 654679742 w 598"/>
              <a:gd name="T9" fmla="*/ 773566398 h 652"/>
              <a:gd name="T10" fmla="*/ 458273430 w 598"/>
              <a:gd name="T11" fmla="*/ 800550499 h 652"/>
              <a:gd name="T12" fmla="*/ 271225093 w 598"/>
              <a:gd name="T13" fmla="*/ 989445565 h 652"/>
              <a:gd name="T14" fmla="*/ 140288523 w 598"/>
              <a:gd name="T15" fmla="*/ 1173840719 h 652"/>
              <a:gd name="T16" fmla="*/ 271225093 w 598"/>
              <a:gd name="T17" fmla="*/ 1727031748 h 652"/>
              <a:gd name="T18" fmla="*/ 907197965 w 598"/>
              <a:gd name="T19" fmla="*/ 1852960379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3110 h 652"/>
              <a:gd name="T38" fmla="*/ 2147483647 w 598"/>
              <a:gd name="T39" fmla="*/ 1758513906 h 652"/>
              <a:gd name="T40" fmla="*/ 2147483647 w 598"/>
              <a:gd name="T41" fmla="*/ 1574116896 h 652"/>
              <a:gd name="T42" fmla="*/ 2147483647 w 598"/>
              <a:gd name="T43" fmla="*/ 1295273414 h 652"/>
              <a:gd name="T44" fmla="*/ 2147483647 w 598"/>
              <a:gd name="T45" fmla="*/ 863514814 h 652"/>
              <a:gd name="T46" fmla="*/ 2147483647 w 598"/>
              <a:gd name="T47" fmla="*/ 431758467 h 652"/>
              <a:gd name="T48" fmla="*/ 2147483647 w 598"/>
              <a:gd name="T49" fmla="*/ 31032577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rot="16200000">
            <a:off x="2617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 rot="16200000">
            <a:off x="2541587" y="2724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 rot="16200000">
            <a:off x="1703387" y="31820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 rot="16200000">
            <a:off x="2768600" y="30280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6" name="Freeform 37" descr="5%"/>
          <p:cNvSpPr>
            <a:spLocks/>
          </p:cNvSpPr>
          <p:nvPr/>
        </p:nvSpPr>
        <p:spPr bwMode="auto">
          <a:xfrm rot="5400000" flipV="1">
            <a:off x="4217987" y="2420009"/>
            <a:ext cx="1828800" cy="1676400"/>
          </a:xfrm>
          <a:custGeom>
            <a:avLst/>
            <a:gdLst>
              <a:gd name="T0" fmla="*/ 2147483647 w 598"/>
              <a:gd name="T1" fmla="*/ 456150487 h 652"/>
              <a:gd name="T2" fmla="*/ 2147483647 w 598"/>
              <a:gd name="T3" fmla="*/ 0 h 652"/>
              <a:gd name="T4" fmla="*/ 1421585982 w 598"/>
              <a:gd name="T5" fmla="*/ 224771297 h 652"/>
              <a:gd name="T6" fmla="*/ 1169067950 w 598"/>
              <a:gd name="T7" fmla="*/ 634645881 h 652"/>
              <a:gd name="T8" fmla="*/ 654679742 w 598"/>
              <a:gd name="T9" fmla="*/ 1137072190 h 652"/>
              <a:gd name="T10" fmla="*/ 458273430 w 598"/>
              <a:gd name="T11" fmla="*/ 1176737548 h 652"/>
              <a:gd name="T12" fmla="*/ 271225093 w 598"/>
              <a:gd name="T13" fmla="*/ 1454395372 h 652"/>
              <a:gd name="T14" fmla="*/ 140288523 w 598"/>
              <a:gd name="T15" fmla="*/ 1725442410 h 652"/>
              <a:gd name="T16" fmla="*/ 271225093 w 598"/>
              <a:gd name="T17" fmla="*/ 2147483647 h 652"/>
              <a:gd name="T18" fmla="*/ 907197965 w 598"/>
              <a:gd name="T19" fmla="*/ 2147483647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05 h 652"/>
              <a:gd name="T44" fmla="*/ 2147483647 w 598"/>
              <a:gd name="T45" fmla="*/ 1269291763 h 652"/>
              <a:gd name="T46" fmla="*/ 2147483647 w 598"/>
              <a:gd name="T47" fmla="*/ 634645881 h 652"/>
              <a:gd name="T48" fmla="*/ 2147483647 w 598"/>
              <a:gd name="T49" fmla="*/ 45615048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 rot="5400000" flipV="1">
            <a:off x="5741987" y="2877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 rot="5400000" flipV="1">
            <a:off x="4381500" y="28756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 rot="5400000" flipV="1">
            <a:off x="4903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rot="5400000" flipV="1">
            <a:off x="4903787" y="2496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82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cluster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Min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Max</a:t>
            </a:r>
            <a:endParaRPr lang="en-US" dirty="0"/>
          </a:p>
          <a:p>
            <a:r>
              <a:rPr lang="en-US" dirty="0"/>
              <a:t>Group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dirty="0"/>
              <a:t>Distance </a:t>
            </a:r>
            <a:r>
              <a:rPr lang="en-US" dirty="0" smtClean="0"/>
              <a:t>between centroids</a:t>
            </a:r>
            <a:endParaRPr lang="en-US" dirty="0"/>
          </a:p>
          <a:p>
            <a:r>
              <a:rPr lang="en-US" dirty="0"/>
              <a:t>Other methods driven by an objective function</a:t>
            </a:r>
          </a:p>
          <a:p>
            <a:pPr lvl="1"/>
            <a:r>
              <a:rPr lang="en-US" dirty="0"/>
              <a:t>Ward’s </a:t>
            </a:r>
            <a:r>
              <a:rPr lang="en-US" dirty="0" smtClean="0"/>
              <a:t>method </a:t>
            </a:r>
            <a:r>
              <a:rPr lang="en-US" dirty="0"/>
              <a:t>uses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09078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32" descr="5%"/>
          <p:cNvSpPr>
            <a:spLocks/>
          </p:cNvSpPr>
          <p:nvPr/>
        </p:nvSpPr>
        <p:spPr bwMode="auto">
          <a:xfrm rot="16200000">
            <a:off x="1327944" y="2566852"/>
            <a:ext cx="1828800" cy="1382713"/>
          </a:xfrm>
          <a:custGeom>
            <a:avLst/>
            <a:gdLst>
              <a:gd name="T0" fmla="*/ 2147483647 w 598"/>
              <a:gd name="T1" fmla="*/ 310325773 h 652"/>
              <a:gd name="T2" fmla="*/ 2147483647 w 598"/>
              <a:gd name="T3" fmla="*/ 0 h 652"/>
              <a:gd name="T4" fmla="*/ 1421585982 w 598"/>
              <a:gd name="T5" fmla="*/ 152914918 h 652"/>
              <a:gd name="T6" fmla="*/ 1169067950 w 598"/>
              <a:gd name="T7" fmla="*/ 431758467 h 652"/>
              <a:gd name="T8" fmla="*/ 654679742 w 598"/>
              <a:gd name="T9" fmla="*/ 773566398 h 652"/>
              <a:gd name="T10" fmla="*/ 458273430 w 598"/>
              <a:gd name="T11" fmla="*/ 800550499 h 652"/>
              <a:gd name="T12" fmla="*/ 271225093 w 598"/>
              <a:gd name="T13" fmla="*/ 989445565 h 652"/>
              <a:gd name="T14" fmla="*/ 140288523 w 598"/>
              <a:gd name="T15" fmla="*/ 1173840719 h 652"/>
              <a:gd name="T16" fmla="*/ 271225093 w 598"/>
              <a:gd name="T17" fmla="*/ 1727031748 h 652"/>
              <a:gd name="T18" fmla="*/ 907197965 w 598"/>
              <a:gd name="T19" fmla="*/ 1852960379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3110 h 652"/>
              <a:gd name="T38" fmla="*/ 2147483647 w 598"/>
              <a:gd name="T39" fmla="*/ 1758513906 h 652"/>
              <a:gd name="T40" fmla="*/ 2147483647 w 598"/>
              <a:gd name="T41" fmla="*/ 1574116896 h 652"/>
              <a:gd name="T42" fmla="*/ 2147483647 w 598"/>
              <a:gd name="T43" fmla="*/ 1295273414 h 652"/>
              <a:gd name="T44" fmla="*/ 2147483647 w 598"/>
              <a:gd name="T45" fmla="*/ 863514814 h 652"/>
              <a:gd name="T46" fmla="*/ 2147483647 w 598"/>
              <a:gd name="T47" fmla="*/ 431758467 h 652"/>
              <a:gd name="T48" fmla="*/ 2147483647 w 598"/>
              <a:gd name="T49" fmla="*/ 31032577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rot="16200000">
            <a:off x="2617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 rot="16200000">
            <a:off x="2541587" y="2724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 rot="16200000">
            <a:off x="1703387" y="31820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 rot="16200000">
            <a:off x="2768600" y="30280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6" name="Freeform 37" descr="5%"/>
          <p:cNvSpPr>
            <a:spLocks/>
          </p:cNvSpPr>
          <p:nvPr/>
        </p:nvSpPr>
        <p:spPr bwMode="auto">
          <a:xfrm rot="5400000" flipV="1">
            <a:off x="4217987" y="2420009"/>
            <a:ext cx="1828800" cy="1676400"/>
          </a:xfrm>
          <a:custGeom>
            <a:avLst/>
            <a:gdLst>
              <a:gd name="T0" fmla="*/ 2147483647 w 598"/>
              <a:gd name="T1" fmla="*/ 456150487 h 652"/>
              <a:gd name="T2" fmla="*/ 2147483647 w 598"/>
              <a:gd name="T3" fmla="*/ 0 h 652"/>
              <a:gd name="T4" fmla="*/ 1421585982 w 598"/>
              <a:gd name="T5" fmla="*/ 224771297 h 652"/>
              <a:gd name="T6" fmla="*/ 1169067950 w 598"/>
              <a:gd name="T7" fmla="*/ 634645881 h 652"/>
              <a:gd name="T8" fmla="*/ 654679742 w 598"/>
              <a:gd name="T9" fmla="*/ 1137072190 h 652"/>
              <a:gd name="T10" fmla="*/ 458273430 w 598"/>
              <a:gd name="T11" fmla="*/ 1176737548 h 652"/>
              <a:gd name="T12" fmla="*/ 271225093 w 598"/>
              <a:gd name="T13" fmla="*/ 1454395372 h 652"/>
              <a:gd name="T14" fmla="*/ 140288523 w 598"/>
              <a:gd name="T15" fmla="*/ 1725442410 h 652"/>
              <a:gd name="T16" fmla="*/ 271225093 w 598"/>
              <a:gd name="T17" fmla="*/ 2147483647 h 652"/>
              <a:gd name="T18" fmla="*/ 907197965 w 598"/>
              <a:gd name="T19" fmla="*/ 2147483647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05 h 652"/>
              <a:gd name="T44" fmla="*/ 2147483647 w 598"/>
              <a:gd name="T45" fmla="*/ 1269291763 h 652"/>
              <a:gd name="T46" fmla="*/ 2147483647 w 598"/>
              <a:gd name="T47" fmla="*/ 634645881 h 652"/>
              <a:gd name="T48" fmla="*/ 2147483647 w 598"/>
              <a:gd name="T49" fmla="*/ 45615048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 rot="5400000" flipV="1">
            <a:off x="5741987" y="2877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 rot="5400000" flipV="1">
            <a:off x="4381500" y="28756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 rot="5400000" flipV="1">
            <a:off x="4903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rot="5400000" flipV="1">
            <a:off x="4903787" y="2496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V="1">
            <a:off x="2832976" y="2925546"/>
            <a:ext cx="1524000" cy="1524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cluster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Max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Group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dirty="0"/>
              <a:t>Distance </a:t>
            </a:r>
            <a:r>
              <a:rPr lang="en-US" dirty="0" smtClean="0"/>
              <a:t>between centroids</a:t>
            </a:r>
            <a:endParaRPr lang="en-US" dirty="0"/>
          </a:p>
          <a:p>
            <a:r>
              <a:rPr lang="en-US" dirty="0"/>
              <a:t>Other methods driven by an objective function</a:t>
            </a:r>
          </a:p>
          <a:p>
            <a:pPr lvl="1"/>
            <a:r>
              <a:rPr lang="en-US" dirty="0"/>
              <a:t>Ward’s </a:t>
            </a:r>
            <a:r>
              <a:rPr lang="en-US" dirty="0" smtClean="0"/>
              <a:t>method </a:t>
            </a:r>
            <a:r>
              <a:rPr lang="en-US" dirty="0"/>
              <a:t>uses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33798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32" descr="5%"/>
          <p:cNvSpPr>
            <a:spLocks/>
          </p:cNvSpPr>
          <p:nvPr/>
        </p:nvSpPr>
        <p:spPr bwMode="auto">
          <a:xfrm rot="16200000">
            <a:off x="1327944" y="2566852"/>
            <a:ext cx="1828800" cy="1382713"/>
          </a:xfrm>
          <a:custGeom>
            <a:avLst/>
            <a:gdLst>
              <a:gd name="T0" fmla="*/ 2147483647 w 598"/>
              <a:gd name="T1" fmla="*/ 310325773 h 652"/>
              <a:gd name="T2" fmla="*/ 2147483647 w 598"/>
              <a:gd name="T3" fmla="*/ 0 h 652"/>
              <a:gd name="T4" fmla="*/ 1421585982 w 598"/>
              <a:gd name="T5" fmla="*/ 152914918 h 652"/>
              <a:gd name="T6" fmla="*/ 1169067950 w 598"/>
              <a:gd name="T7" fmla="*/ 431758467 h 652"/>
              <a:gd name="T8" fmla="*/ 654679742 w 598"/>
              <a:gd name="T9" fmla="*/ 773566398 h 652"/>
              <a:gd name="T10" fmla="*/ 458273430 w 598"/>
              <a:gd name="T11" fmla="*/ 800550499 h 652"/>
              <a:gd name="T12" fmla="*/ 271225093 w 598"/>
              <a:gd name="T13" fmla="*/ 989445565 h 652"/>
              <a:gd name="T14" fmla="*/ 140288523 w 598"/>
              <a:gd name="T15" fmla="*/ 1173840719 h 652"/>
              <a:gd name="T16" fmla="*/ 271225093 w 598"/>
              <a:gd name="T17" fmla="*/ 1727031748 h 652"/>
              <a:gd name="T18" fmla="*/ 907197965 w 598"/>
              <a:gd name="T19" fmla="*/ 1852960379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3110 h 652"/>
              <a:gd name="T38" fmla="*/ 2147483647 w 598"/>
              <a:gd name="T39" fmla="*/ 1758513906 h 652"/>
              <a:gd name="T40" fmla="*/ 2147483647 w 598"/>
              <a:gd name="T41" fmla="*/ 1574116896 h 652"/>
              <a:gd name="T42" fmla="*/ 2147483647 w 598"/>
              <a:gd name="T43" fmla="*/ 1295273414 h 652"/>
              <a:gd name="T44" fmla="*/ 2147483647 w 598"/>
              <a:gd name="T45" fmla="*/ 863514814 h 652"/>
              <a:gd name="T46" fmla="*/ 2147483647 w 598"/>
              <a:gd name="T47" fmla="*/ 431758467 h 652"/>
              <a:gd name="T48" fmla="*/ 2147483647 w 598"/>
              <a:gd name="T49" fmla="*/ 31032577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rot="16200000">
            <a:off x="2617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 rot="16200000">
            <a:off x="2541587" y="2724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 rot="16200000">
            <a:off x="1703387" y="31820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 rot="16200000">
            <a:off x="2768600" y="30280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6" name="Freeform 37" descr="5%"/>
          <p:cNvSpPr>
            <a:spLocks/>
          </p:cNvSpPr>
          <p:nvPr/>
        </p:nvSpPr>
        <p:spPr bwMode="auto">
          <a:xfrm rot="5400000" flipV="1">
            <a:off x="4217987" y="2420009"/>
            <a:ext cx="1828800" cy="1676400"/>
          </a:xfrm>
          <a:custGeom>
            <a:avLst/>
            <a:gdLst>
              <a:gd name="T0" fmla="*/ 2147483647 w 598"/>
              <a:gd name="T1" fmla="*/ 456150487 h 652"/>
              <a:gd name="T2" fmla="*/ 2147483647 w 598"/>
              <a:gd name="T3" fmla="*/ 0 h 652"/>
              <a:gd name="T4" fmla="*/ 1421585982 w 598"/>
              <a:gd name="T5" fmla="*/ 224771297 h 652"/>
              <a:gd name="T6" fmla="*/ 1169067950 w 598"/>
              <a:gd name="T7" fmla="*/ 634645881 h 652"/>
              <a:gd name="T8" fmla="*/ 654679742 w 598"/>
              <a:gd name="T9" fmla="*/ 1137072190 h 652"/>
              <a:gd name="T10" fmla="*/ 458273430 w 598"/>
              <a:gd name="T11" fmla="*/ 1176737548 h 652"/>
              <a:gd name="T12" fmla="*/ 271225093 w 598"/>
              <a:gd name="T13" fmla="*/ 1454395372 h 652"/>
              <a:gd name="T14" fmla="*/ 140288523 w 598"/>
              <a:gd name="T15" fmla="*/ 1725442410 h 652"/>
              <a:gd name="T16" fmla="*/ 271225093 w 598"/>
              <a:gd name="T17" fmla="*/ 2147483647 h 652"/>
              <a:gd name="T18" fmla="*/ 907197965 w 598"/>
              <a:gd name="T19" fmla="*/ 2147483647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05 h 652"/>
              <a:gd name="T44" fmla="*/ 2147483647 w 598"/>
              <a:gd name="T45" fmla="*/ 1269291763 h 652"/>
              <a:gd name="T46" fmla="*/ 2147483647 w 598"/>
              <a:gd name="T47" fmla="*/ 634645881 h 652"/>
              <a:gd name="T48" fmla="*/ 2147483647 w 598"/>
              <a:gd name="T49" fmla="*/ 45615048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 rot="5400000" flipV="1">
            <a:off x="5741987" y="2877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 rot="5400000" flipV="1">
            <a:off x="4381500" y="28756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 rot="5400000" flipV="1">
            <a:off x="4903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rot="5400000" flipV="1">
            <a:off x="4903787" y="2496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V="1">
            <a:off x="1779587" y="2925546"/>
            <a:ext cx="3962400" cy="332662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cluster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 smtClean="0"/>
              <a:t>Min</a:t>
            </a:r>
            <a:endParaRPr lang="en-US" dirty="0"/>
          </a:p>
          <a:p>
            <a:r>
              <a:rPr lang="en-US" dirty="0" smtClean="0"/>
              <a:t>Max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Group </a:t>
            </a:r>
            <a:r>
              <a:rPr lang="en-US" dirty="0" smtClean="0">
                <a:solidFill>
                  <a:schemeClr val="accent1"/>
                </a:solidFill>
              </a:rPr>
              <a:t>average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Distance </a:t>
            </a:r>
            <a:r>
              <a:rPr lang="en-US" dirty="0" smtClean="0"/>
              <a:t>between centroids</a:t>
            </a:r>
            <a:endParaRPr lang="en-US" dirty="0"/>
          </a:p>
          <a:p>
            <a:r>
              <a:rPr lang="en-US" dirty="0"/>
              <a:t>Other methods driven by an objective function</a:t>
            </a:r>
          </a:p>
          <a:p>
            <a:pPr lvl="1"/>
            <a:r>
              <a:rPr lang="en-US" dirty="0"/>
              <a:t>Ward’s </a:t>
            </a:r>
            <a:r>
              <a:rPr lang="en-US" dirty="0" smtClean="0"/>
              <a:t>method </a:t>
            </a:r>
            <a:r>
              <a:rPr lang="en-US" dirty="0"/>
              <a:t>uses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63441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32" descr="5%"/>
          <p:cNvSpPr>
            <a:spLocks/>
          </p:cNvSpPr>
          <p:nvPr/>
        </p:nvSpPr>
        <p:spPr bwMode="auto">
          <a:xfrm rot="16200000">
            <a:off x="1327944" y="2566852"/>
            <a:ext cx="1828800" cy="1382713"/>
          </a:xfrm>
          <a:custGeom>
            <a:avLst/>
            <a:gdLst>
              <a:gd name="T0" fmla="*/ 2147483647 w 598"/>
              <a:gd name="T1" fmla="*/ 310325773 h 652"/>
              <a:gd name="T2" fmla="*/ 2147483647 w 598"/>
              <a:gd name="T3" fmla="*/ 0 h 652"/>
              <a:gd name="T4" fmla="*/ 1421585982 w 598"/>
              <a:gd name="T5" fmla="*/ 152914918 h 652"/>
              <a:gd name="T6" fmla="*/ 1169067950 w 598"/>
              <a:gd name="T7" fmla="*/ 431758467 h 652"/>
              <a:gd name="T8" fmla="*/ 654679742 w 598"/>
              <a:gd name="T9" fmla="*/ 773566398 h 652"/>
              <a:gd name="T10" fmla="*/ 458273430 w 598"/>
              <a:gd name="T11" fmla="*/ 800550499 h 652"/>
              <a:gd name="T12" fmla="*/ 271225093 w 598"/>
              <a:gd name="T13" fmla="*/ 989445565 h 652"/>
              <a:gd name="T14" fmla="*/ 140288523 w 598"/>
              <a:gd name="T15" fmla="*/ 1173840719 h 652"/>
              <a:gd name="T16" fmla="*/ 271225093 w 598"/>
              <a:gd name="T17" fmla="*/ 1727031748 h 652"/>
              <a:gd name="T18" fmla="*/ 907197965 w 598"/>
              <a:gd name="T19" fmla="*/ 1852960379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3110 h 652"/>
              <a:gd name="T38" fmla="*/ 2147483647 w 598"/>
              <a:gd name="T39" fmla="*/ 1758513906 h 652"/>
              <a:gd name="T40" fmla="*/ 2147483647 w 598"/>
              <a:gd name="T41" fmla="*/ 1574116896 h 652"/>
              <a:gd name="T42" fmla="*/ 2147483647 w 598"/>
              <a:gd name="T43" fmla="*/ 1295273414 h 652"/>
              <a:gd name="T44" fmla="*/ 2147483647 w 598"/>
              <a:gd name="T45" fmla="*/ 863514814 h 652"/>
              <a:gd name="T46" fmla="*/ 2147483647 w 598"/>
              <a:gd name="T47" fmla="*/ 431758467 h 652"/>
              <a:gd name="T48" fmla="*/ 2147483647 w 598"/>
              <a:gd name="T49" fmla="*/ 31032577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rot="16200000">
            <a:off x="2617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 rot="16200000">
            <a:off x="2541587" y="2724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 rot="16200000">
            <a:off x="1703387" y="31820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 rot="16200000">
            <a:off x="2768600" y="30280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6" name="Freeform 37" descr="5%"/>
          <p:cNvSpPr>
            <a:spLocks/>
          </p:cNvSpPr>
          <p:nvPr/>
        </p:nvSpPr>
        <p:spPr bwMode="auto">
          <a:xfrm rot="5400000" flipV="1">
            <a:off x="4217987" y="2420009"/>
            <a:ext cx="1828800" cy="1676400"/>
          </a:xfrm>
          <a:custGeom>
            <a:avLst/>
            <a:gdLst>
              <a:gd name="T0" fmla="*/ 2147483647 w 598"/>
              <a:gd name="T1" fmla="*/ 456150487 h 652"/>
              <a:gd name="T2" fmla="*/ 2147483647 w 598"/>
              <a:gd name="T3" fmla="*/ 0 h 652"/>
              <a:gd name="T4" fmla="*/ 1421585982 w 598"/>
              <a:gd name="T5" fmla="*/ 224771297 h 652"/>
              <a:gd name="T6" fmla="*/ 1169067950 w 598"/>
              <a:gd name="T7" fmla="*/ 634645881 h 652"/>
              <a:gd name="T8" fmla="*/ 654679742 w 598"/>
              <a:gd name="T9" fmla="*/ 1137072190 h 652"/>
              <a:gd name="T10" fmla="*/ 458273430 w 598"/>
              <a:gd name="T11" fmla="*/ 1176737548 h 652"/>
              <a:gd name="T12" fmla="*/ 271225093 w 598"/>
              <a:gd name="T13" fmla="*/ 1454395372 h 652"/>
              <a:gd name="T14" fmla="*/ 140288523 w 598"/>
              <a:gd name="T15" fmla="*/ 1725442410 h 652"/>
              <a:gd name="T16" fmla="*/ 271225093 w 598"/>
              <a:gd name="T17" fmla="*/ 2147483647 h 652"/>
              <a:gd name="T18" fmla="*/ 907197965 w 598"/>
              <a:gd name="T19" fmla="*/ 2147483647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05 h 652"/>
              <a:gd name="T44" fmla="*/ 2147483647 w 598"/>
              <a:gd name="T45" fmla="*/ 1269291763 h 652"/>
              <a:gd name="T46" fmla="*/ 2147483647 w 598"/>
              <a:gd name="T47" fmla="*/ 634645881 h 652"/>
              <a:gd name="T48" fmla="*/ 2147483647 w 598"/>
              <a:gd name="T49" fmla="*/ 45615048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 rot="5400000" flipV="1">
            <a:off x="5741987" y="2877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 rot="5400000" flipV="1">
            <a:off x="4381500" y="28756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 rot="5400000" flipV="1">
            <a:off x="4903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rot="5400000" flipV="1">
            <a:off x="4903787" y="2496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V="1">
            <a:off x="1779587" y="2925546"/>
            <a:ext cx="3962400" cy="332662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2693987" y="3524907"/>
            <a:ext cx="2247900" cy="381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2655887" y="2925545"/>
            <a:ext cx="3124200" cy="599363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V="1">
            <a:off x="2693987" y="2925546"/>
            <a:ext cx="1752600" cy="561262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693987" y="2572409"/>
            <a:ext cx="2209800" cy="952499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2579687" y="2801009"/>
            <a:ext cx="2324100" cy="748068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541587" y="2801009"/>
            <a:ext cx="1916113" cy="1524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2617787" y="2801009"/>
            <a:ext cx="3162300" cy="124537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2541587" y="2572410"/>
            <a:ext cx="2362200" cy="190498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741487" y="3258209"/>
            <a:ext cx="3200400" cy="304799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1779587" y="2951822"/>
            <a:ext cx="2640013" cy="306388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1779587" y="2572410"/>
            <a:ext cx="3162300" cy="6858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V="1">
            <a:off x="2756173" y="2913722"/>
            <a:ext cx="3023914" cy="134936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V="1">
            <a:off x="2806701" y="2925546"/>
            <a:ext cx="1651000" cy="140575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2768600" y="3066122"/>
            <a:ext cx="2211387" cy="496888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V="1">
            <a:off x="2756173" y="2572410"/>
            <a:ext cx="2147614" cy="519468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cluster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Max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Group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Distance </a:t>
            </a:r>
            <a:r>
              <a:rPr lang="en-US" dirty="0" smtClean="0">
                <a:solidFill>
                  <a:schemeClr val="accent1"/>
                </a:solidFill>
              </a:rPr>
              <a:t>between centroids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Other methods driven by an objective function</a:t>
            </a:r>
          </a:p>
          <a:p>
            <a:pPr lvl="1"/>
            <a:r>
              <a:rPr lang="en-US" dirty="0"/>
              <a:t>Ward’s </a:t>
            </a:r>
            <a:r>
              <a:rPr lang="en-US" dirty="0" smtClean="0"/>
              <a:t>method </a:t>
            </a:r>
            <a:r>
              <a:rPr lang="en-US" dirty="0"/>
              <a:t>uses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8806656" y="588678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Proximity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87876"/>
              </p:ext>
            </p:extLst>
          </p:nvPr>
        </p:nvGraphicFramePr>
        <p:xfrm>
          <a:off x="7510509" y="2113116"/>
          <a:ext cx="4826003" cy="350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29"/>
                <a:gridCol w="689429"/>
                <a:gridCol w="689429"/>
                <a:gridCol w="689429"/>
                <a:gridCol w="689429"/>
                <a:gridCol w="689429"/>
                <a:gridCol w="689429"/>
              </a:tblGrid>
              <a:tr h="501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13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32" descr="5%"/>
          <p:cNvSpPr>
            <a:spLocks/>
          </p:cNvSpPr>
          <p:nvPr/>
        </p:nvSpPr>
        <p:spPr bwMode="auto">
          <a:xfrm rot="16200000">
            <a:off x="1327944" y="2566852"/>
            <a:ext cx="1828800" cy="1382713"/>
          </a:xfrm>
          <a:custGeom>
            <a:avLst/>
            <a:gdLst>
              <a:gd name="T0" fmla="*/ 2147483647 w 598"/>
              <a:gd name="T1" fmla="*/ 310325773 h 652"/>
              <a:gd name="T2" fmla="*/ 2147483647 w 598"/>
              <a:gd name="T3" fmla="*/ 0 h 652"/>
              <a:gd name="T4" fmla="*/ 1421585982 w 598"/>
              <a:gd name="T5" fmla="*/ 152914918 h 652"/>
              <a:gd name="T6" fmla="*/ 1169067950 w 598"/>
              <a:gd name="T7" fmla="*/ 431758467 h 652"/>
              <a:gd name="T8" fmla="*/ 654679742 w 598"/>
              <a:gd name="T9" fmla="*/ 773566398 h 652"/>
              <a:gd name="T10" fmla="*/ 458273430 w 598"/>
              <a:gd name="T11" fmla="*/ 800550499 h 652"/>
              <a:gd name="T12" fmla="*/ 271225093 w 598"/>
              <a:gd name="T13" fmla="*/ 989445565 h 652"/>
              <a:gd name="T14" fmla="*/ 140288523 w 598"/>
              <a:gd name="T15" fmla="*/ 1173840719 h 652"/>
              <a:gd name="T16" fmla="*/ 271225093 w 598"/>
              <a:gd name="T17" fmla="*/ 1727031748 h 652"/>
              <a:gd name="T18" fmla="*/ 907197965 w 598"/>
              <a:gd name="T19" fmla="*/ 1852960379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005873110 h 652"/>
              <a:gd name="T38" fmla="*/ 2147483647 w 598"/>
              <a:gd name="T39" fmla="*/ 1758513906 h 652"/>
              <a:gd name="T40" fmla="*/ 2147483647 w 598"/>
              <a:gd name="T41" fmla="*/ 1574116896 h 652"/>
              <a:gd name="T42" fmla="*/ 2147483647 w 598"/>
              <a:gd name="T43" fmla="*/ 1295273414 h 652"/>
              <a:gd name="T44" fmla="*/ 2147483647 w 598"/>
              <a:gd name="T45" fmla="*/ 863514814 h 652"/>
              <a:gd name="T46" fmla="*/ 2147483647 w 598"/>
              <a:gd name="T47" fmla="*/ 431758467 h 652"/>
              <a:gd name="T48" fmla="*/ 2147483647 w 598"/>
              <a:gd name="T49" fmla="*/ 310325773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rot="16200000">
            <a:off x="2617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 rot="16200000">
            <a:off x="2541587" y="2724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 rot="16200000">
            <a:off x="1703387" y="31820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 rot="16200000">
            <a:off x="2768600" y="30280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6" name="Freeform 37" descr="5%"/>
          <p:cNvSpPr>
            <a:spLocks/>
          </p:cNvSpPr>
          <p:nvPr/>
        </p:nvSpPr>
        <p:spPr bwMode="auto">
          <a:xfrm rot="5400000" flipV="1">
            <a:off x="4217987" y="2420009"/>
            <a:ext cx="1828800" cy="1676400"/>
          </a:xfrm>
          <a:custGeom>
            <a:avLst/>
            <a:gdLst>
              <a:gd name="T0" fmla="*/ 2147483647 w 598"/>
              <a:gd name="T1" fmla="*/ 456150487 h 652"/>
              <a:gd name="T2" fmla="*/ 2147483647 w 598"/>
              <a:gd name="T3" fmla="*/ 0 h 652"/>
              <a:gd name="T4" fmla="*/ 1421585982 w 598"/>
              <a:gd name="T5" fmla="*/ 224771297 h 652"/>
              <a:gd name="T6" fmla="*/ 1169067950 w 598"/>
              <a:gd name="T7" fmla="*/ 634645881 h 652"/>
              <a:gd name="T8" fmla="*/ 654679742 w 598"/>
              <a:gd name="T9" fmla="*/ 1137072190 h 652"/>
              <a:gd name="T10" fmla="*/ 458273430 w 598"/>
              <a:gd name="T11" fmla="*/ 1176737548 h 652"/>
              <a:gd name="T12" fmla="*/ 271225093 w 598"/>
              <a:gd name="T13" fmla="*/ 1454395372 h 652"/>
              <a:gd name="T14" fmla="*/ 140288523 w 598"/>
              <a:gd name="T15" fmla="*/ 1725442410 h 652"/>
              <a:gd name="T16" fmla="*/ 271225093 w 598"/>
              <a:gd name="T17" fmla="*/ 2147483647 h 652"/>
              <a:gd name="T18" fmla="*/ 907197965 w 598"/>
              <a:gd name="T19" fmla="*/ 2147483647 h 652"/>
              <a:gd name="T20" fmla="*/ 720146474 w 598"/>
              <a:gd name="T21" fmla="*/ 2147483647 h 652"/>
              <a:gd name="T22" fmla="*/ 972664697 w 598"/>
              <a:gd name="T23" fmla="*/ 2147483647 h 652"/>
              <a:gd name="T24" fmla="*/ 1552522504 w 598"/>
              <a:gd name="T25" fmla="*/ 2147483647 h 652"/>
              <a:gd name="T26" fmla="*/ 173957418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1903937805 h 652"/>
              <a:gd name="T44" fmla="*/ 2147483647 w 598"/>
              <a:gd name="T45" fmla="*/ 1269291763 h 652"/>
              <a:gd name="T46" fmla="*/ 2147483647 w 598"/>
              <a:gd name="T47" fmla="*/ 634645881 h 652"/>
              <a:gd name="T48" fmla="*/ 2147483647 w 598"/>
              <a:gd name="T49" fmla="*/ 45615048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 rot="5400000" flipV="1">
            <a:off x="5741987" y="2877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 rot="5400000" flipV="1">
            <a:off x="4381500" y="2875622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 rot="5400000" flipV="1">
            <a:off x="4903787" y="34868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 rot="5400000" flipV="1">
            <a:off x="4903787" y="2496209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V="1">
            <a:off x="2356644" y="3182007"/>
            <a:ext cx="2756289" cy="38102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2097336" y="297306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5018086" y="2953409"/>
            <a:ext cx="3321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0890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Similarity: Min or Single Link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of two clusters is based on the two most similar (closest) points in the different clusters</a:t>
            </a:r>
          </a:p>
          <a:p>
            <a:pPr lvl="1"/>
            <a:r>
              <a:rPr lang="en-US" dirty="0" smtClean="0"/>
              <a:t>Determined by one pair of points, i.e., by one link in the proximity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8035653" y="4150519"/>
            <a:ext cx="4265625" cy="3490794"/>
            <a:chOff x="3616" y="2256"/>
            <a:chExt cx="1734" cy="1594"/>
          </a:xfrm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rPr>
                <a:t>1</a:t>
              </a: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rPr>
                <a:t>2</a:t>
              </a: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rPr>
                <a:t>3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rPr>
                <a:t>4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rPr>
                <a:t>5</a:t>
              </a:r>
            </a:p>
          </p:txBody>
        </p:sp>
      </p:grp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72779"/>
              </p:ext>
            </p:extLst>
          </p:nvPr>
        </p:nvGraphicFramePr>
        <p:xfrm>
          <a:off x="1245816" y="3988036"/>
          <a:ext cx="5400600" cy="384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641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76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Min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174044" y="7596575"/>
            <a:ext cx="476842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374608" y="7330862"/>
            <a:ext cx="325120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err="1" smtClean="0">
                <a:solidFill>
                  <a:schemeClr val="bg1"/>
                </a:solidFill>
              </a:rPr>
              <a:t>Dendrogram</a:t>
            </a:r>
            <a:endParaRPr lang="en-US" sz="2400" b="0" dirty="0">
              <a:solidFill>
                <a:schemeClr val="bg1"/>
              </a:solidFill>
            </a:endParaRPr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1063414" y="2521939"/>
            <a:ext cx="4346223" cy="3903697"/>
            <a:chOff x="471" y="1117"/>
            <a:chExt cx="1925" cy="1729"/>
          </a:xfrm>
        </p:grpSpPr>
        <p:sp>
          <p:nvSpPr>
            <p:cNvPr id="69654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9661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69662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3</a:t>
              </a:r>
              <a:endParaRPr lang="en-US" dirty="0">
                <a:latin typeface="+mj-lt"/>
              </a:endParaRPr>
            </a:p>
          </p:txBody>
        </p:sp>
        <p:sp>
          <p:nvSpPr>
            <p:cNvPr id="69663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9664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69665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3600" dirty="0">
                <a:latin typeface="+mj-lt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49227" y="4073031"/>
            <a:ext cx="2025227" cy="1300480"/>
            <a:chOff x="1572" y="1804"/>
            <a:chExt cx="897" cy="576"/>
          </a:xfrm>
        </p:grpSpPr>
        <p:sp>
          <p:nvSpPr>
            <p:cNvPr id="69652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1</a:t>
              </a:r>
              <a:endParaRPr lang="en-US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49582" y="3540196"/>
            <a:ext cx="2467752" cy="1524000"/>
            <a:chOff x="332" y="1568"/>
            <a:chExt cx="1093" cy="675"/>
          </a:xfrm>
        </p:grpSpPr>
        <p:sp>
          <p:nvSpPr>
            <p:cNvPr id="69650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2</a:t>
              </a:r>
              <a:endParaRPr lang="en-US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32179" y="2946401"/>
            <a:ext cx="5226756" cy="2982524"/>
            <a:chOff x="280" y="1305"/>
            <a:chExt cx="2315" cy="1321"/>
          </a:xfrm>
        </p:grpSpPr>
        <p:sp>
          <p:nvSpPr>
            <p:cNvPr id="69648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</a:rPr>
                <a:t>3</a:t>
              </a:r>
              <a:endParaRPr lang="en-US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44125" y="2774810"/>
            <a:ext cx="5398346" cy="4034649"/>
            <a:chOff x="241" y="1229"/>
            <a:chExt cx="2391" cy="1787"/>
          </a:xfrm>
        </p:grpSpPr>
        <p:sp>
          <p:nvSpPr>
            <p:cNvPr id="69646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4</a:t>
              </a:r>
              <a:endParaRPr lang="en-US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38009" y="2201334"/>
            <a:ext cx="5694116" cy="5021298"/>
            <a:chOff x="194" y="975"/>
            <a:chExt cx="2522" cy="2224"/>
          </a:xfrm>
        </p:grpSpPr>
        <p:sp>
          <p:nvSpPr>
            <p:cNvPr id="69644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</a:rPr>
                <a:t>5</a:t>
              </a:r>
              <a:endParaRPr lang="en-US" sz="36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9645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964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142827"/>
            <a:ext cx="6240498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Min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handle non-spherical 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17227" y="6896432"/>
            <a:ext cx="41181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5893" y="3645232"/>
            <a:ext cx="5836356" cy="3711787"/>
            <a:chOff x="3072" y="1248"/>
            <a:chExt cx="2585" cy="1644"/>
          </a:xfrm>
        </p:grpSpPr>
        <p:sp>
          <p:nvSpPr>
            <p:cNvPr id="70663" name="Text Box 5"/>
            <p:cNvSpPr txBox="1">
              <a:spLocks noChangeArrowheads="1"/>
            </p:cNvSpPr>
            <p:nvPr/>
          </p:nvSpPr>
          <p:spPr bwMode="auto">
            <a:xfrm>
              <a:off x="3358" y="2688"/>
              <a:ext cx="14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0" dirty="0">
                  <a:solidFill>
                    <a:schemeClr val="bg1"/>
                  </a:solidFill>
                </a:rPr>
                <a:t>Two Clusters</a:t>
              </a:r>
            </a:p>
          </p:txBody>
        </p:sp>
        <p:pic>
          <p:nvPicPr>
            <p:cNvPr id="7066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6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216747" y="3645231"/>
            <a:ext cx="5953761" cy="29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6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Clusterings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/>
                </a:solidFill>
              </a:rPr>
              <a:t>clustering</a:t>
            </a:r>
            <a:r>
              <a:rPr lang="en-US" sz="2800" dirty="0" smtClean="0"/>
              <a:t> is a set of clusters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1800" dirty="0"/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Important distinction between </a:t>
            </a:r>
            <a:r>
              <a:rPr lang="en-US" sz="2800" dirty="0" smtClean="0">
                <a:solidFill>
                  <a:schemeClr val="accent1"/>
                </a:solidFill>
              </a:rPr>
              <a:t>hierarchical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accent1"/>
                </a:solidFill>
              </a:rPr>
              <a:t>partitional</a:t>
            </a:r>
            <a:r>
              <a:rPr lang="en-US" sz="2800" dirty="0" smtClean="0">
                <a:solidFill>
                  <a:srgbClr val="FFCC00"/>
                </a:solidFill>
              </a:rPr>
              <a:t> </a:t>
            </a:r>
            <a:r>
              <a:rPr lang="en-US" sz="2800" dirty="0" smtClean="0"/>
              <a:t>sets of clusters </a:t>
            </a:r>
            <a:endParaRPr lang="en-US" sz="2800" dirty="0" smtClean="0">
              <a:solidFill>
                <a:srgbClr val="FFCC00"/>
              </a:solidFill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FFCC00"/>
              </a:solidFill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 smtClean="0"/>
              <a:t>Partitional</a:t>
            </a:r>
            <a:r>
              <a:rPr lang="en-US" sz="2800" dirty="0" smtClean="0"/>
              <a:t> Clustering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A division data objects into non-overlapping subsets (clusters) such that each data object is in exactly one subset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olidFill>
                <a:srgbClr val="FFCC00"/>
              </a:solidFill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Hierarchical clustering</a:t>
            </a:r>
          </a:p>
          <a:p>
            <a:pPr marL="1056623" lvl="1" indent="-406394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A set of nested clusters organized as a hierarchical tree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49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Sensitive to noise and outliers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8847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66650" y="3208848"/>
            <a:ext cx="6071164" cy="4576515"/>
            <a:chOff x="2496" y="960"/>
            <a:chExt cx="2689" cy="2027"/>
          </a:xfrm>
        </p:grpSpPr>
        <p:pic>
          <p:nvPicPr>
            <p:cNvPr id="7168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7" name="Text Box 6"/>
            <p:cNvSpPr txBox="1">
              <a:spLocks noChangeArrowheads="1"/>
            </p:cNvSpPr>
            <p:nvPr/>
          </p:nvSpPr>
          <p:spPr bwMode="auto">
            <a:xfrm>
              <a:off x="3072" y="2783"/>
              <a:ext cx="182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0" dirty="0">
                  <a:solidFill>
                    <a:schemeClr val="bg1"/>
                  </a:solidFill>
                </a:rPr>
                <a:t>Two Clusters</a:t>
              </a:r>
            </a:p>
          </p:txBody>
        </p:sp>
      </p:grp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17227" y="7397080"/>
            <a:ext cx="41181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4061574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Similarity: Max or Complete Linkage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of two clusters is based on the two least similar (most distant) points in the different clusters</a:t>
            </a:r>
          </a:p>
          <a:p>
            <a:pPr lvl="1"/>
            <a:r>
              <a:rPr lang="en-US" dirty="0"/>
              <a:t>Determined by all pairs of points in the two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1532"/>
              </p:ext>
            </p:extLst>
          </p:nvPr>
        </p:nvGraphicFramePr>
        <p:xfrm>
          <a:off x="1245816" y="3988036"/>
          <a:ext cx="5400600" cy="384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641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8343114" y="3829050"/>
            <a:ext cx="3712651" cy="3522480"/>
            <a:chOff x="3770" y="2160"/>
            <a:chExt cx="1449" cy="1428"/>
          </a:xfrm>
        </p:grpSpPr>
        <p:sp>
          <p:nvSpPr>
            <p:cNvPr id="7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</p:grpSp>
      <p:sp>
        <p:nvSpPr>
          <p:cNvPr id="95" name="Text Box 22"/>
          <p:cNvSpPr txBox="1">
            <a:spLocks noChangeArrowheads="1"/>
          </p:cNvSpPr>
          <p:nvPr/>
        </p:nvSpPr>
        <p:spPr bwMode="auto">
          <a:xfrm>
            <a:off x="8214002" y="7518699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1</a:t>
            </a: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9258830" y="7518699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2</a:t>
            </a:r>
          </a:p>
        </p:txBody>
      </p:sp>
      <p:sp>
        <p:nvSpPr>
          <p:cNvPr id="97" name="Text Box 24"/>
          <p:cNvSpPr txBox="1">
            <a:spLocks noChangeArrowheads="1"/>
          </p:cNvSpPr>
          <p:nvPr/>
        </p:nvSpPr>
        <p:spPr bwMode="auto">
          <a:xfrm>
            <a:off x="10129984" y="7516985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10785911" y="7516984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1877415" y="7516983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017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Max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562382" y="7606454"/>
            <a:ext cx="476842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Nested Clusters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734648" y="7606454"/>
            <a:ext cx="2555804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err="1" smtClean="0">
                <a:solidFill>
                  <a:schemeClr val="bg1"/>
                </a:solidFill>
              </a:rPr>
              <a:t>Dendrogram</a:t>
            </a:r>
            <a:endParaRPr lang="en-US" sz="2400" b="0" dirty="0">
              <a:solidFill>
                <a:schemeClr val="bg1"/>
              </a:solidFill>
            </a:endParaRP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034453"/>
            <a:ext cx="6240498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1126632" y="2594188"/>
            <a:ext cx="4276231" cy="3797582"/>
            <a:chOff x="383" y="1437"/>
            <a:chExt cx="1894" cy="1682"/>
          </a:xfrm>
        </p:grpSpPr>
        <p:sp>
          <p:nvSpPr>
            <p:cNvPr id="72726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27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28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29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30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31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32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800">
                <a:latin typeface="+mj-lt"/>
              </a:endParaRPr>
            </a:p>
          </p:txBody>
        </p:sp>
        <p:sp>
          <p:nvSpPr>
            <p:cNvPr id="72733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800">
                <a:latin typeface="+mj-lt"/>
              </a:endParaRPr>
            </a:p>
          </p:txBody>
        </p:sp>
        <p:sp>
          <p:nvSpPr>
            <p:cNvPr id="72734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800">
                <a:latin typeface="+mj-lt"/>
              </a:endParaRPr>
            </a:p>
          </p:txBody>
        </p:sp>
        <p:sp>
          <p:nvSpPr>
            <p:cNvPr id="72735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800">
                <a:latin typeface="+mj-lt"/>
              </a:endParaRPr>
            </a:p>
          </p:txBody>
        </p:sp>
        <p:sp>
          <p:nvSpPr>
            <p:cNvPr id="72736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800">
                <a:latin typeface="+mj-lt"/>
              </a:endParaRPr>
            </a:p>
          </p:txBody>
        </p:sp>
        <p:sp>
          <p:nvSpPr>
            <p:cNvPr id="72737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800">
                <a:latin typeface="+mj-lt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69547" y="4562972"/>
            <a:ext cx="1993617" cy="1241778"/>
            <a:chOff x="1465" y="2309"/>
            <a:chExt cx="883" cy="550"/>
          </a:xfrm>
        </p:grpSpPr>
        <p:sp>
          <p:nvSpPr>
            <p:cNvPr id="72724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02454" y="3199272"/>
            <a:ext cx="2246490" cy="1264356"/>
            <a:chOff x="328" y="1705"/>
            <a:chExt cx="995" cy="560"/>
          </a:xfrm>
        </p:grpSpPr>
        <p:sp>
          <p:nvSpPr>
            <p:cNvPr id="72722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2723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12516" y="2251006"/>
            <a:ext cx="5597030" cy="4960337"/>
            <a:chOff x="111" y="1285"/>
            <a:chExt cx="2479" cy="2197"/>
          </a:xfrm>
        </p:grpSpPr>
        <p:sp>
          <p:nvSpPr>
            <p:cNvPr id="72720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2721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677725" y="4242366"/>
            <a:ext cx="3072836" cy="2350346"/>
            <a:chOff x="1070" y="2167"/>
            <a:chExt cx="1361" cy="1041"/>
          </a:xfrm>
        </p:grpSpPr>
        <p:sp>
          <p:nvSpPr>
            <p:cNvPr id="72718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  <p:sp>
          <p:nvSpPr>
            <p:cNvPr id="72719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76018" y="2447432"/>
            <a:ext cx="4133992" cy="2162951"/>
            <a:chOff x="272" y="1372"/>
            <a:chExt cx="1831" cy="958"/>
          </a:xfrm>
        </p:grpSpPr>
        <p:sp>
          <p:nvSpPr>
            <p:cNvPr id="72716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  <p:sp>
          <p:nvSpPr>
            <p:cNvPr id="72717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95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Max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susceptible to noise and outliers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431237" y="2693647"/>
            <a:ext cx="6071164" cy="40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5024" y="2585274"/>
            <a:ext cx="6071164" cy="4924213"/>
            <a:chOff x="2735" y="768"/>
            <a:chExt cx="2689" cy="2181"/>
          </a:xfrm>
        </p:grpSpPr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0" dirty="0">
                  <a:solidFill>
                    <a:schemeClr val="bg1"/>
                  </a:solidFill>
                </a:rPr>
                <a:t>Two Clusters</a:t>
              </a:r>
            </a:p>
          </p:txBody>
        </p:sp>
        <p:pic>
          <p:nvPicPr>
            <p:cNvPr id="7373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821880" y="7048900"/>
            <a:ext cx="41181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2569211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97" y="2932584"/>
            <a:ext cx="6071164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7367130" y="7541096"/>
            <a:ext cx="4118186" cy="4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Two Clusters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" y="3192224"/>
            <a:ext cx="6071165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Tends to break large clusters</a:t>
            </a:r>
          </a:p>
          <a:p>
            <a:pPr>
              <a:spcBef>
                <a:spcPct val="50000"/>
              </a:spcBef>
            </a:pPr>
            <a:r>
              <a:rPr lang="en-US" dirty="0"/>
              <a:t>Biased towards globular clusters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17227" y="7613104"/>
            <a:ext cx="41181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4079950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Group Average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Proximity of two clusters is the average of pairwise proximity between points in the two </a:t>
            </a:r>
            <a:r>
              <a:rPr lang="en-US" sz="3100" dirty="0" smtClean="0"/>
              <a:t>clusters:</a:t>
            </a:r>
            <a:endParaRPr lang="en-US" sz="3100" dirty="0"/>
          </a:p>
          <a:p>
            <a:endParaRPr lang="en-US" sz="3100" dirty="0"/>
          </a:p>
          <a:p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88446"/>
              </p:ext>
            </p:extLst>
          </p:nvPr>
        </p:nvGraphicFramePr>
        <p:xfrm>
          <a:off x="6123367" y="2860576"/>
          <a:ext cx="54864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30" name="Equation" r:id="rId3" imgW="2679480" imgH="634680" progId="Equation.3">
                  <p:embed/>
                </p:oleObj>
              </mc:Choice>
              <mc:Fallback>
                <p:oleObj name="Equation" r:id="rId3" imgW="26794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367" y="2860576"/>
                        <a:ext cx="54864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94507" y="5075485"/>
            <a:ext cx="4133992" cy="3890151"/>
            <a:chOff x="3504" y="2112"/>
            <a:chExt cx="1831" cy="1723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600">
                  <a:latin typeface="Times New Roman" pitchFamily="18" charset="0"/>
                </a:rPr>
                <a:t>5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50316"/>
              </p:ext>
            </p:extLst>
          </p:nvPr>
        </p:nvGraphicFramePr>
        <p:xfrm>
          <a:off x="1245816" y="4270740"/>
          <a:ext cx="5400600" cy="384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641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41070"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p5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8214002" y="7518699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1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9314053" y="7518699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2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9962125" y="7516985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10785911" y="7516984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11877415" y="7516983"/>
            <a:ext cx="356699" cy="4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5</a:t>
            </a:r>
          </a:p>
        </p:txBody>
      </p:sp>
      <p:grpSp>
        <p:nvGrpSpPr>
          <p:cNvPr id="74" name="Group 6"/>
          <p:cNvGrpSpPr>
            <a:grpSpLocks/>
          </p:cNvGrpSpPr>
          <p:nvPr/>
        </p:nvGrpSpPr>
        <p:grpSpPr bwMode="auto">
          <a:xfrm>
            <a:off x="8454922" y="4568776"/>
            <a:ext cx="3614591" cy="2900289"/>
            <a:chOff x="3605" y="2112"/>
            <a:chExt cx="1675" cy="1519"/>
          </a:xfrm>
        </p:grpSpPr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294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65102" y="7410606"/>
            <a:ext cx="476842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Nested Clusters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17742" y="7410606"/>
            <a:ext cx="314282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 err="1" smtClean="0">
                <a:solidFill>
                  <a:schemeClr val="bg1"/>
                </a:solidFill>
              </a:rPr>
              <a:t>Dendrogram</a:t>
            </a:r>
            <a:endParaRPr lang="en-US" sz="2400" b="0" dirty="0">
              <a:solidFill>
                <a:schemeClr val="bg1"/>
              </a:solidFill>
            </a:endParaRP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07" y="2926080"/>
            <a:ext cx="6240498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1149209" y="2826739"/>
            <a:ext cx="3989494" cy="3560516"/>
            <a:chOff x="509" y="1252"/>
            <a:chExt cx="1767" cy="1577"/>
          </a:xfrm>
        </p:grpSpPr>
        <p:sp>
          <p:nvSpPr>
            <p:cNvPr id="75798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799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800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801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802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803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804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800">
                <a:latin typeface="+mj-lt"/>
              </a:endParaRPr>
            </a:p>
          </p:txBody>
        </p:sp>
        <p:sp>
          <p:nvSpPr>
            <p:cNvPr id="75805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800">
                <a:latin typeface="+mj-lt"/>
              </a:endParaRPr>
            </a:p>
          </p:txBody>
        </p:sp>
        <p:sp>
          <p:nvSpPr>
            <p:cNvPr id="75806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800">
                <a:latin typeface="+mj-lt"/>
              </a:endParaRPr>
            </a:p>
          </p:txBody>
        </p:sp>
        <p:sp>
          <p:nvSpPr>
            <p:cNvPr id="75807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800">
                <a:latin typeface="+mj-lt"/>
              </a:endParaRPr>
            </a:p>
          </p:txBody>
        </p:sp>
        <p:sp>
          <p:nvSpPr>
            <p:cNvPr id="75808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800">
                <a:latin typeface="+mj-lt"/>
              </a:endParaRPr>
            </a:p>
          </p:txBody>
        </p:sp>
        <p:sp>
          <p:nvSpPr>
            <p:cNvPr id="75809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800">
                <a:latin typeface="+mj-lt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20534" y="4655538"/>
            <a:ext cx="1851378" cy="1183076"/>
            <a:chOff x="1515" y="2062"/>
            <a:chExt cx="820" cy="524"/>
          </a:xfrm>
        </p:grpSpPr>
        <p:sp>
          <p:nvSpPr>
            <p:cNvPr id="75796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20516" y="3388926"/>
            <a:ext cx="1882987" cy="1402079"/>
            <a:chOff x="452" y="1501"/>
            <a:chExt cx="834" cy="621"/>
          </a:xfrm>
        </p:grpSpPr>
        <p:sp>
          <p:nvSpPr>
            <p:cNvPr id="75794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73476" y="2307449"/>
            <a:ext cx="5204178" cy="4921956"/>
            <a:chOff x="254" y="1022"/>
            <a:chExt cx="2305" cy="2180"/>
          </a:xfrm>
        </p:grpSpPr>
        <p:sp>
          <p:nvSpPr>
            <p:cNvPr id="75792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5793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47717" y="4411698"/>
            <a:ext cx="2560320" cy="2366151"/>
            <a:chOff x="1217" y="1954"/>
            <a:chExt cx="1134" cy="1048"/>
          </a:xfrm>
        </p:grpSpPr>
        <p:sp>
          <p:nvSpPr>
            <p:cNvPr id="75790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  <p:sp>
          <p:nvSpPr>
            <p:cNvPr id="75791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693530" y="2734169"/>
            <a:ext cx="2749973" cy="4404924"/>
            <a:chOff x="1193" y="1211"/>
            <a:chExt cx="1218" cy="1951"/>
          </a:xfrm>
        </p:grpSpPr>
        <p:sp>
          <p:nvSpPr>
            <p:cNvPr id="75788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8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  <p:sp>
          <p:nvSpPr>
            <p:cNvPr id="75789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243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 between Single and Complete </a:t>
            </a:r>
            <a:r>
              <a:rPr lang="en-US" dirty="0" smtClean="0"/>
              <a:t>Linkage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Less susceptible to noise and outliers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Biased towards globular clusters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09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Ward’s Method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of two clusters is based on the increase in squared error when two clusters are merged</a:t>
            </a:r>
          </a:p>
          <a:p>
            <a:pPr lvl="1"/>
            <a:r>
              <a:rPr lang="en-US" dirty="0" smtClean="0"/>
              <a:t>Similar to group average if distance between points is distance squared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Less susceptible to noise and outliers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Biased towards globular clusters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Hierarchical analogue of K-means</a:t>
            </a:r>
          </a:p>
          <a:p>
            <a:pPr lvl="1"/>
            <a:r>
              <a:rPr lang="en-US" dirty="0" smtClean="0"/>
              <a:t>Can be used to initialize K-means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7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Hierarchical Clustering: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69</a:t>
            </a:fld>
            <a:endParaRPr lang="en-US" sz="2400" dirty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544907" y="7074678"/>
            <a:ext cx="2909161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  <a:latin typeface="+mj-lt"/>
              </a:rPr>
              <a:t>Group Average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292658" y="5790364"/>
            <a:ext cx="280203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  <a:latin typeface="+mj-lt"/>
              </a:rPr>
              <a:t>Ward’s Method</a:t>
            </a:r>
          </a:p>
        </p:txBody>
      </p:sp>
      <p:grpSp>
        <p:nvGrpSpPr>
          <p:cNvPr id="78853" name="Group 5"/>
          <p:cNvGrpSpPr>
            <a:grpSpLocks noChangeAspect="1"/>
          </p:cNvGrpSpPr>
          <p:nvPr/>
        </p:nvGrpSpPr>
        <p:grpSpPr bwMode="auto">
          <a:xfrm>
            <a:off x="8918223" y="5436005"/>
            <a:ext cx="2670653" cy="2431382"/>
            <a:chOff x="509" y="1253"/>
            <a:chExt cx="1794" cy="1633"/>
          </a:xfrm>
        </p:grpSpPr>
        <p:sp>
          <p:nvSpPr>
            <p:cNvPr id="78955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6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7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8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9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60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61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78962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400">
                <a:latin typeface="+mj-lt"/>
              </a:endParaRPr>
            </a:p>
          </p:txBody>
        </p:sp>
        <p:sp>
          <p:nvSpPr>
            <p:cNvPr id="78963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400">
                <a:latin typeface="+mj-lt"/>
              </a:endParaRPr>
            </a:p>
          </p:txBody>
        </p:sp>
        <p:sp>
          <p:nvSpPr>
            <p:cNvPr id="78964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400">
                <a:latin typeface="+mj-lt"/>
              </a:endParaRPr>
            </a:p>
          </p:txBody>
        </p:sp>
        <p:sp>
          <p:nvSpPr>
            <p:cNvPr id="78965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400">
                <a:latin typeface="+mj-lt"/>
              </a:endParaRPr>
            </a:p>
          </p:txBody>
        </p:sp>
        <p:sp>
          <p:nvSpPr>
            <p:cNvPr id="78966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10417387" y="6641661"/>
            <a:ext cx="1219200" cy="862981"/>
            <a:chOff x="1515" y="2062"/>
            <a:chExt cx="820" cy="580"/>
          </a:xfrm>
        </p:grpSpPr>
        <p:sp>
          <p:nvSpPr>
            <p:cNvPr id="7895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8834686" y="5806282"/>
            <a:ext cx="1241778" cy="923430"/>
            <a:chOff x="452" y="1501"/>
            <a:chExt cx="834" cy="621"/>
          </a:xfrm>
        </p:grpSpPr>
        <p:sp>
          <p:nvSpPr>
            <p:cNvPr id="78951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52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8538916" y="5092824"/>
            <a:ext cx="3431822" cy="3244426"/>
            <a:chOff x="254" y="1022"/>
            <a:chExt cx="2305" cy="2180"/>
          </a:xfrm>
        </p:grpSpPr>
        <p:sp>
          <p:nvSpPr>
            <p:cNvPr id="7894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95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9972605" y="6479099"/>
            <a:ext cx="1688818" cy="1645682"/>
            <a:chOff x="1217" y="1954"/>
            <a:chExt cx="1134" cy="1105"/>
          </a:xfrm>
        </p:grpSpPr>
        <p:sp>
          <p:nvSpPr>
            <p:cNvPr id="78947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  <p:sp>
          <p:nvSpPr>
            <p:cNvPr id="78948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9936481" y="5375045"/>
            <a:ext cx="1812995" cy="2903502"/>
            <a:chOff x="1193" y="1212"/>
            <a:chExt cx="1218" cy="1950"/>
          </a:xfrm>
        </p:grpSpPr>
        <p:sp>
          <p:nvSpPr>
            <p:cNvPr id="7894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1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  <p:sp>
          <p:nvSpPr>
            <p:cNvPr id="7894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sp>
        <p:nvSpPr>
          <p:cNvPr id="78859" name="Text Box 33"/>
          <p:cNvSpPr txBox="1">
            <a:spLocks noChangeArrowheads="1"/>
          </p:cNvSpPr>
          <p:nvPr/>
        </p:nvSpPr>
        <p:spPr bwMode="auto">
          <a:xfrm>
            <a:off x="4818098" y="3034453"/>
            <a:ext cx="238421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003399"/>
                </a:solidFill>
                <a:latin typeface="+mj-lt"/>
              </a:rPr>
              <a:t>Min</a:t>
            </a:r>
            <a:endParaRPr lang="en-US" sz="2400" b="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78860" name="Text Box 34"/>
          <p:cNvSpPr txBox="1">
            <a:spLocks noChangeArrowheads="1"/>
          </p:cNvSpPr>
          <p:nvPr/>
        </p:nvSpPr>
        <p:spPr bwMode="auto">
          <a:xfrm>
            <a:off x="7322181" y="2800729"/>
            <a:ext cx="24925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003399"/>
                </a:solidFill>
                <a:latin typeface="+mj-lt"/>
              </a:rPr>
              <a:t>Max</a:t>
            </a:r>
            <a:endParaRPr lang="en-US" sz="2400" b="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78861" name="Group 35"/>
          <p:cNvGrpSpPr>
            <a:grpSpLocks noChangeAspect="1"/>
          </p:cNvGrpSpPr>
          <p:nvPr/>
        </p:nvGrpSpPr>
        <p:grpSpPr bwMode="auto">
          <a:xfrm>
            <a:off x="1356926" y="5246595"/>
            <a:ext cx="2839334" cy="2575348"/>
            <a:chOff x="438" y="1309"/>
            <a:chExt cx="1955" cy="1772"/>
          </a:xfrm>
        </p:grpSpPr>
        <p:sp>
          <p:nvSpPr>
            <p:cNvPr id="78933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4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5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6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7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8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9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78940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400">
                <a:latin typeface="+mj-lt"/>
              </a:endParaRPr>
            </a:p>
          </p:txBody>
        </p:sp>
        <p:sp>
          <p:nvSpPr>
            <p:cNvPr id="78941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400">
                <a:latin typeface="+mj-lt"/>
              </a:endParaRPr>
            </a:p>
          </p:txBody>
        </p:sp>
        <p:sp>
          <p:nvSpPr>
            <p:cNvPr id="78942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400">
                <a:latin typeface="+mj-lt"/>
              </a:endParaRPr>
            </a:p>
          </p:txBody>
        </p:sp>
        <p:sp>
          <p:nvSpPr>
            <p:cNvPr id="78943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400">
                <a:latin typeface="+mj-lt"/>
              </a:endParaRPr>
            </a:p>
          </p:txBody>
        </p:sp>
        <p:sp>
          <p:nvSpPr>
            <p:cNvPr id="78944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953174" y="6535785"/>
            <a:ext cx="1304996" cy="900086"/>
            <a:chOff x="1537" y="2197"/>
            <a:chExt cx="898" cy="619"/>
          </a:xfrm>
        </p:grpSpPr>
        <p:sp>
          <p:nvSpPr>
            <p:cNvPr id="7893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1271130" y="5641705"/>
            <a:ext cx="1472071" cy="828604"/>
            <a:chOff x="380" y="1581"/>
            <a:chExt cx="1012" cy="570"/>
          </a:xfrm>
        </p:grpSpPr>
        <p:sp>
          <p:nvSpPr>
            <p:cNvPr id="78929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30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950525" y="5020816"/>
            <a:ext cx="3666631" cy="3251200"/>
            <a:chOff x="159" y="1154"/>
            <a:chExt cx="2523" cy="2237"/>
          </a:xfrm>
        </p:grpSpPr>
        <p:sp>
          <p:nvSpPr>
            <p:cNvPr id="7892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92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368410" y="6373226"/>
            <a:ext cx="1930399" cy="1496906"/>
            <a:chOff x="1135" y="2084"/>
            <a:chExt cx="1328" cy="1030"/>
          </a:xfrm>
        </p:grpSpPr>
        <p:sp>
          <p:nvSpPr>
            <p:cNvPr id="78925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  <p:sp>
          <p:nvSpPr>
            <p:cNvPr id="78926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991165" y="5422701"/>
            <a:ext cx="3458916" cy="2544516"/>
            <a:chOff x="187" y="1430"/>
            <a:chExt cx="2380" cy="1751"/>
          </a:xfrm>
        </p:grpSpPr>
        <p:sp>
          <p:nvSpPr>
            <p:cNvPr id="7892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  <p:sp>
          <p:nvSpPr>
            <p:cNvPr id="7892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78867" name="Group 63"/>
          <p:cNvGrpSpPr>
            <a:grpSpLocks noChangeAspect="1"/>
          </p:cNvGrpSpPr>
          <p:nvPr/>
        </p:nvGrpSpPr>
        <p:grpSpPr bwMode="auto">
          <a:xfrm>
            <a:off x="8757921" y="1849121"/>
            <a:ext cx="2842094" cy="2578003"/>
            <a:chOff x="383" y="1437"/>
            <a:chExt cx="1920" cy="1742"/>
          </a:xfrm>
        </p:grpSpPr>
        <p:sp>
          <p:nvSpPr>
            <p:cNvPr id="78911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2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3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4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5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6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7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78918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400">
                <a:latin typeface="+mj-lt"/>
              </a:endParaRPr>
            </a:p>
          </p:txBody>
        </p:sp>
        <p:sp>
          <p:nvSpPr>
            <p:cNvPr id="78919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400">
                <a:latin typeface="+mj-lt"/>
              </a:endParaRPr>
            </a:p>
          </p:txBody>
        </p:sp>
        <p:sp>
          <p:nvSpPr>
            <p:cNvPr id="78920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400">
                <a:latin typeface="+mj-lt"/>
              </a:endParaRPr>
            </a:p>
          </p:txBody>
        </p:sp>
        <p:sp>
          <p:nvSpPr>
            <p:cNvPr id="78921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400">
                <a:latin typeface="+mj-lt"/>
              </a:endParaRPr>
            </a:p>
          </p:txBody>
        </p:sp>
        <p:sp>
          <p:nvSpPr>
            <p:cNvPr id="78922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10360943" y="3140568"/>
            <a:ext cx="1307253" cy="900453"/>
            <a:chOff x="1465" y="2309"/>
            <a:chExt cx="883" cy="609"/>
          </a:xfrm>
        </p:grpSpPr>
        <p:sp>
          <p:nvSpPr>
            <p:cNvPr id="7890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1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8676642" y="2244231"/>
            <a:ext cx="1474328" cy="830862"/>
            <a:chOff x="328" y="1704"/>
            <a:chExt cx="995" cy="561"/>
          </a:xfrm>
        </p:grpSpPr>
        <p:sp>
          <p:nvSpPr>
            <p:cNvPr id="78907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908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8356036" y="1623343"/>
            <a:ext cx="3685249" cy="3253457"/>
            <a:chOff x="111" y="1285"/>
            <a:chExt cx="2489" cy="2197"/>
          </a:xfrm>
        </p:grpSpPr>
        <p:sp>
          <p:nvSpPr>
            <p:cNvPr id="7890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90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9776178" y="2928338"/>
            <a:ext cx="2013938" cy="1542062"/>
            <a:chOff x="1070" y="2167"/>
            <a:chExt cx="1361" cy="1041"/>
          </a:xfrm>
        </p:grpSpPr>
        <p:sp>
          <p:nvSpPr>
            <p:cNvPr id="78903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  <p:sp>
          <p:nvSpPr>
            <p:cNvPr id="78904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8595361" y="1752035"/>
            <a:ext cx="2709333" cy="1417884"/>
            <a:chOff x="272" y="1372"/>
            <a:chExt cx="1831" cy="958"/>
          </a:xfrm>
        </p:grpSpPr>
        <p:sp>
          <p:nvSpPr>
            <p:cNvPr id="7890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  <p:sp>
          <p:nvSpPr>
            <p:cNvPr id="7890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78873" name="Group 91"/>
          <p:cNvGrpSpPr>
            <a:grpSpLocks noChangeAspect="1"/>
          </p:cNvGrpSpPr>
          <p:nvPr/>
        </p:nvGrpSpPr>
        <p:grpSpPr bwMode="auto">
          <a:xfrm>
            <a:off x="1435948" y="1844156"/>
            <a:ext cx="2857590" cy="2591311"/>
            <a:chOff x="471" y="1117"/>
            <a:chExt cx="1953" cy="1770"/>
          </a:xfrm>
        </p:grpSpPr>
        <p:sp>
          <p:nvSpPr>
            <p:cNvPr id="78889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0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1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2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3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4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95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78896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2400">
                <a:latin typeface="+mj-lt"/>
              </a:endParaRPr>
            </a:p>
          </p:txBody>
        </p:sp>
        <p:sp>
          <p:nvSpPr>
            <p:cNvPr id="78897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2400">
                <a:latin typeface="+mj-lt"/>
              </a:endParaRPr>
            </a:p>
          </p:txBody>
        </p:sp>
        <p:sp>
          <p:nvSpPr>
            <p:cNvPr id="78898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2400">
                <a:latin typeface="+mj-lt"/>
              </a:endParaRPr>
            </a:p>
          </p:txBody>
        </p:sp>
        <p:sp>
          <p:nvSpPr>
            <p:cNvPr id="78899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2400">
                <a:latin typeface="+mj-lt"/>
              </a:endParaRPr>
            </a:p>
          </p:txBody>
        </p:sp>
        <p:sp>
          <p:nvSpPr>
            <p:cNvPr id="78900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3045743" y="2851124"/>
            <a:ext cx="1314027" cy="842152"/>
            <a:chOff x="1572" y="1805"/>
            <a:chExt cx="897" cy="575"/>
          </a:xfrm>
        </p:grpSpPr>
        <p:sp>
          <p:nvSpPr>
            <p:cNvPr id="7888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8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1230490" y="2503427"/>
            <a:ext cx="1600764" cy="1078623"/>
            <a:chOff x="332" y="1568"/>
            <a:chExt cx="1093" cy="736"/>
          </a:xfrm>
        </p:grpSpPr>
        <p:sp>
          <p:nvSpPr>
            <p:cNvPr id="78885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86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1155982" y="2119604"/>
            <a:ext cx="3388925" cy="1932658"/>
            <a:chOff x="280" y="1305"/>
            <a:chExt cx="2315" cy="1321"/>
          </a:xfrm>
        </p:grpSpPr>
        <p:sp>
          <p:nvSpPr>
            <p:cNvPr id="7888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8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1097281" y="2008975"/>
            <a:ext cx="3501814" cy="2706453"/>
            <a:chOff x="241" y="1229"/>
            <a:chExt cx="2391" cy="1849"/>
          </a:xfrm>
        </p:grpSpPr>
        <p:sp>
          <p:nvSpPr>
            <p:cNvPr id="78881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882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1029548" y="1636440"/>
            <a:ext cx="3691467" cy="3255716"/>
            <a:chOff x="194" y="975"/>
            <a:chExt cx="2522" cy="2224"/>
          </a:xfrm>
        </p:grpSpPr>
        <p:sp>
          <p:nvSpPr>
            <p:cNvPr id="7887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  <p:sp>
          <p:nvSpPr>
            <p:cNvPr id="7888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127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Clustering</a:t>
            </a:r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1783645" y="3580835"/>
            <a:ext cx="137725" cy="144498"/>
          </a:xfrm>
          <a:custGeom>
            <a:avLst/>
            <a:gdLst>
              <a:gd name="T0" fmla="*/ 153731130 w 61"/>
              <a:gd name="T1" fmla="*/ 75604676 h 64"/>
              <a:gd name="T2" fmla="*/ 138610118 w 61"/>
              <a:gd name="T3" fmla="*/ 123486853 h 64"/>
              <a:gd name="T4" fmla="*/ 108368095 w 61"/>
              <a:gd name="T5" fmla="*/ 153728714 h 64"/>
              <a:gd name="T6" fmla="*/ 60484072 w 61"/>
              <a:gd name="T7" fmla="*/ 161289973 h 64"/>
              <a:gd name="T8" fmla="*/ 22682318 w 61"/>
              <a:gd name="T9" fmla="*/ 138607784 h 64"/>
              <a:gd name="T10" fmla="*/ 0 w 61"/>
              <a:gd name="T11" fmla="*/ 98285278 h 64"/>
              <a:gd name="T12" fmla="*/ 0 w 61"/>
              <a:gd name="T13" fmla="*/ 60483746 h 64"/>
              <a:gd name="T14" fmla="*/ 22682318 w 61"/>
              <a:gd name="T15" fmla="*/ 22680608 h 64"/>
              <a:gd name="T16" fmla="*/ 60484072 w 61"/>
              <a:gd name="T17" fmla="*/ 0 h 64"/>
              <a:gd name="T18" fmla="*/ 108368095 w 61"/>
              <a:gd name="T19" fmla="*/ 7559674 h 64"/>
              <a:gd name="T20" fmla="*/ 138610118 w 61"/>
              <a:gd name="T21" fmla="*/ 37801544 h 64"/>
              <a:gd name="T22" fmla="*/ 153731130 w 61"/>
              <a:gd name="T23" fmla="*/ 75604676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1783645" y="3863059"/>
            <a:ext cx="137725" cy="139982"/>
          </a:xfrm>
          <a:custGeom>
            <a:avLst/>
            <a:gdLst>
              <a:gd name="T0" fmla="*/ 153731130 w 61"/>
              <a:gd name="T1" fmla="*/ 78125643 h 62"/>
              <a:gd name="T2" fmla="*/ 138610118 w 61"/>
              <a:gd name="T3" fmla="*/ 123488469 h 62"/>
              <a:gd name="T4" fmla="*/ 108368095 w 61"/>
              <a:gd name="T5" fmla="*/ 156249699 h 62"/>
              <a:gd name="T6" fmla="*/ 60484072 w 61"/>
              <a:gd name="T7" fmla="*/ 156249699 h 62"/>
              <a:gd name="T8" fmla="*/ 22682318 w 61"/>
              <a:gd name="T9" fmla="*/ 138609403 h 62"/>
              <a:gd name="T10" fmla="*/ 0 w 61"/>
              <a:gd name="T11" fmla="*/ 100806250 h 62"/>
              <a:gd name="T12" fmla="*/ 0 w 61"/>
              <a:gd name="T13" fmla="*/ 55443449 h 62"/>
              <a:gd name="T14" fmla="*/ 22682318 w 61"/>
              <a:gd name="T15" fmla="*/ 22682201 h 62"/>
              <a:gd name="T16" fmla="*/ 60484072 w 61"/>
              <a:gd name="T17" fmla="*/ 0 h 62"/>
              <a:gd name="T18" fmla="*/ 108368095 w 61"/>
              <a:gd name="T19" fmla="*/ 7561264 h 62"/>
              <a:gd name="T20" fmla="*/ 138610118 w 61"/>
              <a:gd name="T21" fmla="*/ 40322502 h 62"/>
              <a:gd name="T22" fmla="*/ 153731130 w 61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2774810" y="6701085"/>
            <a:ext cx="137724" cy="139982"/>
          </a:xfrm>
          <a:custGeom>
            <a:avLst/>
            <a:gdLst>
              <a:gd name="T0" fmla="*/ 153727955 w 61"/>
              <a:gd name="T1" fmla="*/ 78125643 h 62"/>
              <a:gd name="T2" fmla="*/ 138607099 w 61"/>
              <a:gd name="T3" fmla="*/ 115927209 h 62"/>
              <a:gd name="T4" fmla="*/ 108365388 w 61"/>
              <a:gd name="T5" fmla="*/ 148690026 h 62"/>
              <a:gd name="T6" fmla="*/ 60483447 w 61"/>
              <a:gd name="T7" fmla="*/ 156249699 h 62"/>
              <a:gd name="T8" fmla="*/ 22680496 w 61"/>
              <a:gd name="T9" fmla="*/ 133569092 h 62"/>
              <a:gd name="T10" fmla="*/ 0 w 61"/>
              <a:gd name="T11" fmla="*/ 100806250 h 62"/>
              <a:gd name="T12" fmla="*/ 0 w 61"/>
              <a:gd name="T13" fmla="*/ 55443449 h 62"/>
              <a:gd name="T14" fmla="*/ 22680496 w 61"/>
              <a:gd name="T15" fmla="*/ 17641889 h 62"/>
              <a:gd name="T16" fmla="*/ 60483447 w 61"/>
              <a:gd name="T17" fmla="*/ 0 h 62"/>
              <a:gd name="T18" fmla="*/ 108365388 w 61"/>
              <a:gd name="T19" fmla="*/ 0 h 62"/>
              <a:gd name="T20" fmla="*/ 138607099 w 61"/>
              <a:gd name="T21" fmla="*/ 32762829 h 62"/>
              <a:gd name="T22" fmla="*/ 153727955 w 61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205850" y="3725333"/>
            <a:ext cx="137724" cy="137725"/>
          </a:xfrm>
          <a:custGeom>
            <a:avLst/>
            <a:gdLst>
              <a:gd name="T0" fmla="*/ 153727955 w 61"/>
              <a:gd name="T1" fmla="*/ 78126046 h 61"/>
              <a:gd name="T2" fmla="*/ 146168321 w 61"/>
              <a:gd name="T3" fmla="*/ 115927807 h 61"/>
              <a:gd name="T4" fmla="*/ 108365388 w 61"/>
              <a:gd name="T5" fmla="*/ 146169830 h 61"/>
              <a:gd name="T6" fmla="*/ 63002796 w 61"/>
              <a:gd name="T7" fmla="*/ 153731130 h 61"/>
              <a:gd name="T8" fmla="*/ 22680496 w 61"/>
              <a:gd name="T9" fmla="*/ 138610118 h 61"/>
              <a:gd name="T10" fmla="*/ 0 w 61"/>
              <a:gd name="T11" fmla="*/ 100806770 h 61"/>
              <a:gd name="T12" fmla="*/ 0 w 61"/>
              <a:gd name="T13" fmla="*/ 52924360 h 61"/>
              <a:gd name="T14" fmla="*/ 22680496 w 61"/>
              <a:gd name="T15" fmla="*/ 15121018 h 61"/>
              <a:gd name="T16" fmla="*/ 63002796 w 61"/>
              <a:gd name="T17" fmla="*/ 0 h 61"/>
              <a:gd name="T18" fmla="*/ 108365388 w 61"/>
              <a:gd name="T19" fmla="*/ 7561303 h 61"/>
              <a:gd name="T20" fmla="*/ 146168321 w 61"/>
              <a:gd name="T21" fmla="*/ 30242036 h 61"/>
              <a:gd name="T22" fmla="*/ 153727955 w 61"/>
              <a:gd name="T23" fmla="*/ 78126046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2774810" y="5567680"/>
            <a:ext cx="137724" cy="137725"/>
          </a:xfrm>
          <a:custGeom>
            <a:avLst/>
            <a:gdLst>
              <a:gd name="T0" fmla="*/ 153727955 w 61"/>
              <a:gd name="T1" fmla="*/ 75605084 h 61"/>
              <a:gd name="T2" fmla="*/ 138607099 w 61"/>
              <a:gd name="T3" fmla="*/ 115927807 h 61"/>
              <a:gd name="T4" fmla="*/ 108365388 w 61"/>
              <a:gd name="T5" fmla="*/ 146169830 h 61"/>
              <a:gd name="T6" fmla="*/ 60483447 w 61"/>
              <a:gd name="T7" fmla="*/ 153731130 h 61"/>
              <a:gd name="T8" fmla="*/ 22680496 w 61"/>
              <a:gd name="T9" fmla="*/ 138610118 h 61"/>
              <a:gd name="T10" fmla="*/ 0 w 61"/>
              <a:gd name="T11" fmla="*/ 98287395 h 61"/>
              <a:gd name="T12" fmla="*/ 0 w 61"/>
              <a:gd name="T13" fmla="*/ 52924360 h 61"/>
              <a:gd name="T14" fmla="*/ 22680496 w 61"/>
              <a:gd name="T15" fmla="*/ 15121018 h 61"/>
              <a:gd name="T16" fmla="*/ 60483447 w 61"/>
              <a:gd name="T17" fmla="*/ 0 h 61"/>
              <a:gd name="T18" fmla="*/ 108365388 w 61"/>
              <a:gd name="T19" fmla="*/ 7561303 h 61"/>
              <a:gd name="T20" fmla="*/ 138607099 w 61"/>
              <a:gd name="T21" fmla="*/ 30242036 h 61"/>
              <a:gd name="T22" fmla="*/ 153727955 w 61"/>
              <a:gd name="T23" fmla="*/ 75605084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016392" y="2596445"/>
            <a:ext cx="139982" cy="139982"/>
          </a:xfrm>
          <a:custGeom>
            <a:avLst/>
            <a:gdLst>
              <a:gd name="T0" fmla="*/ 156249699 w 62"/>
              <a:gd name="T1" fmla="*/ 78125643 h 62"/>
              <a:gd name="T2" fmla="*/ 141128765 w 62"/>
              <a:gd name="T3" fmla="*/ 115927209 h 62"/>
              <a:gd name="T4" fmla="*/ 108367535 w 62"/>
              <a:gd name="T5" fmla="*/ 146169076 h 62"/>
              <a:gd name="T6" fmla="*/ 63004709 w 62"/>
              <a:gd name="T7" fmla="*/ 156249699 h 62"/>
              <a:gd name="T8" fmla="*/ 22682201 w 62"/>
              <a:gd name="T9" fmla="*/ 138609403 h 62"/>
              <a:gd name="T10" fmla="*/ 0 w 62"/>
              <a:gd name="T11" fmla="*/ 100806250 h 62"/>
              <a:gd name="T12" fmla="*/ 0 w 62"/>
              <a:gd name="T13" fmla="*/ 55443449 h 62"/>
              <a:gd name="T14" fmla="*/ 22682201 w 62"/>
              <a:gd name="T15" fmla="*/ 15120940 h 62"/>
              <a:gd name="T16" fmla="*/ 63004709 w 62"/>
              <a:gd name="T17" fmla="*/ 0 h 62"/>
              <a:gd name="T18" fmla="*/ 108367535 w 62"/>
              <a:gd name="T19" fmla="*/ 7561264 h 62"/>
              <a:gd name="T20" fmla="*/ 141128765 w 62"/>
              <a:gd name="T21" fmla="*/ 30241880 h 62"/>
              <a:gd name="T22" fmla="*/ 156249699 w 62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343770" y="2874152"/>
            <a:ext cx="137724" cy="137724"/>
          </a:xfrm>
          <a:custGeom>
            <a:avLst/>
            <a:gdLst>
              <a:gd name="T0" fmla="*/ 153727955 w 61"/>
              <a:gd name="T1" fmla="*/ 78123652 h 61"/>
              <a:gd name="T2" fmla="*/ 138607099 w 61"/>
              <a:gd name="T3" fmla="*/ 123486244 h 61"/>
              <a:gd name="T4" fmla="*/ 108365388 w 61"/>
              <a:gd name="T5" fmla="*/ 146168321 h 61"/>
              <a:gd name="T6" fmla="*/ 60483447 w 61"/>
              <a:gd name="T7" fmla="*/ 153727955 h 61"/>
              <a:gd name="T8" fmla="*/ 22680496 w 61"/>
              <a:gd name="T9" fmla="*/ 138607099 h 61"/>
              <a:gd name="T10" fmla="*/ 0 w 61"/>
              <a:gd name="T11" fmla="*/ 100805729 h 61"/>
              <a:gd name="T12" fmla="*/ 0 w 61"/>
              <a:gd name="T13" fmla="*/ 52922226 h 61"/>
              <a:gd name="T14" fmla="*/ 22680496 w 61"/>
              <a:gd name="T15" fmla="*/ 15120862 h 61"/>
              <a:gd name="T16" fmla="*/ 60483447 w 61"/>
              <a:gd name="T17" fmla="*/ 0 h 61"/>
              <a:gd name="T18" fmla="*/ 108365388 w 61"/>
              <a:gd name="T19" fmla="*/ 7559637 h 61"/>
              <a:gd name="T20" fmla="*/ 138607099 w 61"/>
              <a:gd name="T21" fmla="*/ 37801358 h 61"/>
              <a:gd name="T22" fmla="*/ 153727955 w 61"/>
              <a:gd name="T23" fmla="*/ 78123652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481493" y="3296355"/>
            <a:ext cx="137725" cy="144498"/>
          </a:xfrm>
          <a:custGeom>
            <a:avLst/>
            <a:gdLst>
              <a:gd name="T0" fmla="*/ 153731130 w 61"/>
              <a:gd name="T1" fmla="*/ 78124038 h 64"/>
              <a:gd name="T2" fmla="*/ 146169830 w 61"/>
              <a:gd name="T3" fmla="*/ 123486853 h 64"/>
              <a:gd name="T4" fmla="*/ 108368095 w 61"/>
              <a:gd name="T5" fmla="*/ 153728714 h 64"/>
              <a:gd name="T6" fmla="*/ 70564746 w 61"/>
              <a:gd name="T7" fmla="*/ 161289973 h 64"/>
              <a:gd name="T8" fmla="*/ 22682318 w 61"/>
              <a:gd name="T9" fmla="*/ 138607784 h 64"/>
              <a:gd name="T10" fmla="*/ 0 w 61"/>
              <a:gd name="T11" fmla="*/ 100806227 h 64"/>
              <a:gd name="T12" fmla="*/ 0 w 61"/>
              <a:gd name="T13" fmla="*/ 60483746 h 64"/>
              <a:gd name="T14" fmla="*/ 22682318 w 61"/>
              <a:gd name="T15" fmla="*/ 22680608 h 64"/>
              <a:gd name="T16" fmla="*/ 70564746 w 61"/>
              <a:gd name="T17" fmla="*/ 0 h 64"/>
              <a:gd name="T18" fmla="*/ 108368095 w 61"/>
              <a:gd name="T19" fmla="*/ 7559674 h 64"/>
              <a:gd name="T20" fmla="*/ 146169830 w 61"/>
              <a:gd name="T21" fmla="*/ 37801544 h 64"/>
              <a:gd name="T22" fmla="*/ 153731130 w 61"/>
              <a:gd name="T23" fmla="*/ 781240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050453" y="3296355"/>
            <a:ext cx="137725" cy="144498"/>
          </a:xfrm>
          <a:custGeom>
            <a:avLst/>
            <a:gdLst>
              <a:gd name="T0" fmla="*/ 153731130 w 61"/>
              <a:gd name="T1" fmla="*/ 78124038 h 64"/>
              <a:gd name="T2" fmla="*/ 146169830 w 61"/>
              <a:gd name="T3" fmla="*/ 123486853 h 64"/>
              <a:gd name="T4" fmla="*/ 108368095 w 61"/>
              <a:gd name="T5" fmla="*/ 153728714 h 64"/>
              <a:gd name="T6" fmla="*/ 68045372 w 61"/>
              <a:gd name="T7" fmla="*/ 161289973 h 64"/>
              <a:gd name="T8" fmla="*/ 22682318 w 61"/>
              <a:gd name="T9" fmla="*/ 138607784 h 64"/>
              <a:gd name="T10" fmla="*/ 0 w 61"/>
              <a:gd name="T11" fmla="*/ 100806227 h 64"/>
              <a:gd name="T12" fmla="*/ 0 w 61"/>
              <a:gd name="T13" fmla="*/ 60483746 h 64"/>
              <a:gd name="T14" fmla="*/ 22682318 w 61"/>
              <a:gd name="T15" fmla="*/ 22680608 h 64"/>
              <a:gd name="T16" fmla="*/ 68045372 w 61"/>
              <a:gd name="T17" fmla="*/ 0 h 64"/>
              <a:gd name="T18" fmla="*/ 108368095 w 61"/>
              <a:gd name="T19" fmla="*/ 7559674 h 64"/>
              <a:gd name="T20" fmla="*/ 146169830 w 61"/>
              <a:gd name="T21" fmla="*/ 37801544 h 64"/>
              <a:gd name="T22" fmla="*/ 153731130 w 61"/>
              <a:gd name="T23" fmla="*/ 78124038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765973" y="3011876"/>
            <a:ext cx="137725" cy="146756"/>
          </a:xfrm>
          <a:custGeom>
            <a:avLst/>
            <a:gdLst>
              <a:gd name="T0" fmla="*/ 153731130 w 61"/>
              <a:gd name="T1" fmla="*/ 85685712 h 65"/>
              <a:gd name="T2" fmla="*/ 146169830 w 61"/>
              <a:gd name="T3" fmla="*/ 123489040 h 65"/>
              <a:gd name="T4" fmla="*/ 108368095 w 61"/>
              <a:gd name="T5" fmla="*/ 153731047 h 65"/>
              <a:gd name="T6" fmla="*/ 70564746 w 61"/>
              <a:gd name="T7" fmla="*/ 163811716 h 65"/>
              <a:gd name="T8" fmla="*/ 22682318 w 61"/>
              <a:gd name="T9" fmla="*/ 138610044 h 65"/>
              <a:gd name="T10" fmla="*/ 0 w 61"/>
              <a:gd name="T11" fmla="*/ 100806716 h 65"/>
              <a:gd name="T12" fmla="*/ 0 w 61"/>
              <a:gd name="T13" fmla="*/ 63005001 h 65"/>
              <a:gd name="T14" fmla="*/ 22682318 w 61"/>
              <a:gd name="T15" fmla="*/ 22682305 h 65"/>
              <a:gd name="T16" fmla="*/ 70564746 w 61"/>
              <a:gd name="T17" fmla="*/ 0 h 65"/>
              <a:gd name="T18" fmla="*/ 108368095 w 61"/>
              <a:gd name="T19" fmla="*/ 7561299 h 65"/>
              <a:gd name="T20" fmla="*/ 146169830 w 61"/>
              <a:gd name="T21" fmla="*/ 40322689 h 65"/>
              <a:gd name="T22" fmla="*/ 153731130 w 61"/>
              <a:gd name="T23" fmla="*/ 85685712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3765973" y="2451947"/>
            <a:ext cx="137725" cy="137725"/>
          </a:xfrm>
          <a:custGeom>
            <a:avLst/>
            <a:gdLst>
              <a:gd name="T0" fmla="*/ 153731130 w 61"/>
              <a:gd name="T1" fmla="*/ 75605084 h 61"/>
              <a:gd name="T2" fmla="*/ 146169830 w 61"/>
              <a:gd name="T3" fmla="*/ 123489106 h 61"/>
              <a:gd name="T4" fmla="*/ 108368095 w 61"/>
              <a:gd name="T5" fmla="*/ 153731130 h 61"/>
              <a:gd name="T6" fmla="*/ 70564746 w 61"/>
              <a:gd name="T7" fmla="*/ 153731130 h 61"/>
              <a:gd name="T8" fmla="*/ 22682318 w 61"/>
              <a:gd name="T9" fmla="*/ 138610118 h 61"/>
              <a:gd name="T10" fmla="*/ 0 w 61"/>
              <a:gd name="T11" fmla="*/ 100806770 h 61"/>
              <a:gd name="T12" fmla="*/ 0 w 61"/>
              <a:gd name="T13" fmla="*/ 52924360 h 61"/>
              <a:gd name="T14" fmla="*/ 22682318 w 61"/>
              <a:gd name="T15" fmla="*/ 22682318 h 61"/>
              <a:gd name="T16" fmla="*/ 70564746 w 61"/>
              <a:gd name="T17" fmla="*/ 0 h 61"/>
              <a:gd name="T18" fmla="*/ 108368095 w 61"/>
              <a:gd name="T19" fmla="*/ 7561303 h 61"/>
              <a:gd name="T20" fmla="*/ 146169830 w 61"/>
              <a:gd name="T21" fmla="*/ 37803336 h 61"/>
              <a:gd name="T22" fmla="*/ 153731130 w 61"/>
              <a:gd name="T23" fmla="*/ 75605084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3" name="Freeform 15"/>
          <p:cNvSpPr>
            <a:spLocks/>
          </p:cNvSpPr>
          <p:nvPr/>
        </p:nvSpPr>
        <p:spPr bwMode="auto">
          <a:xfrm>
            <a:off x="4757139" y="6701085"/>
            <a:ext cx="146755" cy="139982"/>
          </a:xfrm>
          <a:custGeom>
            <a:avLst/>
            <a:gdLst>
              <a:gd name="T0" fmla="*/ 163808541 w 65"/>
              <a:gd name="T1" fmla="*/ 78125643 h 62"/>
              <a:gd name="T2" fmla="*/ 146168335 w 65"/>
              <a:gd name="T3" fmla="*/ 115927209 h 62"/>
              <a:gd name="T4" fmla="*/ 115926621 w 65"/>
              <a:gd name="T5" fmla="*/ 148690026 h 62"/>
              <a:gd name="T6" fmla="*/ 70564025 w 65"/>
              <a:gd name="T7" fmla="*/ 156249699 h 62"/>
              <a:gd name="T8" fmla="*/ 30241727 w 65"/>
              <a:gd name="T9" fmla="*/ 133569092 h 62"/>
              <a:gd name="T10" fmla="*/ 0 w 65"/>
              <a:gd name="T11" fmla="*/ 100806250 h 62"/>
              <a:gd name="T12" fmla="*/ 0 w 65"/>
              <a:gd name="T13" fmla="*/ 55443449 h 62"/>
              <a:gd name="T14" fmla="*/ 30241727 w 65"/>
              <a:gd name="T15" fmla="*/ 17641889 h 62"/>
              <a:gd name="T16" fmla="*/ 70564025 w 65"/>
              <a:gd name="T17" fmla="*/ 0 h 62"/>
              <a:gd name="T18" fmla="*/ 115926621 w 65"/>
              <a:gd name="T19" fmla="*/ 0 h 62"/>
              <a:gd name="T20" fmla="*/ 146168335 w 65"/>
              <a:gd name="T21" fmla="*/ 32762829 h 62"/>
              <a:gd name="T22" fmla="*/ 163808541 w 65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2205850" y="3158632"/>
            <a:ext cx="137724" cy="137724"/>
          </a:xfrm>
          <a:custGeom>
            <a:avLst/>
            <a:gdLst>
              <a:gd name="T0" fmla="*/ 153727955 w 61"/>
              <a:gd name="T1" fmla="*/ 75604303 h 61"/>
              <a:gd name="T2" fmla="*/ 146168321 w 61"/>
              <a:gd name="T3" fmla="*/ 123486244 h 61"/>
              <a:gd name="T4" fmla="*/ 108365388 w 61"/>
              <a:gd name="T5" fmla="*/ 146168321 h 61"/>
              <a:gd name="T6" fmla="*/ 63002796 w 61"/>
              <a:gd name="T7" fmla="*/ 153727955 h 61"/>
              <a:gd name="T8" fmla="*/ 22680496 w 61"/>
              <a:gd name="T9" fmla="*/ 138607099 h 61"/>
              <a:gd name="T10" fmla="*/ 0 w 61"/>
              <a:gd name="T11" fmla="*/ 98284793 h 61"/>
              <a:gd name="T12" fmla="*/ 0 w 61"/>
              <a:gd name="T13" fmla="*/ 52922226 h 61"/>
              <a:gd name="T14" fmla="*/ 22680496 w 61"/>
              <a:gd name="T15" fmla="*/ 15120862 h 61"/>
              <a:gd name="T16" fmla="*/ 63002796 w 61"/>
              <a:gd name="T17" fmla="*/ 0 h 61"/>
              <a:gd name="T18" fmla="*/ 108365388 w 61"/>
              <a:gd name="T19" fmla="*/ 7559637 h 61"/>
              <a:gd name="T20" fmla="*/ 146168321 w 61"/>
              <a:gd name="T21" fmla="*/ 30241724 h 61"/>
              <a:gd name="T22" fmla="*/ 153727955 w 61"/>
              <a:gd name="T23" fmla="*/ 75604303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1740748" y="6272107"/>
            <a:ext cx="139982" cy="139982"/>
          </a:xfrm>
          <a:custGeom>
            <a:avLst/>
            <a:gdLst>
              <a:gd name="T0" fmla="*/ 156249699 w 62"/>
              <a:gd name="T1" fmla="*/ 78125643 h 62"/>
              <a:gd name="T2" fmla="*/ 141128765 w 62"/>
              <a:gd name="T3" fmla="*/ 123488469 h 62"/>
              <a:gd name="T4" fmla="*/ 108367535 w 62"/>
              <a:gd name="T5" fmla="*/ 156249699 h 62"/>
              <a:gd name="T6" fmla="*/ 63004709 w 62"/>
              <a:gd name="T7" fmla="*/ 156249699 h 62"/>
              <a:gd name="T8" fmla="*/ 22682201 w 62"/>
              <a:gd name="T9" fmla="*/ 138609403 h 62"/>
              <a:gd name="T10" fmla="*/ 0 w 62"/>
              <a:gd name="T11" fmla="*/ 100806250 h 62"/>
              <a:gd name="T12" fmla="*/ 0 w 62"/>
              <a:gd name="T13" fmla="*/ 55443449 h 62"/>
              <a:gd name="T14" fmla="*/ 22682201 w 62"/>
              <a:gd name="T15" fmla="*/ 25201562 h 62"/>
              <a:gd name="T16" fmla="*/ 63004709 w 62"/>
              <a:gd name="T17" fmla="*/ 0 h 62"/>
              <a:gd name="T18" fmla="*/ 108367535 w 62"/>
              <a:gd name="T19" fmla="*/ 7561264 h 62"/>
              <a:gd name="T20" fmla="*/ 141128765 w 62"/>
              <a:gd name="T21" fmla="*/ 40322502 h 62"/>
              <a:gd name="T22" fmla="*/ 156249699 w 62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6" name="Freeform 18"/>
          <p:cNvSpPr>
            <a:spLocks/>
          </p:cNvSpPr>
          <p:nvPr/>
        </p:nvSpPr>
        <p:spPr bwMode="auto">
          <a:xfrm>
            <a:off x="1783645" y="7123290"/>
            <a:ext cx="137725" cy="139982"/>
          </a:xfrm>
          <a:custGeom>
            <a:avLst/>
            <a:gdLst>
              <a:gd name="T0" fmla="*/ 153731130 w 61"/>
              <a:gd name="T1" fmla="*/ 78125643 h 62"/>
              <a:gd name="T2" fmla="*/ 138610118 w 61"/>
              <a:gd name="T3" fmla="*/ 123488469 h 62"/>
              <a:gd name="T4" fmla="*/ 108368095 w 61"/>
              <a:gd name="T5" fmla="*/ 148690026 h 62"/>
              <a:gd name="T6" fmla="*/ 60484072 w 61"/>
              <a:gd name="T7" fmla="*/ 156249699 h 62"/>
              <a:gd name="T8" fmla="*/ 22682318 w 61"/>
              <a:gd name="T9" fmla="*/ 141128765 h 62"/>
              <a:gd name="T10" fmla="*/ 0 w 61"/>
              <a:gd name="T11" fmla="*/ 100806250 h 62"/>
              <a:gd name="T12" fmla="*/ 0 w 61"/>
              <a:gd name="T13" fmla="*/ 55443449 h 62"/>
              <a:gd name="T14" fmla="*/ 22682318 w 61"/>
              <a:gd name="T15" fmla="*/ 17641889 h 62"/>
              <a:gd name="T16" fmla="*/ 60484072 w 61"/>
              <a:gd name="T17" fmla="*/ 0 h 62"/>
              <a:gd name="T18" fmla="*/ 108368095 w 61"/>
              <a:gd name="T19" fmla="*/ 7561264 h 62"/>
              <a:gd name="T20" fmla="*/ 138610118 w 61"/>
              <a:gd name="T21" fmla="*/ 40322502 h 62"/>
              <a:gd name="T22" fmla="*/ 153731130 w 61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7" name="Freeform 19"/>
          <p:cNvSpPr>
            <a:spLocks/>
          </p:cNvSpPr>
          <p:nvPr/>
        </p:nvSpPr>
        <p:spPr bwMode="auto">
          <a:xfrm>
            <a:off x="2447432" y="2831254"/>
            <a:ext cx="139982" cy="139982"/>
          </a:xfrm>
          <a:custGeom>
            <a:avLst/>
            <a:gdLst>
              <a:gd name="T0" fmla="*/ 156249699 w 62"/>
              <a:gd name="T1" fmla="*/ 78125643 h 62"/>
              <a:gd name="T2" fmla="*/ 141128765 w 62"/>
              <a:gd name="T3" fmla="*/ 115927209 h 62"/>
              <a:gd name="T4" fmla="*/ 108367535 w 62"/>
              <a:gd name="T5" fmla="*/ 148690026 h 62"/>
              <a:gd name="T6" fmla="*/ 63004709 w 62"/>
              <a:gd name="T7" fmla="*/ 156249699 h 62"/>
              <a:gd name="T8" fmla="*/ 25201562 w 62"/>
              <a:gd name="T9" fmla="*/ 141128765 h 62"/>
              <a:gd name="T10" fmla="*/ 0 w 62"/>
              <a:gd name="T11" fmla="*/ 100806250 h 62"/>
              <a:gd name="T12" fmla="*/ 0 w 62"/>
              <a:gd name="T13" fmla="*/ 55443449 h 62"/>
              <a:gd name="T14" fmla="*/ 25201562 w 62"/>
              <a:gd name="T15" fmla="*/ 17641889 h 62"/>
              <a:gd name="T16" fmla="*/ 63004709 w 62"/>
              <a:gd name="T17" fmla="*/ 0 h 62"/>
              <a:gd name="T18" fmla="*/ 108367535 w 62"/>
              <a:gd name="T19" fmla="*/ 10080626 h 62"/>
              <a:gd name="T20" fmla="*/ 141128765 w 62"/>
              <a:gd name="T21" fmla="*/ 32762829 h 62"/>
              <a:gd name="T22" fmla="*/ 156249699 w 62"/>
              <a:gd name="T23" fmla="*/ 7812564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408854" y="7911254"/>
            <a:ext cx="335957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719147" y="1842347"/>
            <a:ext cx="5093547" cy="6529494"/>
            <a:chOff x="2976" y="816"/>
            <a:chExt cx="2256" cy="2892"/>
          </a:xfrm>
        </p:grpSpPr>
        <p:graphicFrame>
          <p:nvGraphicFramePr>
            <p:cNvPr id="2050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93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0" dirty="0" err="1" smtClean="0">
                  <a:solidFill>
                    <a:schemeClr val="bg1"/>
                  </a:solidFill>
                </a:rPr>
                <a:t>Partitional</a:t>
              </a:r>
              <a:r>
                <a:rPr lang="en-US" sz="2400" b="0" dirty="0" smtClean="0">
                  <a:solidFill>
                    <a:schemeClr val="bg1"/>
                  </a:solidFill>
                </a:rPr>
                <a:t>  </a:t>
              </a:r>
              <a:r>
                <a:rPr lang="en-US" sz="2400" b="0" dirty="0">
                  <a:solidFill>
                    <a:schemeClr val="bg1"/>
                  </a:solidFill>
                </a:rPr>
                <a:t>Clustering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11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Clustering: Time </a:t>
            </a:r>
            <a:r>
              <a:rPr lang="en-US" dirty="0"/>
              <a:t>and Space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space since it uses the proximity matrix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the number of points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time in many cases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N</a:t>
            </a:r>
            <a:r>
              <a:rPr lang="en-US" dirty="0" smtClean="0"/>
              <a:t> steps and at each step the size,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proximity matrix must be updated and searched</a:t>
            </a:r>
          </a:p>
          <a:p>
            <a:pPr lvl="1"/>
            <a:r>
              <a:rPr lang="en-US" dirty="0" smtClean="0"/>
              <a:t>Complexity can be reduced to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log(</a:t>
            </a:r>
            <a:r>
              <a:rPr lang="en-US" i="1" dirty="0" smtClean="0"/>
              <a:t>N</a:t>
            </a:r>
            <a:r>
              <a:rPr lang="en-US" dirty="0" smtClean="0"/>
              <a:t>) ) time for some approaches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81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decision is made to combine two clusters, it cannot be undone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objective function is directly minimized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Different schemes have problems with one or more of the following:</a:t>
            </a:r>
          </a:p>
          <a:p>
            <a:pPr lvl="1"/>
            <a:r>
              <a:rPr lang="en-US" dirty="0" smtClean="0"/>
              <a:t>Sensitivity to noise and outliers</a:t>
            </a:r>
          </a:p>
          <a:p>
            <a:pPr lvl="1"/>
            <a:r>
              <a:rPr lang="en-US" dirty="0" smtClean="0"/>
              <a:t>Difficulty handling different sized clusters and convex shapes</a:t>
            </a:r>
          </a:p>
          <a:p>
            <a:pPr lvl="1"/>
            <a:r>
              <a:rPr lang="en-US" dirty="0" smtClean="0"/>
              <a:t>Breaking large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8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MATLAB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load iris data set; gives input in </a:t>
            </a:r>
            <a:r>
              <a:rPr lang="en-US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meas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and</a:t>
            </a:r>
            <a:b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cluster labels in species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fisheriris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Ward’s method with Euclidean distance as metric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linkage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,'ward','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dendrogram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(Z)               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plots </a:t>
            </a:r>
            <a:r>
              <a:rPr lang="en-US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dendrogram</a:t>
            </a:r>
            <a:endParaRPr lang="en-US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(Z,'maxclust',4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choose 4 clusters</a:t>
            </a:r>
            <a:endParaRPr lang="en-US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crosstab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c,species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confusion matrix</a:t>
            </a:r>
            <a:endParaRPr lang="en-US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3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Python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2" y="2070100"/>
            <a:ext cx="11938992" cy="6007100"/>
          </a:xfrm>
        </p:spPr>
        <p:txBody>
          <a:bodyPr/>
          <a:lstStyle/>
          <a:p>
            <a:r>
              <a:rPr lang="en-US" sz="23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sklearn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3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datasets</a:t>
            </a:r>
          </a:p>
          <a:p>
            <a:r>
              <a:rPr lang="en-US" sz="23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sklearn.metrics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sz="23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3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confuse</a:t>
            </a:r>
          </a:p>
          <a:p>
            <a:r>
              <a:rPr lang="en-US" sz="23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pyplot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3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plt</a:t>
            </a:r>
            <a:endParaRPr lang="en-US" sz="23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scipy.cluster.hierarchy</a:t>
            </a:r>
            <a:r>
              <a:rPr lang="en-US" sz="23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3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dendrogram</a:t>
            </a:r>
            <a:r>
              <a:rPr lang="en-US" sz="23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linkage, </a:t>
            </a:r>
            <a:r>
              <a:rPr lang="en-US" sz="23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fcluster</a:t>
            </a:r>
            <a:endParaRPr lang="en-US" sz="23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load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iris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data;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measurements accessed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iris.keys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 for all objects in the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iris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datasets.load_iris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targets = iris['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'], iris['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targets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Ward's method automatically uses Euclidean as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metric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linkage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ward</a:t>
            </a:r>
            <a:r>
              <a:rPr lang="en-US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Python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2" y="2070100"/>
            <a:ext cx="11938992" cy="60071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Plotting results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dendrogram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(Z)</a:t>
            </a:r>
          </a:p>
          <a:p>
            <a:endParaRPr 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clusters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fcluster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(Z, 4, '</a:t>
            </a:r>
            <a:r>
              <a:rPr lang="en-US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maxclust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Find 4 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clusters</a:t>
            </a:r>
          </a:p>
          <a:p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plt.imshow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confuse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(targets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clusters),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Blues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			interpolation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nearest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MST: Divisive Hierarchical </a:t>
            </a:r>
            <a:r>
              <a:rPr lang="en-US" dirty="0" smtClean="0"/>
              <a:t>Clustering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MST (Minimum Spanning Tree)</a:t>
            </a:r>
          </a:p>
          <a:p>
            <a:pPr lvl="1"/>
            <a:r>
              <a:rPr lang="en-US" sz="2800" dirty="0"/>
              <a:t>Start with a tree that consists of any point</a:t>
            </a:r>
          </a:p>
          <a:p>
            <a:pPr lvl="1"/>
            <a:r>
              <a:rPr lang="en-US" sz="2800" dirty="0"/>
              <a:t>In successive steps, look for the closest pair of points (</a:t>
            </a:r>
            <a:r>
              <a:rPr lang="en-US" sz="2800" i="1" dirty="0" err="1" smtClean="0"/>
              <a:t>p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q</a:t>
            </a:r>
            <a:r>
              <a:rPr lang="en-US" sz="2800" dirty="0"/>
              <a:t>)  such that one point (</a:t>
            </a:r>
            <a:r>
              <a:rPr lang="en-US" sz="2800" i="1" dirty="0"/>
              <a:t>p</a:t>
            </a:r>
            <a:r>
              <a:rPr lang="en-US" sz="2800" dirty="0"/>
              <a:t>) is in the current tree but the other (</a:t>
            </a:r>
            <a:r>
              <a:rPr lang="en-US" sz="2800" i="1" dirty="0"/>
              <a:t>q</a:t>
            </a:r>
            <a:r>
              <a:rPr lang="en-US" sz="2800" dirty="0"/>
              <a:t>) is not</a:t>
            </a:r>
          </a:p>
          <a:p>
            <a:pPr lvl="1"/>
            <a:r>
              <a:rPr lang="en-US" sz="2800" dirty="0"/>
              <a:t>Add </a:t>
            </a:r>
            <a:r>
              <a:rPr lang="en-US" sz="2800" i="1" dirty="0"/>
              <a:t>q</a:t>
            </a:r>
            <a:r>
              <a:rPr lang="en-US" sz="2800" dirty="0"/>
              <a:t> to the tree and put an edge between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 bwMode="auto">
          <a:xfrm>
            <a:off x="741760" y="4444752"/>
            <a:ext cx="5563680" cy="394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 bwMode="auto">
          <a:xfrm>
            <a:off x="6283406" y="4551006"/>
            <a:ext cx="5113014" cy="386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03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MST: Divisive Hierarchical </a:t>
            </a:r>
            <a:r>
              <a:rPr lang="en-US" dirty="0" smtClean="0"/>
              <a:t>Clustering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MST for constructing hierarchy of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3583785"/>
            <a:ext cx="11700137" cy="312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643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 is a density-based </a:t>
            </a:r>
            <a:r>
              <a:rPr lang="en-US" dirty="0" smtClean="0"/>
              <a:t>algorithm</a:t>
            </a:r>
          </a:p>
          <a:p>
            <a:endParaRPr lang="en-US" dirty="0"/>
          </a:p>
          <a:p>
            <a:r>
              <a:rPr lang="en-US" dirty="0"/>
              <a:t>Density = number of points within a specified radius (</a:t>
            </a:r>
            <a:r>
              <a:rPr lang="en-US" i="1" dirty="0" err="1"/>
              <a:t>Eps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point is a </a:t>
            </a:r>
            <a:r>
              <a:rPr lang="en-US" dirty="0">
                <a:solidFill>
                  <a:srgbClr val="003399"/>
                </a:solidFill>
              </a:rPr>
              <a:t>core point </a:t>
            </a:r>
            <a:r>
              <a:rPr lang="en-US" dirty="0"/>
              <a:t>if it has more than a specified number of points (</a:t>
            </a:r>
            <a:r>
              <a:rPr lang="en-US" i="1" dirty="0" err="1"/>
              <a:t>MinPts</a:t>
            </a:r>
            <a:r>
              <a:rPr lang="en-US" dirty="0"/>
              <a:t>) within </a:t>
            </a:r>
            <a:r>
              <a:rPr lang="en-US" i="1" dirty="0" err="1"/>
              <a:t>Eps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points that are at the interior of a cluster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3399"/>
                </a:solidFill>
              </a:rPr>
              <a:t>border point </a:t>
            </a:r>
            <a:r>
              <a:rPr lang="en-US" dirty="0"/>
              <a:t>has fewer than </a:t>
            </a:r>
            <a:r>
              <a:rPr lang="en-US" i="1" dirty="0" err="1"/>
              <a:t>MinPt</a:t>
            </a:r>
            <a:r>
              <a:rPr lang="en-US" dirty="0" err="1"/>
              <a:t>s</a:t>
            </a:r>
            <a:r>
              <a:rPr lang="en-US" dirty="0"/>
              <a:t> within </a:t>
            </a:r>
            <a:r>
              <a:rPr lang="en-US" i="1" dirty="0" err="1"/>
              <a:t>Eps</a:t>
            </a:r>
            <a:r>
              <a:rPr lang="en-US" dirty="0"/>
              <a:t>, but is in the neighborhood of a core point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3399"/>
                </a:solidFill>
              </a:rPr>
              <a:t>noise point </a:t>
            </a:r>
            <a:r>
              <a:rPr lang="en-US" dirty="0"/>
              <a:t>is any point that is not a core point or a border point.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7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Core, Border, and Noise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1965896" y="1996480"/>
            <a:ext cx="8630129" cy="620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5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noise points</a:t>
            </a:r>
          </a:p>
          <a:p>
            <a:r>
              <a:rPr lang="en-US" dirty="0"/>
              <a:t>Perform clustering on the remaining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96" y="3220616"/>
            <a:ext cx="87543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46216" y="3508648"/>
            <a:ext cx="3048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484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64538"/>
              </p:ext>
            </p:extLst>
          </p:nvPr>
        </p:nvGraphicFramePr>
        <p:xfrm>
          <a:off x="1401714" y="4898440"/>
          <a:ext cx="3914987" cy="27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6" name="VISIO" r:id="rId3" imgW="2752560" imgH="1960200" progId="Visio.Drawing.6">
                  <p:embed/>
                </p:oleObj>
              </mc:Choice>
              <mc:Fallback>
                <p:oleObj name="VISIO" r:id="rId3" imgW="2752560" imgH="19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14" y="4898440"/>
                        <a:ext cx="3914987" cy="278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300481" y="2059094"/>
          <a:ext cx="3926276" cy="255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7" name="VISIO" r:id="rId5" imgW="2761200" imgH="1794600" progId="Visio.Drawing.6">
                  <p:embed/>
                </p:oleObj>
              </mc:Choice>
              <mc:Fallback>
                <p:oleObj name="VISIO" r:id="rId5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81" y="2059094"/>
                        <a:ext cx="3926276" cy="2551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69572"/>
              </p:ext>
            </p:extLst>
          </p:nvPr>
        </p:nvGraphicFramePr>
        <p:xfrm>
          <a:off x="7150472" y="988368"/>
          <a:ext cx="2521938" cy="324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8" name="VISIO" r:id="rId7" imgW="1380960" imgH="1779120" progId="Visio.Drawing.6">
                  <p:embed/>
                </p:oleObj>
              </mc:Choice>
              <mc:Fallback>
                <p:oleObj name="VISIO" r:id="rId7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472" y="988368"/>
                        <a:ext cx="2521938" cy="3248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90345"/>
              </p:ext>
            </p:extLst>
          </p:nvPr>
        </p:nvGraphicFramePr>
        <p:xfrm>
          <a:off x="7150473" y="4673062"/>
          <a:ext cx="2716107" cy="324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9" name="VISIO" r:id="rId9" imgW="1473120" imgH="1760040" progId="Visio.Drawing.6">
                  <p:embed/>
                </p:oleObj>
              </mc:Choice>
              <mc:Fallback>
                <p:oleObj name="VISIO" r:id="rId9" imgW="1473120" imgH="176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473" y="4673062"/>
                        <a:ext cx="2716107" cy="3246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00480" y="4551680"/>
            <a:ext cx="4768427" cy="3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803812" y="7546548"/>
            <a:ext cx="3761761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bg1"/>
                </a:solidFill>
              </a:rPr>
              <a:t>Hierarchical </a:t>
            </a:r>
            <a:r>
              <a:rPr lang="en-US" sz="2400" b="0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263164" y="7762749"/>
            <a:ext cx="270933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err="1" smtClean="0">
                <a:solidFill>
                  <a:schemeClr val="bg1"/>
                </a:solidFill>
              </a:rPr>
              <a:t>Dendrogram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827520" y="4551680"/>
            <a:ext cx="4768427" cy="3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48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Core, Border and Noise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721"/>
            <a:ext cx="6929121" cy="519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08853" y="7152641"/>
            <a:ext cx="35763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790432" y="7157001"/>
            <a:ext cx="576064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Point types:</a:t>
            </a:r>
            <a:r>
              <a:rPr lang="en-US" sz="2400" b="0" dirty="0"/>
              <a:t> </a:t>
            </a:r>
            <a:r>
              <a:rPr lang="en-US" sz="2400" b="0" dirty="0" smtClean="0">
                <a:solidFill>
                  <a:srgbClr val="00C000"/>
                </a:solidFill>
                <a:ea typeface="+mn-ea"/>
              </a:rPr>
              <a:t>core</a:t>
            </a:r>
            <a:r>
              <a:rPr lang="en-US" sz="2400" b="0" dirty="0" smtClean="0">
                <a:solidFill>
                  <a:schemeClr val="bg1"/>
                </a:solidFill>
              </a:rPr>
              <a:t>, </a:t>
            </a:r>
            <a:r>
              <a:rPr lang="en-US" sz="2400" b="0" dirty="0" smtClean="0">
                <a:solidFill>
                  <a:srgbClr val="003399"/>
                </a:solidFill>
              </a:rPr>
              <a:t>border</a:t>
            </a:r>
            <a:r>
              <a:rPr lang="en-US" sz="2400" b="0" dirty="0" smtClean="0">
                <a:solidFill>
                  <a:schemeClr val="bg1"/>
                </a:solidFill>
              </a:rPr>
              <a:t> </a:t>
            </a:r>
            <a:r>
              <a:rPr lang="en-US" sz="2400" b="0" dirty="0">
                <a:solidFill>
                  <a:schemeClr val="bg1"/>
                </a:solidFill>
              </a:rPr>
              <a:t>and </a:t>
            </a:r>
            <a:r>
              <a:rPr lang="en-US" sz="2400" b="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059094"/>
            <a:ext cx="6929121" cy="519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917355" y="2021374"/>
            <a:ext cx="466005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i="1" dirty="0" err="1">
                <a:solidFill>
                  <a:schemeClr val="bg1"/>
                </a:solidFill>
              </a:rPr>
              <a:t>Eps</a:t>
            </a:r>
            <a:r>
              <a:rPr lang="en-US" sz="2400" b="0" dirty="0">
                <a:solidFill>
                  <a:schemeClr val="bg1"/>
                </a:solidFill>
              </a:rPr>
              <a:t> = 10, </a:t>
            </a:r>
            <a:r>
              <a:rPr lang="en-US" sz="2400" b="0" i="1" dirty="0" err="1">
                <a:solidFill>
                  <a:schemeClr val="bg1"/>
                </a:solidFill>
              </a:rPr>
              <a:t>MinPts</a:t>
            </a:r>
            <a:r>
              <a:rPr lang="en-US" sz="2400" b="0" dirty="0">
                <a:solidFill>
                  <a:schemeClr val="bg1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16434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1" name="Picture 2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82" y="2855816"/>
            <a:ext cx="6929119" cy="519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Text Box 2055"/>
          <p:cNvSpPr txBox="1">
            <a:spLocks noChangeArrowheads="1"/>
          </p:cNvSpPr>
          <p:nvPr/>
        </p:nvSpPr>
        <p:spPr bwMode="auto">
          <a:xfrm>
            <a:off x="7894633" y="7613104"/>
            <a:ext cx="3576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Clusters</a:t>
            </a:r>
          </a:p>
        </p:txBody>
      </p:sp>
      <p:pic>
        <p:nvPicPr>
          <p:cNvPr id="88067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4190"/>
            <a:ext cx="6929121" cy="519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DBSCAN Works Well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 Resistant to Noise</a:t>
            </a:r>
          </a:p>
          <a:p>
            <a:pPr>
              <a:spcBef>
                <a:spcPct val="50000"/>
              </a:spcBef>
            </a:pPr>
            <a:r>
              <a:rPr lang="en-US" dirty="0"/>
              <a:t> Can handle clusters of different shapes and sizes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8068" name="Text Box 2052"/>
          <p:cNvSpPr txBox="1">
            <a:spLocks noChangeArrowheads="1"/>
          </p:cNvSpPr>
          <p:nvPr/>
        </p:nvSpPr>
        <p:spPr bwMode="auto">
          <a:xfrm>
            <a:off x="1676400" y="7630168"/>
            <a:ext cx="35763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22181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87489"/>
              </p:ext>
            </p:extLst>
          </p:nvPr>
        </p:nvGraphicFramePr>
        <p:xfrm>
          <a:off x="7903351" y="4624333"/>
          <a:ext cx="4784232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2"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351" y="4624333"/>
                        <a:ext cx="4784232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82109"/>
              </p:ext>
            </p:extLst>
          </p:nvPr>
        </p:nvGraphicFramePr>
        <p:xfrm>
          <a:off x="7903351" y="1086892"/>
          <a:ext cx="4784232" cy="325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3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351" y="1086892"/>
                        <a:ext cx="4784232" cy="3253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5" descr="fish_clus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4" y="3966916"/>
            <a:ext cx="4334933" cy="341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DBSCAN Does </a:t>
            </a:r>
            <a:r>
              <a:rPr lang="en-US" dirty="0" smtClean="0"/>
              <a:t>NOT </a:t>
            </a:r>
            <a:r>
              <a:rPr lang="en-US" dirty="0"/>
              <a:t>Work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819034" cy="424686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 Varying densities</a:t>
            </a:r>
          </a:p>
          <a:p>
            <a:pPr>
              <a:spcBef>
                <a:spcPct val="50000"/>
              </a:spcBef>
            </a:pPr>
            <a:r>
              <a:rPr lang="en-US" dirty="0"/>
              <a:t> High-dimensional data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137920" y="7380676"/>
            <a:ext cx="35763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Original Points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4334933" y="3169920"/>
            <a:ext cx="13004800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endParaRPr lang="nl-NL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5163538" y="3966916"/>
            <a:ext cx="13004800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endParaRPr lang="nl-NL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4314785" y="3716592"/>
            <a:ext cx="35763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pPr algn="r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bg1"/>
                </a:solidFill>
                <a:latin typeface="+mj-lt"/>
                <a:cs typeface="Times New Roman" pitchFamily="18" charset="0"/>
              </a:rPr>
              <a:t>MinPts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=4, </a:t>
            </a:r>
            <a:r>
              <a:rPr lang="en-US" sz="2400" i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Eps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=9.75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163538" y="3966916"/>
            <a:ext cx="13004800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endParaRPr lang="nl-NL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314785" y="7380676"/>
            <a:ext cx="35763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pPr algn="r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>
                <a:solidFill>
                  <a:schemeClr val="bg1"/>
                </a:solidFill>
                <a:latin typeface="+mj-lt"/>
                <a:cs typeface="Times New Roman" pitchFamily="18" charset="0"/>
              </a:rPr>
              <a:t>MinPts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=4, </a:t>
            </a:r>
            <a:r>
              <a:rPr lang="en-US" sz="2400" i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Eps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=9.92</a:t>
            </a:r>
            <a:endParaRPr lang="en-US" sz="24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1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Determining </a:t>
            </a:r>
            <a:r>
              <a:rPr lang="en-US" i="1" dirty="0"/>
              <a:t>EPS</a:t>
            </a:r>
            <a:r>
              <a:rPr lang="en-US" dirty="0"/>
              <a:t> and </a:t>
            </a:r>
            <a:r>
              <a:rPr lang="en-US" i="1" dirty="0" err="1"/>
              <a:t>MinPts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spcBef>
                <a:spcPct val="20000"/>
              </a:spcBef>
            </a:pPr>
            <a:r>
              <a:rPr lang="en-US" dirty="0"/>
              <a:t>Idea is that for points in a cluster, their </a:t>
            </a:r>
            <a:r>
              <a:rPr lang="en-US" i="1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nearest </a:t>
            </a:r>
            <a:r>
              <a:rPr lang="en-US" dirty="0" smtClean="0"/>
              <a:t>neighbors, with </a:t>
            </a:r>
            <a:r>
              <a:rPr lang="en-US" i="1" dirty="0" smtClean="0"/>
              <a:t>k</a:t>
            </a:r>
            <a:r>
              <a:rPr lang="en-US" dirty="0" smtClean="0"/>
              <a:t> equal to </a:t>
            </a:r>
            <a:r>
              <a:rPr lang="en-US" i="1" dirty="0" err="1" smtClean="0"/>
              <a:t>MinPts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/>
              <a:t>are at roughly the same </a:t>
            </a:r>
            <a:r>
              <a:rPr lang="en-US" dirty="0" smtClean="0"/>
              <a:t>distance</a:t>
            </a:r>
          </a:p>
          <a:p>
            <a:pPr marL="758601" indent="-758601">
              <a:spcBef>
                <a:spcPct val="20000"/>
              </a:spcBef>
            </a:pPr>
            <a:endParaRPr lang="en-US" dirty="0"/>
          </a:p>
          <a:p>
            <a:pPr marL="758601" indent="-758601">
              <a:spcBef>
                <a:spcPct val="20000"/>
              </a:spcBef>
            </a:pPr>
            <a:r>
              <a:rPr lang="en-US" dirty="0"/>
              <a:t>Noise points have 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nearest </a:t>
            </a:r>
            <a:r>
              <a:rPr lang="en-US" dirty="0"/>
              <a:t>neighbor at </a:t>
            </a:r>
            <a:r>
              <a:rPr lang="en-US" dirty="0" smtClean="0"/>
              <a:t>farther</a:t>
            </a:r>
            <a:br>
              <a:rPr lang="en-US" dirty="0" smtClean="0"/>
            </a:br>
            <a:r>
              <a:rPr lang="en-US" dirty="0" smtClean="0"/>
              <a:t>distance</a:t>
            </a:r>
          </a:p>
          <a:p>
            <a:pPr marL="758601" indent="-758601">
              <a:spcBef>
                <a:spcPct val="20000"/>
              </a:spcBef>
            </a:pPr>
            <a:endParaRPr lang="en-US" dirty="0"/>
          </a:p>
          <a:p>
            <a:pPr marL="758601" indent="-758601">
              <a:spcBef>
                <a:spcPct val="20000"/>
              </a:spcBef>
            </a:pPr>
            <a:r>
              <a:rPr lang="en-US" dirty="0"/>
              <a:t>So, plot sorted </a:t>
            </a:r>
            <a:r>
              <a:rPr lang="en-US" dirty="0" smtClean="0"/>
              <a:t>distance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every point to its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nearest neighbor and look</a:t>
            </a:r>
            <a:br>
              <a:rPr lang="en-US" dirty="0" smtClean="0"/>
            </a:br>
            <a:r>
              <a:rPr lang="en-US" dirty="0" smtClean="0"/>
              <a:t>for sharp increase</a:t>
            </a:r>
          </a:p>
          <a:p>
            <a:pPr marL="758601" indent="-758601">
              <a:spcBef>
                <a:spcPct val="20000"/>
              </a:spcBef>
            </a:pPr>
            <a:endParaRPr lang="en-US" dirty="0"/>
          </a:p>
          <a:p>
            <a:pPr marL="758601" indent="-758601">
              <a:spcBef>
                <a:spcPct val="20000"/>
              </a:spcBef>
            </a:pPr>
            <a:r>
              <a:rPr lang="en-US" dirty="0" smtClean="0"/>
              <a:t>In this example: choose </a:t>
            </a:r>
            <a:r>
              <a:rPr lang="en-US" i="1" dirty="0" err="1" smtClean="0"/>
              <a:t>Eps</a:t>
            </a:r>
            <a:r>
              <a:rPr lang="en-US" dirty="0" smtClean="0"/>
              <a:t> ≈10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63" y="3292624"/>
            <a:ext cx="5684779" cy="426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65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supervised classification we have a variety of measures to evaluate how good our model is</a:t>
            </a:r>
          </a:p>
          <a:p>
            <a:pPr lvl="1"/>
            <a:r>
              <a:rPr lang="en-US" dirty="0"/>
              <a:t>Accuracy, precision, </a:t>
            </a:r>
            <a:r>
              <a:rPr lang="en-US" dirty="0" smtClean="0"/>
              <a:t>recall, area under the curve, ...</a:t>
            </a:r>
            <a:endParaRPr lang="en-US" dirty="0"/>
          </a:p>
          <a:p>
            <a:pPr lvl="1"/>
            <a:endParaRPr lang="en-US" sz="2800" dirty="0"/>
          </a:p>
          <a:p>
            <a:r>
              <a:rPr lang="en-US" dirty="0"/>
              <a:t>For cluster analysis, the analogous question is how to evaluate the “goodness” of the resulting clusters?</a:t>
            </a:r>
          </a:p>
          <a:p>
            <a:endParaRPr lang="en-US" dirty="0"/>
          </a:p>
          <a:p>
            <a:r>
              <a:rPr lang="en-US" dirty="0"/>
              <a:t>But “clusters are in the eye of the beholder”! </a:t>
            </a:r>
          </a:p>
          <a:p>
            <a:endParaRPr lang="en-US" dirty="0"/>
          </a:p>
          <a:p>
            <a:r>
              <a:rPr lang="en-US" dirty="0"/>
              <a:t>Then why do we want to evaluate them?</a:t>
            </a:r>
          </a:p>
          <a:p>
            <a:pPr lvl="1"/>
            <a:r>
              <a:rPr lang="en-US" dirty="0"/>
              <a:t>To avoid finding patterns in noise</a:t>
            </a:r>
          </a:p>
          <a:p>
            <a:pPr lvl="1"/>
            <a:r>
              <a:rPr lang="en-US" dirty="0"/>
              <a:t>To compare clustering algorithms</a:t>
            </a:r>
          </a:p>
          <a:p>
            <a:pPr lvl="1"/>
            <a:r>
              <a:rPr lang="en-US" dirty="0"/>
              <a:t>To compare two sets of clusters</a:t>
            </a:r>
          </a:p>
          <a:p>
            <a:pPr lvl="1"/>
            <a:r>
              <a:rPr lang="en-US" dirty="0"/>
              <a:t>To compare two clusters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8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173808" y="4954830"/>
            <a:ext cx="4679922" cy="3121152"/>
            <a:chOff x="96" y="2304"/>
            <a:chExt cx="2591" cy="1728"/>
          </a:xfrm>
        </p:grpSpPr>
        <p:pic>
          <p:nvPicPr>
            <p:cNvPr id="9114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9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K-means</a:t>
              </a:r>
            </a:p>
          </p:txBody>
        </p:sp>
      </p:grp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35" y="1699320"/>
            <a:ext cx="4428662" cy="332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found in Random Data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747" y="2709334"/>
            <a:ext cx="1408853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Random Points</a:t>
            </a:r>
          </a:p>
        </p:txBody>
      </p: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6574408" y="1799492"/>
            <a:ext cx="6175022" cy="3121152"/>
            <a:chOff x="2593" y="624"/>
            <a:chExt cx="2735" cy="1728"/>
          </a:xfrm>
        </p:grpSpPr>
        <p:pic>
          <p:nvPicPr>
            <p:cNvPr id="9114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7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DBSCAN</a:t>
              </a:r>
            </a:p>
          </p:txBody>
        </p:sp>
      </p:grpSp>
      <p:grpSp>
        <p:nvGrpSpPr>
          <p:cNvPr id="4" name="Group 11"/>
          <p:cNvGrpSpPr>
            <a:grpSpLocks noChangeAspect="1"/>
          </p:cNvGrpSpPr>
          <p:nvPr/>
        </p:nvGrpSpPr>
        <p:grpSpPr bwMode="auto">
          <a:xfrm>
            <a:off x="6768005" y="5000347"/>
            <a:ext cx="8602675" cy="3322727"/>
            <a:chOff x="2874" y="2242"/>
            <a:chExt cx="2646" cy="1022"/>
          </a:xfrm>
        </p:grpSpPr>
        <p:pic>
          <p:nvPicPr>
            <p:cNvPr id="9114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2242"/>
              <a:ext cx="1362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5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Complete Link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0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Aspects of Cluster Validation</a:t>
            </a:r>
            <a:endParaRPr lang="en-US" dirty="0" smtClean="0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58601" indent="-758601">
              <a:buFont typeface="Monotype Sorts" pitchFamily="2" charset="2"/>
              <a:buAutoNum type="arabicPeriod"/>
            </a:pPr>
            <a:r>
              <a:rPr lang="en-US" sz="2800" dirty="0"/>
              <a:t>Determining the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clustering tendency </a:t>
            </a:r>
            <a:r>
              <a:rPr lang="en-US" sz="2800" dirty="0"/>
              <a:t>of a set of data, i.e., distinguishing whether non-random structure actually exists in the </a:t>
            </a:r>
            <a:r>
              <a:rPr lang="en-US" sz="2800" dirty="0" smtClean="0"/>
              <a:t>data</a:t>
            </a:r>
            <a:endParaRPr lang="en-US" sz="2800" dirty="0"/>
          </a:p>
          <a:p>
            <a:pPr marL="758601" indent="-758601">
              <a:buFont typeface="Monotype Sorts" pitchFamily="2" charset="2"/>
              <a:buAutoNum type="arabicPeriod"/>
            </a:pPr>
            <a:r>
              <a:rPr lang="en-US" sz="2800" dirty="0"/>
              <a:t>Comparing the results of a cluster analysis to externally known results, e.g., to externally given class </a:t>
            </a:r>
            <a:r>
              <a:rPr lang="en-US" sz="2800" dirty="0" smtClean="0"/>
              <a:t>labels</a:t>
            </a:r>
            <a:endParaRPr lang="en-US" sz="2800" dirty="0"/>
          </a:p>
          <a:p>
            <a:pPr marL="758601" indent="-758601">
              <a:buFont typeface="Monotype Sorts" pitchFamily="2" charset="2"/>
              <a:buAutoNum type="arabicPeriod"/>
            </a:pPr>
            <a:r>
              <a:rPr lang="en-US" sz="2800" dirty="0"/>
              <a:t>Evaluating how well the results of a cluster analysis fit the data </a:t>
            </a:r>
            <a:r>
              <a:rPr lang="en-US" sz="2800" i="1" dirty="0"/>
              <a:t>without</a:t>
            </a:r>
            <a:r>
              <a:rPr lang="en-US" sz="2800" dirty="0"/>
              <a:t> reference to external </a:t>
            </a:r>
            <a:r>
              <a:rPr lang="en-US" sz="2800" dirty="0" smtClean="0"/>
              <a:t>information</a:t>
            </a:r>
            <a:endParaRPr lang="en-US" sz="2800" dirty="0"/>
          </a:p>
          <a:p>
            <a:pPr marL="758601" indent="-758601">
              <a:buFont typeface="Monotype Sorts" pitchFamily="2" charset="2"/>
              <a:buAutoNum type="arabicPeriod"/>
            </a:pPr>
            <a:r>
              <a:rPr lang="en-US" sz="2800" dirty="0" smtClean="0"/>
              <a:t>Comparing </a:t>
            </a:r>
            <a:r>
              <a:rPr lang="en-US" sz="2800" dirty="0"/>
              <a:t>the results of two different sets of cluster analyses to determine which is </a:t>
            </a:r>
            <a:r>
              <a:rPr lang="en-US" sz="2800" dirty="0" smtClean="0"/>
              <a:t>better</a:t>
            </a:r>
            <a:endParaRPr lang="en-US" sz="2800" dirty="0"/>
          </a:p>
          <a:p>
            <a:pPr marL="758601" indent="-758601">
              <a:buFont typeface="Monotype Sorts" pitchFamily="2" charset="2"/>
              <a:buAutoNum type="arabicPeriod"/>
            </a:pPr>
            <a:r>
              <a:rPr lang="en-US" sz="2800" dirty="0"/>
              <a:t>Determining the ‘correct’ number of </a:t>
            </a:r>
            <a:r>
              <a:rPr lang="en-US" sz="2800" dirty="0" smtClean="0"/>
              <a:t>clusters</a:t>
            </a:r>
            <a:endParaRPr lang="en-US" sz="2800" dirty="0"/>
          </a:p>
          <a:p>
            <a:pPr marL="758601" indent="-758601"/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>
                <a:solidFill>
                  <a:schemeClr val="accent1"/>
                </a:solidFill>
              </a:rPr>
              <a:t>2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3</a:t>
            </a:r>
            <a:r>
              <a:rPr lang="en-US" sz="2800" dirty="0"/>
              <a:t>, and </a:t>
            </a:r>
            <a:r>
              <a:rPr lang="en-US" sz="2800" dirty="0">
                <a:solidFill>
                  <a:schemeClr val="accent1"/>
                </a:solidFill>
              </a:rPr>
              <a:t>4</a:t>
            </a:r>
            <a:r>
              <a:rPr lang="en-US" sz="2800" dirty="0"/>
              <a:t>, we can further distinguish whether we want to evaluate the entire clustering or just individual clusters. </a:t>
            </a:r>
          </a:p>
          <a:p>
            <a:pPr marL="758601" indent="-758601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Cluster Validity</a:t>
            </a:r>
            <a:endParaRPr lang="en-US" dirty="0" smtClean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/>
              <a:t>Numerical measures that are applied to judge various aspects of cluster validity, are classified into the following three </a:t>
            </a:r>
            <a:r>
              <a:rPr lang="en-US" dirty="0" smtClean="0"/>
              <a:t>types</a:t>
            </a:r>
          </a:p>
          <a:p>
            <a:pPr marL="487672" indent="-487672"/>
            <a:endParaRPr lang="en-US" dirty="0"/>
          </a:p>
          <a:p>
            <a:pPr marL="1056623" lvl="1" indent="-406394"/>
            <a:r>
              <a:rPr lang="en-US" dirty="0">
                <a:solidFill>
                  <a:srgbClr val="003399"/>
                </a:solidFill>
              </a:rPr>
              <a:t>External Index: </a:t>
            </a:r>
            <a:r>
              <a:rPr lang="en-US" dirty="0"/>
              <a:t>Used to measure the extent to which cluster labels match externally supplied class </a:t>
            </a:r>
            <a:r>
              <a:rPr lang="en-US" dirty="0" smtClean="0"/>
              <a:t>labels; example: e</a:t>
            </a:r>
            <a:r>
              <a:rPr lang="en-US" sz="2400" dirty="0" smtClean="0"/>
              <a:t>ntropy </a:t>
            </a:r>
            <a:endParaRPr lang="en-US" sz="2400" dirty="0"/>
          </a:p>
          <a:p>
            <a:pPr marL="1056623" lvl="1" indent="-406394"/>
            <a:endParaRPr lang="en-US" dirty="0" smtClean="0">
              <a:solidFill>
                <a:srgbClr val="003399"/>
              </a:solidFill>
            </a:endParaRPr>
          </a:p>
          <a:p>
            <a:pPr marL="1056623" lvl="1" indent="-406394"/>
            <a:r>
              <a:rPr lang="en-US" dirty="0" smtClean="0">
                <a:solidFill>
                  <a:srgbClr val="003399"/>
                </a:solidFill>
              </a:rPr>
              <a:t>Internal </a:t>
            </a:r>
            <a:r>
              <a:rPr lang="en-US" dirty="0">
                <a:solidFill>
                  <a:srgbClr val="003399"/>
                </a:solidFill>
              </a:rPr>
              <a:t>Index:  </a:t>
            </a:r>
            <a:r>
              <a:rPr lang="en-US" dirty="0"/>
              <a:t>Used to measure the goodness of a clustering structure </a:t>
            </a:r>
            <a:r>
              <a:rPr lang="en-US" i="1" dirty="0"/>
              <a:t>without</a:t>
            </a:r>
            <a:r>
              <a:rPr lang="en-US" dirty="0"/>
              <a:t> respect to external </a:t>
            </a:r>
            <a:r>
              <a:rPr lang="en-US" dirty="0" smtClean="0"/>
              <a:t>information; example: </a:t>
            </a:r>
            <a:r>
              <a:rPr lang="en-US" dirty="0"/>
              <a:t>s</a:t>
            </a:r>
            <a:r>
              <a:rPr lang="en-US" sz="2400" dirty="0" smtClean="0"/>
              <a:t>um </a:t>
            </a:r>
            <a:r>
              <a:rPr lang="en-US" sz="2400" dirty="0"/>
              <a:t>of </a:t>
            </a:r>
            <a:r>
              <a:rPr lang="en-US" sz="2400" dirty="0" smtClean="0"/>
              <a:t>squared errors (SSE)</a:t>
            </a:r>
            <a:endParaRPr lang="en-US" sz="2400" dirty="0"/>
          </a:p>
          <a:p>
            <a:pPr marL="1056623" lvl="1" indent="-406394"/>
            <a:endParaRPr lang="en-US" dirty="0" smtClean="0">
              <a:solidFill>
                <a:srgbClr val="003399"/>
              </a:solidFill>
            </a:endParaRPr>
          </a:p>
          <a:p>
            <a:pPr marL="1056623" lvl="1" indent="-406394"/>
            <a:r>
              <a:rPr lang="en-US" dirty="0" smtClean="0">
                <a:solidFill>
                  <a:srgbClr val="003399"/>
                </a:solidFill>
              </a:rPr>
              <a:t>Relative </a:t>
            </a:r>
            <a:r>
              <a:rPr lang="en-US" dirty="0">
                <a:solidFill>
                  <a:srgbClr val="003399"/>
                </a:solidFill>
              </a:rPr>
              <a:t>Index: </a:t>
            </a:r>
            <a:r>
              <a:rPr lang="en-US" dirty="0"/>
              <a:t>Used to compare two different </a:t>
            </a:r>
            <a:r>
              <a:rPr lang="en-US" dirty="0" err="1"/>
              <a:t>clusterings</a:t>
            </a:r>
            <a:r>
              <a:rPr lang="en-US" dirty="0"/>
              <a:t> or clusters. </a:t>
            </a:r>
          </a:p>
          <a:p>
            <a:pPr marL="1625575" lvl="2" indent="-325115">
              <a:lnSpc>
                <a:spcPct val="80000"/>
              </a:lnSpc>
            </a:pPr>
            <a:r>
              <a:rPr lang="en-US" sz="2400" dirty="0"/>
              <a:t>Often an external or internal index is used for this function, e.g., SSE or </a:t>
            </a:r>
            <a:r>
              <a:rPr lang="en-US" sz="2400" dirty="0" smtClean="0"/>
              <a:t>entropy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6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Cluster Validity Via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matrices </a:t>
            </a:r>
          </a:p>
          <a:p>
            <a:pPr lvl="1"/>
            <a:r>
              <a:rPr lang="en-US" dirty="0"/>
              <a:t>Proximity </a:t>
            </a:r>
            <a:r>
              <a:rPr lang="en-US" dirty="0" smtClean="0"/>
              <a:t>Matrix (e.g., used as input to the clustering algorithm)</a:t>
            </a:r>
            <a:endParaRPr lang="en-US" dirty="0"/>
          </a:p>
          <a:p>
            <a:pPr lvl="1"/>
            <a:r>
              <a:rPr lang="en-US" dirty="0"/>
              <a:t>“Incidence” </a:t>
            </a:r>
            <a:r>
              <a:rPr lang="en-US" dirty="0" smtClean="0"/>
              <a:t>Matrix (computed from the clustering result)</a:t>
            </a:r>
            <a:endParaRPr lang="en-US" dirty="0"/>
          </a:p>
          <a:p>
            <a:r>
              <a:rPr lang="en-US" dirty="0" smtClean="0"/>
              <a:t>Incidence matrix: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row and one column for each data point</a:t>
            </a:r>
          </a:p>
          <a:p>
            <a:pPr lvl="1"/>
            <a:r>
              <a:rPr lang="en-US" dirty="0"/>
              <a:t>An entry is 1 if the associated pair of points belong to the same cluster</a:t>
            </a:r>
          </a:p>
          <a:p>
            <a:pPr lvl="1"/>
            <a:r>
              <a:rPr lang="en-US" dirty="0"/>
              <a:t>An entry is 0 if the associated pair of points belongs to different clusters</a:t>
            </a:r>
          </a:p>
          <a:p>
            <a:r>
              <a:rPr lang="en-US" dirty="0"/>
              <a:t>Compute the correlation between the two matrices</a:t>
            </a:r>
          </a:p>
          <a:p>
            <a:r>
              <a:rPr lang="en-US" dirty="0"/>
              <a:t>Since the matrices are symmetric, only the correlation between </a:t>
            </a:r>
            <a:br>
              <a:rPr lang="en-US" dirty="0"/>
            </a:b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/>
              <a:t>n</a:t>
            </a:r>
            <a:r>
              <a:rPr lang="en-US" dirty="0"/>
              <a:t>-1</a:t>
            </a:r>
            <a:r>
              <a:rPr lang="en-US" dirty="0" smtClean="0"/>
              <a:t>)/2 </a:t>
            </a:r>
            <a:r>
              <a:rPr lang="en-US" dirty="0"/>
              <a:t>entries needs to be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/>
              <a:t>High correlation (in absolute sense) indicates that points that belong to the same cluster are close to each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Not a good measure for some density or contiguity based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51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Cluster Validity Via Correlation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of incidence and proximity matrices for the K-means </a:t>
            </a:r>
            <a:r>
              <a:rPr lang="en-US" dirty="0" err="1" smtClean="0"/>
              <a:t>clusterings</a:t>
            </a:r>
            <a:r>
              <a:rPr lang="en-US" dirty="0" smtClean="0"/>
              <a:t> of the following two data sets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8" y="3404774"/>
            <a:ext cx="5199662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43" y="3436640"/>
            <a:ext cx="5199662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181920" y="7518580"/>
            <a:ext cx="335957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bg1"/>
                </a:solidFill>
              </a:rPr>
              <a:t>Correlation </a:t>
            </a:r>
            <a:r>
              <a:rPr lang="en-US" sz="2400" b="0" dirty="0">
                <a:solidFill>
                  <a:schemeClr val="bg1"/>
                </a:solidFill>
              </a:rPr>
              <a:t>= -0.9235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510512" y="7518580"/>
            <a:ext cx="335957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bg1"/>
                </a:solidFill>
              </a:rPr>
              <a:t>Correlation </a:t>
            </a:r>
            <a:r>
              <a:rPr lang="en-US" sz="2400" b="0" dirty="0">
                <a:solidFill>
                  <a:schemeClr val="bg1"/>
                </a:solidFill>
              </a:rPr>
              <a:t>= -0.5810</a:t>
            </a:r>
          </a:p>
        </p:txBody>
      </p:sp>
    </p:spTree>
    <p:extLst>
      <p:ext uri="{BB962C8B-B14F-4D97-AF65-F5344CB8AC3E}">
        <p14:creationId xmlns:p14="http://schemas.microsoft.com/office/powerpoint/2010/main" val="96682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Distinctions Between Sets of Clusters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/>
              <a:t>Exclusive versus non-exclusive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In non-exclusive </a:t>
            </a:r>
            <a:r>
              <a:rPr lang="en-US" sz="2400" dirty="0" err="1"/>
              <a:t>clusterings</a:t>
            </a:r>
            <a:r>
              <a:rPr lang="en-US" sz="2400" dirty="0"/>
              <a:t>, points may belong to multiple clusters.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Can represent multiple classes or ‘border’ </a:t>
            </a:r>
            <a:r>
              <a:rPr lang="en-US" sz="2400" dirty="0" smtClean="0"/>
              <a:t>points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endParaRPr lang="en-US" sz="2400" dirty="0"/>
          </a:p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/>
              <a:t>Fuzzy versus non-fuzzy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In fuzzy clustering, a point belongs to every cluster with some weight between 0 and 1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Weights must sum to 1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Probabilistic clustering has similar characteristics</a:t>
            </a:r>
          </a:p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endParaRPr lang="en-US" sz="2800" dirty="0" smtClean="0"/>
          </a:p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/>
              <a:t>Partial versus complete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In some cases, we only want to cluster some of the data</a:t>
            </a:r>
          </a:p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endParaRPr lang="en-US" sz="2800" dirty="0" smtClean="0"/>
          </a:p>
          <a:p>
            <a:pPr marL="487672" indent="-487672"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/>
              <a:t>Heterogeneous versus homogeneous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Cluster of widely different sizes, shapes, and densities</a:t>
            </a:r>
          </a:p>
          <a:p>
            <a:pPr marL="1056623" lvl="1" indent="-406394">
              <a:lnSpc>
                <a:spcPct val="80000"/>
              </a:lnSpc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Similarity Matrix for Cluster </a:t>
            </a:r>
            <a:r>
              <a:rPr lang="en-US" dirty="0" smtClean="0"/>
              <a:t>Validation (1)</a:t>
            </a:r>
            <a:endParaRPr lang="en-US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the similarity matrix with respect to cluster labels and inspect </a:t>
            </a:r>
            <a:r>
              <a:rPr lang="en-US" dirty="0" smtClean="0"/>
              <a:t>visually</a:t>
            </a:r>
            <a:endParaRPr lang="en-US" dirty="0"/>
          </a:p>
          <a:p>
            <a:pPr marL="487672" indent="-48767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3202688"/>
            <a:ext cx="4466754" cy="33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60" y="3189651"/>
            <a:ext cx="6071165" cy="455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4" y="6900886"/>
            <a:ext cx="4454413" cy="8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4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Similarity Matrix for Cluster </a:t>
            </a:r>
            <a:r>
              <a:rPr lang="en-US" dirty="0" smtClean="0"/>
              <a:t>Validation (2)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in random data are not so crisp</a:t>
            </a:r>
          </a:p>
          <a:p>
            <a:endParaRPr lang="en-US" dirty="0" smtClean="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6" y="2860575"/>
            <a:ext cx="6135767" cy="460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876800" y="7520659"/>
            <a:ext cx="4118187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bg1"/>
                </a:solidFill>
              </a:rPr>
              <a:t>K-means</a:t>
            </a:r>
            <a:endParaRPr lang="en-US" sz="2800" b="0" dirty="0">
              <a:solidFill>
                <a:schemeClr val="bg1"/>
              </a:solidFill>
            </a:endParaRP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4" y="3237631"/>
            <a:ext cx="5199663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155" y="2976455"/>
            <a:ext cx="6056307" cy="45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Similarity Matrix for Cluster </a:t>
            </a:r>
            <a:r>
              <a:rPr lang="en-US" dirty="0" smtClean="0"/>
              <a:t>Validation (3)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in random data are not so crisp</a:t>
            </a:r>
          </a:p>
          <a:p>
            <a:endParaRPr lang="en-US" dirty="0" smtClean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876800" y="7520659"/>
            <a:ext cx="4118187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bg1"/>
                </a:solidFill>
              </a:rPr>
              <a:t>Complete linkage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3297836"/>
            <a:ext cx="5199662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5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325120" y="2716560"/>
            <a:ext cx="6827520" cy="395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Similarity Matrix for Cluster </a:t>
            </a:r>
            <a:r>
              <a:rPr lang="en-US" dirty="0" smtClean="0"/>
              <a:t>Validation (4)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206256" y="7186217"/>
            <a:ext cx="41181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bg1"/>
                </a:solidFill>
              </a:rPr>
              <a:t>DBSCAN</a:t>
            </a:r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8" y="2275840"/>
            <a:ext cx="6057618" cy="454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Measures: Sum of Squared Errors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 smtClean="0"/>
              <a:t>Internal index</a:t>
            </a:r>
            <a:r>
              <a:rPr lang="en-US" dirty="0"/>
              <a:t>: </a:t>
            </a:r>
            <a:r>
              <a:rPr lang="en-US" dirty="0" smtClean="0"/>
              <a:t>used </a:t>
            </a:r>
            <a:r>
              <a:rPr lang="en-US" dirty="0"/>
              <a:t>to measure the goodness of a clustering structure without respect to external </a:t>
            </a:r>
            <a:r>
              <a:rPr lang="en-US" dirty="0" smtClean="0"/>
              <a:t>information</a:t>
            </a:r>
          </a:p>
          <a:p>
            <a:pPr marL="487672" indent="-487672"/>
            <a:endParaRPr lang="en-US" dirty="0"/>
          </a:p>
          <a:p>
            <a:pPr marL="487672" indent="-487672"/>
            <a:r>
              <a:rPr lang="en-US" dirty="0"/>
              <a:t>SSE </a:t>
            </a:r>
            <a:r>
              <a:rPr lang="en-US" dirty="0" smtClean="0"/>
              <a:t>can be used </a:t>
            </a:r>
            <a:r>
              <a:rPr lang="en-US" dirty="0"/>
              <a:t>for comparing two </a:t>
            </a:r>
            <a:r>
              <a:rPr lang="en-US" dirty="0" err="1"/>
              <a:t>clusterings</a:t>
            </a:r>
            <a:r>
              <a:rPr lang="en-US" dirty="0"/>
              <a:t> </a:t>
            </a:r>
            <a:r>
              <a:rPr lang="en-US" dirty="0" smtClean="0"/>
              <a:t>(e.g., based on different numbers of clusters) or </a:t>
            </a:r>
            <a:r>
              <a:rPr lang="en-US" dirty="0"/>
              <a:t>two clusters </a:t>
            </a:r>
            <a:r>
              <a:rPr lang="en-US" dirty="0" smtClean="0"/>
              <a:t>(small SSE: tight; high SSE: loose)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487672" indent="-487672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5556" b="5526"/>
          <a:stretch/>
        </p:blipFill>
        <p:spPr bwMode="auto">
          <a:xfrm>
            <a:off x="7582486" y="4647401"/>
            <a:ext cx="4536538" cy="33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389832" y="4922652"/>
            <a:ext cx="4824536" cy="321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9094688" y="7973144"/>
            <a:ext cx="1512168" cy="43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algn="ctr" eaLnBrk="1" hangingPunct="1">
              <a:buClr>
                <a:srgbClr val="C00000"/>
              </a:buClr>
            </a:pPr>
            <a:r>
              <a:rPr lang="en-US" sz="2000" i="1" dirty="0" smtClean="0">
                <a:solidFill>
                  <a:schemeClr val="bg1"/>
                </a:solidFill>
                <a:latin typeface="+mj-lt"/>
              </a:rPr>
              <a:t>K</a:t>
            </a:r>
            <a:endParaRPr lang="en-US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rot="16200000">
            <a:off x="6399445" y="6085310"/>
            <a:ext cx="1646067" cy="43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algn="ctr" eaLnBrk="1" hangingPunct="1">
              <a:buClr>
                <a:srgbClr val="C00000"/>
              </a:buClr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SSE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895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Measures: Sum of Squared Errors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SSE curve for a more complicated data set and K-means</a:t>
            </a:r>
          </a:p>
          <a:p>
            <a:endParaRPr lang="en-US" dirty="0" smtClean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758613" y="3596641"/>
            <a:ext cx="6177280" cy="357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80" y="3367450"/>
            <a:ext cx="5382038" cy="403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 rot="16200000">
            <a:off x="6399446" y="5165254"/>
            <a:ext cx="1646067" cy="43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algn="ctr" eaLnBrk="1" hangingPunct="1">
              <a:buClr>
                <a:srgbClr val="C00000"/>
              </a:buClr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SSE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9336994" y="7187566"/>
            <a:ext cx="1512168" cy="43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rtlCol="0">
            <a:spAutoFit/>
          </a:bodyPr>
          <a:lstStyle/>
          <a:p>
            <a:pPr algn="ctr" eaLnBrk="1" hangingPunct="1">
              <a:buClr>
                <a:srgbClr val="C00000"/>
              </a:buClr>
            </a:pPr>
            <a:r>
              <a:rPr lang="en-US" sz="2000" i="1" dirty="0" smtClean="0">
                <a:solidFill>
                  <a:schemeClr val="bg1"/>
                </a:solidFill>
                <a:latin typeface="+mj-lt"/>
              </a:rPr>
              <a:t>K</a:t>
            </a:r>
            <a:endParaRPr lang="en-US" sz="2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015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Cluster Validity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framework to interpret any measure. </a:t>
            </a:r>
          </a:p>
          <a:p>
            <a:pPr lvl="1"/>
            <a:r>
              <a:rPr lang="en-US" dirty="0"/>
              <a:t>For example, if our measure of evaluation has the value 10, is that good, fair, or poor?</a:t>
            </a:r>
          </a:p>
          <a:p>
            <a:endParaRPr lang="en-US" dirty="0"/>
          </a:p>
          <a:p>
            <a:r>
              <a:rPr lang="en-US" dirty="0" smtClean="0"/>
              <a:t>Statistics, in particular Monte Carlo sampling, provides </a:t>
            </a:r>
            <a:r>
              <a:rPr lang="en-US" dirty="0"/>
              <a:t>a framework for cluster validity</a:t>
            </a:r>
          </a:p>
          <a:p>
            <a:pPr lvl="1"/>
            <a:r>
              <a:rPr lang="en-US" dirty="0"/>
              <a:t>The more “atypical” a clustering result is, the more likely it represents valid structure in the data</a:t>
            </a:r>
          </a:p>
          <a:p>
            <a:pPr lvl="1"/>
            <a:r>
              <a:rPr lang="en-US" dirty="0"/>
              <a:t>Can compare the values of an index </a:t>
            </a:r>
            <a:r>
              <a:rPr lang="en-US" dirty="0" smtClean="0"/>
              <a:t>obtained by clustering actual data with those obtained by clustering random data in the same range</a:t>
            </a:r>
            <a:endParaRPr lang="en-US" dirty="0"/>
          </a:p>
          <a:p>
            <a:pPr lvl="1"/>
            <a:r>
              <a:rPr lang="en-US" dirty="0"/>
              <a:t>If the value of the index is unlikely, then the cluster results are valid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2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4759"/>
          <a:stretch>
            <a:fillRect/>
          </a:stretch>
        </p:blipFill>
        <p:spPr bwMode="auto">
          <a:xfrm>
            <a:off x="1605856" y="4393933"/>
            <a:ext cx="4825847" cy="37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Framework for SSE</a:t>
            </a:r>
            <a:endParaRPr lang="en-US" dirty="0" smtClean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6573" indent="-406394"/>
            <a:r>
              <a:rPr lang="en-US" dirty="0" smtClean="0"/>
              <a:t>Compare </a:t>
            </a:r>
            <a:r>
              <a:rPr lang="en-US" dirty="0"/>
              <a:t>SSE of 0.005 against three clusters in random data</a:t>
            </a:r>
          </a:p>
          <a:p>
            <a:pPr marL="656573" indent="-406394"/>
            <a:r>
              <a:rPr lang="en-US" dirty="0"/>
              <a:t>Histogram shows SSE of three clusters in 500 sets of random data points of size 100 distributed over the range </a:t>
            </a:r>
            <a:r>
              <a:rPr lang="en-US" dirty="0" smtClean="0"/>
              <a:t>[0.2,0.8] </a:t>
            </a:r>
            <a:r>
              <a:rPr lang="en-US" dirty="0"/>
              <a:t>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</a:t>
            </a:r>
          </a:p>
          <a:p>
            <a:pPr marL="1056623" lvl="1" indent="-406394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"/>
          <a:stretch>
            <a:fillRect/>
          </a:stretch>
        </p:blipFill>
        <p:spPr bwMode="auto">
          <a:xfrm>
            <a:off x="6138253" y="4486500"/>
            <a:ext cx="5404707" cy="370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860054" y="5134467"/>
            <a:ext cx="1929535" cy="18513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87" name="Rectangle 7"/>
          <p:cNvSpPr>
            <a:spLocks noChangeArrowheads="1"/>
          </p:cNvSpPr>
          <p:nvPr/>
        </p:nvSpPr>
        <p:spPr bwMode="auto">
          <a:xfrm>
            <a:off x="2742603" y="5146189"/>
            <a:ext cx="2103613" cy="18536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48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Framework for Correlation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 of incidence and proximity matrices for the K-means </a:t>
            </a:r>
            <a:r>
              <a:rPr lang="en-US" dirty="0" err="1"/>
              <a:t>clusterings</a:t>
            </a:r>
            <a:r>
              <a:rPr lang="en-US" dirty="0"/>
              <a:t> of the following two data sets. </a:t>
            </a:r>
          </a:p>
          <a:p>
            <a:pPr marL="487672" indent="-487672"/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98</a:t>
            </a:fld>
            <a:endParaRPr lang="en-US" dirty="0"/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6" y="3619577"/>
            <a:ext cx="4328161" cy="324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12" y="3619577"/>
            <a:ext cx="4328161" cy="324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813768" y="7175704"/>
            <a:ext cx="335957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bg1"/>
                </a:solidFill>
              </a:rPr>
              <a:t>Correlation </a:t>
            </a:r>
            <a:r>
              <a:rPr lang="en-US" sz="2400" b="0" dirty="0">
                <a:solidFill>
                  <a:schemeClr val="bg1"/>
                </a:solidFill>
              </a:rPr>
              <a:t>= -0.9235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4774208" y="7175704"/>
            <a:ext cx="335957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bg1"/>
                </a:solidFill>
              </a:rPr>
              <a:t>Correlation </a:t>
            </a:r>
            <a:r>
              <a:rPr lang="en-US" sz="2400" b="0" dirty="0">
                <a:solidFill>
                  <a:schemeClr val="bg1"/>
                </a:solidFill>
              </a:rPr>
              <a:t>= -0.5810</a:t>
            </a:r>
          </a:p>
        </p:txBody>
      </p:sp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37" y="3201852"/>
            <a:ext cx="5199663" cy="38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7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Measures: Cohesion and </a:t>
            </a:r>
            <a:r>
              <a:rPr lang="en-US" dirty="0" smtClean="0"/>
              <a:t>Separation (1)</a:t>
            </a:r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 smtClean="0">
                <a:solidFill>
                  <a:srgbClr val="003399"/>
                </a:solidFill>
              </a:rPr>
              <a:t>Cluster Cohesion</a:t>
            </a:r>
            <a:r>
              <a:rPr lang="en-US" dirty="0" smtClean="0">
                <a:solidFill>
                  <a:schemeClr val="bg1"/>
                </a:solidFill>
              </a:rPr>
              <a:t> m</a:t>
            </a:r>
            <a:r>
              <a:rPr lang="en-US" dirty="0" smtClean="0"/>
              <a:t>easures how closely related are objects in a cluster, e.g., through the within cluster sum of squared errors:</a:t>
            </a:r>
          </a:p>
          <a:p>
            <a:pPr marL="487672" indent="-487672"/>
            <a:endParaRPr lang="en-US" dirty="0"/>
          </a:p>
          <a:p>
            <a:pPr marL="487672" indent="-487672"/>
            <a:endParaRPr lang="en-US" dirty="0" smtClean="0"/>
          </a:p>
          <a:p>
            <a:pPr marL="487672" indent="-487672"/>
            <a:endParaRPr lang="en-US" dirty="0" smtClean="0">
              <a:solidFill>
                <a:srgbClr val="003399"/>
              </a:solidFill>
            </a:endParaRPr>
          </a:p>
          <a:p>
            <a:pPr marL="487672" indent="-487672"/>
            <a:r>
              <a:rPr lang="en-US" dirty="0" smtClean="0">
                <a:solidFill>
                  <a:srgbClr val="003399"/>
                </a:solidFill>
              </a:rPr>
              <a:t>Cluster Separation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dirty="0" smtClean="0"/>
              <a:t>easure how distinct or well-separated a cluster is from other clusters, e.g., through </a:t>
            </a:r>
            <a:r>
              <a:rPr lang="en-US" sz="2800" dirty="0" smtClean="0"/>
              <a:t>the </a:t>
            </a:r>
            <a:r>
              <a:rPr lang="en-US" sz="2800" dirty="0"/>
              <a:t>between cluster sum of </a:t>
            </a:r>
            <a:r>
              <a:rPr lang="en-US" sz="2800" dirty="0" smtClean="0"/>
              <a:t>squares: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with</a:t>
            </a:r>
            <a:r>
              <a:rPr lang="en-US" sz="2600" dirty="0" smtClean="0"/>
              <a:t> </a:t>
            </a:r>
            <a:r>
              <a:rPr lang="en-US" sz="2600" dirty="0"/>
              <a:t>|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dirty="0"/>
              <a:t>| is the size </a:t>
            </a:r>
            <a:r>
              <a:rPr lang="en-US" sz="2600" dirty="0" smtClean="0"/>
              <a:t>of (i.e., number of data points belonging to) cluster 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b="1" dirty="0" smtClean="0"/>
              <a:t>m</a:t>
            </a:r>
            <a:r>
              <a:rPr lang="en-US" sz="2600" dirty="0" smtClean="0"/>
              <a:t> the overall mean of the data</a:t>
            </a:r>
            <a:endParaRPr lang="en-US" sz="2600" dirty="0"/>
          </a:p>
          <a:p>
            <a:pPr marL="1056623" lvl="1" indent="-406394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99</a:t>
            </a:fld>
            <a:endParaRPr lang="en-US" dirty="0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61798"/>
              </p:ext>
            </p:extLst>
          </p:nvPr>
        </p:nvGraphicFramePr>
        <p:xfrm>
          <a:off x="3802372" y="3189744"/>
          <a:ext cx="313207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7" name="Equation" r:id="rId3" imgW="1498320" imgH="393480" progId="Equation.3">
                  <p:embed/>
                </p:oleObj>
              </mc:Choice>
              <mc:Fallback>
                <p:oleObj name="Equation" r:id="rId3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372" y="3189744"/>
                        <a:ext cx="3132076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02483"/>
              </p:ext>
            </p:extLst>
          </p:nvPr>
        </p:nvGraphicFramePr>
        <p:xfrm>
          <a:off x="3862149" y="5668888"/>
          <a:ext cx="3288323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8" name="Equation" r:id="rId5" imgW="1473120" imgH="368280" progId="Equation.3">
                  <p:embed/>
                </p:oleObj>
              </mc:Choice>
              <mc:Fallback>
                <p:oleObj name="Equation" r:id="rId5" imgW="1473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149" y="5668888"/>
                        <a:ext cx="3288323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40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ij} = 1 - \frac{d_{ij} - \min d}{\max d - \min d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29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</TotalTime>
  <Pages>0</Pages>
  <Words>4203</Words>
  <Characters>0</Characters>
  <Application>Microsoft Office PowerPoint</Application>
  <PresentationFormat>Custom</PresentationFormat>
  <Lines>0</Lines>
  <Paragraphs>1089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Opening dia's</vt:lpstr>
      <vt:lpstr>Basis pagina</vt:lpstr>
      <vt:lpstr>Document</vt:lpstr>
      <vt:lpstr>VISIO</vt:lpstr>
      <vt:lpstr>Bitmap Image</vt:lpstr>
      <vt:lpstr>Equation</vt:lpstr>
      <vt:lpstr>Visio</vt:lpstr>
      <vt:lpstr>MSPhotoEd.3</vt:lpstr>
      <vt:lpstr>Data Mining: Clustering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Based upon an Objective Function (1)</vt:lpstr>
      <vt:lpstr>Types of Clusters: Based upon an Objective Function (2)</vt:lpstr>
      <vt:lpstr>Characteristics of the Input Data Are Important</vt:lpstr>
      <vt:lpstr>Clustering Algorithms</vt:lpstr>
      <vt:lpstr>K-means Clustering</vt:lpstr>
      <vt:lpstr>K-means Clustering – Details</vt:lpstr>
      <vt:lpstr>K-means Clustering – Implementation</vt:lpstr>
      <vt:lpstr>K-means Clustering – Convergence and Complexity</vt:lpstr>
      <vt:lpstr>Two different K-means Clusterings</vt:lpstr>
      <vt:lpstr>Importance of Choosing Initial Centroids (1)</vt:lpstr>
      <vt:lpstr>Importance of Choosing Initial Centroids (2)</vt:lpstr>
      <vt:lpstr>Evaluating K-means Clusters</vt:lpstr>
      <vt:lpstr>Problems with Selecting Initial Points</vt:lpstr>
      <vt:lpstr>10 Clusters Example (1)</vt:lpstr>
      <vt:lpstr>10 Clusters Example (2)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 (1)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</vt:lpstr>
      <vt:lpstr>Intermediate Situation (1)</vt:lpstr>
      <vt:lpstr>Intermediate Situation (2)</vt:lpstr>
      <vt:lpstr>After merging</vt:lpstr>
      <vt:lpstr>How to define cluster similarity</vt:lpstr>
      <vt:lpstr>How to define cluster similarity</vt:lpstr>
      <vt:lpstr>How to define cluster similarity</vt:lpstr>
      <vt:lpstr>How to define cluster similarity</vt:lpstr>
      <vt:lpstr>How to define 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 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Time and Space Requirements</vt:lpstr>
      <vt:lpstr>Hierarchical Clustering:  Problems and Limitations</vt:lpstr>
      <vt:lpstr>Hierarchical Clustering in MATLAB</vt:lpstr>
      <vt:lpstr>Hierarchical Clustering in Python (1)</vt:lpstr>
      <vt:lpstr>Hierarchical Clustering in Python (2)</vt:lpstr>
      <vt:lpstr>MST: Divisive Hierarchical Clustering (1)</vt:lpstr>
      <vt:lpstr>MST: Divisive Hierarchical Clustering (2)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 (1)</vt:lpstr>
      <vt:lpstr>Using Similarity Matrix for Cluster Validation (2)</vt:lpstr>
      <vt:lpstr>Using Similarity Matrix for Cluster Validation (3)</vt:lpstr>
      <vt:lpstr>Using Similarity Matrix for Cluster Validation (4)</vt:lpstr>
      <vt:lpstr>Internal Measures: Sum of Squared Errors</vt:lpstr>
      <vt:lpstr>Internal Measures: Sum of Squared Errors</vt:lpstr>
      <vt:lpstr>Framework for Cluster Validity</vt:lpstr>
      <vt:lpstr>Statistical Framework for SSE</vt:lpstr>
      <vt:lpstr>Statistical Framework for Correlation</vt:lpstr>
      <vt:lpstr>Internal Measures: Cohesion and Separation (1)</vt:lpstr>
      <vt:lpstr>Internal Measures: Cohesion and Separation (2)</vt:lpstr>
      <vt:lpstr>Internal Measures: Cohesion and Separation (3)</vt:lpstr>
      <vt:lpstr>Internal Measures: Silhouette Coefficient</vt:lpstr>
      <vt:lpstr>External Measures of Cluster Validity</vt:lpstr>
      <vt:lpstr>Purity and Entropy (1)</vt:lpstr>
      <vt:lpstr>Purity and Entropy (2)</vt:lpstr>
      <vt:lpstr>Final Comment on Cluster Validity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477</cp:revision>
  <cp:lastPrinted>2013-04-17T12:13:15Z</cp:lastPrinted>
  <dcterms:created xsi:type="dcterms:W3CDTF">2010-10-05T13:34:04Z</dcterms:created>
  <dcterms:modified xsi:type="dcterms:W3CDTF">2016-11-07T13:34:11Z</dcterms:modified>
</cp:coreProperties>
</file>