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7"/>
  </p:notesMasterIdLst>
  <p:handoutMasterIdLst>
    <p:handoutMasterId r:id="rId18"/>
  </p:handoutMasterIdLst>
  <p:sldIdLst>
    <p:sldId id="344" r:id="rId3"/>
    <p:sldId id="477" r:id="rId4"/>
    <p:sldId id="490" r:id="rId5"/>
    <p:sldId id="491" r:id="rId6"/>
    <p:sldId id="481" r:id="rId7"/>
    <p:sldId id="492" r:id="rId8"/>
    <p:sldId id="483" r:id="rId9"/>
    <p:sldId id="484" r:id="rId10"/>
    <p:sldId id="498" r:id="rId11"/>
    <p:sldId id="493" r:id="rId12"/>
    <p:sldId id="494" r:id="rId13"/>
    <p:sldId id="495" r:id="rId14"/>
    <p:sldId id="496" r:id="rId15"/>
    <p:sldId id="497" r:id="rId16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6600"/>
    <a:srgbClr val="3399FF"/>
    <a:srgbClr val="6699FF"/>
    <a:srgbClr val="CCECFF"/>
    <a:srgbClr val="005EA4"/>
    <a:srgbClr val="004376"/>
    <a:srgbClr val="008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00" y="-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F3C1B60-2814-4519-82AD-0A53EF91101F}" type="datetime1">
              <a:rPr lang="nl-NL"/>
              <a:pPr>
                <a:defRPr/>
              </a:pPr>
              <a:t>2-11-2015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46286C1-AFAA-4286-B478-2BD048D3571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677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B7429B9-DCDC-4627-93FE-9751726E61D0}" type="datetime1">
              <a:rPr lang="nl-NL"/>
              <a:pPr>
                <a:defRPr/>
              </a:pPr>
              <a:t>2-11-2015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FA36493-7C4A-445B-8505-048A75403C5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5408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294341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540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9"/>
            <a:ext cx="8789988" cy="6592042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538460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2106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8498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676400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14842926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26258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428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331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47130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51832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569450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buClr>
                <a:srgbClr val="C00000"/>
              </a:buCl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51520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Arial"/>
              <a:buNone/>
              <a:defRPr sz="2500">
                <a:latin typeface="+mn-lt"/>
              </a:defRPr>
            </a:lvl2pPr>
            <a:lvl3pPr marL="0" indent="0">
              <a:buFont typeface="Arial"/>
              <a:buNone/>
              <a:defRPr sz="2500">
                <a:latin typeface="+mn-lt"/>
              </a:defRPr>
            </a:lvl3pPr>
            <a:lvl4pPr marL="0" indent="0">
              <a:buFont typeface="Arial"/>
              <a:buNone/>
              <a:defRPr sz="2500">
                <a:latin typeface="+mn-lt"/>
              </a:defRPr>
            </a:lvl4pPr>
            <a:lvl5pPr marL="0" indent="0">
              <a:buFont typeface="Arial"/>
              <a:buNone/>
              <a:defRPr sz="25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178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692275"/>
            <a:ext cx="11430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771775"/>
            <a:ext cx="11430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 txBox="1">
            <a:spLocks noChangeArrowheads="1"/>
          </p:cNvSpPr>
          <p:nvPr/>
        </p:nvSpPr>
        <p:spPr bwMode="auto">
          <a:xfrm>
            <a:off x="1066800" y="2921000"/>
            <a:ext cx="11430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 marL="342900" indent="-3429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endParaRPr lang="nl-NL" sz="3000" smtClean="0">
              <a:solidFill>
                <a:srgbClr val="141313"/>
              </a:solidFill>
              <a:latin typeface="Arial" pitchFamily="34" charset="0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8802688"/>
            <a:ext cx="3673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MS PGothic" pitchFamily="34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>
          <a:solidFill>
            <a:schemeClr val="tx1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rgbClr val="BE31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4" name="Afbeelding 10" descr="RU_E_A4_CMYK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8802688"/>
            <a:ext cx="36734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6" r:id="rId7"/>
    <p:sldLayoutId id="2147484377" r:id="rId8"/>
    <p:sldLayoutId id="2147484378" r:id="rId9"/>
    <p:sldLayoutId id="2147484379" r:id="rId10"/>
    <p:sldLayoutId id="2147484375" r:id="rId1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C00000"/>
        </a:buClr>
        <a:buChar char="•"/>
        <a:defRPr sz="2500">
          <a:solidFill>
            <a:srgbClr val="141313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21.png"/><Relationship Id="rId7" Type="http://schemas.openxmlformats.org/officeDocument/2006/relationships/oleObject" Target="../embeddings/Microsoft_Word_97_-_2003_Document7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Word_97_-_2003_Document7.doc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5.png"/><Relationship Id="rId7" Type="http://schemas.openxmlformats.org/officeDocument/2006/relationships/oleObject" Target="../embeddings/Microsoft_Word_97_-_2003_Document8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Document8.doc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Document1.doc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emf"/><Relationship Id="rId4" Type="http://schemas.openxmlformats.org/officeDocument/2006/relationships/image" Target="../media/image7.wmf"/><Relationship Id="rId9" Type="http://schemas.openxmlformats.org/officeDocument/2006/relationships/oleObject" Target="../embeddings/Microsoft_Word_97_-_2003_Document2.doc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Document3.doc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emf"/><Relationship Id="rId4" Type="http://schemas.openxmlformats.org/officeDocument/2006/relationships/image" Target="../media/image7.wmf"/><Relationship Id="rId9" Type="http://schemas.openxmlformats.org/officeDocument/2006/relationships/oleObject" Target="../embeddings/Microsoft_Word_97_-_2003_Document4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Document5.doc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7.wmf"/><Relationship Id="rId9" Type="http://schemas.openxmlformats.org/officeDocument/2006/relationships/oleObject" Target="../embeddings/Microsoft_Word_97_-_2003_Document6.doc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Data Mining: Similarity Measures</a:t>
            </a:r>
            <a:endParaRPr lang="nl-N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Tom Heskes</a:t>
            </a:r>
            <a:endParaRPr lang="nl-N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properties of a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Distances, such as the Euclidean distance, have some well-known properties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Positive definiteness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300" b="1" i="0" smtClean="0">
                            <a:latin typeface="Cambria Math"/>
                          </a:rPr>
                          <m:t>𝐩</m:t>
                        </m:r>
                        <m:r>
                          <a:rPr lang="en-US" sz="2300" b="0" i="0" smtClean="0">
                            <a:latin typeface="Cambria Math"/>
                          </a:rPr>
                          <m:t>,</m:t>
                        </m:r>
                        <m:r>
                          <a:rPr lang="en-US" sz="2300" b="1" i="0" smtClean="0">
                            <a:latin typeface="Cambria Math"/>
                          </a:rPr>
                          <m:t>𝐪</m:t>
                        </m:r>
                      </m:e>
                    </m:d>
                    <m:r>
                      <a:rPr lang="en-US" sz="23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300" b="1">
                        <a:latin typeface="Cambria Math"/>
                      </a:rPr>
                      <m:t>𝐩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sz="2300" b="1" i="0" smtClean="0">
                        <a:latin typeface="Cambria Math"/>
                      </a:rPr>
                      <m:t>𝐪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300" b="1">
                            <a:latin typeface="Cambria Math"/>
                          </a:rPr>
                          <m:t>𝐩</m:t>
                        </m:r>
                        <m:r>
                          <a:rPr lang="en-US" sz="2300">
                            <a:latin typeface="Cambria Math"/>
                          </a:rPr>
                          <m:t>,</m:t>
                        </m:r>
                        <m:r>
                          <a:rPr lang="en-US" sz="2300" b="1">
                            <a:latin typeface="Cambria Math"/>
                          </a:rPr>
                          <m:t>𝐪</m:t>
                        </m:r>
                      </m:e>
                    </m:d>
                    <m:r>
                      <a:rPr lang="en-US" sz="2300" b="0" i="1" smtClean="0">
                        <a:latin typeface="Cambria Math"/>
                      </a:rPr>
                      <m:t>=</m:t>
                    </m:r>
                    <m:r>
                      <a:rPr lang="en-US" sz="23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iff </a:t>
                </a:r>
                <a14:m>
                  <m:oMath xmlns:m="http://schemas.openxmlformats.org/officeDocument/2006/math">
                    <m:r>
                      <a:rPr lang="en-US" sz="2300" b="1">
                        <a:latin typeface="Cambria Math"/>
                      </a:rPr>
                      <m:t>𝐩</m:t>
                    </m:r>
                    <m:r>
                      <a:rPr lang="en-US" sz="2300" b="1" i="0" smtClean="0">
                        <a:latin typeface="Cambria Math"/>
                      </a:rPr>
                      <m:t>=</m:t>
                    </m:r>
                    <m:r>
                      <a:rPr lang="en-US" sz="2300" b="1">
                        <a:latin typeface="Cambria Math"/>
                      </a:rPr>
                      <m:t>𝐪</m:t>
                    </m:r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Symmetry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300" b="1">
                            <a:latin typeface="Cambria Math"/>
                          </a:rPr>
                          <m:t>𝐩</m:t>
                        </m:r>
                        <m:r>
                          <a:rPr lang="en-US" sz="2300">
                            <a:latin typeface="Cambria Math"/>
                          </a:rPr>
                          <m:t>,</m:t>
                        </m:r>
                        <m:r>
                          <a:rPr lang="en-US" sz="2300" b="1">
                            <a:latin typeface="Cambria Math"/>
                          </a:rPr>
                          <m:t>𝐪</m:t>
                        </m:r>
                      </m:e>
                    </m:d>
                    <m:r>
                      <a:rPr lang="en-US" sz="2300" b="0" i="1" smtClean="0">
                        <a:latin typeface="Cambria Math"/>
                      </a:rPr>
                      <m:t>=</m:t>
                    </m:r>
                    <m:r>
                      <a:rPr lang="en-US" sz="2300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300" b="1" i="0" smtClean="0">
                            <a:latin typeface="Cambria Math"/>
                          </a:rPr>
                          <m:t>𝐪</m:t>
                        </m:r>
                        <m:r>
                          <a:rPr lang="en-US" sz="2300">
                            <a:latin typeface="Cambria Math"/>
                          </a:rPr>
                          <m:t>,</m:t>
                        </m:r>
                        <m:r>
                          <a:rPr lang="en-US" sz="2300" b="1" i="0" smtClean="0">
                            <a:latin typeface="Cambria Math"/>
                          </a:rPr>
                          <m:t>𝐩</m:t>
                        </m:r>
                      </m:e>
                    </m:d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dirty="0" smtClean="0">
                    <a:cs typeface="Arial"/>
                  </a:rPr>
                  <a:t>for </a:t>
                </a:r>
                <a:r>
                  <a:rPr lang="en-US" dirty="0">
                    <a:cs typeface="Arial"/>
                  </a:rPr>
                  <a:t>all</a:t>
                </a:r>
                <a:r>
                  <a:rPr lang="en-US" sz="25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1">
                        <a:latin typeface="Cambria Math"/>
                      </a:rPr>
                      <m:t>𝐩</m:t>
                    </m:r>
                  </m:oMath>
                </a14:m>
                <a:r>
                  <a:rPr lang="en-US" sz="2500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and</a:t>
                </a:r>
                <a:r>
                  <a:rPr lang="en-US" sz="25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1">
                        <a:latin typeface="Cambria Math"/>
                      </a:rPr>
                      <m:t>𝐪</m:t>
                    </m:r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Triangle inequality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300" b="1">
                            <a:latin typeface="Cambria Math"/>
                          </a:rPr>
                          <m:t>𝐩</m:t>
                        </m:r>
                        <m:r>
                          <a:rPr lang="en-US" sz="2300">
                            <a:latin typeface="Cambria Math"/>
                          </a:rPr>
                          <m:t>,</m:t>
                        </m:r>
                        <m:r>
                          <a:rPr lang="en-US" sz="2300" b="1" i="0" smtClean="0">
                            <a:latin typeface="Cambria Math"/>
                          </a:rPr>
                          <m:t>𝐫</m:t>
                        </m:r>
                      </m:e>
                    </m:d>
                    <m:r>
                      <a:rPr lang="en-US" sz="23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25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300" b="1">
                            <a:latin typeface="Cambria Math"/>
                          </a:rPr>
                          <m:t>𝐩</m:t>
                        </m:r>
                        <m:r>
                          <a:rPr lang="en-US" sz="2300">
                            <a:latin typeface="Cambria Math"/>
                          </a:rPr>
                          <m:t>,</m:t>
                        </m:r>
                        <m:r>
                          <a:rPr lang="en-US" sz="2300" b="1">
                            <a:latin typeface="Cambria Math"/>
                          </a:rPr>
                          <m:t>𝐪</m:t>
                        </m:r>
                      </m:e>
                    </m:d>
                    <m:r>
                      <a:rPr lang="en-US" sz="2300" b="0" i="1" smtClean="0">
                        <a:latin typeface="Cambria Math"/>
                      </a:rPr>
                      <m:t>+</m:t>
                    </m:r>
                    <m:r>
                      <a:rPr lang="en-US" sz="2300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300" b="1" i="0" smtClean="0">
                            <a:latin typeface="Cambria Math"/>
                          </a:rPr>
                          <m:t>𝐪</m:t>
                        </m:r>
                        <m:r>
                          <a:rPr lang="en-US" sz="2300">
                            <a:latin typeface="Cambria Math"/>
                          </a:rPr>
                          <m:t>,</m:t>
                        </m:r>
                        <m:r>
                          <a:rPr lang="en-US" sz="2300" b="1" i="0" smtClean="0">
                            <a:latin typeface="Cambria Math"/>
                          </a:rPr>
                          <m:t>𝐫</m:t>
                        </m:r>
                      </m:e>
                    </m:d>
                    <m:r>
                      <a:rPr lang="en-US" sz="23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cs typeface="Arial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300" b="1">
                        <a:latin typeface="Cambria Math"/>
                      </a:rPr>
                      <m:t>𝐩</m:t>
                    </m:r>
                    <m:r>
                      <a:rPr lang="en-US" sz="2300" b="1" i="0" smtClean="0">
                        <a:latin typeface="Cambria Math"/>
                      </a:rPr>
                      <m:t>,</m:t>
                    </m:r>
                    <m:r>
                      <a:rPr lang="en-US" sz="2300" b="1" i="0" smtClean="0">
                        <a:latin typeface="Cambria Math"/>
                      </a:rPr>
                      <m:t>𝐪</m:t>
                    </m:r>
                  </m:oMath>
                </a14:m>
                <a:r>
                  <a:rPr lang="en-US" dirty="0" smtClean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and</a:t>
                </a:r>
                <a:r>
                  <a:rPr lang="en-US" sz="25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1" i="0" smtClean="0">
                        <a:latin typeface="Cambria Math"/>
                      </a:rPr>
                      <m:t>𝐫</m:t>
                    </m:r>
                  </m:oMath>
                </a14:m>
                <a:r>
                  <a:rPr lang="en-US" sz="2500" dirty="0">
                    <a:cs typeface="Arial"/>
                  </a:rPr>
                  <a:t> </a:t>
                </a:r>
                <a:endParaRPr lang="en-US" sz="2500" dirty="0" smtClean="0">
                  <a:cs typeface="Arial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500" dirty="0">
                  <a:cs typeface="Arial"/>
                </a:endParaRPr>
              </a:p>
              <a:p>
                <a:pPr marL="514350" indent="-457200"/>
                <a:endParaRPr lang="en-US" dirty="0" smtClean="0"/>
              </a:p>
              <a:p>
                <a:pPr marL="514350" indent="-457200"/>
                <a:r>
                  <a:rPr lang="en-US" dirty="0" smtClean="0"/>
                  <a:t>A distance that satisfies these properties is called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metric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27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Between Binary 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 smtClean="0"/>
              </a:p>
              <a:p>
                <a:r>
                  <a:rPr lang="en-US" i="1" dirty="0" smtClean="0"/>
                  <a:t>M</a:t>
                </a:r>
                <a:r>
                  <a:rPr lang="en-US" baseline="-25000" dirty="0" smtClean="0"/>
                  <a:t>00</a:t>
                </a:r>
                <a:r>
                  <a:rPr lang="en-US" dirty="0" smtClean="0"/>
                  <a:t> = number of attributes</a:t>
                </a:r>
                <a:br>
                  <a:rPr lang="en-US" dirty="0" smtClean="0"/>
                </a:br>
                <a:r>
                  <a:rPr lang="en-US" dirty="0" smtClean="0"/>
                  <a:t>with</a:t>
                </a:r>
                <a14:m>
                  <m:oMath xmlns:m="http://schemas.openxmlformats.org/officeDocument/2006/math">
                    <m:r>
                      <a:rPr lang="en-US" sz="27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7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7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700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etc.</a:t>
                </a:r>
              </a:p>
              <a:p>
                <a:endParaRPr lang="en-US" dirty="0"/>
              </a:p>
              <a:p>
                <a:r>
                  <a:rPr lang="en-US" dirty="0" smtClean="0"/>
                  <a:t>Simple matching coefficient (SMC):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7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700" b="1">
                            <a:latin typeface="Cambria Math"/>
                          </a:rPr>
                          <m:t>𝐩</m:t>
                        </m:r>
                        <m:r>
                          <a:rPr lang="en-US" sz="2700" i="1">
                            <a:latin typeface="Cambria Math"/>
                          </a:rPr>
                          <m:t>,</m:t>
                        </m:r>
                        <m:r>
                          <a:rPr lang="en-US" sz="2700" b="1">
                            <a:latin typeface="Cambria Math"/>
                          </a:rPr>
                          <m:t>𝐪</m:t>
                        </m:r>
                      </m:e>
                    </m:d>
                    <m:r>
                      <a:rPr lang="en-US" sz="2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7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700" b="0" i="0" smtClean="0">
                            <a:latin typeface="Cambria Math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700" b="0" i="0" smtClean="0">
                            <a:latin typeface="Cambria Math"/>
                          </a:rPr>
                          <m:t>matches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700" b="0" i="0" smtClean="0">
                            <a:latin typeface="Cambria Math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700" b="0" i="0" smtClean="0">
                            <a:latin typeface="Cambria Math"/>
                          </a:rPr>
                          <m:t>attributes</m:t>
                        </m:r>
                      </m:den>
                    </m:f>
                    <m:r>
                      <a:rPr lang="en-US" sz="27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7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700" b="0" i="1" smtClean="0">
                                <a:latin typeface="Cambria Math"/>
                              </a:rPr>
                              <m:t>00</m:t>
                            </m:r>
                          </m:sub>
                        </m:sSub>
                        <m:r>
                          <a:rPr lang="en-US" sz="27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7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700" i="1">
                                <a:latin typeface="Cambria Math"/>
                              </a:rPr>
                              <m:t>00</m:t>
                            </m:r>
                          </m:sub>
                        </m:sSub>
                        <m:r>
                          <a:rPr lang="en-US" sz="27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700" i="1">
                                <a:latin typeface="Cambria Math"/>
                              </a:rPr>
                              <m:t>0</m:t>
                            </m:r>
                            <m:r>
                              <a:rPr lang="en-US" sz="27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7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7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7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7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7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Jaccard</a:t>
                </a:r>
                <a:r>
                  <a:rPr lang="en-US" dirty="0" smtClean="0"/>
                  <a:t> coefficient: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𝐩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b="1">
                            <a:latin typeface="Cambria Math"/>
                          </a:rPr>
                          <m:t>𝐪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11 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matches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not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both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zero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230592" y="1504826"/>
            <a:ext cx="3540721" cy="2003822"/>
            <a:chOff x="8230592" y="1420416"/>
            <a:chExt cx="3540721" cy="200382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86613508"/>
                    </p:ext>
                  </p:extLst>
                </p:nvPr>
              </p:nvGraphicFramePr>
              <p:xfrm>
                <a:off x="8910638" y="2062163"/>
                <a:ext cx="2860675" cy="13620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447" name="Document" r:id="rId5" imgW="1940234" imgH="1046506" progId="Word.Document.8">
                        <p:embed/>
                      </p:oleObj>
                    </mc:Choice>
                    <mc:Fallback>
                      <p:oleObj name="Document" r:id="rId5" imgW="1940234" imgH="1046506" progId="Word.Document.8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10638" y="2062163"/>
                              <a:ext cx="2860675" cy="13620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86613508"/>
                    </p:ext>
                  </p:extLst>
                </p:nvPr>
              </p:nvGraphicFramePr>
              <p:xfrm>
                <a:off x="8910638" y="2062163"/>
                <a:ext cx="2860675" cy="13620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436" name="Document" r:id="rId7" imgW="1940234" imgH="1046506" progId="Word.Document.8">
                        <p:embed/>
                      </p:oleObj>
                    </mc:Choice>
                    <mc:Fallback>
                      <p:oleObj name="Document" r:id="rId7" imgW="1940234" imgH="1046506" progId="Word.Document.8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10638" y="2062163"/>
                              <a:ext cx="2860675" cy="13620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 bwMode="auto">
                <a:xfrm>
                  <a:off x="10246816" y="1420416"/>
                  <a:ext cx="1152128" cy="546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130046" tIns="65023" rIns="130046" bIns="65023" rtlCol="0">
                  <a:spAutoFit/>
                </a:bodyPr>
                <a:lstStyle/>
                <a:p>
                  <a:pPr eaLnBrk="1" hangingPunct="1">
                    <a:buClr>
                      <a:srgbClr val="C00000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𝐩</m:t>
                        </m:r>
                      </m:oMath>
                    </m:oMathPara>
                  </a14:m>
                  <a:endParaRPr lang="en-US" sz="27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46816" y="1420416"/>
                  <a:ext cx="1152128" cy="54681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 bwMode="auto">
                <a:xfrm>
                  <a:off x="8230592" y="2500536"/>
                  <a:ext cx="576064" cy="546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130046" tIns="65023" rIns="130046" bIns="65023" rtlCol="0">
                  <a:spAutoFit/>
                </a:bodyPr>
                <a:lstStyle/>
                <a:p>
                  <a:pPr eaLnBrk="1" hangingPunct="1">
                    <a:buClr>
                      <a:srgbClr val="C00000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𝐪</m:t>
                        </m:r>
                      </m:oMath>
                    </m:oMathPara>
                  </a14:m>
                  <a:endParaRPr lang="en-US" sz="27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0592" y="2500536"/>
                  <a:ext cx="576064" cy="54681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802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SMC versus </a:t>
            </a:r>
            <a:r>
              <a:rPr lang="en-US" dirty="0" err="1" smtClean="0"/>
              <a:t>Jaccard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sz="2700" b="1" i="0">
                        <a:latin typeface="Cambria Math"/>
                      </a:rPr>
                      <m:t>𝐩</m:t>
                    </m:r>
                    <m:r>
                      <a:rPr lang="en-US" sz="2700" i="1">
                        <a:latin typeface="Cambria Math"/>
                      </a:rPr>
                      <m:t>=[1 0 0 0 0 0 0 0 0 0]</m:t>
                    </m:r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sz="2700" b="1" i="0" smtClean="0">
                        <a:latin typeface="Cambria Math"/>
                      </a:rPr>
                      <m:t>𝐪</m:t>
                    </m:r>
                    <m:r>
                      <a:rPr lang="en-US" sz="2700" i="1">
                        <a:latin typeface="Cambria Math"/>
                      </a:rPr>
                      <m:t>=[</m:t>
                    </m:r>
                    <m:r>
                      <a:rPr lang="en-US" sz="2700" b="0" i="1" smtClean="0">
                        <a:latin typeface="Cambria Math"/>
                      </a:rPr>
                      <m:t>0</m:t>
                    </m:r>
                    <m:r>
                      <a:rPr lang="en-US" sz="2700" i="1">
                        <a:latin typeface="Cambria Math"/>
                      </a:rPr>
                      <m:t> 0 0 0 0 0 </m:t>
                    </m:r>
                    <m:r>
                      <a:rPr lang="en-US" sz="2700" b="0" i="1" smtClean="0">
                        <a:latin typeface="Cambria Math"/>
                      </a:rPr>
                      <m:t>1</m:t>
                    </m:r>
                    <m:r>
                      <a:rPr lang="en-US" sz="2700" i="1">
                        <a:latin typeface="Cambria Math"/>
                      </a:rPr>
                      <m:t> 0 0 </m:t>
                    </m:r>
                    <m:r>
                      <a:rPr lang="en-US" sz="2700" b="0" i="1" smtClean="0">
                        <a:latin typeface="Cambria Math"/>
                      </a:rPr>
                      <m:t>1</m:t>
                    </m:r>
                    <m:r>
                      <a:rPr lang="en-US" sz="2700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Simple matching coefficient (SMC):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7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700" b="1">
                            <a:latin typeface="Cambria Math"/>
                          </a:rPr>
                          <m:t>𝐩</m:t>
                        </m:r>
                        <m:r>
                          <a:rPr lang="en-US" sz="2700" i="1">
                            <a:latin typeface="Cambria Math"/>
                          </a:rPr>
                          <m:t>,</m:t>
                        </m:r>
                        <m:r>
                          <a:rPr lang="en-US" sz="2700" b="1">
                            <a:latin typeface="Cambria Math"/>
                          </a:rPr>
                          <m:t>𝐪</m:t>
                        </m:r>
                      </m:e>
                    </m:d>
                    <m:r>
                      <a:rPr lang="en-US" sz="2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7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700" b="0" i="0" smtClean="0">
                            <a:latin typeface="Cambria Math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700" b="0" i="0" smtClean="0">
                            <a:latin typeface="Cambria Math"/>
                          </a:rPr>
                          <m:t>matches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700" b="0" i="0" smtClean="0">
                            <a:latin typeface="Cambria Math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700" b="0" i="0" smtClean="0">
                            <a:latin typeface="Cambria Math"/>
                          </a:rPr>
                          <m:t>attributes</m:t>
                        </m:r>
                      </m:den>
                    </m:f>
                    <m:r>
                      <a:rPr lang="en-US" sz="27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7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700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sz="2700" i="1" smtClean="0">
                            <a:latin typeface="Cambria Math"/>
                          </a:rPr>
                          <m:t>1</m:t>
                        </m:r>
                        <m:r>
                          <a:rPr lang="en-US" sz="2700" b="0" i="1" smtClean="0">
                            <a:latin typeface="Cambria Math"/>
                          </a:rPr>
                          <m:t>0</m:t>
                        </m:r>
                      </m:den>
                    </m:f>
                    <m:r>
                      <a:rPr lang="en-US" sz="2700" b="0" i="1" smtClean="0">
                        <a:latin typeface="Cambria Math"/>
                      </a:rPr>
                      <m:t>=0.7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Jaccard</a:t>
                </a:r>
                <a:r>
                  <a:rPr lang="en-US" dirty="0" smtClean="0"/>
                  <a:t> coefficient: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𝐩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b="1">
                            <a:latin typeface="Cambria Math"/>
                          </a:rPr>
                          <m:t>𝐪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11 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matches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not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both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zero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230592" y="1504826"/>
            <a:ext cx="3523258" cy="2168649"/>
            <a:chOff x="8230592" y="1420416"/>
            <a:chExt cx="3523258" cy="216864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96299920"/>
                    </p:ext>
                  </p:extLst>
                </p:nvPr>
              </p:nvGraphicFramePr>
              <p:xfrm>
                <a:off x="8910638" y="2060303"/>
                <a:ext cx="2843212" cy="15287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469" name="Document" r:id="rId5" imgW="1940234" imgH="1047587" progId="Word.Document.8">
                        <p:embed/>
                      </p:oleObj>
                    </mc:Choice>
                    <mc:Fallback>
                      <p:oleObj name="Document" r:id="rId5" imgW="1940234" imgH="1047587" progId="Word.Document.8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10638" y="2060303"/>
                              <a:ext cx="2843212" cy="15287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96299920"/>
                    </p:ext>
                  </p:extLst>
                </p:nvPr>
              </p:nvGraphicFramePr>
              <p:xfrm>
                <a:off x="8910638" y="2060303"/>
                <a:ext cx="2843212" cy="15287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458" name="Document" r:id="rId7" imgW="1940234" imgH="1047587" progId="Word.Document.8">
                        <p:embed/>
                      </p:oleObj>
                    </mc:Choice>
                    <mc:Fallback>
                      <p:oleObj name="Document" r:id="rId7" imgW="1940234" imgH="1047587" progId="Word.Document.8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10638" y="2060303"/>
                              <a:ext cx="2843212" cy="15287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 bwMode="auto">
                <a:xfrm>
                  <a:off x="10246816" y="1420416"/>
                  <a:ext cx="1152128" cy="546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130046" tIns="65023" rIns="130046" bIns="65023" rtlCol="0">
                  <a:spAutoFit/>
                </a:bodyPr>
                <a:lstStyle/>
                <a:p>
                  <a:pPr eaLnBrk="1" hangingPunct="1">
                    <a:buClr>
                      <a:srgbClr val="C00000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𝐩</m:t>
                        </m:r>
                      </m:oMath>
                    </m:oMathPara>
                  </a14:m>
                  <a:endParaRPr lang="en-US" sz="27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46816" y="1420416"/>
                  <a:ext cx="1152128" cy="54681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 bwMode="auto">
                <a:xfrm>
                  <a:off x="8230592" y="2500536"/>
                  <a:ext cx="576064" cy="546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130046" tIns="65023" rIns="130046" bIns="65023" rtlCol="0">
                  <a:spAutoFit/>
                </a:bodyPr>
                <a:lstStyle/>
                <a:p>
                  <a:pPr eaLnBrk="1" hangingPunct="1">
                    <a:buClr>
                      <a:srgbClr val="C00000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𝐪</m:t>
                        </m:r>
                      </m:oMath>
                    </m:oMathPara>
                  </a14:m>
                  <a:endParaRPr lang="en-US" sz="27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0592" y="2500536"/>
                  <a:ext cx="576064" cy="54681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7551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Specifically for documents vectors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7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700" b="1">
                            <a:latin typeface="Cambria Math"/>
                          </a:rPr>
                          <m:t>𝐩</m:t>
                        </m:r>
                        <m:r>
                          <a:rPr lang="en-US" sz="2700" i="1">
                            <a:latin typeface="Cambria Math"/>
                          </a:rPr>
                          <m:t>,</m:t>
                        </m:r>
                        <m:r>
                          <a:rPr lang="en-US" sz="2700" b="1">
                            <a:latin typeface="Cambria Math"/>
                          </a:rPr>
                          <m:t>𝐪</m:t>
                        </m:r>
                      </m:e>
                    </m:d>
                    <m:r>
                      <a:rPr lang="en-US" sz="2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7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700" b="1" i="0" smtClean="0">
                            <a:latin typeface="Cambria Math"/>
                          </a:rPr>
                          <m:t>𝐩</m:t>
                        </m:r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700" b="1" i="0" smtClean="0">
                            <a:latin typeface="Cambria Math"/>
                            <a:ea typeface="Cambria Math"/>
                          </a:rPr>
                          <m:t>𝐪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7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700" b="1" i="0" smtClean="0">
                                <a:latin typeface="Cambria Math"/>
                              </a:rPr>
                              <m:t>𝐩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27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700" b="1" i="0" smtClean="0">
                                <a:latin typeface="Cambria Math"/>
                              </a:rPr>
                              <m:t>𝐪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With inner product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700" b="1">
                        <a:latin typeface="Cambria Math"/>
                      </a:rPr>
                      <m:t>𝐩</m:t>
                    </m:r>
                    <m:r>
                      <a:rPr lang="en-US" sz="27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700" b="1">
                        <a:latin typeface="Cambria Math"/>
                        <a:ea typeface="Cambria Math"/>
                      </a:rPr>
                      <m:t>𝐪</m:t>
                    </m:r>
                    <m:r>
                      <a:rPr lang="en-US" sz="2700" b="1" i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700" b="1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7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7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7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And vector length</a:t>
                </a:r>
                <a:br>
                  <a:rPr lang="en-US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7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700" b="1" i="0" smtClean="0">
                            <a:latin typeface="Cambria Math"/>
                          </a:rPr>
                          <m:t>𝐩</m:t>
                        </m:r>
                      </m:e>
                    </m:d>
                    <m:r>
                      <a:rPr lang="en-US" sz="2700" b="1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7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700" b="1">
                            <a:latin typeface="Cambria Math"/>
                          </a:rPr>
                          <m:t>𝐩</m:t>
                        </m:r>
                        <m:r>
                          <a:rPr lang="en-US" sz="27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700" b="1">
                            <a:latin typeface="Cambria Math"/>
                            <a:ea typeface="Cambria Math"/>
                          </a:rPr>
                          <m:t>𝐩</m:t>
                        </m:r>
                      </m:e>
                    </m:rad>
                  </m:oMath>
                </a14:m>
                <a:endParaRPr lang="en-US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622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sz="2700" b="1">
                        <a:latin typeface="Cambria Math"/>
                      </a:rPr>
                      <m:t>𝐩</m:t>
                    </m:r>
                    <m:r>
                      <a:rPr lang="en-US" sz="2700" i="1">
                        <a:latin typeface="Cambria Math"/>
                      </a:rPr>
                      <m:t>=[</m:t>
                    </m:r>
                    <m:r>
                      <a:rPr lang="en-US" sz="2700" b="0" i="1" smtClean="0">
                        <a:latin typeface="Cambria Math"/>
                      </a:rPr>
                      <m:t>3</m:t>
                    </m:r>
                    <m:r>
                      <a:rPr lang="en-US" sz="2700" i="1">
                        <a:latin typeface="Cambria Math"/>
                      </a:rPr>
                      <m:t> </m:t>
                    </m:r>
                    <m:r>
                      <a:rPr lang="en-US" sz="2700" b="0" i="1" smtClean="0">
                        <a:latin typeface="Cambria Math"/>
                      </a:rPr>
                      <m:t>2</m:t>
                    </m:r>
                    <m:r>
                      <a:rPr lang="en-US" sz="2700" i="1">
                        <a:latin typeface="Cambria Math"/>
                      </a:rPr>
                      <m:t> 0 </m:t>
                    </m:r>
                    <m:r>
                      <a:rPr lang="en-US" sz="2700" b="0" i="1" smtClean="0">
                        <a:latin typeface="Cambria Math"/>
                      </a:rPr>
                      <m:t>5</m:t>
                    </m:r>
                    <m:r>
                      <a:rPr lang="en-US" sz="2700" i="1">
                        <a:latin typeface="Cambria Math"/>
                      </a:rPr>
                      <m:t> 0 0 0 </m:t>
                    </m:r>
                    <m:r>
                      <a:rPr lang="en-US" sz="2700" b="0" i="1" smtClean="0">
                        <a:latin typeface="Cambria Math"/>
                      </a:rPr>
                      <m:t>2</m:t>
                    </m:r>
                    <m:r>
                      <a:rPr lang="en-US" sz="2700" i="1">
                        <a:latin typeface="Cambria Math"/>
                      </a:rPr>
                      <m:t> 0 0]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2700" b="1">
                        <a:latin typeface="Cambria Math"/>
                      </a:rPr>
                      <m:t>𝐪</m:t>
                    </m:r>
                    <m:r>
                      <a:rPr lang="en-US" sz="2700" i="1">
                        <a:latin typeface="Cambria Math"/>
                      </a:rPr>
                      <m:t>=[</m:t>
                    </m:r>
                    <m:r>
                      <a:rPr lang="en-US" sz="2700" b="0" i="1" smtClean="0">
                        <a:latin typeface="Cambria Math"/>
                      </a:rPr>
                      <m:t>1</m:t>
                    </m:r>
                    <m:r>
                      <a:rPr lang="en-US" sz="2700" i="1">
                        <a:latin typeface="Cambria Math"/>
                      </a:rPr>
                      <m:t> 0 0 0 0 0 </m:t>
                    </m:r>
                    <m:r>
                      <a:rPr lang="en-US" sz="2700" b="0" i="1" smtClean="0">
                        <a:latin typeface="Cambria Math"/>
                      </a:rPr>
                      <m:t>0</m:t>
                    </m:r>
                    <m:r>
                      <a:rPr lang="en-US" sz="2700" i="1">
                        <a:latin typeface="Cambria Math"/>
                      </a:rPr>
                      <m:t> </m:t>
                    </m:r>
                    <m:r>
                      <a:rPr lang="en-US" sz="2700" b="0" i="1" smtClean="0">
                        <a:latin typeface="Cambria Math"/>
                      </a:rPr>
                      <m:t>1</m:t>
                    </m:r>
                    <m:r>
                      <a:rPr lang="en-US" sz="2700" i="1">
                        <a:latin typeface="Cambria Math"/>
                      </a:rPr>
                      <m:t> 0 </m:t>
                    </m:r>
                    <m:r>
                      <a:rPr lang="en-US" sz="2700" b="0" i="1" smtClean="0">
                        <a:latin typeface="Cambria Math"/>
                      </a:rPr>
                      <m:t>2</m:t>
                    </m:r>
                    <m:r>
                      <a:rPr lang="en-US" sz="2700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Inner product: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𝐩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>
                        <a:latin typeface="Cambria Math"/>
                        <a:ea typeface="Cambria Math"/>
                      </a:rPr>
                      <m:t>𝐪</m:t>
                    </m:r>
                    <m:r>
                      <a:rPr lang="en-US" sz="2000" b="0" i="0" smtClean="0">
                        <a:latin typeface="Cambria Math"/>
                        <a:ea typeface="Cambria Math"/>
                      </a:rPr>
                      <m:t>=3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×1+2×0+0×0+5×0+0×0+0×0+0×0+2×1+0×0+0×2=5</m:t>
                    </m:r>
                  </m:oMath>
                </a14:m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endParaRPr lang="en-US" sz="2200" dirty="0" smtClean="0"/>
              </a:p>
              <a:p>
                <a:r>
                  <a:rPr lang="en-US" dirty="0" smtClean="0"/>
                  <a:t>Vector lengths: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/>
                          </a:rPr>
                          <m:t>𝐩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5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/>
                          </a:rPr>
                          <m:t>42</m:t>
                        </m:r>
                      </m:e>
                    </m:ra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/>
                          </a:rPr>
                          <m:t>𝐪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sz="2000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Cosine similarity: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7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700" b="1">
                            <a:latin typeface="Cambria Math"/>
                          </a:rPr>
                          <m:t>𝐩</m:t>
                        </m:r>
                        <m:r>
                          <a:rPr lang="en-US" sz="2700" i="1">
                            <a:latin typeface="Cambria Math"/>
                          </a:rPr>
                          <m:t>,</m:t>
                        </m:r>
                        <m:r>
                          <a:rPr lang="en-US" sz="2700" b="1">
                            <a:latin typeface="Cambria Math"/>
                          </a:rPr>
                          <m:t>𝐪</m:t>
                        </m:r>
                      </m:e>
                    </m:d>
                    <m:r>
                      <a:rPr lang="en-US" sz="2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7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700" b="1" i="0" smtClean="0">
                            <a:latin typeface="Cambria Math"/>
                          </a:rPr>
                          <m:t>𝐩</m:t>
                        </m:r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700" b="1" i="0" smtClean="0">
                            <a:latin typeface="Cambria Math"/>
                            <a:ea typeface="Cambria Math"/>
                          </a:rPr>
                          <m:t>𝐪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7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700" b="1" i="0" smtClean="0">
                                <a:latin typeface="Cambria Math"/>
                              </a:rPr>
                              <m:t>𝐩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27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700" b="1" i="0" smtClean="0">
                                <a:latin typeface="Cambria Math"/>
                              </a:rPr>
                              <m:t>𝐪</m:t>
                            </m:r>
                          </m:e>
                        </m:d>
                      </m:den>
                    </m:f>
                    <m:r>
                      <a:rPr lang="en-US" sz="27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7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7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7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700" b="0" i="1" smtClean="0">
                                <a:latin typeface="Cambria Math"/>
                              </a:rPr>
                              <m:t>252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746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Similarity and Dissimilarity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Similarity</a:t>
            </a:r>
          </a:p>
          <a:p>
            <a:pPr lvl="1">
              <a:defRPr/>
            </a:pPr>
            <a:r>
              <a:rPr lang="en-US" dirty="0" smtClean="0"/>
              <a:t>Numerical measure of how alike two data objects are.</a:t>
            </a:r>
          </a:p>
          <a:p>
            <a:pPr lvl="1">
              <a:defRPr/>
            </a:pPr>
            <a:r>
              <a:rPr lang="en-US" dirty="0" smtClean="0"/>
              <a:t>Is higher when objects are more alike.</a:t>
            </a:r>
          </a:p>
          <a:p>
            <a:pPr lvl="1">
              <a:defRPr/>
            </a:pPr>
            <a:r>
              <a:rPr lang="en-US" dirty="0" smtClean="0"/>
              <a:t>Often falls in the range [0,1].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Dissimilarity</a:t>
            </a:r>
          </a:p>
          <a:p>
            <a:pPr lvl="1">
              <a:defRPr/>
            </a:pPr>
            <a:r>
              <a:rPr lang="en-US" dirty="0" smtClean="0"/>
              <a:t>Numerical measure of how different two data objects are.</a:t>
            </a:r>
          </a:p>
          <a:p>
            <a:pPr lvl="1">
              <a:defRPr/>
            </a:pPr>
            <a:r>
              <a:rPr lang="en-US" dirty="0" smtClean="0"/>
              <a:t>Lower when objects are more alike.</a:t>
            </a:r>
          </a:p>
          <a:p>
            <a:pPr lvl="1">
              <a:defRPr/>
            </a:pPr>
            <a:r>
              <a:rPr lang="en-US" dirty="0" smtClean="0"/>
              <a:t>Minimum dissimilarity is often 0.</a:t>
            </a:r>
          </a:p>
          <a:p>
            <a:pPr lvl="1">
              <a:defRPr/>
            </a:pPr>
            <a:r>
              <a:rPr lang="en-US" dirty="0" smtClean="0"/>
              <a:t>Upper limit varies.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Proximity refers to a similarity or dissimilarity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Similarity/Dissimilarity for Simple Attributes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Nominal attributes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700" b="0" i="1" dirty="0" smtClean="0">
                    <a:latin typeface="Cambria Math"/>
                  </a:rPr>
                  <a:t/>
                </a:r>
                <a:br>
                  <a:rPr lang="en-US" sz="2700" b="0" i="1" dirty="0" smtClean="0">
                    <a:latin typeface="Cambria Math"/>
                  </a:rPr>
                </a:br>
                <a:r>
                  <a:rPr lang="en-US" sz="2700" b="0" i="1" dirty="0" smtClean="0">
                    <a:latin typeface="Cambria Math"/>
                  </a:rPr>
                  <a:t/>
                </a:r>
                <a:br>
                  <a:rPr lang="en-US" sz="2700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/>
                      </a:rPr>
                      <m:t>𝑑</m:t>
                    </m:r>
                    <m:r>
                      <a:rPr lang="en-US" sz="27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7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7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700" b="0" i="1" smtClean="0">
                                <a:latin typeface="Cambria Math"/>
                              </a:rPr>
                              <m:t>0,  </m:t>
                            </m:r>
                            <m:r>
                              <a:rPr lang="en-US" sz="27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7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700" b="0" i="1" smtClean="0">
                                <a:latin typeface="Cambria Math"/>
                              </a:rPr>
                              <m:t>𝑞</m:t>
                            </m:r>
                          </m:e>
                          <m:e>
                            <m:r>
                              <a:rPr lang="en-US" sz="2700" b="0" i="1" smtClean="0">
                                <a:latin typeface="Cambria Math"/>
                              </a:rPr>
                              <m:t>&amp;1,  </m:t>
                            </m:r>
                            <m:r>
                              <a:rPr lang="en-US" sz="27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</m:eqArr>
                      </m:e>
                    </m:d>
                    <m:r>
                      <a:rPr lang="en-US" sz="2700" b="0" i="1" smtClean="0">
                        <a:latin typeface="Cambria Math"/>
                      </a:rPr>
                      <m:t>        </m:t>
                    </m:r>
                    <m:r>
                      <a:rPr lang="en-US" sz="2700" b="0" i="1" smtClean="0">
                        <a:latin typeface="Cambria Math"/>
                      </a:rPr>
                      <m:t>𝑠</m:t>
                    </m:r>
                    <m:r>
                      <a:rPr lang="en-US" sz="2700" b="0" i="1" smtClean="0">
                        <a:latin typeface="Cambria Math"/>
                      </a:rPr>
                      <m:t>=1−</m:t>
                    </m:r>
                    <m:r>
                      <a:rPr lang="en-US" sz="2700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sz="2700" b="0" dirty="0" smtClean="0"/>
              </a:p>
              <a:p>
                <a:endParaRPr lang="en-US" sz="2700" dirty="0"/>
              </a:p>
              <a:p>
                <a:r>
                  <a:rPr lang="en-US" b="0" dirty="0" smtClean="0"/>
                  <a:t>Ordinal attributes: map </a:t>
                </a:r>
                <a:r>
                  <a:rPr lang="en-US" b="0" i="1" dirty="0" smtClean="0"/>
                  <a:t>n</a:t>
                </a:r>
                <a:r>
                  <a:rPr lang="en-US" b="0" dirty="0" smtClean="0"/>
                  <a:t> distinct values </a:t>
                </a:r>
                <a:r>
                  <a:rPr lang="en-US" b="0" dirty="0" smtClean="0"/>
                  <a:t>to integers </a:t>
                </a:r>
                <a:r>
                  <a:rPr lang="en-US" b="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700" b="0" i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to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/>
                      </a:rPr>
                      <m:t>𝑛</m:t>
                    </m:r>
                    <m:r>
                      <a:rPr lang="en-US" sz="27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i="1" dirty="0" smtClean="0">
                    <a:latin typeface="Cambria Math"/>
                  </a:rPr>
                  <a:t/>
                </a:r>
                <a:br>
                  <a:rPr lang="en-US" sz="2800" i="1" dirty="0" smtClean="0">
                    <a:latin typeface="Cambria Math"/>
                  </a:rPr>
                </a:br>
                <a:r>
                  <a:rPr lang="en-US" sz="2800" i="1" dirty="0" smtClean="0">
                    <a:latin typeface="Cambria Math"/>
                  </a:rPr>
                  <a:t/>
                </a:r>
                <a:br>
                  <a:rPr lang="en-US" sz="280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𝑑</m:t>
                    </m:r>
                    <m:r>
                      <a:rPr lang="en-US" sz="2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70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7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7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7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700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num>
                      <m:den>
                        <m:r>
                          <a:rPr lang="en-US" sz="27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700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en-US" sz="2700" i="1">
                        <a:latin typeface="Cambria Math"/>
                      </a:rPr>
                      <m:t>    </m:t>
                    </m:r>
                    <m:r>
                      <a:rPr lang="en-US" sz="2700" b="0" i="1" smtClean="0">
                        <a:latin typeface="Cambria Math"/>
                      </a:rPr>
                      <m:t>   </m:t>
                    </m:r>
                    <m:r>
                      <a:rPr lang="en-US" sz="2700" i="1">
                        <a:latin typeface="Cambria Math"/>
                      </a:rPr>
                      <m:t>𝑠</m:t>
                    </m:r>
                    <m:r>
                      <a:rPr lang="en-US" sz="2700" i="1">
                        <a:latin typeface="Cambria Math"/>
                      </a:rPr>
                      <m:t>=1−</m:t>
                    </m:r>
                    <m:r>
                      <a:rPr lang="en-US" sz="2700" i="1">
                        <a:latin typeface="Cambria Math"/>
                      </a:rPr>
                      <m:t>𝑑</m:t>
                    </m:r>
                  </m:oMath>
                </a14:m>
                <a:endParaRPr lang="en-US" sz="2800" i="1" dirty="0" smtClean="0">
                  <a:latin typeface="Cambria Math"/>
                </a:endParaRPr>
              </a:p>
              <a:p>
                <a:endParaRPr lang="en-US" sz="2800" i="1" dirty="0">
                  <a:latin typeface="Cambria Math"/>
                </a:endParaRPr>
              </a:p>
              <a:p>
                <a:r>
                  <a:rPr lang="en-US" dirty="0" smtClean="0">
                    <a:latin typeface="+mj-lt"/>
                  </a:rPr>
                  <a:t>Interval or ratio attributes: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       </m:t>
                    </m:r>
                    <m:r>
                      <a:rPr lang="en-US" sz="2800" i="1">
                        <a:latin typeface="Cambria Math"/>
                      </a:rPr>
                      <m:t>𝑠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1+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2800" i="1" dirty="0">
                    <a:latin typeface="Cambria Math"/>
                  </a:rPr>
                  <a:t/>
                </a:r>
                <a:br>
                  <a:rPr lang="en-US" sz="2800" i="1" dirty="0">
                    <a:latin typeface="Cambria Math"/>
                  </a:rPr>
                </a:br>
                <a:endParaRPr lang="en-US" sz="2700" b="0" dirty="0" smtClean="0"/>
              </a:p>
              <a:p>
                <a:pPr marL="0" indent="0">
                  <a:buNone/>
                </a:pPr>
                <a:endParaRPr lang="en-US" sz="2700" dirty="0" smtClean="0"/>
              </a:p>
              <a:p>
                <a:pPr marL="0" indent="0">
                  <a:buNone/>
                </a:pPr>
                <a:endParaRPr lang="en-US" sz="27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794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Euclidean distance between two objects </a:t>
                </a:r>
                <a14:m>
                  <m:oMath xmlns:m="http://schemas.openxmlformats.org/officeDocument/2006/math">
                    <m:r>
                      <a:rPr lang="en-US" sz="2700" b="1" i="0">
                        <a:latin typeface="Cambria Math"/>
                      </a:rPr>
                      <m:t>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sz="2700" b="1" i="0">
                        <a:latin typeface="Cambria Math"/>
                      </a:rPr>
                      <m:t>𝐪</m:t>
                    </m:r>
                  </m:oMath>
                </a14:m>
                <a:r>
                  <a:rPr lang="en-US" sz="2700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+mj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attributes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70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7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700" b="1" i="0" smtClean="0">
                            <a:latin typeface="Cambria Math"/>
                          </a:rPr>
                          <m:t>𝐩</m:t>
                        </m:r>
                        <m:r>
                          <a:rPr lang="en-US" sz="2700" b="0" i="1" smtClean="0">
                            <a:latin typeface="Cambria Math"/>
                          </a:rPr>
                          <m:t>,</m:t>
                        </m:r>
                        <m:r>
                          <a:rPr lang="en-US" sz="2700" b="1" i="0" smtClean="0">
                            <a:latin typeface="Cambria Math"/>
                          </a:rPr>
                          <m:t>𝐪</m:t>
                        </m:r>
                      </m:e>
                    </m:d>
                    <m:r>
                      <a:rPr lang="en-US" sz="27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700" i="1" smtClean="0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7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7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7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7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7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7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7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7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7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7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7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7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7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7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700" dirty="0"/>
              </a:p>
              <a:p>
                <a:endParaRPr lang="en-US" sz="2700" i="1" dirty="0" smtClean="0">
                  <a:latin typeface="Cambria Math"/>
                </a:endParaRPr>
              </a:p>
              <a:p>
                <a:r>
                  <a:rPr lang="en-US" dirty="0" smtClean="0">
                    <a:latin typeface="+mj-lt"/>
                  </a:rPr>
                  <a:t>Distance of a ruler</a:t>
                </a:r>
              </a:p>
              <a:p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Standardization is necessary, if scales differ</a:t>
                </a:r>
                <a:r>
                  <a:rPr lang="en-US" sz="2700" i="1" dirty="0">
                    <a:latin typeface="Cambria Math"/>
                  </a:rPr>
                  <a:t/>
                </a:r>
                <a:br>
                  <a:rPr lang="en-US" sz="2700" i="1" dirty="0">
                    <a:latin typeface="Cambria Math"/>
                  </a:rPr>
                </a:br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27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Euclidean Distance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41338" y="1843088"/>
          <a:ext cx="5170487" cy="377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VISIO" r:id="rId3" imgW="3631692" imgH="2656332" progId="Visio.Drawing.6">
                  <p:embed/>
                </p:oleObj>
              </mc:Choice>
              <mc:Fallback>
                <p:oleObj name="VISIO" r:id="rId3" imgW="3631692" imgH="2656332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1843088"/>
                        <a:ext cx="5170487" cy="377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781675" y="7761288"/>
            <a:ext cx="30353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500">
                <a:solidFill>
                  <a:schemeClr val="bg1"/>
                </a:solidFill>
                <a:latin typeface="Arial" pitchFamily="34" charset="0"/>
              </a:rPr>
              <a:t>distance matrix</a:t>
            </a:r>
          </a:p>
        </p:txBody>
      </p:sp>
      <p:graphicFrame>
        <p:nvGraphicFramePr>
          <p:cNvPr id="11269" name="Object 7"/>
          <p:cNvGraphicFramePr>
            <a:graphicFrameLocks noChangeAspect="1"/>
          </p:cNvGraphicFramePr>
          <p:nvPr/>
        </p:nvGraphicFramePr>
        <p:xfrm>
          <a:off x="7654925" y="1852613"/>
          <a:ext cx="4056063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Document" r:id="rId6" imgW="2768915" imgH="1723148" progId="Word.Document.8">
                  <p:embed/>
                </p:oleObj>
              </mc:Choice>
              <mc:Fallback>
                <p:oleObj name="Document" r:id="rId6" imgW="2768915" imgH="172314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1852613"/>
                        <a:ext cx="4056063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711499"/>
              </p:ext>
            </p:extLst>
          </p:nvPr>
        </p:nvGraphicFramePr>
        <p:xfrm>
          <a:off x="4054128" y="5359459"/>
          <a:ext cx="6734175" cy="242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Document" r:id="rId9" imgW="4773538" imgH="1723148" progId="Word.Document.8">
                  <p:embed/>
                </p:oleObj>
              </mc:Choice>
              <mc:Fallback>
                <p:oleObj name="Document" r:id="rId9" imgW="4773538" imgH="172314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128" y="5359459"/>
                        <a:ext cx="6734175" cy="242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Minkowski</a:t>
            </a:r>
            <a:r>
              <a:rPr lang="en-US" dirty="0" smtClean="0"/>
              <a:t>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Generalization of Euclidean distance: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70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7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700" b="1" i="0" smtClean="0">
                            <a:latin typeface="Cambria Math"/>
                          </a:rPr>
                          <m:t>𝐩</m:t>
                        </m:r>
                        <m:r>
                          <a:rPr lang="en-US" sz="2700" b="0" i="1" smtClean="0">
                            <a:latin typeface="Cambria Math"/>
                          </a:rPr>
                          <m:t>,</m:t>
                        </m:r>
                        <m:r>
                          <a:rPr lang="en-US" sz="2700" b="1" i="0" smtClean="0">
                            <a:latin typeface="Cambria Math"/>
                          </a:rPr>
                          <m:t>𝐪</m:t>
                        </m:r>
                      </m:e>
                    </m:d>
                    <m:r>
                      <a:rPr lang="en-US" sz="2700" i="1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en-US" sz="2700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700" b="0" i="1" smtClean="0">
                            <a:latin typeface="Cambria Math"/>
                          </a:rPr>
                          <m:t>𝑟</m:t>
                        </m:r>
                      </m:deg>
                      <m:e>
                        <m:nary>
                          <m:naryPr>
                            <m:chr m:val="∑"/>
                            <m:ctrlPr>
                              <a:rPr lang="en-US" sz="27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7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7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7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7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7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7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7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7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7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7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7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7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700" i="1">
                                    <a:latin typeface="Cambria Math"/>
                                  </a:rPr>
                                  <m:t>𝑟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700" dirty="0"/>
              </a:p>
              <a:p>
                <a:endParaRPr lang="en-US" sz="27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𝑟</m:t>
                    </m:r>
                    <m:r>
                      <a:rPr lang="en-US" sz="2700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: city block (Manhattan, taxicab, L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 norm) distances</a:t>
                </a:r>
              </a:p>
              <a:p>
                <a:pPr lvl="1"/>
                <a:r>
                  <a:rPr lang="en-US" dirty="0" smtClean="0">
                    <a:latin typeface="+mj-lt"/>
                  </a:rPr>
                  <a:t>reduces to Hamming distance, which just counts the number of differences, in case of binary variables</a:t>
                </a:r>
              </a:p>
              <a:p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𝑟</m:t>
                    </m:r>
                    <m:r>
                      <a:rPr lang="en-US" sz="2700" i="1">
                        <a:latin typeface="Cambria Math"/>
                      </a:rPr>
                      <m:t>=2 </m:t>
                    </m:r>
                  </m:oMath>
                </a14:m>
                <a:r>
                  <a:rPr lang="en-US" dirty="0" smtClean="0">
                    <a:latin typeface="+mj-lt"/>
                  </a:rPr>
                  <a:t>corresponds to Euclidean distance</a:t>
                </a:r>
              </a:p>
              <a:p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/>
                      </a:rPr>
                      <m:t>𝑟</m:t>
                    </m:r>
                    <m:r>
                      <a:rPr lang="en-US" sz="2700" b="0" i="1" smtClean="0">
                        <a:latin typeface="Cambria Math"/>
                      </a:rPr>
                      <m:t>=∞</m:t>
                    </m:r>
                  </m:oMath>
                </a14:m>
                <a:r>
                  <a:rPr lang="en-US" dirty="0" smtClean="0">
                    <a:latin typeface="+mj-lt"/>
                  </a:rPr>
                  <a:t> : supremum (</a:t>
                </a:r>
                <a:r>
                  <a:rPr lang="en-US" dirty="0" err="1" smtClean="0">
                    <a:latin typeface="+mj-lt"/>
                  </a:rPr>
                  <a:t>L</a:t>
                </a:r>
                <a:r>
                  <a:rPr lang="en-US" baseline="-25000" dirty="0" err="1" smtClean="0">
                    <a:latin typeface="+mj-lt"/>
                  </a:rPr>
                  <a:t>max</a:t>
                </a:r>
                <a:r>
                  <a:rPr lang="en-US" dirty="0" smtClean="0">
                    <a:latin typeface="+mj-lt"/>
                  </a:rPr>
                  <a:t>, L</a:t>
                </a:r>
                <a:r>
                  <a:rPr lang="en-US" baseline="-25000" dirty="0" smtClean="0">
                    <a:latin typeface="+mj-lt"/>
                  </a:rPr>
                  <a:t>∞</a:t>
                </a:r>
                <a:r>
                  <a:rPr lang="en-US" dirty="0" smtClean="0">
                    <a:latin typeface="+mj-lt"/>
                  </a:rPr>
                  <a:t>)  or Chebyshev distance</a:t>
                </a:r>
              </a:p>
              <a:p>
                <a:pPr lvl="1"/>
                <a:r>
                  <a:rPr lang="en-US" dirty="0" smtClean="0">
                    <a:latin typeface="+mj-lt"/>
                  </a:rPr>
                  <a:t>maximum distance between any component of the vectors</a:t>
                </a:r>
              </a:p>
              <a:p>
                <a:pPr lvl="1"/>
                <a:r>
                  <a:rPr lang="en-US" dirty="0" smtClean="0">
                    <a:latin typeface="+mj-lt"/>
                  </a:rPr>
                  <a:t>distance kings have to travel on a chess board</a:t>
                </a:r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4" t="-711" r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335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Manhattan Distance 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1)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41338" y="1843088"/>
          <a:ext cx="5170487" cy="377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VISIO" r:id="rId3" imgW="3631692" imgH="2656332" progId="Visio.Drawing.6">
                  <p:embed/>
                </p:oleObj>
              </mc:Choice>
              <mc:Fallback>
                <p:oleObj name="VISIO" r:id="rId3" imgW="3631692" imgH="2656332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1843088"/>
                        <a:ext cx="5170487" cy="377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5781675" y="7761288"/>
            <a:ext cx="30353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500">
                <a:solidFill>
                  <a:schemeClr val="bg1"/>
                </a:solidFill>
                <a:latin typeface="Arial" pitchFamily="34" charset="0"/>
              </a:rPr>
              <a:t>distance matrix</a:t>
            </a:r>
          </a:p>
        </p:txBody>
      </p:sp>
      <p:graphicFrame>
        <p:nvGraphicFramePr>
          <p:cNvPr id="13317" name="Object 7"/>
          <p:cNvGraphicFramePr>
            <a:graphicFrameLocks noChangeAspect="1"/>
          </p:cNvGraphicFramePr>
          <p:nvPr/>
        </p:nvGraphicFramePr>
        <p:xfrm>
          <a:off x="7654925" y="1852613"/>
          <a:ext cx="4056063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Document" r:id="rId6" imgW="2768915" imgH="1723148" progId="Word.Document.8">
                  <p:embed/>
                </p:oleObj>
              </mc:Choice>
              <mc:Fallback>
                <p:oleObj name="Document" r:id="rId6" imgW="2768915" imgH="172314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1852613"/>
                        <a:ext cx="4056063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8"/>
          <p:cNvGraphicFramePr>
            <a:graphicFrameLocks noChangeAspect="1"/>
          </p:cNvGraphicFramePr>
          <p:nvPr/>
        </p:nvGraphicFramePr>
        <p:xfrm>
          <a:off x="4222750" y="5453063"/>
          <a:ext cx="661670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Document" r:id="rId9" imgW="4773538" imgH="1724950" progId="Word.Document.8">
                  <p:embed/>
                </p:oleObj>
              </mc:Choice>
              <mc:Fallback>
                <p:oleObj name="Document" r:id="rId9" imgW="4773538" imgH="172495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5453063"/>
                        <a:ext cx="6616700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Supremum Distance (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mtClean="0">
                <a:latin typeface="Arial" pitchFamily="34" charset="0"/>
                <a:cs typeface="Arial" pitchFamily="34" charset="0"/>
              </a:rPr>
              <a:t> = ∞)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541338" y="1843088"/>
          <a:ext cx="5170487" cy="377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VISIO" r:id="rId3" imgW="3631692" imgH="2656332" progId="Visio.Drawing.6">
                  <p:embed/>
                </p:oleObj>
              </mc:Choice>
              <mc:Fallback>
                <p:oleObj name="VISIO" r:id="rId3" imgW="3631692" imgH="2656332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1843088"/>
                        <a:ext cx="5170487" cy="377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5781675" y="7761288"/>
            <a:ext cx="30353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500">
                <a:solidFill>
                  <a:schemeClr val="bg1"/>
                </a:solidFill>
                <a:latin typeface="Arial" pitchFamily="34" charset="0"/>
              </a:rPr>
              <a:t>distance matrix</a:t>
            </a:r>
          </a:p>
        </p:txBody>
      </p:sp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7654925" y="1852613"/>
          <a:ext cx="4056063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Document" r:id="rId6" imgW="2768915" imgH="1723148" progId="Word.Document.8">
                  <p:embed/>
                </p:oleObj>
              </mc:Choice>
              <mc:Fallback>
                <p:oleObj name="Document" r:id="rId6" imgW="2768915" imgH="172314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1852613"/>
                        <a:ext cx="4056063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/>
          <p:cNvGraphicFramePr>
            <a:graphicFrameLocks noChangeAspect="1"/>
          </p:cNvGraphicFramePr>
          <p:nvPr/>
        </p:nvGraphicFramePr>
        <p:xfrm>
          <a:off x="4222750" y="5453063"/>
          <a:ext cx="6483350" cy="234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Document" r:id="rId9" imgW="4773538" imgH="1727834" progId="Word.Document.8">
                  <p:embed/>
                </p:oleObj>
              </mc:Choice>
              <mc:Fallback>
                <p:oleObj name="Document" r:id="rId9" imgW="4773538" imgH="172783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5453063"/>
                        <a:ext cx="6483350" cy="234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23"/>
          <a:stretch/>
        </p:blipFill>
        <p:spPr bwMode="auto">
          <a:xfrm>
            <a:off x="1173808" y="2284512"/>
            <a:ext cx="1094553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5"/>
          <a:stretch/>
        </p:blipFill>
        <p:spPr bwMode="auto">
          <a:xfrm>
            <a:off x="1842770" y="5239041"/>
            <a:ext cx="90030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28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30046" tIns="65023" rIns="130046" bIns="65023">
        <a:spAutoFit/>
      </a:bodyPr>
      <a:lstStyle>
        <a:defPPr marL="365760" indent="-365760" eaLnBrk="1" hangingPunct="1">
          <a:buClr>
            <a:srgbClr val="C00000"/>
          </a:buClr>
          <a:buFontTx/>
          <a:buChar char="•"/>
          <a:defRPr sz="2500" dirty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Pages>0</Pages>
  <Words>314</Words>
  <Characters>0</Characters>
  <Application>Microsoft Office PowerPoint</Application>
  <PresentationFormat>Custom</PresentationFormat>
  <Lines>0</Lines>
  <Paragraphs>93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Opening dia's</vt:lpstr>
      <vt:lpstr>Basis pagina</vt:lpstr>
      <vt:lpstr>VISIO</vt:lpstr>
      <vt:lpstr>Document</vt:lpstr>
      <vt:lpstr>Data Mining: Similarity Measures</vt:lpstr>
      <vt:lpstr>Similarity and Dissimilarity</vt:lpstr>
      <vt:lpstr>Similarity/Dissimilarity for Simple Attributes</vt:lpstr>
      <vt:lpstr>Euclidean distance</vt:lpstr>
      <vt:lpstr>Euclidean Distance</vt:lpstr>
      <vt:lpstr>Minkowski distance</vt:lpstr>
      <vt:lpstr>Manhattan Distance (r = 1)</vt:lpstr>
      <vt:lpstr>Supremum Distance (r = ∞)</vt:lpstr>
      <vt:lpstr>Unit circle</vt:lpstr>
      <vt:lpstr>Common properties of a distance</vt:lpstr>
      <vt:lpstr>Similarity Between Binary Vectors</vt:lpstr>
      <vt:lpstr>SMC versus Jaccard</vt:lpstr>
      <vt:lpstr>Cosine Similarity</vt:lpstr>
      <vt:lpstr>Cosine Similarity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tomh</dc:creator>
  <cp:lastModifiedBy>Tom Heskes</cp:lastModifiedBy>
  <cp:revision>249</cp:revision>
  <dcterms:created xsi:type="dcterms:W3CDTF">2010-10-05T13:34:04Z</dcterms:created>
  <dcterms:modified xsi:type="dcterms:W3CDTF">2015-11-02T19:42:10Z</dcterms:modified>
</cp:coreProperties>
</file>